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0"/>
  </p:notesMasterIdLst>
  <p:handoutMasterIdLst>
    <p:handoutMasterId r:id="rId41"/>
  </p:handoutMasterIdLst>
  <p:sldIdLst>
    <p:sldId id="386" r:id="rId2"/>
    <p:sldId id="257" r:id="rId3"/>
    <p:sldId id="383" r:id="rId4"/>
    <p:sldId id="263" r:id="rId5"/>
    <p:sldId id="264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501" r:id="rId15"/>
    <p:sldId id="491" r:id="rId16"/>
    <p:sldId id="489" r:id="rId17"/>
    <p:sldId id="490" r:id="rId18"/>
    <p:sldId id="278" r:id="rId19"/>
    <p:sldId id="279" r:id="rId20"/>
    <p:sldId id="280" r:id="rId21"/>
    <p:sldId id="281" r:id="rId22"/>
    <p:sldId id="503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404" r:id="rId34"/>
    <p:sldId id="387" r:id="rId35"/>
    <p:sldId id="388" r:id="rId36"/>
    <p:sldId id="389" r:id="rId37"/>
    <p:sldId id="390" r:id="rId38"/>
    <p:sldId id="391" r:id="rId39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84242" autoAdjust="0"/>
  </p:normalViewPr>
  <p:slideViewPr>
    <p:cSldViewPr>
      <p:cViewPr varScale="1">
        <p:scale>
          <a:sx n="99" d="100"/>
          <a:sy n="99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3" y="178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3133"/>
        <p:guide pos="21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7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335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1D20A8-59B9-46F3-B321-CC244F2BDED8}" type="datetimeFigureOut">
              <a:rPr lang="zh-CN" altLang="en-US"/>
              <a:pPr>
                <a:defRPr/>
              </a:pPr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335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06D2F68-32A2-4DD9-8EA1-0545BF8231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4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335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D8EA18D-459B-4742-85D3-70CB166784E0}" type="datetimeFigureOut">
              <a:rPr lang="zh-CN" altLang="en-US"/>
              <a:pPr>
                <a:defRPr/>
              </a:pPr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3638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3" tIns="45585" rIns="91163" bIns="45585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514" y="4724202"/>
            <a:ext cx="5452110" cy="4475560"/>
          </a:xfrm>
          <a:prstGeom prst="rect">
            <a:avLst/>
          </a:prstGeom>
        </p:spPr>
        <p:txBody>
          <a:bodyPr vert="horz" lIns="91163" tIns="45585" rIns="91163" bIns="45585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335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0A7C4CD-8677-4746-99D6-958C1105FC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91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A7C4CD-8677-4746-99D6-958C1105FCE2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9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多少阶，就是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的泰勒级数展开近似到多少阶，去掉了第</a:t>
            </a:r>
            <a:r>
              <a:rPr lang="en-US" altLang="zh-CN" dirty="0" smtClean="0"/>
              <a:t>n+1</a:t>
            </a:r>
            <a:r>
              <a:rPr lang="zh-CN" altLang="en-US" dirty="0" smtClean="0"/>
              <a:t>高阶项</a:t>
            </a:r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0705" indent="-2848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39548" indent="-227911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95366" indent="-227911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1187" indent="-227911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07006" indent="-2279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62825" indent="-2279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18644" indent="-2279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74464" indent="-2279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131C865-A2EA-44C0-93BF-69A0932401D3}" type="slidenum">
              <a:rPr lang="zh-CN" altLang="en-US" smtClean="0"/>
              <a:pPr eaLnBrk="1" hangingPunct="1"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7820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3268663"/>
            <a:ext cx="9144000" cy="146050"/>
            <a:chOff x="0" y="3268345"/>
            <a:chExt cx="9144000" cy="146304"/>
          </a:xfrm>
        </p:grpSpPr>
        <p:sp>
          <p:nvSpPr>
            <p:cNvPr id="5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3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5A30C-2355-4C1C-9C9F-29B03428E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39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9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1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91A7F-FEFC-40B0-A1FA-BB6F654F59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64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 rot="5400000" flipH="1">
            <a:off x="3332163" y="3384550"/>
            <a:ext cx="6867525" cy="73025"/>
            <a:chOff x="0" y="3268345"/>
            <a:chExt cx="9144000" cy="146304"/>
          </a:xfrm>
        </p:grpSpPr>
        <p:sp>
          <p:nvSpPr>
            <p:cNvPr id="5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/>
            <p:nvPr userDrawn="1"/>
          </p:nvSpPr>
          <p:spPr>
            <a:xfrm>
              <a:off x="5180755" y="3268344"/>
              <a:ext cx="109914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9"/>
            <p:cNvSpPr/>
            <p:nvPr userDrawn="1"/>
          </p:nvSpPr>
          <p:spPr>
            <a:xfrm>
              <a:off x="6279894" y="3268345"/>
              <a:ext cx="1097027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7376922" y="3268344"/>
              <a:ext cx="1097026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838950" y="6356350"/>
            <a:ext cx="18684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46481-4790-49FE-B285-53CEC508F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29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187CF-A23E-44F4-9A51-6BDBF9A70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13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1282-C2BE-4895-BDFF-97F550F6FC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85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600200"/>
            <a:ext cx="8540750" cy="4498975"/>
          </a:xfrm>
        </p:spPr>
        <p:txBody>
          <a:bodyPr rtlCol="0">
            <a:normAutofit/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55C13-EE40-4F0B-BF5E-47C1DFB2E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414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2FA7E-553C-43C2-BC0E-64B43FA97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248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95189-68D5-4381-8F1E-B023E6364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417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3048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A5F6E-0E80-4FE2-B069-BECAD965EB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692653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871CE-8B32-4AB2-8DC6-C5D83DDCAB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32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 flipH="1">
            <a:off x="0" y="4229100"/>
            <a:ext cx="9144000" cy="146050"/>
            <a:chOff x="0" y="3268345"/>
            <a:chExt cx="9144000" cy="146304"/>
          </a:xfrm>
        </p:grpSpPr>
        <p:sp>
          <p:nvSpPr>
            <p:cNvPr id="5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D5B1-AE74-4B28-9F73-C74561868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51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CCD63-DCEC-4E34-A255-24A1D2E2DF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49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19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20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D19DC-10ED-44B2-AE97-CAD3E95F9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84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76E83-31E9-458C-A006-285C16D63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79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3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12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3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60DC-7456-4F56-9980-8872A21B7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8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 flipH="1">
            <a:off x="0" y="1143000"/>
            <a:ext cx="9144000" cy="73025"/>
            <a:chOff x="0" y="3268345"/>
            <a:chExt cx="9144000" cy="146304"/>
          </a:xfrm>
        </p:grpSpPr>
        <p:sp>
          <p:nvSpPr>
            <p:cNvPr id="6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AD7DF-5AFB-4AAD-BE99-871564CD3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02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6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7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8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9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868F7-5129-46C3-8E1B-8EA5FCB58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6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38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6A15047D-9937-4389-B980-BC310124E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53" r:id="rId12"/>
    <p:sldLayoutId id="2147484154" r:id="rId13"/>
    <p:sldLayoutId id="2147484155" r:id="rId14"/>
    <p:sldLayoutId id="2147484156" r:id="rId15"/>
    <p:sldLayoutId id="2147484157" r:id="rId16"/>
    <p:sldLayoutId id="2147484169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C8228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EDA8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B4F18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4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2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70.bin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59.wmf"/><Relationship Id="rId5" Type="http://schemas.openxmlformats.org/officeDocument/2006/relationships/image" Target="../media/image60.jpeg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56.wmf"/><Relationship Id="rId9" Type="http://schemas.openxmlformats.org/officeDocument/2006/relationships/image" Target="../media/image5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60.jpe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0.jpe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6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7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6CD662-E297-4E41-80CA-DA0ACCFB1B80}" type="slidenum">
              <a:rPr lang="zh-CN" alt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340" name="日期占位符 4"/>
          <p:cNvSpPr txBox="1">
            <a:spLocks/>
          </p:cNvSpPr>
          <p:nvPr/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0CFEE6F7-27A3-4992-A5FE-F213913E56E7}" type="datetime13">
              <a:rPr lang="zh-CN" altLang="en-US" sz="1200">
                <a:solidFill>
                  <a:srgbClr val="000000"/>
                </a:solidFill>
              </a:rPr>
              <a:pPr algn="r" eaLnBrk="1" hangingPunct="1"/>
              <a:t>下午7时46分35秒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4341" name="灯片编号占位符 5"/>
          <p:cNvSpPr txBox="1">
            <a:spLocks/>
          </p:cNvSpPr>
          <p:nvPr/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1B51815-BFB7-4AA0-BDF1-B7663BC295FB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938" y="1447800"/>
            <a:ext cx="316706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</a:rPr>
              <a:t>常微分方程数值解</a:t>
            </a:r>
            <a:r>
              <a:rPr lang="zh-CN" altLang="en-US" sz="4000" b="1" smtClean="0">
                <a:solidFill>
                  <a:schemeClr val="accent1">
                    <a:lumMod val="50000"/>
                  </a:schemeClr>
                </a:solidFill>
              </a:rPr>
              <a:t>法</a:t>
            </a:r>
            <a:endParaRPr lang="en-US" altLang="zh-CN" sz="4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4343" name="组合 9"/>
          <p:cNvGrpSpPr>
            <a:grpSpLocks/>
          </p:cNvGrpSpPr>
          <p:nvPr/>
        </p:nvGrpSpPr>
        <p:grpSpPr bwMode="auto">
          <a:xfrm>
            <a:off x="0" y="1879600"/>
            <a:ext cx="3048000" cy="430213"/>
            <a:chOff x="-32" y="1879624"/>
            <a:chExt cx="1692000" cy="429752"/>
          </a:xfrm>
        </p:grpSpPr>
        <p:sp>
          <p:nvSpPr>
            <p:cNvPr id="11" name="矩形 10"/>
            <p:cNvSpPr/>
            <p:nvPr/>
          </p:nvSpPr>
          <p:spPr>
            <a:xfrm>
              <a:off x="-32" y="1879624"/>
              <a:ext cx="1692000" cy="144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-32" y="2022346"/>
              <a:ext cx="1692000" cy="144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-32" y="2165068"/>
              <a:ext cx="1692000" cy="1443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344" name="组合 13"/>
          <p:cNvGrpSpPr>
            <a:grpSpLocks/>
          </p:cNvGrpSpPr>
          <p:nvPr/>
        </p:nvGrpSpPr>
        <p:grpSpPr bwMode="auto">
          <a:xfrm>
            <a:off x="6248400" y="1863725"/>
            <a:ext cx="2895600" cy="430213"/>
            <a:chOff x="7452032" y="1863858"/>
            <a:chExt cx="1692000" cy="429752"/>
          </a:xfrm>
        </p:grpSpPr>
        <p:sp>
          <p:nvSpPr>
            <p:cNvPr id="15" name="矩形 14"/>
            <p:cNvSpPr/>
            <p:nvPr/>
          </p:nvSpPr>
          <p:spPr>
            <a:xfrm>
              <a:off x="7452032" y="1863858"/>
              <a:ext cx="1692000" cy="144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52032" y="2006580"/>
              <a:ext cx="1692000" cy="144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452032" y="2149302"/>
              <a:ext cx="1692000" cy="1443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345" name="组合 28"/>
          <p:cNvGrpSpPr>
            <a:grpSpLocks/>
          </p:cNvGrpSpPr>
          <p:nvPr/>
        </p:nvGrpSpPr>
        <p:grpSpPr bwMode="auto">
          <a:xfrm>
            <a:off x="0" y="457200"/>
            <a:ext cx="9096375" cy="400050"/>
            <a:chOff x="-32" y="457122"/>
            <a:chExt cx="10423467" cy="400170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8786241" y="673087"/>
              <a:ext cx="1637194" cy="1905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8" name="组合 27"/>
            <p:cNvGrpSpPr>
              <a:grpSpLocks/>
            </p:cNvGrpSpPr>
            <p:nvPr/>
          </p:nvGrpSpPr>
          <p:grpSpPr bwMode="auto">
            <a:xfrm>
              <a:off x="-32" y="457122"/>
              <a:ext cx="8786274" cy="400170"/>
              <a:chOff x="-32" y="457122"/>
              <a:chExt cx="8786274" cy="400170"/>
            </a:xfrm>
          </p:grpSpPr>
          <p:cxnSp>
            <p:nvCxnSpPr>
              <p:cNvPr id="21" name="直接连接符 20"/>
              <p:cNvCxnSpPr>
                <a:endCxn id="22" idx="1"/>
              </p:cNvCxnSpPr>
              <p:nvPr/>
            </p:nvCxnSpPr>
            <p:spPr>
              <a:xfrm flipV="1">
                <a:off x="-32" y="657207"/>
                <a:ext cx="7054486" cy="1429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054454" y="457122"/>
                <a:ext cx="1649928" cy="40017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第六章</a:t>
                </a:r>
                <a:endPara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6892480" y="652444"/>
                <a:ext cx="323947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5400000">
                <a:off x="8623359" y="637242"/>
                <a:ext cx="323947" cy="181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5400000">
                <a:off x="6946145" y="651534"/>
                <a:ext cx="323947" cy="1819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5400000">
                <a:off x="8567876" y="638151"/>
                <a:ext cx="323947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46" name="矩形 26"/>
          <p:cNvSpPr>
            <a:spLocks noChangeArrowheads="1"/>
          </p:cNvSpPr>
          <p:nvPr/>
        </p:nvSpPr>
        <p:spPr bwMode="auto">
          <a:xfrm>
            <a:off x="971550" y="1268413"/>
            <a:ext cx="4572000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98450" y="1600200"/>
            <a:ext cx="8540750" cy="4651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通常，泰勒级数法可以表示为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式中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 smtClean="0"/>
          </a:p>
          <a:p>
            <a:pPr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其中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整数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称为阶</a:t>
            </a:r>
            <a:r>
              <a:rPr lang="zh-CN" altLang="en-US" sz="2400" dirty="0" smtClean="0"/>
              <a:t>。对于较大的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，用泰勒级数法可以非常精确，但计算效率却不高。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 smtClean="0"/>
          </a:p>
        </p:txBody>
      </p:sp>
      <p:graphicFrame>
        <p:nvGraphicFramePr>
          <p:cNvPr id="3072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215166"/>
              </p:ext>
            </p:extLst>
          </p:nvPr>
        </p:nvGraphicFramePr>
        <p:xfrm>
          <a:off x="1752600" y="2139950"/>
          <a:ext cx="34290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3" name="Equation" r:id="rId4" imgW="1193760" imgH="241200" progId="Equation.DSMT4">
                  <p:embed/>
                </p:oleObj>
              </mc:Choice>
              <mc:Fallback>
                <p:oleObj name="Equation" r:id="rId4" imgW="11937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9950"/>
                        <a:ext cx="34290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函数的泰勒级数展开（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</a:t>
            </a:r>
          </a:p>
        </p:txBody>
      </p:sp>
      <p:graphicFrame>
        <p:nvGraphicFramePr>
          <p:cNvPr id="30725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98962000"/>
              </p:ext>
            </p:extLst>
          </p:nvPr>
        </p:nvGraphicFramePr>
        <p:xfrm>
          <a:off x="990600" y="3359150"/>
          <a:ext cx="72755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4" name="Equation" r:id="rId6" imgW="4000320" imgH="444240" progId="Equation.DSMT4">
                  <p:embed/>
                </p:oleObj>
              </mc:Choice>
              <mc:Fallback>
                <p:oleObj name="Equation" r:id="rId6" imgW="40003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9150"/>
                        <a:ext cx="727551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/>
          <p:cNvGraphicFramePr>
            <a:graphicFrameLocks noChangeAspect="1"/>
          </p:cNvGraphicFramePr>
          <p:nvPr/>
        </p:nvGraphicFramePr>
        <p:xfrm>
          <a:off x="6324600" y="2438400"/>
          <a:ext cx="457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5" name="Equation" r:id="rId8" imgW="215713" imgH="203024" progId="Equation.DSMT4">
                  <p:embed/>
                </p:oleObj>
              </mc:Choice>
              <mc:Fallback>
                <p:oleObj name="Equation" r:id="rId8" imgW="215713" imgH="2030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457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74560"/>
              </p:ext>
            </p:extLst>
          </p:nvPr>
        </p:nvGraphicFramePr>
        <p:xfrm>
          <a:off x="1065213" y="5995987"/>
          <a:ext cx="8010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6" name="Equation" r:id="rId10" imgW="4940280" imgH="444240" progId="Equation.DSMT4">
                  <p:embed/>
                </p:oleObj>
              </mc:Choice>
              <mc:Fallback>
                <p:oleObj name="Equation" r:id="rId10" imgW="4940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2000" contrast="48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5995987"/>
                        <a:ext cx="80105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57150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/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p=1</a:t>
            </a:r>
            <a:r>
              <a:rPr lang="zh-CN" altLang="en-US" sz="2400" dirty="0" smtClean="0"/>
              <a:t>时，泰勒级数法变为：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式</a:t>
            </a:r>
            <a:r>
              <a:rPr lang="en-US" altLang="zh-CN" sz="2400" dirty="0" smtClean="0"/>
              <a:t>(4)</a:t>
            </a:r>
            <a:r>
              <a:rPr lang="zh-CN" altLang="en-US" sz="2400" dirty="0" smtClean="0"/>
              <a:t>称为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欧拉法</a:t>
            </a:r>
            <a:r>
              <a:rPr lang="zh-CN" altLang="en-US" sz="2400" dirty="0" smtClean="0"/>
              <a:t>。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39592"/>
              </p:ext>
            </p:extLst>
          </p:nvPr>
        </p:nvGraphicFramePr>
        <p:xfrm>
          <a:off x="1981200" y="2606675"/>
          <a:ext cx="36210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name="Equation" r:id="rId3" imgW="1307880" imgH="228600" progId="Equation.DSMT4">
                  <p:embed/>
                </p:oleObj>
              </mc:Choice>
              <mc:Fallback>
                <p:oleObj name="Equation" r:id="rId3" imgW="13078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06675"/>
                        <a:ext cx="362108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欧拉法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6248400" y="2590800"/>
          <a:ext cx="7620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6" name="Equation" r:id="rId5" imgW="228501" imgH="203112" progId="Equation.DSMT4">
                  <p:embed/>
                </p:oleObj>
              </mc:Choice>
              <mc:Fallback>
                <p:oleObj name="Equation" r:id="rId5" imgW="228501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90800"/>
                        <a:ext cx="7620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76400"/>
            <a:ext cx="8385175" cy="4416425"/>
          </a:xfrm>
        </p:spPr>
      </p:pic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欧拉法的几何意义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324600" y="5334000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00" y="1597025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0937" y="5582166"/>
            <a:ext cx="533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8324" y="5582166"/>
            <a:ext cx="4810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20948" y="5582166"/>
            <a:ext cx="4937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0549" y="5582166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5536" y="5582166"/>
            <a:ext cx="6746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4033" y="5582166"/>
            <a:ext cx="6746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9036" y="5582166"/>
            <a:ext cx="6746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27327" y="3043535"/>
            <a:ext cx="11755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72856" y="1971596"/>
            <a:ext cx="35409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98450" y="1673225"/>
            <a:ext cx="8540750" cy="449897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mtClean="0"/>
              <a:t>根据数值积分的左矩形公式，有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mtClean="0"/>
              <a:t>因此，有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mtClean="0"/>
          </a:p>
        </p:txBody>
      </p:sp>
      <p:graphicFrame>
        <p:nvGraphicFramePr>
          <p:cNvPr id="3379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460304"/>
              </p:ext>
            </p:extLst>
          </p:nvPr>
        </p:nvGraphicFramePr>
        <p:xfrm>
          <a:off x="1582250" y="1447800"/>
          <a:ext cx="40184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0" name="Equation" r:id="rId3" imgW="1790640" imgH="355320" progId="Equation.DSMT4">
                  <p:embed/>
                </p:oleObj>
              </mc:Choice>
              <mc:Fallback>
                <p:oleObj name="Equation" r:id="rId3" imgW="179064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250" y="1447800"/>
                        <a:ext cx="40184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228600"/>
            <a:ext cx="85407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欧拉法的数值积分推导</a:t>
            </a:r>
          </a:p>
        </p:txBody>
      </p:sp>
      <p:graphicFrame>
        <p:nvGraphicFramePr>
          <p:cNvPr id="33797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69124386"/>
              </p:ext>
            </p:extLst>
          </p:nvPr>
        </p:nvGraphicFramePr>
        <p:xfrm>
          <a:off x="1597025" y="2998788"/>
          <a:ext cx="42703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1" name="Equation" r:id="rId5" imgW="2209680" imgH="355320" progId="Equation.DSMT4">
                  <p:embed/>
                </p:oleObj>
              </mc:Choice>
              <mc:Fallback>
                <p:oleObj name="Equation" r:id="rId5" imgW="220968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2998788"/>
                        <a:ext cx="42703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8124012"/>
              </p:ext>
            </p:extLst>
          </p:nvPr>
        </p:nvGraphicFramePr>
        <p:xfrm>
          <a:off x="1417638" y="4819650"/>
          <a:ext cx="60499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2" name="Equation" r:id="rId7" imgW="2616120" imgH="228600" progId="Equation.DSMT4">
                  <p:embed/>
                </p:oleObj>
              </mc:Choice>
              <mc:Fallback>
                <p:oleObj name="Equation" r:id="rId7" imgW="26161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819650"/>
                        <a:ext cx="6049962" cy="52863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53583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处的泰勒展开式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利用欧拉法求得的近似值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假定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没有误差，即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则误差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如果误差为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，则此种算法的精度为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所以欧拉法的精度为一阶。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欧拉法的误差与精度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465621"/>
              </p:ext>
            </p:extLst>
          </p:nvPr>
        </p:nvGraphicFramePr>
        <p:xfrm>
          <a:off x="1062831" y="1892016"/>
          <a:ext cx="701833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2" name="Equation" r:id="rId3" imgW="3035160" imgH="419040" progId="Equation.DSMT4">
                  <p:embed/>
                </p:oleObj>
              </mc:Choice>
              <mc:Fallback>
                <p:oleObj name="Equation" r:id="rId3" imgW="3035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831" y="1892016"/>
                        <a:ext cx="7018337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2851"/>
              </p:ext>
            </p:extLst>
          </p:nvPr>
        </p:nvGraphicFramePr>
        <p:xfrm>
          <a:off x="1062831" y="3325304"/>
          <a:ext cx="26416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3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831" y="3325304"/>
                        <a:ext cx="26416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646843"/>
              </p:ext>
            </p:extLst>
          </p:nvPr>
        </p:nvGraphicFramePr>
        <p:xfrm>
          <a:off x="1828800" y="4789772"/>
          <a:ext cx="525621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4" name="Equation" r:id="rId7" imgW="2273040" imgH="419040" progId="Equation.DSMT4">
                  <p:embed/>
                </p:oleObj>
              </mc:Choice>
              <mc:Fallback>
                <p:oleObj name="Equation" r:id="rId7" imgW="2273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89772"/>
                        <a:ext cx="525621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98" name="Rectangle 42"/>
          <p:cNvSpPr>
            <a:spLocks noChangeArrowheads="1"/>
          </p:cNvSpPr>
          <p:nvPr/>
        </p:nvSpPr>
        <p:spPr bwMode="auto">
          <a:xfrm>
            <a:off x="533400" y="1219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用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Euler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方法求解问题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endParaRPr lang="zh-CN" altLang="en-US" sz="2400" b="1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endParaRPr lang="zh-CN" altLang="en-US" sz="2400" b="1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   取</a:t>
            </a:r>
            <a:r>
              <a:rPr lang="en-US" altLang="zh-CN" sz="2400" b="1" i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=0.1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endParaRPr lang="en-US" altLang="zh-CN" sz="2400" b="1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endParaRPr lang="en-US" altLang="zh-CN" sz="2400" b="1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</a:t>
            </a:r>
          </a:p>
        </p:txBody>
      </p:sp>
      <p:graphicFrame>
        <p:nvGraphicFramePr>
          <p:cNvPr id="1474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57301"/>
              </p:ext>
            </p:extLst>
          </p:nvPr>
        </p:nvGraphicFramePr>
        <p:xfrm>
          <a:off x="3128963" y="1676400"/>
          <a:ext cx="38004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9" name="Equation" r:id="rId3" imgW="1803240" imgH="660240" progId="Equation.DSMT4">
                  <p:embed/>
                </p:oleObj>
              </mc:Choice>
              <mc:Fallback>
                <p:oleObj name="Equation" r:id="rId3" imgW="18032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1676400"/>
                        <a:ext cx="380047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5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98" name="Rectangle 42"/>
          <p:cNvSpPr>
            <a:spLocks noChangeArrowheads="1"/>
          </p:cNvSpPr>
          <p:nvPr/>
        </p:nvSpPr>
        <p:spPr bwMode="auto">
          <a:xfrm>
            <a:off x="533400" y="1219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用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Euler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方法求解问题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endParaRPr lang="zh-CN" altLang="en-US" sz="2400" b="1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endParaRPr lang="zh-CN" altLang="en-US" sz="2400" b="1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   取</a:t>
            </a:r>
            <a:r>
              <a:rPr lang="en-US" altLang="zh-CN" sz="2400" b="1" i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en-US" altLang="zh-CN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=0.1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endParaRPr lang="en-US" altLang="zh-CN" sz="2400" b="1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endParaRPr lang="en-US" altLang="zh-CN" sz="2400" b="1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解 设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dirty="0" err="1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y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)=-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y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+1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=0,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y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=1,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i="1" baseline="-25000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=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nh=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0.1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=0,1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</a:rPr>
              <a:t>…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,5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Euler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格式为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由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y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=1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出发，按上面公式的计算结果如表所示</a:t>
            </a:r>
          </a:p>
        </p:txBody>
      </p:sp>
      <p:graphicFrame>
        <p:nvGraphicFramePr>
          <p:cNvPr id="1474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506956"/>
              </p:ext>
            </p:extLst>
          </p:nvPr>
        </p:nvGraphicFramePr>
        <p:xfrm>
          <a:off x="3128963" y="1676400"/>
          <a:ext cx="38004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0" name="Equation" r:id="rId3" imgW="1803240" imgH="660240" progId="Equation.DSMT4">
                  <p:embed/>
                </p:oleObj>
              </mc:Choice>
              <mc:Fallback>
                <p:oleObj name="Equation" r:id="rId3" imgW="18032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1676400"/>
                        <a:ext cx="380047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500" name="Object 44"/>
          <p:cNvGraphicFramePr>
            <a:graphicFrameLocks noChangeAspect="1"/>
          </p:cNvGraphicFramePr>
          <p:nvPr/>
        </p:nvGraphicFramePr>
        <p:xfrm>
          <a:off x="3200400" y="4343400"/>
          <a:ext cx="525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1" r:id="rId5" imgW="2717800" imgH="228600" progId="Equation.DSMT4">
                  <p:embed/>
                </p:oleObj>
              </mc:Choice>
              <mc:Fallback>
                <p:oleObj r:id="rId5" imgW="2717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525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8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2"/>
          <p:cNvSpPr>
            <a:spLocks noChangeArrowheads="1"/>
          </p:cNvSpPr>
          <p:nvPr/>
        </p:nvSpPr>
        <p:spPr bwMode="auto">
          <a:xfrm>
            <a:off x="2514600" y="1066800"/>
            <a:ext cx="38100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i="1" dirty="0"/>
              <a:t>             </a:t>
            </a:r>
            <a:r>
              <a:rPr lang="en-US" altLang="zh-CN" sz="2800" i="1" dirty="0" err="1"/>
              <a:t>y</a:t>
            </a:r>
            <a:r>
              <a:rPr lang="en-US" altLang="zh-CN" sz="2800" i="1" baseline="-25000" dirty="0" err="1"/>
              <a:t>n</a:t>
            </a:r>
            <a:r>
              <a:rPr lang="en-US" altLang="zh-CN" sz="2800" i="1" baseline="-25000" dirty="0"/>
              <a:t>  </a:t>
            </a:r>
            <a:r>
              <a:rPr lang="en-US" altLang="zh-CN" sz="2800" i="1" dirty="0"/>
              <a:t>               </a:t>
            </a:r>
          </a:p>
          <a:p>
            <a:r>
              <a:rPr lang="en-US" altLang="zh-CN" sz="2800" dirty="0"/>
              <a:t>0        1.000 000       </a:t>
            </a:r>
          </a:p>
          <a:p>
            <a:r>
              <a:rPr lang="en-US" altLang="zh-CN" sz="2800" dirty="0"/>
              <a:t>0.1     1.000 000       </a:t>
            </a:r>
          </a:p>
          <a:p>
            <a:r>
              <a:rPr lang="en-US" altLang="zh-CN" sz="2800" dirty="0"/>
              <a:t>0.2     1.010 000       </a:t>
            </a:r>
          </a:p>
          <a:p>
            <a:r>
              <a:rPr lang="en-US" altLang="zh-CN" sz="2800" dirty="0"/>
              <a:t>0.3     1.029 000       </a:t>
            </a:r>
          </a:p>
          <a:p>
            <a:r>
              <a:rPr lang="en-US" altLang="zh-CN" sz="2800" dirty="0"/>
              <a:t>0.4     1.056 100</a:t>
            </a:r>
          </a:p>
          <a:p>
            <a:r>
              <a:rPr lang="en-US" altLang="zh-CN" sz="2800" dirty="0"/>
              <a:t>0.5     1.090 490       </a:t>
            </a:r>
          </a:p>
        </p:txBody>
      </p:sp>
      <p:graphicFrame>
        <p:nvGraphicFramePr>
          <p:cNvPr id="14852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026253"/>
              </p:ext>
            </p:extLst>
          </p:nvPr>
        </p:nvGraphicFramePr>
        <p:xfrm>
          <a:off x="2819400" y="4578350"/>
          <a:ext cx="32686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6" name="Equation" r:id="rId3" imgW="1688760" imgH="457200" progId="Equation.DSMT4">
                  <p:embed/>
                </p:oleObj>
              </mc:Choice>
              <mc:Fallback>
                <p:oleObj name="Equation" r:id="rId3" imgW="1688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8350"/>
                        <a:ext cx="3268663" cy="889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8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7473950" cy="2971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试用欧拉法计算下列初值问题。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取步长</a:t>
            </a:r>
            <a:r>
              <a:rPr lang="en-US" altLang="zh-CN" sz="2400" smtClean="0"/>
              <a:t>h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0.5</a:t>
            </a:r>
            <a:r>
              <a:rPr lang="zh-CN" altLang="en-US" sz="2400" smtClean="0"/>
              <a:t>，并与精确值                            比较。</a:t>
            </a:r>
            <a:endParaRPr lang="en-US" altLang="zh-CN" sz="2400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欧拉法算例（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</a:p>
        </p:txBody>
      </p:sp>
      <p:graphicFrame>
        <p:nvGraphicFramePr>
          <p:cNvPr id="34820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94566632"/>
              </p:ext>
            </p:extLst>
          </p:nvPr>
        </p:nvGraphicFramePr>
        <p:xfrm>
          <a:off x="4129088" y="3200400"/>
          <a:ext cx="18002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0" name="Equation" r:id="rId3" imgW="1028520" imgH="444240" progId="Equation.DSMT4">
                  <p:embed/>
                </p:oleObj>
              </mc:Choice>
              <mc:Fallback>
                <p:oleObj name="Equation" r:id="rId3" imgW="10285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200400"/>
                        <a:ext cx="18002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855431"/>
              </p:ext>
            </p:extLst>
          </p:nvPr>
        </p:nvGraphicFramePr>
        <p:xfrm>
          <a:off x="2085975" y="2362200"/>
          <a:ext cx="38750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1" name="Equation" r:id="rId5" imgW="2184120" imgH="393480" progId="Equation.DSMT4">
                  <p:embed/>
                </p:oleObj>
              </mc:Choice>
              <mc:Fallback>
                <p:oleObj name="Equation" r:id="rId5" imgW="218412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362200"/>
                        <a:ext cx="38750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65978957"/>
              </p:ext>
            </p:extLst>
          </p:nvPr>
        </p:nvGraphicFramePr>
        <p:xfrm>
          <a:off x="3965575" y="1162050"/>
          <a:ext cx="24304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Equation" r:id="rId3" imgW="1473120" imgH="660240" progId="Equation.DSMT4">
                  <p:embed/>
                </p:oleObj>
              </mc:Choice>
              <mc:Fallback>
                <p:oleObj name="Equation" r:id="rId3" imgW="1473120" imgH="660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1162050"/>
                        <a:ext cx="243046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8600" y="838200"/>
            <a:ext cx="2743200" cy="990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zh-CN" sz="200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000" smtClean="0"/>
              <a:t>解：由欧拉法得：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000" smtClean="0"/>
              <a:t>有：</a:t>
            </a:r>
          </a:p>
        </p:txBody>
      </p:sp>
      <p:graphicFrame>
        <p:nvGraphicFramePr>
          <p:cNvPr id="7070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58683"/>
              </p:ext>
            </p:extLst>
          </p:nvPr>
        </p:nvGraphicFramePr>
        <p:xfrm>
          <a:off x="914400" y="2743200"/>
          <a:ext cx="7391400" cy="2743200"/>
        </p:xfrm>
        <a:graphic>
          <a:graphicData uri="http://schemas.openxmlformats.org/drawingml/2006/table">
            <a:tbl>
              <a:tblPr/>
              <a:tblGrid>
                <a:gridCol w="1792288"/>
                <a:gridCol w="1939925"/>
                <a:gridCol w="1646237"/>
                <a:gridCol w="20129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nh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=0.5n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精确值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0.433333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0.666667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0.807692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0.984615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0.933333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55C13-EE40-4F0B-BF5E-47C1DFB2EAF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3250" y="1447800"/>
            <a:ext cx="6788150" cy="4498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800" b="1" dirty="0" smtClean="0">
              <a:latin typeface="华文楷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 dirty="0" smtClean="0">
                <a:latin typeface="华文楷体" pitchFamily="2" charset="-122"/>
              </a:rPr>
              <a:t>1</a:t>
            </a:r>
            <a:r>
              <a:rPr lang="zh-CN" altLang="en-US" sz="2800" b="1" dirty="0" smtClean="0">
                <a:latin typeface="华文楷体" pitchFamily="2" charset="-122"/>
              </a:rPr>
              <a:t>、引言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 dirty="0" smtClean="0">
                <a:latin typeface="华文楷体" pitchFamily="2" charset="-122"/>
              </a:rPr>
              <a:t>2</a:t>
            </a:r>
            <a:r>
              <a:rPr lang="zh-CN" altLang="en-US" sz="2800" b="1" dirty="0" smtClean="0">
                <a:latin typeface="华文楷体" pitchFamily="2" charset="-122"/>
              </a:rPr>
              <a:t>、欧拉法、梯形法和改进欧拉法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 dirty="0" smtClean="0">
                <a:latin typeface="华文楷体" pitchFamily="2" charset="-122"/>
              </a:rPr>
              <a:t>3</a:t>
            </a:r>
            <a:r>
              <a:rPr lang="zh-CN" altLang="en-US" sz="2800" b="1" dirty="0" smtClean="0">
                <a:latin typeface="华文楷体" pitchFamily="2" charset="-122"/>
              </a:rPr>
              <a:t>、龙格－库塔法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 dirty="0" smtClean="0">
                <a:latin typeface="华文楷体" pitchFamily="2" charset="-122"/>
              </a:rPr>
              <a:t>4</a:t>
            </a:r>
            <a:r>
              <a:rPr lang="zh-CN" altLang="en-US" sz="2800" b="1" dirty="0" smtClean="0">
                <a:latin typeface="华文楷体" pitchFamily="2" charset="-122"/>
              </a:rPr>
              <a:t>、多步法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 dirty="0" smtClean="0">
                <a:latin typeface="华文楷体" pitchFamily="2" charset="-122"/>
              </a:rPr>
              <a:t>5</a:t>
            </a:r>
            <a:r>
              <a:rPr lang="zh-CN" altLang="en-US" sz="2800" b="1" dirty="0" smtClean="0">
                <a:latin typeface="华文楷体" pitchFamily="2" charset="-122"/>
              </a:rPr>
              <a:t>、</a:t>
            </a:r>
            <a:r>
              <a:rPr lang="en-US" altLang="zh-CN" sz="2800" b="1" dirty="0" smtClean="0">
                <a:latin typeface="华文楷体" pitchFamily="2" charset="-122"/>
              </a:rPr>
              <a:t>Adam</a:t>
            </a:r>
            <a:r>
              <a:rPr lang="zh-CN" altLang="en-US" sz="2800" b="1" dirty="0" smtClean="0">
                <a:latin typeface="华文楷体" pitchFamily="2" charset="-122"/>
              </a:rPr>
              <a:t>法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 dirty="0" smtClean="0">
                <a:latin typeface="华文楷体" pitchFamily="2" charset="-122"/>
              </a:rPr>
              <a:t>6</a:t>
            </a:r>
            <a:r>
              <a:rPr lang="zh-CN" altLang="en-US" sz="2800" b="1" dirty="0" smtClean="0">
                <a:latin typeface="华文楷体" pitchFamily="2" charset="-122"/>
              </a:rPr>
              <a:t>、</a:t>
            </a:r>
            <a:r>
              <a:rPr lang="en-US" altLang="zh-CN" sz="2800" b="1" dirty="0" smtClean="0">
                <a:latin typeface="华文楷体" pitchFamily="2" charset="-122"/>
              </a:rPr>
              <a:t>Gear</a:t>
            </a:r>
            <a:r>
              <a:rPr lang="zh-CN" altLang="en-US" sz="2800" b="1" dirty="0" smtClean="0">
                <a:latin typeface="华文楷体" pitchFamily="2" charset="-122"/>
              </a:rPr>
              <a:t>法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b="1" dirty="0" smtClean="0">
                <a:latin typeface="华文楷体" pitchFamily="2" charset="-122"/>
              </a:rPr>
              <a:t>7</a:t>
            </a:r>
            <a:r>
              <a:rPr lang="zh-CN" altLang="en-US" sz="2800" b="1" dirty="0" smtClean="0">
                <a:latin typeface="华文楷体" pitchFamily="2" charset="-122"/>
              </a:rPr>
              <a:t>、数值稳定性</a:t>
            </a:r>
          </a:p>
        </p:txBody>
      </p:sp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533400"/>
            <a:ext cx="85407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/>
              <a:t>内容提要</a:t>
            </a:r>
            <a:br>
              <a:rPr lang="zh-CN" altLang="en-US" sz="3200" dirty="0" smtClean="0"/>
            </a:br>
            <a:endParaRPr lang="zh-CN" altLang="en-US" sz="3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3250" y="1600200"/>
            <a:ext cx="854075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如果计算</a:t>
            </a:r>
            <a:r>
              <a:rPr lang="en-US" altLang="zh-CN" sz="2400" dirty="0" smtClean="0"/>
              <a:t>y</a:t>
            </a:r>
            <a:r>
              <a:rPr lang="en-US" altLang="zh-CN" sz="2400" baseline="-25000" dirty="0" smtClean="0"/>
              <a:t>n+1</a:t>
            </a:r>
            <a:r>
              <a:rPr lang="zh-CN" altLang="en-US" sz="2400" dirty="0" smtClean="0"/>
              <a:t>时，所取的斜率不是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点上的导数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err="1" smtClean="0"/>
              <a:t>,y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，而是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n+1</a:t>
            </a:r>
            <a:r>
              <a:rPr lang="zh-CN" altLang="en-US" sz="2400" dirty="0" smtClean="0">
                <a:solidFill>
                  <a:srgbClr val="FF0000"/>
                </a:solidFill>
              </a:rPr>
              <a:t>点上的导数</a:t>
            </a:r>
            <a:r>
              <a:rPr lang="en-US" altLang="zh-CN" sz="2400" dirty="0" smtClean="0">
                <a:solidFill>
                  <a:srgbClr val="FF0000"/>
                </a:solidFill>
              </a:rPr>
              <a:t>f(x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n+1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n+1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，就得到后退欧拉法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以后会说明，后退欧拉法比欧拉法具有好得多的数值稳定性。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</p:txBody>
      </p:sp>
      <p:graphicFrame>
        <p:nvGraphicFramePr>
          <p:cNvPr id="36867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95850"/>
              </p:ext>
            </p:extLst>
          </p:nvPr>
        </p:nvGraphicFramePr>
        <p:xfrm>
          <a:off x="2105025" y="2514600"/>
          <a:ext cx="455136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8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514600"/>
                        <a:ext cx="455136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后退欧拉法</a:t>
            </a:r>
          </a:p>
        </p:txBody>
      </p:sp>
      <p:sp>
        <p:nvSpPr>
          <p:cNvPr id="5" name="椭圆 4"/>
          <p:cNvSpPr/>
          <p:nvPr/>
        </p:nvSpPr>
        <p:spPr>
          <a:xfrm>
            <a:off x="4191000" y="2438400"/>
            <a:ext cx="2057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583110"/>
              </p:ext>
            </p:extLst>
          </p:nvPr>
        </p:nvGraphicFramePr>
        <p:xfrm>
          <a:off x="1889125" y="5715000"/>
          <a:ext cx="38052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9" name="Equation" r:id="rId5" imgW="1307880" imgH="228600" progId="Equation.DSMT4">
                  <p:embed/>
                </p:oleObj>
              </mc:Choice>
              <mc:Fallback>
                <p:oleObj name="Equation" r:id="rId5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715000"/>
                        <a:ext cx="380523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089320"/>
              </p:ext>
            </p:extLst>
          </p:nvPr>
        </p:nvGraphicFramePr>
        <p:xfrm>
          <a:off x="6248400" y="5715000"/>
          <a:ext cx="7620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0" name="Equation" r:id="rId7" imgW="228501" imgH="203112" progId="Equation.DSMT4">
                  <p:embed/>
                </p:oleObj>
              </mc:Choice>
              <mc:Fallback>
                <p:oleObj name="Equation" r:id="rId7" imgW="22850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715000"/>
                        <a:ext cx="7620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0" y="54102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Rot="1" noChangeArrowheads="1"/>
          </p:cNvSpPr>
          <p:nvPr/>
        </p:nvSpPr>
        <p:spPr>
          <a:xfrm>
            <a:off x="301625" y="5529262"/>
            <a:ext cx="137477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itchFamily="34" charset="0"/>
                <a:ea typeface="黑体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欧拉法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323214"/>
              </p:ext>
            </p:extLst>
          </p:nvPr>
        </p:nvGraphicFramePr>
        <p:xfrm>
          <a:off x="6978650" y="2586038"/>
          <a:ext cx="71913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" name="Equation" r:id="rId9" imgW="215640" imgH="203040" progId="Equation.DSMT4">
                  <p:embed/>
                </p:oleObj>
              </mc:Choice>
              <mc:Fallback>
                <p:oleObj name="Equation" r:id="rId9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2586038"/>
                        <a:ext cx="719138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74650" y="1978025"/>
            <a:ext cx="854075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zh-CN" sz="240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根据数值积分的右矩形公式，有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因此，有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smtClean="0"/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391869"/>
              </p:ext>
            </p:extLst>
          </p:nvPr>
        </p:nvGraphicFramePr>
        <p:xfrm>
          <a:off x="1905000" y="1600200"/>
          <a:ext cx="354143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0" name="Equation" r:id="rId3" imgW="1790640" imgH="355320" progId="Equation.DSMT4">
                  <p:embed/>
                </p:oleObj>
              </mc:Choice>
              <mc:Fallback>
                <p:oleObj name="Equation" r:id="rId3" imgW="179064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3541432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/>
              <a:t>后退欧拉法的数值积分推导</a:t>
            </a:r>
          </a:p>
        </p:txBody>
      </p:sp>
      <p:graphicFrame>
        <p:nvGraphicFramePr>
          <p:cNvPr id="37893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91353216"/>
              </p:ext>
            </p:extLst>
          </p:nvPr>
        </p:nvGraphicFramePr>
        <p:xfrm>
          <a:off x="1752600" y="2971800"/>
          <a:ext cx="5726769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1" name="Equation" r:id="rId5" imgW="2616120" imgH="355320" progId="Equation.DSMT4">
                  <p:embed/>
                </p:oleObj>
              </mc:Choice>
              <mc:Fallback>
                <p:oleObj name="Equation" r:id="rId5" imgW="2616120" imgH="355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5726769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03530275"/>
              </p:ext>
            </p:extLst>
          </p:nvPr>
        </p:nvGraphicFramePr>
        <p:xfrm>
          <a:off x="1390596" y="4673600"/>
          <a:ext cx="7400979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2" name="Equation" r:id="rId7" imgW="3060360" imgH="241200" progId="Equation.DSMT4">
                  <p:embed/>
                </p:oleObj>
              </mc:Choice>
              <mc:Fallback>
                <p:oleObj name="Equation" r:id="rId7" imgW="30603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596" y="4673600"/>
                        <a:ext cx="7400979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5358384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误差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欧拉法的精度为一阶。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/>
              <a:t>欧拉法和后退欧拉法的局部截断误差在数值上是相等的，但</a:t>
            </a:r>
            <a:r>
              <a:rPr lang="zh-CN" altLang="en-US" sz="2400" dirty="0">
                <a:solidFill>
                  <a:srgbClr val="FF0000"/>
                </a:solidFill>
              </a:rPr>
              <a:t>方向相反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后退</a:t>
            </a:r>
            <a:r>
              <a:rPr lang="zh-CN" altLang="en-US" sz="3200" dirty="0" smtClean="0"/>
              <a:t>欧拉法的误差与精度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134213"/>
              </p:ext>
            </p:extLst>
          </p:nvPr>
        </p:nvGraphicFramePr>
        <p:xfrm>
          <a:off x="1381125" y="1676400"/>
          <a:ext cx="54911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9" name="Equation" r:id="rId3" imgW="2374560" imgH="419040" progId="Equation.DSMT4">
                  <p:embed/>
                </p:oleObj>
              </mc:Choice>
              <mc:Fallback>
                <p:oleObj name="Equation" r:id="rId3" imgW="2374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676400"/>
                        <a:ext cx="54911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1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524000"/>
            <a:ext cx="8229600" cy="45259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试用后退欧拉法计算下列初值问题</a:t>
            </a:r>
            <a:endParaRPr lang="en-US" altLang="zh-CN" sz="24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取步长</a:t>
            </a:r>
            <a:r>
              <a:rPr lang="en-US" altLang="zh-CN" sz="2400" smtClean="0"/>
              <a:t>h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0.5</a:t>
            </a:r>
            <a:r>
              <a:rPr lang="zh-CN" altLang="en-US" sz="2400" smtClean="0"/>
              <a:t>，并与精确值                                  比较。</a:t>
            </a:r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后退欧拉法算例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500998"/>
              </p:ext>
            </p:extLst>
          </p:nvPr>
        </p:nvGraphicFramePr>
        <p:xfrm>
          <a:off x="4129088" y="3048000"/>
          <a:ext cx="18002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6" name="Equation" r:id="rId3" imgW="1028520" imgH="444240" progId="Equation.DSMT4">
                  <p:embed/>
                </p:oleObj>
              </mc:Choice>
              <mc:Fallback>
                <p:oleObj name="Equation" r:id="rId3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048000"/>
                        <a:ext cx="18002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2286"/>
              </p:ext>
            </p:extLst>
          </p:nvPr>
        </p:nvGraphicFramePr>
        <p:xfrm>
          <a:off x="2085975" y="2209800"/>
          <a:ext cx="38750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" name="Equation" r:id="rId5" imgW="2184120" imgH="393480" progId="Equation.DSMT4">
                  <p:embed/>
                </p:oleObj>
              </mc:Choice>
              <mc:Fallback>
                <p:oleObj name="Equation" r:id="rId5" imgW="2184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209800"/>
                        <a:ext cx="38750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5926752"/>
              </p:ext>
            </p:extLst>
          </p:nvPr>
        </p:nvGraphicFramePr>
        <p:xfrm>
          <a:off x="2362200" y="319088"/>
          <a:ext cx="27432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5" name="Equation" r:id="rId3" imgW="1625400" imgH="431640" progId="Equation.DSMT4">
                  <p:embed/>
                </p:oleObj>
              </mc:Choice>
              <mc:Fallback>
                <p:oleObj name="Equation" r:id="rId3" imgW="1625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9088"/>
                        <a:ext cx="27432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55738790"/>
              </p:ext>
            </p:extLst>
          </p:nvPr>
        </p:nvGraphicFramePr>
        <p:xfrm>
          <a:off x="2819400" y="1530350"/>
          <a:ext cx="194468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6" name="Equation" r:id="rId5" imgW="1066680" imgH="622080" progId="Equation.DSMT4">
                  <p:embed/>
                </p:oleObj>
              </mc:Choice>
              <mc:Fallback>
                <p:oleObj name="Equation" r:id="rId5" imgW="1066680" imgH="622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30350"/>
                        <a:ext cx="1944688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59403079"/>
              </p:ext>
            </p:extLst>
          </p:nvPr>
        </p:nvGraphicFramePr>
        <p:xfrm>
          <a:off x="5464175" y="1606550"/>
          <a:ext cx="290270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7" name="Equation" r:id="rId7" imgW="1257120" imgH="228600" progId="Equation.DSMT4">
                  <p:embed/>
                </p:oleObj>
              </mc:Choice>
              <mc:Fallback>
                <p:oleObj name="Equation" r:id="rId7" imgW="12571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1606550"/>
                        <a:ext cx="290270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01" name="Group 4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45454588"/>
              </p:ext>
            </p:extLst>
          </p:nvPr>
        </p:nvGraphicFramePr>
        <p:xfrm>
          <a:off x="1752600" y="2952750"/>
          <a:ext cx="6096000" cy="3048000"/>
        </p:xfrm>
        <a:graphic>
          <a:graphicData uri="http://schemas.openxmlformats.org/drawingml/2006/table">
            <a:tbl>
              <a:tblPr/>
              <a:tblGrid>
                <a:gridCol w="1479550"/>
                <a:gridCol w="1477963"/>
                <a:gridCol w="1477962"/>
                <a:gridCol w="16605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nh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=0.5n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精确值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0.357142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0.433333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0.571428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0.666667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0.733082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0.807692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0.880773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0.933333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2286000" y="457200"/>
            <a:ext cx="609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495800" y="228600"/>
            <a:ext cx="609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2FA7E-553C-43C2-BC0E-64B43FA973E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269"/>
              </p:ext>
            </p:extLst>
          </p:nvPr>
        </p:nvGraphicFramePr>
        <p:xfrm>
          <a:off x="152400" y="3395101"/>
          <a:ext cx="8839200" cy="92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3" imgW="3746160" imgH="393480" progId="Equation.DSMT4">
                  <p:embed/>
                </p:oleObj>
              </mc:Choice>
              <mc:Fallback>
                <p:oleObj name="Equation" r:id="rId3" imgW="37461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95101"/>
                        <a:ext cx="8839200" cy="92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梯形法</a:t>
            </a:r>
          </a:p>
        </p:txBody>
      </p:sp>
      <p:sp>
        <p:nvSpPr>
          <p:cNvPr id="4096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991600" cy="1752600"/>
          </a:xfrm>
        </p:spPr>
        <p:txBody>
          <a:bodyPr/>
          <a:lstStyle/>
          <a:p>
            <a:pPr eaLnBrk="1" hangingPunct="1"/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如果计算</a:t>
            </a:r>
            <a:r>
              <a:rPr lang="en-US" altLang="zh-CN" sz="2400" dirty="0" smtClean="0"/>
              <a:t>y</a:t>
            </a:r>
            <a:r>
              <a:rPr lang="en-US" altLang="zh-CN" sz="2400" baseline="-25000" dirty="0" smtClean="0"/>
              <a:t>n+1</a:t>
            </a:r>
            <a:r>
              <a:rPr lang="zh-CN" altLang="en-US" sz="2400" dirty="0" smtClean="0"/>
              <a:t>时，所取的斜率不是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点上的导数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err="1" smtClean="0"/>
              <a:t>,y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，而是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 err="1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点上的导数</a:t>
            </a:r>
            <a:r>
              <a:rPr lang="en-US" altLang="zh-CN" sz="2400" dirty="0" smtClean="0">
                <a:solidFill>
                  <a:srgbClr val="FF0000"/>
                </a:solidFill>
              </a:rPr>
              <a:t>f(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,y</a:t>
            </a:r>
            <a:r>
              <a:rPr lang="en-US" altLang="zh-CN" sz="24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n+1</a:t>
            </a:r>
            <a:r>
              <a:rPr lang="zh-CN" altLang="en-US" sz="2400" dirty="0" smtClean="0">
                <a:solidFill>
                  <a:srgbClr val="FF0000"/>
                </a:solidFill>
              </a:rPr>
              <a:t>点上的导数</a:t>
            </a:r>
            <a:r>
              <a:rPr lang="en-US" altLang="zh-CN" sz="2400" dirty="0" smtClean="0">
                <a:solidFill>
                  <a:srgbClr val="FF0000"/>
                </a:solidFill>
              </a:rPr>
              <a:t>f(x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n+1</a:t>
            </a:r>
            <a:r>
              <a:rPr lang="en-US" altLang="zh-CN" sz="2400" dirty="0" smtClean="0">
                <a:solidFill>
                  <a:srgbClr val="FF0000"/>
                </a:solidFill>
              </a:rPr>
              <a:t>, y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n+1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平均值</a:t>
            </a:r>
            <a:r>
              <a:rPr lang="zh-CN" altLang="en-US" sz="2400" dirty="0" smtClean="0"/>
              <a:t>，就得到梯形法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</p:txBody>
      </p:sp>
      <p:sp>
        <p:nvSpPr>
          <p:cNvPr id="6" name="椭圆形标注 5"/>
          <p:cNvSpPr/>
          <p:nvPr/>
        </p:nvSpPr>
        <p:spPr>
          <a:xfrm>
            <a:off x="3962400" y="4648200"/>
            <a:ext cx="2895600" cy="762000"/>
          </a:xfrm>
          <a:prstGeom prst="wedgeEllipseCallout">
            <a:avLst>
              <a:gd name="adj1" fmla="val -69813"/>
              <a:gd name="adj2" fmla="val -1064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梯形法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梯形法的数值积分推导</a:t>
            </a:r>
          </a:p>
        </p:txBody>
      </p:sp>
      <p:sp>
        <p:nvSpPr>
          <p:cNvPr id="17414" name="Rectangle 6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524000"/>
            <a:ext cx="4800600" cy="3276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Cambria"/>
              <a:buChar char="+"/>
              <a:defRPr/>
            </a:pP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400" dirty="0" smtClean="0"/>
              <a:t>根据数值积分的梯形公式，有</a:t>
            </a:r>
          </a:p>
          <a:p>
            <a:pPr eaLnBrk="1" fontAlgn="auto" hangingPunct="1">
              <a:spcAft>
                <a:spcPts val="0"/>
              </a:spcAft>
              <a:buFont typeface="Cambria"/>
              <a:buChar char="+"/>
              <a:defRPr/>
            </a:pPr>
            <a:endParaRPr lang="zh-CN" altLang="en-US" sz="2400" dirty="0" smtClean="0"/>
          </a:p>
          <a:p>
            <a:pPr eaLnBrk="1" fontAlgn="auto" hangingPunct="1">
              <a:spcAft>
                <a:spcPts val="0"/>
              </a:spcAft>
              <a:buFont typeface="Cambria"/>
              <a:buChar char="+"/>
              <a:defRPr/>
            </a:pPr>
            <a:endParaRPr lang="zh-CN" altLang="en-US" sz="2400" dirty="0" smtClean="0"/>
          </a:p>
          <a:p>
            <a:pPr eaLnBrk="1" fontAlgn="auto" hangingPunct="1">
              <a:spcAft>
                <a:spcPts val="0"/>
              </a:spcAft>
              <a:buFont typeface="Cambria"/>
              <a:buChar char="+"/>
              <a:defRPr/>
            </a:pPr>
            <a:endParaRPr lang="zh-CN" altLang="en-US" sz="2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400" dirty="0" smtClean="0"/>
              <a:t>                      </a:t>
            </a: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400" dirty="0" smtClean="0"/>
              <a:t>因此     </a:t>
            </a:r>
          </a:p>
          <a:p>
            <a:pPr eaLnBrk="1" fontAlgn="auto" hangingPunct="1">
              <a:spcAft>
                <a:spcPts val="0"/>
              </a:spcAft>
              <a:buFont typeface="Cambria"/>
              <a:buChar char="+"/>
              <a:defRPr/>
            </a:pPr>
            <a:endParaRPr lang="en-US" altLang="zh-CN" sz="2400" dirty="0" smtClean="0"/>
          </a:p>
        </p:txBody>
      </p:sp>
      <p:graphicFrame>
        <p:nvGraphicFramePr>
          <p:cNvPr id="41989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90169112"/>
              </p:ext>
            </p:extLst>
          </p:nvPr>
        </p:nvGraphicFramePr>
        <p:xfrm>
          <a:off x="2009774" y="2801938"/>
          <a:ext cx="4953641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6" name="Equation" r:id="rId3" imgW="2489040" imgH="812520" progId="Equation.DSMT4">
                  <p:embed/>
                </p:oleObj>
              </mc:Choice>
              <mc:Fallback>
                <p:oleObj name="Equation" r:id="rId3" imgW="2489040" imgH="812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4" y="2801938"/>
                        <a:ext cx="4953641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46966057"/>
              </p:ext>
            </p:extLst>
          </p:nvPr>
        </p:nvGraphicFramePr>
        <p:xfrm>
          <a:off x="1746250" y="5030788"/>
          <a:ext cx="47450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7" name="Equation" r:id="rId5" imgW="2247840" imgH="393480" progId="Equation.DSMT4">
                  <p:embed/>
                </p:oleObj>
              </mc:Choice>
              <mc:Fallback>
                <p:oleObj name="Equation" r:id="rId5" imgW="224784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5030788"/>
                        <a:ext cx="47450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82010"/>
              </p:ext>
            </p:extLst>
          </p:nvPr>
        </p:nvGraphicFramePr>
        <p:xfrm>
          <a:off x="4495800" y="1759743"/>
          <a:ext cx="354143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8" name="Equation" r:id="rId7" imgW="1790640" imgH="355320" progId="Equation.DSMT4">
                  <p:embed/>
                </p:oleObj>
              </mc:Choice>
              <mc:Fallback>
                <p:oleObj name="Equation" r:id="rId7" imgW="1790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59743"/>
                        <a:ext cx="3541432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600200"/>
            <a:ext cx="8686800" cy="2819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试用梯形法计算下列初值问题。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取步长</a:t>
            </a:r>
            <a:r>
              <a:rPr lang="en-US" altLang="zh-CN" sz="2400" smtClean="0"/>
              <a:t>h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0.5</a:t>
            </a:r>
            <a:r>
              <a:rPr lang="zh-CN" altLang="en-US" sz="2400" smtClean="0"/>
              <a:t>，并与精确值                                                  比较。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梯形法算例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607208"/>
              </p:ext>
            </p:extLst>
          </p:nvPr>
        </p:nvGraphicFramePr>
        <p:xfrm>
          <a:off x="4129088" y="3641725"/>
          <a:ext cx="18002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4" name="Equation" r:id="rId3" imgW="1028520" imgH="444240" progId="Equation.DSMT4">
                  <p:embed/>
                </p:oleObj>
              </mc:Choice>
              <mc:Fallback>
                <p:oleObj name="Equation" r:id="rId3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641725"/>
                        <a:ext cx="18002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178076"/>
              </p:ext>
            </p:extLst>
          </p:nvPr>
        </p:nvGraphicFramePr>
        <p:xfrm>
          <a:off x="2085975" y="2803525"/>
          <a:ext cx="38750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5" name="Equation" r:id="rId5" imgW="2184120" imgH="393480" progId="Equation.DSMT4">
                  <p:embed/>
                </p:oleObj>
              </mc:Choice>
              <mc:Fallback>
                <p:oleObj name="Equation" r:id="rId5" imgW="2184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803525"/>
                        <a:ext cx="38750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1000" y="990600"/>
            <a:ext cx="3200400" cy="121920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Cambria"/>
              <a:buChar char="+"/>
              <a:defRPr/>
            </a:pPr>
            <a:endParaRPr lang="en-US" altLang="zh-CN" sz="240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400" smtClean="0"/>
              <a:t>解：由梯形法得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zh-CN" altLang="en-US" sz="240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400" smtClean="0"/>
              <a:t>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400" smtClean="0"/>
              <a:t>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zh-CN" sz="2400" smtClean="0"/>
          </a:p>
        </p:txBody>
      </p:sp>
      <p:graphicFrame>
        <p:nvGraphicFramePr>
          <p:cNvPr id="78898" name="Group 5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9828443"/>
              </p:ext>
            </p:extLst>
          </p:nvPr>
        </p:nvGraphicFramePr>
        <p:xfrm>
          <a:off x="1828800" y="3505200"/>
          <a:ext cx="6477000" cy="2609850"/>
        </p:xfrm>
        <a:graphic>
          <a:graphicData uri="http://schemas.openxmlformats.org/drawingml/2006/table">
            <a:tbl>
              <a:tblPr/>
              <a:tblGrid>
                <a:gridCol w="1744663"/>
                <a:gridCol w="1514475"/>
                <a:gridCol w="1516062"/>
                <a:gridCol w="17018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nh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=0.5n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精确值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0.416667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0.433333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0.666667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0.666667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0.812500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0.807692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0.937500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0.933333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7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0087298"/>
              </p:ext>
            </p:extLst>
          </p:nvPr>
        </p:nvGraphicFramePr>
        <p:xfrm>
          <a:off x="2971800" y="1556843"/>
          <a:ext cx="2513012" cy="161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2" name="Equation" r:id="rId3" imgW="1307880" imgH="838080" progId="Equation.DSMT4">
                  <p:embed/>
                </p:oleObj>
              </mc:Choice>
              <mc:Fallback>
                <p:oleObj name="Equation" r:id="rId3" imgW="130788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56843"/>
                        <a:ext cx="2513012" cy="161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3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86792488"/>
              </p:ext>
            </p:extLst>
          </p:nvPr>
        </p:nvGraphicFramePr>
        <p:xfrm>
          <a:off x="6172200" y="2378075"/>
          <a:ext cx="2209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3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378075"/>
                        <a:ext cx="2209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31282-C2BE-4895-BDFF-97F550F6FC3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455760"/>
              </p:ext>
            </p:extLst>
          </p:nvPr>
        </p:nvGraphicFramePr>
        <p:xfrm>
          <a:off x="1746250" y="254794"/>
          <a:ext cx="47450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4" name="Equation" r:id="rId7" imgW="2247840" imgH="393480" progId="Equation.DSMT4">
                  <p:embed/>
                </p:oleObj>
              </mc:Choice>
              <mc:Fallback>
                <p:oleObj name="Equation" r:id="rId7" imgW="2247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54794"/>
                        <a:ext cx="47450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251063"/>
              </p:ext>
            </p:extLst>
          </p:nvPr>
        </p:nvGraphicFramePr>
        <p:xfrm>
          <a:off x="6858000" y="254794"/>
          <a:ext cx="18478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5" name="Equation" r:id="rId9" imgW="1041120" imgH="393480" progId="Equation.DSMT4">
                  <p:embed/>
                </p:oleObj>
              </mc:Choice>
              <mc:Fallback>
                <p:oleObj name="Equation" r:id="rId9" imgW="1041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4794"/>
                        <a:ext cx="18478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38200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   在梯形公式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    的右端中包含有未知的</a:t>
            </a:r>
            <a:r>
              <a:rPr lang="en-US" altLang="zh-CN" sz="2400" dirty="0" smtClean="0"/>
              <a:t>y</a:t>
            </a:r>
            <a:r>
              <a:rPr lang="en-US" altLang="zh-CN" sz="2400" baseline="-25000" dirty="0" smtClean="0"/>
              <a:t>n+1</a:t>
            </a:r>
            <a:r>
              <a:rPr lang="zh-CN" altLang="en-US" sz="2400" dirty="0" smtClean="0"/>
              <a:t>，这类数值方法称为</a:t>
            </a:r>
            <a:r>
              <a:rPr lang="zh-CN" altLang="en-US" sz="2800" dirty="0" smtClean="0">
                <a:solidFill>
                  <a:srgbClr val="FF0000"/>
                </a:solidFill>
              </a:rPr>
              <a:t>隐式方法</a:t>
            </a:r>
            <a:r>
              <a:rPr lang="zh-CN" altLang="en-US" sz="2400" dirty="0" smtClean="0"/>
              <a:t>，一般情况下不能直接求解上述方程，而需要采用</a:t>
            </a:r>
            <a:r>
              <a:rPr lang="zh-CN" altLang="en-US" sz="2400" dirty="0" smtClean="0">
                <a:solidFill>
                  <a:srgbClr val="FF0000"/>
                </a:solidFill>
              </a:rPr>
              <a:t>迭代</a:t>
            </a:r>
            <a:r>
              <a:rPr lang="zh-CN" altLang="en-US" sz="2400" dirty="0" smtClean="0"/>
              <a:t>的方法来求解。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</p:txBody>
      </p:sp>
      <p:graphicFrame>
        <p:nvGraphicFramePr>
          <p:cNvPr id="4505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544909"/>
              </p:ext>
            </p:extLst>
          </p:nvPr>
        </p:nvGraphicFramePr>
        <p:xfrm>
          <a:off x="1860550" y="2230438"/>
          <a:ext cx="508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5" name="Equation" r:id="rId3" imgW="2247840" imgH="393480" progId="Equation.DSMT4">
                  <p:embed/>
                </p:oleObj>
              </mc:Choice>
              <mc:Fallback>
                <p:oleObj name="Equation" r:id="rId3" imgW="22478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230438"/>
                        <a:ext cx="508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89803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改进欧拉公式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对于一个常微分方程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400" b="1" i="1" dirty="0" smtClean="0">
                <a:latin typeface="华文楷体" pitchFamily="2" charset="-122"/>
                <a:ea typeface="华文楷体" pitchFamily="2" charset="-122"/>
              </a:rPr>
              <a:t>自变量、未知函数、未知函数的导数</a:t>
            </a:r>
            <a:endParaRPr lang="zh-CN" altLang="en-US" sz="2400" b="1" i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84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3224"/>
              </p:ext>
            </p:extLst>
          </p:nvPr>
        </p:nvGraphicFramePr>
        <p:xfrm>
          <a:off x="1906588" y="1524000"/>
          <a:ext cx="38084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5" name="Equation" r:id="rId3" imgW="1828800" imgH="393700" progId="Equation.DSMT4">
                  <p:embed/>
                </p:oleObj>
              </mc:Choice>
              <mc:Fallback>
                <p:oleObj name="Equation" r:id="rId3" imgW="18288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1524000"/>
                        <a:ext cx="38084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FFFF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358775" y="2373313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通常会有无穷个解。如：</a:t>
            </a:r>
          </a:p>
        </p:txBody>
      </p:sp>
      <p:graphicFrame>
        <p:nvGraphicFramePr>
          <p:cNvPr id="184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439008"/>
              </p:ext>
            </p:extLst>
          </p:nvPr>
        </p:nvGraphicFramePr>
        <p:xfrm>
          <a:off x="2286000" y="2819400"/>
          <a:ext cx="38417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6" name="Equation" r:id="rId5" imgW="1930400" imgH="393700" progId="Equation.DSMT4">
                  <p:embed/>
                </p:oleObj>
              </mc:Choice>
              <mc:Fallback>
                <p:oleObj name="Equation" r:id="rId5" imgW="19304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38417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58775" y="3662363"/>
            <a:ext cx="8785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因此，我们要加入一个限定条件。通常会在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端点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处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给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出，如下面的初值问题：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286000" y="4495800"/>
          <a:ext cx="32432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7" name="公式" r:id="rId7" imgW="1651000" imgH="609600" progId="Equation.3">
                  <p:embed/>
                </p:oleObj>
              </mc:Choice>
              <mc:Fallback>
                <p:oleObj name="公式" r:id="rId7" imgW="16510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24326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45820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一种简单的做法是先用欧拉法计算出</a:t>
            </a:r>
            <a:r>
              <a:rPr lang="en-US" altLang="zh-CN" sz="2400" dirty="0" smtClean="0"/>
              <a:t>y</a:t>
            </a:r>
            <a:r>
              <a:rPr lang="en-US" altLang="zh-CN" sz="2400" baseline="-25000" dirty="0" smtClean="0"/>
              <a:t>n+1</a:t>
            </a:r>
            <a:r>
              <a:rPr lang="zh-CN" altLang="en-US" sz="2400" dirty="0" smtClean="0"/>
              <a:t>的近似值，然后将这个近似值再代入到梯形公式中，即采用如下的格式：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这种格式就称为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改进的欧拉公式</a:t>
            </a:r>
            <a:r>
              <a:rPr lang="zh-CN" altLang="en-US" sz="2400" dirty="0" smtClean="0"/>
              <a:t>，也叫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预报－校正格式</a:t>
            </a:r>
            <a:r>
              <a:rPr lang="zh-CN" altLang="en-US" sz="2400" dirty="0" smtClean="0"/>
              <a:t>。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</p:txBody>
      </p:sp>
      <p:graphicFrame>
        <p:nvGraphicFramePr>
          <p:cNvPr id="4608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483702"/>
              </p:ext>
            </p:extLst>
          </p:nvPr>
        </p:nvGraphicFramePr>
        <p:xfrm>
          <a:off x="1752600" y="2619375"/>
          <a:ext cx="5021873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" name="Equation" r:id="rId3" imgW="2336760" imgH="660240" progId="Equation.DSMT4">
                  <p:embed/>
                </p:oleObj>
              </mc:Choice>
              <mc:Fallback>
                <p:oleObj name="Equation" r:id="rId3" imgW="2336760" imgH="660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19375"/>
                        <a:ext cx="5021873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改进欧拉公式（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487968"/>
              </p:ext>
            </p:extLst>
          </p:nvPr>
        </p:nvGraphicFramePr>
        <p:xfrm>
          <a:off x="1066800" y="5649912"/>
          <a:ext cx="508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5" imgW="2247840" imgH="393480" progId="Equation.DSMT4">
                  <p:embed/>
                </p:oleObj>
              </mc:Choice>
              <mc:Fallback>
                <p:oleObj name="Equation" r:id="rId5" imgW="2247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649912"/>
                        <a:ext cx="508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89803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76200" y="5181600"/>
            <a:ext cx="899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774473" y="5867400"/>
            <a:ext cx="153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梯形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600200"/>
            <a:ext cx="807720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试用改进的欧拉公式计算下列初值问题。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/>
              <a:t>取步长</a:t>
            </a:r>
            <a:r>
              <a:rPr lang="en-US" altLang="zh-CN" sz="2400" smtClean="0"/>
              <a:t>h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0.5</a:t>
            </a:r>
            <a:r>
              <a:rPr lang="zh-CN" altLang="en-US" sz="2400" smtClean="0"/>
              <a:t>，并与精确值                                 比较。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endParaRPr lang="en-US" altLang="zh-CN" sz="2400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改进的欧拉公式算例（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435653"/>
              </p:ext>
            </p:extLst>
          </p:nvPr>
        </p:nvGraphicFramePr>
        <p:xfrm>
          <a:off x="4129088" y="3200400"/>
          <a:ext cx="18002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8" name="Equation" r:id="rId3" imgW="1028520" imgH="444240" progId="Equation.DSMT4">
                  <p:embed/>
                </p:oleObj>
              </mc:Choice>
              <mc:Fallback>
                <p:oleObj name="Equation" r:id="rId3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200400"/>
                        <a:ext cx="18002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740784"/>
              </p:ext>
            </p:extLst>
          </p:nvPr>
        </p:nvGraphicFramePr>
        <p:xfrm>
          <a:off x="2085975" y="2362200"/>
          <a:ext cx="38750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9" name="Equation" r:id="rId5" imgW="2184120" imgH="393480" progId="Equation.DSMT4">
                  <p:embed/>
                </p:oleObj>
              </mc:Choice>
              <mc:Fallback>
                <p:oleObj name="Equation" r:id="rId5" imgW="2184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362200"/>
                        <a:ext cx="38750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43000"/>
            <a:ext cx="765175" cy="609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800" smtClean="0"/>
              <a:t>解：</a:t>
            </a:r>
          </a:p>
        </p:txBody>
      </p:sp>
      <p:graphicFrame>
        <p:nvGraphicFramePr>
          <p:cNvPr id="82989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7815153"/>
              </p:ext>
            </p:extLst>
          </p:nvPr>
        </p:nvGraphicFramePr>
        <p:xfrm>
          <a:off x="1524000" y="2819400"/>
          <a:ext cx="6553200" cy="2971800"/>
        </p:xfrm>
        <a:graphic>
          <a:graphicData uri="http://schemas.openxmlformats.org/drawingml/2006/table">
            <a:tbl>
              <a:tblPr/>
              <a:tblGrid>
                <a:gridCol w="1589088"/>
                <a:gridCol w="1589087"/>
                <a:gridCol w="1590675"/>
                <a:gridCol w="178435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nh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=0.5n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精确值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0.400000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0.433333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0.635000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0.666667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0.787596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0.807692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0.921025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0.933333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16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96944913"/>
              </p:ext>
            </p:extLst>
          </p:nvPr>
        </p:nvGraphicFramePr>
        <p:xfrm>
          <a:off x="2806700" y="1295400"/>
          <a:ext cx="39957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4" name="Equation" r:id="rId3" imgW="2336760" imgH="634680" progId="Equation.DSMT4">
                  <p:embed/>
                </p:oleObj>
              </mc:Choice>
              <mc:Fallback>
                <p:oleObj name="Equation" r:id="rId3" imgW="233676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1295400"/>
                        <a:ext cx="399573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31282-C2BE-4895-BDFF-97F550F6FC3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89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0613238"/>
              </p:ext>
            </p:extLst>
          </p:nvPr>
        </p:nvGraphicFramePr>
        <p:xfrm>
          <a:off x="228600" y="1066800"/>
          <a:ext cx="8762998" cy="5511800"/>
        </p:xfrm>
        <a:graphic>
          <a:graphicData uri="http://schemas.openxmlformats.org/drawingml/2006/table">
            <a:tbl>
              <a:tblPr/>
              <a:tblGrid>
                <a:gridCol w="685800"/>
                <a:gridCol w="1447800"/>
                <a:gridCol w="1556343"/>
                <a:gridCol w="1230799"/>
                <a:gridCol w="1230799"/>
                <a:gridCol w="1230799"/>
                <a:gridCol w="1380658"/>
              </a:tblGrid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欧拉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后退欧拉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梯形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改进欧拉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nh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=0.5n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精确值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0.357142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0.416667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0.400000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0.433333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0.571428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0.666667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0.635000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0.666667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0.733082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0.812500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0.787596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0.807692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0.984615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0.880773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0.937500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0.921025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0.933333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31282-C2BE-4895-BDFF-97F550F6FC3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04800" y="765175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§1  </a:t>
            </a:r>
            <a:r>
              <a:rPr lang="zh-CN" altLang="en-US" b="1"/>
              <a:t>欧拉方法</a:t>
            </a:r>
            <a:r>
              <a:rPr lang="zh-CN" altLang="en-US"/>
              <a:t> </a:t>
            </a:r>
            <a:r>
              <a:rPr lang="en-US" altLang="zh-CN" sz="2000" b="1">
                <a:solidFill>
                  <a:srgbClr val="008000"/>
                </a:solidFill>
              </a:rPr>
              <a:t>/* Euler’s Method */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129857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</a:t>
            </a:r>
            <a:r>
              <a:rPr lang="en-US" altLang="zh-CN" sz="2400" b="1">
                <a:sym typeface="Wingdings" pitchFamily="2" charset="2"/>
              </a:rPr>
              <a:t> </a:t>
            </a:r>
            <a:r>
              <a:rPr lang="zh-CN" altLang="en-US" sz="2400" b="1"/>
              <a:t>欧拉公式：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248400" y="1687512"/>
            <a:ext cx="2438400" cy="1665288"/>
            <a:chOff x="3840" y="288"/>
            <a:chExt cx="1536" cy="1049"/>
          </a:xfrm>
        </p:grpSpPr>
        <p:sp>
          <p:nvSpPr>
            <p:cNvPr id="52260" name="Line 4"/>
            <p:cNvSpPr>
              <a:spLocks noChangeShapeType="1"/>
            </p:cNvSpPr>
            <p:nvPr/>
          </p:nvSpPr>
          <p:spPr bwMode="auto">
            <a:xfrm>
              <a:off x="3936" y="1152"/>
              <a:ext cx="12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Line 5"/>
            <p:cNvSpPr>
              <a:spLocks noChangeShapeType="1"/>
            </p:cNvSpPr>
            <p:nvPr/>
          </p:nvSpPr>
          <p:spPr bwMode="auto">
            <a:xfrm flipV="1">
              <a:off x="3936" y="288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Line 6"/>
            <p:cNvSpPr>
              <a:spLocks noChangeShapeType="1"/>
            </p:cNvSpPr>
            <p:nvPr/>
          </p:nvSpPr>
          <p:spPr bwMode="auto">
            <a:xfrm flipV="1">
              <a:off x="5184" y="288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7"/>
            <p:cNvSpPr>
              <a:spLocks/>
            </p:cNvSpPr>
            <p:nvPr/>
          </p:nvSpPr>
          <p:spPr bwMode="auto">
            <a:xfrm>
              <a:off x="3936" y="360"/>
              <a:ext cx="1248" cy="456"/>
            </a:xfrm>
            <a:custGeom>
              <a:avLst/>
              <a:gdLst>
                <a:gd name="T0" fmla="*/ 0 w 1248"/>
                <a:gd name="T1" fmla="*/ 456 h 456"/>
                <a:gd name="T2" fmla="*/ 336 w 1248"/>
                <a:gd name="T3" fmla="*/ 168 h 456"/>
                <a:gd name="T4" fmla="*/ 912 w 1248"/>
                <a:gd name="T5" fmla="*/ 24 h 456"/>
                <a:gd name="T6" fmla="*/ 1248 w 1248"/>
                <a:gd name="T7" fmla="*/ 24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456"/>
                <a:gd name="T14" fmla="*/ 1248 w 1248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456">
                  <a:moveTo>
                    <a:pt x="0" y="456"/>
                  </a:moveTo>
                  <a:cubicBezTo>
                    <a:pt x="92" y="348"/>
                    <a:pt x="184" y="240"/>
                    <a:pt x="336" y="168"/>
                  </a:cubicBezTo>
                  <a:cubicBezTo>
                    <a:pt x="488" y="96"/>
                    <a:pt x="760" y="48"/>
                    <a:pt x="912" y="24"/>
                  </a:cubicBezTo>
                  <a:cubicBezTo>
                    <a:pt x="1064" y="0"/>
                    <a:pt x="1156" y="12"/>
                    <a:pt x="1248" y="24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Text Box 8"/>
            <p:cNvSpPr txBox="1">
              <a:spLocks noChangeArrowheads="1"/>
            </p:cNvSpPr>
            <p:nvPr/>
          </p:nvSpPr>
          <p:spPr bwMode="auto">
            <a:xfrm>
              <a:off x="3840" y="1104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 smtClean="0"/>
                <a:t>x</a:t>
              </a:r>
              <a:r>
                <a:rPr lang="en-US" altLang="zh-CN" b="1" baseline="-25000" dirty="0" smtClean="0"/>
                <a:t>0</a:t>
              </a:r>
              <a:endParaRPr lang="en-US" altLang="zh-CN" b="1" i="1" dirty="0"/>
            </a:p>
          </p:txBody>
        </p:sp>
        <p:sp>
          <p:nvSpPr>
            <p:cNvPr id="52265" name="Text Box 9"/>
            <p:cNvSpPr txBox="1">
              <a:spLocks noChangeArrowheads="1"/>
            </p:cNvSpPr>
            <p:nvPr/>
          </p:nvSpPr>
          <p:spPr bwMode="auto">
            <a:xfrm>
              <a:off x="5088" y="1104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 smtClean="0"/>
                <a:t>x</a:t>
              </a:r>
              <a:r>
                <a:rPr lang="en-US" altLang="zh-CN" b="1" baseline="-25000" dirty="0" smtClean="0"/>
                <a:t>1</a:t>
              </a:r>
              <a:endParaRPr lang="en-US" altLang="zh-CN" b="1" i="1" dirty="0"/>
            </a:p>
          </p:txBody>
        </p:sp>
      </p:grpSp>
      <p:sp>
        <p:nvSpPr>
          <p:cNvPr id="50187" name="Line 11"/>
          <p:cNvSpPr>
            <a:spLocks noChangeShapeType="1"/>
          </p:cNvSpPr>
          <p:nvPr/>
        </p:nvSpPr>
        <p:spPr bwMode="auto">
          <a:xfrm flipV="1">
            <a:off x="6400800" y="1839912"/>
            <a:ext cx="1981200" cy="68580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V="1">
            <a:off x="6248400" y="1881187"/>
            <a:ext cx="609600" cy="8382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1679574"/>
            <a:ext cx="2971800" cy="457200"/>
            <a:chOff x="336" y="1008"/>
            <a:chExt cx="1872" cy="288"/>
          </a:xfrm>
        </p:grpSpPr>
        <p:sp>
          <p:nvSpPr>
            <p:cNvPr id="52257" name="Text Box 13"/>
            <p:cNvSpPr txBox="1">
              <a:spLocks noChangeArrowheads="1"/>
            </p:cNvSpPr>
            <p:nvPr/>
          </p:nvSpPr>
          <p:spPr bwMode="auto">
            <a:xfrm>
              <a:off x="336" y="1008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/>
                <a:t>向前差商近似导数</a:t>
              </a:r>
            </a:p>
          </p:txBody>
        </p:sp>
        <p:sp>
          <p:nvSpPr>
            <p:cNvPr id="52259" name="AutoShape 15"/>
            <p:cNvSpPr>
              <a:spLocks noChangeArrowheads="1"/>
            </p:cNvSpPr>
            <p:nvPr/>
          </p:nvSpPr>
          <p:spPr bwMode="auto">
            <a:xfrm>
              <a:off x="2064" y="1152"/>
              <a:ext cx="144" cy="48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3865562"/>
            <a:ext cx="1030288" cy="595313"/>
            <a:chOff x="3456" y="1367"/>
            <a:chExt cx="649" cy="375"/>
          </a:xfrm>
        </p:grpSpPr>
        <p:graphicFrame>
          <p:nvGraphicFramePr>
            <p:cNvPr id="5225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8204063"/>
                </p:ext>
              </p:extLst>
            </p:nvPr>
          </p:nvGraphicFramePr>
          <p:xfrm>
            <a:off x="3896" y="1474"/>
            <a:ext cx="20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10" name="Equation" r:id="rId3" imgW="164880" imgH="241200" progId="Equation.DSMT4">
                    <p:embed/>
                  </p:oleObj>
                </mc:Choice>
                <mc:Fallback>
                  <p:oleObj name="Equation" r:id="rId3" imgW="16488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1474"/>
                          <a:ext cx="20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4" name="Line 21"/>
            <p:cNvSpPr>
              <a:spLocks noChangeShapeType="1"/>
            </p:cNvSpPr>
            <p:nvPr/>
          </p:nvSpPr>
          <p:spPr bwMode="auto">
            <a:xfrm>
              <a:off x="3504" y="1607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Line 22"/>
            <p:cNvSpPr>
              <a:spLocks noChangeShapeType="1"/>
            </p:cNvSpPr>
            <p:nvPr/>
          </p:nvSpPr>
          <p:spPr bwMode="auto">
            <a:xfrm>
              <a:off x="3504" y="1655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Text Box 23"/>
            <p:cNvSpPr txBox="1">
              <a:spLocks noChangeArrowheads="1"/>
            </p:cNvSpPr>
            <p:nvPr/>
          </p:nvSpPr>
          <p:spPr bwMode="auto">
            <a:xfrm>
              <a:off x="3456" y="1367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</a:rPr>
                <a:t>记为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09600" y="5016500"/>
            <a:ext cx="4876800" cy="762000"/>
            <a:chOff x="1104" y="2918"/>
            <a:chExt cx="3072" cy="480"/>
          </a:xfrm>
        </p:grpSpPr>
        <p:sp>
          <p:nvSpPr>
            <p:cNvPr id="52251" name="AutoShape 27" descr="再生纸"/>
            <p:cNvSpPr>
              <a:spLocks noChangeArrowheads="1"/>
            </p:cNvSpPr>
            <p:nvPr/>
          </p:nvSpPr>
          <p:spPr bwMode="auto">
            <a:xfrm>
              <a:off x="1104" y="2918"/>
              <a:ext cx="3072" cy="480"/>
            </a:xfrm>
            <a:prstGeom prst="bevel">
              <a:avLst>
                <a:gd name="adj" fmla="val 875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25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1748771"/>
                </p:ext>
              </p:extLst>
            </p:nvPr>
          </p:nvGraphicFramePr>
          <p:xfrm>
            <a:off x="1216" y="3007"/>
            <a:ext cx="291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11" name="Equation" r:id="rId6" imgW="2958840" imgH="241200" progId="Equation.DSMT4">
                    <p:embed/>
                  </p:oleObj>
                </mc:Choice>
                <mc:Fallback>
                  <p:oleObj name="Equation" r:id="rId6" imgW="295884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" y="3007"/>
                          <a:ext cx="291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30" name="Freeform 54"/>
          <p:cNvSpPr>
            <a:spLocks noChangeAspect="1"/>
          </p:cNvSpPr>
          <p:nvPr/>
        </p:nvSpPr>
        <p:spPr bwMode="auto">
          <a:xfrm>
            <a:off x="6437313" y="5000625"/>
            <a:ext cx="1587" cy="484188"/>
          </a:xfrm>
          <a:custGeom>
            <a:avLst/>
            <a:gdLst>
              <a:gd name="T0" fmla="*/ 0 w 1587"/>
              <a:gd name="T1" fmla="*/ 2147483647 h 566"/>
              <a:gd name="T2" fmla="*/ 0 w 1587"/>
              <a:gd name="T3" fmla="*/ 2147483647 h 566"/>
              <a:gd name="T4" fmla="*/ 0 w 1587"/>
              <a:gd name="T5" fmla="*/ 2147483647 h 566"/>
              <a:gd name="T6" fmla="*/ 0 w 1587"/>
              <a:gd name="T7" fmla="*/ 2147483647 h 566"/>
              <a:gd name="T8" fmla="*/ 0 w 1587"/>
              <a:gd name="T9" fmla="*/ 2147483647 h 566"/>
              <a:gd name="T10" fmla="*/ 0 w 1587"/>
              <a:gd name="T11" fmla="*/ 2147483647 h 566"/>
              <a:gd name="T12" fmla="*/ 0 w 1587"/>
              <a:gd name="T13" fmla="*/ 2147483647 h 566"/>
              <a:gd name="T14" fmla="*/ 0 w 1587"/>
              <a:gd name="T15" fmla="*/ 2147483647 h 566"/>
              <a:gd name="T16" fmla="*/ 0 w 1587"/>
              <a:gd name="T17" fmla="*/ 2147483647 h 566"/>
              <a:gd name="T18" fmla="*/ 0 w 1587"/>
              <a:gd name="T19" fmla="*/ 2147483647 h 566"/>
              <a:gd name="T20" fmla="*/ 0 w 1587"/>
              <a:gd name="T21" fmla="*/ 2147483647 h 566"/>
              <a:gd name="T22" fmla="*/ 0 w 1587"/>
              <a:gd name="T23" fmla="*/ 2147483647 h 566"/>
              <a:gd name="T24" fmla="*/ 0 w 1587"/>
              <a:gd name="T25" fmla="*/ 2147483647 h 566"/>
              <a:gd name="T26" fmla="*/ 0 w 1587"/>
              <a:gd name="T27" fmla="*/ 2147483647 h 566"/>
              <a:gd name="T28" fmla="*/ 0 w 1587"/>
              <a:gd name="T29" fmla="*/ 2147483647 h 566"/>
              <a:gd name="T30" fmla="*/ 0 w 1587"/>
              <a:gd name="T31" fmla="*/ 2147483647 h 566"/>
              <a:gd name="T32" fmla="*/ 0 w 1587"/>
              <a:gd name="T33" fmla="*/ 2147483647 h 566"/>
              <a:gd name="T34" fmla="*/ 0 w 1587"/>
              <a:gd name="T35" fmla="*/ 2147483647 h 566"/>
              <a:gd name="T36" fmla="*/ 0 w 1587"/>
              <a:gd name="T37" fmla="*/ 2147483647 h 566"/>
              <a:gd name="T38" fmla="*/ 0 w 1587"/>
              <a:gd name="T39" fmla="*/ 2147483647 h 566"/>
              <a:gd name="T40" fmla="*/ 0 w 1587"/>
              <a:gd name="T41" fmla="*/ 2147483647 h 566"/>
              <a:gd name="T42" fmla="*/ 0 w 1587"/>
              <a:gd name="T43" fmla="*/ 2147483647 h 566"/>
              <a:gd name="T44" fmla="*/ 0 w 1587"/>
              <a:gd name="T45" fmla="*/ 2147483647 h 566"/>
              <a:gd name="T46" fmla="*/ 0 w 1587"/>
              <a:gd name="T47" fmla="*/ 2147483647 h 566"/>
              <a:gd name="T48" fmla="*/ 0 w 1587"/>
              <a:gd name="T49" fmla="*/ 2147483647 h 566"/>
              <a:gd name="T50" fmla="*/ 0 w 1587"/>
              <a:gd name="T51" fmla="*/ 2147483647 h 566"/>
              <a:gd name="T52" fmla="*/ 0 w 1587"/>
              <a:gd name="T53" fmla="*/ 2147483647 h 566"/>
              <a:gd name="T54" fmla="*/ 0 w 1587"/>
              <a:gd name="T55" fmla="*/ 2147483647 h 566"/>
              <a:gd name="T56" fmla="*/ 0 w 1587"/>
              <a:gd name="T57" fmla="*/ 2147483647 h 566"/>
              <a:gd name="T58" fmla="*/ 0 w 1587"/>
              <a:gd name="T59" fmla="*/ 2147483647 h 566"/>
              <a:gd name="T60" fmla="*/ 0 w 1587"/>
              <a:gd name="T61" fmla="*/ 2147483647 h 566"/>
              <a:gd name="T62" fmla="*/ 0 w 1587"/>
              <a:gd name="T63" fmla="*/ 2147483647 h 566"/>
              <a:gd name="T64" fmla="*/ 0 w 1587"/>
              <a:gd name="T65" fmla="*/ 2147483647 h 566"/>
              <a:gd name="T66" fmla="*/ 0 w 1587"/>
              <a:gd name="T67" fmla="*/ 2147483647 h 566"/>
              <a:gd name="T68" fmla="*/ 0 w 1587"/>
              <a:gd name="T69" fmla="*/ 2147483647 h 566"/>
              <a:gd name="T70" fmla="*/ 0 w 1587"/>
              <a:gd name="T71" fmla="*/ 2147483647 h 566"/>
              <a:gd name="T72" fmla="*/ 0 w 1587"/>
              <a:gd name="T73" fmla="*/ 2147483647 h 566"/>
              <a:gd name="T74" fmla="*/ 0 w 1587"/>
              <a:gd name="T75" fmla="*/ 2147483647 h 566"/>
              <a:gd name="T76" fmla="*/ 0 w 1587"/>
              <a:gd name="T77" fmla="*/ 2147483647 h 566"/>
              <a:gd name="T78" fmla="*/ 0 w 1587"/>
              <a:gd name="T79" fmla="*/ 2147483647 h 566"/>
              <a:gd name="T80" fmla="*/ 0 w 1587"/>
              <a:gd name="T81" fmla="*/ 2147483647 h 566"/>
              <a:gd name="T82" fmla="*/ 0 w 1587"/>
              <a:gd name="T83" fmla="*/ 2147483647 h 566"/>
              <a:gd name="T84" fmla="*/ 0 w 1587"/>
              <a:gd name="T85" fmla="*/ 2147483647 h 566"/>
              <a:gd name="T86" fmla="*/ 0 w 1587"/>
              <a:gd name="T87" fmla="*/ 2147483647 h 566"/>
              <a:gd name="T88" fmla="*/ 0 w 1587"/>
              <a:gd name="T89" fmla="*/ 2147483647 h 566"/>
              <a:gd name="T90" fmla="*/ 0 w 1587"/>
              <a:gd name="T91" fmla="*/ 2147483647 h 566"/>
              <a:gd name="T92" fmla="*/ 0 w 1587"/>
              <a:gd name="T93" fmla="*/ 2147483647 h 566"/>
              <a:gd name="T94" fmla="*/ 0 w 1587"/>
              <a:gd name="T95" fmla="*/ 2147483647 h 566"/>
              <a:gd name="T96" fmla="*/ 0 w 1587"/>
              <a:gd name="T97" fmla="*/ 2147483647 h 566"/>
              <a:gd name="T98" fmla="*/ 0 w 1587"/>
              <a:gd name="T99" fmla="*/ 2147483647 h 566"/>
              <a:gd name="T100" fmla="*/ 0 w 1587"/>
              <a:gd name="T101" fmla="*/ 2147483647 h 566"/>
              <a:gd name="T102" fmla="*/ 0 w 1587"/>
              <a:gd name="T103" fmla="*/ 2147483647 h 566"/>
              <a:gd name="T104" fmla="*/ 0 w 1587"/>
              <a:gd name="T105" fmla="*/ 2147483647 h 566"/>
              <a:gd name="T106" fmla="*/ 0 w 1587"/>
              <a:gd name="T107" fmla="*/ 2147483647 h 566"/>
              <a:gd name="T108" fmla="*/ 0 w 1587"/>
              <a:gd name="T109" fmla="*/ 2147483647 h 566"/>
              <a:gd name="T110" fmla="*/ 0 w 1587"/>
              <a:gd name="T111" fmla="*/ 2147483647 h 566"/>
              <a:gd name="T112" fmla="*/ 0 w 1587"/>
              <a:gd name="T113" fmla="*/ 2147483647 h 566"/>
              <a:gd name="T114" fmla="*/ 0 w 1587"/>
              <a:gd name="T115" fmla="*/ 2147483647 h 566"/>
              <a:gd name="T116" fmla="*/ 0 w 1587"/>
              <a:gd name="T117" fmla="*/ 2147483647 h 566"/>
              <a:gd name="T118" fmla="*/ 0 w 1587"/>
              <a:gd name="T119" fmla="*/ 2147483647 h 566"/>
              <a:gd name="T120" fmla="*/ 0 w 1587"/>
              <a:gd name="T121" fmla="*/ 2147483647 h 566"/>
              <a:gd name="T122" fmla="*/ 0 w 1587"/>
              <a:gd name="T123" fmla="*/ 0 h 56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587"/>
              <a:gd name="T187" fmla="*/ 0 h 566"/>
              <a:gd name="T188" fmla="*/ 1587 w 1587"/>
              <a:gd name="T189" fmla="*/ 566 h 56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587" h="566">
                <a:moveTo>
                  <a:pt x="0" y="566"/>
                </a:moveTo>
                <a:lnTo>
                  <a:pt x="0" y="556"/>
                </a:lnTo>
                <a:lnTo>
                  <a:pt x="0" y="546"/>
                </a:lnTo>
                <a:lnTo>
                  <a:pt x="0" y="541"/>
                </a:lnTo>
                <a:lnTo>
                  <a:pt x="0" y="531"/>
                </a:lnTo>
                <a:lnTo>
                  <a:pt x="0" y="521"/>
                </a:lnTo>
                <a:lnTo>
                  <a:pt x="0" y="511"/>
                </a:lnTo>
                <a:lnTo>
                  <a:pt x="0" y="501"/>
                </a:lnTo>
                <a:lnTo>
                  <a:pt x="0" y="491"/>
                </a:lnTo>
                <a:lnTo>
                  <a:pt x="0" y="481"/>
                </a:lnTo>
                <a:lnTo>
                  <a:pt x="0" y="476"/>
                </a:lnTo>
                <a:lnTo>
                  <a:pt x="0" y="466"/>
                </a:lnTo>
                <a:lnTo>
                  <a:pt x="0" y="456"/>
                </a:lnTo>
                <a:lnTo>
                  <a:pt x="0" y="446"/>
                </a:lnTo>
                <a:lnTo>
                  <a:pt x="0" y="436"/>
                </a:lnTo>
                <a:lnTo>
                  <a:pt x="0" y="426"/>
                </a:lnTo>
                <a:lnTo>
                  <a:pt x="0" y="421"/>
                </a:lnTo>
                <a:lnTo>
                  <a:pt x="0" y="411"/>
                </a:lnTo>
                <a:lnTo>
                  <a:pt x="0" y="401"/>
                </a:lnTo>
                <a:lnTo>
                  <a:pt x="0" y="391"/>
                </a:lnTo>
                <a:lnTo>
                  <a:pt x="0" y="381"/>
                </a:lnTo>
                <a:lnTo>
                  <a:pt x="0" y="371"/>
                </a:lnTo>
                <a:lnTo>
                  <a:pt x="0" y="361"/>
                </a:lnTo>
                <a:lnTo>
                  <a:pt x="0" y="356"/>
                </a:lnTo>
                <a:lnTo>
                  <a:pt x="0" y="346"/>
                </a:lnTo>
                <a:lnTo>
                  <a:pt x="0" y="336"/>
                </a:lnTo>
                <a:lnTo>
                  <a:pt x="0" y="326"/>
                </a:lnTo>
                <a:lnTo>
                  <a:pt x="0" y="316"/>
                </a:lnTo>
                <a:lnTo>
                  <a:pt x="0" y="306"/>
                </a:lnTo>
                <a:lnTo>
                  <a:pt x="0" y="296"/>
                </a:lnTo>
                <a:lnTo>
                  <a:pt x="0" y="291"/>
                </a:lnTo>
                <a:lnTo>
                  <a:pt x="0" y="281"/>
                </a:lnTo>
                <a:lnTo>
                  <a:pt x="0" y="271"/>
                </a:lnTo>
                <a:lnTo>
                  <a:pt x="0" y="261"/>
                </a:lnTo>
                <a:lnTo>
                  <a:pt x="0" y="251"/>
                </a:lnTo>
                <a:lnTo>
                  <a:pt x="0" y="241"/>
                </a:lnTo>
                <a:lnTo>
                  <a:pt x="0" y="236"/>
                </a:lnTo>
                <a:lnTo>
                  <a:pt x="0" y="226"/>
                </a:lnTo>
                <a:lnTo>
                  <a:pt x="0" y="216"/>
                </a:lnTo>
                <a:lnTo>
                  <a:pt x="0" y="206"/>
                </a:lnTo>
                <a:lnTo>
                  <a:pt x="0" y="196"/>
                </a:lnTo>
                <a:lnTo>
                  <a:pt x="0" y="186"/>
                </a:lnTo>
                <a:lnTo>
                  <a:pt x="0" y="176"/>
                </a:lnTo>
                <a:lnTo>
                  <a:pt x="0" y="171"/>
                </a:lnTo>
                <a:lnTo>
                  <a:pt x="0" y="161"/>
                </a:lnTo>
                <a:lnTo>
                  <a:pt x="0" y="151"/>
                </a:lnTo>
                <a:lnTo>
                  <a:pt x="0" y="141"/>
                </a:lnTo>
                <a:lnTo>
                  <a:pt x="0" y="131"/>
                </a:lnTo>
                <a:lnTo>
                  <a:pt x="0" y="120"/>
                </a:lnTo>
                <a:lnTo>
                  <a:pt x="0" y="115"/>
                </a:lnTo>
                <a:lnTo>
                  <a:pt x="0" y="105"/>
                </a:lnTo>
                <a:lnTo>
                  <a:pt x="0" y="95"/>
                </a:lnTo>
                <a:lnTo>
                  <a:pt x="0" y="85"/>
                </a:lnTo>
                <a:lnTo>
                  <a:pt x="0" y="75"/>
                </a:lnTo>
                <a:lnTo>
                  <a:pt x="0" y="65"/>
                </a:lnTo>
                <a:lnTo>
                  <a:pt x="0" y="55"/>
                </a:lnTo>
                <a:lnTo>
                  <a:pt x="0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3" name="Freeform 57"/>
          <p:cNvSpPr>
            <a:spLocks noChangeAspect="1"/>
          </p:cNvSpPr>
          <p:nvPr/>
        </p:nvSpPr>
        <p:spPr bwMode="auto">
          <a:xfrm>
            <a:off x="6346825" y="4537075"/>
            <a:ext cx="658813" cy="536575"/>
          </a:xfrm>
          <a:custGeom>
            <a:avLst/>
            <a:gdLst>
              <a:gd name="T0" fmla="*/ 2147483647 w 668"/>
              <a:gd name="T1" fmla="*/ 2147483647 h 766"/>
              <a:gd name="T2" fmla="*/ 2147483647 w 668"/>
              <a:gd name="T3" fmla="*/ 2147483647 h 766"/>
              <a:gd name="T4" fmla="*/ 2147483647 w 668"/>
              <a:gd name="T5" fmla="*/ 2147483647 h 766"/>
              <a:gd name="T6" fmla="*/ 2147483647 w 668"/>
              <a:gd name="T7" fmla="*/ 2147483647 h 766"/>
              <a:gd name="T8" fmla="*/ 2147483647 w 668"/>
              <a:gd name="T9" fmla="*/ 2147483647 h 766"/>
              <a:gd name="T10" fmla="*/ 2147483647 w 668"/>
              <a:gd name="T11" fmla="*/ 2147483647 h 766"/>
              <a:gd name="T12" fmla="*/ 2147483647 w 668"/>
              <a:gd name="T13" fmla="*/ 2147483647 h 766"/>
              <a:gd name="T14" fmla="*/ 2147483647 w 668"/>
              <a:gd name="T15" fmla="*/ 2147483647 h 766"/>
              <a:gd name="T16" fmla="*/ 2147483647 w 668"/>
              <a:gd name="T17" fmla="*/ 2147483647 h 766"/>
              <a:gd name="T18" fmla="*/ 2147483647 w 668"/>
              <a:gd name="T19" fmla="*/ 2147483647 h 766"/>
              <a:gd name="T20" fmla="*/ 2147483647 w 668"/>
              <a:gd name="T21" fmla="*/ 2147483647 h 766"/>
              <a:gd name="T22" fmla="*/ 2147483647 w 668"/>
              <a:gd name="T23" fmla="*/ 2147483647 h 766"/>
              <a:gd name="T24" fmla="*/ 2147483647 w 668"/>
              <a:gd name="T25" fmla="*/ 2147483647 h 766"/>
              <a:gd name="T26" fmla="*/ 2147483647 w 668"/>
              <a:gd name="T27" fmla="*/ 2147483647 h 766"/>
              <a:gd name="T28" fmla="*/ 2147483647 w 668"/>
              <a:gd name="T29" fmla="*/ 2147483647 h 766"/>
              <a:gd name="T30" fmla="*/ 2147483647 w 668"/>
              <a:gd name="T31" fmla="*/ 2147483647 h 766"/>
              <a:gd name="T32" fmla="*/ 2147483647 w 668"/>
              <a:gd name="T33" fmla="*/ 2147483647 h 766"/>
              <a:gd name="T34" fmla="*/ 2147483647 w 668"/>
              <a:gd name="T35" fmla="*/ 2147483647 h 766"/>
              <a:gd name="T36" fmla="*/ 2147483647 w 668"/>
              <a:gd name="T37" fmla="*/ 2147483647 h 766"/>
              <a:gd name="T38" fmla="*/ 2147483647 w 668"/>
              <a:gd name="T39" fmla="*/ 2147483647 h 766"/>
              <a:gd name="T40" fmla="*/ 2147483647 w 668"/>
              <a:gd name="T41" fmla="*/ 2147483647 h 766"/>
              <a:gd name="T42" fmla="*/ 2147483647 w 668"/>
              <a:gd name="T43" fmla="*/ 2147483647 h 766"/>
              <a:gd name="T44" fmla="*/ 2147483647 w 668"/>
              <a:gd name="T45" fmla="*/ 2147483647 h 766"/>
              <a:gd name="T46" fmla="*/ 2147483647 w 668"/>
              <a:gd name="T47" fmla="*/ 2147483647 h 766"/>
              <a:gd name="T48" fmla="*/ 2147483647 w 668"/>
              <a:gd name="T49" fmla="*/ 2147483647 h 766"/>
              <a:gd name="T50" fmla="*/ 2147483647 w 668"/>
              <a:gd name="T51" fmla="*/ 2147483647 h 766"/>
              <a:gd name="T52" fmla="*/ 2147483647 w 668"/>
              <a:gd name="T53" fmla="*/ 2147483647 h 766"/>
              <a:gd name="T54" fmla="*/ 2147483647 w 668"/>
              <a:gd name="T55" fmla="*/ 2147483647 h 766"/>
              <a:gd name="T56" fmla="*/ 2147483647 w 668"/>
              <a:gd name="T57" fmla="*/ 2147483647 h 766"/>
              <a:gd name="T58" fmla="*/ 2147483647 w 668"/>
              <a:gd name="T59" fmla="*/ 2147483647 h 766"/>
              <a:gd name="T60" fmla="*/ 2147483647 w 668"/>
              <a:gd name="T61" fmla="*/ 2147483647 h 766"/>
              <a:gd name="T62" fmla="*/ 2147483647 w 668"/>
              <a:gd name="T63" fmla="*/ 2147483647 h 766"/>
              <a:gd name="T64" fmla="*/ 2147483647 w 668"/>
              <a:gd name="T65" fmla="*/ 2147483647 h 766"/>
              <a:gd name="T66" fmla="*/ 2147483647 w 668"/>
              <a:gd name="T67" fmla="*/ 2147483647 h 766"/>
              <a:gd name="T68" fmla="*/ 2147483647 w 668"/>
              <a:gd name="T69" fmla="*/ 2147483647 h 766"/>
              <a:gd name="T70" fmla="*/ 2147483647 w 668"/>
              <a:gd name="T71" fmla="*/ 2147483647 h 766"/>
              <a:gd name="T72" fmla="*/ 2147483647 w 668"/>
              <a:gd name="T73" fmla="*/ 2147483647 h 766"/>
              <a:gd name="T74" fmla="*/ 2147483647 w 668"/>
              <a:gd name="T75" fmla="*/ 2147483647 h 766"/>
              <a:gd name="T76" fmla="*/ 2147483647 w 668"/>
              <a:gd name="T77" fmla="*/ 2147483647 h 766"/>
              <a:gd name="T78" fmla="*/ 2147483647 w 668"/>
              <a:gd name="T79" fmla="*/ 2147483647 h 766"/>
              <a:gd name="T80" fmla="*/ 2147483647 w 668"/>
              <a:gd name="T81" fmla="*/ 2147483647 h 766"/>
              <a:gd name="T82" fmla="*/ 2147483647 w 668"/>
              <a:gd name="T83" fmla="*/ 2147483647 h 766"/>
              <a:gd name="T84" fmla="*/ 2147483647 w 668"/>
              <a:gd name="T85" fmla="*/ 2147483647 h 766"/>
              <a:gd name="T86" fmla="*/ 2147483647 w 668"/>
              <a:gd name="T87" fmla="*/ 2147483647 h 766"/>
              <a:gd name="T88" fmla="*/ 2147483647 w 668"/>
              <a:gd name="T89" fmla="*/ 2147483647 h 766"/>
              <a:gd name="T90" fmla="*/ 2147483647 w 668"/>
              <a:gd name="T91" fmla="*/ 2147483647 h 766"/>
              <a:gd name="T92" fmla="*/ 2147483647 w 668"/>
              <a:gd name="T93" fmla="*/ 2147483647 h 766"/>
              <a:gd name="T94" fmla="*/ 2147483647 w 668"/>
              <a:gd name="T95" fmla="*/ 2147483647 h 76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668"/>
              <a:gd name="T145" fmla="*/ 0 h 766"/>
              <a:gd name="T146" fmla="*/ 668 w 668"/>
              <a:gd name="T147" fmla="*/ 766 h 76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668" h="766">
                <a:moveTo>
                  <a:pt x="0" y="766"/>
                </a:moveTo>
                <a:lnTo>
                  <a:pt x="0" y="761"/>
                </a:lnTo>
                <a:lnTo>
                  <a:pt x="10" y="761"/>
                </a:lnTo>
                <a:lnTo>
                  <a:pt x="10" y="751"/>
                </a:lnTo>
                <a:lnTo>
                  <a:pt x="20" y="751"/>
                </a:lnTo>
                <a:lnTo>
                  <a:pt x="20" y="741"/>
                </a:lnTo>
                <a:lnTo>
                  <a:pt x="30" y="741"/>
                </a:lnTo>
                <a:lnTo>
                  <a:pt x="30" y="731"/>
                </a:lnTo>
                <a:lnTo>
                  <a:pt x="40" y="731"/>
                </a:lnTo>
                <a:lnTo>
                  <a:pt x="40" y="721"/>
                </a:lnTo>
                <a:lnTo>
                  <a:pt x="45" y="721"/>
                </a:lnTo>
                <a:lnTo>
                  <a:pt x="45" y="711"/>
                </a:lnTo>
                <a:lnTo>
                  <a:pt x="55" y="706"/>
                </a:lnTo>
                <a:lnTo>
                  <a:pt x="55" y="696"/>
                </a:lnTo>
                <a:lnTo>
                  <a:pt x="65" y="696"/>
                </a:lnTo>
                <a:lnTo>
                  <a:pt x="65" y="686"/>
                </a:lnTo>
                <a:lnTo>
                  <a:pt x="75" y="686"/>
                </a:lnTo>
                <a:lnTo>
                  <a:pt x="75" y="676"/>
                </a:lnTo>
                <a:lnTo>
                  <a:pt x="85" y="676"/>
                </a:lnTo>
                <a:lnTo>
                  <a:pt x="85" y="666"/>
                </a:lnTo>
                <a:lnTo>
                  <a:pt x="95" y="666"/>
                </a:lnTo>
                <a:lnTo>
                  <a:pt x="95" y="656"/>
                </a:lnTo>
                <a:lnTo>
                  <a:pt x="100" y="656"/>
                </a:lnTo>
                <a:lnTo>
                  <a:pt x="100" y="646"/>
                </a:lnTo>
                <a:lnTo>
                  <a:pt x="110" y="646"/>
                </a:lnTo>
                <a:lnTo>
                  <a:pt x="110" y="641"/>
                </a:lnTo>
                <a:lnTo>
                  <a:pt x="120" y="631"/>
                </a:lnTo>
                <a:lnTo>
                  <a:pt x="120" y="621"/>
                </a:lnTo>
                <a:lnTo>
                  <a:pt x="130" y="621"/>
                </a:lnTo>
                <a:lnTo>
                  <a:pt x="130" y="611"/>
                </a:lnTo>
                <a:lnTo>
                  <a:pt x="140" y="611"/>
                </a:lnTo>
                <a:lnTo>
                  <a:pt x="140" y="601"/>
                </a:lnTo>
                <a:lnTo>
                  <a:pt x="150" y="601"/>
                </a:lnTo>
                <a:lnTo>
                  <a:pt x="150" y="591"/>
                </a:lnTo>
                <a:lnTo>
                  <a:pt x="161" y="591"/>
                </a:lnTo>
                <a:lnTo>
                  <a:pt x="161" y="586"/>
                </a:lnTo>
                <a:lnTo>
                  <a:pt x="166" y="586"/>
                </a:lnTo>
                <a:lnTo>
                  <a:pt x="166" y="576"/>
                </a:lnTo>
                <a:lnTo>
                  <a:pt x="176" y="566"/>
                </a:lnTo>
                <a:lnTo>
                  <a:pt x="176" y="556"/>
                </a:lnTo>
                <a:lnTo>
                  <a:pt x="186" y="556"/>
                </a:lnTo>
                <a:lnTo>
                  <a:pt x="186" y="546"/>
                </a:lnTo>
                <a:lnTo>
                  <a:pt x="196" y="546"/>
                </a:lnTo>
                <a:lnTo>
                  <a:pt x="196" y="536"/>
                </a:lnTo>
                <a:lnTo>
                  <a:pt x="206" y="536"/>
                </a:lnTo>
                <a:lnTo>
                  <a:pt x="206" y="526"/>
                </a:lnTo>
                <a:lnTo>
                  <a:pt x="216" y="526"/>
                </a:lnTo>
                <a:lnTo>
                  <a:pt x="216" y="521"/>
                </a:lnTo>
                <a:lnTo>
                  <a:pt x="226" y="521"/>
                </a:lnTo>
                <a:lnTo>
                  <a:pt x="226" y="511"/>
                </a:lnTo>
                <a:lnTo>
                  <a:pt x="231" y="511"/>
                </a:lnTo>
                <a:lnTo>
                  <a:pt x="231" y="501"/>
                </a:lnTo>
                <a:lnTo>
                  <a:pt x="241" y="491"/>
                </a:lnTo>
                <a:lnTo>
                  <a:pt x="241" y="481"/>
                </a:lnTo>
                <a:lnTo>
                  <a:pt x="251" y="481"/>
                </a:lnTo>
                <a:lnTo>
                  <a:pt x="251" y="471"/>
                </a:lnTo>
                <a:lnTo>
                  <a:pt x="261" y="471"/>
                </a:lnTo>
                <a:lnTo>
                  <a:pt x="261" y="461"/>
                </a:lnTo>
                <a:lnTo>
                  <a:pt x="271" y="461"/>
                </a:lnTo>
                <a:lnTo>
                  <a:pt x="271" y="456"/>
                </a:lnTo>
                <a:lnTo>
                  <a:pt x="281" y="456"/>
                </a:lnTo>
                <a:lnTo>
                  <a:pt x="281" y="446"/>
                </a:lnTo>
                <a:lnTo>
                  <a:pt x="286" y="446"/>
                </a:lnTo>
                <a:lnTo>
                  <a:pt x="286" y="436"/>
                </a:lnTo>
                <a:lnTo>
                  <a:pt x="296" y="426"/>
                </a:lnTo>
                <a:lnTo>
                  <a:pt x="306" y="415"/>
                </a:lnTo>
                <a:lnTo>
                  <a:pt x="306" y="405"/>
                </a:lnTo>
                <a:lnTo>
                  <a:pt x="316" y="405"/>
                </a:lnTo>
                <a:lnTo>
                  <a:pt x="316" y="400"/>
                </a:lnTo>
                <a:lnTo>
                  <a:pt x="326" y="400"/>
                </a:lnTo>
                <a:lnTo>
                  <a:pt x="326" y="390"/>
                </a:lnTo>
                <a:lnTo>
                  <a:pt x="336" y="390"/>
                </a:lnTo>
                <a:lnTo>
                  <a:pt x="336" y="380"/>
                </a:lnTo>
                <a:lnTo>
                  <a:pt x="346" y="380"/>
                </a:lnTo>
                <a:lnTo>
                  <a:pt x="346" y="370"/>
                </a:lnTo>
                <a:lnTo>
                  <a:pt x="351" y="370"/>
                </a:lnTo>
                <a:lnTo>
                  <a:pt x="351" y="360"/>
                </a:lnTo>
                <a:lnTo>
                  <a:pt x="362" y="350"/>
                </a:lnTo>
                <a:lnTo>
                  <a:pt x="362" y="340"/>
                </a:lnTo>
                <a:lnTo>
                  <a:pt x="372" y="340"/>
                </a:lnTo>
                <a:lnTo>
                  <a:pt x="372" y="335"/>
                </a:lnTo>
                <a:lnTo>
                  <a:pt x="382" y="335"/>
                </a:lnTo>
                <a:lnTo>
                  <a:pt x="382" y="325"/>
                </a:lnTo>
                <a:lnTo>
                  <a:pt x="392" y="325"/>
                </a:lnTo>
                <a:lnTo>
                  <a:pt x="392" y="315"/>
                </a:lnTo>
                <a:lnTo>
                  <a:pt x="402" y="315"/>
                </a:lnTo>
                <a:lnTo>
                  <a:pt x="402" y="305"/>
                </a:lnTo>
                <a:lnTo>
                  <a:pt x="407" y="305"/>
                </a:lnTo>
                <a:lnTo>
                  <a:pt x="407" y="295"/>
                </a:lnTo>
                <a:lnTo>
                  <a:pt x="417" y="295"/>
                </a:lnTo>
                <a:lnTo>
                  <a:pt x="417" y="285"/>
                </a:lnTo>
                <a:lnTo>
                  <a:pt x="427" y="285"/>
                </a:lnTo>
                <a:lnTo>
                  <a:pt x="427" y="280"/>
                </a:lnTo>
                <a:lnTo>
                  <a:pt x="437" y="270"/>
                </a:lnTo>
                <a:lnTo>
                  <a:pt x="437" y="260"/>
                </a:lnTo>
                <a:lnTo>
                  <a:pt x="447" y="260"/>
                </a:lnTo>
                <a:lnTo>
                  <a:pt x="447" y="250"/>
                </a:lnTo>
                <a:lnTo>
                  <a:pt x="457" y="250"/>
                </a:lnTo>
                <a:lnTo>
                  <a:pt x="457" y="240"/>
                </a:lnTo>
                <a:lnTo>
                  <a:pt x="467" y="240"/>
                </a:lnTo>
                <a:lnTo>
                  <a:pt x="467" y="230"/>
                </a:lnTo>
                <a:lnTo>
                  <a:pt x="472" y="230"/>
                </a:lnTo>
                <a:lnTo>
                  <a:pt x="472" y="220"/>
                </a:lnTo>
                <a:lnTo>
                  <a:pt x="482" y="220"/>
                </a:lnTo>
                <a:lnTo>
                  <a:pt x="482" y="215"/>
                </a:lnTo>
                <a:lnTo>
                  <a:pt x="492" y="205"/>
                </a:lnTo>
                <a:lnTo>
                  <a:pt x="492" y="195"/>
                </a:lnTo>
                <a:lnTo>
                  <a:pt x="502" y="195"/>
                </a:lnTo>
                <a:lnTo>
                  <a:pt x="502" y="185"/>
                </a:lnTo>
                <a:lnTo>
                  <a:pt x="512" y="185"/>
                </a:lnTo>
                <a:lnTo>
                  <a:pt x="512" y="175"/>
                </a:lnTo>
                <a:lnTo>
                  <a:pt x="522" y="175"/>
                </a:lnTo>
                <a:lnTo>
                  <a:pt x="522" y="165"/>
                </a:lnTo>
                <a:lnTo>
                  <a:pt x="532" y="165"/>
                </a:lnTo>
                <a:lnTo>
                  <a:pt x="532" y="155"/>
                </a:lnTo>
                <a:lnTo>
                  <a:pt x="537" y="155"/>
                </a:lnTo>
                <a:lnTo>
                  <a:pt x="537" y="150"/>
                </a:lnTo>
                <a:lnTo>
                  <a:pt x="547" y="150"/>
                </a:lnTo>
                <a:lnTo>
                  <a:pt x="547" y="140"/>
                </a:lnTo>
                <a:lnTo>
                  <a:pt x="558" y="130"/>
                </a:lnTo>
                <a:lnTo>
                  <a:pt x="558" y="120"/>
                </a:lnTo>
                <a:lnTo>
                  <a:pt x="568" y="120"/>
                </a:lnTo>
                <a:lnTo>
                  <a:pt x="568" y="110"/>
                </a:lnTo>
                <a:lnTo>
                  <a:pt x="578" y="110"/>
                </a:lnTo>
                <a:lnTo>
                  <a:pt x="578" y="100"/>
                </a:lnTo>
                <a:lnTo>
                  <a:pt x="588" y="100"/>
                </a:lnTo>
                <a:lnTo>
                  <a:pt x="588" y="95"/>
                </a:lnTo>
                <a:lnTo>
                  <a:pt x="593" y="95"/>
                </a:lnTo>
                <a:lnTo>
                  <a:pt x="593" y="85"/>
                </a:lnTo>
                <a:lnTo>
                  <a:pt x="603" y="85"/>
                </a:lnTo>
                <a:lnTo>
                  <a:pt x="603" y="75"/>
                </a:lnTo>
                <a:lnTo>
                  <a:pt x="613" y="65"/>
                </a:lnTo>
                <a:lnTo>
                  <a:pt x="613" y="55"/>
                </a:lnTo>
                <a:lnTo>
                  <a:pt x="623" y="55"/>
                </a:lnTo>
                <a:lnTo>
                  <a:pt x="623" y="45"/>
                </a:lnTo>
                <a:lnTo>
                  <a:pt x="633" y="45"/>
                </a:lnTo>
                <a:lnTo>
                  <a:pt x="633" y="35"/>
                </a:lnTo>
                <a:lnTo>
                  <a:pt x="643" y="35"/>
                </a:lnTo>
                <a:lnTo>
                  <a:pt x="643" y="30"/>
                </a:lnTo>
                <a:lnTo>
                  <a:pt x="653" y="30"/>
                </a:lnTo>
                <a:lnTo>
                  <a:pt x="653" y="20"/>
                </a:lnTo>
                <a:lnTo>
                  <a:pt x="658" y="20"/>
                </a:lnTo>
                <a:lnTo>
                  <a:pt x="658" y="10"/>
                </a:lnTo>
                <a:lnTo>
                  <a:pt x="668" y="10"/>
                </a:lnTo>
                <a:lnTo>
                  <a:pt x="668" y="0"/>
                </a:ln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4" name="Freeform 58"/>
          <p:cNvSpPr>
            <a:spLocks noChangeAspect="1"/>
          </p:cNvSpPr>
          <p:nvPr/>
        </p:nvSpPr>
        <p:spPr bwMode="auto">
          <a:xfrm>
            <a:off x="7010400" y="4333875"/>
            <a:ext cx="1588" cy="1150938"/>
          </a:xfrm>
          <a:custGeom>
            <a:avLst/>
            <a:gdLst>
              <a:gd name="T0" fmla="*/ 0 w 1588"/>
              <a:gd name="T1" fmla="*/ 2147483647 h 1342"/>
              <a:gd name="T2" fmla="*/ 0 w 1588"/>
              <a:gd name="T3" fmla="*/ 2147483647 h 1342"/>
              <a:gd name="T4" fmla="*/ 0 w 1588"/>
              <a:gd name="T5" fmla="*/ 2147483647 h 1342"/>
              <a:gd name="T6" fmla="*/ 0 w 1588"/>
              <a:gd name="T7" fmla="*/ 2147483647 h 1342"/>
              <a:gd name="T8" fmla="*/ 0 w 1588"/>
              <a:gd name="T9" fmla="*/ 2147483647 h 1342"/>
              <a:gd name="T10" fmla="*/ 0 w 1588"/>
              <a:gd name="T11" fmla="*/ 2147483647 h 1342"/>
              <a:gd name="T12" fmla="*/ 0 w 1588"/>
              <a:gd name="T13" fmla="*/ 2147483647 h 1342"/>
              <a:gd name="T14" fmla="*/ 0 w 1588"/>
              <a:gd name="T15" fmla="*/ 2147483647 h 1342"/>
              <a:gd name="T16" fmla="*/ 0 w 1588"/>
              <a:gd name="T17" fmla="*/ 2147483647 h 1342"/>
              <a:gd name="T18" fmla="*/ 0 w 1588"/>
              <a:gd name="T19" fmla="*/ 2147483647 h 1342"/>
              <a:gd name="T20" fmla="*/ 0 w 1588"/>
              <a:gd name="T21" fmla="*/ 2147483647 h 1342"/>
              <a:gd name="T22" fmla="*/ 0 w 1588"/>
              <a:gd name="T23" fmla="*/ 2147483647 h 1342"/>
              <a:gd name="T24" fmla="*/ 0 w 1588"/>
              <a:gd name="T25" fmla="*/ 2147483647 h 1342"/>
              <a:gd name="T26" fmla="*/ 0 w 1588"/>
              <a:gd name="T27" fmla="*/ 2147483647 h 1342"/>
              <a:gd name="T28" fmla="*/ 0 w 1588"/>
              <a:gd name="T29" fmla="*/ 2147483647 h 1342"/>
              <a:gd name="T30" fmla="*/ 0 w 1588"/>
              <a:gd name="T31" fmla="*/ 2147483647 h 1342"/>
              <a:gd name="T32" fmla="*/ 0 w 1588"/>
              <a:gd name="T33" fmla="*/ 2147483647 h 1342"/>
              <a:gd name="T34" fmla="*/ 0 w 1588"/>
              <a:gd name="T35" fmla="*/ 2147483647 h 1342"/>
              <a:gd name="T36" fmla="*/ 0 w 1588"/>
              <a:gd name="T37" fmla="*/ 2147483647 h 1342"/>
              <a:gd name="T38" fmla="*/ 0 w 1588"/>
              <a:gd name="T39" fmla="*/ 2147483647 h 1342"/>
              <a:gd name="T40" fmla="*/ 0 w 1588"/>
              <a:gd name="T41" fmla="*/ 2147483647 h 1342"/>
              <a:gd name="T42" fmla="*/ 0 w 1588"/>
              <a:gd name="T43" fmla="*/ 2147483647 h 1342"/>
              <a:gd name="T44" fmla="*/ 0 w 1588"/>
              <a:gd name="T45" fmla="*/ 2147483647 h 1342"/>
              <a:gd name="T46" fmla="*/ 0 w 1588"/>
              <a:gd name="T47" fmla="*/ 2147483647 h 1342"/>
              <a:gd name="T48" fmla="*/ 0 w 1588"/>
              <a:gd name="T49" fmla="*/ 2147483647 h 1342"/>
              <a:gd name="T50" fmla="*/ 0 w 1588"/>
              <a:gd name="T51" fmla="*/ 2147483647 h 1342"/>
              <a:gd name="T52" fmla="*/ 0 w 1588"/>
              <a:gd name="T53" fmla="*/ 2147483647 h 1342"/>
              <a:gd name="T54" fmla="*/ 0 w 1588"/>
              <a:gd name="T55" fmla="*/ 2147483647 h 1342"/>
              <a:gd name="T56" fmla="*/ 0 w 1588"/>
              <a:gd name="T57" fmla="*/ 2147483647 h 1342"/>
              <a:gd name="T58" fmla="*/ 0 w 1588"/>
              <a:gd name="T59" fmla="*/ 2147483647 h 1342"/>
              <a:gd name="T60" fmla="*/ 0 w 1588"/>
              <a:gd name="T61" fmla="*/ 2147483647 h 1342"/>
              <a:gd name="T62" fmla="*/ 0 w 1588"/>
              <a:gd name="T63" fmla="*/ 2147483647 h 1342"/>
              <a:gd name="T64" fmla="*/ 0 w 1588"/>
              <a:gd name="T65" fmla="*/ 2147483647 h 1342"/>
              <a:gd name="T66" fmla="*/ 0 w 1588"/>
              <a:gd name="T67" fmla="*/ 2147483647 h 1342"/>
              <a:gd name="T68" fmla="*/ 0 w 1588"/>
              <a:gd name="T69" fmla="*/ 2147483647 h 1342"/>
              <a:gd name="T70" fmla="*/ 0 w 1588"/>
              <a:gd name="T71" fmla="*/ 2147483647 h 1342"/>
              <a:gd name="T72" fmla="*/ 0 w 1588"/>
              <a:gd name="T73" fmla="*/ 2147483647 h 1342"/>
              <a:gd name="T74" fmla="*/ 0 w 1588"/>
              <a:gd name="T75" fmla="*/ 2147483647 h 1342"/>
              <a:gd name="T76" fmla="*/ 0 w 1588"/>
              <a:gd name="T77" fmla="*/ 2147483647 h 1342"/>
              <a:gd name="T78" fmla="*/ 0 w 1588"/>
              <a:gd name="T79" fmla="*/ 2147483647 h 1342"/>
              <a:gd name="T80" fmla="*/ 0 w 1588"/>
              <a:gd name="T81" fmla="*/ 2147483647 h 1342"/>
              <a:gd name="T82" fmla="*/ 0 w 1588"/>
              <a:gd name="T83" fmla="*/ 2147483647 h 1342"/>
              <a:gd name="T84" fmla="*/ 0 w 1588"/>
              <a:gd name="T85" fmla="*/ 2147483647 h 1342"/>
              <a:gd name="T86" fmla="*/ 0 w 1588"/>
              <a:gd name="T87" fmla="*/ 2147483647 h 1342"/>
              <a:gd name="T88" fmla="*/ 0 w 1588"/>
              <a:gd name="T89" fmla="*/ 2147483647 h 1342"/>
              <a:gd name="T90" fmla="*/ 0 w 1588"/>
              <a:gd name="T91" fmla="*/ 2147483647 h 1342"/>
              <a:gd name="T92" fmla="*/ 0 w 1588"/>
              <a:gd name="T93" fmla="*/ 2147483647 h 1342"/>
              <a:gd name="T94" fmla="*/ 0 w 1588"/>
              <a:gd name="T95" fmla="*/ 2147483647 h 1342"/>
              <a:gd name="T96" fmla="*/ 0 w 1588"/>
              <a:gd name="T97" fmla="*/ 2147483647 h 1342"/>
              <a:gd name="T98" fmla="*/ 0 w 1588"/>
              <a:gd name="T99" fmla="*/ 0 h 134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588"/>
              <a:gd name="T151" fmla="*/ 0 h 1342"/>
              <a:gd name="T152" fmla="*/ 1588 w 1588"/>
              <a:gd name="T153" fmla="*/ 1342 h 134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588" h="1342">
                <a:moveTo>
                  <a:pt x="0" y="1342"/>
                </a:moveTo>
                <a:lnTo>
                  <a:pt x="0" y="1332"/>
                </a:lnTo>
                <a:lnTo>
                  <a:pt x="0" y="1317"/>
                </a:lnTo>
                <a:lnTo>
                  <a:pt x="0" y="1307"/>
                </a:lnTo>
                <a:lnTo>
                  <a:pt x="0" y="1287"/>
                </a:lnTo>
                <a:lnTo>
                  <a:pt x="0" y="1277"/>
                </a:lnTo>
                <a:lnTo>
                  <a:pt x="0" y="1257"/>
                </a:lnTo>
                <a:lnTo>
                  <a:pt x="0" y="1252"/>
                </a:lnTo>
                <a:lnTo>
                  <a:pt x="0" y="1232"/>
                </a:lnTo>
                <a:lnTo>
                  <a:pt x="0" y="1222"/>
                </a:lnTo>
                <a:lnTo>
                  <a:pt x="0" y="1202"/>
                </a:lnTo>
                <a:lnTo>
                  <a:pt x="0" y="1197"/>
                </a:lnTo>
                <a:lnTo>
                  <a:pt x="0" y="1187"/>
                </a:lnTo>
                <a:lnTo>
                  <a:pt x="0" y="1167"/>
                </a:lnTo>
                <a:lnTo>
                  <a:pt x="0" y="1157"/>
                </a:lnTo>
                <a:lnTo>
                  <a:pt x="0" y="1137"/>
                </a:lnTo>
                <a:lnTo>
                  <a:pt x="0" y="1132"/>
                </a:lnTo>
                <a:lnTo>
                  <a:pt x="0" y="1112"/>
                </a:lnTo>
                <a:lnTo>
                  <a:pt x="0" y="1102"/>
                </a:lnTo>
                <a:lnTo>
                  <a:pt x="0" y="1082"/>
                </a:lnTo>
                <a:lnTo>
                  <a:pt x="0" y="1072"/>
                </a:lnTo>
                <a:lnTo>
                  <a:pt x="0" y="1057"/>
                </a:lnTo>
                <a:lnTo>
                  <a:pt x="0" y="1047"/>
                </a:lnTo>
                <a:lnTo>
                  <a:pt x="0" y="1027"/>
                </a:lnTo>
                <a:lnTo>
                  <a:pt x="0" y="1017"/>
                </a:lnTo>
                <a:lnTo>
                  <a:pt x="0" y="1002"/>
                </a:lnTo>
                <a:lnTo>
                  <a:pt x="0" y="992"/>
                </a:lnTo>
                <a:lnTo>
                  <a:pt x="0" y="972"/>
                </a:lnTo>
                <a:lnTo>
                  <a:pt x="0" y="962"/>
                </a:lnTo>
                <a:lnTo>
                  <a:pt x="0" y="952"/>
                </a:lnTo>
                <a:lnTo>
                  <a:pt x="0" y="937"/>
                </a:lnTo>
                <a:lnTo>
                  <a:pt x="0" y="927"/>
                </a:lnTo>
                <a:lnTo>
                  <a:pt x="0" y="907"/>
                </a:lnTo>
                <a:lnTo>
                  <a:pt x="0" y="896"/>
                </a:lnTo>
                <a:lnTo>
                  <a:pt x="0" y="881"/>
                </a:lnTo>
                <a:lnTo>
                  <a:pt x="0" y="871"/>
                </a:lnTo>
                <a:lnTo>
                  <a:pt x="0" y="851"/>
                </a:lnTo>
                <a:lnTo>
                  <a:pt x="0" y="841"/>
                </a:lnTo>
                <a:lnTo>
                  <a:pt x="0" y="826"/>
                </a:lnTo>
                <a:lnTo>
                  <a:pt x="0" y="816"/>
                </a:lnTo>
                <a:lnTo>
                  <a:pt x="0" y="796"/>
                </a:lnTo>
                <a:lnTo>
                  <a:pt x="0" y="786"/>
                </a:lnTo>
                <a:lnTo>
                  <a:pt x="0" y="766"/>
                </a:lnTo>
                <a:lnTo>
                  <a:pt x="0" y="761"/>
                </a:lnTo>
                <a:lnTo>
                  <a:pt x="0" y="741"/>
                </a:lnTo>
                <a:lnTo>
                  <a:pt x="0" y="731"/>
                </a:lnTo>
                <a:lnTo>
                  <a:pt x="0" y="721"/>
                </a:lnTo>
                <a:lnTo>
                  <a:pt x="0" y="706"/>
                </a:lnTo>
                <a:lnTo>
                  <a:pt x="0" y="696"/>
                </a:lnTo>
                <a:lnTo>
                  <a:pt x="0" y="676"/>
                </a:lnTo>
                <a:lnTo>
                  <a:pt x="0" y="666"/>
                </a:lnTo>
                <a:lnTo>
                  <a:pt x="0" y="646"/>
                </a:lnTo>
                <a:lnTo>
                  <a:pt x="0" y="641"/>
                </a:lnTo>
                <a:lnTo>
                  <a:pt x="0" y="621"/>
                </a:lnTo>
                <a:lnTo>
                  <a:pt x="0" y="611"/>
                </a:lnTo>
                <a:lnTo>
                  <a:pt x="0" y="591"/>
                </a:lnTo>
                <a:lnTo>
                  <a:pt x="0" y="586"/>
                </a:lnTo>
                <a:lnTo>
                  <a:pt x="0" y="566"/>
                </a:lnTo>
                <a:lnTo>
                  <a:pt x="0" y="556"/>
                </a:lnTo>
                <a:lnTo>
                  <a:pt x="0" y="536"/>
                </a:lnTo>
                <a:lnTo>
                  <a:pt x="0" y="526"/>
                </a:lnTo>
                <a:lnTo>
                  <a:pt x="0" y="511"/>
                </a:lnTo>
                <a:lnTo>
                  <a:pt x="0" y="501"/>
                </a:lnTo>
                <a:lnTo>
                  <a:pt x="0" y="481"/>
                </a:lnTo>
                <a:lnTo>
                  <a:pt x="0" y="471"/>
                </a:lnTo>
                <a:lnTo>
                  <a:pt x="0" y="461"/>
                </a:lnTo>
                <a:lnTo>
                  <a:pt x="0" y="446"/>
                </a:lnTo>
                <a:lnTo>
                  <a:pt x="0" y="436"/>
                </a:lnTo>
                <a:lnTo>
                  <a:pt x="0" y="415"/>
                </a:lnTo>
                <a:lnTo>
                  <a:pt x="0" y="405"/>
                </a:lnTo>
                <a:lnTo>
                  <a:pt x="0" y="390"/>
                </a:lnTo>
                <a:lnTo>
                  <a:pt x="0" y="380"/>
                </a:lnTo>
                <a:lnTo>
                  <a:pt x="0" y="360"/>
                </a:lnTo>
                <a:lnTo>
                  <a:pt x="0" y="350"/>
                </a:lnTo>
                <a:lnTo>
                  <a:pt x="0" y="335"/>
                </a:lnTo>
                <a:lnTo>
                  <a:pt x="0" y="325"/>
                </a:lnTo>
                <a:lnTo>
                  <a:pt x="0" y="305"/>
                </a:lnTo>
                <a:lnTo>
                  <a:pt x="0" y="295"/>
                </a:lnTo>
                <a:lnTo>
                  <a:pt x="0" y="280"/>
                </a:lnTo>
                <a:lnTo>
                  <a:pt x="0" y="270"/>
                </a:lnTo>
                <a:lnTo>
                  <a:pt x="0" y="250"/>
                </a:lnTo>
                <a:lnTo>
                  <a:pt x="0" y="240"/>
                </a:lnTo>
                <a:lnTo>
                  <a:pt x="0" y="230"/>
                </a:lnTo>
                <a:lnTo>
                  <a:pt x="0" y="215"/>
                </a:lnTo>
                <a:lnTo>
                  <a:pt x="0" y="205"/>
                </a:lnTo>
                <a:lnTo>
                  <a:pt x="0" y="185"/>
                </a:lnTo>
                <a:lnTo>
                  <a:pt x="0" y="175"/>
                </a:lnTo>
                <a:lnTo>
                  <a:pt x="0" y="155"/>
                </a:lnTo>
                <a:lnTo>
                  <a:pt x="0" y="150"/>
                </a:lnTo>
                <a:lnTo>
                  <a:pt x="0" y="130"/>
                </a:lnTo>
                <a:lnTo>
                  <a:pt x="0" y="120"/>
                </a:lnTo>
                <a:lnTo>
                  <a:pt x="0" y="100"/>
                </a:lnTo>
                <a:lnTo>
                  <a:pt x="0" y="95"/>
                </a:lnTo>
                <a:lnTo>
                  <a:pt x="0" y="75"/>
                </a:lnTo>
                <a:lnTo>
                  <a:pt x="0" y="65"/>
                </a:lnTo>
                <a:lnTo>
                  <a:pt x="0" y="45"/>
                </a:lnTo>
                <a:lnTo>
                  <a:pt x="0" y="35"/>
                </a:lnTo>
                <a:lnTo>
                  <a:pt x="0" y="2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7" name="Freeform 61"/>
          <p:cNvSpPr>
            <a:spLocks noChangeAspect="1"/>
          </p:cNvSpPr>
          <p:nvPr/>
        </p:nvSpPr>
        <p:spPr bwMode="auto">
          <a:xfrm>
            <a:off x="7593013" y="4330700"/>
            <a:ext cx="1587" cy="1155700"/>
          </a:xfrm>
          <a:custGeom>
            <a:avLst/>
            <a:gdLst>
              <a:gd name="T0" fmla="*/ 0 w 1587"/>
              <a:gd name="T1" fmla="*/ 2147483647 h 1573"/>
              <a:gd name="T2" fmla="*/ 0 w 1587"/>
              <a:gd name="T3" fmla="*/ 2147483647 h 1573"/>
              <a:gd name="T4" fmla="*/ 0 w 1587"/>
              <a:gd name="T5" fmla="*/ 2147483647 h 1573"/>
              <a:gd name="T6" fmla="*/ 0 w 1587"/>
              <a:gd name="T7" fmla="*/ 2147483647 h 1573"/>
              <a:gd name="T8" fmla="*/ 0 w 1587"/>
              <a:gd name="T9" fmla="*/ 2147483647 h 1573"/>
              <a:gd name="T10" fmla="*/ 0 w 1587"/>
              <a:gd name="T11" fmla="*/ 2147483647 h 1573"/>
              <a:gd name="T12" fmla="*/ 0 w 1587"/>
              <a:gd name="T13" fmla="*/ 2147483647 h 1573"/>
              <a:gd name="T14" fmla="*/ 0 w 1587"/>
              <a:gd name="T15" fmla="*/ 2147483647 h 1573"/>
              <a:gd name="T16" fmla="*/ 0 w 1587"/>
              <a:gd name="T17" fmla="*/ 2147483647 h 1573"/>
              <a:gd name="T18" fmla="*/ 0 w 1587"/>
              <a:gd name="T19" fmla="*/ 2147483647 h 1573"/>
              <a:gd name="T20" fmla="*/ 0 w 1587"/>
              <a:gd name="T21" fmla="*/ 2147483647 h 1573"/>
              <a:gd name="T22" fmla="*/ 0 w 1587"/>
              <a:gd name="T23" fmla="*/ 2147483647 h 1573"/>
              <a:gd name="T24" fmla="*/ 0 w 1587"/>
              <a:gd name="T25" fmla="*/ 2147483647 h 1573"/>
              <a:gd name="T26" fmla="*/ 0 w 1587"/>
              <a:gd name="T27" fmla="*/ 2147483647 h 1573"/>
              <a:gd name="T28" fmla="*/ 0 w 1587"/>
              <a:gd name="T29" fmla="*/ 2147483647 h 1573"/>
              <a:gd name="T30" fmla="*/ 0 w 1587"/>
              <a:gd name="T31" fmla="*/ 2147483647 h 1573"/>
              <a:gd name="T32" fmla="*/ 0 w 1587"/>
              <a:gd name="T33" fmla="*/ 2147483647 h 1573"/>
              <a:gd name="T34" fmla="*/ 0 w 1587"/>
              <a:gd name="T35" fmla="*/ 2147483647 h 1573"/>
              <a:gd name="T36" fmla="*/ 0 w 1587"/>
              <a:gd name="T37" fmla="*/ 2147483647 h 1573"/>
              <a:gd name="T38" fmla="*/ 0 w 1587"/>
              <a:gd name="T39" fmla="*/ 2147483647 h 1573"/>
              <a:gd name="T40" fmla="*/ 0 w 1587"/>
              <a:gd name="T41" fmla="*/ 2147483647 h 1573"/>
              <a:gd name="T42" fmla="*/ 0 w 1587"/>
              <a:gd name="T43" fmla="*/ 2147483647 h 1573"/>
              <a:gd name="T44" fmla="*/ 0 w 1587"/>
              <a:gd name="T45" fmla="*/ 2147483647 h 1573"/>
              <a:gd name="T46" fmla="*/ 0 w 1587"/>
              <a:gd name="T47" fmla="*/ 2147483647 h 1573"/>
              <a:gd name="T48" fmla="*/ 0 w 1587"/>
              <a:gd name="T49" fmla="*/ 2147483647 h 1573"/>
              <a:gd name="T50" fmla="*/ 0 w 1587"/>
              <a:gd name="T51" fmla="*/ 2147483647 h 1573"/>
              <a:gd name="T52" fmla="*/ 0 w 1587"/>
              <a:gd name="T53" fmla="*/ 2147483647 h 1573"/>
              <a:gd name="T54" fmla="*/ 0 w 1587"/>
              <a:gd name="T55" fmla="*/ 2147483647 h 1573"/>
              <a:gd name="T56" fmla="*/ 0 w 1587"/>
              <a:gd name="T57" fmla="*/ 2147483647 h 1573"/>
              <a:gd name="T58" fmla="*/ 0 w 1587"/>
              <a:gd name="T59" fmla="*/ 2147483647 h 1573"/>
              <a:gd name="T60" fmla="*/ 0 w 1587"/>
              <a:gd name="T61" fmla="*/ 2147483647 h 1573"/>
              <a:gd name="T62" fmla="*/ 0 w 1587"/>
              <a:gd name="T63" fmla="*/ 2147483647 h 1573"/>
              <a:gd name="T64" fmla="*/ 0 w 1587"/>
              <a:gd name="T65" fmla="*/ 2147483647 h 1573"/>
              <a:gd name="T66" fmla="*/ 0 w 1587"/>
              <a:gd name="T67" fmla="*/ 2147483647 h 1573"/>
              <a:gd name="T68" fmla="*/ 0 w 1587"/>
              <a:gd name="T69" fmla="*/ 2147483647 h 1573"/>
              <a:gd name="T70" fmla="*/ 0 w 1587"/>
              <a:gd name="T71" fmla="*/ 2147483647 h 1573"/>
              <a:gd name="T72" fmla="*/ 0 w 1587"/>
              <a:gd name="T73" fmla="*/ 2147483647 h 1573"/>
              <a:gd name="T74" fmla="*/ 0 w 1587"/>
              <a:gd name="T75" fmla="*/ 2147483647 h 1573"/>
              <a:gd name="T76" fmla="*/ 0 w 1587"/>
              <a:gd name="T77" fmla="*/ 2147483647 h 1573"/>
              <a:gd name="T78" fmla="*/ 0 w 1587"/>
              <a:gd name="T79" fmla="*/ 2147483647 h 1573"/>
              <a:gd name="T80" fmla="*/ 0 w 1587"/>
              <a:gd name="T81" fmla="*/ 2147483647 h 1573"/>
              <a:gd name="T82" fmla="*/ 0 w 1587"/>
              <a:gd name="T83" fmla="*/ 2147483647 h 1573"/>
              <a:gd name="T84" fmla="*/ 0 w 1587"/>
              <a:gd name="T85" fmla="*/ 2147483647 h 1573"/>
              <a:gd name="T86" fmla="*/ 0 w 1587"/>
              <a:gd name="T87" fmla="*/ 2147483647 h 1573"/>
              <a:gd name="T88" fmla="*/ 0 w 1587"/>
              <a:gd name="T89" fmla="*/ 2147483647 h 1573"/>
              <a:gd name="T90" fmla="*/ 0 w 1587"/>
              <a:gd name="T91" fmla="*/ 2147483647 h 1573"/>
              <a:gd name="T92" fmla="*/ 0 w 1587"/>
              <a:gd name="T93" fmla="*/ 2147483647 h 1573"/>
              <a:gd name="T94" fmla="*/ 0 w 1587"/>
              <a:gd name="T95" fmla="*/ 2147483647 h 1573"/>
              <a:gd name="T96" fmla="*/ 0 w 1587"/>
              <a:gd name="T97" fmla="*/ 2147483647 h 1573"/>
              <a:gd name="T98" fmla="*/ 0 w 1587"/>
              <a:gd name="T99" fmla="*/ 0 h 157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587"/>
              <a:gd name="T151" fmla="*/ 0 h 1573"/>
              <a:gd name="T152" fmla="*/ 1587 w 1587"/>
              <a:gd name="T153" fmla="*/ 1573 h 1573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587" h="1573">
                <a:moveTo>
                  <a:pt x="0" y="1573"/>
                </a:moveTo>
                <a:lnTo>
                  <a:pt x="0" y="1553"/>
                </a:lnTo>
                <a:lnTo>
                  <a:pt x="0" y="1548"/>
                </a:lnTo>
                <a:lnTo>
                  <a:pt x="0" y="1528"/>
                </a:lnTo>
                <a:lnTo>
                  <a:pt x="0" y="1508"/>
                </a:lnTo>
                <a:lnTo>
                  <a:pt x="0" y="1498"/>
                </a:lnTo>
                <a:lnTo>
                  <a:pt x="0" y="1483"/>
                </a:lnTo>
                <a:lnTo>
                  <a:pt x="0" y="1463"/>
                </a:lnTo>
                <a:lnTo>
                  <a:pt x="0" y="1443"/>
                </a:lnTo>
                <a:lnTo>
                  <a:pt x="0" y="1433"/>
                </a:lnTo>
                <a:lnTo>
                  <a:pt x="0" y="1418"/>
                </a:lnTo>
                <a:lnTo>
                  <a:pt x="0" y="1398"/>
                </a:lnTo>
                <a:lnTo>
                  <a:pt x="0" y="1388"/>
                </a:lnTo>
                <a:lnTo>
                  <a:pt x="0" y="1368"/>
                </a:lnTo>
                <a:lnTo>
                  <a:pt x="0" y="1353"/>
                </a:lnTo>
                <a:lnTo>
                  <a:pt x="0" y="1333"/>
                </a:lnTo>
                <a:lnTo>
                  <a:pt x="0" y="1323"/>
                </a:lnTo>
                <a:lnTo>
                  <a:pt x="0" y="1303"/>
                </a:lnTo>
                <a:lnTo>
                  <a:pt x="0" y="1288"/>
                </a:lnTo>
                <a:lnTo>
                  <a:pt x="0" y="1268"/>
                </a:lnTo>
                <a:lnTo>
                  <a:pt x="0" y="1258"/>
                </a:lnTo>
                <a:lnTo>
                  <a:pt x="0" y="1243"/>
                </a:lnTo>
                <a:lnTo>
                  <a:pt x="0" y="1223"/>
                </a:lnTo>
                <a:lnTo>
                  <a:pt x="0" y="1213"/>
                </a:lnTo>
                <a:lnTo>
                  <a:pt x="0" y="1193"/>
                </a:lnTo>
                <a:lnTo>
                  <a:pt x="0" y="1178"/>
                </a:lnTo>
                <a:lnTo>
                  <a:pt x="0" y="1158"/>
                </a:lnTo>
                <a:lnTo>
                  <a:pt x="0" y="1148"/>
                </a:lnTo>
                <a:lnTo>
                  <a:pt x="0" y="1127"/>
                </a:lnTo>
                <a:lnTo>
                  <a:pt x="0" y="1112"/>
                </a:lnTo>
                <a:lnTo>
                  <a:pt x="0" y="1102"/>
                </a:lnTo>
                <a:lnTo>
                  <a:pt x="0" y="1082"/>
                </a:lnTo>
                <a:lnTo>
                  <a:pt x="0" y="1062"/>
                </a:lnTo>
                <a:lnTo>
                  <a:pt x="0" y="1047"/>
                </a:lnTo>
                <a:lnTo>
                  <a:pt x="0" y="1037"/>
                </a:lnTo>
                <a:lnTo>
                  <a:pt x="0" y="1017"/>
                </a:lnTo>
                <a:lnTo>
                  <a:pt x="0" y="997"/>
                </a:lnTo>
                <a:lnTo>
                  <a:pt x="0" y="982"/>
                </a:lnTo>
                <a:lnTo>
                  <a:pt x="0" y="972"/>
                </a:lnTo>
                <a:lnTo>
                  <a:pt x="0" y="952"/>
                </a:lnTo>
                <a:lnTo>
                  <a:pt x="0" y="937"/>
                </a:lnTo>
                <a:lnTo>
                  <a:pt x="0" y="927"/>
                </a:lnTo>
                <a:lnTo>
                  <a:pt x="0" y="907"/>
                </a:lnTo>
                <a:lnTo>
                  <a:pt x="0" y="887"/>
                </a:lnTo>
                <a:lnTo>
                  <a:pt x="0" y="872"/>
                </a:lnTo>
                <a:lnTo>
                  <a:pt x="0" y="862"/>
                </a:lnTo>
                <a:lnTo>
                  <a:pt x="0" y="842"/>
                </a:lnTo>
                <a:lnTo>
                  <a:pt x="0" y="822"/>
                </a:lnTo>
                <a:lnTo>
                  <a:pt x="0" y="817"/>
                </a:lnTo>
                <a:lnTo>
                  <a:pt x="0" y="797"/>
                </a:lnTo>
                <a:lnTo>
                  <a:pt x="0" y="777"/>
                </a:lnTo>
                <a:lnTo>
                  <a:pt x="0" y="757"/>
                </a:lnTo>
                <a:lnTo>
                  <a:pt x="0" y="752"/>
                </a:lnTo>
                <a:lnTo>
                  <a:pt x="0" y="732"/>
                </a:lnTo>
                <a:lnTo>
                  <a:pt x="0" y="712"/>
                </a:lnTo>
                <a:lnTo>
                  <a:pt x="0" y="692"/>
                </a:lnTo>
                <a:lnTo>
                  <a:pt x="0" y="687"/>
                </a:lnTo>
                <a:lnTo>
                  <a:pt x="0" y="667"/>
                </a:lnTo>
                <a:lnTo>
                  <a:pt x="0" y="646"/>
                </a:lnTo>
                <a:lnTo>
                  <a:pt x="0" y="636"/>
                </a:lnTo>
                <a:lnTo>
                  <a:pt x="0" y="621"/>
                </a:lnTo>
                <a:lnTo>
                  <a:pt x="0" y="601"/>
                </a:lnTo>
                <a:lnTo>
                  <a:pt x="0" y="581"/>
                </a:lnTo>
                <a:lnTo>
                  <a:pt x="0" y="571"/>
                </a:lnTo>
                <a:lnTo>
                  <a:pt x="0" y="556"/>
                </a:lnTo>
                <a:lnTo>
                  <a:pt x="0" y="536"/>
                </a:lnTo>
                <a:lnTo>
                  <a:pt x="0" y="526"/>
                </a:lnTo>
                <a:lnTo>
                  <a:pt x="0" y="511"/>
                </a:lnTo>
                <a:lnTo>
                  <a:pt x="0" y="491"/>
                </a:lnTo>
                <a:lnTo>
                  <a:pt x="0" y="471"/>
                </a:lnTo>
                <a:lnTo>
                  <a:pt x="0" y="461"/>
                </a:lnTo>
                <a:lnTo>
                  <a:pt x="0" y="446"/>
                </a:lnTo>
                <a:lnTo>
                  <a:pt x="0" y="426"/>
                </a:lnTo>
                <a:lnTo>
                  <a:pt x="0" y="406"/>
                </a:lnTo>
                <a:lnTo>
                  <a:pt x="0" y="396"/>
                </a:lnTo>
                <a:lnTo>
                  <a:pt x="0" y="381"/>
                </a:lnTo>
                <a:lnTo>
                  <a:pt x="0" y="361"/>
                </a:lnTo>
                <a:lnTo>
                  <a:pt x="0" y="351"/>
                </a:lnTo>
                <a:lnTo>
                  <a:pt x="0" y="331"/>
                </a:lnTo>
                <a:lnTo>
                  <a:pt x="0" y="316"/>
                </a:lnTo>
                <a:lnTo>
                  <a:pt x="0" y="296"/>
                </a:lnTo>
                <a:lnTo>
                  <a:pt x="0" y="286"/>
                </a:lnTo>
                <a:lnTo>
                  <a:pt x="0" y="266"/>
                </a:lnTo>
                <a:lnTo>
                  <a:pt x="0" y="251"/>
                </a:lnTo>
                <a:lnTo>
                  <a:pt x="0" y="241"/>
                </a:lnTo>
                <a:lnTo>
                  <a:pt x="0" y="221"/>
                </a:lnTo>
                <a:lnTo>
                  <a:pt x="0" y="206"/>
                </a:lnTo>
                <a:lnTo>
                  <a:pt x="0" y="186"/>
                </a:lnTo>
                <a:lnTo>
                  <a:pt x="0" y="175"/>
                </a:lnTo>
                <a:lnTo>
                  <a:pt x="0" y="155"/>
                </a:lnTo>
                <a:lnTo>
                  <a:pt x="0" y="140"/>
                </a:lnTo>
                <a:lnTo>
                  <a:pt x="0" y="120"/>
                </a:lnTo>
                <a:lnTo>
                  <a:pt x="0" y="110"/>
                </a:lnTo>
                <a:lnTo>
                  <a:pt x="0" y="90"/>
                </a:lnTo>
                <a:lnTo>
                  <a:pt x="0" y="75"/>
                </a:lnTo>
                <a:lnTo>
                  <a:pt x="0" y="65"/>
                </a:lnTo>
                <a:lnTo>
                  <a:pt x="0" y="45"/>
                </a:lnTo>
                <a:lnTo>
                  <a:pt x="0" y="25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8" name="Freeform 62"/>
          <p:cNvSpPr>
            <a:spLocks noChangeAspect="1"/>
          </p:cNvSpPr>
          <p:nvPr/>
        </p:nvSpPr>
        <p:spPr bwMode="auto">
          <a:xfrm>
            <a:off x="6318250" y="5484813"/>
            <a:ext cx="2008188" cy="1587"/>
          </a:xfrm>
          <a:custGeom>
            <a:avLst/>
            <a:gdLst>
              <a:gd name="T0" fmla="*/ 2147483647 w 3020"/>
              <a:gd name="T1" fmla="*/ 0 h 1587"/>
              <a:gd name="T2" fmla="*/ 2147483647 w 3020"/>
              <a:gd name="T3" fmla="*/ 0 h 1587"/>
              <a:gd name="T4" fmla="*/ 2147483647 w 3020"/>
              <a:gd name="T5" fmla="*/ 0 h 1587"/>
              <a:gd name="T6" fmla="*/ 2147483647 w 3020"/>
              <a:gd name="T7" fmla="*/ 0 h 1587"/>
              <a:gd name="T8" fmla="*/ 2147483647 w 3020"/>
              <a:gd name="T9" fmla="*/ 0 h 1587"/>
              <a:gd name="T10" fmla="*/ 2147483647 w 3020"/>
              <a:gd name="T11" fmla="*/ 0 h 1587"/>
              <a:gd name="T12" fmla="*/ 2147483647 w 3020"/>
              <a:gd name="T13" fmla="*/ 0 h 1587"/>
              <a:gd name="T14" fmla="*/ 2147483647 w 3020"/>
              <a:gd name="T15" fmla="*/ 0 h 1587"/>
              <a:gd name="T16" fmla="*/ 2147483647 w 3020"/>
              <a:gd name="T17" fmla="*/ 0 h 1587"/>
              <a:gd name="T18" fmla="*/ 2147483647 w 3020"/>
              <a:gd name="T19" fmla="*/ 0 h 1587"/>
              <a:gd name="T20" fmla="*/ 2147483647 w 3020"/>
              <a:gd name="T21" fmla="*/ 0 h 1587"/>
              <a:gd name="T22" fmla="*/ 2147483647 w 3020"/>
              <a:gd name="T23" fmla="*/ 0 h 1587"/>
              <a:gd name="T24" fmla="*/ 2147483647 w 3020"/>
              <a:gd name="T25" fmla="*/ 0 h 1587"/>
              <a:gd name="T26" fmla="*/ 2147483647 w 3020"/>
              <a:gd name="T27" fmla="*/ 0 h 1587"/>
              <a:gd name="T28" fmla="*/ 2147483647 w 3020"/>
              <a:gd name="T29" fmla="*/ 0 h 1587"/>
              <a:gd name="T30" fmla="*/ 2147483647 w 3020"/>
              <a:gd name="T31" fmla="*/ 0 h 1587"/>
              <a:gd name="T32" fmla="*/ 2147483647 w 3020"/>
              <a:gd name="T33" fmla="*/ 0 h 1587"/>
              <a:gd name="T34" fmla="*/ 2147483647 w 3020"/>
              <a:gd name="T35" fmla="*/ 0 h 1587"/>
              <a:gd name="T36" fmla="*/ 2147483647 w 3020"/>
              <a:gd name="T37" fmla="*/ 0 h 1587"/>
              <a:gd name="T38" fmla="*/ 2147483647 w 3020"/>
              <a:gd name="T39" fmla="*/ 0 h 1587"/>
              <a:gd name="T40" fmla="*/ 2147483647 w 3020"/>
              <a:gd name="T41" fmla="*/ 0 h 1587"/>
              <a:gd name="T42" fmla="*/ 2147483647 w 3020"/>
              <a:gd name="T43" fmla="*/ 0 h 1587"/>
              <a:gd name="T44" fmla="*/ 2147483647 w 3020"/>
              <a:gd name="T45" fmla="*/ 0 h 1587"/>
              <a:gd name="T46" fmla="*/ 2147483647 w 3020"/>
              <a:gd name="T47" fmla="*/ 0 h 1587"/>
              <a:gd name="T48" fmla="*/ 2147483647 w 3020"/>
              <a:gd name="T49" fmla="*/ 0 h 1587"/>
              <a:gd name="T50" fmla="*/ 2147483647 w 3020"/>
              <a:gd name="T51" fmla="*/ 0 h 1587"/>
              <a:gd name="T52" fmla="*/ 2147483647 w 3020"/>
              <a:gd name="T53" fmla="*/ 0 h 1587"/>
              <a:gd name="T54" fmla="*/ 2147483647 w 3020"/>
              <a:gd name="T55" fmla="*/ 0 h 1587"/>
              <a:gd name="T56" fmla="*/ 2147483647 w 3020"/>
              <a:gd name="T57" fmla="*/ 0 h 1587"/>
              <a:gd name="T58" fmla="*/ 2147483647 w 3020"/>
              <a:gd name="T59" fmla="*/ 0 h 1587"/>
              <a:gd name="T60" fmla="*/ 2147483647 w 3020"/>
              <a:gd name="T61" fmla="*/ 0 h 1587"/>
              <a:gd name="T62" fmla="*/ 2147483647 w 3020"/>
              <a:gd name="T63" fmla="*/ 0 h 1587"/>
              <a:gd name="T64" fmla="*/ 2147483647 w 3020"/>
              <a:gd name="T65" fmla="*/ 0 h 1587"/>
              <a:gd name="T66" fmla="*/ 2147483647 w 3020"/>
              <a:gd name="T67" fmla="*/ 0 h 1587"/>
              <a:gd name="T68" fmla="*/ 2147483647 w 3020"/>
              <a:gd name="T69" fmla="*/ 0 h 1587"/>
              <a:gd name="T70" fmla="*/ 2147483647 w 3020"/>
              <a:gd name="T71" fmla="*/ 0 h 1587"/>
              <a:gd name="T72" fmla="*/ 2147483647 w 3020"/>
              <a:gd name="T73" fmla="*/ 0 h 1587"/>
              <a:gd name="T74" fmla="*/ 2147483647 w 3020"/>
              <a:gd name="T75" fmla="*/ 0 h 1587"/>
              <a:gd name="T76" fmla="*/ 2147483647 w 3020"/>
              <a:gd name="T77" fmla="*/ 0 h 1587"/>
              <a:gd name="T78" fmla="*/ 2147483647 w 3020"/>
              <a:gd name="T79" fmla="*/ 0 h 1587"/>
              <a:gd name="T80" fmla="*/ 2147483647 w 3020"/>
              <a:gd name="T81" fmla="*/ 0 h 1587"/>
              <a:gd name="T82" fmla="*/ 2147483647 w 3020"/>
              <a:gd name="T83" fmla="*/ 0 h 1587"/>
              <a:gd name="T84" fmla="*/ 2147483647 w 3020"/>
              <a:gd name="T85" fmla="*/ 0 h 1587"/>
              <a:gd name="T86" fmla="*/ 2147483647 w 3020"/>
              <a:gd name="T87" fmla="*/ 0 h 1587"/>
              <a:gd name="T88" fmla="*/ 2147483647 w 3020"/>
              <a:gd name="T89" fmla="*/ 0 h 1587"/>
              <a:gd name="T90" fmla="*/ 2147483647 w 3020"/>
              <a:gd name="T91" fmla="*/ 0 h 1587"/>
              <a:gd name="T92" fmla="*/ 2147483647 w 3020"/>
              <a:gd name="T93" fmla="*/ 0 h 1587"/>
              <a:gd name="T94" fmla="*/ 2147483647 w 3020"/>
              <a:gd name="T95" fmla="*/ 0 h 1587"/>
              <a:gd name="T96" fmla="*/ 2147483647 w 3020"/>
              <a:gd name="T97" fmla="*/ 0 h 1587"/>
              <a:gd name="T98" fmla="*/ 2147483647 w 3020"/>
              <a:gd name="T99" fmla="*/ 0 h 158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020"/>
              <a:gd name="T151" fmla="*/ 0 h 1587"/>
              <a:gd name="T152" fmla="*/ 3020 w 3020"/>
              <a:gd name="T153" fmla="*/ 1587 h 158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020" h="1587">
                <a:moveTo>
                  <a:pt x="0" y="0"/>
                </a:moveTo>
                <a:lnTo>
                  <a:pt x="25" y="0"/>
                </a:lnTo>
                <a:lnTo>
                  <a:pt x="65" y="0"/>
                </a:lnTo>
                <a:lnTo>
                  <a:pt x="90" y="0"/>
                </a:lnTo>
                <a:lnTo>
                  <a:pt x="120" y="0"/>
                </a:lnTo>
                <a:lnTo>
                  <a:pt x="150" y="0"/>
                </a:lnTo>
                <a:lnTo>
                  <a:pt x="186" y="0"/>
                </a:lnTo>
                <a:lnTo>
                  <a:pt x="211" y="0"/>
                </a:lnTo>
                <a:lnTo>
                  <a:pt x="241" y="0"/>
                </a:lnTo>
                <a:lnTo>
                  <a:pt x="276" y="0"/>
                </a:lnTo>
                <a:lnTo>
                  <a:pt x="306" y="0"/>
                </a:lnTo>
                <a:lnTo>
                  <a:pt x="331" y="0"/>
                </a:lnTo>
                <a:lnTo>
                  <a:pt x="362" y="0"/>
                </a:lnTo>
                <a:lnTo>
                  <a:pt x="397" y="0"/>
                </a:lnTo>
                <a:lnTo>
                  <a:pt x="427" y="0"/>
                </a:lnTo>
                <a:lnTo>
                  <a:pt x="457" y="0"/>
                </a:lnTo>
                <a:lnTo>
                  <a:pt x="492" y="0"/>
                </a:lnTo>
                <a:lnTo>
                  <a:pt x="517" y="0"/>
                </a:lnTo>
                <a:lnTo>
                  <a:pt x="547" y="0"/>
                </a:lnTo>
                <a:lnTo>
                  <a:pt x="578" y="0"/>
                </a:lnTo>
                <a:lnTo>
                  <a:pt x="613" y="0"/>
                </a:lnTo>
                <a:lnTo>
                  <a:pt x="638" y="0"/>
                </a:lnTo>
                <a:lnTo>
                  <a:pt x="668" y="0"/>
                </a:lnTo>
                <a:lnTo>
                  <a:pt x="703" y="0"/>
                </a:lnTo>
                <a:lnTo>
                  <a:pt x="733" y="0"/>
                </a:lnTo>
                <a:lnTo>
                  <a:pt x="764" y="0"/>
                </a:lnTo>
                <a:lnTo>
                  <a:pt x="789" y="0"/>
                </a:lnTo>
                <a:lnTo>
                  <a:pt x="824" y="0"/>
                </a:lnTo>
                <a:lnTo>
                  <a:pt x="854" y="0"/>
                </a:lnTo>
                <a:lnTo>
                  <a:pt x="884" y="0"/>
                </a:lnTo>
                <a:lnTo>
                  <a:pt x="909" y="0"/>
                </a:lnTo>
                <a:lnTo>
                  <a:pt x="944" y="0"/>
                </a:lnTo>
                <a:lnTo>
                  <a:pt x="975" y="0"/>
                </a:lnTo>
                <a:lnTo>
                  <a:pt x="1005" y="0"/>
                </a:lnTo>
                <a:lnTo>
                  <a:pt x="1040" y="0"/>
                </a:lnTo>
                <a:lnTo>
                  <a:pt x="1070" y="0"/>
                </a:lnTo>
                <a:lnTo>
                  <a:pt x="1095" y="0"/>
                </a:lnTo>
                <a:lnTo>
                  <a:pt x="1125" y="0"/>
                </a:lnTo>
                <a:lnTo>
                  <a:pt x="1161" y="0"/>
                </a:lnTo>
                <a:lnTo>
                  <a:pt x="1191" y="0"/>
                </a:lnTo>
                <a:lnTo>
                  <a:pt x="1216" y="0"/>
                </a:lnTo>
                <a:lnTo>
                  <a:pt x="1251" y="0"/>
                </a:lnTo>
                <a:lnTo>
                  <a:pt x="1281" y="0"/>
                </a:lnTo>
                <a:lnTo>
                  <a:pt x="1311" y="0"/>
                </a:lnTo>
                <a:lnTo>
                  <a:pt x="1336" y="0"/>
                </a:lnTo>
                <a:lnTo>
                  <a:pt x="1377" y="0"/>
                </a:lnTo>
                <a:lnTo>
                  <a:pt x="1402" y="0"/>
                </a:lnTo>
                <a:lnTo>
                  <a:pt x="1432" y="0"/>
                </a:lnTo>
                <a:lnTo>
                  <a:pt x="1467" y="0"/>
                </a:lnTo>
                <a:lnTo>
                  <a:pt x="1497" y="0"/>
                </a:lnTo>
                <a:lnTo>
                  <a:pt x="1522" y="0"/>
                </a:lnTo>
                <a:lnTo>
                  <a:pt x="1553" y="0"/>
                </a:lnTo>
                <a:lnTo>
                  <a:pt x="1588" y="0"/>
                </a:lnTo>
                <a:lnTo>
                  <a:pt x="1618" y="0"/>
                </a:lnTo>
                <a:lnTo>
                  <a:pt x="1643" y="0"/>
                </a:lnTo>
                <a:lnTo>
                  <a:pt x="1683" y="0"/>
                </a:lnTo>
                <a:lnTo>
                  <a:pt x="1708" y="0"/>
                </a:lnTo>
                <a:lnTo>
                  <a:pt x="1738" y="0"/>
                </a:lnTo>
                <a:lnTo>
                  <a:pt x="1764" y="0"/>
                </a:lnTo>
                <a:lnTo>
                  <a:pt x="1804" y="0"/>
                </a:lnTo>
                <a:lnTo>
                  <a:pt x="1829" y="0"/>
                </a:lnTo>
                <a:lnTo>
                  <a:pt x="1859" y="0"/>
                </a:lnTo>
                <a:lnTo>
                  <a:pt x="1884" y="0"/>
                </a:lnTo>
                <a:lnTo>
                  <a:pt x="1924" y="0"/>
                </a:lnTo>
                <a:lnTo>
                  <a:pt x="1950" y="0"/>
                </a:lnTo>
                <a:lnTo>
                  <a:pt x="1980" y="0"/>
                </a:lnTo>
                <a:lnTo>
                  <a:pt x="2015" y="0"/>
                </a:lnTo>
                <a:lnTo>
                  <a:pt x="2045" y="0"/>
                </a:lnTo>
                <a:lnTo>
                  <a:pt x="2070" y="0"/>
                </a:lnTo>
                <a:lnTo>
                  <a:pt x="2100" y="0"/>
                </a:lnTo>
                <a:lnTo>
                  <a:pt x="2135" y="0"/>
                </a:lnTo>
                <a:lnTo>
                  <a:pt x="2166" y="0"/>
                </a:lnTo>
                <a:lnTo>
                  <a:pt x="2191" y="0"/>
                </a:lnTo>
                <a:lnTo>
                  <a:pt x="2231" y="0"/>
                </a:lnTo>
                <a:lnTo>
                  <a:pt x="2256" y="0"/>
                </a:lnTo>
                <a:lnTo>
                  <a:pt x="2286" y="0"/>
                </a:lnTo>
                <a:lnTo>
                  <a:pt x="2311" y="0"/>
                </a:lnTo>
                <a:lnTo>
                  <a:pt x="2352" y="0"/>
                </a:lnTo>
                <a:lnTo>
                  <a:pt x="2377" y="0"/>
                </a:lnTo>
                <a:lnTo>
                  <a:pt x="2407" y="0"/>
                </a:lnTo>
                <a:lnTo>
                  <a:pt x="2442" y="0"/>
                </a:lnTo>
                <a:lnTo>
                  <a:pt x="2472" y="0"/>
                </a:lnTo>
                <a:lnTo>
                  <a:pt x="2497" y="0"/>
                </a:lnTo>
                <a:lnTo>
                  <a:pt x="2527" y="0"/>
                </a:lnTo>
                <a:lnTo>
                  <a:pt x="2563" y="0"/>
                </a:lnTo>
                <a:lnTo>
                  <a:pt x="2593" y="0"/>
                </a:lnTo>
                <a:lnTo>
                  <a:pt x="2618" y="0"/>
                </a:lnTo>
                <a:lnTo>
                  <a:pt x="2648" y="0"/>
                </a:lnTo>
                <a:lnTo>
                  <a:pt x="2683" y="0"/>
                </a:lnTo>
                <a:lnTo>
                  <a:pt x="2713" y="0"/>
                </a:lnTo>
                <a:lnTo>
                  <a:pt x="2739" y="0"/>
                </a:lnTo>
                <a:lnTo>
                  <a:pt x="2779" y="0"/>
                </a:lnTo>
                <a:lnTo>
                  <a:pt x="2804" y="0"/>
                </a:lnTo>
                <a:lnTo>
                  <a:pt x="2834" y="0"/>
                </a:lnTo>
                <a:lnTo>
                  <a:pt x="2859" y="0"/>
                </a:lnTo>
                <a:lnTo>
                  <a:pt x="2899" y="0"/>
                </a:lnTo>
                <a:lnTo>
                  <a:pt x="2924" y="0"/>
                </a:lnTo>
                <a:lnTo>
                  <a:pt x="2955" y="0"/>
                </a:lnTo>
                <a:lnTo>
                  <a:pt x="2990" y="0"/>
                </a:lnTo>
                <a:lnTo>
                  <a:pt x="302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9" name="Freeform 63"/>
          <p:cNvSpPr>
            <a:spLocks noChangeAspect="1"/>
          </p:cNvSpPr>
          <p:nvPr/>
        </p:nvSpPr>
        <p:spPr bwMode="auto">
          <a:xfrm>
            <a:off x="6437313" y="4333875"/>
            <a:ext cx="1897062" cy="666750"/>
          </a:xfrm>
          <a:custGeom>
            <a:avLst/>
            <a:gdLst>
              <a:gd name="T0" fmla="*/ 2147483647 w 2211"/>
              <a:gd name="T1" fmla="*/ 2147483647 h 776"/>
              <a:gd name="T2" fmla="*/ 2147483647 w 2211"/>
              <a:gd name="T3" fmla="*/ 2147483647 h 776"/>
              <a:gd name="T4" fmla="*/ 2147483647 w 2211"/>
              <a:gd name="T5" fmla="*/ 2147483647 h 776"/>
              <a:gd name="T6" fmla="*/ 2147483647 w 2211"/>
              <a:gd name="T7" fmla="*/ 2147483647 h 776"/>
              <a:gd name="T8" fmla="*/ 2147483647 w 2211"/>
              <a:gd name="T9" fmla="*/ 2147483647 h 776"/>
              <a:gd name="T10" fmla="*/ 2147483647 w 2211"/>
              <a:gd name="T11" fmla="*/ 2147483647 h 776"/>
              <a:gd name="T12" fmla="*/ 2147483647 w 2211"/>
              <a:gd name="T13" fmla="*/ 2147483647 h 776"/>
              <a:gd name="T14" fmla="*/ 2147483647 w 2211"/>
              <a:gd name="T15" fmla="*/ 2147483647 h 776"/>
              <a:gd name="T16" fmla="*/ 2147483647 w 2211"/>
              <a:gd name="T17" fmla="*/ 2147483647 h 776"/>
              <a:gd name="T18" fmla="*/ 2147483647 w 2211"/>
              <a:gd name="T19" fmla="*/ 2147483647 h 776"/>
              <a:gd name="T20" fmla="*/ 2147483647 w 2211"/>
              <a:gd name="T21" fmla="*/ 2147483647 h 776"/>
              <a:gd name="T22" fmla="*/ 2147483647 w 2211"/>
              <a:gd name="T23" fmla="*/ 2147483647 h 776"/>
              <a:gd name="T24" fmla="*/ 2147483647 w 2211"/>
              <a:gd name="T25" fmla="*/ 2147483647 h 776"/>
              <a:gd name="T26" fmla="*/ 2147483647 w 2211"/>
              <a:gd name="T27" fmla="*/ 2147483647 h 776"/>
              <a:gd name="T28" fmla="*/ 2147483647 w 2211"/>
              <a:gd name="T29" fmla="*/ 2147483647 h 776"/>
              <a:gd name="T30" fmla="*/ 2147483647 w 2211"/>
              <a:gd name="T31" fmla="*/ 2147483647 h 776"/>
              <a:gd name="T32" fmla="*/ 2147483647 w 2211"/>
              <a:gd name="T33" fmla="*/ 2147483647 h 776"/>
              <a:gd name="T34" fmla="*/ 2147483647 w 2211"/>
              <a:gd name="T35" fmla="*/ 2147483647 h 776"/>
              <a:gd name="T36" fmla="*/ 2147483647 w 2211"/>
              <a:gd name="T37" fmla="*/ 2147483647 h 776"/>
              <a:gd name="T38" fmla="*/ 2147483647 w 2211"/>
              <a:gd name="T39" fmla="*/ 2147483647 h 776"/>
              <a:gd name="T40" fmla="*/ 2147483647 w 2211"/>
              <a:gd name="T41" fmla="*/ 2147483647 h 776"/>
              <a:gd name="T42" fmla="*/ 2147483647 w 2211"/>
              <a:gd name="T43" fmla="*/ 2147483647 h 776"/>
              <a:gd name="T44" fmla="*/ 2147483647 w 2211"/>
              <a:gd name="T45" fmla="*/ 2147483647 h 776"/>
              <a:gd name="T46" fmla="*/ 2147483647 w 2211"/>
              <a:gd name="T47" fmla="*/ 2147483647 h 776"/>
              <a:gd name="T48" fmla="*/ 2147483647 w 2211"/>
              <a:gd name="T49" fmla="*/ 2147483647 h 776"/>
              <a:gd name="T50" fmla="*/ 2147483647 w 2211"/>
              <a:gd name="T51" fmla="*/ 2147483647 h 776"/>
              <a:gd name="T52" fmla="*/ 2147483647 w 2211"/>
              <a:gd name="T53" fmla="*/ 2147483647 h 776"/>
              <a:gd name="T54" fmla="*/ 2147483647 w 2211"/>
              <a:gd name="T55" fmla="*/ 2147483647 h 776"/>
              <a:gd name="T56" fmla="*/ 2147483647 w 2211"/>
              <a:gd name="T57" fmla="*/ 2147483647 h 776"/>
              <a:gd name="T58" fmla="*/ 2147483647 w 2211"/>
              <a:gd name="T59" fmla="*/ 2147483647 h 776"/>
              <a:gd name="T60" fmla="*/ 2147483647 w 2211"/>
              <a:gd name="T61" fmla="*/ 2147483647 h 776"/>
              <a:gd name="T62" fmla="*/ 2147483647 w 2211"/>
              <a:gd name="T63" fmla="*/ 2147483647 h 776"/>
              <a:gd name="T64" fmla="*/ 2147483647 w 2211"/>
              <a:gd name="T65" fmla="*/ 2147483647 h 776"/>
              <a:gd name="T66" fmla="*/ 2147483647 w 2211"/>
              <a:gd name="T67" fmla="*/ 2147483647 h 776"/>
              <a:gd name="T68" fmla="*/ 2147483647 w 2211"/>
              <a:gd name="T69" fmla="*/ 2147483647 h 776"/>
              <a:gd name="T70" fmla="*/ 2147483647 w 2211"/>
              <a:gd name="T71" fmla="*/ 2147483647 h 776"/>
              <a:gd name="T72" fmla="*/ 2147483647 w 2211"/>
              <a:gd name="T73" fmla="*/ 2147483647 h 776"/>
              <a:gd name="T74" fmla="*/ 2147483647 w 2211"/>
              <a:gd name="T75" fmla="*/ 2147483647 h 776"/>
              <a:gd name="T76" fmla="*/ 2147483647 w 2211"/>
              <a:gd name="T77" fmla="*/ 2147483647 h 776"/>
              <a:gd name="T78" fmla="*/ 2147483647 w 2211"/>
              <a:gd name="T79" fmla="*/ 2147483647 h 776"/>
              <a:gd name="T80" fmla="*/ 2147483647 w 2211"/>
              <a:gd name="T81" fmla="*/ 2147483647 h 776"/>
              <a:gd name="T82" fmla="*/ 2147483647 w 2211"/>
              <a:gd name="T83" fmla="*/ 2147483647 h 776"/>
              <a:gd name="T84" fmla="*/ 2147483647 w 2211"/>
              <a:gd name="T85" fmla="*/ 2147483647 h 776"/>
              <a:gd name="T86" fmla="*/ 2147483647 w 2211"/>
              <a:gd name="T87" fmla="*/ 2147483647 h 776"/>
              <a:gd name="T88" fmla="*/ 2147483647 w 2211"/>
              <a:gd name="T89" fmla="*/ 2147483647 h 776"/>
              <a:gd name="T90" fmla="*/ 2147483647 w 2211"/>
              <a:gd name="T91" fmla="*/ 2147483647 h 776"/>
              <a:gd name="T92" fmla="*/ 2147483647 w 2211"/>
              <a:gd name="T93" fmla="*/ 2147483647 h 776"/>
              <a:gd name="T94" fmla="*/ 2147483647 w 2211"/>
              <a:gd name="T95" fmla="*/ 2147483647 h 776"/>
              <a:gd name="T96" fmla="*/ 2147483647 w 2211"/>
              <a:gd name="T97" fmla="*/ 2147483647 h 776"/>
              <a:gd name="T98" fmla="*/ 2147483647 w 2211"/>
              <a:gd name="T99" fmla="*/ 2147483647 h 776"/>
              <a:gd name="T100" fmla="*/ 2147483647 w 2211"/>
              <a:gd name="T101" fmla="*/ 2147483647 h 776"/>
              <a:gd name="T102" fmla="*/ 2147483647 w 2211"/>
              <a:gd name="T103" fmla="*/ 2147483647 h 776"/>
              <a:gd name="T104" fmla="*/ 2147483647 w 2211"/>
              <a:gd name="T105" fmla="*/ 2147483647 h 776"/>
              <a:gd name="T106" fmla="*/ 2147483647 w 2211"/>
              <a:gd name="T107" fmla="*/ 2147483647 h 776"/>
              <a:gd name="T108" fmla="*/ 2147483647 w 2211"/>
              <a:gd name="T109" fmla="*/ 2147483647 h 7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211"/>
              <a:gd name="T166" fmla="*/ 0 h 776"/>
              <a:gd name="T167" fmla="*/ 2211 w 2211"/>
              <a:gd name="T168" fmla="*/ 776 h 7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211" h="776">
                <a:moveTo>
                  <a:pt x="0" y="776"/>
                </a:moveTo>
                <a:lnTo>
                  <a:pt x="10" y="776"/>
                </a:lnTo>
                <a:lnTo>
                  <a:pt x="10" y="766"/>
                </a:lnTo>
                <a:lnTo>
                  <a:pt x="20" y="766"/>
                </a:lnTo>
                <a:lnTo>
                  <a:pt x="30" y="761"/>
                </a:lnTo>
                <a:lnTo>
                  <a:pt x="40" y="761"/>
                </a:lnTo>
                <a:lnTo>
                  <a:pt x="40" y="751"/>
                </a:lnTo>
                <a:lnTo>
                  <a:pt x="45" y="751"/>
                </a:lnTo>
                <a:lnTo>
                  <a:pt x="45" y="741"/>
                </a:lnTo>
                <a:lnTo>
                  <a:pt x="55" y="741"/>
                </a:lnTo>
                <a:lnTo>
                  <a:pt x="55" y="731"/>
                </a:lnTo>
                <a:lnTo>
                  <a:pt x="65" y="731"/>
                </a:lnTo>
                <a:lnTo>
                  <a:pt x="75" y="721"/>
                </a:lnTo>
                <a:lnTo>
                  <a:pt x="85" y="711"/>
                </a:lnTo>
                <a:lnTo>
                  <a:pt x="95" y="711"/>
                </a:lnTo>
                <a:lnTo>
                  <a:pt x="95" y="706"/>
                </a:lnTo>
                <a:lnTo>
                  <a:pt x="100" y="706"/>
                </a:lnTo>
                <a:lnTo>
                  <a:pt x="110" y="696"/>
                </a:lnTo>
                <a:lnTo>
                  <a:pt x="120" y="696"/>
                </a:lnTo>
                <a:lnTo>
                  <a:pt x="120" y="686"/>
                </a:lnTo>
                <a:lnTo>
                  <a:pt x="130" y="686"/>
                </a:lnTo>
                <a:lnTo>
                  <a:pt x="140" y="676"/>
                </a:lnTo>
                <a:lnTo>
                  <a:pt x="150" y="676"/>
                </a:lnTo>
                <a:lnTo>
                  <a:pt x="150" y="666"/>
                </a:lnTo>
                <a:lnTo>
                  <a:pt x="161" y="666"/>
                </a:lnTo>
                <a:lnTo>
                  <a:pt x="161" y="656"/>
                </a:lnTo>
                <a:lnTo>
                  <a:pt x="166" y="656"/>
                </a:lnTo>
                <a:lnTo>
                  <a:pt x="176" y="646"/>
                </a:lnTo>
                <a:lnTo>
                  <a:pt x="186" y="646"/>
                </a:lnTo>
                <a:lnTo>
                  <a:pt x="186" y="641"/>
                </a:lnTo>
                <a:lnTo>
                  <a:pt x="196" y="641"/>
                </a:lnTo>
                <a:lnTo>
                  <a:pt x="206" y="631"/>
                </a:lnTo>
                <a:lnTo>
                  <a:pt x="216" y="631"/>
                </a:lnTo>
                <a:lnTo>
                  <a:pt x="216" y="621"/>
                </a:lnTo>
                <a:lnTo>
                  <a:pt x="226" y="621"/>
                </a:lnTo>
                <a:lnTo>
                  <a:pt x="231" y="621"/>
                </a:lnTo>
                <a:lnTo>
                  <a:pt x="231" y="611"/>
                </a:lnTo>
                <a:lnTo>
                  <a:pt x="241" y="611"/>
                </a:lnTo>
                <a:lnTo>
                  <a:pt x="241" y="601"/>
                </a:lnTo>
                <a:lnTo>
                  <a:pt x="251" y="601"/>
                </a:lnTo>
                <a:lnTo>
                  <a:pt x="261" y="601"/>
                </a:lnTo>
                <a:lnTo>
                  <a:pt x="261" y="591"/>
                </a:lnTo>
                <a:lnTo>
                  <a:pt x="271" y="591"/>
                </a:lnTo>
                <a:lnTo>
                  <a:pt x="281" y="586"/>
                </a:lnTo>
                <a:lnTo>
                  <a:pt x="286" y="586"/>
                </a:lnTo>
                <a:lnTo>
                  <a:pt x="296" y="576"/>
                </a:lnTo>
                <a:lnTo>
                  <a:pt x="306" y="576"/>
                </a:lnTo>
                <a:lnTo>
                  <a:pt x="316" y="566"/>
                </a:lnTo>
                <a:lnTo>
                  <a:pt x="326" y="566"/>
                </a:lnTo>
                <a:lnTo>
                  <a:pt x="336" y="556"/>
                </a:lnTo>
                <a:lnTo>
                  <a:pt x="346" y="556"/>
                </a:lnTo>
                <a:lnTo>
                  <a:pt x="346" y="546"/>
                </a:lnTo>
                <a:lnTo>
                  <a:pt x="351" y="546"/>
                </a:lnTo>
                <a:lnTo>
                  <a:pt x="362" y="546"/>
                </a:lnTo>
                <a:lnTo>
                  <a:pt x="362" y="536"/>
                </a:lnTo>
                <a:lnTo>
                  <a:pt x="372" y="536"/>
                </a:lnTo>
                <a:lnTo>
                  <a:pt x="382" y="536"/>
                </a:lnTo>
                <a:lnTo>
                  <a:pt x="392" y="526"/>
                </a:lnTo>
                <a:lnTo>
                  <a:pt x="402" y="526"/>
                </a:lnTo>
                <a:lnTo>
                  <a:pt x="407" y="526"/>
                </a:lnTo>
                <a:lnTo>
                  <a:pt x="407" y="521"/>
                </a:lnTo>
                <a:lnTo>
                  <a:pt x="417" y="521"/>
                </a:lnTo>
                <a:lnTo>
                  <a:pt x="427" y="521"/>
                </a:lnTo>
                <a:lnTo>
                  <a:pt x="437" y="511"/>
                </a:lnTo>
                <a:lnTo>
                  <a:pt x="447" y="511"/>
                </a:lnTo>
                <a:lnTo>
                  <a:pt x="457" y="501"/>
                </a:lnTo>
                <a:lnTo>
                  <a:pt x="467" y="501"/>
                </a:lnTo>
                <a:lnTo>
                  <a:pt x="472" y="501"/>
                </a:lnTo>
                <a:lnTo>
                  <a:pt x="472" y="491"/>
                </a:lnTo>
                <a:lnTo>
                  <a:pt x="482" y="491"/>
                </a:lnTo>
                <a:lnTo>
                  <a:pt x="492" y="491"/>
                </a:lnTo>
                <a:lnTo>
                  <a:pt x="502" y="491"/>
                </a:lnTo>
                <a:lnTo>
                  <a:pt x="512" y="481"/>
                </a:lnTo>
                <a:lnTo>
                  <a:pt x="522" y="481"/>
                </a:lnTo>
                <a:lnTo>
                  <a:pt x="532" y="481"/>
                </a:lnTo>
                <a:lnTo>
                  <a:pt x="537" y="471"/>
                </a:lnTo>
                <a:lnTo>
                  <a:pt x="547" y="471"/>
                </a:lnTo>
                <a:lnTo>
                  <a:pt x="558" y="471"/>
                </a:lnTo>
                <a:lnTo>
                  <a:pt x="568" y="461"/>
                </a:lnTo>
                <a:lnTo>
                  <a:pt x="578" y="461"/>
                </a:lnTo>
                <a:lnTo>
                  <a:pt x="588" y="461"/>
                </a:lnTo>
                <a:lnTo>
                  <a:pt x="593" y="461"/>
                </a:lnTo>
                <a:lnTo>
                  <a:pt x="603" y="461"/>
                </a:lnTo>
                <a:lnTo>
                  <a:pt x="603" y="456"/>
                </a:lnTo>
                <a:lnTo>
                  <a:pt x="613" y="456"/>
                </a:lnTo>
                <a:lnTo>
                  <a:pt x="623" y="456"/>
                </a:lnTo>
                <a:lnTo>
                  <a:pt x="633" y="456"/>
                </a:lnTo>
                <a:lnTo>
                  <a:pt x="643" y="456"/>
                </a:lnTo>
                <a:lnTo>
                  <a:pt x="643" y="446"/>
                </a:lnTo>
                <a:lnTo>
                  <a:pt x="653" y="446"/>
                </a:lnTo>
                <a:lnTo>
                  <a:pt x="658" y="446"/>
                </a:lnTo>
                <a:lnTo>
                  <a:pt x="668" y="446"/>
                </a:lnTo>
                <a:lnTo>
                  <a:pt x="678" y="446"/>
                </a:lnTo>
                <a:lnTo>
                  <a:pt x="688" y="446"/>
                </a:lnTo>
                <a:lnTo>
                  <a:pt x="698" y="446"/>
                </a:lnTo>
                <a:lnTo>
                  <a:pt x="698" y="436"/>
                </a:lnTo>
                <a:lnTo>
                  <a:pt x="708" y="436"/>
                </a:lnTo>
                <a:lnTo>
                  <a:pt x="713" y="436"/>
                </a:lnTo>
                <a:lnTo>
                  <a:pt x="723" y="436"/>
                </a:lnTo>
                <a:lnTo>
                  <a:pt x="733" y="436"/>
                </a:lnTo>
                <a:lnTo>
                  <a:pt x="743" y="436"/>
                </a:lnTo>
                <a:lnTo>
                  <a:pt x="754" y="436"/>
                </a:lnTo>
                <a:lnTo>
                  <a:pt x="764" y="436"/>
                </a:lnTo>
                <a:lnTo>
                  <a:pt x="774" y="426"/>
                </a:lnTo>
                <a:lnTo>
                  <a:pt x="779" y="426"/>
                </a:lnTo>
                <a:lnTo>
                  <a:pt x="789" y="426"/>
                </a:lnTo>
                <a:lnTo>
                  <a:pt x="799" y="426"/>
                </a:lnTo>
                <a:lnTo>
                  <a:pt x="809" y="426"/>
                </a:lnTo>
                <a:lnTo>
                  <a:pt x="819" y="426"/>
                </a:lnTo>
                <a:lnTo>
                  <a:pt x="829" y="426"/>
                </a:lnTo>
                <a:lnTo>
                  <a:pt x="839" y="426"/>
                </a:lnTo>
                <a:lnTo>
                  <a:pt x="844" y="426"/>
                </a:lnTo>
                <a:lnTo>
                  <a:pt x="854" y="426"/>
                </a:lnTo>
                <a:lnTo>
                  <a:pt x="864" y="426"/>
                </a:lnTo>
                <a:lnTo>
                  <a:pt x="874" y="426"/>
                </a:lnTo>
                <a:lnTo>
                  <a:pt x="884" y="426"/>
                </a:lnTo>
                <a:lnTo>
                  <a:pt x="894" y="426"/>
                </a:lnTo>
                <a:lnTo>
                  <a:pt x="899" y="426"/>
                </a:lnTo>
                <a:lnTo>
                  <a:pt x="909" y="426"/>
                </a:lnTo>
                <a:lnTo>
                  <a:pt x="919" y="415"/>
                </a:lnTo>
                <a:lnTo>
                  <a:pt x="929" y="415"/>
                </a:lnTo>
                <a:lnTo>
                  <a:pt x="939" y="415"/>
                </a:lnTo>
                <a:lnTo>
                  <a:pt x="950" y="415"/>
                </a:lnTo>
                <a:lnTo>
                  <a:pt x="960" y="415"/>
                </a:lnTo>
                <a:lnTo>
                  <a:pt x="965" y="415"/>
                </a:lnTo>
                <a:lnTo>
                  <a:pt x="975" y="415"/>
                </a:lnTo>
                <a:lnTo>
                  <a:pt x="985" y="415"/>
                </a:lnTo>
                <a:lnTo>
                  <a:pt x="995" y="415"/>
                </a:lnTo>
                <a:lnTo>
                  <a:pt x="1005" y="415"/>
                </a:lnTo>
                <a:lnTo>
                  <a:pt x="1015" y="415"/>
                </a:lnTo>
                <a:lnTo>
                  <a:pt x="1020" y="415"/>
                </a:lnTo>
                <a:lnTo>
                  <a:pt x="1030" y="415"/>
                </a:lnTo>
                <a:lnTo>
                  <a:pt x="1040" y="415"/>
                </a:lnTo>
                <a:lnTo>
                  <a:pt x="1050" y="415"/>
                </a:lnTo>
                <a:lnTo>
                  <a:pt x="1060" y="415"/>
                </a:lnTo>
                <a:lnTo>
                  <a:pt x="1070" y="415"/>
                </a:lnTo>
                <a:lnTo>
                  <a:pt x="1080" y="415"/>
                </a:lnTo>
                <a:lnTo>
                  <a:pt x="1085" y="415"/>
                </a:lnTo>
                <a:lnTo>
                  <a:pt x="1095" y="415"/>
                </a:lnTo>
                <a:lnTo>
                  <a:pt x="1105" y="415"/>
                </a:lnTo>
                <a:lnTo>
                  <a:pt x="1115" y="415"/>
                </a:lnTo>
                <a:lnTo>
                  <a:pt x="1125" y="415"/>
                </a:lnTo>
                <a:lnTo>
                  <a:pt x="1135" y="415"/>
                </a:lnTo>
                <a:lnTo>
                  <a:pt x="1145" y="415"/>
                </a:lnTo>
                <a:lnTo>
                  <a:pt x="1151" y="415"/>
                </a:lnTo>
                <a:lnTo>
                  <a:pt x="1161" y="415"/>
                </a:lnTo>
                <a:lnTo>
                  <a:pt x="1171" y="415"/>
                </a:lnTo>
                <a:lnTo>
                  <a:pt x="1181" y="415"/>
                </a:lnTo>
                <a:lnTo>
                  <a:pt x="1191" y="415"/>
                </a:lnTo>
                <a:lnTo>
                  <a:pt x="1201" y="415"/>
                </a:lnTo>
                <a:lnTo>
                  <a:pt x="1206" y="415"/>
                </a:lnTo>
                <a:lnTo>
                  <a:pt x="1216" y="415"/>
                </a:lnTo>
                <a:lnTo>
                  <a:pt x="1226" y="415"/>
                </a:lnTo>
                <a:lnTo>
                  <a:pt x="1236" y="415"/>
                </a:lnTo>
                <a:lnTo>
                  <a:pt x="1246" y="415"/>
                </a:lnTo>
                <a:lnTo>
                  <a:pt x="1256" y="415"/>
                </a:lnTo>
                <a:lnTo>
                  <a:pt x="1266" y="415"/>
                </a:lnTo>
                <a:lnTo>
                  <a:pt x="1271" y="415"/>
                </a:lnTo>
                <a:lnTo>
                  <a:pt x="1281" y="415"/>
                </a:lnTo>
                <a:lnTo>
                  <a:pt x="1291" y="415"/>
                </a:lnTo>
                <a:lnTo>
                  <a:pt x="1301" y="415"/>
                </a:lnTo>
                <a:lnTo>
                  <a:pt x="1311" y="415"/>
                </a:lnTo>
                <a:lnTo>
                  <a:pt x="1321" y="415"/>
                </a:lnTo>
                <a:lnTo>
                  <a:pt x="1326" y="415"/>
                </a:lnTo>
                <a:lnTo>
                  <a:pt x="1336" y="415"/>
                </a:lnTo>
                <a:lnTo>
                  <a:pt x="1347" y="405"/>
                </a:lnTo>
                <a:lnTo>
                  <a:pt x="1357" y="405"/>
                </a:lnTo>
                <a:lnTo>
                  <a:pt x="1367" y="405"/>
                </a:lnTo>
                <a:lnTo>
                  <a:pt x="1377" y="405"/>
                </a:lnTo>
                <a:lnTo>
                  <a:pt x="1387" y="405"/>
                </a:lnTo>
                <a:lnTo>
                  <a:pt x="1392" y="405"/>
                </a:lnTo>
                <a:lnTo>
                  <a:pt x="1402" y="405"/>
                </a:lnTo>
                <a:lnTo>
                  <a:pt x="1412" y="405"/>
                </a:lnTo>
                <a:lnTo>
                  <a:pt x="1422" y="405"/>
                </a:lnTo>
                <a:lnTo>
                  <a:pt x="1432" y="400"/>
                </a:lnTo>
                <a:lnTo>
                  <a:pt x="1442" y="400"/>
                </a:lnTo>
                <a:lnTo>
                  <a:pt x="1452" y="400"/>
                </a:lnTo>
                <a:lnTo>
                  <a:pt x="1457" y="400"/>
                </a:lnTo>
                <a:lnTo>
                  <a:pt x="1467" y="400"/>
                </a:lnTo>
                <a:lnTo>
                  <a:pt x="1477" y="400"/>
                </a:lnTo>
                <a:lnTo>
                  <a:pt x="1487" y="390"/>
                </a:lnTo>
                <a:lnTo>
                  <a:pt x="1497" y="390"/>
                </a:lnTo>
                <a:lnTo>
                  <a:pt x="1507" y="390"/>
                </a:lnTo>
                <a:lnTo>
                  <a:pt x="1512" y="390"/>
                </a:lnTo>
                <a:lnTo>
                  <a:pt x="1522" y="390"/>
                </a:lnTo>
                <a:lnTo>
                  <a:pt x="1532" y="380"/>
                </a:lnTo>
                <a:lnTo>
                  <a:pt x="1542" y="380"/>
                </a:lnTo>
                <a:lnTo>
                  <a:pt x="1553" y="380"/>
                </a:lnTo>
                <a:lnTo>
                  <a:pt x="1563" y="380"/>
                </a:lnTo>
                <a:lnTo>
                  <a:pt x="1573" y="370"/>
                </a:lnTo>
                <a:lnTo>
                  <a:pt x="1578" y="370"/>
                </a:lnTo>
                <a:lnTo>
                  <a:pt x="1588" y="370"/>
                </a:lnTo>
                <a:lnTo>
                  <a:pt x="1598" y="370"/>
                </a:lnTo>
                <a:lnTo>
                  <a:pt x="1608" y="360"/>
                </a:lnTo>
                <a:lnTo>
                  <a:pt x="1618" y="360"/>
                </a:lnTo>
                <a:lnTo>
                  <a:pt x="1628" y="360"/>
                </a:lnTo>
                <a:lnTo>
                  <a:pt x="1633" y="350"/>
                </a:lnTo>
                <a:lnTo>
                  <a:pt x="1643" y="350"/>
                </a:lnTo>
                <a:lnTo>
                  <a:pt x="1653" y="350"/>
                </a:lnTo>
                <a:lnTo>
                  <a:pt x="1663" y="340"/>
                </a:lnTo>
                <a:lnTo>
                  <a:pt x="1673" y="340"/>
                </a:lnTo>
                <a:lnTo>
                  <a:pt x="1683" y="340"/>
                </a:lnTo>
                <a:lnTo>
                  <a:pt x="1683" y="335"/>
                </a:lnTo>
                <a:lnTo>
                  <a:pt x="1693" y="335"/>
                </a:lnTo>
                <a:lnTo>
                  <a:pt x="1698" y="335"/>
                </a:lnTo>
                <a:lnTo>
                  <a:pt x="1708" y="335"/>
                </a:lnTo>
                <a:lnTo>
                  <a:pt x="1708" y="325"/>
                </a:lnTo>
                <a:lnTo>
                  <a:pt x="1718" y="325"/>
                </a:lnTo>
                <a:lnTo>
                  <a:pt x="1728" y="325"/>
                </a:lnTo>
                <a:lnTo>
                  <a:pt x="1728" y="315"/>
                </a:lnTo>
                <a:lnTo>
                  <a:pt x="1738" y="315"/>
                </a:lnTo>
                <a:lnTo>
                  <a:pt x="1749" y="315"/>
                </a:lnTo>
                <a:lnTo>
                  <a:pt x="1759" y="305"/>
                </a:lnTo>
                <a:lnTo>
                  <a:pt x="1764" y="305"/>
                </a:lnTo>
                <a:lnTo>
                  <a:pt x="1774" y="295"/>
                </a:lnTo>
                <a:lnTo>
                  <a:pt x="1784" y="295"/>
                </a:lnTo>
                <a:lnTo>
                  <a:pt x="1794" y="295"/>
                </a:lnTo>
                <a:lnTo>
                  <a:pt x="1794" y="285"/>
                </a:lnTo>
                <a:lnTo>
                  <a:pt x="1804" y="285"/>
                </a:lnTo>
                <a:lnTo>
                  <a:pt x="1814" y="280"/>
                </a:lnTo>
                <a:lnTo>
                  <a:pt x="1819" y="280"/>
                </a:lnTo>
                <a:lnTo>
                  <a:pt x="1829" y="270"/>
                </a:lnTo>
                <a:lnTo>
                  <a:pt x="1839" y="270"/>
                </a:lnTo>
                <a:lnTo>
                  <a:pt x="1849" y="260"/>
                </a:lnTo>
                <a:lnTo>
                  <a:pt x="1859" y="260"/>
                </a:lnTo>
                <a:lnTo>
                  <a:pt x="1869" y="250"/>
                </a:lnTo>
                <a:lnTo>
                  <a:pt x="1879" y="250"/>
                </a:lnTo>
                <a:lnTo>
                  <a:pt x="1879" y="240"/>
                </a:lnTo>
                <a:lnTo>
                  <a:pt x="1884" y="240"/>
                </a:lnTo>
                <a:lnTo>
                  <a:pt x="1894" y="240"/>
                </a:lnTo>
                <a:lnTo>
                  <a:pt x="1894" y="230"/>
                </a:lnTo>
                <a:lnTo>
                  <a:pt x="1904" y="230"/>
                </a:lnTo>
                <a:lnTo>
                  <a:pt x="1904" y="220"/>
                </a:lnTo>
                <a:lnTo>
                  <a:pt x="1914" y="220"/>
                </a:lnTo>
                <a:lnTo>
                  <a:pt x="1924" y="220"/>
                </a:lnTo>
                <a:lnTo>
                  <a:pt x="1924" y="215"/>
                </a:lnTo>
                <a:lnTo>
                  <a:pt x="1934" y="215"/>
                </a:lnTo>
                <a:lnTo>
                  <a:pt x="1940" y="205"/>
                </a:lnTo>
                <a:lnTo>
                  <a:pt x="1950" y="205"/>
                </a:lnTo>
                <a:lnTo>
                  <a:pt x="1950" y="195"/>
                </a:lnTo>
                <a:lnTo>
                  <a:pt x="1960" y="195"/>
                </a:lnTo>
                <a:lnTo>
                  <a:pt x="1970" y="185"/>
                </a:lnTo>
                <a:lnTo>
                  <a:pt x="1980" y="185"/>
                </a:lnTo>
                <a:lnTo>
                  <a:pt x="1980" y="175"/>
                </a:lnTo>
                <a:lnTo>
                  <a:pt x="1990" y="175"/>
                </a:lnTo>
                <a:lnTo>
                  <a:pt x="2000" y="165"/>
                </a:lnTo>
                <a:lnTo>
                  <a:pt x="2005" y="155"/>
                </a:lnTo>
                <a:lnTo>
                  <a:pt x="2015" y="155"/>
                </a:lnTo>
                <a:lnTo>
                  <a:pt x="2015" y="150"/>
                </a:lnTo>
                <a:lnTo>
                  <a:pt x="2025" y="150"/>
                </a:lnTo>
                <a:lnTo>
                  <a:pt x="2035" y="140"/>
                </a:lnTo>
                <a:lnTo>
                  <a:pt x="2045" y="140"/>
                </a:lnTo>
                <a:lnTo>
                  <a:pt x="2045" y="130"/>
                </a:lnTo>
                <a:lnTo>
                  <a:pt x="2055" y="130"/>
                </a:lnTo>
                <a:lnTo>
                  <a:pt x="2065" y="120"/>
                </a:lnTo>
                <a:lnTo>
                  <a:pt x="2070" y="120"/>
                </a:lnTo>
                <a:lnTo>
                  <a:pt x="2070" y="110"/>
                </a:lnTo>
                <a:lnTo>
                  <a:pt x="2080" y="110"/>
                </a:lnTo>
                <a:lnTo>
                  <a:pt x="2080" y="100"/>
                </a:lnTo>
                <a:lnTo>
                  <a:pt x="2090" y="100"/>
                </a:lnTo>
                <a:lnTo>
                  <a:pt x="2100" y="95"/>
                </a:lnTo>
                <a:lnTo>
                  <a:pt x="2110" y="85"/>
                </a:lnTo>
                <a:lnTo>
                  <a:pt x="2120" y="75"/>
                </a:lnTo>
                <a:lnTo>
                  <a:pt x="2125" y="75"/>
                </a:lnTo>
                <a:lnTo>
                  <a:pt x="2125" y="65"/>
                </a:lnTo>
                <a:lnTo>
                  <a:pt x="2135" y="65"/>
                </a:lnTo>
                <a:lnTo>
                  <a:pt x="2146" y="55"/>
                </a:lnTo>
                <a:lnTo>
                  <a:pt x="2156" y="45"/>
                </a:lnTo>
                <a:lnTo>
                  <a:pt x="2166" y="45"/>
                </a:lnTo>
                <a:lnTo>
                  <a:pt x="2166" y="35"/>
                </a:lnTo>
                <a:lnTo>
                  <a:pt x="2176" y="35"/>
                </a:lnTo>
                <a:lnTo>
                  <a:pt x="2176" y="30"/>
                </a:lnTo>
                <a:lnTo>
                  <a:pt x="2186" y="30"/>
                </a:lnTo>
                <a:lnTo>
                  <a:pt x="2191" y="20"/>
                </a:lnTo>
                <a:lnTo>
                  <a:pt x="2191" y="10"/>
                </a:lnTo>
                <a:lnTo>
                  <a:pt x="2201" y="10"/>
                </a:lnTo>
                <a:lnTo>
                  <a:pt x="2211" y="0"/>
                </a:lnTo>
              </a:path>
            </a:pathLst>
          </a:custGeom>
          <a:noFill/>
          <a:ln w="27051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0" name="Freeform 64"/>
          <p:cNvSpPr>
            <a:spLocks noChangeAspect="1"/>
          </p:cNvSpPr>
          <p:nvPr/>
        </p:nvSpPr>
        <p:spPr bwMode="auto">
          <a:xfrm>
            <a:off x="6634163" y="4597400"/>
            <a:ext cx="879475" cy="212725"/>
          </a:xfrm>
          <a:custGeom>
            <a:avLst/>
            <a:gdLst>
              <a:gd name="T0" fmla="*/ 2147483647 w 679"/>
              <a:gd name="T1" fmla="*/ 2147483647 h 261"/>
              <a:gd name="T2" fmla="*/ 2147483647 w 679"/>
              <a:gd name="T3" fmla="*/ 2147483647 h 261"/>
              <a:gd name="T4" fmla="*/ 2147483647 w 679"/>
              <a:gd name="T5" fmla="*/ 2147483647 h 261"/>
              <a:gd name="T6" fmla="*/ 2147483647 w 679"/>
              <a:gd name="T7" fmla="*/ 2147483647 h 261"/>
              <a:gd name="T8" fmla="*/ 2147483647 w 679"/>
              <a:gd name="T9" fmla="*/ 2147483647 h 261"/>
              <a:gd name="T10" fmla="*/ 2147483647 w 679"/>
              <a:gd name="T11" fmla="*/ 2147483647 h 261"/>
              <a:gd name="T12" fmla="*/ 2147483647 w 679"/>
              <a:gd name="T13" fmla="*/ 2147483647 h 261"/>
              <a:gd name="T14" fmla="*/ 2147483647 w 679"/>
              <a:gd name="T15" fmla="*/ 2147483647 h 261"/>
              <a:gd name="T16" fmla="*/ 2147483647 w 679"/>
              <a:gd name="T17" fmla="*/ 2147483647 h 261"/>
              <a:gd name="T18" fmla="*/ 2147483647 w 679"/>
              <a:gd name="T19" fmla="*/ 2147483647 h 261"/>
              <a:gd name="T20" fmla="*/ 2147483647 w 679"/>
              <a:gd name="T21" fmla="*/ 2147483647 h 261"/>
              <a:gd name="T22" fmla="*/ 2147483647 w 679"/>
              <a:gd name="T23" fmla="*/ 2147483647 h 261"/>
              <a:gd name="T24" fmla="*/ 2147483647 w 679"/>
              <a:gd name="T25" fmla="*/ 2147483647 h 261"/>
              <a:gd name="T26" fmla="*/ 2147483647 w 679"/>
              <a:gd name="T27" fmla="*/ 2147483647 h 261"/>
              <a:gd name="T28" fmla="*/ 2147483647 w 679"/>
              <a:gd name="T29" fmla="*/ 2147483647 h 261"/>
              <a:gd name="T30" fmla="*/ 2147483647 w 679"/>
              <a:gd name="T31" fmla="*/ 2147483647 h 261"/>
              <a:gd name="T32" fmla="*/ 2147483647 w 679"/>
              <a:gd name="T33" fmla="*/ 2147483647 h 261"/>
              <a:gd name="T34" fmla="*/ 2147483647 w 679"/>
              <a:gd name="T35" fmla="*/ 2147483647 h 261"/>
              <a:gd name="T36" fmla="*/ 2147483647 w 679"/>
              <a:gd name="T37" fmla="*/ 2147483647 h 261"/>
              <a:gd name="T38" fmla="*/ 2147483647 w 679"/>
              <a:gd name="T39" fmla="*/ 2147483647 h 261"/>
              <a:gd name="T40" fmla="*/ 2147483647 w 679"/>
              <a:gd name="T41" fmla="*/ 2147483647 h 261"/>
              <a:gd name="T42" fmla="*/ 2147483647 w 679"/>
              <a:gd name="T43" fmla="*/ 2147483647 h 261"/>
              <a:gd name="T44" fmla="*/ 2147483647 w 679"/>
              <a:gd name="T45" fmla="*/ 2147483647 h 261"/>
              <a:gd name="T46" fmla="*/ 2147483647 w 679"/>
              <a:gd name="T47" fmla="*/ 2147483647 h 261"/>
              <a:gd name="T48" fmla="*/ 2147483647 w 679"/>
              <a:gd name="T49" fmla="*/ 2147483647 h 261"/>
              <a:gd name="T50" fmla="*/ 2147483647 w 679"/>
              <a:gd name="T51" fmla="*/ 2147483647 h 261"/>
              <a:gd name="T52" fmla="*/ 2147483647 w 679"/>
              <a:gd name="T53" fmla="*/ 2147483647 h 261"/>
              <a:gd name="T54" fmla="*/ 2147483647 w 679"/>
              <a:gd name="T55" fmla="*/ 2147483647 h 261"/>
              <a:gd name="T56" fmla="*/ 2147483647 w 679"/>
              <a:gd name="T57" fmla="*/ 2147483647 h 261"/>
              <a:gd name="T58" fmla="*/ 2147483647 w 679"/>
              <a:gd name="T59" fmla="*/ 2147483647 h 261"/>
              <a:gd name="T60" fmla="*/ 2147483647 w 679"/>
              <a:gd name="T61" fmla="*/ 2147483647 h 261"/>
              <a:gd name="T62" fmla="*/ 2147483647 w 679"/>
              <a:gd name="T63" fmla="*/ 2147483647 h 261"/>
              <a:gd name="T64" fmla="*/ 2147483647 w 679"/>
              <a:gd name="T65" fmla="*/ 2147483647 h 261"/>
              <a:gd name="T66" fmla="*/ 2147483647 w 679"/>
              <a:gd name="T67" fmla="*/ 2147483647 h 261"/>
              <a:gd name="T68" fmla="*/ 2147483647 w 679"/>
              <a:gd name="T69" fmla="*/ 2147483647 h 261"/>
              <a:gd name="T70" fmla="*/ 2147483647 w 679"/>
              <a:gd name="T71" fmla="*/ 2147483647 h 261"/>
              <a:gd name="T72" fmla="*/ 2147483647 w 679"/>
              <a:gd name="T73" fmla="*/ 2147483647 h 261"/>
              <a:gd name="T74" fmla="*/ 2147483647 w 679"/>
              <a:gd name="T75" fmla="*/ 2147483647 h 261"/>
              <a:gd name="T76" fmla="*/ 2147483647 w 679"/>
              <a:gd name="T77" fmla="*/ 2147483647 h 261"/>
              <a:gd name="T78" fmla="*/ 2147483647 w 679"/>
              <a:gd name="T79" fmla="*/ 2147483647 h 261"/>
              <a:gd name="T80" fmla="*/ 2147483647 w 679"/>
              <a:gd name="T81" fmla="*/ 2147483647 h 261"/>
              <a:gd name="T82" fmla="*/ 2147483647 w 679"/>
              <a:gd name="T83" fmla="*/ 2147483647 h 261"/>
              <a:gd name="T84" fmla="*/ 2147483647 w 679"/>
              <a:gd name="T85" fmla="*/ 2147483647 h 261"/>
              <a:gd name="T86" fmla="*/ 2147483647 w 679"/>
              <a:gd name="T87" fmla="*/ 2147483647 h 261"/>
              <a:gd name="T88" fmla="*/ 2147483647 w 679"/>
              <a:gd name="T89" fmla="*/ 2147483647 h 261"/>
              <a:gd name="T90" fmla="*/ 2147483647 w 679"/>
              <a:gd name="T91" fmla="*/ 2147483647 h 261"/>
              <a:gd name="T92" fmla="*/ 2147483647 w 679"/>
              <a:gd name="T93" fmla="*/ 0 h 261"/>
              <a:gd name="T94" fmla="*/ 2147483647 w 679"/>
              <a:gd name="T95" fmla="*/ 0 h 26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679"/>
              <a:gd name="T145" fmla="*/ 0 h 261"/>
              <a:gd name="T146" fmla="*/ 679 w 679"/>
              <a:gd name="T147" fmla="*/ 261 h 26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1" name="Freeform 65"/>
          <p:cNvSpPr>
            <a:spLocks noChangeAspect="1"/>
          </p:cNvSpPr>
          <p:nvPr/>
        </p:nvSpPr>
        <p:spPr bwMode="auto">
          <a:xfrm>
            <a:off x="7005638" y="4394200"/>
            <a:ext cx="582612" cy="141288"/>
          </a:xfrm>
          <a:custGeom>
            <a:avLst/>
            <a:gdLst>
              <a:gd name="T0" fmla="*/ 2147483647 w 679"/>
              <a:gd name="T1" fmla="*/ 2147483647 h 261"/>
              <a:gd name="T2" fmla="*/ 2147483647 w 679"/>
              <a:gd name="T3" fmla="*/ 2147483647 h 261"/>
              <a:gd name="T4" fmla="*/ 2147483647 w 679"/>
              <a:gd name="T5" fmla="*/ 2147483647 h 261"/>
              <a:gd name="T6" fmla="*/ 2147483647 w 679"/>
              <a:gd name="T7" fmla="*/ 2147483647 h 261"/>
              <a:gd name="T8" fmla="*/ 2147483647 w 679"/>
              <a:gd name="T9" fmla="*/ 2147483647 h 261"/>
              <a:gd name="T10" fmla="*/ 2147483647 w 679"/>
              <a:gd name="T11" fmla="*/ 2147483647 h 261"/>
              <a:gd name="T12" fmla="*/ 2147483647 w 679"/>
              <a:gd name="T13" fmla="*/ 2147483647 h 261"/>
              <a:gd name="T14" fmla="*/ 2147483647 w 679"/>
              <a:gd name="T15" fmla="*/ 2147483647 h 261"/>
              <a:gd name="T16" fmla="*/ 2147483647 w 679"/>
              <a:gd name="T17" fmla="*/ 2147483647 h 261"/>
              <a:gd name="T18" fmla="*/ 2147483647 w 679"/>
              <a:gd name="T19" fmla="*/ 2147483647 h 261"/>
              <a:gd name="T20" fmla="*/ 2147483647 w 679"/>
              <a:gd name="T21" fmla="*/ 2147483647 h 261"/>
              <a:gd name="T22" fmla="*/ 2147483647 w 679"/>
              <a:gd name="T23" fmla="*/ 2147483647 h 261"/>
              <a:gd name="T24" fmla="*/ 2147483647 w 679"/>
              <a:gd name="T25" fmla="*/ 2147483647 h 261"/>
              <a:gd name="T26" fmla="*/ 2147483647 w 679"/>
              <a:gd name="T27" fmla="*/ 2147483647 h 261"/>
              <a:gd name="T28" fmla="*/ 2147483647 w 679"/>
              <a:gd name="T29" fmla="*/ 2147483647 h 261"/>
              <a:gd name="T30" fmla="*/ 2147483647 w 679"/>
              <a:gd name="T31" fmla="*/ 2147483647 h 261"/>
              <a:gd name="T32" fmla="*/ 2147483647 w 679"/>
              <a:gd name="T33" fmla="*/ 2147483647 h 261"/>
              <a:gd name="T34" fmla="*/ 2147483647 w 679"/>
              <a:gd name="T35" fmla="*/ 2147483647 h 261"/>
              <a:gd name="T36" fmla="*/ 2147483647 w 679"/>
              <a:gd name="T37" fmla="*/ 2147483647 h 261"/>
              <a:gd name="T38" fmla="*/ 2147483647 w 679"/>
              <a:gd name="T39" fmla="*/ 2147483647 h 261"/>
              <a:gd name="T40" fmla="*/ 2147483647 w 679"/>
              <a:gd name="T41" fmla="*/ 2147483647 h 261"/>
              <a:gd name="T42" fmla="*/ 2147483647 w 679"/>
              <a:gd name="T43" fmla="*/ 2147483647 h 261"/>
              <a:gd name="T44" fmla="*/ 2147483647 w 679"/>
              <a:gd name="T45" fmla="*/ 2147483647 h 261"/>
              <a:gd name="T46" fmla="*/ 2147483647 w 679"/>
              <a:gd name="T47" fmla="*/ 2147483647 h 261"/>
              <a:gd name="T48" fmla="*/ 2147483647 w 679"/>
              <a:gd name="T49" fmla="*/ 2147483647 h 261"/>
              <a:gd name="T50" fmla="*/ 2147483647 w 679"/>
              <a:gd name="T51" fmla="*/ 2147483647 h 261"/>
              <a:gd name="T52" fmla="*/ 2147483647 w 679"/>
              <a:gd name="T53" fmla="*/ 2147483647 h 261"/>
              <a:gd name="T54" fmla="*/ 2147483647 w 679"/>
              <a:gd name="T55" fmla="*/ 2147483647 h 261"/>
              <a:gd name="T56" fmla="*/ 2147483647 w 679"/>
              <a:gd name="T57" fmla="*/ 2147483647 h 261"/>
              <a:gd name="T58" fmla="*/ 2147483647 w 679"/>
              <a:gd name="T59" fmla="*/ 2147483647 h 261"/>
              <a:gd name="T60" fmla="*/ 2147483647 w 679"/>
              <a:gd name="T61" fmla="*/ 2147483647 h 261"/>
              <a:gd name="T62" fmla="*/ 2147483647 w 679"/>
              <a:gd name="T63" fmla="*/ 2147483647 h 261"/>
              <a:gd name="T64" fmla="*/ 2147483647 w 679"/>
              <a:gd name="T65" fmla="*/ 2147483647 h 261"/>
              <a:gd name="T66" fmla="*/ 2147483647 w 679"/>
              <a:gd name="T67" fmla="*/ 2147483647 h 261"/>
              <a:gd name="T68" fmla="*/ 2147483647 w 679"/>
              <a:gd name="T69" fmla="*/ 2147483647 h 261"/>
              <a:gd name="T70" fmla="*/ 2147483647 w 679"/>
              <a:gd name="T71" fmla="*/ 2147483647 h 261"/>
              <a:gd name="T72" fmla="*/ 2147483647 w 679"/>
              <a:gd name="T73" fmla="*/ 2147483647 h 261"/>
              <a:gd name="T74" fmla="*/ 2147483647 w 679"/>
              <a:gd name="T75" fmla="*/ 2147483647 h 261"/>
              <a:gd name="T76" fmla="*/ 2147483647 w 679"/>
              <a:gd name="T77" fmla="*/ 2147483647 h 261"/>
              <a:gd name="T78" fmla="*/ 2147483647 w 679"/>
              <a:gd name="T79" fmla="*/ 2147483647 h 261"/>
              <a:gd name="T80" fmla="*/ 2147483647 w 679"/>
              <a:gd name="T81" fmla="*/ 2147483647 h 261"/>
              <a:gd name="T82" fmla="*/ 2147483647 w 679"/>
              <a:gd name="T83" fmla="*/ 2147483647 h 261"/>
              <a:gd name="T84" fmla="*/ 2147483647 w 679"/>
              <a:gd name="T85" fmla="*/ 2147483647 h 261"/>
              <a:gd name="T86" fmla="*/ 2147483647 w 679"/>
              <a:gd name="T87" fmla="*/ 2147483647 h 261"/>
              <a:gd name="T88" fmla="*/ 2147483647 w 679"/>
              <a:gd name="T89" fmla="*/ 2147483647 h 261"/>
              <a:gd name="T90" fmla="*/ 2147483647 w 679"/>
              <a:gd name="T91" fmla="*/ 2147483647 h 261"/>
              <a:gd name="T92" fmla="*/ 2147483647 w 679"/>
              <a:gd name="T93" fmla="*/ 0 h 261"/>
              <a:gd name="T94" fmla="*/ 2147483647 w 679"/>
              <a:gd name="T95" fmla="*/ 0 h 26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679"/>
              <a:gd name="T145" fmla="*/ 0 h 261"/>
              <a:gd name="T146" fmla="*/ 679 w 679"/>
              <a:gd name="T147" fmla="*/ 261 h 26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3" name="Oval 67"/>
          <p:cNvSpPr>
            <a:spLocks noChangeArrowheads="1"/>
          </p:cNvSpPr>
          <p:nvPr/>
        </p:nvSpPr>
        <p:spPr bwMode="auto">
          <a:xfrm>
            <a:off x="6948488" y="44259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761220"/>
              </p:ext>
            </p:extLst>
          </p:nvPr>
        </p:nvGraphicFramePr>
        <p:xfrm>
          <a:off x="977900" y="2271711"/>
          <a:ext cx="2324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2" name="Equation" r:id="rId8" imgW="1358640" imgH="393480" progId="Equation.DSMT4">
                  <p:embed/>
                </p:oleObj>
              </mc:Choice>
              <mc:Fallback>
                <p:oleObj name="Equation" r:id="rId8" imgW="1358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271711"/>
                        <a:ext cx="2324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56638"/>
              </p:ext>
            </p:extLst>
          </p:nvPr>
        </p:nvGraphicFramePr>
        <p:xfrm>
          <a:off x="883444" y="3341688"/>
          <a:ext cx="41481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3" name="Equation" r:id="rId10" imgW="2425680" imgH="228600" progId="Equation.DSMT4">
                  <p:embed/>
                </p:oleObj>
              </mc:Choice>
              <mc:Fallback>
                <p:oleObj name="Equation" r:id="rId10" imgW="2425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444" y="3341688"/>
                        <a:ext cx="41481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79" grpId="0" autoUpdateAnimBg="0"/>
      <p:bldP spid="50187" grpId="0" animBg="1"/>
      <p:bldP spid="50188" grpId="0" animBg="1"/>
      <p:bldP spid="50230" grpId="0" animBg="1"/>
      <p:bldP spid="50233" grpId="0" animBg="1"/>
      <p:bldP spid="50234" grpId="0" animBg="1"/>
      <p:bldP spid="50237" grpId="0" animBg="1"/>
      <p:bldP spid="50238" grpId="0" animBg="1"/>
      <p:bldP spid="50239" grpId="0" animBg="1"/>
      <p:bldP spid="50240" grpId="0" animBg="1"/>
      <p:bldP spid="50241" grpId="0" animBg="1"/>
      <p:bldP spid="502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sym typeface="Wingdings" pitchFamily="2" charset="2"/>
              </a:rPr>
              <a:t></a:t>
            </a:r>
            <a:r>
              <a:rPr lang="en-US" altLang="zh-CN" sz="2400" b="1" dirty="0">
                <a:sym typeface="Wingdings" pitchFamily="2" charset="2"/>
              </a:rPr>
              <a:t> </a:t>
            </a:r>
            <a:r>
              <a:rPr lang="zh-CN" altLang="en-US" sz="2400" b="1" dirty="0"/>
              <a:t>欧拉公式的改进：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sym typeface="Wingdings" pitchFamily="2" charset="2"/>
              </a:rPr>
              <a:t>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隐式欧拉法 </a:t>
            </a:r>
            <a:r>
              <a:rPr lang="en-US" altLang="zh-CN" sz="2000" b="1" dirty="0">
                <a:solidFill>
                  <a:srgbClr val="008000"/>
                </a:solidFill>
              </a:rPr>
              <a:t>/* implicit Euler method */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3400" y="1371599"/>
            <a:ext cx="2971800" cy="457200"/>
            <a:chOff x="336" y="864"/>
            <a:chExt cx="1872" cy="288"/>
          </a:xfrm>
        </p:grpSpPr>
        <p:sp>
          <p:nvSpPr>
            <p:cNvPr id="53333" name="Text Box 6"/>
            <p:cNvSpPr txBox="1">
              <a:spLocks noChangeArrowheads="1"/>
            </p:cNvSpPr>
            <p:nvPr/>
          </p:nvSpPr>
          <p:spPr bwMode="auto">
            <a:xfrm>
              <a:off x="336" y="864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向后差商近似导数</a:t>
              </a:r>
            </a:p>
          </p:txBody>
        </p:sp>
        <p:sp>
          <p:nvSpPr>
            <p:cNvPr id="53335" name="AutoShape 8"/>
            <p:cNvSpPr>
              <a:spLocks noChangeArrowheads="1"/>
            </p:cNvSpPr>
            <p:nvPr/>
          </p:nvSpPr>
          <p:spPr bwMode="auto">
            <a:xfrm>
              <a:off x="2064" y="1008"/>
              <a:ext cx="144" cy="48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24600" y="304800"/>
            <a:ext cx="2438400" cy="1665288"/>
            <a:chOff x="3840" y="288"/>
            <a:chExt cx="1536" cy="1049"/>
          </a:xfrm>
        </p:grpSpPr>
        <p:sp>
          <p:nvSpPr>
            <p:cNvPr id="53327" name="Line 10"/>
            <p:cNvSpPr>
              <a:spLocks noChangeShapeType="1"/>
            </p:cNvSpPr>
            <p:nvPr/>
          </p:nvSpPr>
          <p:spPr bwMode="auto">
            <a:xfrm>
              <a:off x="3936" y="1152"/>
              <a:ext cx="12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8" name="Line 11"/>
            <p:cNvSpPr>
              <a:spLocks noChangeShapeType="1"/>
            </p:cNvSpPr>
            <p:nvPr/>
          </p:nvSpPr>
          <p:spPr bwMode="auto">
            <a:xfrm flipV="1">
              <a:off x="3936" y="288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9" name="Line 12"/>
            <p:cNvSpPr>
              <a:spLocks noChangeShapeType="1"/>
            </p:cNvSpPr>
            <p:nvPr/>
          </p:nvSpPr>
          <p:spPr bwMode="auto">
            <a:xfrm flipV="1">
              <a:off x="5184" y="288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Freeform 13"/>
            <p:cNvSpPr>
              <a:spLocks/>
            </p:cNvSpPr>
            <p:nvPr/>
          </p:nvSpPr>
          <p:spPr bwMode="auto">
            <a:xfrm>
              <a:off x="3936" y="360"/>
              <a:ext cx="1248" cy="456"/>
            </a:xfrm>
            <a:custGeom>
              <a:avLst/>
              <a:gdLst>
                <a:gd name="T0" fmla="*/ 0 w 1248"/>
                <a:gd name="T1" fmla="*/ 456 h 456"/>
                <a:gd name="T2" fmla="*/ 336 w 1248"/>
                <a:gd name="T3" fmla="*/ 168 h 456"/>
                <a:gd name="T4" fmla="*/ 912 w 1248"/>
                <a:gd name="T5" fmla="*/ 24 h 456"/>
                <a:gd name="T6" fmla="*/ 1248 w 1248"/>
                <a:gd name="T7" fmla="*/ 24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456"/>
                <a:gd name="T14" fmla="*/ 1248 w 1248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456">
                  <a:moveTo>
                    <a:pt x="0" y="456"/>
                  </a:moveTo>
                  <a:cubicBezTo>
                    <a:pt x="92" y="348"/>
                    <a:pt x="184" y="240"/>
                    <a:pt x="336" y="168"/>
                  </a:cubicBezTo>
                  <a:cubicBezTo>
                    <a:pt x="488" y="96"/>
                    <a:pt x="760" y="48"/>
                    <a:pt x="912" y="24"/>
                  </a:cubicBezTo>
                  <a:cubicBezTo>
                    <a:pt x="1064" y="0"/>
                    <a:pt x="1156" y="12"/>
                    <a:pt x="1248" y="24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Text Box 14"/>
            <p:cNvSpPr txBox="1">
              <a:spLocks noChangeArrowheads="1"/>
            </p:cNvSpPr>
            <p:nvPr/>
          </p:nvSpPr>
          <p:spPr bwMode="auto">
            <a:xfrm>
              <a:off x="3840" y="1104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 smtClean="0"/>
                <a:t>x</a:t>
              </a:r>
              <a:r>
                <a:rPr lang="en-US" altLang="zh-CN" b="1" baseline="-25000" dirty="0" smtClean="0"/>
                <a:t>0</a:t>
              </a:r>
              <a:endParaRPr lang="en-US" altLang="zh-CN" b="1" i="1" dirty="0"/>
            </a:p>
          </p:txBody>
        </p:sp>
        <p:sp>
          <p:nvSpPr>
            <p:cNvPr id="53332" name="Text Box 15"/>
            <p:cNvSpPr txBox="1">
              <a:spLocks noChangeArrowheads="1"/>
            </p:cNvSpPr>
            <p:nvPr/>
          </p:nvSpPr>
          <p:spPr bwMode="auto">
            <a:xfrm>
              <a:off x="5088" y="1104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 smtClean="0"/>
                <a:t>x</a:t>
              </a:r>
              <a:r>
                <a:rPr lang="en-US" altLang="zh-CN" b="1" baseline="-25000" dirty="0" smtClean="0"/>
                <a:t>1</a:t>
              </a:r>
              <a:endParaRPr lang="en-US" altLang="zh-CN" b="1" i="1" dirty="0"/>
            </a:p>
          </p:txBody>
        </p:sp>
      </p:grp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7848600" y="344488"/>
            <a:ext cx="990600" cy="15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6477000" y="457200"/>
            <a:ext cx="1981200" cy="68580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85800" y="1905000"/>
            <a:ext cx="3990975" cy="457200"/>
            <a:chOff x="432" y="1247"/>
            <a:chExt cx="2514" cy="288"/>
          </a:xfrm>
        </p:grpSpPr>
        <p:sp>
          <p:nvSpPr>
            <p:cNvPr id="53306" name="Rectangle 21"/>
            <p:cNvSpPr>
              <a:spLocks noChangeArrowheads="1"/>
            </p:cNvSpPr>
            <p:nvPr/>
          </p:nvSpPr>
          <p:spPr bwMode="auto">
            <a:xfrm>
              <a:off x="2812" y="1270"/>
              <a:ext cx="1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)</a:t>
              </a:r>
              <a:r>
                <a:rPr lang="en-US" altLang="zh-CN" sz="25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3307" name="Rectangle 22"/>
            <p:cNvSpPr>
              <a:spLocks noChangeArrowheads="1"/>
            </p:cNvSpPr>
            <p:nvPr/>
          </p:nvSpPr>
          <p:spPr bwMode="auto">
            <a:xfrm>
              <a:off x="2538" y="1270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(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3308" name="Rectangle 23"/>
            <p:cNvSpPr>
              <a:spLocks noChangeArrowheads="1"/>
            </p:cNvSpPr>
            <p:nvPr/>
          </p:nvSpPr>
          <p:spPr bwMode="auto">
            <a:xfrm>
              <a:off x="2342" y="1270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3309" name="Rectangle 24"/>
            <p:cNvSpPr>
              <a:spLocks noChangeArrowheads="1"/>
            </p:cNvSpPr>
            <p:nvPr/>
          </p:nvSpPr>
          <p:spPr bwMode="auto">
            <a:xfrm>
              <a:off x="2071" y="1270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3310" name="Rectangle 25"/>
            <p:cNvSpPr>
              <a:spLocks noChangeArrowheads="1"/>
            </p:cNvSpPr>
            <p:nvPr/>
          </p:nvSpPr>
          <p:spPr bwMode="auto">
            <a:xfrm>
              <a:off x="1127" y="1270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)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3311" name="Rectangle 26"/>
            <p:cNvSpPr>
              <a:spLocks noChangeArrowheads="1"/>
            </p:cNvSpPr>
            <p:nvPr/>
          </p:nvSpPr>
          <p:spPr bwMode="auto">
            <a:xfrm>
              <a:off x="854" y="1270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(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3312" name="Rectangle 27"/>
            <p:cNvSpPr>
              <a:spLocks noChangeArrowheads="1"/>
            </p:cNvSpPr>
            <p:nvPr/>
          </p:nvSpPr>
          <p:spPr bwMode="auto">
            <a:xfrm>
              <a:off x="2731" y="139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3313" name="Rectangle 28"/>
            <p:cNvSpPr>
              <a:spLocks noChangeArrowheads="1"/>
            </p:cNvSpPr>
            <p:nvPr/>
          </p:nvSpPr>
          <p:spPr bwMode="auto">
            <a:xfrm>
              <a:off x="2264" y="139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3314" name="Rectangle 29"/>
            <p:cNvSpPr>
              <a:spLocks noChangeArrowheads="1"/>
            </p:cNvSpPr>
            <p:nvPr/>
          </p:nvSpPr>
          <p:spPr bwMode="auto">
            <a:xfrm>
              <a:off x="1518" y="139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3315" name="Rectangle 30"/>
            <p:cNvSpPr>
              <a:spLocks noChangeArrowheads="1"/>
            </p:cNvSpPr>
            <p:nvPr/>
          </p:nvSpPr>
          <p:spPr bwMode="auto">
            <a:xfrm>
              <a:off x="1046" y="139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3316" name="Rectangle 31"/>
            <p:cNvSpPr>
              <a:spLocks noChangeArrowheads="1"/>
            </p:cNvSpPr>
            <p:nvPr/>
          </p:nvSpPr>
          <p:spPr bwMode="auto">
            <a:xfrm>
              <a:off x="2630" y="1270"/>
              <a:ext cx="1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 dirty="0" smtClean="0">
                  <a:solidFill>
                    <a:srgbClr val="FF3300"/>
                  </a:solidFill>
                </a:rPr>
                <a:t>x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53317" name="Rectangle 32"/>
            <p:cNvSpPr>
              <a:spLocks noChangeArrowheads="1"/>
            </p:cNvSpPr>
            <p:nvPr/>
          </p:nvSpPr>
          <p:spPr bwMode="auto">
            <a:xfrm>
              <a:off x="2443" y="1270"/>
              <a:ext cx="1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 dirty="0" smtClean="0">
                  <a:solidFill>
                    <a:srgbClr val="FF3300"/>
                  </a:solidFill>
                </a:rPr>
                <a:t>y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53318" name="Rectangle 33"/>
            <p:cNvSpPr>
              <a:spLocks noChangeArrowheads="1"/>
            </p:cNvSpPr>
            <p:nvPr/>
          </p:nvSpPr>
          <p:spPr bwMode="auto">
            <a:xfrm>
              <a:off x="2163" y="1270"/>
              <a:ext cx="1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 dirty="0" smtClean="0">
                  <a:solidFill>
                    <a:srgbClr val="000000"/>
                  </a:solidFill>
                </a:rPr>
                <a:t>x</a:t>
              </a:r>
              <a:endParaRPr lang="en-US" altLang="zh-CN" dirty="0"/>
            </a:p>
          </p:txBody>
        </p:sp>
        <p:sp>
          <p:nvSpPr>
            <p:cNvPr id="53319" name="Rectangle 34"/>
            <p:cNvSpPr>
              <a:spLocks noChangeArrowheads="1"/>
            </p:cNvSpPr>
            <p:nvPr/>
          </p:nvSpPr>
          <p:spPr bwMode="auto">
            <a:xfrm>
              <a:off x="1961" y="1270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3320" name="Rectangle 35"/>
            <p:cNvSpPr>
              <a:spLocks noChangeArrowheads="1"/>
            </p:cNvSpPr>
            <p:nvPr/>
          </p:nvSpPr>
          <p:spPr bwMode="auto">
            <a:xfrm>
              <a:off x="1783" y="1270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000000"/>
                  </a:solidFill>
                </a:rPr>
                <a:t>h</a:t>
              </a:r>
              <a:endParaRPr lang="en-US" altLang="zh-CN"/>
            </a:p>
          </p:txBody>
        </p:sp>
        <p:sp>
          <p:nvSpPr>
            <p:cNvPr id="53321" name="Rectangle 36"/>
            <p:cNvSpPr>
              <a:spLocks noChangeArrowheads="1"/>
            </p:cNvSpPr>
            <p:nvPr/>
          </p:nvSpPr>
          <p:spPr bwMode="auto">
            <a:xfrm>
              <a:off x="1425" y="1270"/>
              <a:ext cx="1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 dirty="0" smtClean="0">
                  <a:solidFill>
                    <a:srgbClr val="000000"/>
                  </a:solidFill>
                </a:rPr>
                <a:t>y</a:t>
              </a:r>
              <a:endParaRPr lang="en-US" altLang="zh-CN" dirty="0"/>
            </a:p>
          </p:txBody>
        </p:sp>
        <p:sp>
          <p:nvSpPr>
            <p:cNvPr id="53322" name="Rectangle 37"/>
            <p:cNvSpPr>
              <a:spLocks noChangeArrowheads="1"/>
            </p:cNvSpPr>
            <p:nvPr/>
          </p:nvSpPr>
          <p:spPr bwMode="auto">
            <a:xfrm>
              <a:off x="946" y="1270"/>
              <a:ext cx="1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 dirty="0" smtClean="0">
                  <a:solidFill>
                    <a:srgbClr val="FF3300"/>
                  </a:solidFill>
                </a:rPr>
                <a:t>x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53323" name="Rectangle 38"/>
            <p:cNvSpPr>
              <a:spLocks noChangeArrowheads="1"/>
            </p:cNvSpPr>
            <p:nvPr/>
          </p:nvSpPr>
          <p:spPr bwMode="auto">
            <a:xfrm>
              <a:off x="759" y="1270"/>
              <a:ext cx="1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 dirty="0" smtClean="0">
                  <a:solidFill>
                    <a:srgbClr val="FF3300"/>
                  </a:solidFill>
                </a:rPr>
                <a:t>y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53324" name="Rectangle 39"/>
            <p:cNvSpPr>
              <a:spLocks noChangeArrowheads="1"/>
            </p:cNvSpPr>
            <p:nvPr/>
          </p:nvSpPr>
          <p:spPr bwMode="auto">
            <a:xfrm>
              <a:off x="1632" y="1247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3325" name="Rectangle 40"/>
            <p:cNvSpPr>
              <a:spLocks noChangeArrowheads="1"/>
            </p:cNvSpPr>
            <p:nvPr/>
          </p:nvSpPr>
          <p:spPr bwMode="auto">
            <a:xfrm>
              <a:off x="1238" y="1247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latin typeface="Symbol" pitchFamily="18" charset="2"/>
                  <a:sym typeface="Symbol" pitchFamily="18" charset="2"/>
                </a:rPr>
                <a:t></a:t>
              </a:r>
              <a:endParaRPr lang="en-US" altLang="zh-CN"/>
            </a:p>
          </p:txBody>
        </p:sp>
        <p:sp>
          <p:nvSpPr>
            <p:cNvPr id="53326" name="AutoShape 20"/>
            <p:cNvSpPr>
              <a:spLocks noChangeArrowheads="1"/>
            </p:cNvSpPr>
            <p:nvPr/>
          </p:nvSpPr>
          <p:spPr bwMode="auto">
            <a:xfrm>
              <a:off x="432" y="134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611188" y="2636838"/>
            <a:ext cx="5181600" cy="762000"/>
            <a:chOff x="384" y="1488"/>
            <a:chExt cx="3264" cy="480"/>
          </a:xfrm>
        </p:grpSpPr>
        <p:sp>
          <p:nvSpPr>
            <p:cNvPr id="53273" name="AutoShape 44" descr="再生纸"/>
            <p:cNvSpPr>
              <a:spLocks noChangeArrowheads="1"/>
            </p:cNvSpPr>
            <p:nvPr/>
          </p:nvSpPr>
          <p:spPr bwMode="auto">
            <a:xfrm>
              <a:off x="384" y="1488"/>
              <a:ext cx="3264" cy="480"/>
            </a:xfrm>
            <a:prstGeom prst="bevel">
              <a:avLst>
                <a:gd name="adj" fmla="val 875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Rectangle 46"/>
            <p:cNvSpPr>
              <a:spLocks noChangeArrowheads="1"/>
            </p:cNvSpPr>
            <p:nvPr/>
          </p:nvSpPr>
          <p:spPr bwMode="auto">
            <a:xfrm>
              <a:off x="3493" y="160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3275" name="Rectangle 47"/>
            <p:cNvSpPr>
              <a:spLocks noChangeArrowheads="1"/>
            </p:cNvSpPr>
            <p:nvPr/>
          </p:nvSpPr>
          <p:spPr bwMode="auto">
            <a:xfrm>
              <a:off x="3407" y="160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3276" name="Rectangle 48"/>
            <p:cNvSpPr>
              <a:spLocks noChangeArrowheads="1"/>
            </p:cNvSpPr>
            <p:nvPr/>
          </p:nvSpPr>
          <p:spPr bwMode="auto">
            <a:xfrm>
              <a:off x="3092" y="160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3277" name="Rectangle 49"/>
            <p:cNvSpPr>
              <a:spLocks noChangeArrowheads="1"/>
            </p:cNvSpPr>
            <p:nvPr/>
          </p:nvSpPr>
          <p:spPr bwMode="auto">
            <a:xfrm>
              <a:off x="2925" y="1603"/>
              <a:ext cx="1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53278" name="Rectangle 50"/>
            <p:cNvSpPr>
              <a:spLocks noChangeArrowheads="1"/>
            </p:cNvSpPr>
            <p:nvPr/>
          </p:nvSpPr>
          <p:spPr bwMode="auto">
            <a:xfrm>
              <a:off x="2844" y="160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3279" name="Rectangle 51"/>
            <p:cNvSpPr>
              <a:spLocks noChangeArrowheads="1"/>
            </p:cNvSpPr>
            <p:nvPr/>
          </p:nvSpPr>
          <p:spPr bwMode="auto">
            <a:xfrm>
              <a:off x="2755" y="160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3280" name="Rectangle 52"/>
            <p:cNvSpPr>
              <a:spLocks noChangeArrowheads="1"/>
            </p:cNvSpPr>
            <p:nvPr/>
          </p:nvSpPr>
          <p:spPr bwMode="auto">
            <a:xfrm>
              <a:off x="2449" y="160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3281" name="Rectangle 53"/>
            <p:cNvSpPr>
              <a:spLocks noChangeArrowheads="1"/>
            </p:cNvSpPr>
            <p:nvPr/>
          </p:nvSpPr>
          <p:spPr bwMode="auto">
            <a:xfrm>
              <a:off x="2229" y="160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3282" name="Rectangle 54"/>
            <p:cNvSpPr>
              <a:spLocks noChangeArrowheads="1"/>
            </p:cNvSpPr>
            <p:nvPr/>
          </p:nvSpPr>
          <p:spPr bwMode="auto">
            <a:xfrm>
              <a:off x="1884" y="160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3283" name="Rectangle 55"/>
            <p:cNvSpPr>
              <a:spLocks noChangeArrowheads="1"/>
            </p:cNvSpPr>
            <p:nvPr/>
          </p:nvSpPr>
          <p:spPr bwMode="auto">
            <a:xfrm>
              <a:off x="1540" y="160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3284" name="Rectangle 56"/>
            <p:cNvSpPr>
              <a:spLocks noChangeArrowheads="1"/>
            </p:cNvSpPr>
            <p:nvPr/>
          </p:nvSpPr>
          <p:spPr bwMode="auto">
            <a:xfrm>
              <a:off x="2158" y="170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3285" name="Rectangle 57"/>
            <p:cNvSpPr>
              <a:spLocks noChangeArrowheads="1"/>
            </p:cNvSpPr>
            <p:nvPr/>
          </p:nvSpPr>
          <p:spPr bwMode="auto">
            <a:xfrm>
              <a:off x="1816" y="170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3286" name="Rectangle 58"/>
            <p:cNvSpPr>
              <a:spLocks noChangeArrowheads="1"/>
            </p:cNvSpPr>
            <p:nvPr/>
          </p:nvSpPr>
          <p:spPr bwMode="auto">
            <a:xfrm>
              <a:off x="713" y="170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3287" name="Rectangle 59"/>
            <p:cNvSpPr>
              <a:spLocks noChangeArrowheads="1"/>
            </p:cNvSpPr>
            <p:nvPr/>
          </p:nvSpPr>
          <p:spPr bwMode="auto">
            <a:xfrm>
              <a:off x="3287" y="1583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53288" name="Rectangle 60"/>
            <p:cNvSpPr>
              <a:spLocks noChangeArrowheads="1"/>
            </p:cNvSpPr>
            <p:nvPr/>
          </p:nvSpPr>
          <p:spPr bwMode="auto">
            <a:xfrm>
              <a:off x="2616" y="1583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3289" name="Rectangle 61"/>
            <p:cNvSpPr>
              <a:spLocks noChangeArrowheads="1"/>
            </p:cNvSpPr>
            <p:nvPr/>
          </p:nvSpPr>
          <p:spPr bwMode="auto">
            <a:xfrm>
              <a:off x="1153" y="1583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3290" name="Rectangle 62"/>
            <p:cNvSpPr>
              <a:spLocks noChangeArrowheads="1"/>
            </p:cNvSpPr>
            <p:nvPr/>
          </p:nvSpPr>
          <p:spPr bwMode="auto">
            <a:xfrm>
              <a:off x="821" y="1583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3291" name="Rectangle 63"/>
            <p:cNvSpPr>
              <a:spLocks noChangeArrowheads="1"/>
            </p:cNvSpPr>
            <p:nvPr/>
          </p:nvSpPr>
          <p:spPr bwMode="auto">
            <a:xfrm>
              <a:off x="2098" y="1699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  <a:latin typeface="Symbol" pitchFamily="18" charset="2"/>
                </a:rPr>
                <a:t>+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3292" name="Rectangle 64"/>
            <p:cNvSpPr>
              <a:spLocks noChangeArrowheads="1"/>
            </p:cNvSpPr>
            <p:nvPr/>
          </p:nvSpPr>
          <p:spPr bwMode="auto">
            <a:xfrm>
              <a:off x="1756" y="1699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3293" name="Rectangle 65"/>
            <p:cNvSpPr>
              <a:spLocks noChangeArrowheads="1"/>
            </p:cNvSpPr>
            <p:nvPr/>
          </p:nvSpPr>
          <p:spPr bwMode="auto">
            <a:xfrm>
              <a:off x="654" y="1699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  <a:latin typeface="Symbol" pitchFamily="18" charset="2"/>
                </a:rPr>
                <a:t>+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3294" name="Rectangle 66"/>
            <p:cNvSpPr>
              <a:spLocks noChangeArrowheads="1"/>
            </p:cNvSpPr>
            <p:nvPr/>
          </p:nvSpPr>
          <p:spPr bwMode="auto">
            <a:xfrm>
              <a:off x="3159" y="1603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3295" name="Rectangle 67"/>
            <p:cNvSpPr>
              <a:spLocks noChangeArrowheads="1"/>
            </p:cNvSpPr>
            <p:nvPr/>
          </p:nvSpPr>
          <p:spPr bwMode="auto">
            <a:xfrm>
              <a:off x="2516" y="1603"/>
              <a:ext cx="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3296" name="Rectangle 68"/>
            <p:cNvSpPr>
              <a:spLocks noChangeArrowheads="1"/>
            </p:cNvSpPr>
            <p:nvPr/>
          </p:nvSpPr>
          <p:spPr bwMode="auto">
            <a:xfrm>
              <a:off x="1974" y="1603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 dirty="0" smtClean="0">
                  <a:solidFill>
                    <a:srgbClr val="FF3300"/>
                  </a:solidFill>
                </a:rPr>
                <a:t>y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53297" name="Rectangle 69"/>
            <p:cNvSpPr>
              <a:spLocks noChangeArrowheads="1"/>
            </p:cNvSpPr>
            <p:nvPr/>
          </p:nvSpPr>
          <p:spPr bwMode="auto">
            <a:xfrm>
              <a:off x="1620" y="1603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 dirty="0">
                  <a:solidFill>
                    <a:srgbClr val="000000"/>
                  </a:solidFill>
                </a:rPr>
                <a:t>x</a:t>
              </a:r>
              <a:endParaRPr lang="en-US" altLang="zh-CN" dirty="0"/>
            </a:p>
          </p:txBody>
        </p:sp>
        <p:sp>
          <p:nvSpPr>
            <p:cNvPr id="53298" name="Rectangle 70"/>
            <p:cNvSpPr>
              <a:spLocks noChangeArrowheads="1"/>
            </p:cNvSpPr>
            <p:nvPr/>
          </p:nvSpPr>
          <p:spPr bwMode="auto">
            <a:xfrm>
              <a:off x="1442" y="160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3299" name="Rectangle 71"/>
            <p:cNvSpPr>
              <a:spLocks noChangeArrowheads="1"/>
            </p:cNvSpPr>
            <p:nvPr/>
          </p:nvSpPr>
          <p:spPr bwMode="auto">
            <a:xfrm>
              <a:off x="1286" y="1603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h</a:t>
              </a:r>
              <a:endParaRPr lang="en-US" altLang="zh-CN"/>
            </a:p>
          </p:txBody>
        </p:sp>
        <p:sp>
          <p:nvSpPr>
            <p:cNvPr id="53300" name="Rectangle 72"/>
            <p:cNvSpPr>
              <a:spLocks noChangeArrowheads="1"/>
            </p:cNvSpPr>
            <p:nvPr/>
          </p:nvSpPr>
          <p:spPr bwMode="auto">
            <a:xfrm>
              <a:off x="985" y="1603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 dirty="0" smtClean="0">
                  <a:solidFill>
                    <a:srgbClr val="000000"/>
                  </a:solidFill>
                </a:rPr>
                <a:t>y</a:t>
              </a:r>
              <a:endParaRPr lang="en-US" altLang="zh-CN" dirty="0"/>
            </a:p>
          </p:txBody>
        </p:sp>
        <p:sp>
          <p:nvSpPr>
            <p:cNvPr id="53301" name="Rectangle 73"/>
            <p:cNvSpPr>
              <a:spLocks noChangeArrowheads="1"/>
            </p:cNvSpPr>
            <p:nvPr/>
          </p:nvSpPr>
          <p:spPr bwMode="auto">
            <a:xfrm>
              <a:off x="529" y="1603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 dirty="0" smtClean="0">
                  <a:solidFill>
                    <a:srgbClr val="FF3300"/>
                  </a:solidFill>
                </a:rPr>
                <a:t>y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53302" name="Rectangle 74"/>
            <p:cNvSpPr>
              <a:spLocks noChangeArrowheads="1"/>
            </p:cNvSpPr>
            <p:nvPr/>
          </p:nvSpPr>
          <p:spPr bwMode="auto">
            <a:xfrm>
              <a:off x="2057" y="1710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FF3300"/>
                  </a:solidFill>
                </a:rPr>
                <a:t>i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3303" name="Rectangle 75"/>
            <p:cNvSpPr>
              <a:spLocks noChangeArrowheads="1"/>
            </p:cNvSpPr>
            <p:nvPr/>
          </p:nvSpPr>
          <p:spPr bwMode="auto">
            <a:xfrm>
              <a:off x="1716" y="1710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3304" name="Rectangle 76"/>
            <p:cNvSpPr>
              <a:spLocks noChangeArrowheads="1"/>
            </p:cNvSpPr>
            <p:nvPr/>
          </p:nvSpPr>
          <p:spPr bwMode="auto">
            <a:xfrm>
              <a:off x="1069" y="1710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3305" name="Rectangle 77"/>
            <p:cNvSpPr>
              <a:spLocks noChangeArrowheads="1"/>
            </p:cNvSpPr>
            <p:nvPr/>
          </p:nvSpPr>
          <p:spPr bwMode="auto">
            <a:xfrm>
              <a:off x="613" y="1710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FF3300"/>
                  </a:solidFill>
                </a:rPr>
                <a:t>i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</p:grpSp>
      <p:sp>
        <p:nvSpPr>
          <p:cNvPr id="51282" name="Freeform 82"/>
          <p:cNvSpPr>
            <a:spLocks noChangeAspect="1"/>
          </p:cNvSpPr>
          <p:nvPr/>
        </p:nvSpPr>
        <p:spPr bwMode="auto">
          <a:xfrm>
            <a:off x="6443663" y="2792413"/>
            <a:ext cx="1587" cy="484187"/>
          </a:xfrm>
          <a:custGeom>
            <a:avLst/>
            <a:gdLst>
              <a:gd name="T0" fmla="*/ 0 w 1587"/>
              <a:gd name="T1" fmla="*/ 2147483647 h 566"/>
              <a:gd name="T2" fmla="*/ 0 w 1587"/>
              <a:gd name="T3" fmla="*/ 2147483647 h 566"/>
              <a:gd name="T4" fmla="*/ 0 w 1587"/>
              <a:gd name="T5" fmla="*/ 2147483647 h 566"/>
              <a:gd name="T6" fmla="*/ 0 w 1587"/>
              <a:gd name="T7" fmla="*/ 2147483647 h 566"/>
              <a:gd name="T8" fmla="*/ 0 w 1587"/>
              <a:gd name="T9" fmla="*/ 2147483647 h 566"/>
              <a:gd name="T10" fmla="*/ 0 w 1587"/>
              <a:gd name="T11" fmla="*/ 2147483647 h 566"/>
              <a:gd name="T12" fmla="*/ 0 w 1587"/>
              <a:gd name="T13" fmla="*/ 2147483647 h 566"/>
              <a:gd name="T14" fmla="*/ 0 w 1587"/>
              <a:gd name="T15" fmla="*/ 2147483647 h 566"/>
              <a:gd name="T16" fmla="*/ 0 w 1587"/>
              <a:gd name="T17" fmla="*/ 2147483647 h 566"/>
              <a:gd name="T18" fmla="*/ 0 w 1587"/>
              <a:gd name="T19" fmla="*/ 2147483647 h 566"/>
              <a:gd name="T20" fmla="*/ 0 w 1587"/>
              <a:gd name="T21" fmla="*/ 2147483647 h 566"/>
              <a:gd name="T22" fmla="*/ 0 w 1587"/>
              <a:gd name="T23" fmla="*/ 2147483647 h 566"/>
              <a:gd name="T24" fmla="*/ 0 w 1587"/>
              <a:gd name="T25" fmla="*/ 2147483647 h 566"/>
              <a:gd name="T26" fmla="*/ 0 w 1587"/>
              <a:gd name="T27" fmla="*/ 2147483647 h 566"/>
              <a:gd name="T28" fmla="*/ 0 w 1587"/>
              <a:gd name="T29" fmla="*/ 2147483647 h 566"/>
              <a:gd name="T30" fmla="*/ 0 w 1587"/>
              <a:gd name="T31" fmla="*/ 2147483647 h 566"/>
              <a:gd name="T32" fmla="*/ 0 w 1587"/>
              <a:gd name="T33" fmla="*/ 2147483647 h 566"/>
              <a:gd name="T34" fmla="*/ 0 w 1587"/>
              <a:gd name="T35" fmla="*/ 2147483647 h 566"/>
              <a:gd name="T36" fmla="*/ 0 w 1587"/>
              <a:gd name="T37" fmla="*/ 2147483647 h 566"/>
              <a:gd name="T38" fmla="*/ 0 w 1587"/>
              <a:gd name="T39" fmla="*/ 2147483647 h 566"/>
              <a:gd name="T40" fmla="*/ 0 w 1587"/>
              <a:gd name="T41" fmla="*/ 2147483647 h 566"/>
              <a:gd name="T42" fmla="*/ 0 w 1587"/>
              <a:gd name="T43" fmla="*/ 2147483647 h 566"/>
              <a:gd name="T44" fmla="*/ 0 w 1587"/>
              <a:gd name="T45" fmla="*/ 2147483647 h 566"/>
              <a:gd name="T46" fmla="*/ 0 w 1587"/>
              <a:gd name="T47" fmla="*/ 2147483647 h 566"/>
              <a:gd name="T48" fmla="*/ 0 w 1587"/>
              <a:gd name="T49" fmla="*/ 2147483647 h 566"/>
              <a:gd name="T50" fmla="*/ 0 w 1587"/>
              <a:gd name="T51" fmla="*/ 2147483647 h 566"/>
              <a:gd name="T52" fmla="*/ 0 w 1587"/>
              <a:gd name="T53" fmla="*/ 2147483647 h 566"/>
              <a:gd name="T54" fmla="*/ 0 w 1587"/>
              <a:gd name="T55" fmla="*/ 2147483647 h 566"/>
              <a:gd name="T56" fmla="*/ 0 w 1587"/>
              <a:gd name="T57" fmla="*/ 2147483647 h 566"/>
              <a:gd name="T58" fmla="*/ 0 w 1587"/>
              <a:gd name="T59" fmla="*/ 2147483647 h 566"/>
              <a:gd name="T60" fmla="*/ 0 w 1587"/>
              <a:gd name="T61" fmla="*/ 2147483647 h 566"/>
              <a:gd name="T62" fmla="*/ 0 w 1587"/>
              <a:gd name="T63" fmla="*/ 2147483647 h 566"/>
              <a:gd name="T64" fmla="*/ 0 w 1587"/>
              <a:gd name="T65" fmla="*/ 2147483647 h 566"/>
              <a:gd name="T66" fmla="*/ 0 w 1587"/>
              <a:gd name="T67" fmla="*/ 2147483647 h 566"/>
              <a:gd name="T68" fmla="*/ 0 w 1587"/>
              <a:gd name="T69" fmla="*/ 2147483647 h 566"/>
              <a:gd name="T70" fmla="*/ 0 w 1587"/>
              <a:gd name="T71" fmla="*/ 2147483647 h 566"/>
              <a:gd name="T72" fmla="*/ 0 w 1587"/>
              <a:gd name="T73" fmla="*/ 2147483647 h 566"/>
              <a:gd name="T74" fmla="*/ 0 w 1587"/>
              <a:gd name="T75" fmla="*/ 2147483647 h 566"/>
              <a:gd name="T76" fmla="*/ 0 w 1587"/>
              <a:gd name="T77" fmla="*/ 2147483647 h 566"/>
              <a:gd name="T78" fmla="*/ 0 w 1587"/>
              <a:gd name="T79" fmla="*/ 2147483647 h 566"/>
              <a:gd name="T80" fmla="*/ 0 w 1587"/>
              <a:gd name="T81" fmla="*/ 2147483647 h 566"/>
              <a:gd name="T82" fmla="*/ 0 w 1587"/>
              <a:gd name="T83" fmla="*/ 2147483647 h 566"/>
              <a:gd name="T84" fmla="*/ 0 w 1587"/>
              <a:gd name="T85" fmla="*/ 2147483647 h 566"/>
              <a:gd name="T86" fmla="*/ 0 w 1587"/>
              <a:gd name="T87" fmla="*/ 2147483647 h 566"/>
              <a:gd name="T88" fmla="*/ 0 w 1587"/>
              <a:gd name="T89" fmla="*/ 2147483647 h 566"/>
              <a:gd name="T90" fmla="*/ 0 w 1587"/>
              <a:gd name="T91" fmla="*/ 2147483647 h 566"/>
              <a:gd name="T92" fmla="*/ 0 w 1587"/>
              <a:gd name="T93" fmla="*/ 2147483647 h 566"/>
              <a:gd name="T94" fmla="*/ 0 w 1587"/>
              <a:gd name="T95" fmla="*/ 2147483647 h 566"/>
              <a:gd name="T96" fmla="*/ 0 w 1587"/>
              <a:gd name="T97" fmla="*/ 2147483647 h 566"/>
              <a:gd name="T98" fmla="*/ 0 w 1587"/>
              <a:gd name="T99" fmla="*/ 2147483647 h 566"/>
              <a:gd name="T100" fmla="*/ 0 w 1587"/>
              <a:gd name="T101" fmla="*/ 2147483647 h 566"/>
              <a:gd name="T102" fmla="*/ 0 w 1587"/>
              <a:gd name="T103" fmla="*/ 2147483647 h 566"/>
              <a:gd name="T104" fmla="*/ 0 w 1587"/>
              <a:gd name="T105" fmla="*/ 2147483647 h 566"/>
              <a:gd name="T106" fmla="*/ 0 w 1587"/>
              <a:gd name="T107" fmla="*/ 2147483647 h 566"/>
              <a:gd name="T108" fmla="*/ 0 w 1587"/>
              <a:gd name="T109" fmla="*/ 2147483647 h 566"/>
              <a:gd name="T110" fmla="*/ 0 w 1587"/>
              <a:gd name="T111" fmla="*/ 2147483647 h 566"/>
              <a:gd name="T112" fmla="*/ 0 w 1587"/>
              <a:gd name="T113" fmla="*/ 2147483647 h 566"/>
              <a:gd name="T114" fmla="*/ 0 w 1587"/>
              <a:gd name="T115" fmla="*/ 2147483647 h 566"/>
              <a:gd name="T116" fmla="*/ 0 w 1587"/>
              <a:gd name="T117" fmla="*/ 2147483647 h 566"/>
              <a:gd name="T118" fmla="*/ 0 w 1587"/>
              <a:gd name="T119" fmla="*/ 2147483647 h 566"/>
              <a:gd name="T120" fmla="*/ 0 w 1587"/>
              <a:gd name="T121" fmla="*/ 2147483647 h 566"/>
              <a:gd name="T122" fmla="*/ 0 w 1587"/>
              <a:gd name="T123" fmla="*/ 0 h 56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587"/>
              <a:gd name="T187" fmla="*/ 0 h 566"/>
              <a:gd name="T188" fmla="*/ 1587 w 1587"/>
              <a:gd name="T189" fmla="*/ 566 h 56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587" h="566">
                <a:moveTo>
                  <a:pt x="0" y="566"/>
                </a:moveTo>
                <a:lnTo>
                  <a:pt x="0" y="556"/>
                </a:lnTo>
                <a:lnTo>
                  <a:pt x="0" y="546"/>
                </a:lnTo>
                <a:lnTo>
                  <a:pt x="0" y="541"/>
                </a:lnTo>
                <a:lnTo>
                  <a:pt x="0" y="531"/>
                </a:lnTo>
                <a:lnTo>
                  <a:pt x="0" y="521"/>
                </a:lnTo>
                <a:lnTo>
                  <a:pt x="0" y="511"/>
                </a:lnTo>
                <a:lnTo>
                  <a:pt x="0" y="501"/>
                </a:lnTo>
                <a:lnTo>
                  <a:pt x="0" y="491"/>
                </a:lnTo>
                <a:lnTo>
                  <a:pt x="0" y="481"/>
                </a:lnTo>
                <a:lnTo>
                  <a:pt x="0" y="476"/>
                </a:lnTo>
                <a:lnTo>
                  <a:pt x="0" y="466"/>
                </a:lnTo>
                <a:lnTo>
                  <a:pt x="0" y="456"/>
                </a:lnTo>
                <a:lnTo>
                  <a:pt x="0" y="446"/>
                </a:lnTo>
                <a:lnTo>
                  <a:pt x="0" y="436"/>
                </a:lnTo>
                <a:lnTo>
                  <a:pt x="0" y="426"/>
                </a:lnTo>
                <a:lnTo>
                  <a:pt x="0" y="421"/>
                </a:lnTo>
                <a:lnTo>
                  <a:pt x="0" y="411"/>
                </a:lnTo>
                <a:lnTo>
                  <a:pt x="0" y="401"/>
                </a:lnTo>
                <a:lnTo>
                  <a:pt x="0" y="391"/>
                </a:lnTo>
                <a:lnTo>
                  <a:pt x="0" y="381"/>
                </a:lnTo>
                <a:lnTo>
                  <a:pt x="0" y="371"/>
                </a:lnTo>
                <a:lnTo>
                  <a:pt x="0" y="361"/>
                </a:lnTo>
                <a:lnTo>
                  <a:pt x="0" y="356"/>
                </a:lnTo>
                <a:lnTo>
                  <a:pt x="0" y="346"/>
                </a:lnTo>
                <a:lnTo>
                  <a:pt x="0" y="336"/>
                </a:lnTo>
                <a:lnTo>
                  <a:pt x="0" y="326"/>
                </a:lnTo>
                <a:lnTo>
                  <a:pt x="0" y="316"/>
                </a:lnTo>
                <a:lnTo>
                  <a:pt x="0" y="306"/>
                </a:lnTo>
                <a:lnTo>
                  <a:pt x="0" y="296"/>
                </a:lnTo>
                <a:lnTo>
                  <a:pt x="0" y="291"/>
                </a:lnTo>
                <a:lnTo>
                  <a:pt x="0" y="281"/>
                </a:lnTo>
                <a:lnTo>
                  <a:pt x="0" y="271"/>
                </a:lnTo>
                <a:lnTo>
                  <a:pt x="0" y="261"/>
                </a:lnTo>
                <a:lnTo>
                  <a:pt x="0" y="251"/>
                </a:lnTo>
                <a:lnTo>
                  <a:pt x="0" y="241"/>
                </a:lnTo>
                <a:lnTo>
                  <a:pt x="0" y="236"/>
                </a:lnTo>
                <a:lnTo>
                  <a:pt x="0" y="226"/>
                </a:lnTo>
                <a:lnTo>
                  <a:pt x="0" y="216"/>
                </a:lnTo>
                <a:lnTo>
                  <a:pt x="0" y="206"/>
                </a:lnTo>
                <a:lnTo>
                  <a:pt x="0" y="196"/>
                </a:lnTo>
                <a:lnTo>
                  <a:pt x="0" y="186"/>
                </a:lnTo>
                <a:lnTo>
                  <a:pt x="0" y="176"/>
                </a:lnTo>
                <a:lnTo>
                  <a:pt x="0" y="171"/>
                </a:lnTo>
                <a:lnTo>
                  <a:pt x="0" y="161"/>
                </a:lnTo>
                <a:lnTo>
                  <a:pt x="0" y="151"/>
                </a:lnTo>
                <a:lnTo>
                  <a:pt x="0" y="141"/>
                </a:lnTo>
                <a:lnTo>
                  <a:pt x="0" y="131"/>
                </a:lnTo>
                <a:lnTo>
                  <a:pt x="0" y="120"/>
                </a:lnTo>
                <a:lnTo>
                  <a:pt x="0" y="115"/>
                </a:lnTo>
                <a:lnTo>
                  <a:pt x="0" y="105"/>
                </a:lnTo>
                <a:lnTo>
                  <a:pt x="0" y="95"/>
                </a:lnTo>
                <a:lnTo>
                  <a:pt x="0" y="85"/>
                </a:lnTo>
                <a:lnTo>
                  <a:pt x="0" y="75"/>
                </a:lnTo>
                <a:lnTo>
                  <a:pt x="0" y="65"/>
                </a:lnTo>
                <a:lnTo>
                  <a:pt x="0" y="55"/>
                </a:lnTo>
                <a:lnTo>
                  <a:pt x="0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4" name="Freeform 84"/>
          <p:cNvSpPr>
            <a:spLocks noChangeAspect="1"/>
          </p:cNvSpPr>
          <p:nvPr/>
        </p:nvSpPr>
        <p:spPr bwMode="auto">
          <a:xfrm>
            <a:off x="7016750" y="2125663"/>
            <a:ext cx="1588" cy="1150937"/>
          </a:xfrm>
          <a:custGeom>
            <a:avLst/>
            <a:gdLst>
              <a:gd name="T0" fmla="*/ 0 w 1588"/>
              <a:gd name="T1" fmla="*/ 2147483647 h 1342"/>
              <a:gd name="T2" fmla="*/ 0 w 1588"/>
              <a:gd name="T3" fmla="*/ 2147483647 h 1342"/>
              <a:gd name="T4" fmla="*/ 0 w 1588"/>
              <a:gd name="T5" fmla="*/ 2147483647 h 1342"/>
              <a:gd name="T6" fmla="*/ 0 w 1588"/>
              <a:gd name="T7" fmla="*/ 2147483647 h 1342"/>
              <a:gd name="T8" fmla="*/ 0 w 1588"/>
              <a:gd name="T9" fmla="*/ 2147483647 h 1342"/>
              <a:gd name="T10" fmla="*/ 0 w 1588"/>
              <a:gd name="T11" fmla="*/ 2147483647 h 1342"/>
              <a:gd name="T12" fmla="*/ 0 w 1588"/>
              <a:gd name="T13" fmla="*/ 2147483647 h 1342"/>
              <a:gd name="T14" fmla="*/ 0 w 1588"/>
              <a:gd name="T15" fmla="*/ 2147483647 h 1342"/>
              <a:gd name="T16" fmla="*/ 0 w 1588"/>
              <a:gd name="T17" fmla="*/ 2147483647 h 1342"/>
              <a:gd name="T18" fmla="*/ 0 w 1588"/>
              <a:gd name="T19" fmla="*/ 2147483647 h 1342"/>
              <a:gd name="T20" fmla="*/ 0 w 1588"/>
              <a:gd name="T21" fmla="*/ 2147483647 h 1342"/>
              <a:gd name="T22" fmla="*/ 0 w 1588"/>
              <a:gd name="T23" fmla="*/ 2147483647 h 1342"/>
              <a:gd name="T24" fmla="*/ 0 w 1588"/>
              <a:gd name="T25" fmla="*/ 2147483647 h 1342"/>
              <a:gd name="T26" fmla="*/ 0 w 1588"/>
              <a:gd name="T27" fmla="*/ 2147483647 h 1342"/>
              <a:gd name="T28" fmla="*/ 0 w 1588"/>
              <a:gd name="T29" fmla="*/ 2147483647 h 1342"/>
              <a:gd name="T30" fmla="*/ 0 w 1588"/>
              <a:gd name="T31" fmla="*/ 2147483647 h 1342"/>
              <a:gd name="T32" fmla="*/ 0 w 1588"/>
              <a:gd name="T33" fmla="*/ 2147483647 h 1342"/>
              <a:gd name="T34" fmla="*/ 0 w 1588"/>
              <a:gd name="T35" fmla="*/ 2147483647 h 1342"/>
              <a:gd name="T36" fmla="*/ 0 w 1588"/>
              <a:gd name="T37" fmla="*/ 2147483647 h 1342"/>
              <a:gd name="T38" fmla="*/ 0 w 1588"/>
              <a:gd name="T39" fmla="*/ 2147483647 h 1342"/>
              <a:gd name="T40" fmla="*/ 0 w 1588"/>
              <a:gd name="T41" fmla="*/ 2147483647 h 1342"/>
              <a:gd name="T42" fmla="*/ 0 w 1588"/>
              <a:gd name="T43" fmla="*/ 2147483647 h 1342"/>
              <a:gd name="T44" fmla="*/ 0 w 1588"/>
              <a:gd name="T45" fmla="*/ 2147483647 h 1342"/>
              <a:gd name="T46" fmla="*/ 0 w 1588"/>
              <a:gd name="T47" fmla="*/ 2147483647 h 1342"/>
              <a:gd name="T48" fmla="*/ 0 w 1588"/>
              <a:gd name="T49" fmla="*/ 2147483647 h 1342"/>
              <a:gd name="T50" fmla="*/ 0 w 1588"/>
              <a:gd name="T51" fmla="*/ 2147483647 h 1342"/>
              <a:gd name="T52" fmla="*/ 0 w 1588"/>
              <a:gd name="T53" fmla="*/ 2147483647 h 1342"/>
              <a:gd name="T54" fmla="*/ 0 w 1588"/>
              <a:gd name="T55" fmla="*/ 2147483647 h 1342"/>
              <a:gd name="T56" fmla="*/ 0 w 1588"/>
              <a:gd name="T57" fmla="*/ 2147483647 h 1342"/>
              <a:gd name="T58" fmla="*/ 0 w 1588"/>
              <a:gd name="T59" fmla="*/ 2147483647 h 1342"/>
              <a:gd name="T60" fmla="*/ 0 w 1588"/>
              <a:gd name="T61" fmla="*/ 2147483647 h 1342"/>
              <a:gd name="T62" fmla="*/ 0 w 1588"/>
              <a:gd name="T63" fmla="*/ 2147483647 h 1342"/>
              <a:gd name="T64" fmla="*/ 0 w 1588"/>
              <a:gd name="T65" fmla="*/ 2147483647 h 1342"/>
              <a:gd name="T66" fmla="*/ 0 w 1588"/>
              <a:gd name="T67" fmla="*/ 2147483647 h 1342"/>
              <a:gd name="T68" fmla="*/ 0 w 1588"/>
              <a:gd name="T69" fmla="*/ 2147483647 h 1342"/>
              <a:gd name="T70" fmla="*/ 0 w 1588"/>
              <a:gd name="T71" fmla="*/ 2147483647 h 1342"/>
              <a:gd name="T72" fmla="*/ 0 w 1588"/>
              <a:gd name="T73" fmla="*/ 2147483647 h 1342"/>
              <a:gd name="T74" fmla="*/ 0 w 1588"/>
              <a:gd name="T75" fmla="*/ 2147483647 h 1342"/>
              <a:gd name="T76" fmla="*/ 0 w 1588"/>
              <a:gd name="T77" fmla="*/ 2147483647 h 1342"/>
              <a:gd name="T78" fmla="*/ 0 w 1588"/>
              <a:gd name="T79" fmla="*/ 2147483647 h 1342"/>
              <a:gd name="T80" fmla="*/ 0 w 1588"/>
              <a:gd name="T81" fmla="*/ 2147483647 h 1342"/>
              <a:gd name="T82" fmla="*/ 0 w 1588"/>
              <a:gd name="T83" fmla="*/ 2147483647 h 1342"/>
              <a:gd name="T84" fmla="*/ 0 w 1588"/>
              <a:gd name="T85" fmla="*/ 2147483647 h 1342"/>
              <a:gd name="T86" fmla="*/ 0 w 1588"/>
              <a:gd name="T87" fmla="*/ 2147483647 h 1342"/>
              <a:gd name="T88" fmla="*/ 0 w 1588"/>
              <a:gd name="T89" fmla="*/ 2147483647 h 1342"/>
              <a:gd name="T90" fmla="*/ 0 w 1588"/>
              <a:gd name="T91" fmla="*/ 2147483647 h 1342"/>
              <a:gd name="T92" fmla="*/ 0 w 1588"/>
              <a:gd name="T93" fmla="*/ 2147483647 h 1342"/>
              <a:gd name="T94" fmla="*/ 0 w 1588"/>
              <a:gd name="T95" fmla="*/ 2147483647 h 1342"/>
              <a:gd name="T96" fmla="*/ 0 w 1588"/>
              <a:gd name="T97" fmla="*/ 2147483647 h 1342"/>
              <a:gd name="T98" fmla="*/ 0 w 1588"/>
              <a:gd name="T99" fmla="*/ 0 h 134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588"/>
              <a:gd name="T151" fmla="*/ 0 h 1342"/>
              <a:gd name="T152" fmla="*/ 1588 w 1588"/>
              <a:gd name="T153" fmla="*/ 1342 h 134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588" h="1342">
                <a:moveTo>
                  <a:pt x="0" y="1342"/>
                </a:moveTo>
                <a:lnTo>
                  <a:pt x="0" y="1332"/>
                </a:lnTo>
                <a:lnTo>
                  <a:pt x="0" y="1317"/>
                </a:lnTo>
                <a:lnTo>
                  <a:pt x="0" y="1307"/>
                </a:lnTo>
                <a:lnTo>
                  <a:pt x="0" y="1287"/>
                </a:lnTo>
                <a:lnTo>
                  <a:pt x="0" y="1277"/>
                </a:lnTo>
                <a:lnTo>
                  <a:pt x="0" y="1257"/>
                </a:lnTo>
                <a:lnTo>
                  <a:pt x="0" y="1252"/>
                </a:lnTo>
                <a:lnTo>
                  <a:pt x="0" y="1232"/>
                </a:lnTo>
                <a:lnTo>
                  <a:pt x="0" y="1222"/>
                </a:lnTo>
                <a:lnTo>
                  <a:pt x="0" y="1202"/>
                </a:lnTo>
                <a:lnTo>
                  <a:pt x="0" y="1197"/>
                </a:lnTo>
                <a:lnTo>
                  <a:pt x="0" y="1187"/>
                </a:lnTo>
                <a:lnTo>
                  <a:pt x="0" y="1167"/>
                </a:lnTo>
                <a:lnTo>
                  <a:pt x="0" y="1157"/>
                </a:lnTo>
                <a:lnTo>
                  <a:pt x="0" y="1137"/>
                </a:lnTo>
                <a:lnTo>
                  <a:pt x="0" y="1132"/>
                </a:lnTo>
                <a:lnTo>
                  <a:pt x="0" y="1112"/>
                </a:lnTo>
                <a:lnTo>
                  <a:pt x="0" y="1102"/>
                </a:lnTo>
                <a:lnTo>
                  <a:pt x="0" y="1082"/>
                </a:lnTo>
                <a:lnTo>
                  <a:pt x="0" y="1072"/>
                </a:lnTo>
                <a:lnTo>
                  <a:pt x="0" y="1057"/>
                </a:lnTo>
                <a:lnTo>
                  <a:pt x="0" y="1047"/>
                </a:lnTo>
                <a:lnTo>
                  <a:pt x="0" y="1027"/>
                </a:lnTo>
                <a:lnTo>
                  <a:pt x="0" y="1017"/>
                </a:lnTo>
                <a:lnTo>
                  <a:pt x="0" y="1002"/>
                </a:lnTo>
                <a:lnTo>
                  <a:pt x="0" y="992"/>
                </a:lnTo>
                <a:lnTo>
                  <a:pt x="0" y="972"/>
                </a:lnTo>
                <a:lnTo>
                  <a:pt x="0" y="962"/>
                </a:lnTo>
                <a:lnTo>
                  <a:pt x="0" y="952"/>
                </a:lnTo>
                <a:lnTo>
                  <a:pt x="0" y="937"/>
                </a:lnTo>
                <a:lnTo>
                  <a:pt x="0" y="927"/>
                </a:lnTo>
                <a:lnTo>
                  <a:pt x="0" y="907"/>
                </a:lnTo>
                <a:lnTo>
                  <a:pt x="0" y="896"/>
                </a:lnTo>
                <a:lnTo>
                  <a:pt x="0" y="881"/>
                </a:lnTo>
                <a:lnTo>
                  <a:pt x="0" y="871"/>
                </a:lnTo>
                <a:lnTo>
                  <a:pt x="0" y="851"/>
                </a:lnTo>
                <a:lnTo>
                  <a:pt x="0" y="841"/>
                </a:lnTo>
                <a:lnTo>
                  <a:pt x="0" y="826"/>
                </a:lnTo>
                <a:lnTo>
                  <a:pt x="0" y="816"/>
                </a:lnTo>
                <a:lnTo>
                  <a:pt x="0" y="796"/>
                </a:lnTo>
                <a:lnTo>
                  <a:pt x="0" y="786"/>
                </a:lnTo>
                <a:lnTo>
                  <a:pt x="0" y="766"/>
                </a:lnTo>
                <a:lnTo>
                  <a:pt x="0" y="761"/>
                </a:lnTo>
                <a:lnTo>
                  <a:pt x="0" y="741"/>
                </a:lnTo>
                <a:lnTo>
                  <a:pt x="0" y="731"/>
                </a:lnTo>
                <a:lnTo>
                  <a:pt x="0" y="721"/>
                </a:lnTo>
                <a:lnTo>
                  <a:pt x="0" y="706"/>
                </a:lnTo>
                <a:lnTo>
                  <a:pt x="0" y="696"/>
                </a:lnTo>
                <a:lnTo>
                  <a:pt x="0" y="676"/>
                </a:lnTo>
                <a:lnTo>
                  <a:pt x="0" y="666"/>
                </a:lnTo>
                <a:lnTo>
                  <a:pt x="0" y="646"/>
                </a:lnTo>
                <a:lnTo>
                  <a:pt x="0" y="641"/>
                </a:lnTo>
                <a:lnTo>
                  <a:pt x="0" y="621"/>
                </a:lnTo>
                <a:lnTo>
                  <a:pt x="0" y="611"/>
                </a:lnTo>
                <a:lnTo>
                  <a:pt x="0" y="591"/>
                </a:lnTo>
                <a:lnTo>
                  <a:pt x="0" y="586"/>
                </a:lnTo>
                <a:lnTo>
                  <a:pt x="0" y="566"/>
                </a:lnTo>
                <a:lnTo>
                  <a:pt x="0" y="556"/>
                </a:lnTo>
                <a:lnTo>
                  <a:pt x="0" y="536"/>
                </a:lnTo>
                <a:lnTo>
                  <a:pt x="0" y="526"/>
                </a:lnTo>
                <a:lnTo>
                  <a:pt x="0" y="511"/>
                </a:lnTo>
                <a:lnTo>
                  <a:pt x="0" y="501"/>
                </a:lnTo>
                <a:lnTo>
                  <a:pt x="0" y="481"/>
                </a:lnTo>
                <a:lnTo>
                  <a:pt x="0" y="471"/>
                </a:lnTo>
                <a:lnTo>
                  <a:pt x="0" y="461"/>
                </a:lnTo>
                <a:lnTo>
                  <a:pt x="0" y="446"/>
                </a:lnTo>
                <a:lnTo>
                  <a:pt x="0" y="436"/>
                </a:lnTo>
                <a:lnTo>
                  <a:pt x="0" y="415"/>
                </a:lnTo>
                <a:lnTo>
                  <a:pt x="0" y="405"/>
                </a:lnTo>
                <a:lnTo>
                  <a:pt x="0" y="390"/>
                </a:lnTo>
                <a:lnTo>
                  <a:pt x="0" y="380"/>
                </a:lnTo>
                <a:lnTo>
                  <a:pt x="0" y="360"/>
                </a:lnTo>
                <a:lnTo>
                  <a:pt x="0" y="350"/>
                </a:lnTo>
                <a:lnTo>
                  <a:pt x="0" y="335"/>
                </a:lnTo>
                <a:lnTo>
                  <a:pt x="0" y="325"/>
                </a:lnTo>
                <a:lnTo>
                  <a:pt x="0" y="305"/>
                </a:lnTo>
                <a:lnTo>
                  <a:pt x="0" y="295"/>
                </a:lnTo>
                <a:lnTo>
                  <a:pt x="0" y="280"/>
                </a:lnTo>
                <a:lnTo>
                  <a:pt x="0" y="270"/>
                </a:lnTo>
                <a:lnTo>
                  <a:pt x="0" y="250"/>
                </a:lnTo>
                <a:lnTo>
                  <a:pt x="0" y="240"/>
                </a:lnTo>
                <a:lnTo>
                  <a:pt x="0" y="230"/>
                </a:lnTo>
                <a:lnTo>
                  <a:pt x="0" y="215"/>
                </a:lnTo>
                <a:lnTo>
                  <a:pt x="0" y="205"/>
                </a:lnTo>
                <a:lnTo>
                  <a:pt x="0" y="185"/>
                </a:lnTo>
                <a:lnTo>
                  <a:pt x="0" y="175"/>
                </a:lnTo>
                <a:lnTo>
                  <a:pt x="0" y="155"/>
                </a:lnTo>
                <a:lnTo>
                  <a:pt x="0" y="150"/>
                </a:lnTo>
                <a:lnTo>
                  <a:pt x="0" y="130"/>
                </a:lnTo>
                <a:lnTo>
                  <a:pt x="0" y="120"/>
                </a:lnTo>
                <a:lnTo>
                  <a:pt x="0" y="100"/>
                </a:lnTo>
                <a:lnTo>
                  <a:pt x="0" y="95"/>
                </a:lnTo>
                <a:lnTo>
                  <a:pt x="0" y="75"/>
                </a:lnTo>
                <a:lnTo>
                  <a:pt x="0" y="65"/>
                </a:lnTo>
                <a:lnTo>
                  <a:pt x="0" y="45"/>
                </a:lnTo>
                <a:lnTo>
                  <a:pt x="0" y="35"/>
                </a:lnTo>
                <a:lnTo>
                  <a:pt x="0" y="2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5" name="Freeform 85"/>
          <p:cNvSpPr>
            <a:spLocks noChangeAspect="1"/>
          </p:cNvSpPr>
          <p:nvPr/>
        </p:nvSpPr>
        <p:spPr bwMode="auto">
          <a:xfrm>
            <a:off x="7599363" y="2122488"/>
            <a:ext cx="1587" cy="1155700"/>
          </a:xfrm>
          <a:custGeom>
            <a:avLst/>
            <a:gdLst>
              <a:gd name="T0" fmla="*/ 0 w 1587"/>
              <a:gd name="T1" fmla="*/ 2147483647 h 1573"/>
              <a:gd name="T2" fmla="*/ 0 w 1587"/>
              <a:gd name="T3" fmla="*/ 2147483647 h 1573"/>
              <a:gd name="T4" fmla="*/ 0 w 1587"/>
              <a:gd name="T5" fmla="*/ 2147483647 h 1573"/>
              <a:gd name="T6" fmla="*/ 0 w 1587"/>
              <a:gd name="T7" fmla="*/ 2147483647 h 1573"/>
              <a:gd name="T8" fmla="*/ 0 w 1587"/>
              <a:gd name="T9" fmla="*/ 2147483647 h 1573"/>
              <a:gd name="T10" fmla="*/ 0 w 1587"/>
              <a:gd name="T11" fmla="*/ 2147483647 h 1573"/>
              <a:gd name="T12" fmla="*/ 0 w 1587"/>
              <a:gd name="T13" fmla="*/ 2147483647 h 1573"/>
              <a:gd name="T14" fmla="*/ 0 w 1587"/>
              <a:gd name="T15" fmla="*/ 2147483647 h 1573"/>
              <a:gd name="T16" fmla="*/ 0 w 1587"/>
              <a:gd name="T17" fmla="*/ 2147483647 h 1573"/>
              <a:gd name="T18" fmla="*/ 0 w 1587"/>
              <a:gd name="T19" fmla="*/ 2147483647 h 1573"/>
              <a:gd name="T20" fmla="*/ 0 w 1587"/>
              <a:gd name="T21" fmla="*/ 2147483647 h 1573"/>
              <a:gd name="T22" fmla="*/ 0 w 1587"/>
              <a:gd name="T23" fmla="*/ 2147483647 h 1573"/>
              <a:gd name="T24" fmla="*/ 0 w 1587"/>
              <a:gd name="T25" fmla="*/ 2147483647 h 1573"/>
              <a:gd name="T26" fmla="*/ 0 w 1587"/>
              <a:gd name="T27" fmla="*/ 2147483647 h 1573"/>
              <a:gd name="T28" fmla="*/ 0 w 1587"/>
              <a:gd name="T29" fmla="*/ 2147483647 h 1573"/>
              <a:gd name="T30" fmla="*/ 0 w 1587"/>
              <a:gd name="T31" fmla="*/ 2147483647 h 1573"/>
              <a:gd name="T32" fmla="*/ 0 w 1587"/>
              <a:gd name="T33" fmla="*/ 2147483647 h 1573"/>
              <a:gd name="T34" fmla="*/ 0 w 1587"/>
              <a:gd name="T35" fmla="*/ 2147483647 h 1573"/>
              <a:gd name="T36" fmla="*/ 0 w 1587"/>
              <a:gd name="T37" fmla="*/ 2147483647 h 1573"/>
              <a:gd name="T38" fmla="*/ 0 w 1587"/>
              <a:gd name="T39" fmla="*/ 2147483647 h 1573"/>
              <a:gd name="T40" fmla="*/ 0 w 1587"/>
              <a:gd name="T41" fmla="*/ 2147483647 h 1573"/>
              <a:gd name="T42" fmla="*/ 0 w 1587"/>
              <a:gd name="T43" fmla="*/ 2147483647 h 1573"/>
              <a:gd name="T44" fmla="*/ 0 w 1587"/>
              <a:gd name="T45" fmla="*/ 2147483647 h 1573"/>
              <a:gd name="T46" fmla="*/ 0 w 1587"/>
              <a:gd name="T47" fmla="*/ 2147483647 h 1573"/>
              <a:gd name="T48" fmla="*/ 0 w 1587"/>
              <a:gd name="T49" fmla="*/ 2147483647 h 1573"/>
              <a:gd name="T50" fmla="*/ 0 w 1587"/>
              <a:gd name="T51" fmla="*/ 2147483647 h 1573"/>
              <a:gd name="T52" fmla="*/ 0 w 1587"/>
              <a:gd name="T53" fmla="*/ 2147483647 h 1573"/>
              <a:gd name="T54" fmla="*/ 0 w 1587"/>
              <a:gd name="T55" fmla="*/ 2147483647 h 1573"/>
              <a:gd name="T56" fmla="*/ 0 w 1587"/>
              <a:gd name="T57" fmla="*/ 2147483647 h 1573"/>
              <a:gd name="T58" fmla="*/ 0 w 1587"/>
              <a:gd name="T59" fmla="*/ 2147483647 h 1573"/>
              <a:gd name="T60" fmla="*/ 0 w 1587"/>
              <a:gd name="T61" fmla="*/ 2147483647 h 1573"/>
              <a:gd name="T62" fmla="*/ 0 w 1587"/>
              <a:gd name="T63" fmla="*/ 2147483647 h 1573"/>
              <a:gd name="T64" fmla="*/ 0 w 1587"/>
              <a:gd name="T65" fmla="*/ 2147483647 h 1573"/>
              <a:gd name="T66" fmla="*/ 0 w 1587"/>
              <a:gd name="T67" fmla="*/ 2147483647 h 1573"/>
              <a:gd name="T68" fmla="*/ 0 w 1587"/>
              <a:gd name="T69" fmla="*/ 2147483647 h 1573"/>
              <a:gd name="T70" fmla="*/ 0 w 1587"/>
              <a:gd name="T71" fmla="*/ 2147483647 h 1573"/>
              <a:gd name="T72" fmla="*/ 0 w 1587"/>
              <a:gd name="T73" fmla="*/ 2147483647 h 1573"/>
              <a:gd name="T74" fmla="*/ 0 w 1587"/>
              <a:gd name="T75" fmla="*/ 2147483647 h 1573"/>
              <a:gd name="T76" fmla="*/ 0 w 1587"/>
              <a:gd name="T77" fmla="*/ 2147483647 h 1573"/>
              <a:gd name="T78" fmla="*/ 0 w 1587"/>
              <a:gd name="T79" fmla="*/ 2147483647 h 1573"/>
              <a:gd name="T80" fmla="*/ 0 w 1587"/>
              <a:gd name="T81" fmla="*/ 2147483647 h 1573"/>
              <a:gd name="T82" fmla="*/ 0 w 1587"/>
              <a:gd name="T83" fmla="*/ 2147483647 h 1573"/>
              <a:gd name="T84" fmla="*/ 0 w 1587"/>
              <a:gd name="T85" fmla="*/ 2147483647 h 1573"/>
              <a:gd name="T86" fmla="*/ 0 w 1587"/>
              <a:gd name="T87" fmla="*/ 2147483647 h 1573"/>
              <a:gd name="T88" fmla="*/ 0 w 1587"/>
              <a:gd name="T89" fmla="*/ 2147483647 h 1573"/>
              <a:gd name="T90" fmla="*/ 0 w 1587"/>
              <a:gd name="T91" fmla="*/ 2147483647 h 1573"/>
              <a:gd name="T92" fmla="*/ 0 w 1587"/>
              <a:gd name="T93" fmla="*/ 2147483647 h 1573"/>
              <a:gd name="T94" fmla="*/ 0 w 1587"/>
              <a:gd name="T95" fmla="*/ 2147483647 h 1573"/>
              <a:gd name="T96" fmla="*/ 0 w 1587"/>
              <a:gd name="T97" fmla="*/ 2147483647 h 1573"/>
              <a:gd name="T98" fmla="*/ 0 w 1587"/>
              <a:gd name="T99" fmla="*/ 0 h 157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587"/>
              <a:gd name="T151" fmla="*/ 0 h 1573"/>
              <a:gd name="T152" fmla="*/ 1587 w 1587"/>
              <a:gd name="T153" fmla="*/ 1573 h 1573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587" h="1573">
                <a:moveTo>
                  <a:pt x="0" y="1573"/>
                </a:moveTo>
                <a:lnTo>
                  <a:pt x="0" y="1553"/>
                </a:lnTo>
                <a:lnTo>
                  <a:pt x="0" y="1548"/>
                </a:lnTo>
                <a:lnTo>
                  <a:pt x="0" y="1528"/>
                </a:lnTo>
                <a:lnTo>
                  <a:pt x="0" y="1508"/>
                </a:lnTo>
                <a:lnTo>
                  <a:pt x="0" y="1498"/>
                </a:lnTo>
                <a:lnTo>
                  <a:pt x="0" y="1483"/>
                </a:lnTo>
                <a:lnTo>
                  <a:pt x="0" y="1463"/>
                </a:lnTo>
                <a:lnTo>
                  <a:pt x="0" y="1443"/>
                </a:lnTo>
                <a:lnTo>
                  <a:pt x="0" y="1433"/>
                </a:lnTo>
                <a:lnTo>
                  <a:pt x="0" y="1418"/>
                </a:lnTo>
                <a:lnTo>
                  <a:pt x="0" y="1398"/>
                </a:lnTo>
                <a:lnTo>
                  <a:pt x="0" y="1388"/>
                </a:lnTo>
                <a:lnTo>
                  <a:pt x="0" y="1368"/>
                </a:lnTo>
                <a:lnTo>
                  <a:pt x="0" y="1353"/>
                </a:lnTo>
                <a:lnTo>
                  <a:pt x="0" y="1333"/>
                </a:lnTo>
                <a:lnTo>
                  <a:pt x="0" y="1323"/>
                </a:lnTo>
                <a:lnTo>
                  <a:pt x="0" y="1303"/>
                </a:lnTo>
                <a:lnTo>
                  <a:pt x="0" y="1288"/>
                </a:lnTo>
                <a:lnTo>
                  <a:pt x="0" y="1268"/>
                </a:lnTo>
                <a:lnTo>
                  <a:pt x="0" y="1258"/>
                </a:lnTo>
                <a:lnTo>
                  <a:pt x="0" y="1243"/>
                </a:lnTo>
                <a:lnTo>
                  <a:pt x="0" y="1223"/>
                </a:lnTo>
                <a:lnTo>
                  <a:pt x="0" y="1213"/>
                </a:lnTo>
                <a:lnTo>
                  <a:pt x="0" y="1193"/>
                </a:lnTo>
                <a:lnTo>
                  <a:pt x="0" y="1178"/>
                </a:lnTo>
                <a:lnTo>
                  <a:pt x="0" y="1158"/>
                </a:lnTo>
                <a:lnTo>
                  <a:pt x="0" y="1148"/>
                </a:lnTo>
                <a:lnTo>
                  <a:pt x="0" y="1127"/>
                </a:lnTo>
                <a:lnTo>
                  <a:pt x="0" y="1112"/>
                </a:lnTo>
                <a:lnTo>
                  <a:pt x="0" y="1102"/>
                </a:lnTo>
                <a:lnTo>
                  <a:pt x="0" y="1082"/>
                </a:lnTo>
                <a:lnTo>
                  <a:pt x="0" y="1062"/>
                </a:lnTo>
                <a:lnTo>
                  <a:pt x="0" y="1047"/>
                </a:lnTo>
                <a:lnTo>
                  <a:pt x="0" y="1037"/>
                </a:lnTo>
                <a:lnTo>
                  <a:pt x="0" y="1017"/>
                </a:lnTo>
                <a:lnTo>
                  <a:pt x="0" y="997"/>
                </a:lnTo>
                <a:lnTo>
                  <a:pt x="0" y="982"/>
                </a:lnTo>
                <a:lnTo>
                  <a:pt x="0" y="972"/>
                </a:lnTo>
                <a:lnTo>
                  <a:pt x="0" y="952"/>
                </a:lnTo>
                <a:lnTo>
                  <a:pt x="0" y="937"/>
                </a:lnTo>
                <a:lnTo>
                  <a:pt x="0" y="927"/>
                </a:lnTo>
                <a:lnTo>
                  <a:pt x="0" y="907"/>
                </a:lnTo>
                <a:lnTo>
                  <a:pt x="0" y="887"/>
                </a:lnTo>
                <a:lnTo>
                  <a:pt x="0" y="872"/>
                </a:lnTo>
                <a:lnTo>
                  <a:pt x="0" y="862"/>
                </a:lnTo>
                <a:lnTo>
                  <a:pt x="0" y="842"/>
                </a:lnTo>
                <a:lnTo>
                  <a:pt x="0" y="822"/>
                </a:lnTo>
                <a:lnTo>
                  <a:pt x="0" y="817"/>
                </a:lnTo>
                <a:lnTo>
                  <a:pt x="0" y="797"/>
                </a:lnTo>
                <a:lnTo>
                  <a:pt x="0" y="777"/>
                </a:lnTo>
                <a:lnTo>
                  <a:pt x="0" y="757"/>
                </a:lnTo>
                <a:lnTo>
                  <a:pt x="0" y="752"/>
                </a:lnTo>
                <a:lnTo>
                  <a:pt x="0" y="732"/>
                </a:lnTo>
                <a:lnTo>
                  <a:pt x="0" y="712"/>
                </a:lnTo>
                <a:lnTo>
                  <a:pt x="0" y="692"/>
                </a:lnTo>
                <a:lnTo>
                  <a:pt x="0" y="687"/>
                </a:lnTo>
                <a:lnTo>
                  <a:pt x="0" y="667"/>
                </a:lnTo>
                <a:lnTo>
                  <a:pt x="0" y="646"/>
                </a:lnTo>
                <a:lnTo>
                  <a:pt x="0" y="636"/>
                </a:lnTo>
                <a:lnTo>
                  <a:pt x="0" y="621"/>
                </a:lnTo>
                <a:lnTo>
                  <a:pt x="0" y="601"/>
                </a:lnTo>
                <a:lnTo>
                  <a:pt x="0" y="581"/>
                </a:lnTo>
                <a:lnTo>
                  <a:pt x="0" y="571"/>
                </a:lnTo>
                <a:lnTo>
                  <a:pt x="0" y="556"/>
                </a:lnTo>
                <a:lnTo>
                  <a:pt x="0" y="536"/>
                </a:lnTo>
                <a:lnTo>
                  <a:pt x="0" y="526"/>
                </a:lnTo>
                <a:lnTo>
                  <a:pt x="0" y="511"/>
                </a:lnTo>
                <a:lnTo>
                  <a:pt x="0" y="491"/>
                </a:lnTo>
                <a:lnTo>
                  <a:pt x="0" y="471"/>
                </a:lnTo>
                <a:lnTo>
                  <a:pt x="0" y="461"/>
                </a:lnTo>
                <a:lnTo>
                  <a:pt x="0" y="446"/>
                </a:lnTo>
                <a:lnTo>
                  <a:pt x="0" y="426"/>
                </a:lnTo>
                <a:lnTo>
                  <a:pt x="0" y="406"/>
                </a:lnTo>
                <a:lnTo>
                  <a:pt x="0" y="396"/>
                </a:lnTo>
                <a:lnTo>
                  <a:pt x="0" y="381"/>
                </a:lnTo>
                <a:lnTo>
                  <a:pt x="0" y="361"/>
                </a:lnTo>
                <a:lnTo>
                  <a:pt x="0" y="351"/>
                </a:lnTo>
                <a:lnTo>
                  <a:pt x="0" y="331"/>
                </a:lnTo>
                <a:lnTo>
                  <a:pt x="0" y="316"/>
                </a:lnTo>
                <a:lnTo>
                  <a:pt x="0" y="296"/>
                </a:lnTo>
                <a:lnTo>
                  <a:pt x="0" y="286"/>
                </a:lnTo>
                <a:lnTo>
                  <a:pt x="0" y="266"/>
                </a:lnTo>
                <a:lnTo>
                  <a:pt x="0" y="251"/>
                </a:lnTo>
                <a:lnTo>
                  <a:pt x="0" y="241"/>
                </a:lnTo>
                <a:lnTo>
                  <a:pt x="0" y="221"/>
                </a:lnTo>
                <a:lnTo>
                  <a:pt x="0" y="206"/>
                </a:lnTo>
                <a:lnTo>
                  <a:pt x="0" y="186"/>
                </a:lnTo>
                <a:lnTo>
                  <a:pt x="0" y="175"/>
                </a:lnTo>
                <a:lnTo>
                  <a:pt x="0" y="155"/>
                </a:lnTo>
                <a:lnTo>
                  <a:pt x="0" y="140"/>
                </a:lnTo>
                <a:lnTo>
                  <a:pt x="0" y="120"/>
                </a:lnTo>
                <a:lnTo>
                  <a:pt x="0" y="110"/>
                </a:lnTo>
                <a:lnTo>
                  <a:pt x="0" y="90"/>
                </a:lnTo>
                <a:lnTo>
                  <a:pt x="0" y="75"/>
                </a:lnTo>
                <a:lnTo>
                  <a:pt x="0" y="65"/>
                </a:lnTo>
                <a:lnTo>
                  <a:pt x="0" y="45"/>
                </a:lnTo>
                <a:lnTo>
                  <a:pt x="0" y="25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6" name="Freeform 86"/>
          <p:cNvSpPr>
            <a:spLocks noChangeAspect="1"/>
          </p:cNvSpPr>
          <p:nvPr/>
        </p:nvSpPr>
        <p:spPr bwMode="auto">
          <a:xfrm>
            <a:off x="6324600" y="3276600"/>
            <a:ext cx="2008188" cy="1588"/>
          </a:xfrm>
          <a:custGeom>
            <a:avLst/>
            <a:gdLst>
              <a:gd name="T0" fmla="*/ 2147483647 w 3020"/>
              <a:gd name="T1" fmla="*/ 0 h 1588"/>
              <a:gd name="T2" fmla="*/ 2147483647 w 3020"/>
              <a:gd name="T3" fmla="*/ 0 h 1588"/>
              <a:gd name="T4" fmla="*/ 2147483647 w 3020"/>
              <a:gd name="T5" fmla="*/ 0 h 1588"/>
              <a:gd name="T6" fmla="*/ 2147483647 w 3020"/>
              <a:gd name="T7" fmla="*/ 0 h 1588"/>
              <a:gd name="T8" fmla="*/ 2147483647 w 3020"/>
              <a:gd name="T9" fmla="*/ 0 h 1588"/>
              <a:gd name="T10" fmla="*/ 2147483647 w 3020"/>
              <a:gd name="T11" fmla="*/ 0 h 1588"/>
              <a:gd name="T12" fmla="*/ 2147483647 w 3020"/>
              <a:gd name="T13" fmla="*/ 0 h 1588"/>
              <a:gd name="T14" fmla="*/ 2147483647 w 3020"/>
              <a:gd name="T15" fmla="*/ 0 h 1588"/>
              <a:gd name="T16" fmla="*/ 2147483647 w 3020"/>
              <a:gd name="T17" fmla="*/ 0 h 1588"/>
              <a:gd name="T18" fmla="*/ 2147483647 w 3020"/>
              <a:gd name="T19" fmla="*/ 0 h 1588"/>
              <a:gd name="T20" fmla="*/ 2147483647 w 3020"/>
              <a:gd name="T21" fmla="*/ 0 h 1588"/>
              <a:gd name="T22" fmla="*/ 2147483647 w 3020"/>
              <a:gd name="T23" fmla="*/ 0 h 1588"/>
              <a:gd name="T24" fmla="*/ 2147483647 w 3020"/>
              <a:gd name="T25" fmla="*/ 0 h 1588"/>
              <a:gd name="T26" fmla="*/ 2147483647 w 3020"/>
              <a:gd name="T27" fmla="*/ 0 h 1588"/>
              <a:gd name="T28" fmla="*/ 2147483647 w 3020"/>
              <a:gd name="T29" fmla="*/ 0 h 1588"/>
              <a:gd name="T30" fmla="*/ 2147483647 w 3020"/>
              <a:gd name="T31" fmla="*/ 0 h 1588"/>
              <a:gd name="T32" fmla="*/ 2147483647 w 3020"/>
              <a:gd name="T33" fmla="*/ 0 h 1588"/>
              <a:gd name="T34" fmla="*/ 2147483647 w 3020"/>
              <a:gd name="T35" fmla="*/ 0 h 1588"/>
              <a:gd name="T36" fmla="*/ 2147483647 w 3020"/>
              <a:gd name="T37" fmla="*/ 0 h 1588"/>
              <a:gd name="T38" fmla="*/ 2147483647 w 3020"/>
              <a:gd name="T39" fmla="*/ 0 h 1588"/>
              <a:gd name="T40" fmla="*/ 2147483647 w 3020"/>
              <a:gd name="T41" fmla="*/ 0 h 1588"/>
              <a:gd name="T42" fmla="*/ 2147483647 w 3020"/>
              <a:gd name="T43" fmla="*/ 0 h 1588"/>
              <a:gd name="T44" fmla="*/ 2147483647 w 3020"/>
              <a:gd name="T45" fmla="*/ 0 h 1588"/>
              <a:gd name="T46" fmla="*/ 2147483647 w 3020"/>
              <a:gd name="T47" fmla="*/ 0 h 1588"/>
              <a:gd name="T48" fmla="*/ 2147483647 w 3020"/>
              <a:gd name="T49" fmla="*/ 0 h 1588"/>
              <a:gd name="T50" fmla="*/ 2147483647 w 3020"/>
              <a:gd name="T51" fmla="*/ 0 h 1588"/>
              <a:gd name="T52" fmla="*/ 2147483647 w 3020"/>
              <a:gd name="T53" fmla="*/ 0 h 1588"/>
              <a:gd name="T54" fmla="*/ 2147483647 w 3020"/>
              <a:gd name="T55" fmla="*/ 0 h 1588"/>
              <a:gd name="T56" fmla="*/ 2147483647 w 3020"/>
              <a:gd name="T57" fmla="*/ 0 h 1588"/>
              <a:gd name="T58" fmla="*/ 2147483647 w 3020"/>
              <a:gd name="T59" fmla="*/ 0 h 1588"/>
              <a:gd name="T60" fmla="*/ 2147483647 w 3020"/>
              <a:gd name="T61" fmla="*/ 0 h 1588"/>
              <a:gd name="T62" fmla="*/ 2147483647 w 3020"/>
              <a:gd name="T63" fmla="*/ 0 h 1588"/>
              <a:gd name="T64" fmla="*/ 2147483647 w 3020"/>
              <a:gd name="T65" fmla="*/ 0 h 1588"/>
              <a:gd name="T66" fmla="*/ 2147483647 w 3020"/>
              <a:gd name="T67" fmla="*/ 0 h 1588"/>
              <a:gd name="T68" fmla="*/ 2147483647 w 3020"/>
              <a:gd name="T69" fmla="*/ 0 h 1588"/>
              <a:gd name="T70" fmla="*/ 2147483647 w 3020"/>
              <a:gd name="T71" fmla="*/ 0 h 1588"/>
              <a:gd name="T72" fmla="*/ 2147483647 w 3020"/>
              <a:gd name="T73" fmla="*/ 0 h 1588"/>
              <a:gd name="T74" fmla="*/ 2147483647 w 3020"/>
              <a:gd name="T75" fmla="*/ 0 h 1588"/>
              <a:gd name="T76" fmla="*/ 2147483647 w 3020"/>
              <a:gd name="T77" fmla="*/ 0 h 1588"/>
              <a:gd name="T78" fmla="*/ 2147483647 w 3020"/>
              <a:gd name="T79" fmla="*/ 0 h 1588"/>
              <a:gd name="T80" fmla="*/ 2147483647 w 3020"/>
              <a:gd name="T81" fmla="*/ 0 h 1588"/>
              <a:gd name="T82" fmla="*/ 2147483647 w 3020"/>
              <a:gd name="T83" fmla="*/ 0 h 1588"/>
              <a:gd name="T84" fmla="*/ 2147483647 w 3020"/>
              <a:gd name="T85" fmla="*/ 0 h 1588"/>
              <a:gd name="T86" fmla="*/ 2147483647 w 3020"/>
              <a:gd name="T87" fmla="*/ 0 h 1588"/>
              <a:gd name="T88" fmla="*/ 2147483647 w 3020"/>
              <a:gd name="T89" fmla="*/ 0 h 1588"/>
              <a:gd name="T90" fmla="*/ 2147483647 w 3020"/>
              <a:gd name="T91" fmla="*/ 0 h 1588"/>
              <a:gd name="T92" fmla="*/ 2147483647 w 3020"/>
              <a:gd name="T93" fmla="*/ 0 h 1588"/>
              <a:gd name="T94" fmla="*/ 2147483647 w 3020"/>
              <a:gd name="T95" fmla="*/ 0 h 1588"/>
              <a:gd name="T96" fmla="*/ 2147483647 w 3020"/>
              <a:gd name="T97" fmla="*/ 0 h 1588"/>
              <a:gd name="T98" fmla="*/ 2147483647 w 3020"/>
              <a:gd name="T99" fmla="*/ 0 h 15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020"/>
              <a:gd name="T151" fmla="*/ 0 h 1588"/>
              <a:gd name="T152" fmla="*/ 3020 w 3020"/>
              <a:gd name="T153" fmla="*/ 1588 h 1588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020" h="1588">
                <a:moveTo>
                  <a:pt x="0" y="0"/>
                </a:moveTo>
                <a:lnTo>
                  <a:pt x="25" y="0"/>
                </a:lnTo>
                <a:lnTo>
                  <a:pt x="65" y="0"/>
                </a:lnTo>
                <a:lnTo>
                  <a:pt x="90" y="0"/>
                </a:lnTo>
                <a:lnTo>
                  <a:pt x="120" y="0"/>
                </a:lnTo>
                <a:lnTo>
                  <a:pt x="150" y="0"/>
                </a:lnTo>
                <a:lnTo>
                  <a:pt x="186" y="0"/>
                </a:lnTo>
                <a:lnTo>
                  <a:pt x="211" y="0"/>
                </a:lnTo>
                <a:lnTo>
                  <a:pt x="241" y="0"/>
                </a:lnTo>
                <a:lnTo>
                  <a:pt x="276" y="0"/>
                </a:lnTo>
                <a:lnTo>
                  <a:pt x="306" y="0"/>
                </a:lnTo>
                <a:lnTo>
                  <a:pt x="331" y="0"/>
                </a:lnTo>
                <a:lnTo>
                  <a:pt x="362" y="0"/>
                </a:lnTo>
                <a:lnTo>
                  <a:pt x="397" y="0"/>
                </a:lnTo>
                <a:lnTo>
                  <a:pt x="427" y="0"/>
                </a:lnTo>
                <a:lnTo>
                  <a:pt x="457" y="0"/>
                </a:lnTo>
                <a:lnTo>
                  <a:pt x="492" y="0"/>
                </a:lnTo>
                <a:lnTo>
                  <a:pt x="517" y="0"/>
                </a:lnTo>
                <a:lnTo>
                  <a:pt x="547" y="0"/>
                </a:lnTo>
                <a:lnTo>
                  <a:pt x="578" y="0"/>
                </a:lnTo>
                <a:lnTo>
                  <a:pt x="613" y="0"/>
                </a:lnTo>
                <a:lnTo>
                  <a:pt x="638" y="0"/>
                </a:lnTo>
                <a:lnTo>
                  <a:pt x="668" y="0"/>
                </a:lnTo>
                <a:lnTo>
                  <a:pt x="703" y="0"/>
                </a:lnTo>
                <a:lnTo>
                  <a:pt x="733" y="0"/>
                </a:lnTo>
                <a:lnTo>
                  <a:pt x="764" y="0"/>
                </a:lnTo>
                <a:lnTo>
                  <a:pt x="789" y="0"/>
                </a:lnTo>
                <a:lnTo>
                  <a:pt x="824" y="0"/>
                </a:lnTo>
                <a:lnTo>
                  <a:pt x="854" y="0"/>
                </a:lnTo>
                <a:lnTo>
                  <a:pt x="884" y="0"/>
                </a:lnTo>
                <a:lnTo>
                  <a:pt x="909" y="0"/>
                </a:lnTo>
                <a:lnTo>
                  <a:pt x="944" y="0"/>
                </a:lnTo>
                <a:lnTo>
                  <a:pt x="975" y="0"/>
                </a:lnTo>
                <a:lnTo>
                  <a:pt x="1005" y="0"/>
                </a:lnTo>
                <a:lnTo>
                  <a:pt x="1040" y="0"/>
                </a:lnTo>
                <a:lnTo>
                  <a:pt x="1070" y="0"/>
                </a:lnTo>
                <a:lnTo>
                  <a:pt x="1095" y="0"/>
                </a:lnTo>
                <a:lnTo>
                  <a:pt x="1125" y="0"/>
                </a:lnTo>
                <a:lnTo>
                  <a:pt x="1161" y="0"/>
                </a:lnTo>
                <a:lnTo>
                  <a:pt x="1191" y="0"/>
                </a:lnTo>
                <a:lnTo>
                  <a:pt x="1216" y="0"/>
                </a:lnTo>
                <a:lnTo>
                  <a:pt x="1251" y="0"/>
                </a:lnTo>
                <a:lnTo>
                  <a:pt x="1281" y="0"/>
                </a:lnTo>
                <a:lnTo>
                  <a:pt x="1311" y="0"/>
                </a:lnTo>
                <a:lnTo>
                  <a:pt x="1336" y="0"/>
                </a:lnTo>
                <a:lnTo>
                  <a:pt x="1377" y="0"/>
                </a:lnTo>
                <a:lnTo>
                  <a:pt x="1402" y="0"/>
                </a:lnTo>
                <a:lnTo>
                  <a:pt x="1432" y="0"/>
                </a:lnTo>
                <a:lnTo>
                  <a:pt x="1467" y="0"/>
                </a:lnTo>
                <a:lnTo>
                  <a:pt x="1497" y="0"/>
                </a:lnTo>
                <a:lnTo>
                  <a:pt x="1522" y="0"/>
                </a:lnTo>
                <a:lnTo>
                  <a:pt x="1553" y="0"/>
                </a:lnTo>
                <a:lnTo>
                  <a:pt x="1588" y="0"/>
                </a:lnTo>
                <a:lnTo>
                  <a:pt x="1618" y="0"/>
                </a:lnTo>
                <a:lnTo>
                  <a:pt x="1643" y="0"/>
                </a:lnTo>
                <a:lnTo>
                  <a:pt x="1683" y="0"/>
                </a:lnTo>
                <a:lnTo>
                  <a:pt x="1708" y="0"/>
                </a:lnTo>
                <a:lnTo>
                  <a:pt x="1738" y="0"/>
                </a:lnTo>
                <a:lnTo>
                  <a:pt x="1764" y="0"/>
                </a:lnTo>
                <a:lnTo>
                  <a:pt x="1804" y="0"/>
                </a:lnTo>
                <a:lnTo>
                  <a:pt x="1829" y="0"/>
                </a:lnTo>
                <a:lnTo>
                  <a:pt x="1859" y="0"/>
                </a:lnTo>
                <a:lnTo>
                  <a:pt x="1884" y="0"/>
                </a:lnTo>
                <a:lnTo>
                  <a:pt x="1924" y="0"/>
                </a:lnTo>
                <a:lnTo>
                  <a:pt x="1950" y="0"/>
                </a:lnTo>
                <a:lnTo>
                  <a:pt x="1980" y="0"/>
                </a:lnTo>
                <a:lnTo>
                  <a:pt x="2015" y="0"/>
                </a:lnTo>
                <a:lnTo>
                  <a:pt x="2045" y="0"/>
                </a:lnTo>
                <a:lnTo>
                  <a:pt x="2070" y="0"/>
                </a:lnTo>
                <a:lnTo>
                  <a:pt x="2100" y="0"/>
                </a:lnTo>
                <a:lnTo>
                  <a:pt x="2135" y="0"/>
                </a:lnTo>
                <a:lnTo>
                  <a:pt x="2166" y="0"/>
                </a:lnTo>
                <a:lnTo>
                  <a:pt x="2191" y="0"/>
                </a:lnTo>
                <a:lnTo>
                  <a:pt x="2231" y="0"/>
                </a:lnTo>
                <a:lnTo>
                  <a:pt x="2256" y="0"/>
                </a:lnTo>
                <a:lnTo>
                  <a:pt x="2286" y="0"/>
                </a:lnTo>
                <a:lnTo>
                  <a:pt x="2311" y="0"/>
                </a:lnTo>
                <a:lnTo>
                  <a:pt x="2352" y="0"/>
                </a:lnTo>
                <a:lnTo>
                  <a:pt x="2377" y="0"/>
                </a:lnTo>
                <a:lnTo>
                  <a:pt x="2407" y="0"/>
                </a:lnTo>
                <a:lnTo>
                  <a:pt x="2442" y="0"/>
                </a:lnTo>
                <a:lnTo>
                  <a:pt x="2472" y="0"/>
                </a:lnTo>
                <a:lnTo>
                  <a:pt x="2497" y="0"/>
                </a:lnTo>
                <a:lnTo>
                  <a:pt x="2527" y="0"/>
                </a:lnTo>
                <a:lnTo>
                  <a:pt x="2563" y="0"/>
                </a:lnTo>
                <a:lnTo>
                  <a:pt x="2593" y="0"/>
                </a:lnTo>
                <a:lnTo>
                  <a:pt x="2618" y="0"/>
                </a:lnTo>
                <a:lnTo>
                  <a:pt x="2648" y="0"/>
                </a:lnTo>
                <a:lnTo>
                  <a:pt x="2683" y="0"/>
                </a:lnTo>
                <a:lnTo>
                  <a:pt x="2713" y="0"/>
                </a:lnTo>
                <a:lnTo>
                  <a:pt x="2739" y="0"/>
                </a:lnTo>
                <a:lnTo>
                  <a:pt x="2779" y="0"/>
                </a:lnTo>
                <a:lnTo>
                  <a:pt x="2804" y="0"/>
                </a:lnTo>
                <a:lnTo>
                  <a:pt x="2834" y="0"/>
                </a:lnTo>
                <a:lnTo>
                  <a:pt x="2859" y="0"/>
                </a:lnTo>
                <a:lnTo>
                  <a:pt x="2899" y="0"/>
                </a:lnTo>
                <a:lnTo>
                  <a:pt x="2924" y="0"/>
                </a:lnTo>
                <a:lnTo>
                  <a:pt x="2955" y="0"/>
                </a:lnTo>
                <a:lnTo>
                  <a:pt x="2990" y="0"/>
                </a:lnTo>
                <a:lnTo>
                  <a:pt x="302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7" name="Freeform 87"/>
          <p:cNvSpPr>
            <a:spLocks noChangeAspect="1"/>
          </p:cNvSpPr>
          <p:nvPr/>
        </p:nvSpPr>
        <p:spPr bwMode="auto">
          <a:xfrm>
            <a:off x="6443663" y="2125663"/>
            <a:ext cx="1897062" cy="666750"/>
          </a:xfrm>
          <a:custGeom>
            <a:avLst/>
            <a:gdLst>
              <a:gd name="T0" fmla="*/ 2147483647 w 2211"/>
              <a:gd name="T1" fmla="*/ 2147483647 h 776"/>
              <a:gd name="T2" fmla="*/ 2147483647 w 2211"/>
              <a:gd name="T3" fmla="*/ 2147483647 h 776"/>
              <a:gd name="T4" fmla="*/ 2147483647 w 2211"/>
              <a:gd name="T5" fmla="*/ 2147483647 h 776"/>
              <a:gd name="T6" fmla="*/ 2147483647 w 2211"/>
              <a:gd name="T7" fmla="*/ 2147483647 h 776"/>
              <a:gd name="T8" fmla="*/ 2147483647 w 2211"/>
              <a:gd name="T9" fmla="*/ 2147483647 h 776"/>
              <a:gd name="T10" fmla="*/ 2147483647 w 2211"/>
              <a:gd name="T11" fmla="*/ 2147483647 h 776"/>
              <a:gd name="T12" fmla="*/ 2147483647 w 2211"/>
              <a:gd name="T13" fmla="*/ 2147483647 h 776"/>
              <a:gd name="T14" fmla="*/ 2147483647 w 2211"/>
              <a:gd name="T15" fmla="*/ 2147483647 h 776"/>
              <a:gd name="T16" fmla="*/ 2147483647 w 2211"/>
              <a:gd name="T17" fmla="*/ 2147483647 h 776"/>
              <a:gd name="T18" fmla="*/ 2147483647 w 2211"/>
              <a:gd name="T19" fmla="*/ 2147483647 h 776"/>
              <a:gd name="T20" fmla="*/ 2147483647 w 2211"/>
              <a:gd name="T21" fmla="*/ 2147483647 h 776"/>
              <a:gd name="T22" fmla="*/ 2147483647 w 2211"/>
              <a:gd name="T23" fmla="*/ 2147483647 h 776"/>
              <a:gd name="T24" fmla="*/ 2147483647 w 2211"/>
              <a:gd name="T25" fmla="*/ 2147483647 h 776"/>
              <a:gd name="T26" fmla="*/ 2147483647 w 2211"/>
              <a:gd name="T27" fmla="*/ 2147483647 h 776"/>
              <a:gd name="T28" fmla="*/ 2147483647 w 2211"/>
              <a:gd name="T29" fmla="*/ 2147483647 h 776"/>
              <a:gd name="T30" fmla="*/ 2147483647 w 2211"/>
              <a:gd name="T31" fmla="*/ 2147483647 h 776"/>
              <a:gd name="T32" fmla="*/ 2147483647 w 2211"/>
              <a:gd name="T33" fmla="*/ 2147483647 h 776"/>
              <a:gd name="T34" fmla="*/ 2147483647 w 2211"/>
              <a:gd name="T35" fmla="*/ 2147483647 h 776"/>
              <a:gd name="T36" fmla="*/ 2147483647 w 2211"/>
              <a:gd name="T37" fmla="*/ 2147483647 h 776"/>
              <a:gd name="T38" fmla="*/ 2147483647 w 2211"/>
              <a:gd name="T39" fmla="*/ 2147483647 h 776"/>
              <a:gd name="T40" fmla="*/ 2147483647 w 2211"/>
              <a:gd name="T41" fmla="*/ 2147483647 h 776"/>
              <a:gd name="T42" fmla="*/ 2147483647 w 2211"/>
              <a:gd name="T43" fmla="*/ 2147483647 h 776"/>
              <a:gd name="T44" fmla="*/ 2147483647 w 2211"/>
              <a:gd name="T45" fmla="*/ 2147483647 h 776"/>
              <a:gd name="T46" fmla="*/ 2147483647 w 2211"/>
              <a:gd name="T47" fmla="*/ 2147483647 h 776"/>
              <a:gd name="T48" fmla="*/ 2147483647 w 2211"/>
              <a:gd name="T49" fmla="*/ 2147483647 h 776"/>
              <a:gd name="T50" fmla="*/ 2147483647 w 2211"/>
              <a:gd name="T51" fmla="*/ 2147483647 h 776"/>
              <a:gd name="T52" fmla="*/ 2147483647 w 2211"/>
              <a:gd name="T53" fmla="*/ 2147483647 h 776"/>
              <a:gd name="T54" fmla="*/ 2147483647 w 2211"/>
              <a:gd name="T55" fmla="*/ 2147483647 h 776"/>
              <a:gd name="T56" fmla="*/ 2147483647 w 2211"/>
              <a:gd name="T57" fmla="*/ 2147483647 h 776"/>
              <a:gd name="T58" fmla="*/ 2147483647 w 2211"/>
              <a:gd name="T59" fmla="*/ 2147483647 h 776"/>
              <a:gd name="T60" fmla="*/ 2147483647 w 2211"/>
              <a:gd name="T61" fmla="*/ 2147483647 h 776"/>
              <a:gd name="T62" fmla="*/ 2147483647 w 2211"/>
              <a:gd name="T63" fmla="*/ 2147483647 h 776"/>
              <a:gd name="T64" fmla="*/ 2147483647 w 2211"/>
              <a:gd name="T65" fmla="*/ 2147483647 h 776"/>
              <a:gd name="T66" fmla="*/ 2147483647 w 2211"/>
              <a:gd name="T67" fmla="*/ 2147483647 h 776"/>
              <a:gd name="T68" fmla="*/ 2147483647 w 2211"/>
              <a:gd name="T69" fmla="*/ 2147483647 h 776"/>
              <a:gd name="T70" fmla="*/ 2147483647 w 2211"/>
              <a:gd name="T71" fmla="*/ 2147483647 h 776"/>
              <a:gd name="T72" fmla="*/ 2147483647 w 2211"/>
              <a:gd name="T73" fmla="*/ 2147483647 h 776"/>
              <a:gd name="T74" fmla="*/ 2147483647 w 2211"/>
              <a:gd name="T75" fmla="*/ 2147483647 h 776"/>
              <a:gd name="T76" fmla="*/ 2147483647 w 2211"/>
              <a:gd name="T77" fmla="*/ 2147483647 h 776"/>
              <a:gd name="T78" fmla="*/ 2147483647 w 2211"/>
              <a:gd name="T79" fmla="*/ 2147483647 h 776"/>
              <a:gd name="T80" fmla="*/ 2147483647 w 2211"/>
              <a:gd name="T81" fmla="*/ 2147483647 h 776"/>
              <a:gd name="T82" fmla="*/ 2147483647 w 2211"/>
              <a:gd name="T83" fmla="*/ 2147483647 h 776"/>
              <a:gd name="T84" fmla="*/ 2147483647 w 2211"/>
              <a:gd name="T85" fmla="*/ 2147483647 h 776"/>
              <a:gd name="T86" fmla="*/ 2147483647 w 2211"/>
              <a:gd name="T87" fmla="*/ 2147483647 h 776"/>
              <a:gd name="T88" fmla="*/ 2147483647 w 2211"/>
              <a:gd name="T89" fmla="*/ 2147483647 h 776"/>
              <a:gd name="T90" fmla="*/ 2147483647 w 2211"/>
              <a:gd name="T91" fmla="*/ 2147483647 h 776"/>
              <a:gd name="T92" fmla="*/ 2147483647 w 2211"/>
              <a:gd name="T93" fmla="*/ 2147483647 h 776"/>
              <a:gd name="T94" fmla="*/ 2147483647 w 2211"/>
              <a:gd name="T95" fmla="*/ 2147483647 h 776"/>
              <a:gd name="T96" fmla="*/ 2147483647 w 2211"/>
              <a:gd name="T97" fmla="*/ 2147483647 h 776"/>
              <a:gd name="T98" fmla="*/ 2147483647 w 2211"/>
              <a:gd name="T99" fmla="*/ 2147483647 h 776"/>
              <a:gd name="T100" fmla="*/ 2147483647 w 2211"/>
              <a:gd name="T101" fmla="*/ 2147483647 h 776"/>
              <a:gd name="T102" fmla="*/ 2147483647 w 2211"/>
              <a:gd name="T103" fmla="*/ 2147483647 h 776"/>
              <a:gd name="T104" fmla="*/ 2147483647 w 2211"/>
              <a:gd name="T105" fmla="*/ 2147483647 h 776"/>
              <a:gd name="T106" fmla="*/ 2147483647 w 2211"/>
              <a:gd name="T107" fmla="*/ 2147483647 h 776"/>
              <a:gd name="T108" fmla="*/ 2147483647 w 2211"/>
              <a:gd name="T109" fmla="*/ 2147483647 h 7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211"/>
              <a:gd name="T166" fmla="*/ 0 h 776"/>
              <a:gd name="T167" fmla="*/ 2211 w 2211"/>
              <a:gd name="T168" fmla="*/ 776 h 7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211" h="776">
                <a:moveTo>
                  <a:pt x="0" y="776"/>
                </a:moveTo>
                <a:lnTo>
                  <a:pt x="10" y="776"/>
                </a:lnTo>
                <a:lnTo>
                  <a:pt x="10" y="766"/>
                </a:lnTo>
                <a:lnTo>
                  <a:pt x="20" y="766"/>
                </a:lnTo>
                <a:lnTo>
                  <a:pt x="30" y="761"/>
                </a:lnTo>
                <a:lnTo>
                  <a:pt x="40" y="761"/>
                </a:lnTo>
                <a:lnTo>
                  <a:pt x="40" y="751"/>
                </a:lnTo>
                <a:lnTo>
                  <a:pt x="45" y="751"/>
                </a:lnTo>
                <a:lnTo>
                  <a:pt x="45" y="741"/>
                </a:lnTo>
                <a:lnTo>
                  <a:pt x="55" y="741"/>
                </a:lnTo>
                <a:lnTo>
                  <a:pt x="55" y="731"/>
                </a:lnTo>
                <a:lnTo>
                  <a:pt x="65" y="731"/>
                </a:lnTo>
                <a:lnTo>
                  <a:pt x="75" y="721"/>
                </a:lnTo>
                <a:lnTo>
                  <a:pt x="85" y="711"/>
                </a:lnTo>
                <a:lnTo>
                  <a:pt x="95" y="711"/>
                </a:lnTo>
                <a:lnTo>
                  <a:pt x="95" y="706"/>
                </a:lnTo>
                <a:lnTo>
                  <a:pt x="100" y="706"/>
                </a:lnTo>
                <a:lnTo>
                  <a:pt x="110" y="696"/>
                </a:lnTo>
                <a:lnTo>
                  <a:pt x="120" y="696"/>
                </a:lnTo>
                <a:lnTo>
                  <a:pt x="120" y="686"/>
                </a:lnTo>
                <a:lnTo>
                  <a:pt x="130" y="686"/>
                </a:lnTo>
                <a:lnTo>
                  <a:pt x="140" y="676"/>
                </a:lnTo>
                <a:lnTo>
                  <a:pt x="150" y="676"/>
                </a:lnTo>
                <a:lnTo>
                  <a:pt x="150" y="666"/>
                </a:lnTo>
                <a:lnTo>
                  <a:pt x="161" y="666"/>
                </a:lnTo>
                <a:lnTo>
                  <a:pt x="161" y="656"/>
                </a:lnTo>
                <a:lnTo>
                  <a:pt x="166" y="656"/>
                </a:lnTo>
                <a:lnTo>
                  <a:pt x="176" y="646"/>
                </a:lnTo>
                <a:lnTo>
                  <a:pt x="186" y="646"/>
                </a:lnTo>
                <a:lnTo>
                  <a:pt x="186" y="641"/>
                </a:lnTo>
                <a:lnTo>
                  <a:pt x="196" y="641"/>
                </a:lnTo>
                <a:lnTo>
                  <a:pt x="206" y="631"/>
                </a:lnTo>
                <a:lnTo>
                  <a:pt x="216" y="631"/>
                </a:lnTo>
                <a:lnTo>
                  <a:pt x="216" y="621"/>
                </a:lnTo>
                <a:lnTo>
                  <a:pt x="226" y="621"/>
                </a:lnTo>
                <a:lnTo>
                  <a:pt x="231" y="621"/>
                </a:lnTo>
                <a:lnTo>
                  <a:pt x="231" y="611"/>
                </a:lnTo>
                <a:lnTo>
                  <a:pt x="241" y="611"/>
                </a:lnTo>
                <a:lnTo>
                  <a:pt x="241" y="601"/>
                </a:lnTo>
                <a:lnTo>
                  <a:pt x="251" y="601"/>
                </a:lnTo>
                <a:lnTo>
                  <a:pt x="261" y="601"/>
                </a:lnTo>
                <a:lnTo>
                  <a:pt x="261" y="591"/>
                </a:lnTo>
                <a:lnTo>
                  <a:pt x="271" y="591"/>
                </a:lnTo>
                <a:lnTo>
                  <a:pt x="281" y="586"/>
                </a:lnTo>
                <a:lnTo>
                  <a:pt x="286" y="586"/>
                </a:lnTo>
                <a:lnTo>
                  <a:pt x="296" y="576"/>
                </a:lnTo>
                <a:lnTo>
                  <a:pt x="306" y="576"/>
                </a:lnTo>
                <a:lnTo>
                  <a:pt x="316" y="566"/>
                </a:lnTo>
                <a:lnTo>
                  <a:pt x="326" y="566"/>
                </a:lnTo>
                <a:lnTo>
                  <a:pt x="336" y="556"/>
                </a:lnTo>
                <a:lnTo>
                  <a:pt x="346" y="556"/>
                </a:lnTo>
                <a:lnTo>
                  <a:pt x="346" y="546"/>
                </a:lnTo>
                <a:lnTo>
                  <a:pt x="351" y="546"/>
                </a:lnTo>
                <a:lnTo>
                  <a:pt x="362" y="546"/>
                </a:lnTo>
                <a:lnTo>
                  <a:pt x="362" y="536"/>
                </a:lnTo>
                <a:lnTo>
                  <a:pt x="372" y="536"/>
                </a:lnTo>
                <a:lnTo>
                  <a:pt x="382" y="536"/>
                </a:lnTo>
                <a:lnTo>
                  <a:pt x="392" y="526"/>
                </a:lnTo>
                <a:lnTo>
                  <a:pt x="402" y="526"/>
                </a:lnTo>
                <a:lnTo>
                  <a:pt x="407" y="526"/>
                </a:lnTo>
                <a:lnTo>
                  <a:pt x="407" y="521"/>
                </a:lnTo>
                <a:lnTo>
                  <a:pt x="417" y="521"/>
                </a:lnTo>
                <a:lnTo>
                  <a:pt x="427" y="521"/>
                </a:lnTo>
                <a:lnTo>
                  <a:pt x="437" y="511"/>
                </a:lnTo>
                <a:lnTo>
                  <a:pt x="447" y="511"/>
                </a:lnTo>
                <a:lnTo>
                  <a:pt x="457" y="501"/>
                </a:lnTo>
                <a:lnTo>
                  <a:pt x="467" y="501"/>
                </a:lnTo>
                <a:lnTo>
                  <a:pt x="472" y="501"/>
                </a:lnTo>
                <a:lnTo>
                  <a:pt x="472" y="491"/>
                </a:lnTo>
                <a:lnTo>
                  <a:pt x="482" y="491"/>
                </a:lnTo>
                <a:lnTo>
                  <a:pt x="492" y="491"/>
                </a:lnTo>
                <a:lnTo>
                  <a:pt x="502" y="491"/>
                </a:lnTo>
                <a:lnTo>
                  <a:pt x="512" y="481"/>
                </a:lnTo>
                <a:lnTo>
                  <a:pt x="522" y="481"/>
                </a:lnTo>
                <a:lnTo>
                  <a:pt x="532" y="481"/>
                </a:lnTo>
                <a:lnTo>
                  <a:pt x="537" y="471"/>
                </a:lnTo>
                <a:lnTo>
                  <a:pt x="547" y="471"/>
                </a:lnTo>
                <a:lnTo>
                  <a:pt x="558" y="471"/>
                </a:lnTo>
                <a:lnTo>
                  <a:pt x="568" y="461"/>
                </a:lnTo>
                <a:lnTo>
                  <a:pt x="578" y="461"/>
                </a:lnTo>
                <a:lnTo>
                  <a:pt x="588" y="461"/>
                </a:lnTo>
                <a:lnTo>
                  <a:pt x="593" y="461"/>
                </a:lnTo>
                <a:lnTo>
                  <a:pt x="603" y="461"/>
                </a:lnTo>
                <a:lnTo>
                  <a:pt x="603" y="456"/>
                </a:lnTo>
                <a:lnTo>
                  <a:pt x="613" y="456"/>
                </a:lnTo>
                <a:lnTo>
                  <a:pt x="623" y="456"/>
                </a:lnTo>
                <a:lnTo>
                  <a:pt x="633" y="456"/>
                </a:lnTo>
                <a:lnTo>
                  <a:pt x="643" y="456"/>
                </a:lnTo>
                <a:lnTo>
                  <a:pt x="643" y="446"/>
                </a:lnTo>
                <a:lnTo>
                  <a:pt x="653" y="446"/>
                </a:lnTo>
                <a:lnTo>
                  <a:pt x="658" y="446"/>
                </a:lnTo>
                <a:lnTo>
                  <a:pt x="668" y="446"/>
                </a:lnTo>
                <a:lnTo>
                  <a:pt x="678" y="446"/>
                </a:lnTo>
                <a:lnTo>
                  <a:pt x="688" y="446"/>
                </a:lnTo>
                <a:lnTo>
                  <a:pt x="698" y="446"/>
                </a:lnTo>
                <a:lnTo>
                  <a:pt x="698" y="436"/>
                </a:lnTo>
                <a:lnTo>
                  <a:pt x="708" y="436"/>
                </a:lnTo>
                <a:lnTo>
                  <a:pt x="713" y="436"/>
                </a:lnTo>
                <a:lnTo>
                  <a:pt x="723" y="436"/>
                </a:lnTo>
                <a:lnTo>
                  <a:pt x="733" y="436"/>
                </a:lnTo>
                <a:lnTo>
                  <a:pt x="743" y="436"/>
                </a:lnTo>
                <a:lnTo>
                  <a:pt x="754" y="436"/>
                </a:lnTo>
                <a:lnTo>
                  <a:pt x="764" y="436"/>
                </a:lnTo>
                <a:lnTo>
                  <a:pt x="774" y="426"/>
                </a:lnTo>
                <a:lnTo>
                  <a:pt x="779" y="426"/>
                </a:lnTo>
                <a:lnTo>
                  <a:pt x="789" y="426"/>
                </a:lnTo>
                <a:lnTo>
                  <a:pt x="799" y="426"/>
                </a:lnTo>
                <a:lnTo>
                  <a:pt x="809" y="426"/>
                </a:lnTo>
                <a:lnTo>
                  <a:pt x="819" y="426"/>
                </a:lnTo>
                <a:lnTo>
                  <a:pt x="829" y="426"/>
                </a:lnTo>
                <a:lnTo>
                  <a:pt x="839" y="426"/>
                </a:lnTo>
                <a:lnTo>
                  <a:pt x="844" y="426"/>
                </a:lnTo>
                <a:lnTo>
                  <a:pt x="854" y="426"/>
                </a:lnTo>
                <a:lnTo>
                  <a:pt x="864" y="426"/>
                </a:lnTo>
                <a:lnTo>
                  <a:pt x="874" y="426"/>
                </a:lnTo>
                <a:lnTo>
                  <a:pt x="884" y="426"/>
                </a:lnTo>
                <a:lnTo>
                  <a:pt x="894" y="426"/>
                </a:lnTo>
                <a:lnTo>
                  <a:pt x="899" y="426"/>
                </a:lnTo>
                <a:lnTo>
                  <a:pt x="909" y="426"/>
                </a:lnTo>
                <a:lnTo>
                  <a:pt x="919" y="415"/>
                </a:lnTo>
                <a:lnTo>
                  <a:pt x="929" y="415"/>
                </a:lnTo>
                <a:lnTo>
                  <a:pt x="939" y="415"/>
                </a:lnTo>
                <a:lnTo>
                  <a:pt x="950" y="415"/>
                </a:lnTo>
                <a:lnTo>
                  <a:pt x="960" y="415"/>
                </a:lnTo>
                <a:lnTo>
                  <a:pt x="965" y="415"/>
                </a:lnTo>
                <a:lnTo>
                  <a:pt x="975" y="415"/>
                </a:lnTo>
                <a:lnTo>
                  <a:pt x="985" y="415"/>
                </a:lnTo>
                <a:lnTo>
                  <a:pt x="995" y="415"/>
                </a:lnTo>
                <a:lnTo>
                  <a:pt x="1005" y="415"/>
                </a:lnTo>
                <a:lnTo>
                  <a:pt x="1015" y="415"/>
                </a:lnTo>
                <a:lnTo>
                  <a:pt x="1020" y="415"/>
                </a:lnTo>
                <a:lnTo>
                  <a:pt x="1030" y="415"/>
                </a:lnTo>
                <a:lnTo>
                  <a:pt x="1040" y="415"/>
                </a:lnTo>
                <a:lnTo>
                  <a:pt x="1050" y="415"/>
                </a:lnTo>
                <a:lnTo>
                  <a:pt x="1060" y="415"/>
                </a:lnTo>
                <a:lnTo>
                  <a:pt x="1070" y="415"/>
                </a:lnTo>
                <a:lnTo>
                  <a:pt x="1080" y="415"/>
                </a:lnTo>
                <a:lnTo>
                  <a:pt x="1085" y="415"/>
                </a:lnTo>
                <a:lnTo>
                  <a:pt x="1095" y="415"/>
                </a:lnTo>
                <a:lnTo>
                  <a:pt x="1105" y="415"/>
                </a:lnTo>
                <a:lnTo>
                  <a:pt x="1115" y="415"/>
                </a:lnTo>
                <a:lnTo>
                  <a:pt x="1125" y="415"/>
                </a:lnTo>
                <a:lnTo>
                  <a:pt x="1135" y="415"/>
                </a:lnTo>
                <a:lnTo>
                  <a:pt x="1145" y="415"/>
                </a:lnTo>
                <a:lnTo>
                  <a:pt x="1151" y="415"/>
                </a:lnTo>
                <a:lnTo>
                  <a:pt x="1161" y="415"/>
                </a:lnTo>
                <a:lnTo>
                  <a:pt x="1171" y="415"/>
                </a:lnTo>
                <a:lnTo>
                  <a:pt x="1181" y="415"/>
                </a:lnTo>
                <a:lnTo>
                  <a:pt x="1191" y="415"/>
                </a:lnTo>
                <a:lnTo>
                  <a:pt x="1201" y="415"/>
                </a:lnTo>
                <a:lnTo>
                  <a:pt x="1206" y="415"/>
                </a:lnTo>
                <a:lnTo>
                  <a:pt x="1216" y="415"/>
                </a:lnTo>
                <a:lnTo>
                  <a:pt x="1226" y="415"/>
                </a:lnTo>
                <a:lnTo>
                  <a:pt x="1236" y="415"/>
                </a:lnTo>
                <a:lnTo>
                  <a:pt x="1246" y="415"/>
                </a:lnTo>
                <a:lnTo>
                  <a:pt x="1256" y="415"/>
                </a:lnTo>
                <a:lnTo>
                  <a:pt x="1266" y="415"/>
                </a:lnTo>
                <a:lnTo>
                  <a:pt x="1271" y="415"/>
                </a:lnTo>
                <a:lnTo>
                  <a:pt x="1281" y="415"/>
                </a:lnTo>
                <a:lnTo>
                  <a:pt x="1291" y="415"/>
                </a:lnTo>
                <a:lnTo>
                  <a:pt x="1301" y="415"/>
                </a:lnTo>
                <a:lnTo>
                  <a:pt x="1311" y="415"/>
                </a:lnTo>
                <a:lnTo>
                  <a:pt x="1321" y="415"/>
                </a:lnTo>
                <a:lnTo>
                  <a:pt x="1326" y="415"/>
                </a:lnTo>
                <a:lnTo>
                  <a:pt x="1336" y="415"/>
                </a:lnTo>
                <a:lnTo>
                  <a:pt x="1347" y="405"/>
                </a:lnTo>
                <a:lnTo>
                  <a:pt x="1357" y="405"/>
                </a:lnTo>
                <a:lnTo>
                  <a:pt x="1367" y="405"/>
                </a:lnTo>
                <a:lnTo>
                  <a:pt x="1377" y="405"/>
                </a:lnTo>
                <a:lnTo>
                  <a:pt x="1387" y="405"/>
                </a:lnTo>
                <a:lnTo>
                  <a:pt x="1392" y="405"/>
                </a:lnTo>
                <a:lnTo>
                  <a:pt x="1402" y="405"/>
                </a:lnTo>
                <a:lnTo>
                  <a:pt x="1412" y="405"/>
                </a:lnTo>
                <a:lnTo>
                  <a:pt x="1422" y="405"/>
                </a:lnTo>
                <a:lnTo>
                  <a:pt x="1432" y="400"/>
                </a:lnTo>
                <a:lnTo>
                  <a:pt x="1442" y="400"/>
                </a:lnTo>
                <a:lnTo>
                  <a:pt x="1452" y="400"/>
                </a:lnTo>
                <a:lnTo>
                  <a:pt x="1457" y="400"/>
                </a:lnTo>
                <a:lnTo>
                  <a:pt x="1467" y="400"/>
                </a:lnTo>
                <a:lnTo>
                  <a:pt x="1477" y="400"/>
                </a:lnTo>
                <a:lnTo>
                  <a:pt x="1487" y="390"/>
                </a:lnTo>
                <a:lnTo>
                  <a:pt x="1497" y="390"/>
                </a:lnTo>
                <a:lnTo>
                  <a:pt x="1507" y="390"/>
                </a:lnTo>
                <a:lnTo>
                  <a:pt x="1512" y="390"/>
                </a:lnTo>
                <a:lnTo>
                  <a:pt x="1522" y="390"/>
                </a:lnTo>
                <a:lnTo>
                  <a:pt x="1532" y="380"/>
                </a:lnTo>
                <a:lnTo>
                  <a:pt x="1542" y="380"/>
                </a:lnTo>
                <a:lnTo>
                  <a:pt x="1553" y="380"/>
                </a:lnTo>
                <a:lnTo>
                  <a:pt x="1563" y="380"/>
                </a:lnTo>
                <a:lnTo>
                  <a:pt x="1573" y="370"/>
                </a:lnTo>
                <a:lnTo>
                  <a:pt x="1578" y="370"/>
                </a:lnTo>
                <a:lnTo>
                  <a:pt x="1588" y="370"/>
                </a:lnTo>
                <a:lnTo>
                  <a:pt x="1598" y="370"/>
                </a:lnTo>
                <a:lnTo>
                  <a:pt x="1608" y="360"/>
                </a:lnTo>
                <a:lnTo>
                  <a:pt x="1618" y="360"/>
                </a:lnTo>
                <a:lnTo>
                  <a:pt x="1628" y="360"/>
                </a:lnTo>
                <a:lnTo>
                  <a:pt x="1633" y="350"/>
                </a:lnTo>
                <a:lnTo>
                  <a:pt x="1643" y="350"/>
                </a:lnTo>
                <a:lnTo>
                  <a:pt x="1653" y="350"/>
                </a:lnTo>
                <a:lnTo>
                  <a:pt x="1663" y="340"/>
                </a:lnTo>
                <a:lnTo>
                  <a:pt x="1673" y="340"/>
                </a:lnTo>
                <a:lnTo>
                  <a:pt x="1683" y="340"/>
                </a:lnTo>
                <a:lnTo>
                  <a:pt x="1683" y="335"/>
                </a:lnTo>
                <a:lnTo>
                  <a:pt x="1693" y="335"/>
                </a:lnTo>
                <a:lnTo>
                  <a:pt x="1698" y="335"/>
                </a:lnTo>
                <a:lnTo>
                  <a:pt x="1708" y="335"/>
                </a:lnTo>
                <a:lnTo>
                  <a:pt x="1708" y="325"/>
                </a:lnTo>
                <a:lnTo>
                  <a:pt x="1718" y="325"/>
                </a:lnTo>
                <a:lnTo>
                  <a:pt x="1728" y="325"/>
                </a:lnTo>
                <a:lnTo>
                  <a:pt x="1728" y="315"/>
                </a:lnTo>
                <a:lnTo>
                  <a:pt x="1738" y="315"/>
                </a:lnTo>
                <a:lnTo>
                  <a:pt x="1749" y="315"/>
                </a:lnTo>
                <a:lnTo>
                  <a:pt x="1759" y="305"/>
                </a:lnTo>
                <a:lnTo>
                  <a:pt x="1764" y="305"/>
                </a:lnTo>
                <a:lnTo>
                  <a:pt x="1774" y="295"/>
                </a:lnTo>
                <a:lnTo>
                  <a:pt x="1784" y="295"/>
                </a:lnTo>
                <a:lnTo>
                  <a:pt x="1794" y="295"/>
                </a:lnTo>
                <a:lnTo>
                  <a:pt x="1794" y="285"/>
                </a:lnTo>
                <a:lnTo>
                  <a:pt x="1804" y="285"/>
                </a:lnTo>
                <a:lnTo>
                  <a:pt x="1814" y="280"/>
                </a:lnTo>
                <a:lnTo>
                  <a:pt x="1819" y="280"/>
                </a:lnTo>
                <a:lnTo>
                  <a:pt x="1829" y="270"/>
                </a:lnTo>
                <a:lnTo>
                  <a:pt x="1839" y="270"/>
                </a:lnTo>
                <a:lnTo>
                  <a:pt x="1849" y="260"/>
                </a:lnTo>
                <a:lnTo>
                  <a:pt x="1859" y="260"/>
                </a:lnTo>
                <a:lnTo>
                  <a:pt x="1869" y="250"/>
                </a:lnTo>
                <a:lnTo>
                  <a:pt x="1879" y="250"/>
                </a:lnTo>
                <a:lnTo>
                  <a:pt x="1879" y="240"/>
                </a:lnTo>
                <a:lnTo>
                  <a:pt x="1884" y="240"/>
                </a:lnTo>
                <a:lnTo>
                  <a:pt x="1894" y="240"/>
                </a:lnTo>
                <a:lnTo>
                  <a:pt x="1894" y="230"/>
                </a:lnTo>
                <a:lnTo>
                  <a:pt x="1904" y="230"/>
                </a:lnTo>
                <a:lnTo>
                  <a:pt x="1904" y="220"/>
                </a:lnTo>
                <a:lnTo>
                  <a:pt x="1914" y="220"/>
                </a:lnTo>
                <a:lnTo>
                  <a:pt x="1924" y="220"/>
                </a:lnTo>
                <a:lnTo>
                  <a:pt x="1924" y="215"/>
                </a:lnTo>
                <a:lnTo>
                  <a:pt x="1934" y="215"/>
                </a:lnTo>
                <a:lnTo>
                  <a:pt x="1940" y="205"/>
                </a:lnTo>
                <a:lnTo>
                  <a:pt x="1950" y="205"/>
                </a:lnTo>
                <a:lnTo>
                  <a:pt x="1950" y="195"/>
                </a:lnTo>
                <a:lnTo>
                  <a:pt x="1960" y="195"/>
                </a:lnTo>
                <a:lnTo>
                  <a:pt x="1970" y="185"/>
                </a:lnTo>
                <a:lnTo>
                  <a:pt x="1980" y="185"/>
                </a:lnTo>
                <a:lnTo>
                  <a:pt x="1980" y="175"/>
                </a:lnTo>
                <a:lnTo>
                  <a:pt x="1990" y="175"/>
                </a:lnTo>
                <a:lnTo>
                  <a:pt x="2000" y="165"/>
                </a:lnTo>
                <a:lnTo>
                  <a:pt x="2005" y="155"/>
                </a:lnTo>
                <a:lnTo>
                  <a:pt x="2015" y="155"/>
                </a:lnTo>
                <a:lnTo>
                  <a:pt x="2015" y="150"/>
                </a:lnTo>
                <a:lnTo>
                  <a:pt x="2025" y="150"/>
                </a:lnTo>
                <a:lnTo>
                  <a:pt x="2035" y="140"/>
                </a:lnTo>
                <a:lnTo>
                  <a:pt x="2045" y="140"/>
                </a:lnTo>
                <a:lnTo>
                  <a:pt x="2045" y="130"/>
                </a:lnTo>
                <a:lnTo>
                  <a:pt x="2055" y="130"/>
                </a:lnTo>
                <a:lnTo>
                  <a:pt x="2065" y="120"/>
                </a:lnTo>
                <a:lnTo>
                  <a:pt x="2070" y="120"/>
                </a:lnTo>
                <a:lnTo>
                  <a:pt x="2070" y="110"/>
                </a:lnTo>
                <a:lnTo>
                  <a:pt x="2080" y="110"/>
                </a:lnTo>
                <a:lnTo>
                  <a:pt x="2080" y="100"/>
                </a:lnTo>
                <a:lnTo>
                  <a:pt x="2090" y="100"/>
                </a:lnTo>
                <a:lnTo>
                  <a:pt x="2100" y="95"/>
                </a:lnTo>
                <a:lnTo>
                  <a:pt x="2110" y="85"/>
                </a:lnTo>
                <a:lnTo>
                  <a:pt x="2120" y="75"/>
                </a:lnTo>
                <a:lnTo>
                  <a:pt x="2125" y="75"/>
                </a:lnTo>
                <a:lnTo>
                  <a:pt x="2125" y="65"/>
                </a:lnTo>
                <a:lnTo>
                  <a:pt x="2135" y="65"/>
                </a:lnTo>
                <a:lnTo>
                  <a:pt x="2146" y="55"/>
                </a:lnTo>
                <a:lnTo>
                  <a:pt x="2156" y="45"/>
                </a:lnTo>
                <a:lnTo>
                  <a:pt x="2166" y="45"/>
                </a:lnTo>
                <a:lnTo>
                  <a:pt x="2166" y="35"/>
                </a:lnTo>
                <a:lnTo>
                  <a:pt x="2176" y="35"/>
                </a:lnTo>
                <a:lnTo>
                  <a:pt x="2176" y="30"/>
                </a:lnTo>
                <a:lnTo>
                  <a:pt x="2186" y="30"/>
                </a:lnTo>
                <a:lnTo>
                  <a:pt x="2191" y="20"/>
                </a:lnTo>
                <a:lnTo>
                  <a:pt x="2191" y="10"/>
                </a:lnTo>
                <a:lnTo>
                  <a:pt x="2201" y="10"/>
                </a:lnTo>
                <a:lnTo>
                  <a:pt x="2211" y="0"/>
                </a:lnTo>
              </a:path>
            </a:pathLst>
          </a:custGeom>
          <a:noFill/>
          <a:ln w="27051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8" name="Freeform 88"/>
          <p:cNvSpPr>
            <a:spLocks noChangeAspect="1"/>
          </p:cNvSpPr>
          <p:nvPr/>
        </p:nvSpPr>
        <p:spPr bwMode="auto">
          <a:xfrm>
            <a:off x="6640513" y="2389188"/>
            <a:ext cx="879475" cy="212725"/>
          </a:xfrm>
          <a:custGeom>
            <a:avLst/>
            <a:gdLst>
              <a:gd name="T0" fmla="*/ 2147483647 w 679"/>
              <a:gd name="T1" fmla="*/ 2147483647 h 261"/>
              <a:gd name="T2" fmla="*/ 2147483647 w 679"/>
              <a:gd name="T3" fmla="*/ 2147483647 h 261"/>
              <a:gd name="T4" fmla="*/ 2147483647 w 679"/>
              <a:gd name="T5" fmla="*/ 2147483647 h 261"/>
              <a:gd name="T6" fmla="*/ 2147483647 w 679"/>
              <a:gd name="T7" fmla="*/ 2147483647 h 261"/>
              <a:gd name="T8" fmla="*/ 2147483647 w 679"/>
              <a:gd name="T9" fmla="*/ 2147483647 h 261"/>
              <a:gd name="T10" fmla="*/ 2147483647 w 679"/>
              <a:gd name="T11" fmla="*/ 2147483647 h 261"/>
              <a:gd name="T12" fmla="*/ 2147483647 w 679"/>
              <a:gd name="T13" fmla="*/ 2147483647 h 261"/>
              <a:gd name="T14" fmla="*/ 2147483647 w 679"/>
              <a:gd name="T15" fmla="*/ 2147483647 h 261"/>
              <a:gd name="T16" fmla="*/ 2147483647 w 679"/>
              <a:gd name="T17" fmla="*/ 2147483647 h 261"/>
              <a:gd name="T18" fmla="*/ 2147483647 w 679"/>
              <a:gd name="T19" fmla="*/ 2147483647 h 261"/>
              <a:gd name="T20" fmla="*/ 2147483647 w 679"/>
              <a:gd name="T21" fmla="*/ 2147483647 h 261"/>
              <a:gd name="T22" fmla="*/ 2147483647 w 679"/>
              <a:gd name="T23" fmla="*/ 2147483647 h 261"/>
              <a:gd name="T24" fmla="*/ 2147483647 w 679"/>
              <a:gd name="T25" fmla="*/ 2147483647 h 261"/>
              <a:gd name="T26" fmla="*/ 2147483647 w 679"/>
              <a:gd name="T27" fmla="*/ 2147483647 h 261"/>
              <a:gd name="T28" fmla="*/ 2147483647 w 679"/>
              <a:gd name="T29" fmla="*/ 2147483647 h 261"/>
              <a:gd name="T30" fmla="*/ 2147483647 w 679"/>
              <a:gd name="T31" fmla="*/ 2147483647 h 261"/>
              <a:gd name="T32" fmla="*/ 2147483647 w 679"/>
              <a:gd name="T33" fmla="*/ 2147483647 h 261"/>
              <a:gd name="T34" fmla="*/ 2147483647 w 679"/>
              <a:gd name="T35" fmla="*/ 2147483647 h 261"/>
              <a:gd name="T36" fmla="*/ 2147483647 w 679"/>
              <a:gd name="T37" fmla="*/ 2147483647 h 261"/>
              <a:gd name="T38" fmla="*/ 2147483647 w 679"/>
              <a:gd name="T39" fmla="*/ 2147483647 h 261"/>
              <a:gd name="T40" fmla="*/ 2147483647 w 679"/>
              <a:gd name="T41" fmla="*/ 2147483647 h 261"/>
              <a:gd name="T42" fmla="*/ 2147483647 w 679"/>
              <a:gd name="T43" fmla="*/ 2147483647 h 261"/>
              <a:gd name="T44" fmla="*/ 2147483647 w 679"/>
              <a:gd name="T45" fmla="*/ 2147483647 h 261"/>
              <a:gd name="T46" fmla="*/ 2147483647 w 679"/>
              <a:gd name="T47" fmla="*/ 2147483647 h 261"/>
              <a:gd name="T48" fmla="*/ 2147483647 w 679"/>
              <a:gd name="T49" fmla="*/ 2147483647 h 261"/>
              <a:gd name="T50" fmla="*/ 2147483647 w 679"/>
              <a:gd name="T51" fmla="*/ 2147483647 h 261"/>
              <a:gd name="T52" fmla="*/ 2147483647 w 679"/>
              <a:gd name="T53" fmla="*/ 2147483647 h 261"/>
              <a:gd name="T54" fmla="*/ 2147483647 w 679"/>
              <a:gd name="T55" fmla="*/ 2147483647 h 261"/>
              <a:gd name="T56" fmla="*/ 2147483647 w 679"/>
              <a:gd name="T57" fmla="*/ 2147483647 h 261"/>
              <a:gd name="T58" fmla="*/ 2147483647 w 679"/>
              <a:gd name="T59" fmla="*/ 2147483647 h 261"/>
              <a:gd name="T60" fmla="*/ 2147483647 w 679"/>
              <a:gd name="T61" fmla="*/ 2147483647 h 261"/>
              <a:gd name="T62" fmla="*/ 2147483647 w 679"/>
              <a:gd name="T63" fmla="*/ 2147483647 h 261"/>
              <a:gd name="T64" fmla="*/ 2147483647 w 679"/>
              <a:gd name="T65" fmla="*/ 2147483647 h 261"/>
              <a:gd name="T66" fmla="*/ 2147483647 w 679"/>
              <a:gd name="T67" fmla="*/ 2147483647 h 261"/>
              <a:gd name="T68" fmla="*/ 2147483647 w 679"/>
              <a:gd name="T69" fmla="*/ 2147483647 h 261"/>
              <a:gd name="T70" fmla="*/ 2147483647 w 679"/>
              <a:gd name="T71" fmla="*/ 2147483647 h 261"/>
              <a:gd name="T72" fmla="*/ 2147483647 w 679"/>
              <a:gd name="T73" fmla="*/ 2147483647 h 261"/>
              <a:gd name="T74" fmla="*/ 2147483647 w 679"/>
              <a:gd name="T75" fmla="*/ 2147483647 h 261"/>
              <a:gd name="T76" fmla="*/ 2147483647 w 679"/>
              <a:gd name="T77" fmla="*/ 2147483647 h 261"/>
              <a:gd name="T78" fmla="*/ 2147483647 w 679"/>
              <a:gd name="T79" fmla="*/ 2147483647 h 261"/>
              <a:gd name="T80" fmla="*/ 2147483647 w 679"/>
              <a:gd name="T81" fmla="*/ 2147483647 h 261"/>
              <a:gd name="T82" fmla="*/ 2147483647 w 679"/>
              <a:gd name="T83" fmla="*/ 2147483647 h 261"/>
              <a:gd name="T84" fmla="*/ 2147483647 w 679"/>
              <a:gd name="T85" fmla="*/ 2147483647 h 261"/>
              <a:gd name="T86" fmla="*/ 2147483647 w 679"/>
              <a:gd name="T87" fmla="*/ 2147483647 h 261"/>
              <a:gd name="T88" fmla="*/ 2147483647 w 679"/>
              <a:gd name="T89" fmla="*/ 2147483647 h 261"/>
              <a:gd name="T90" fmla="*/ 2147483647 w 679"/>
              <a:gd name="T91" fmla="*/ 2147483647 h 261"/>
              <a:gd name="T92" fmla="*/ 2147483647 w 679"/>
              <a:gd name="T93" fmla="*/ 0 h 261"/>
              <a:gd name="T94" fmla="*/ 2147483647 w 679"/>
              <a:gd name="T95" fmla="*/ 0 h 26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679"/>
              <a:gd name="T145" fmla="*/ 0 h 261"/>
              <a:gd name="T146" fmla="*/ 679 w 679"/>
              <a:gd name="T147" fmla="*/ 261 h 26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9" name="Freeform 89"/>
          <p:cNvSpPr>
            <a:spLocks noChangeAspect="1"/>
          </p:cNvSpPr>
          <p:nvPr/>
        </p:nvSpPr>
        <p:spPr bwMode="auto">
          <a:xfrm>
            <a:off x="6448425" y="2667000"/>
            <a:ext cx="582613" cy="141288"/>
          </a:xfrm>
          <a:custGeom>
            <a:avLst/>
            <a:gdLst>
              <a:gd name="T0" fmla="*/ 2147483647 w 679"/>
              <a:gd name="T1" fmla="*/ 2147483647 h 261"/>
              <a:gd name="T2" fmla="*/ 2147483647 w 679"/>
              <a:gd name="T3" fmla="*/ 2147483647 h 261"/>
              <a:gd name="T4" fmla="*/ 2147483647 w 679"/>
              <a:gd name="T5" fmla="*/ 2147483647 h 261"/>
              <a:gd name="T6" fmla="*/ 2147483647 w 679"/>
              <a:gd name="T7" fmla="*/ 2147483647 h 261"/>
              <a:gd name="T8" fmla="*/ 2147483647 w 679"/>
              <a:gd name="T9" fmla="*/ 2147483647 h 261"/>
              <a:gd name="T10" fmla="*/ 2147483647 w 679"/>
              <a:gd name="T11" fmla="*/ 2147483647 h 261"/>
              <a:gd name="T12" fmla="*/ 2147483647 w 679"/>
              <a:gd name="T13" fmla="*/ 2147483647 h 261"/>
              <a:gd name="T14" fmla="*/ 2147483647 w 679"/>
              <a:gd name="T15" fmla="*/ 2147483647 h 261"/>
              <a:gd name="T16" fmla="*/ 2147483647 w 679"/>
              <a:gd name="T17" fmla="*/ 2147483647 h 261"/>
              <a:gd name="T18" fmla="*/ 2147483647 w 679"/>
              <a:gd name="T19" fmla="*/ 2147483647 h 261"/>
              <a:gd name="T20" fmla="*/ 2147483647 w 679"/>
              <a:gd name="T21" fmla="*/ 2147483647 h 261"/>
              <a:gd name="T22" fmla="*/ 2147483647 w 679"/>
              <a:gd name="T23" fmla="*/ 2147483647 h 261"/>
              <a:gd name="T24" fmla="*/ 2147483647 w 679"/>
              <a:gd name="T25" fmla="*/ 2147483647 h 261"/>
              <a:gd name="T26" fmla="*/ 2147483647 w 679"/>
              <a:gd name="T27" fmla="*/ 2147483647 h 261"/>
              <a:gd name="T28" fmla="*/ 2147483647 w 679"/>
              <a:gd name="T29" fmla="*/ 2147483647 h 261"/>
              <a:gd name="T30" fmla="*/ 2147483647 w 679"/>
              <a:gd name="T31" fmla="*/ 2147483647 h 261"/>
              <a:gd name="T32" fmla="*/ 2147483647 w 679"/>
              <a:gd name="T33" fmla="*/ 2147483647 h 261"/>
              <a:gd name="T34" fmla="*/ 2147483647 w 679"/>
              <a:gd name="T35" fmla="*/ 2147483647 h 261"/>
              <a:gd name="T36" fmla="*/ 2147483647 w 679"/>
              <a:gd name="T37" fmla="*/ 2147483647 h 261"/>
              <a:gd name="T38" fmla="*/ 2147483647 w 679"/>
              <a:gd name="T39" fmla="*/ 2147483647 h 261"/>
              <a:gd name="T40" fmla="*/ 2147483647 w 679"/>
              <a:gd name="T41" fmla="*/ 2147483647 h 261"/>
              <a:gd name="T42" fmla="*/ 2147483647 w 679"/>
              <a:gd name="T43" fmla="*/ 2147483647 h 261"/>
              <a:gd name="T44" fmla="*/ 2147483647 w 679"/>
              <a:gd name="T45" fmla="*/ 2147483647 h 261"/>
              <a:gd name="T46" fmla="*/ 2147483647 w 679"/>
              <a:gd name="T47" fmla="*/ 2147483647 h 261"/>
              <a:gd name="T48" fmla="*/ 2147483647 w 679"/>
              <a:gd name="T49" fmla="*/ 2147483647 h 261"/>
              <a:gd name="T50" fmla="*/ 2147483647 w 679"/>
              <a:gd name="T51" fmla="*/ 2147483647 h 261"/>
              <a:gd name="T52" fmla="*/ 2147483647 w 679"/>
              <a:gd name="T53" fmla="*/ 2147483647 h 261"/>
              <a:gd name="T54" fmla="*/ 2147483647 w 679"/>
              <a:gd name="T55" fmla="*/ 2147483647 h 261"/>
              <a:gd name="T56" fmla="*/ 2147483647 w 679"/>
              <a:gd name="T57" fmla="*/ 2147483647 h 261"/>
              <a:gd name="T58" fmla="*/ 2147483647 w 679"/>
              <a:gd name="T59" fmla="*/ 2147483647 h 261"/>
              <a:gd name="T60" fmla="*/ 2147483647 w 679"/>
              <a:gd name="T61" fmla="*/ 2147483647 h 261"/>
              <a:gd name="T62" fmla="*/ 2147483647 w 679"/>
              <a:gd name="T63" fmla="*/ 2147483647 h 261"/>
              <a:gd name="T64" fmla="*/ 2147483647 w 679"/>
              <a:gd name="T65" fmla="*/ 2147483647 h 261"/>
              <a:gd name="T66" fmla="*/ 2147483647 w 679"/>
              <a:gd name="T67" fmla="*/ 2147483647 h 261"/>
              <a:gd name="T68" fmla="*/ 2147483647 w 679"/>
              <a:gd name="T69" fmla="*/ 2147483647 h 261"/>
              <a:gd name="T70" fmla="*/ 2147483647 w 679"/>
              <a:gd name="T71" fmla="*/ 2147483647 h 261"/>
              <a:gd name="T72" fmla="*/ 2147483647 w 679"/>
              <a:gd name="T73" fmla="*/ 2147483647 h 261"/>
              <a:gd name="T74" fmla="*/ 2147483647 w 679"/>
              <a:gd name="T75" fmla="*/ 2147483647 h 261"/>
              <a:gd name="T76" fmla="*/ 2147483647 w 679"/>
              <a:gd name="T77" fmla="*/ 2147483647 h 261"/>
              <a:gd name="T78" fmla="*/ 2147483647 w 679"/>
              <a:gd name="T79" fmla="*/ 2147483647 h 261"/>
              <a:gd name="T80" fmla="*/ 2147483647 w 679"/>
              <a:gd name="T81" fmla="*/ 2147483647 h 261"/>
              <a:gd name="T82" fmla="*/ 2147483647 w 679"/>
              <a:gd name="T83" fmla="*/ 2147483647 h 261"/>
              <a:gd name="T84" fmla="*/ 2147483647 w 679"/>
              <a:gd name="T85" fmla="*/ 2147483647 h 261"/>
              <a:gd name="T86" fmla="*/ 2147483647 w 679"/>
              <a:gd name="T87" fmla="*/ 2147483647 h 261"/>
              <a:gd name="T88" fmla="*/ 2147483647 w 679"/>
              <a:gd name="T89" fmla="*/ 2147483647 h 261"/>
              <a:gd name="T90" fmla="*/ 2147483647 w 679"/>
              <a:gd name="T91" fmla="*/ 2147483647 h 261"/>
              <a:gd name="T92" fmla="*/ 2147483647 w 679"/>
              <a:gd name="T93" fmla="*/ 0 h 261"/>
              <a:gd name="T94" fmla="*/ 2147483647 w 679"/>
              <a:gd name="T95" fmla="*/ 0 h 26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679"/>
              <a:gd name="T145" fmla="*/ 0 h 261"/>
              <a:gd name="T146" fmla="*/ 679 w 679"/>
              <a:gd name="T147" fmla="*/ 261 h 26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0" name="Freeform 90"/>
          <p:cNvSpPr>
            <a:spLocks noChangeAspect="1"/>
          </p:cNvSpPr>
          <p:nvPr/>
        </p:nvSpPr>
        <p:spPr bwMode="auto">
          <a:xfrm>
            <a:off x="7162800" y="2454275"/>
            <a:ext cx="900113" cy="77788"/>
          </a:xfrm>
          <a:custGeom>
            <a:avLst/>
            <a:gdLst>
              <a:gd name="T0" fmla="*/ 2147483647 w 679"/>
              <a:gd name="T1" fmla="*/ 2147483647 h 261"/>
              <a:gd name="T2" fmla="*/ 2147483647 w 679"/>
              <a:gd name="T3" fmla="*/ 2147483647 h 261"/>
              <a:gd name="T4" fmla="*/ 2147483647 w 679"/>
              <a:gd name="T5" fmla="*/ 2147483647 h 261"/>
              <a:gd name="T6" fmla="*/ 2147483647 w 679"/>
              <a:gd name="T7" fmla="*/ 2147483647 h 261"/>
              <a:gd name="T8" fmla="*/ 2147483647 w 679"/>
              <a:gd name="T9" fmla="*/ 2147483647 h 261"/>
              <a:gd name="T10" fmla="*/ 2147483647 w 679"/>
              <a:gd name="T11" fmla="*/ 2147483647 h 261"/>
              <a:gd name="T12" fmla="*/ 2147483647 w 679"/>
              <a:gd name="T13" fmla="*/ 2147483647 h 261"/>
              <a:gd name="T14" fmla="*/ 2147483647 w 679"/>
              <a:gd name="T15" fmla="*/ 2147483647 h 261"/>
              <a:gd name="T16" fmla="*/ 2147483647 w 679"/>
              <a:gd name="T17" fmla="*/ 2147483647 h 261"/>
              <a:gd name="T18" fmla="*/ 2147483647 w 679"/>
              <a:gd name="T19" fmla="*/ 2147483647 h 261"/>
              <a:gd name="T20" fmla="*/ 2147483647 w 679"/>
              <a:gd name="T21" fmla="*/ 2147483647 h 261"/>
              <a:gd name="T22" fmla="*/ 2147483647 w 679"/>
              <a:gd name="T23" fmla="*/ 2147483647 h 261"/>
              <a:gd name="T24" fmla="*/ 2147483647 w 679"/>
              <a:gd name="T25" fmla="*/ 2147483647 h 261"/>
              <a:gd name="T26" fmla="*/ 2147483647 w 679"/>
              <a:gd name="T27" fmla="*/ 2147483647 h 261"/>
              <a:gd name="T28" fmla="*/ 2147483647 w 679"/>
              <a:gd name="T29" fmla="*/ 2147483647 h 261"/>
              <a:gd name="T30" fmla="*/ 2147483647 w 679"/>
              <a:gd name="T31" fmla="*/ 2147483647 h 261"/>
              <a:gd name="T32" fmla="*/ 2147483647 w 679"/>
              <a:gd name="T33" fmla="*/ 2147483647 h 261"/>
              <a:gd name="T34" fmla="*/ 2147483647 w 679"/>
              <a:gd name="T35" fmla="*/ 2147483647 h 261"/>
              <a:gd name="T36" fmla="*/ 2147483647 w 679"/>
              <a:gd name="T37" fmla="*/ 2147483647 h 261"/>
              <a:gd name="T38" fmla="*/ 2147483647 w 679"/>
              <a:gd name="T39" fmla="*/ 2147483647 h 261"/>
              <a:gd name="T40" fmla="*/ 2147483647 w 679"/>
              <a:gd name="T41" fmla="*/ 2147483647 h 261"/>
              <a:gd name="T42" fmla="*/ 2147483647 w 679"/>
              <a:gd name="T43" fmla="*/ 2147483647 h 261"/>
              <a:gd name="T44" fmla="*/ 2147483647 w 679"/>
              <a:gd name="T45" fmla="*/ 2147483647 h 261"/>
              <a:gd name="T46" fmla="*/ 2147483647 w 679"/>
              <a:gd name="T47" fmla="*/ 2147483647 h 261"/>
              <a:gd name="T48" fmla="*/ 2147483647 w 679"/>
              <a:gd name="T49" fmla="*/ 2147483647 h 261"/>
              <a:gd name="T50" fmla="*/ 2147483647 w 679"/>
              <a:gd name="T51" fmla="*/ 2147483647 h 261"/>
              <a:gd name="T52" fmla="*/ 2147483647 w 679"/>
              <a:gd name="T53" fmla="*/ 2147483647 h 261"/>
              <a:gd name="T54" fmla="*/ 2147483647 w 679"/>
              <a:gd name="T55" fmla="*/ 2147483647 h 261"/>
              <a:gd name="T56" fmla="*/ 2147483647 w 679"/>
              <a:gd name="T57" fmla="*/ 2147483647 h 261"/>
              <a:gd name="T58" fmla="*/ 2147483647 w 679"/>
              <a:gd name="T59" fmla="*/ 2147483647 h 261"/>
              <a:gd name="T60" fmla="*/ 2147483647 w 679"/>
              <a:gd name="T61" fmla="*/ 2147483647 h 261"/>
              <a:gd name="T62" fmla="*/ 2147483647 w 679"/>
              <a:gd name="T63" fmla="*/ 2147483647 h 261"/>
              <a:gd name="T64" fmla="*/ 2147483647 w 679"/>
              <a:gd name="T65" fmla="*/ 2147483647 h 261"/>
              <a:gd name="T66" fmla="*/ 2147483647 w 679"/>
              <a:gd name="T67" fmla="*/ 2147483647 h 261"/>
              <a:gd name="T68" fmla="*/ 2147483647 w 679"/>
              <a:gd name="T69" fmla="*/ 2147483647 h 261"/>
              <a:gd name="T70" fmla="*/ 2147483647 w 679"/>
              <a:gd name="T71" fmla="*/ 2147483647 h 261"/>
              <a:gd name="T72" fmla="*/ 2147483647 w 679"/>
              <a:gd name="T73" fmla="*/ 2147483647 h 261"/>
              <a:gd name="T74" fmla="*/ 2147483647 w 679"/>
              <a:gd name="T75" fmla="*/ 2147483647 h 261"/>
              <a:gd name="T76" fmla="*/ 2147483647 w 679"/>
              <a:gd name="T77" fmla="*/ 2147483647 h 261"/>
              <a:gd name="T78" fmla="*/ 2147483647 w 679"/>
              <a:gd name="T79" fmla="*/ 2147483647 h 261"/>
              <a:gd name="T80" fmla="*/ 2147483647 w 679"/>
              <a:gd name="T81" fmla="*/ 2147483647 h 261"/>
              <a:gd name="T82" fmla="*/ 2147483647 w 679"/>
              <a:gd name="T83" fmla="*/ 2147483647 h 261"/>
              <a:gd name="T84" fmla="*/ 2147483647 w 679"/>
              <a:gd name="T85" fmla="*/ 2147483647 h 261"/>
              <a:gd name="T86" fmla="*/ 2147483647 w 679"/>
              <a:gd name="T87" fmla="*/ 2147483647 h 261"/>
              <a:gd name="T88" fmla="*/ 2147483647 w 679"/>
              <a:gd name="T89" fmla="*/ 2147483647 h 261"/>
              <a:gd name="T90" fmla="*/ 2147483647 w 679"/>
              <a:gd name="T91" fmla="*/ 2147483647 h 261"/>
              <a:gd name="T92" fmla="*/ 2147483647 w 679"/>
              <a:gd name="T93" fmla="*/ 0 h 261"/>
              <a:gd name="T94" fmla="*/ 2147483647 w 679"/>
              <a:gd name="T95" fmla="*/ 0 h 26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679"/>
              <a:gd name="T145" fmla="*/ 0 h 261"/>
              <a:gd name="T146" fmla="*/ 679 w 679"/>
              <a:gd name="T147" fmla="*/ 261 h 26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1" name="Freeform 91"/>
          <p:cNvSpPr>
            <a:spLocks noChangeAspect="1"/>
          </p:cNvSpPr>
          <p:nvPr/>
        </p:nvSpPr>
        <p:spPr bwMode="auto">
          <a:xfrm>
            <a:off x="7010400" y="2608263"/>
            <a:ext cx="593725" cy="50800"/>
          </a:xfrm>
          <a:custGeom>
            <a:avLst/>
            <a:gdLst>
              <a:gd name="T0" fmla="*/ 2147483647 w 679"/>
              <a:gd name="T1" fmla="*/ 2147483647 h 261"/>
              <a:gd name="T2" fmla="*/ 2147483647 w 679"/>
              <a:gd name="T3" fmla="*/ 2147483647 h 261"/>
              <a:gd name="T4" fmla="*/ 2147483647 w 679"/>
              <a:gd name="T5" fmla="*/ 2147483647 h 261"/>
              <a:gd name="T6" fmla="*/ 2147483647 w 679"/>
              <a:gd name="T7" fmla="*/ 2147483647 h 261"/>
              <a:gd name="T8" fmla="*/ 2147483647 w 679"/>
              <a:gd name="T9" fmla="*/ 2147483647 h 261"/>
              <a:gd name="T10" fmla="*/ 2147483647 w 679"/>
              <a:gd name="T11" fmla="*/ 2147483647 h 261"/>
              <a:gd name="T12" fmla="*/ 2147483647 w 679"/>
              <a:gd name="T13" fmla="*/ 2147483647 h 261"/>
              <a:gd name="T14" fmla="*/ 2147483647 w 679"/>
              <a:gd name="T15" fmla="*/ 2147483647 h 261"/>
              <a:gd name="T16" fmla="*/ 2147483647 w 679"/>
              <a:gd name="T17" fmla="*/ 2147483647 h 261"/>
              <a:gd name="T18" fmla="*/ 2147483647 w 679"/>
              <a:gd name="T19" fmla="*/ 2147483647 h 261"/>
              <a:gd name="T20" fmla="*/ 2147483647 w 679"/>
              <a:gd name="T21" fmla="*/ 2147483647 h 261"/>
              <a:gd name="T22" fmla="*/ 2147483647 w 679"/>
              <a:gd name="T23" fmla="*/ 2147483647 h 261"/>
              <a:gd name="T24" fmla="*/ 2147483647 w 679"/>
              <a:gd name="T25" fmla="*/ 2147483647 h 261"/>
              <a:gd name="T26" fmla="*/ 2147483647 w 679"/>
              <a:gd name="T27" fmla="*/ 2147483647 h 261"/>
              <a:gd name="T28" fmla="*/ 2147483647 w 679"/>
              <a:gd name="T29" fmla="*/ 2147483647 h 261"/>
              <a:gd name="T30" fmla="*/ 2147483647 w 679"/>
              <a:gd name="T31" fmla="*/ 2147483647 h 261"/>
              <a:gd name="T32" fmla="*/ 2147483647 w 679"/>
              <a:gd name="T33" fmla="*/ 2147483647 h 261"/>
              <a:gd name="T34" fmla="*/ 2147483647 w 679"/>
              <a:gd name="T35" fmla="*/ 2147483647 h 261"/>
              <a:gd name="T36" fmla="*/ 2147483647 w 679"/>
              <a:gd name="T37" fmla="*/ 2147483647 h 261"/>
              <a:gd name="T38" fmla="*/ 2147483647 w 679"/>
              <a:gd name="T39" fmla="*/ 2147483647 h 261"/>
              <a:gd name="T40" fmla="*/ 2147483647 w 679"/>
              <a:gd name="T41" fmla="*/ 2147483647 h 261"/>
              <a:gd name="T42" fmla="*/ 2147483647 w 679"/>
              <a:gd name="T43" fmla="*/ 2147483647 h 261"/>
              <a:gd name="T44" fmla="*/ 2147483647 w 679"/>
              <a:gd name="T45" fmla="*/ 2147483647 h 261"/>
              <a:gd name="T46" fmla="*/ 2147483647 w 679"/>
              <a:gd name="T47" fmla="*/ 2147483647 h 261"/>
              <a:gd name="T48" fmla="*/ 2147483647 w 679"/>
              <a:gd name="T49" fmla="*/ 2147483647 h 261"/>
              <a:gd name="T50" fmla="*/ 2147483647 w 679"/>
              <a:gd name="T51" fmla="*/ 2147483647 h 261"/>
              <a:gd name="T52" fmla="*/ 2147483647 w 679"/>
              <a:gd name="T53" fmla="*/ 2147483647 h 261"/>
              <a:gd name="T54" fmla="*/ 2147483647 w 679"/>
              <a:gd name="T55" fmla="*/ 2147483647 h 261"/>
              <a:gd name="T56" fmla="*/ 2147483647 w 679"/>
              <a:gd name="T57" fmla="*/ 2147483647 h 261"/>
              <a:gd name="T58" fmla="*/ 2147483647 w 679"/>
              <a:gd name="T59" fmla="*/ 2147483647 h 261"/>
              <a:gd name="T60" fmla="*/ 2147483647 w 679"/>
              <a:gd name="T61" fmla="*/ 2147483647 h 261"/>
              <a:gd name="T62" fmla="*/ 2147483647 w 679"/>
              <a:gd name="T63" fmla="*/ 2147483647 h 261"/>
              <a:gd name="T64" fmla="*/ 2147483647 w 679"/>
              <a:gd name="T65" fmla="*/ 2147483647 h 261"/>
              <a:gd name="T66" fmla="*/ 2147483647 w 679"/>
              <a:gd name="T67" fmla="*/ 2147483647 h 261"/>
              <a:gd name="T68" fmla="*/ 2147483647 w 679"/>
              <a:gd name="T69" fmla="*/ 2147483647 h 261"/>
              <a:gd name="T70" fmla="*/ 2147483647 w 679"/>
              <a:gd name="T71" fmla="*/ 2147483647 h 261"/>
              <a:gd name="T72" fmla="*/ 2147483647 w 679"/>
              <a:gd name="T73" fmla="*/ 2147483647 h 261"/>
              <a:gd name="T74" fmla="*/ 2147483647 w 679"/>
              <a:gd name="T75" fmla="*/ 2147483647 h 261"/>
              <a:gd name="T76" fmla="*/ 2147483647 w 679"/>
              <a:gd name="T77" fmla="*/ 2147483647 h 261"/>
              <a:gd name="T78" fmla="*/ 2147483647 w 679"/>
              <a:gd name="T79" fmla="*/ 2147483647 h 261"/>
              <a:gd name="T80" fmla="*/ 2147483647 w 679"/>
              <a:gd name="T81" fmla="*/ 2147483647 h 261"/>
              <a:gd name="T82" fmla="*/ 2147483647 w 679"/>
              <a:gd name="T83" fmla="*/ 2147483647 h 261"/>
              <a:gd name="T84" fmla="*/ 2147483647 w 679"/>
              <a:gd name="T85" fmla="*/ 2147483647 h 261"/>
              <a:gd name="T86" fmla="*/ 2147483647 w 679"/>
              <a:gd name="T87" fmla="*/ 2147483647 h 261"/>
              <a:gd name="T88" fmla="*/ 2147483647 w 679"/>
              <a:gd name="T89" fmla="*/ 2147483647 h 261"/>
              <a:gd name="T90" fmla="*/ 2147483647 w 679"/>
              <a:gd name="T91" fmla="*/ 2147483647 h 261"/>
              <a:gd name="T92" fmla="*/ 2147483647 w 679"/>
              <a:gd name="T93" fmla="*/ 0 h 261"/>
              <a:gd name="T94" fmla="*/ 2147483647 w 679"/>
              <a:gd name="T95" fmla="*/ 0 h 26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679"/>
              <a:gd name="T145" fmla="*/ 0 h 261"/>
              <a:gd name="T146" fmla="*/ 679 w 679"/>
              <a:gd name="T147" fmla="*/ 261 h 26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2" name="Text Box 92"/>
          <p:cNvSpPr txBox="1">
            <a:spLocks noChangeArrowheads="1"/>
          </p:cNvSpPr>
          <p:nvPr/>
        </p:nvSpPr>
        <p:spPr bwMode="auto">
          <a:xfrm>
            <a:off x="533400" y="4065588"/>
            <a:ext cx="777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一般先用显式计算一个初值，再</a:t>
            </a:r>
            <a:r>
              <a:rPr lang="zh-CN" altLang="en-US" sz="2400" b="1" dirty="0">
                <a:solidFill>
                  <a:schemeClr val="accent2"/>
                </a:solidFill>
              </a:rPr>
              <a:t>迭代</a:t>
            </a:r>
            <a:r>
              <a:rPr lang="zh-CN" altLang="en-US" sz="2400" b="1" dirty="0"/>
              <a:t>求解</a:t>
            </a:r>
            <a:r>
              <a:rPr lang="zh-CN" altLang="en-US" sz="2400" b="1" dirty="0" smtClean="0"/>
              <a:t>。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b="1" dirty="0" smtClean="0">
                <a:sym typeface="Wingdings" panose="05000000000000000000" pitchFamily="2" charset="2"/>
              </a:rPr>
              <a:t>计算量大！</a:t>
            </a:r>
            <a:endParaRPr lang="zh-CN" altLang="en-US" sz="2400" b="1" dirty="0"/>
          </a:p>
        </p:txBody>
      </p:sp>
      <p:sp>
        <p:nvSpPr>
          <p:cNvPr id="51293" name="Text Box 93"/>
          <p:cNvSpPr txBox="1">
            <a:spLocks noChangeArrowheads="1"/>
          </p:cNvSpPr>
          <p:nvPr/>
        </p:nvSpPr>
        <p:spPr bwMode="auto">
          <a:xfrm>
            <a:off x="533400" y="4953000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sym typeface="Wingdings" pitchFamily="2" charset="2"/>
              </a:rPr>
              <a:t></a:t>
            </a:r>
            <a:r>
              <a:rPr lang="en-US" altLang="zh-CN" sz="2400" b="1" dirty="0">
                <a:sym typeface="Wingdings" pitchFamily="2" charset="2"/>
              </a:rPr>
              <a:t> </a:t>
            </a:r>
            <a:r>
              <a:rPr lang="zh-CN" altLang="en-US" sz="2400" b="1" dirty="0">
                <a:sym typeface="Wingdings" pitchFamily="2" charset="2"/>
              </a:rPr>
              <a:t>隐式</a:t>
            </a:r>
            <a:r>
              <a:rPr lang="zh-CN" altLang="en-US" sz="2400" b="1" dirty="0"/>
              <a:t>欧拉法的局部截断误差：</a:t>
            </a:r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942975" y="5553070"/>
            <a:ext cx="4444999" cy="463549"/>
            <a:chOff x="642" y="3450"/>
            <a:chExt cx="2800" cy="292"/>
          </a:xfrm>
        </p:grpSpPr>
        <p:graphicFrame>
          <p:nvGraphicFramePr>
            <p:cNvPr id="5327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7900312"/>
                </p:ext>
              </p:extLst>
            </p:nvPr>
          </p:nvGraphicFramePr>
          <p:xfrm>
            <a:off x="642" y="3459"/>
            <a:ext cx="140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7" name="Equation" r:id="rId4" imgW="1193760" imgH="241200" progId="Equation.DSMT4">
                    <p:embed/>
                  </p:oleObj>
                </mc:Choice>
                <mc:Fallback>
                  <p:oleObj name="Equation" r:id="rId4" imgW="1193760" imgH="241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3459"/>
                          <a:ext cx="140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3688208"/>
                </p:ext>
              </p:extLst>
            </p:nvPr>
          </p:nvGraphicFramePr>
          <p:xfrm>
            <a:off x="2024" y="3450"/>
            <a:ext cx="141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8" name="Equation" r:id="rId6" imgW="1396800" imgH="266400" progId="Equation.DSMT4">
                    <p:embed/>
                  </p:oleObj>
                </mc:Choice>
                <mc:Fallback>
                  <p:oleObj name="Equation" r:id="rId6" imgW="1396800" imgH="266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3450"/>
                          <a:ext cx="141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97" name="Text Box 97"/>
          <p:cNvSpPr txBox="1">
            <a:spLocks noChangeArrowheads="1"/>
          </p:cNvSpPr>
          <p:nvPr/>
        </p:nvSpPr>
        <p:spPr bwMode="auto">
          <a:xfrm>
            <a:off x="914400" y="60960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即隐式欧拉公式具有 </a:t>
            </a:r>
            <a:r>
              <a:rPr lang="en-US" altLang="zh-CN" sz="2400" b="1">
                <a:solidFill>
                  <a:schemeClr val="accent2"/>
                </a:solidFill>
              </a:rPr>
              <a:t>1 </a:t>
            </a:r>
            <a:r>
              <a:rPr lang="zh-CN" altLang="en-US" sz="2400" b="1"/>
              <a:t>阶精度。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8847"/>
              </p:ext>
            </p:extLst>
          </p:nvPr>
        </p:nvGraphicFramePr>
        <p:xfrm>
          <a:off x="3694113" y="1294606"/>
          <a:ext cx="23018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9" name="Equation" r:id="rId8" imgW="1346040" imgH="393480" progId="Equation.DSMT4">
                  <p:embed/>
                </p:oleObj>
              </mc:Choice>
              <mc:Fallback>
                <p:oleObj name="Equation" r:id="rId8" imgW="1346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1294606"/>
                        <a:ext cx="23018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5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17" grpId="0" animBg="1"/>
      <p:bldP spid="51218" grpId="0" animBg="1"/>
      <p:bldP spid="51282" grpId="0" animBg="1"/>
      <p:bldP spid="51284" grpId="0" animBg="1"/>
      <p:bldP spid="51285" grpId="0" animBg="1"/>
      <p:bldP spid="51286" grpId="0" animBg="1"/>
      <p:bldP spid="51287" grpId="0" animBg="1"/>
      <p:bldP spid="51288" grpId="0" animBg="1"/>
      <p:bldP spid="51289" grpId="0" animBg="1"/>
      <p:bldP spid="51290" grpId="0" animBg="1"/>
      <p:bldP spid="51291" grpId="0" animBg="1"/>
      <p:bldP spid="51292" grpId="0" autoUpdateAnimBg="0"/>
      <p:bldP spid="51293" grpId="0" autoUpdateAnimBg="0"/>
      <p:bldP spid="5129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" name="Text Box 103"/>
          <p:cNvSpPr txBox="1">
            <a:spLocks noChangeArrowheads="1"/>
          </p:cNvSpPr>
          <p:nvPr/>
        </p:nvSpPr>
        <p:spPr bwMode="auto">
          <a:xfrm>
            <a:off x="304800" y="185738"/>
            <a:ext cx="502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pitchFamily="2" charset="2"/>
              </a:rPr>
              <a:t> </a:t>
            </a:r>
            <a:r>
              <a:rPr lang="zh-CN" altLang="en-US" sz="2400" b="1"/>
              <a:t>梯形公式 </a:t>
            </a:r>
            <a:r>
              <a:rPr lang="en-US" altLang="zh-CN" sz="2000" b="1">
                <a:solidFill>
                  <a:srgbClr val="008000"/>
                </a:solidFill>
              </a:rPr>
              <a:t>/* trapezoid formula */</a:t>
            </a:r>
          </a:p>
        </p:txBody>
      </p:sp>
      <p:sp>
        <p:nvSpPr>
          <p:cNvPr id="53352" name="Text Box 104"/>
          <p:cNvSpPr txBox="1">
            <a:spLocks noChangeArrowheads="1"/>
          </p:cNvSpPr>
          <p:nvPr/>
        </p:nvSpPr>
        <p:spPr bwMode="auto">
          <a:xfrm>
            <a:off x="4876800" y="3048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— </a:t>
            </a:r>
            <a:r>
              <a:rPr lang="zh-CN" altLang="en-US" sz="2400" b="1"/>
              <a:t>显、隐式两种算法的</a:t>
            </a:r>
            <a:r>
              <a:rPr lang="zh-CN" altLang="en-US" sz="2400" b="1">
                <a:solidFill>
                  <a:schemeClr val="accent2"/>
                </a:solidFill>
              </a:rPr>
              <a:t>平均</a:t>
            </a:r>
          </a:p>
        </p:txBody>
      </p: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914400" y="3206750"/>
            <a:ext cx="6553200" cy="833438"/>
            <a:chOff x="576" y="528"/>
            <a:chExt cx="4128" cy="525"/>
          </a:xfrm>
        </p:grpSpPr>
        <p:sp>
          <p:nvSpPr>
            <p:cNvPr id="54320" name="AutoShape 106" descr="再生纸"/>
            <p:cNvSpPr>
              <a:spLocks noChangeArrowheads="1"/>
            </p:cNvSpPr>
            <p:nvPr/>
          </p:nvSpPr>
          <p:spPr bwMode="auto">
            <a:xfrm>
              <a:off x="576" y="528"/>
              <a:ext cx="4128" cy="525"/>
            </a:xfrm>
            <a:prstGeom prst="bevel">
              <a:avLst>
                <a:gd name="adj" fmla="val 607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32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6345814"/>
                </p:ext>
              </p:extLst>
            </p:nvPr>
          </p:nvGraphicFramePr>
          <p:xfrm>
            <a:off x="720" y="569"/>
            <a:ext cx="3909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80" name="Equation" r:id="rId4" imgW="4025880" imgH="406080" progId="Equation.DSMT4">
                    <p:embed/>
                  </p:oleObj>
                </mc:Choice>
                <mc:Fallback>
                  <p:oleObj name="Equation" r:id="rId4" imgW="4025880" imgH="4060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569"/>
                          <a:ext cx="3909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066800" y="3435350"/>
            <a:ext cx="3950892" cy="457200"/>
            <a:chOff x="672" y="768"/>
            <a:chExt cx="2534" cy="336"/>
          </a:xfrm>
        </p:grpSpPr>
        <p:sp>
          <p:nvSpPr>
            <p:cNvPr id="54318" name="Oval 108"/>
            <p:cNvSpPr>
              <a:spLocks noChangeArrowheads="1"/>
            </p:cNvSpPr>
            <p:nvPr/>
          </p:nvSpPr>
          <p:spPr bwMode="auto">
            <a:xfrm>
              <a:off x="672" y="768"/>
              <a:ext cx="384" cy="33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Oval 109"/>
            <p:cNvSpPr>
              <a:spLocks noChangeArrowheads="1"/>
            </p:cNvSpPr>
            <p:nvPr/>
          </p:nvSpPr>
          <p:spPr bwMode="auto">
            <a:xfrm>
              <a:off x="2822" y="768"/>
              <a:ext cx="384" cy="33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0"/>
          <p:cNvGrpSpPr>
            <a:grpSpLocks/>
          </p:cNvGrpSpPr>
          <p:nvPr/>
        </p:nvGrpSpPr>
        <p:grpSpPr bwMode="auto">
          <a:xfrm>
            <a:off x="838200" y="4121150"/>
            <a:ext cx="7391400" cy="1828800"/>
            <a:chOff x="576" y="1176"/>
            <a:chExt cx="4656" cy="1152"/>
          </a:xfrm>
        </p:grpSpPr>
        <p:sp>
          <p:nvSpPr>
            <p:cNvPr id="54316" name="AutoShape 114" descr="再生纸"/>
            <p:cNvSpPr>
              <a:spLocks noChangeArrowheads="1"/>
            </p:cNvSpPr>
            <p:nvPr/>
          </p:nvSpPr>
          <p:spPr bwMode="auto">
            <a:xfrm>
              <a:off x="576" y="1176"/>
              <a:ext cx="4656" cy="1152"/>
            </a:xfrm>
            <a:prstGeom prst="roundRect">
              <a:avLst>
                <a:gd name="adj" fmla="val 13704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577850" indent="-577850">
                <a:lnSpc>
                  <a:spcPct val="105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</a:rPr>
                <a:t>注</a:t>
              </a:r>
              <a:r>
                <a:rPr lang="zh-CN" altLang="en-US" sz="2400" b="1" dirty="0" smtClean="0">
                  <a:solidFill>
                    <a:schemeClr val="accent2"/>
                  </a:solidFill>
                </a:rPr>
                <a:t>：</a:t>
              </a:r>
              <a:r>
                <a:rPr lang="zh-CN" altLang="en-US" sz="2400" b="1" dirty="0" smtClean="0"/>
                <a:t>局部</a:t>
              </a:r>
              <a:r>
                <a:rPr lang="zh-CN" altLang="en-US" sz="2400" b="1" dirty="0"/>
                <a:t>截断误差                                     </a:t>
              </a:r>
            </a:p>
            <a:p>
              <a:pPr marL="577850" indent="-577850">
                <a:lnSpc>
                  <a:spcPct val="105000"/>
                </a:lnSpc>
              </a:pPr>
              <a:r>
                <a:rPr lang="zh-CN" altLang="en-US" sz="2400" b="1" dirty="0"/>
                <a:t>        即梯形公式具有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2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阶精度，比欧拉方法有了进步。但注意到该公式是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隐式</a:t>
              </a:r>
              <a:r>
                <a:rPr lang="zh-CN" altLang="en-US" sz="2400" b="1" dirty="0"/>
                <a:t>公式，计算时不得不用到迭代法，其迭代收敛性与欧拉公式相似。</a:t>
              </a:r>
              <a:endParaRPr lang="zh-CN" altLang="en-US" sz="2400" b="1" dirty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5431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4343385"/>
                </p:ext>
              </p:extLst>
            </p:nvPr>
          </p:nvGraphicFramePr>
          <p:xfrm>
            <a:off x="2292" y="1221"/>
            <a:ext cx="179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81" name="Equation" r:id="rId6" imgW="1269720" imgH="203040" progId="Equation.DSMT4">
                    <p:embed/>
                  </p:oleObj>
                </mc:Choice>
                <mc:Fallback>
                  <p:oleObj name="Equation" r:id="rId6" imgW="126972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1221"/>
                          <a:ext cx="179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6"/>
          <p:cNvGrpSpPr>
            <a:grpSpLocks/>
          </p:cNvGrpSpPr>
          <p:nvPr/>
        </p:nvGrpSpPr>
        <p:grpSpPr bwMode="auto">
          <a:xfrm>
            <a:off x="971550" y="1125538"/>
            <a:ext cx="4876800" cy="762000"/>
            <a:chOff x="1104" y="1776"/>
            <a:chExt cx="3072" cy="480"/>
          </a:xfrm>
        </p:grpSpPr>
        <p:sp>
          <p:nvSpPr>
            <p:cNvPr id="54314" name="AutoShape 147" descr="再生纸"/>
            <p:cNvSpPr>
              <a:spLocks noChangeArrowheads="1"/>
            </p:cNvSpPr>
            <p:nvPr/>
          </p:nvSpPr>
          <p:spPr bwMode="auto">
            <a:xfrm>
              <a:off x="1104" y="1776"/>
              <a:ext cx="3072" cy="480"/>
            </a:xfrm>
            <a:prstGeom prst="bevel">
              <a:avLst>
                <a:gd name="adj" fmla="val 875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31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1993572"/>
                </p:ext>
              </p:extLst>
            </p:nvPr>
          </p:nvGraphicFramePr>
          <p:xfrm>
            <a:off x="1260" y="1865"/>
            <a:ext cx="273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82" name="Equation" r:id="rId8" imgW="2958840" imgH="241200" progId="Equation.DSMT4">
                    <p:embed/>
                  </p:oleObj>
                </mc:Choice>
                <mc:Fallback>
                  <p:oleObj name="Equation" r:id="rId8" imgW="2958840" imgH="241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1865"/>
                          <a:ext cx="273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49"/>
          <p:cNvGrpSpPr>
            <a:grpSpLocks/>
          </p:cNvGrpSpPr>
          <p:nvPr/>
        </p:nvGrpSpPr>
        <p:grpSpPr bwMode="auto">
          <a:xfrm>
            <a:off x="971550" y="1989138"/>
            <a:ext cx="5181600" cy="762000"/>
            <a:chOff x="384" y="1488"/>
            <a:chExt cx="3264" cy="480"/>
          </a:xfrm>
        </p:grpSpPr>
        <p:sp>
          <p:nvSpPr>
            <p:cNvPr id="54281" name="AutoShape 150" descr="再生纸"/>
            <p:cNvSpPr>
              <a:spLocks noChangeArrowheads="1"/>
            </p:cNvSpPr>
            <p:nvPr/>
          </p:nvSpPr>
          <p:spPr bwMode="auto">
            <a:xfrm>
              <a:off x="384" y="1488"/>
              <a:ext cx="3264" cy="480"/>
            </a:xfrm>
            <a:prstGeom prst="bevel">
              <a:avLst>
                <a:gd name="adj" fmla="val 875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Rectangle 151"/>
            <p:cNvSpPr>
              <a:spLocks noChangeArrowheads="1"/>
            </p:cNvSpPr>
            <p:nvPr/>
          </p:nvSpPr>
          <p:spPr bwMode="auto">
            <a:xfrm>
              <a:off x="3493" y="160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283" name="Rectangle 152"/>
            <p:cNvSpPr>
              <a:spLocks noChangeArrowheads="1"/>
            </p:cNvSpPr>
            <p:nvPr/>
          </p:nvSpPr>
          <p:spPr bwMode="auto">
            <a:xfrm>
              <a:off x="3407" y="160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4284" name="Rectangle 153"/>
            <p:cNvSpPr>
              <a:spLocks noChangeArrowheads="1"/>
            </p:cNvSpPr>
            <p:nvPr/>
          </p:nvSpPr>
          <p:spPr bwMode="auto">
            <a:xfrm>
              <a:off x="3092" y="160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4285" name="Rectangle 154"/>
            <p:cNvSpPr>
              <a:spLocks noChangeArrowheads="1"/>
            </p:cNvSpPr>
            <p:nvPr/>
          </p:nvSpPr>
          <p:spPr bwMode="auto">
            <a:xfrm>
              <a:off x="2925" y="1603"/>
              <a:ext cx="1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54286" name="Rectangle 155"/>
            <p:cNvSpPr>
              <a:spLocks noChangeArrowheads="1"/>
            </p:cNvSpPr>
            <p:nvPr/>
          </p:nvSpPr>
          <p:spPr bwMode="auto">
            <a:xfrm>
              <a:off x="2844" y="160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4287" name="Rectangle 156"/>
            <p:cNvSpPr>
              <a:spLocks noChangeArrowheads="1"/>
            </p:cNvSpPr>
            <p:nvPr/>
          </p:nvSpPr>
          <p:spPr bwMode="auto">
            <a:xfrm>
              <a:off x="2755" y="160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4288" name="Rectangle 157"/>
            <p:cNvSpPr>
              <a:spLocks noChangeArrowheads="1"/>
            </p:cNvSpPr>
            <p:nvPr/>
          </p:nvSpPr>
          <p:spPr bwMode="auto">
            <a:xfrm>
              <a:off x="2449" y="160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289" name="Rectangle 158"/>
            <p:cNvSpPr>
              <a:spLocks noChangeArrowheads="1"/>
            </p:cNvSpPr>
            <p:nvPr/>
          </p:nvSpPr>
          <p:spPr bwMode="auto">
            <a:xfrm>
              <a:off x="2229" y="160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4290" name="Rectangle 159"/>
            <p:cNvSpPr>
              <a:spLocks noChangeArrowheads="1"/>
            </p:cNvSpPr>
            <p:nvPr/>
          </p:nvSpPr>
          <p:spPr bwMode="auto">
            <a:xfrm>
              <a:off x="1884" y="160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4291" name="Rectangle 160"/>
            <p:cNvSpPr>
              <a:spLocks noChangeArrowheads="1"/>
            </p:cNvSpPr>
            <p:nvPr/>
          </p:nvSpPr>
          <p:spPr bwMode="auto">
            <a:xfrm>
              <a:off x="1540" y="160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292" name="Rectangle 161"/>
            <p:cNvSpPr>
              <a:spLocks noChangeArrowheads="1"/>
            </p:cNvSpPr>
            <p:nvPr/>
          </p:nvSpPr>
          <p:spPr bwMode="auto">
            <a:xfrm>
              <a:off x="2158" y="170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293" name="Rectangle 162"/>
            <p:cNvSpPr>
              <a:spLocks noChangeArrowheads="1"/>
            </p:cNvSpPr>
            <p:nvPr/>
          </p:nvSpPr>
          <p:spPr bwMode="auto">
            <a:xfrm>
              <a:off x="1816" y="170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4294" name="Rectangle 163"/>
            <p:cNvSpPr>
              <a:spLocks noChangeArrowheads="1"/>
            </p:cNvSpPr>
            <p:nvPr/>
          </p:nvSpPr>
          <p:spPr bwMode="auto">
            <a:xfrm>
              <a:off x="713" y="170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295" name="Rectangle 164"/>
            <p:cNvSpPr>
              <a:spLocks noChangeArrowheads="1"/>
            </p:cNvSpPr>
            <p:nvPr/>
          </p:nvSpPr>
          <p:spPr bwMode="auto">
            <a:xfrm>
              <a:off x="3287" y="1583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54296" name="Rectangle 165"/>
            <p:cNvSpPr>
              <a:spLocks noChangeArrowheads="1"/>
            </p:cNvSpPr>
            <p:nvPr/>
          </p:nvSpPr>
          <p:spPr bwMode="auto">
            <a:xfrm>
              <a:off x="2616" y="1583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4297" name="Rectangle 166"/>
            <p:cNvSpPr>
              <a:spLocks noChangeArrowheads="1"/>
            </p:cNvSpPr>
            <p:nvPr/>
          </p:nvSpPr>
          <p:spPr bwMode="auto">
            <a:xfrm>
              <a:off x="1153" y="1583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4298" name="Rectangle 167"/>
            <p:cNvSpPr>
              <a:spLocks noChangeArrowheads="1"/>
            </p:cNvSpPr>
            <p:nvPr/>
          </p:nvSpPr>
          <p:spPr bwMode="auto">
            <a:xfrm>
              <a:off x="821" y="1583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4299" name="Rectangle 168"/>
            <p:cNvSpPr>
              <a:spLocks noChangeArrowheads="1"/>
            </p:cNvSpPr>
            <p:nvPr/>
          </p:nvSpPr>
          <p:spPr bwMode="auto">
            <a:xfrm>
              <a:off x="2098" y="1699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  <a:latin typeface="Symbol" pitchFamily="18" charset="2"/>
                </a:rPr>
                <a:t>+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4300" name="Rectangle 169"/>
            <p:cNvSpPr>
              <a:spLocks noChangeArrowheads="1"/>
            </p:cNvSpPr>
            <p:nvPr/>
          </p:nvSpPr>
          <p:spPr bwMode="auto">
            <a:xfrm>
              <a:off x="1756" y="1699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4301" name="Rectangle 170"/>
            <p:cNvSpPr>
              <a:spLocks noChangeArrowheads="1"/>
            </p:cNvSpPr>
            <p:nvPr/>
          </p:nvSpPr>
          <p:spPr bwMode="auto">
            <a:xfrm>
              <a:off x="654" y="1699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dirty="0">
                  <a:solidFill>
                    <a:srgbClr val="FF3300"/>
                  </a:solidFill>
                  <a:latin typeface="Symbol" pitchFamily="18" charset="2"/>
                </a:rPr>
                <a:t>+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54302" name="Rectangle 171"/>
            <p:cNvSpPr>
              <a:spLocks noChangeArrowheads="1"/>
            </p:cNvSpPr>
            <p:nvPr/>
          </p:nvSpPr>
          <p:spPr bwMode="auto">
            <a:xfrm>
              <a:off x="3159" y="1603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4303" name="Rectangle 172"/>
            <p:cNvSpPr>
              <a:spLocks noChangeArrowheads="1"/>
            </p:cNvSpPr>
            <p:nvPr/>
          </p:nvSpPr>
          <p:spPr bwMode="auto">
            <a:xfrm>
              <a:off x="2516" y="1603"/>
              <a:ext cx="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4304" name="Rectangle 173"/>
            <p:cNvSpPr>
              <a:spLocks noChangeArrowheads="1"/>
            </p:cNvSpPr>
            <p:nvPr/>
          </p:nvSpPr>
          <p:spPr bwMode="auto">
            <a:xfrm>
              <a:off x="1974" y="1603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 dirty="0" smtClean="0">
                  <a:solidFill>
                    <a:srgbClr val="FF3300"/>
                  </a:solidFill>
                </a:rPr>
                <a:t>y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54305" name="Rectangle 174"/>
            <p:cNvSpPr>
              <a:spLocks noChangeArrowheads="1"/>
            </p:cNvSpPr>
            <p:nvPr/>
          </p:nvSpPr>
          <p:spPr bwMode="auto">
            <a:xfrm>
              <a:off x="1620" y="1603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 dirty="0" smtClean="0">
                  <a:solidFill>
                    <a:srgbClr val="000000"/>
                  </a:solidFill>
                </a:rPr>
                <a:t>x</a:t>
              </a:r>
              <a:endParaRPr lang="en-US" altLang="zh-CN" dirty="0"/>
            </a:p>
          </p:txBody>
        </p:sp>
        <p:sp>
          <p:nvSpPr>
            <p:cNvPr id="54306" name="Rectangle 175"/>
            <p:cNvSpPr>
              <a:spLocks noChangeArrowheads="1"/>
            </p:cNvSpPr>
            <p:nvPr/>
          </p:nvSpPr>
          <p:spPr bwMode="auto">
            <a:xfrm>
              <a:off x="1442" y="160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4307" name="Rectangle 176"/>
            <p:cNvSpPr>
              <a:spLocks noChangeArrowheads="1"/>
            </p:cNvSpPr>
            <p:nvPr/>
          </p:nvSpPr>
          <p:spPr bwMode="auto">
            <a:xfrm>
              <a:off x="1286" y="1603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h</a:t>
              </a:r>
              <a:endParaRPr lang="en-US" altLang="zh-CN"/>
            </a:p>
          </p:txBody>
        </p:sp>
        <p:sp>
          <p:nvSpPr>
            <p:cNvPr id="54308" name="Rectangle 177"/>
            <p:cNvSpPr>
              <a:spLocks noChangeArrowheads="1"/>
            </p:cNvSpPr>
            <p:nvPr/>
          </p:nvSpPr>
          <p:spPr bwMode="auto">
            <a:xfrm>
              <a:off x="985" y="1603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 dirty="0" smtClean="0">
                  <a:solidFill>
                    <a:srgbClr val="000000"/>
                  </a:solidFill>
                </a:rPr>
                <a:t>y</a:t>
              </a:r>
              <a:endParaRPr lang="en-US" altLang="zh-CN" dirty="0"/>
            </a:p>
          </p:txBody>
        </p:sp>
        <p:sp>
          <p:nvSpPr>
            <p:cNvPr id="54309" name="Rectangle 178"/>
            <p:cNvSpPr>
              <a:spLocks noChangeArrowheads="1"/>
            </p:cNvSpPr>
            <p:nvPr/>
          </p:nvSpPr>
          <p:spPr bwMode="auto">
            <a:xfrm>
              <a:off x="529" y="1603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 dirty="0" smtClean="0">
                  <a:solidFill>
                    <a:srgbClr val="FF3300"/>
                  </a:solidFill>
                </a:rPr>
                <a:t>y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54310" name="Rectangle 179"/>
            <p:cNvSpPr>
              <a:spLocks noChangeArrowheads="1"/>
            </p:cNvSpPr>
            <p:nvPr/>
          </p:nvSpPr>
          <p:spPr bwMode="auto">
            <a:xfrm>
              <a:off x="2057" y="1710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 dirty="0" err="1">
                  <a:solidFill>
                    <a:srgbClr val="FF3300"/>
                  </a:solidFill>
                </a:rPr>
                <a:t>i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54311" name="Rectangle 180"/>
            <p:cNvSpPr>
              <a:spLocks noChangeArrowheads="1"/>
            </p:cNvSpPr>
            <p:nvPr/>
          </p:nvSpPr>
          <p:spPr bwMode="auto">
            <a:xfrm>
              <a:off x="1716" y="1710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4312" name="Rectangle 181"/>
            <p:cNvSpPr>
              <a:spLocks noChangeArrowheads="1"/>
            </p:cNvSpPr>
            <p:nvPr/>
          </p:nvSpPr>
          <p:spPr bwMode="auto">
            <a:xfrm>
              <a:off x="1069" y="1710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4313" name="Rectangle 182"/>
            <p:cNvSpPr>
              <a:spLocks noChangeArrowheads="1"/>
            </p:cNvSpPr>
            <p:nvPr/>
          </p:nvSpPr>
          <p:spPr bwMode="auto">
            <a:xfrm>
              <a:off x="613" y="1710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FF3300"/>
                  </a:solidFill>
                </a:rPr>
                <a:t>i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" grpId="0" autoUpdateAnimBg="0"/>
      <p:bldP spid="5335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678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pitchFamily="2" charset="2"/>
              </a:rPr>
              <a:t> </a:t>
            </a:r>
            <a:r>
              <a:rPr lang="zh-CN" altLang="en-US" sz="2400" b="1"/>
              <a:t>改进欧拉法 </a:t>
            </a:r>
            <a:r>
              <a:rPr lang="en-US" altLang="zh-CN" sz="2000" b="1">
                <a:solidFill>
                  <a:srgbClr val="008000"/>
                </a:solidFill>
              </a:rPr>
              <a:t>/* modified Euler’s method */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066800"/>
            <a:ext cx="7893050" cy="458788"/>
            <a:chOff x="288" y="528"/>
            <a:chExt cx="4972" cy="289"/>
          </a:xfrm>
        </p:grpSpPr>
        <p:sp>
          <p:nvSpPr>
            <p:cNvPr id="55349" name="Text Box 4"/>
            <p:cNvSpPr txBox="1">
              <a:spLocks noChangeArrowheads="1"/>
            </p:cNvSpPr>
            <p:nvPr/>
          </p:nvSpPr>
          <p:spPr bwMode="auto">
            <a:xfrm>
              <a:off x="288" y="529"/>
              <a:ext cx="4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8000"/>
                  </a:solidFill>
                </a:rPr>
                <a:t>Step 1</a:t>
              </a:r>
              <a:r>
                <a:rPr lang="en-US" altLang="zh-CN" sz="2400" b="1">
                  <a:solidFill>
                    <a:srgbClr val="008000"/>
                  </a:solidFill>
                </a:rPr>
                <a:t>:</a:t>
              </a:r>
              <a:r>
                <a:rPr lang="en-US" altLang="zh-CN" sz="2400" b="1"/>
                <a:t> </a:t>
              </a:r>
              <a:r>
                <a:rPr lang="zh-CN" altLang="en-US" sz="2400" b="1"/>
                <a:t>先用</a:t>
              </a:r>
              <a:r>
                <a:rPr lang="zh-CN" altLang="en-US" sz="2400" b="1">
                  <a:solidFill>
                    <a:schemeClr val="accent2"/>
                  </a:solidFill>
                </a:rPr>
                <a:t>显式</a:t>
              </a:r>
              <a:r>
                <a:rPr lang="zh-CN" altLang="en-US" sz="2400" b="1"/>
                <a:t>欧拉公式作</a:t>
              </a:r>
              <a:r>
                <a:rPr lang="zh-CN" altLang="en-US" sz="2400" b="1">
                  <a:solidFill>
                    <a:schemeClr val="accent2"/>
                  </a:solidFill>
                </a:rPr>
                <a:t>预测</a:t>
              </a:r>
              <a:r>
                <a:rPr lang="zh-CN" altLang="en-US" sz="2400" b="1"/>
                <a:t>，算出</a:t>
              </a:r>
            </a:p>
          </p:txBody>
        </p:sp>
        <p:grpSp>
          <p:nvGrpSpPr>
            <p:cNvPr id="55350" name="Group 5"/>
            <p:cNvGrpSpPr>
              <a:grpSpLocks/>
            </p:cNvGrpSpPr>
            <p:nvPr/>
          </p:nvGrpSpPr>
          <p:grpSpPr bwMode="auto">
            <a:xfrm>
              <a:off x="3648" y="528"/>
              <a:ext cx="1612" cy="270"/>
              <a:chOff x="3120" y="575"/>
              <a:chExt cx="1612" cy="270"/>
            </a:xfrm>
          </p:grpSpPr>
          <p:sp>
            <p:nvSpPr>
              <p:cNvPr id="55351" name="Rectangle 6"/>
              <p:cNvSpPr>
                <a:spLocks noChangeArrowheads="1"/>
              </p:cNvSpPr>
              <p:nvPr/>
            </p:nvSpPr>
            <p:spPr bwMode="auto">
              <a:xfrm>
                <a:off x="4671" y="597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chemeClr val="accent2"/>
                    </a:solidFill>
                  </a:rPr>
                  <a:t>)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52" name="Rectangle 7"/>
              <p:cNvSpPr>
                <a:spLocks noChangeArrowheads="1"/>
              </p:cNvSpPr>
              <p:nvPr/>
            </p:nvSpPr>
            <p:spPr bwMode="auto">
              <a:xfrm>
                <a:off x="4428" y="597"/>
                <a:ext cx="4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chemeClr val="accent2"/>
                    </a:solidFill>
                  </a:rPr>
                  <a:t>,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53" name="Rectangle 8"/>
              <p:cNvSpPr>
                <a:spLocks noChangeArrowheads="1"/>
              </p:cNvSpPr>
              <p:nvPr/>
            </p:nvSpPr>
            <p:spPr bwMode="auto">
              <a:xfrm>
                <a:off x="4185" y="597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chemeClr val="accent2"/>
                    </a:solidFill>
                  </a:rPr>
                  <a:t>(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54" name="Rectangle 9"/>
              <p:cNvSpPr>
                <a:spLocks noChangeArrowheads="1"/>
              </p:cNvSpPr>
              <p:nvPr/>
            </p:nvSpPr>
            <p:spPr bwMode="auto">
              <a:xfrm>
                <a:off x="3317" y="71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FF3300"/>
                    </a:solidFill>
                  </a:rPr>
                  <a:t>1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55" name="Rectangle 10"/>
              <p:cNvSpPr>
                <a:spLocks noChangeArrowheads="1"/>
              </p:cNvSpPr>
              <p:nvPr/>
            </p:nvSpPr>
            <p:spPr bwMode="auto">
              <a:xfrm>
                <a:off x="4610" y="71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chemeClr val="accent2"/>
                    </a:solidFill>
                  </a:rPr>
                  <a:t>i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56" name="Rectangle 11"/>
              <p:cNvSpPr>
                <a:spLocks noChangeArrowheads="1"/>
              </p:cNvSpPr>
              <p:nvPr/>
            </p:nvSpPr>
            <p:spPr bwMode="auto">
              <a:xfrm>
                <a:off x="4370" y="71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chemeClr val="accent2"/>
                    </a:solidFill>
                  </a:rPr>
                  <a:t>i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57" name="Rectangle 12"/>
              <p:cNvSpPr>
                <a:spLocks noChangeArrowheads="1"/>
              </p:cNvSpPr>
              <p:nvPr/>
            </p:nvSpPr>
            <p:spPr bwMode="auto">
              <a:xfrm>
                <a:off x="3691" y="71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chemeClr val="accent2"/>
                    </a:solidFill>
                  </a:rPr>
                  <a:t>i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58" name="Rectangle 13"/>
              <p:cNvSpPr>
                <a:spLocks noChangeArrowheads="1"/>
              </p:cNvSpPr>
              <p:nvPr/>
            </p:nvSpPr>
            <p:spPr bwMode="auto">
              <a:xfrm>
                <a:off x="3212" y="71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FF3300"/>
                    </a:solidFill>
                  </a:rPr>
                  <a:t>i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59" name="Rectangle 14"/>
              <p:cNvSpPr>
                <a:spLocks noChangeArrowheads="1"/>
              </p:cNvSpPr>
              <p:nvPr/>
            </p:nvSpPr>
            <p:spPr bwMode="auto">
              <a:xfrm>
                <a:off x="4522" y="597"/>
                <a:ext cx="10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 dirty="0">
                    <a:solidFill>
                      <a:schemeClr val="accent2"/>
                    </a:solidFill>
                  </a:rPr>
                  <a:t>y</a:t>
                </a:r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0" name="Rectangle 15"/>
              <p:cNvSpPr>
                <a:spLocks noChangeArrowheads="1"/>
              </p:cNvSpPr>
              <p:nvPr/>
            </p:nvSpPr>
            <p:spPr bwMode="auto">
              <a:xfrm>
                <a:off x="4270" y="597"/>
                <a:ext cx="10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 dirty="0">
                    <a:solidFill>
                      <a:schemeClr val="accent2"/>
                    </a:solidFill>
                  </a:rPr>
                  <a:t>x</a:t>
                </a:r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1" name="Rectangle 16"/>
              <p:cNvSpPr>
                <a:spLocks noChangeArrowheads="1"/>
              </p:cNvSpPr>
              <p:nvPr/>
            </p:nvSpPr>
            <p:spPr bwMode="auto">
              <a:xfrm>
                <a:off x="4083" y="597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chemeClr val="accent2"/>
                    </a:solidFill>
                  </a:rPr>
                  <a:t>f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2" name="Rectangle 17"/>
              <p:cNvSpPr>
                <a:spLocks noChangeArrowheads="1"/>
              </p:cNvSpPr>
              <p:nvPr/>
            </p:nvSpPr>
            <p:spPr bwMode="auto">
              <a:xfrm>
                <a:off x="3919" y="597"/>
                <a:ext cx="10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chemeClr val="accent2"/>
                    </a:solidFill>
                  </a:rPr>
                  <a:t>h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3" name="Rectangle 18"/>
              <p:cNvSpPr>
                <a:spLocks noChangeArrowheads="1"/>
              </p:cNvSpPr>
              <p:nvPr/>
            </p:nvSpPr>
            <p:spPr bwMode="auto">
              <a:xfrm>
                <a:off x="3603" y="597"/>
                <a:ext cx="10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 dirty="0">
                    <a:solidFill>
                      <a:schemeClr val="accent2"/>
                    </a:solidFill>
                  </a:rPr>
                  <a:t>y</a:t>
                </a:r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4" name="Rectangle 19"/>
              <p:cNvSpPr>
                <a:spLocks noChangeArrowheads="1"/>
              </p:cNvSpPr>
              <p:nvPr/>
            </p:nvSpPr>
            <p:spPr bwMode="auto">
              <a:xfrm>
                <a:off x="3124" y="597"/>
                <a:ext cx="10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 dirty="0" smtClean="0">
                    <a:solidFill>
                      <a:srgbClr val="FF3300"/>
                    </a:solidFill>
                  </a:rPr>
                  <a:t>y</a:t>
                </a:r>
                <a:endParaRPr lang="en-US" altLang="zh-CN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55365" name="Rectangle 20"/>
              <p:cNvSpPr>
                <a:spLocks noChangeArrowheads="1"/>
              </p:cNvSpPr>
              <p:nvPr/>
            </p:nvSpPr>
            <p:spPr bwMode="auto">
              <a:xfrm>
                <a:off x="3779" y="575"/>
                <a:ext cx="10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55366" name="Rectangle 21"/>
              <p:cNvSpPr>
                <a:spLocks noChangeArrowheads="1"/>
              </p:cNvSpPr>
              <p:nvPr/>
            </p:nvSpPr>
            <p:spPr bwMode="auto">
              <a:xfrm>
                <a:off x="3430" y="575"/>
                <a:ext cx="10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55367" name="Rectangle 22"/>
              <p:cNvSpPr>
                <a:spLocks noChangeArrowheads="1"/>
              </p:cNvSpPr>
              <p:nvPr/>
            </p:nvSpPr>
            <p:spPr bwMode="auto">
              <a:xfrm>
                <a:off x="3254" y="700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FF3300"/>
                    </a:solidFill>
                    <a:latin typeface="Symbol" pitchFamily="18" charset="2"/>
                  </a:rPr>
                  <a:t>+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68" name="Line 23"/>
              <p:cNvSpPr>
                <a:spLocks noChangeShapeType="1"/>
              </p:cNvSpPr>
              <p:nvPr/>
            </p:nvSpPr>
            <p:spPr bwMode="auto">
              <a:xfrm>
                <a:off x="3120" y="624"/>
                <a:ext cx="96" cy="0"/>
              </a:xfrm>
              <a:prstGeom prst="line">
                <a:avLst/>
              </a:prstGeom>
              <a:noFill/>
              <a:ln w="158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7200" y="1600200"/>
            <a:ext cx="8077200" cy="1187450"/>
            <a:chOff x="432" y="1488"/>
            <a:chExt cx="5088" cy="748"/>
          </a:xfrm>
        </p:grpSpPr>
        <p:sp>
          <p:nvSpPr>
            <p:cNvPr id="55307" name="Text Box 25"/>
            <p:cNvSpPr txBox="1">
              <a:spLocks noChangeArrowheads="1"/>
            </p:cNvSpPr>
            <p:nvPr/>
          </p:nvSpPr>
          <p:spPr bwMode="auto">
            <a:xfrm>
              <a:off x="432" y="1488"/>
              <a:ext cx="5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8000"/>
                  </a:solidFill>
                </a:rPr>
                <a:t>Step 2</a:t>
              </a:r>
              <a:r>
                <a:rPr lang="en-US" altLang="zh-CN" sz="2400" b="1" dirty="0">
                  <a:solidFill>
                    <a:srgbClr val="008000"/>
                  </a:solidFill>
                </a:rPr>
                <a:t>: </a:t>
              </a:r>
              <a:r>
                <a:rPr lang="zh-CN" altLang="en-US" sz="2400" b="1" dirty="0"/>
                <a:t>再将       代入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隐式</a:t>
              </a:r>
              <a:r>
                <a:rPr lang="zh-CN" altLang="en-US" sz="2400" b="1" dirty="0"/>
                <a:t>梯形公式的右边作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校正</a:t>
              </a:r>
              <a:r>
                <a:rPr lang="zh-CN" altLang="en-US" sz="2400" b="1" dirty="0"/>
                <a:t>，得到</a:t>
              </a:r>
            </a:p>
          </p:txBody>
        </p:sp>
        <p:grpSp>
          <p:nvGrpSpPr>
            <p:cNvPr id="55308" name="Group 26"/>
            <p:cNvGrpSpPr>
              <a:grpSpLocks/>
            </p:cNvGrpSpPr>
            <p:nvPr/>
          </p:nvGrpSpPr>
          <p:grpSpPr bwMode="auto">
            <a:xfrm>
              <a:off x="1548" y="1536"/>
              <a:ext cx="213" cy="217"/>
              <a:chOff x="1017" y="2692"/>
              <a:chExt cx="213" cy="217"/>
            </a:xfrm>
          </p:grpSpPr>
          <p:sp>
            <p:nvSpPr>
              <p:cNvPr id="55344" name="Rectangle 27"/>
              <p:cNvSpPr>
                <a:spLocks noChangeArrowheads="1"/>
              </p:cNvSpPr>
              <p:nvPr/>
            </p:nvSpPr>
            <p:spPr bwMode="auto">
              <a:xfrm>
                <a:off x="1182" y="2793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FF3300"/>
                    </a:solidFill>
                  </a:rPr>
                  <a:t>1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45" name="Rectangle 28"/>
              <p:cNvSpPr>
                <a:spLocks noChangeArrowheads="1"/>
              </p:cNvSpPr>
              <p:nvPr/>
            </p:nvSpPr>
            <p:spPr bwMode="auto">
              <a:xfrm>
                <a:off x="1129" y="278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3300"/>
                    </a:solidFill>
                    <a:latin typeface="Symbol" pitchFamily="18" charset="2"/>
                  </a:rPr>
                  <a:t>+</a:t>
                </a:r>
                <a:endParaRPr lang="en-US" altLang="zh-CN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55346" name="Rectangle 29"/>
              <p:cNvSpPr>
                <a:spLocks noChangeArrowheads="1"/>
              </p:cNvSpPr>
              <p:nvPr/>
            </p:nvSpPr>
            <p:spPr bwMode="auto">
              <a:xfrm>
                <a:off x="1095" y="279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FF3300"/>
                    </a:solidFill>
                  </a:rPr>
                  <a:t>i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47" name="Rectangle 30"/>
              <p:cNvSpPr>
                <a:spLocks noChangeArrowheads="1"/>
              </p:cNvSpPr>
              <p:nvPr/>
            </p:nvSpPr>
            <p:spPr bwMode="auto">
              <a:xfrm>
                <a:off x="1017" y="2692"/>
                <a:ext cx="9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1" i="1" dirty="0">
                    <a:solidFill>
                      <a:srgbClr val="FF3300"/>
                    </a:solidFill>
                  </a:rPr>
                  <a:t>y</a:t>
                </a:r>
                <a:endParaRPr lang="en-US" altLang="zh-CN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55348" name="Line 31"/>
              <p:cNvSpPr>
                <a:spLocks noChangeShapeType="1"/>
              </p:cNvSpPr>
              <p:nvPr/>
            </p:nvSpPr>
            <p:spPr bwMode="auto">
              <a:xfrm>
                <a:off x="1021" y="2736"/>
                <a:ext cx="96" cy="0"/>
              </a:xfrm>
              <a:prstGeom prst="line">
                <a:avLst/>
              </a:prstGeom>
              <a:noFill/>
              <a:ln w="158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09" name="Group 32"/>
            <p:cNvGrpSpPr>
              <a:grpSpLocks/>
            </p:cNvGrpSpPr>
            <p:nvPr/>
          </p:nvGrpSpPr>
          <p:grpSpPr bwMode="auto">
            <a:xfrm>
              <a:off x="1296" y="1776"/>
              <a:ext cx="2677" cy="460"/>
              <a:chOff x="1104" y="2338"/>
              <a:chExt cx="2677" cy="460"/>
            </a:xfrm>
          </p:grpSpPr>
          <p:sp>
            <p:nvSpPr>
              <p:cNvPr id="55310" name="Line 33"/>
              <p:cNvSpPr>
                <a:spLocks noChangeShapeType="1"/>
              </p:cNvSpPr>
              <p:nvPr/>
            </p:nvSpPr>
            <p:spPr bwMode="auto">
              <a:xfrm>
                <a:off x="1853" y="2563"/>
                <a:ext cx="11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1" name="Rectangle 34"/>
              <p:cNvSpPr>
                <a:spLocks noChangeArrowheads="1"/>
              </p:cNvSpPr>
              <p:nvPr/>
            </p:nvSpPr>
            <p:spPr bwMode="auto">
              <a:xfrm>
                <a:off x="3663" y="2449"/>
                <a:ext cx="11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)]</a:t>
                </a:r>
                <a:endParaRPr lang="en-US" altLang="zh-CN"/>
              </a:p>
            </p:txBody>
          </p:sp>
          <p:sp>
            <p:nvSpPr>
              <p:cNvPr id="55312" name="Rectangle 35"/>
              <p:cNvSpPr>
                <a:spLocks noChangeArrowheads="1"/>
              </p:cNvSpPr>
              <p:nvPr/>
            </p:nvSpPr>
            <p:spPr bwMode="auto">
              <a:xfrm>
                <a:off x="3323" y="2449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,</a:t>
                </a:r>
                <a:endParaRPr lang="en-US" altLang="zh-CN"/>
              </a:p>
            </p:txBody>
          </p:sp>
          <p:sp>
            <p:nvSpPr>
              <p:cNvPr id="55313" name="Rectangle 36"/>
              <p:cNvSpPr>
                <a:spLocks noChangeArrowheads="1"/>
              </p:cNvSpPr>
              <p:nvPr/>
            </p:nvSpPr>
            <p:spPr bwMode="auto">
              <a:xfrm>
                <a:off x="2984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55314" name="Rectangle 37"/>
              <p:cNvSpPr>
                <a:spLocks noChangeArrowheads="1"/>
              </p:cNvSpPr>
              <p:nvPr/>
            </p:nvSpPr>
            <p:spPr bwMode="auto">
              <a:xfrm>
                <a:off x="2635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55315" name="Rectangle 38"/>
              <p:cNvSpPr>
                <a:spLocks noChangeArrowheads="1"/>
              </p:cNvSpPr>
              <p:nvPr/>
            </p:nvSpPr>
            <p:spPr bwMode="auto">
              <a:xfrm>
                <a:off x="2407" y="2449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</a:rPr>
                  <a:t>,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16" name="Rectangle 39"/>
              <p:cNvSpPr>
                <a:spLocks noChangeArrowheads="1"/>
              </p:cNvSpPr>
              <p:nvPr/>
            </p:nvSpPr>
            <p:spPr bwMode="auto">
              <a:xfrm>
                <a:off x="2179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</a:rPr>
                  <a:t>(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17" name="Rectangle 40"/>
              <p:cNvSpPr>
                <a:spLocks noChangeArrowheads="1"/>
              </p:cNvSpPr>
              <p:nvPr/>
            </p:nvSpPr>
            <p:spPr bwMode="auto">
              <a:xfrm>
                <a:off x="1984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[</a:t>
                </a:r>
                <a:endParaRPr lang="en-US" altLang="zh-CN"/>
              </a:p>
            </p:txBody>
          </p:sp>
          <p:sp>
            <p:nvSpPr>
              <p:cNvPr id="55318" name="Rectangle 41"/>
              <p:cNvSpPr>
                <a:spLocks noChangeArrowheads="1"/>
              </p:cNvSpPr>
              <p:nvPr/>
            </p:nvSpPr>
            <p:spPr bwMode="auto">
              <a:xfrm>
                <a:off x="1869" y="2587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</a:rPr>
                  <a:t>2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19" name="Rectangle 42"/>
              <p:cNvSpPr>
                <a:spLocks noChangeArrowheads="1"/>
              </p:cNvSpPr>
              <p:nvPr/>
            </p:nvSpPr>
            <p:spPr bwMode="auto">
              <a:xfrm>
                <a:off x="3593" y="2557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FF3300"/>
                    </a:solidFill>
                  </a:rPr>
                  <a:t>1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20" name="Rectangle 43"/>
              <p:cNvSpPr>
                <a:spLocks noChangeArrowheads="1"/>
              </p:cNvSpPr>
              <p:nvPr/>
            </p:nvSpPr>
            <p:spPr bwMode="auto">
              <a:xfrm>
                <a:off x="3256" y="2557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</a:rPr>
                  <a:t>1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21" name="Rectangle 44"/>
              <p:cNvSpPr>
                <a:spLocks noChangeArrowheads="1"/>
              </p:cNvSpPr>
              <p:nvPr/>
            </p:nvSpPr>
            <p:spPr bwMode="auto">
              <a:xfrm>
                <a:off x="1286" y="2557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FF3300"/>
                    </a:solidFill>
                  </a:rPr>
                  <a:t>1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22" name="Rectangle 45"/>
              <p:cNvSpPr>
                <a:spLocks noChangeArrowheads="1"/>
              </p:cNvSpPr>
              <p:nvPr/>
            </p:nvSpPr>
            <p:spPr bwMode="auto">
              <a:xfrm>
                <a:off x="3534" y="2547"/>
                <a:ext cx="5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FF3300"/>
                    </a:solidFill>
                    <a:latin typeface="Symbol" pitchFamily="18" charset="2"/>
                  </a:rPr>
                  <a:t>+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23" name="Rectangle 46"/>
              <p:cNvSpPr>
                <a:spLocks noChangeArrowheads="1"/>
              </p:cNvSpPr>
              <p:nvPr/>
            </p:nvSpPr>
            <p:spPr bwMode="auto">
              <a:xfrm>
                <a:off x="3197" y="2547"/>
                <a:ext cx="5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latin typeface="Symbol" pitchFamily="18" charset="2"/>
                  </a:rPr>
                  <a:t>+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24" name="Rectangle 47"/>
              <p:cNvSpPr>
                <a:spLocks noChangeArrowheads="1"/>
              </p:cNvSpPr>
              <p:nvPr/>
            </p:nvSpPr>
            <p:spPr bwMode="auto">
              <a:xfrm>
                <a:off x="1227" y="2547"/>
                <a:ext cx="5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FF3300"/>
                    </a:solidFill>
                    <a:latin typeface="Symbol" pitchFamily="18" charset="2"/>
                  </a:rPr>
                  <a:t>+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25" name="Rectangle 48"/>
              <p:cNvSpPr>
                <a:spLocks noChangeArrowheads="1"/>
              </p:cNvSpPr>
              <p:nvPr/>
            </p:nvSpPr>
            <p:spPr bwMode="auto">
              <a:xfrm>
                <a:off x="2720" y="242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55326" name="Rectangle 49"/>
              <p:cNvSpPr>
                <a:spLocks noChangeArrowheads="1"/>
              </p:cNvSpPr>
              <p:nvPr/>
            </p:nvSpPr>
            <p:spPr bwMode="auto">
              <a:xfrm>
                <a:off x="1719" y="242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55327" name="Rectangle 50"/>
              <p:cNvSpPr>
                <a:spLocks noChangeArrowheads="1"/>
              </p:cNvSpPr>
              <p:nvPr/>
            </p:nvSpPr>
            <p:spPr bwMode="auto">
              <a:xfrm>
                <a:off x="1392" y="242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55328" name="Rectangle 51"/>
              <p:cNvSpPr>
                <a:spLocks noChangeArrowheads="1"/>
              </p:cNvSpPr>
              <p:nvPr/>
            </p:nvSpPr>
            <p:spPr bwMode="auto">
              <a:xfrm>
                <a:off x="3494" y="2558"/>
                <a:ext cx="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FF3300"/>
                    </a:solidFill>
                  </a:rPr>
                  <a:t>i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29" name="Rectangle 52"/>
              <p:cNvSpPr>
                <a:spLocks noChangeArrowheads="1"/>
              </p:cNvSpPr>
              <p:nvPr/>
            </p:nvSpPr>
            <p:spPr bwMode="auto">
              <a:xfrm>
                <a:off x="3157" y="2558"/>
                <a:ext cx="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chemeClr val="accent2"/>
                    </a:solidFill>
                  </a:rPr>
                  <a:t>i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30" name="Rectangle 53"/>
              <p:cNvSpPr>
                <a:spLocks noChangeArrowheads="1"/>
              </p:cNvSpPr>
              <p:nvPr/>
            </p:nvSpPr>
            <p:spPr bwMode="auto">
              <a:xfrm>
                <a:off x="2578" y="2558"/>
                <a:ext cx="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chemeClr val="accent2"/>
                    </a:solidFill>
                  </a:rPr>
                  <a:t>i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31" name="Rectangle 54"/>
              <p:cNvSpPr>
                <a:spLocks noChangeArrowheads="1"/>
              </p:cNvSpPr>
              <p:nvPr/>
            </p:nvSpPr>
            <p:spPr bwMode="auto">
              <a:xfrm>
                <a:off x="2352" y="2558"/>
                <a:ext cx="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chemeClr val="accent2"/>
                    </a:solidFill>
                  </a:rPr>
                  <a:t>i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32" name="Rectangle 55"/>
              <p:cNvSpPr>
                <a:spLocks noChangeArrowheads="1"/>
              </p:cNvSpPr>
              <p:nvPr/>
            </p:nvSpPr>
            <p:spPr bwMode="auto">
              <a:xfrm>
                <a:off x="1637" y="2558"/>
                <a:ext cx="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chemeClr val="accent2"/>
                    </a:solidFill>
                  </a:rPr>
                  <a:t>i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33" name="Rectangle 56"/>
              <p:cNvSpPr>
                <a:spLocks noChangeArrowheads="1"/>
              </p:cNvSpPr>
              <p:nvPr/>
            </p:nvSpPr>
            <p:spPr bwMode="auto">
              <a:xfrm>
                <a:off x="1187" y="2558"/>
                <a:ext cx="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FF3300"/>
                    </a:solidFill>
                  </a:rPr>
                  <a:t>i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34" name="Rectangle 57"/>
              <p:cNvSpPr>
                <a:spLocks noChangeArrowheads="1"/>
              </p:cNvSpPr>
              <p:nvPr/>
            </p:nvSpPr>
            <p:spPr bwMode="auto">
              <a:xfrm>
                <a:off x="3411" y="2449"/>
                <a:ext cx="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 dirty="0" smtClean="0">
                    <a:solidFill>
                      <a:srgbClr val="FF3300"/>
                    </a:solidFill>
                  </a:rPr>
                  <a:t>y</a:t>
                </a:r>
                <a:endParaRPr lang="en-US" altLang="zh-CN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55335" name="Rectangle 58"/>
              <p:cNvSpPr>
                <a:spLocks noChangeArrowheads="1"/>
              </p:cNvSpPr>
              <p:nvPr/>
            </p:nvSpPr>
            <p:spPr bwMode="auto">
              <a:xfrm>
                <a:off x="3063" y="2449"/>
                <a:ext cx="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 dirty="0" smtClean="0">
                    <a:solidFill>
                      <a:schemeClr val="accent2"/>
                    </a:solidFill>
                  </a:rPr>
                  <a:t>x</a:t>
                </a:r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36" name="Rectangle 59"/>
              <p:cNvSpPr>
                <a:spLocks noChangeArrowheads="1"/>
              </p:cNvSpPr>
              <p:nvPr/>
            </p:nvSpPr>
            <p:spPr bwMode="auto">
              <a:xfrm>
                <a:off x="2888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f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37" name="Rectangle 60"/>
              <p:cNvSpPr>
                <a:spLocks noChangeArrowheads="1"/>
              </p:cNvSpPr>
              <p:nvPr/>
            </p:nvSpPr>
            <p:spPr bwMode="auto">
              <a:xfrm>
                <a:off x="2495" y="2449"/>
                <a:ext cx="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 dirty="0" smtClean="0">
                    <a:solidFill>
                      <a:schemeClr val="accent2"/>
                    </a:solidFill>
                  </a:rPr>
                  <a:t>y</a:t>
                </a:r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38" name="Rectangle 61"/>
              <p:cNvSpPr>
                <a:spLocks noChangeArrowheads="1"/>
              </p:cNvSpPr>
              <p:nvPr/>
            </p:nvSpPr>
            <p:spPr bwMode="auto">
              <a:xfrm>
                <a:off x="2258" y="2449"/>
                <a:ext cx="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 dirty="0" smtClean="0">
                    <a:solidFill>
                      <a:schemeClr val="accent2"/>
                    </a:solidFill>
                  </a:rPr>
                  <a:t>x</a:t>
                </a:r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39" name="Rectangle 62"/>
              <p:cNvSpPr>
                <a:spLocks noChangeArrowheads="1"/>
              </p:cNvSpPr>
              <p:nvPr/>
            </p:nvSpPr>
            <p:spPr bwMode="auto">
              <a:xfrm>
                <a:off x="2083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f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40" name="Rectangle 63"/>
              <p:cNvSpPr>
                <a:spLocks noChangeArrowheads="1"/>
              </p:cNvSpPr>
              <p:nvPr/>
            </p:nvSpPr>
            <p:spPr bwMode="auto">
              <a:xfrm>
                <a:off x="1865" y="2338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h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41" name="Rectangle 64"/>
              <p:cNvSpPr>
                <a:spLocks noChangeArrowheads="1"/>
              </p:cNvSpPr>
              <p:nvPr/>
            </p:nvSpPr>
            <p:spPr bwMode="auto">
              <a:xfrm>
                <a:off x="1554" y="2449"/>
                <a:ext cx="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 dirty="0" smtClean="0">
                    <a:solidFill>
                      <a:schemeClr val="accent2"/>
                    </a:solidFill>
                  </a:rPr>
                  <a:t>y</a:t>
                </a:r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42" name="Rectangle 65"/>
              <p:cNvSpPr>
                <a:spLocks noChangeArrowheads="1"/>
              </p:cNvSpPr>
              <p:nvPr/>
            </p:nvSpPr>
            <p:spPr bwMode="auto">
              <a:xfrm>
                <a:off x="1104" y="2449"/>
                <a:ext cx="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 dirty="0" smtClean="0">
                    <a:solidFill>
                      <a:srgbClr val="FF3300"/>
                    </a:solidFill>
                  </a:rPr>
                  <a:t>y</a:t>
                </a:r>
                <a:endParaRPr lang="en-US" altLang="zh-CN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55343" name="Line 66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96" cy="0"/>
              </a:xfrm>
              <a:prstGeom prst="line">
                <a:avLst/>
              </a:prstGeom>
              <a:noFill/>
              <a:ln w="158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3795" name="AutoShape 67" descr="再生纸"/>
          <p:cNvSpPr>
            <a:spLocks noChangeArrowheads="1"/>
          </p:cNvSpPr>
          <p:nvPr/>
        </p:nvSpPr>
        <p:spPr bwMode="auto">
          <a:xfrm>
            <a:off x="381000" y="3152370"/>
            <a:ext cx="8305800" cy="2209800"/>
          </a:xfrm>
          <a:prstGeom prst="roundRect">
            <a:avLst>
              <a:gd name="adj" fmla="val 879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577850" indent="-577850"/>
            <a:r>
              <a:rPr lang="zh-CN" altLang="en-US" sz="2400" b="1">
                <a:solidFill>
                  <a:schemeClr val="accent2"/>
                </a:solidFill>
              </a:rPr>
              <a:t>注：</a:t>
            </a:r>
            <a:r>
              <a:rPr lang="zh-CN" altLang="en-US" sz="2400" b="1"/>
              <a:t>此法亦称为</a:t>
            </a:r>
            <a:r>
              <a:rPr lang="zh-CN" altLang="en-US" sz="2400" b="1">
                <a:solidFill>
                  <a:schemeClr val="accent2"/>
                </a:solidFill>
              </a:rPr>
              <a:t>预测</a:t>
            </a:r>
            <a:r>
              <a:rPr lang="en-US" altLang="zh-CN" sz="2400" b="1">
                <a:solidFill>
                  <a:schemeClr val="accent2"/>
                </a:solidFill>
              </a:rPr>
              <a:t>-</a:t>
            </a:r>
            <a:r>
              <a:rPr lang="zh-CN" altLang="en-US" sz="2400" b="1">
                <a:solidFill>
                  <a:schemeClr val="accent2"/>
                </a:solidFill>
              </a:rPr>
              <a:t>校正法 </a:t>
            </a:r>
            <a:r>
              <a:rPr lang="en-US" altLang="zh-CN" sz="2000" b="1">
                <a:solidFill>
                  <a:srgbClr val="008000"/>
                </a:solidFill>
              </a:rPr>
              <a:t>/* predictor-corrector method */</a:t>
            </a:r>
            <a:r>
              <a:rPr lang="zh-CN" altLang="en-US" sz="2400" b="1"/>
              <a:t>。可以证明该算法具有 </a:t>
            </a:r>
            <a:r>
              <a:rPr lang="en-US" altLang="zh-CN" sz="2400" b="1">
                <a:solidFill>
                  <a:schemeClr val="accent2"/>
                </a:solidFill>
              </a:rPr>
              <a:t>2 </a:t>
            </a:r>
            <a:r>
              <a:rPr lang="zh-CN" altLang="en-US" sz="2400" b="1"/>
              <a:t>阶精度，同时可以看到它是个</a:t>
            </a:r>
            <a:r>
              <a:rPr lang="zh-CN" altLang="en-US" sz="2400" b="1">
                <a:solidFill>
                  <a:schemeClr val="accent2"/>
                </a:solidFill>
              </a:rPr>
              <a:t>单步</a:t>
            </a:r>
            <a:r>
              <a:rPr lang="zh-CN" altLang="en-US" sz="2400" b="1"/>
              <a:t>递推格式，比隐式公式的迭代求解过程</a:t>
            </a:r>
            <a:r>
              <a:rPr lang="zh-CN" altLang="en-US" sz="2400" b="1">
                <a:solidFill>
                  <a:schemeClr val="accent2"/>
                </a:solidFill>
              </a:rPr>
              <a:t>简单</a:t>
            </a:r>
            <a:r>
              <a:rPr lang="zh-CN" altLang="en-US" sz="2400" b="1"/>
              <a:t>。后面将看到，它的</a:t>
            </a:r>
            <a:r>
              <a:rPr lang="zh-CN" altLang="en-US" sz="2400" b="1">
                <a:solidFill>
                  <a:schemeClr val="accent2"/>
                </a:solidFill>
              </a:rPr>
              <a:t>稳定性高</a:t>
            </a:r>
            <a:r>
              <a:rPr lang="zh-CN" altLang="en-US" sz="2400" b="1"/>
              <a:t>于显式欧拉法。</a:t>
            </a:r>
          </a:p>
        </p:txBody>
      </p:sp>
      <p:sp>
        <p:nvSpPr>
          <p:cNvPr id="73800" name="AutoShape 72"/>
          <p:cNvSpPr>
            <a:spLocks noChangeArrowheads="1"/>
          </p:cNvSpPr>
          <p:nvPr/>
        </p:nvSpPr>
        <p:spPr bwMode="auto">
          <a:xfrm>
            <a:off x="6666825" y="330867"/>
            <a:ext cx="1440538" cy="585343"/>
          </a:xfrm>
          <a:prstGeom prst="wedgeEllipseCallout">
            <a:avLst>
              <a:gd name="adj1" fmla="val -90649"/>
              <a:gd name="adj2" fmla="val 8257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/>
              <a:t>预报公式</a:t>
            </a:r>
          </a:p>
        </p:txBody>
      </p:sp>
      <p:sp>
        <p:nvSpPr>
          <p:cNvPr id="73801" name="AutoShape 73"/>
          <p:cNvSpPr>
            <a:spLocks noChangeArrowheads="1"/>
          </p:cNvSpPr>
          <p:nvPr/>
        </p:nvSpPr>
        <p:spPr bwMode="auto">
          <a:xfrm>
            <a:off x="91765" y="2488407"/>
            <a:ext cx="1425091" cy="579066"/>
          </a:xfrm>
          <a:prstGeom prst="wedgeEllipseCallout">
            <a:avLst>
              <a:gd name="adj1" fmla="val 67047"/>
              <a:gd name="adj2" fmla="val -4980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/>
              <a:t>校正公式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3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95" grpId="0" animBg="1" autoUpdateAnimBg="0"/>
      <p:bldP spid="73800" grpId="0" animBg="1" autoUpdateAnimBg="0"/>
      <p:bldP spid="7380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04800" y="1981200"/>
            <a:ext cx="8382000" cy="3429000"/>
            <a:chOff x="192" y="240"/>
            <a:chExt cx="5280" cy="2160"/>
          </a:xfrm>
        </p:grpSpPr>
        <p:sp>
          <p:nvSpPr>
            <p:cNvPr id="56341" name="AutoShape 3"/>
            <p:cNvSpPr>
              <a:spLocks noChangeArrowheads="1"/>
            </p:cNvSpPr>
            <p:nvPr/>
          </p:nvSpPr>
          <p:spPr bwMode="auto">
            <a:xfrm flipV="1">
              <a:off x="192" y="240"/>
              <a:ext cx="5280" cy="2160"/>
            </a:xfrm>
            <a:prstGeom prst="verticalScroll">
              <a:avLst>
                <a:gd name="adj" fmla="val 6389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Rectangle 4"/>
            <p:cNvSpPr>
              <a:spLocks noChangeArrowheads="1"/>
            </p:cNvSpPr>
            <p:nvPr/>
          </p:nvSpPr>
          <p:spPr bwMode="auto">
            <a:xfrm>
              <a:off x="480" y="384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accent2"/>
                  </a:solidFill>
                </a:rPr>
                <a:t>方  法</a:t>
              </a:r>
            </a:p>
          </p:txBody>
        </p:sp>
        <p:sp>
          <p:nvSpPr>
            <p:cNvPr id="56343" name="Rectangle 9"/>
            <p:cNvSpPr>
              <a:spLocks noChangeArrowheads="1"/>
            </p:cNvSpPr>
            <p:nvPr/>
          </p:nvSpPr>
          <p:spPr bwMode="auto">
            <a:xfrm>
              <a:off x="1824" y="384"/>
              <a:ext cx="168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CC6600"/>
                  </a:solidFill>
                  <a:sym typeface="Wingdings" pitchFamily="2" charset="2"/>
                </a:rPr>
                <a:t></a:t>
              </a:r>
              <a:endParaRPr lang="en-US" altLang="zh-CN" sz="4000" b="1">
                <a:solidFill>
                  <a:srgbClr val="CC6600"/>
                </a:solidFill>
              </a:endParaRPr>
            </a:p>
          </p:txBody>
        </p:sp>
        <p:sp>
          <p:nvSpPr>
            <p:cNvPr id="56344" name="Rectangle 10"/>
            <p:cNvSpPr>
              <a:spLocks noChangeArrowheads="1"/>
            </p:cNvSpPr>
            <p:nvPr/>
          </p:nvSpPr>
          <p:spPr bwMode="auto">
            <a:xfrm>
              <a:off x="3504" y="384"/>
              <a:ext cx="168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CC6600"/>
                  </a:solidFill>
                  <a:sym typeface="Wingdings" pitchFamily="2" charset="2"/>
                </a:rPr>
                <a:t></a:t>
              </a:r>
              <a:endParaRPr lang="en-US" altLang="zh-CN" sz="4000" b="1">
                <a:solidFill>
                  <a:srgbClr val="CC6600"/>
                </a:solidFill>
              </a:endParaRPr>
            </a:p>
          </p:txBody>
        </p:sp>
      </p:grp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US" altLang="zh-CN" b="1"/>
              <a:t>§1  Euler’s Method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62000" y="2667000"/>
            <a:ext cx="2133600" cy="2362200"/>
            <a:chOff x="480" y="672"/>
            <a:chExt cx="1344" cy="1488"/>
          </a:xfrm>
        </p:grpSpPr>
        <p:sp>
          <p:nvSpPr>
            <p:cNvPr id="56337" name="Rectangle 5"/>
            <p:cNvSpPr>
              <a:spLocks noChangeArrowheads="1"/>
            </p:cNvSpPr>
            <p:nvPr/>
          </p:nvSpPr>
          <p:spPr bwMode="auto">
            <a:xfrm>
              <a:off x="480" y="672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/>
                <a:t>显式欧拉</a:t>
              </a:r>
            </a:p>
          </p:txBody>
        </p:sp>
        <p:sp>
          <p:nvSpPr>
            <p:cNvPr id="56338" name="Rectangle 6"/>
            <p:cNvSpPr>
              <a:spLocks noChangeArrowheads="1"/>
            </p:cNvSpPr>
            <p:nvPr/>
          </p:nvSpPr>
          <p:spPr bwMode="auto">
            <a:xfrm>
              <a:off x="480" y="960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/>
                <a:t>隐式欧拉</a:t>
              </a:r>
            </a:p>
          </p:txBody>
        </p:sp>
        <p:sp>
          <p:nvSpPr>
            <p:cNvPr id="56339" name="Rectangle 7"/>
            <p:cNvSpPr>
              <a:spLocks noChangeArrowheads="1"/>
            </p:cNvSpPr>
            <p:nvPr/>
          </p:nvSpPr>
          <p:spPr bwMode="auto">
            <a:xfrm>
              <a:off x="480" y="1248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/>
                <a:t>梯形公式</a:t>
              </a:r>
            </a:p>
          </p:txBody>
        </p:sp>
        <p:sp>
          <p:nvSpPr>
            <p:cNvPr id="56340" name="Rectangle 8"/>
            <p:cNvSpPr>
              <a:spLocks noChangeArrowheads="1"/>
            </p:cNvSpPr>
            <p:nvPr/>
          </p:nvSpPr>
          <p:spPr bwMode="auto">
            <a:xfrm>
              <a:off x="480" y="1536"/>
              <a:ext cx="134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/>
                <a:t>改进欧拉法</a:t>
              </a:r>
              <a:endParaRPr lang="zh-CN" altLang="en-US" sz="2400" b="1" dirty="0"/>
            </a:p>
          </p:txBody>
        </p:sp>
      </p:grp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2895600" y="2667000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ym typeface="Wingdings" pitchFamily="2" charset="2"/>
              </a:rPr>
              <a:t>简单</a:t>
            </a:r>
            <a:endParaRPr lang="zh-CN" altLang="en-US" sz="2400" b="1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5562600" y="2667000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ym typeface="Wingdings" pitchFamily="2" charset="2"/>
              </a:rPr>
              <a:t>精度低</a:t>
            </a:r>
            <a:endParaRPr lang="zh-CN" altLang="en-US" sz="2400" b="1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895600" y="3124200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稳定性最好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5562600" y="3124200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ym typeface="Wingdings" pitchFamily="2" charset="2"/>
              </a:rPr>
              <a:t>精度低</a:t>
            </a:r>
            <a:r>
              <a:rPr lang="en-US" altLang="zh-CN" sz="2400" b="1">
                <a:sym typeface="Wingdings" pitchFamily="2" charset="2"/>
              </a:rPr>
              <a:t>, </a:t>
            </a:r>
            <a:r>
              <a:rPr lang="zh-CN" altLang="en-US" sz="2400" b="1">
                <a:sym typeface="Wingdings" pitchFamily="2" charset="2"/>
              </a:rPr>
              <a:t>计算量大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2895600" y="3581400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精度提高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5562600" y="3581400"/>
            <a:ext cx="2667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ym typeface="Wingdings" pitchFamily="2" charset="2"/>
              </a:rPr>
              <a:t>计算量大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2895600" y="4038600"/>
            <a:ext cx="26670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/>
              <a:t>精度提高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显式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5562600" y="4038600"/>
            <a:ext cx="26670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/>
              <a:t>多一个初值</a:t>
            </a:r>
            <a:r>
              <a:rPr lang="en-US" altLang="zh-CN" sz="2400" b="1" dirty="0"/>
              <a:t>, </a:t>
            </a:r>
          </a:p>
          <a:p>
            <a:pPr algn="ctr"/>
            <a:r>
              <a:rPr lang="zh-CN" altLang="en-US" sz="2400" b="1" dirty="0"/>
              <a:t>可能影响精度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400" b="1" dirty="0" smtClean="0">
                <a:latin typeface="华文楷体" pitchFamily="2" charset="-122"/>
              </a:rPr>
              <a:t>   </a:t>
            </a:r>
            <a:r>
              <a:rPr lang="zh-CN" altLang="en-US" sz="2400" b="1" dirty="0" smtClean="0">
                <a:latin typeface="华文楷体" pitchFamily="2" charset="-122"/>
              </a:rPr>
              <a:t>本课程我们仅仅学习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</a:rPr>
              <a:t>常微分方程的数值解法</a:t>
            </a:r>
            <a:r>
              <a:rPr lang="zh-CN" altLang="en-US" sz="2400" b="1" dirty="0" smtClean="0">
                <a:latin typeface="华文楷体" pitchFamily="2" charset="-122"/>
              </a:rPr>
              <a:t>。所研究的常微分方程的形式为：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endParaRPr lang="zh-CN" altLang="en-US" sz="2400" b="1" dirty="0" smtClean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>
                <a:latin typeface="华文楷体" pitchFamily="2" charset="-122"/>
              </a:rPr>
              <a:t> </a:t>
            </a:r>
            <a:endParaRPr lang="en-US" altLang="zh-CN" sz="2400" b="1" dirty="0" smtClean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 smtClean="0">
                <a:latin typeface="华文楷体" pitchFamily="2" charset="-122"/>
              </a:rPr>
              <a:t>  如果用如下形式表示：</a:t>
            </a:r>
            <a:endParaRPr lang="en-US" altLang="zh-CN" sz="2400" b="1" dirty="0" smtClean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>
              <a:latin typeface="华文楷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 dirty="0" smtClean="0">
              <a:latin typeface="华文楷体" pitchFamily="2" charset="-122"/>
            </a:endParaRPr>
          </a:p>
          <a:p>
            <a:pPr eaLnBrk="1" hangingPunct="1"/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华文楷体" pitchFamily="2" charset="-122"/>
              </a:rPr>
              <a:t>是随时间而变化的状态变量，依赖于初值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华文楷体" pitchFamily="2" charset="-122"/>
              </a:rPr>
              <a:t>0</a:t>
            </a:r>
            <a:r>
              <a:rPr lang="en-US" altLang="zh-CN" sz="2400" b="1" dirty="0" smtClean="0">
                <a:latin typeface="华文楷体" pitchFamily="2" charset="-122"/>
              </a:rPr>
              <a:t> </a:t>
            </a:r>
            <a:r>
              <a:rPr lang="zh-CN" altLang="en-US" sz="2400" b="1" dirty="0" smtClean="0">
                <a:latin typeface="华文楷体" pitchFamily="2" charset="-122"/>
              </a:rPr>
              <a:t>，而这种微分方程的求解问题称为常微分方程的初值问题。</a:t>
            </a:r>
            <a:endParaRPr lang="en-US" altLang="zh-CN" sz="2400" b="1" dirty="0" smtClean="0">
              <a:latin typeface="华文楷体" pitchFamily="2" charset="-122"/>
            </a:endParaRPr>
          </a:p>
          <a:p>
            <a:pPr eaLnBrk="1" hangingPunct="1"/>
            <a:endParaRPr lang="zh-CN" altLang="en-US" sz="2400" b="1" dirty="0" smtClean="0">
              <a:latin typeface="华文楷体" pitchFamily="2" charset="-122"/>
            </a:endParaRPr>
          </a:p>
          <a:p>
            <a:pPr eaLnBrk="1" hangingPunct="1"/>
            <a:endParaRPr lang="en-US" altLang="zh-CN" sz="2400" b="1" dirty="0" smtClean="0">
              <a:latin typeface="华文楷体" pitchFamily="2" charset="-122"/>
            </a:endParaRPr>
          </a:p>
        </p:txBody>
      </p:sp>
      <p:graphicFrame>
        <p:nvGraphicFramePr>
          <p:cNvPr id="1945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496621"/>
              </p:ext>
            </p:extLst>
          </p:nvPr>
        </p:nvGraphicFramePr>
        <p:xfrm>
          <a:off x="1468438" y="2528888"/>
          <a:ext cx="30845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7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528888"/>
                        <a:ext cx="308451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664185"/>
              </p:ext>
            </p:extLst>
          </p:nvPr>
        </p:nvGraphicFramePr>
        <p:xfrm>
          <a:off x="4725988" y="2511425"/>
          <a:ext cx="22082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8" name="Equation" r:id="rId5" imgW="660240" imgH="228600" progId="Equation.DSMT4">
                  <p:embed/>
                </p:oleObj>
              </mc:Choice>
              <mc:Fallback>
                <p:oleObj name="Equation" r:id="rId5" imgW="66024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2511425"/>
                        <a:ext cx="22082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/>
          <p:cNvGraphicFramePr>
            <a:graphicFrameLocks noChangeAspect="1"/>
          </p:cNvGraphicFramePr>
          <p:nvPr/>
        </p:nvGraphicFramePr>
        <p:xfrm>
          <a:off x="7239000" y="2590800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9" name="Equation" r:id="rId7" imgW="203024" imgH="203024" progId="Equation.DSMT4">
                  <p:embed/>
                </p:oleObj>
              </mc:Choice>
              <mc:Fallback>
                <p:oleObj name="Equation" r:id="rId7" imgW="203024" imgH="2030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590800"/>
                        <a:ext cx="96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38200" y="533400"/>
            <a:ext cx="5211763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/>
              <a:t>常微分方程数值解－问题的提出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787647"/>
              </p:ext>
            </p:extLst>
          </p:nvPr>
        </p:nvGraphicFramePr>
        <p:xfrm>
          <a:off x="1843088" y="4360863"/>
          <a:ext cx="23352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0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360863"/>
                        <a:ext cx="233521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94470"/>
              </p:ext>
            </p:extLst>
          </p:nvPr>
        </p:nvGraphicFramePr>
        <p:xfrm>
          <a:off x="4572000" y="4343400"/>
          <a:ext cx="20383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1" name="Equation" r:id="rId11" imgW="609600" imgH="228600" progId="Equation.DSMT4">
                  <p:embed/>
                </p:oleObj>
              </mc:Choice>
              <mc:Fallback>
                <p:oleObj name="Equation" r:id="rId11" imgW="60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20383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4000"/>
            <a:ext cx="838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进行数值求解的过程，就是根据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时刻的初始值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，依次计算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的近似值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的近似值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其中相邻时间的间隔被称为步长，通常在整个积分区域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，步长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都被取定值。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基本的算法就是从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时已知的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时的值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457200"/>
            <a:ext cx="2800350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/>
              <a:t>数值解</a:t>
            </a:r>
            <a:r>
              <a:rPr lang="zh-CN" altLang="en-US" sz="2400" dirty="0"/>
              <a:t>的基本做法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0" y="5486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335092"/>
              </p:ext>
            </p:extLst>
          </p:nvPr>
        </p:nvGraphicFramePr>
        <p:xfrm>
          <a:off x="990600" y="5881688"/>
          <a:ext cx="30861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96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881688"/>
                        <a:ext cx="30861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209686"/>
              </p:ext>
            </p:extLst>
          </p:nvPr>
        </p:nvGraphicFramePr>
        <p:xfrm>
          <a:off x="4329113" y="5864225"/>
          <a:ext cx="22082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97" name="Equation" r:id="rId5" imgW="660240" imgH="228600" progId="Equation.DSMT4">
                  <p:embed/>
                </p:oleObj>
              </mc:Choice>
              <mc:Fallback>
                <p:oleObj name="Equation" r:id="rId5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5864225"/>
                        <a:ext cx="22082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284869"/>
              </p:ext>
            </p:extLst>
          </p:nvPr>
        </p:nvGraphicFramePr>
        <p:xfrm>
          <a:off x="7080250" y="5943600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98" name="Equation" r:id="rId7" imgW="203024" imgH="203024" progId="Equation.DSMT4">
                  <p:embed/>
                </p:oleObj>
              </mc:Choice>
              <mc:Fallback>
                <p:oleObj name="Equation" r:id="rId7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5943600"/>
                        <a:ext cx="96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524000"/>
            <a:ext cx="8540750" cy="4498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任何实用的数值算法都必须满足以下的标准：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数值计算的</a:t>
            </a:r>
            <a:r>
              <a:rPr lang="zh-CN" altLang="en-US" sz="2400" dirty="0" smtClean="0">
                <a:solidFill>
                  <a:srgbClr val="FF0000"/>
                </a:solidFill>
              </a:rPr>
              <a:t>精确度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2.</a:t>
            </a:r>
            <a:r>
              <a:rPr lang="zh-CN" altLang="en-US" sz="2400" dirty="0" smtClean="0"/>
              <a:t>数值计算的</a:t>
            </a:r>
            <a:r>
              <a:rPr lang="zh-CN" altLang="en-US" sz="2400" dirty="0" smtClean="0">
                <a:solidFill>
                  <a:srgbClr val="FF0000"/>
                </a:solidFill>
              </a:rPr>
              <a:t>稳定性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3.</a:t>
            </a:r>
            <a:r>
              <a:rPr lang="zh-CN" altLang="en-US" sz="2400" dirty="0" smtClean="0"/>
              <a:t>数值计算的</a:t>
            </a:r>
            <a:r>
              <a:rPr lang="zh-CN" altLang="en-US" sz="2400" dirty="0" smtClean="0">
                <a:solidFill>
                  <a:srgbClr val="FF0000"/>
                </a:solidFill>
              </a:rPr>
              <a:t>效率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数值计算的</a:t>
            </a:r>
            <a:r>
              <a:rPr lang="zh-CN" altLang="en-US" sz="2400" dirty="0" smtClean="0">
                <a:solidFill>
                  <a:srgbClr val="FF0000"/>
                </a:solidFill>
              </a:rPr>
              <a:t>精确度</a:t>
            </a:r>
            <a:r>
              <a:rPr lang="zh-CN" altLang="en-US" sz="2400" dirty="0" smtClean="0"/>
              <a:t>是指每一步数值计算的误差都是有界的。其中整体误差＝｜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/>
              <a:t>｜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数值计算的</a:t>
            </a:r>
            <a:r>
              <a:rPr lang="zh-CN" altLang="en-US" sz="2400" dirty="0" smtClean="0">
                <a:solidFill>
                  <a:srgbClr val="FF0000"/>
                </a:solidFill>
              </a:rPr>
              <a:t>稳定性</a:t>
            </a:r>
            <a:r>
              <a:rPr lang="zh-CN" altLang="en-US" sz="2400" dirty="0" smtClean="0"/>
              <a:t>是指每一步数值计算产生的误差不至于影响到以后的计算。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数值计算的</a:t>
            </a:r>
            <a:r>
              <a:rPr lang="zh-CN" altLang="en-US" sz="2400" dirty="0" smtClean="0">
                <a:solidFill>
                  <a:srgbClr val="FF0000"/>
                </a:solidFill>
              </a:rPr>
              <a:t>效率</a:t>
            </a:r>
            <a:r>
              <a:rPr lang="zh-CN" altLang="en-US" sz="2400" dirty="0" smtClean="0"/>
              <a:t>则与计算量和步长大小有关。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</p:txBody>
      </p:sp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微分方程数值算法的选择准则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914400" y="21336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chemeClr val="accent2"/>
                </a:solidFill>
              </a:rPr>
              <a:t>第</a:t>
            </a:r>
            <a:r>
              <a:rPr lang="en-US" altLang="zh-CN" dirty="0" smtClean="0">
                <a:solidFill>
                  <a:schemeClr val="accent2"/>
                </a:solidFill>
              </a:rPr>
              <a:t>2 </a:t>
            </a:r>
            <a:r>
              <a:rPr lang="zh-CN" altLang="en-US" dirty="0" smtClean="0">
                <a:solidFill>
                  <a:schemeClr val="accent2"/>
                </a:solidFill>
              </a:rPr>
              <a:t>节</a:t>
            </a:r>
            <a:r>
              <a:rPr lang="en-US" altLang="zh-CN" dirty="0" smtClean="0">
                <a:solidFill>
                  <a:schemeClr val="accent2"/>
                </a:solidFill>
              </a:rPr>
              <a:t/>
            </a:r>
            <a:br>
              <a:rPr lang="en-US" altLang="zh-CN" dirty="0" smtClean="0">
                <a:solidFill>
                  <a:schemeClr val="accent2"/>
                </a:solidFill>
              </a:rPr>
            </a:br>
            <a:r>
              <a:rPr lang="zh-CN" altLang="en-US" dirty="0" smtClean="0">
                <a:solidFill>
                  <a:schemeClr val="accent2"/>
                </a:solidFill>
              </a:rPr>
              <a:t>欧拉法、梯形法和改进欧拉法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540750" cy="990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400" dirty="0" smtClean="0"/>
              <a:t>用表示式（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）的精确解，将在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 err="1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点泰勒展开</a:t>
            </a:r>
            <a:r>
              <a:rPr lang="zh-CN" altLang="en-US" sz="2400" dirty="0" smtClean="0"/>
              <a:t>，并</a:t>
            </a:r>
            <a:r>
              <a:rPr lang="zh-CN" altLang="en-US" sz="2400" dirty="0" smtClean="0">
                <a:solidFill>
                  <a:srgbClr val="FF0000"/>
                </a:solidFill>
              </a:rPr>
              <a:t>计算级数在</a:t>
            </a:r>
            <a:r>
              <a:rPr lang="en-US" altLang="zh-CN" sz="2400" dirty="0" smtClean="0">
                <a:solidFill>
                  <a:srgbClr val="FF0000"/>
                </a:solidFill>
              </a:rPr>
              <a:t>x=x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n+1</a:t>
            </a:r>
            <a:r>
              <a:rPr lang="zh-CN" altLang="en-US" sz="2400" dirty="0" smtClean="0">
                <a:solidFill>
                  <a:srgbClr val="FF0000"/>
                </a:solidFill>
              </a:rPr>
              <a:t>时的值</a:t>
            </a:r>
            <a:r>
              <a:rPr lang="zh-CN" altLang="en-US" sz="2400" dirty="0" smtClean="0"/>
              <a:t>，可得下式：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400" dirty="0" smtClean="0"/>
              <a:t> </a:t>
            </a:r>
            <a:endParaRPr lang="en-US" altLang="zh-CN" sz="2400" dirty="0" smtClean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4800600" y="4230936"/>
            <a:ext cx="3124200" cy="457200"/>
            <a:chOff x="6019800" y="3962400"/>
            <a:chExt cx="3124200" cy="457200"/>
          </a:xfrm>
        </p:grpSpPr>
        <p:sp>
          <p:nvSpPr>
            <p:cNvPr id="9" name="圆角矩形 8"/>
            <p:cNvSpPr/>
            <p:nvPr/>
          </p:nvSpPr>
          <p:spPr>
            <a:xfrm>
              <a:off x="6019800" y="3962400"/>
              <a:ext cx="3124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656" name="矩形 9"/>
            <p:cNvSpPr>
              <a:spLocks noChangeArrowheads="1"/>
            </p:cNvSpPr>
            <p:nvPr/>
          </p:nvSpPr>
          <p:spPr bwMode="auto">
            <a:xfrm>
              <a:off x="6705600" y="4038600"/>
              <a:ext cx="203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展开式中更高次项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762000" y="609600"/>
            <a:ext cx="43354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函数的泰勒级数展开（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00200" y="2510928"/>
                <a:ext cx="4572000" cy="19317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lim/>
                      </m:limUp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lim/>
                      </m:limUp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10928"/>
                <a:ext cx="4572000" cy="19317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0" y="4876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76809"/>
              </p:ext>
            </p:extLst>
          </p:nvPr>
        </p:nvGraphicFramePr>
        <p:xfrm>
          <a:off x="939800" y="5629275"/>
          <a:ext cx="30829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8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629275"/>
                        <a:ext cx="30829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91000" y="5867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在点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处的泰勒展开式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注意：此时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函数为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156622"/>
              </p:ext>
            </p:extLst>
          </p:nvPr>
        </p:nvGraphicFramePr>
        <p:xfrm>
          <a:off x="1066800" y="4967288"/>
          <a:ext cx="25019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9" name="Equation" r:id="rId6" imgW="761760" imgH="203040" progId="Equation.DSMT4">
                  <p:embed/>
                </p:oleObj>
              </mc:Choice>
              <mc:Fallback>
                <p:oleObj name="Equation" r:id="rId6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67288"/>
                        <a:ext cx="25019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02706"/>
              </p:ext>
            </p:extLst>
          </p:nvPr>
        </p:nvGraphicFramePr>
        <p:xfrm>
          <a:off x="3795713" y="4949825"/>
          <a:ext cx="22082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0" name="Equation" r:id="rId8" imgW="660240" imgH="228600" progId="Equation.DSMT4">
                  <p:embed/>
                </p:oleObj>
              </mc:Choice>
              <mc:Fallback>
                <p:oleObj name="Equation" r:id="rId8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4949825"/>
                        <a:ext cx="22082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40476"/>
              </p:ext>
            </p:extLst>
          </p:nvPr>
        </p:nvGraphicFramePr>
        <p:xfrm>
          <a:off x="6546850" y="5029200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1" name="Equation" r:id="rId10" imgW="203024" imgH="203024" progId="Equation.DSMT4">
                  <p:embed/>
                </p:oleObj>
              </mc:Choice>
              <mc:Fallback>
                <p:oleObj name="Equation" r:id="rId10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5029200"/>
                        <a:ext cx="96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600200"/>
            <a:ext cx="8540750" cy="44227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Cambria"/>
              <a:buChar char="+"/>
              <a:defRPr/>
            </a:pPr>
            <a:endParaRPr lang="en-US" altLang="zh-CN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400" dirty="0" smtClean="0"/>
              <a:t>如果步长</a:t>
            </a:r>
            <a:r>
              <a:rPr lang="en-US" altLang="zh-CN" sz="2400" i="1" dirty="0" smtClean="0"/>
              <a:t>h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x</a:t>
            </a:r>
            <a:r>
              <a:rPr lang="en-US" altLang="zh-CN" sz="2400" i="1" baseline="-25000" dirty="0" smtClean="0"/>
              <a:t>n</a:t>
            </a:r>
            <a:r>
              <a:rPr lang="en-US" altLang="zh-CN" sz="2400" baseline="-25000" dirty="0" smtClean="0"/>
              <a:t>+1</a:t>
            </a:r>
            <a:r>
              <a:rPr lang="en-US" altLang="zh-CN" sz="2400" dirty="0" smtClean="0"/>
              <a:t>-</a:t>
            </a:r>
            <a:r>
              <a:rPr lang="en-US" altLang="zh-CN" sz="2400" i="1" dirty="0" smtClean="0"/>
              <a:t>x</a:t>
            </a:r>
            <a:r>
              <a:rPr lang="en-US" altLang="zh-CN" sz="2400" i="1" baseline="-25000" dirty="0" smtClean="0"/>
              <a:t>n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Cambria"/>
              <a:buChar char="+"/>
              <a:defRPr/>
            </a:pPr>
            <a:endParaRPr lang="zh-CN" altLang="en-US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Cambria"/>
              <a:buChar char="+"/>
              <a:defRPr/>
            </a:pPr>
            <a:endParaRPr lang="zh-CN" altLang="en-US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Cambria"/>
              <a:buChar char="+"/>
              <a:defRPr/>
            </a:pPr>
            <a:endParaRPr lang="zh-CN" altLang="en-US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400" dirty="0" smtClean="0"/>
              <a:t>由式（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）可知，                      所以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zh-CN" altLang="en-US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Cambria"/>
              <a:buChar char="+"/>
              <a:defRPr/>
            </a:pPr>
            <a:endParaRPr lang="zh-CN" altLang="en-US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Cambria"/>
              <a:buChar char="+"/>
              <a:defRPr/>
            </a:pPr>
            <a:endParaRPr lang="zh-CN" altLang="en-US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zh-CN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400" dirty="0" smtClean="0"/>
              <a:t>如果高次项非常小，则可用由式（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）等式右边计算出来的</a:t>
            </a:r>
            <a:r>
              <a:rPr lang="en-US" altLang="zh-CN" sz="2400" dirty="0" smtClean="0"/>
              <a:t>y</a:t>
            </a:r>
            <a:r>
              <a:rPr lang="en-US" altLang="zh-CN" sz="2400" baseline="-25000" dirty="0" smtClean="0"/>
              <a:t>n+1</a:t>
            </a:r>
            <a:r>
              <a:rPr lang="zh-CN" altLang="en-US" sz="2400" dirty="0" smtClean="0"/>
              <a:t>来 </a:t>
            </a:r>
            <a:r>
              <a:rPr lang="en-US" altLang="zh-CN" sz="2400" dirty="0" smtClean="0"/>
              <a:t>y(x</a:t>
            </a:r>
            <a:r>
              <a:rPr lang="en-US" altLang="zh-CN" sz="2400" baseline="-25000" dirty="0" smtClean="0"/>
              <a:t>n+1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作为的近似值。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40984"/>
              </p:ext>
            </p:extLst>
          </p:nvPr>
        </p:nvGraphicFramePr>
        <p:xfrm>
          <a:off x="1114425" y="2478088"/>
          <a:ext cx="62420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2" name="Equation" r:id="rId4" imgW="3720960" imgH="444240" progId="Equation.DSMT4">
                  <p:embed/>
                </p:oleObj>
              </mc:Choice>
              <mc:Fallback>
                <p:oleObj name="Equation" r:id="rId4" imgW="37209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4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478088"/>
                        <a:ext cx="62420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函数的泰勒级数展开（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  <p:graphicFrame>
        <p:nvGraphicFramePr>
          <p:cNvPr id="29701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78782462"/>
              </p:ext>
            </p:extLst>
          </p:nvPr>
        </p:nvGraphicFramePr>
        <p:xfrm>
          <a:off x="1065213" y="4114800"/>
          <a:ext cx="8010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3" name="Equation" r:id="rId6" imgW="4940280" imgH="444240" progId="Equation.DSMT4">
                  <p:embed/>
                </p:oleObj>
              </mc:Choice>
              <mc:Fallback>
                <p:oleObj name="Equation" r:id="rId6" imgW="494028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2000" contrast="48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4114800"/>
                        <a:ext cx="80105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35309"/>
              </p:ext>
            </p:extLst>
          </p:nvPr>
        </p:nvGraphicFramePr>
        <p:xfrm>
          <a:off x="2638425" y="3370263"/>
          <a:ext cx="17335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4" name="Equation" r:id="rId8" imgW="939600" imgH="203040" progId="Equation.DSMT4">
                  <p:embed/>
                </p:oleObj>
              </mc:Choice>
              <mc:Fallback>
                <p:oleObj name="Equation" r:id="rId8" imgW="9396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3370263"/>
                        <a:ext cx="17335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>
            <a:off x="2971800" y="25146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3276600" y="3352800"/>
            <a:ext cx="990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29000" y="4191000"/>
            <a:ext cx="1143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360541"/>
              </p:ext>
            </p:extLst>
          </p:nvPr>
        </p:nvGraphicFramePr>
        <p:xfrm>
          <a:off x="609600" y="6203950"/>
          <a:ext cx="22336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5" name="Equation" r:id="rId10" imgW="939600" imgH="203040" progId="Equation.DSMT4">
                  <p:embed/>
                </p:oleObj>
              </mc:Choice>
              <mc:Fallback>
                <p:oleObj name="Equation" r:id="rId10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203950"/>
                        <a:ext cx="22336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869069"/>
              </p:ext>
            </p:extLst>
          </p:nvPr>
        </p:nvGraphicFramePr>
        <p:xfrm>
          <a:off x="3532188" y="6213475"/>
          <a:ext cx="15986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6" name="Equation" r:id="rId12" imgW="660240" imgH="228600" progId="Equation.DSMT4">
                  <p:embed/>
                </p:oleObj>
              </mc:Choice>
              <mc:Fallback>
                <p:oleObj name="Equation" r:id="rId12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6213475"/>
                        <a:ext cx="15986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12176"/>
              </p:ext>
            </p:extLst>
          </p:nvPr>
        </p:nvGraphicFramePr>
        <p:xfrm>
          <a:off x="5456136" y="6281348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7" name="Equation" r:id="rId14" imgW="203024" imgH="203024" progId="Equation.DSMT4">
                  <p:embed/>
                </p:oleObj>
              </mc:Choice>
              <mc:Fallback>
                <p:oleObj name="Equation" r:id="rId14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136" y="6281348"/>
                        <a:ext cx="96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0" y="602297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1197769" y="471143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展开式中更高次项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01000" y="4650860"/>
            <a:ext cx="9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905000" y="4650860"/>
            <a:ext cx="73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550923" y="111617"/>
                <a:ext cx="4572000" cy="1931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lim/>
                      </m:limUp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lim/>
                      </m:limUp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923" y="111617"/>
                <a:ext cx="4572000" cy="193174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奇秀山川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奇秀山川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奇秀山川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奇秀山川</Template>
  <TotalTime>5864</TotalTime>
  <Words>1638</Words>
  <Application>Microsoft Office PowerPoint</Application>
  <PresentationFormat>全屏显示(4:3)</PresentationFormat>
  <Paragraphs>578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맑은 고딕</vt:lpstr>
      <vt:lpstr>黑体</vt:lpstr>
      <vt:lpstr>华文楷体</vt:lpstr>
      <vt:lpstr>宋体</vt:lpstr>
      <vt:lpstr>微软雅黑</vt:lpstr>
      <vt:lpstr>Arial</vt:lpstr>
      <vt:lpstr>Calibri</vt:lpstr>
      <vt:lpstr>Cambria</vt:lpstr>
      <vt:lpstr>Cambria Math</vt:lpstr>
      <vt:lpstr>Gill Sans MT</vt:lpstr>
      <vt:lpstr>Symbol</vt:lpstr>
      <vt:lpstr>Times New Roman</vt:lpstr>
      <vt:lpstr>Wingdings</vt:lpstr>
      <vt:lpstr>Wingdings 2</vt:lpstr>
      <vt:lpstr>奇秀山川</vt:lpstr>
      <vt:lpstr>Equation</vt:lpstr>
      <vt:lpstr>公式</vt:lpstr>
      <vt:lpstr>MathType 6.0 Equation</vt:lpstr>
      <vt:lpstr>PowerPoint 演示文稿</vt:lpstr>
      <vt:lpstr>内容提要 </vt:lpstr>
      <vt:lpstr>PowerPoint 演示文稿</vt:lpstr>
      <vt:lpstr>PowerPoint 演示文稿</vt:lpstr>
      <vt:lpstr>PowerPoint 演示文稿</vt:lpstr>
      <vt:lpstr> 微分方程数值算法的选择准则</vt:lpstr>
      <vt:lpstr> 第2 节 欧拉法、梯形法和改进欧拉法 </vt:lpstr>
      <vt:lpstr>PowerPoint 演示文稿</vt:lpstr>
      <vt:lpstr> 函数的泰勒级数展开（2）</vt:lpstr>
      <vt:lpstr> 函数的泰勒级数展开（3）</vt:lpstr>
      <vt:lpstr> 欧拉法</vt:lpstr>
      <vt:lpstr> 欧拉法的几何意义</vt:lpstr>
      <vt:lpstr> 欧拉法的数值积分推导</vt:lpstr>
      <vt:lpstr>欧拉法的误差与精度</vt:lpstr>
      <vt:lpstr>PowerPoint 演示文稿</vt:lpstr>
      <vt:lpstr>PowerPoint 演示文稿</vt:lpstr>
      <vt:lpstr>PowerPoint 演示文稿</vt:lpstr>
      <vt:lpstr> 欧拉法算例（1）</vt:lpstr>
      <vt:lpstr>PowerPoint 演示文稿</vt:lpstr>
      <vt:lpstr>后退欧拉法</vt:lpstr>
      <vt:lpstr>后退欧拉法的数值积分推导</vt:lpstr>
      <vt:lpstr>后退欧拉法的误差与精度</vt:lpstr>
      <vt:lpstr> 后退欧拉法算例</vt:lpstr>
      <vt:lpstr>PowerPoint 演示文稿</vt:lpstr>
      <vt:lpstr> 梯形法</vt:lpstr>
      <vt:lpstr> 梯形法的数值积分推导</vt:lpstr>
      <vt:lpstr> 梯形法算例</vt:lpstr>
      <vt:lpstr>PowerPoint 演示文稿</vt:lpstr>
      <vt:lpstr> 改进欧拉公式</vt:lpstr>
      <vt:lpstr> 改进欧拉公式（2）</vt:lpstr>
      <vt:lpstr> 改进的欧拉公式算例（1）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</dc:creator>
  <cp:lastModifiedBy>ASUS</cp:lastModifiedBy>
  <cp:revision>329</cp:revision>
  <cp:lastPrinted>2015-04-25T13:03:04Z</cp:lastPrinted>
  <dcterms:created xsi:type="dcterms:W3CDTF">1601-01-01T00:00:00Z</dcterms:created>
  <dcterms:modified xsi:type="dcterms:W3CDTF">2018-04-17T11:47:02Z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