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36"/>
  </p:notesMasterIdLst>
  <p:handoutMasterIdLst>
    <p:handoutMasterId r:id="rId37"/>
  </p:handoutMasterIdLst>
  <p:sldIdLst>
    <p:sldId id="292" r:id="rId2"/>
    <p:sldId id="293" r:id="rId3"/>
    <p:sldId id="294" r:id="rId4"/>
    <p:sldId id="504" r:id="rId5"/>
    <p:sldId id="295" r:id="rId6"/>
    <p:sldId id="392" r:id="rId7"/>
    <p:sldId id="296" r:id="rId8"/>
    <p:sldId id="298" r:id="rId9"/>
    <p:sldId id="300" r:id="rId10"/>
    <p:sldId id="505" r:id="rId11"/>
    <p:sldId id="465" r:id="rId12"/>
    <p:sldId id="466" r:id="rId13"/>
    <p:sldId id="467" r:id="rId14"/>
    <p:sldId id="472" r:id="rId15"/>
    <p:sldId id="506" r:id="rId16"/>
    <p:sldId id="482" r:id="rId17"/>
    <p:sldId id="393" r:id="rId18"/>
    <p:sldId id="525" r:id="rId19"/>
    <p:sldId id="483" r:id="rId20"/>
    <p:sldId id="484" r:id="rId21"/>
    <p:sldId id="507" r:id="rId22"/>
    <p:sldId id="485" r:id="rId23"/>
    <p:sldId id="329" r:id="rId24"/>
    <p:sldId id="303" r:id="rId25"/>
    <p:sldId id="55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1" r:id="rId35"/>
  </p:sldIdLst>
  <p:sldSz cx="9144000" cy="6858000" type="screen4x3"/>
  <p:notesSz cx="6815138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4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84242" autoAdjust="0"/>
  </p:normalViewPr>
  <p:slideViewPr>
    <p:cSldViewPr>
      <p:cViewPr varScale="1">
        <p:scale>
          <a:sx n="99" d="100"/>
          <a:sy n="99" d="100"/>
        </p:scale>
        <p:origin x="15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3" y="178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73" y="-77"/>
      </p:cViewPr>
      <p:guideLst>
        <p:guide orient="horz" pos="3133"/>
        <p:guide pos="214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33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34.wmf"/><Relationship Id="rId7" Type="http://schemas.openxmlformats.org/officeDocument/2006/relationships/image" Target="../media/image54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58.wmf"/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6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335" y="3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B1D20A8-59B9-46F3-B321-CC244F2BDED8}" type="datetimeFigureOut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6677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335" y="9446677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06D2F68-32A2-4DD9-8EA1-0545BF8231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4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335" y="3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D8EA18D-459B-4742-85D3-70CB166784E0}" type="datetimeFigureOut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3638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3" tIns="45585" rIns="91163" bIns="45585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514" y="4724202"/>
            <a:ext cx="5452110" cy="4475560"/>
          </a:xfrm>
          <a:prstGeom prst="rect">
            <a:avLst/>
          </a:prstGeom>
        </p:spPr>
        <p:txBody>
          <a:bodyPr vert="horz" lIns="91163" tIns="45585" rIns="91163" bIns="45585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6677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335" y="9446677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0A7C4CD-8677-4746-99D6-958C1105FC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91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A7C4CD-8677-4746-99D6-958C1105FCE2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8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0" y="3268663"/>
            <a:ext cx="9144000" cy="146050"/>
            <a:chOff x="0" y="3268345"/>
            <a:chExt cx="9144000" cy="146304"/>
          </a:xfrm>
        </p:grpSpPr>
        <p:sp>
          <p:nvSpPr>
            <p:cNvPr id="5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3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5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5A30C-2355-4C1C-9C9F-29B03428E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391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0" y="1371600"/>
            <a:ext cx="9144000" cy="73025"/>
            <a:chOff x="0" y="3268345"/>
            <a:chExt cx="9144000" cy="146304"/>
          </a:xfrm>
        </p:grpSpPr>
        <p:sp>
          <p:nvSpPr>
            <p:cNvPr id="5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9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1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91A7F-FEFC-40B0-A1FA-BB6F654F59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64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 rot="5400000" flipH="1">
            <a:off x="3332163" y="3384550"/>
            <a:ext cx="6867525" cy="73025"/>
            <a:chOff x="0" y="3268345"/>
            <a:chExt cx="9144000" cy="146304"/>
          </a:xfrm>
        </p:grpSpPr>
        <p:sp>
          <p:nvSpPr>
            <p:cNvPr id="5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/>
            <p:nvPr userDrawn="1"/>
          </p:nvSpPr>
          <p:spPr>
            <a:xfrm>
              <a:off x="5180755" y="3268344"/>
              <a:ext cx="109914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9"/>
            <p:cNvSpPr/>
            <p:nvPr userDrawn="1"/>
          </p:nvSpPr>
          <p:spPr>
            <a:xfrm>
              <a:off x="6279894" y="3268345"/>
              <a:ext cx="1097027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7376922" y="3268344"/>
              <a:ext cx="1097026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838950" y="6356350"/>
            <a:ext cx="18684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46481-4790-49FE-B285-53CEC508F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297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187CF-A23E-44F4-9A51-6BDBF9A70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13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1282-C2BE-4895-BDFF-97F550F6FC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85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95189-68D5-4381-8F1E-B023E6364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41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7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871CE-8B32-4AB2-8DC6-C5D83DDCAB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32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 flipH="1">
            <a:off x="0" y="4229100"/>
            <a:ext cx="9144000" cy="146050"/>
            <a:chOff x="0" y="3268345"/>
            <a:chExt cx="9144000" cy="146304"/>
          </a:xfrm>
        </p:grpSpPr>
        <p:sp>
          <p:nvSpPr>
            <p:cNvPr id="5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6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D5B1-AE74-4B28-9F73-C74561868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51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7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8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CCD63-DCEC-4E34-A255-24A1D2E2DF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49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8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19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20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D19DC-10ED-44B2-AE97-CAD3E95F97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84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/>
          <p:cNvGrpSpPr>
            <a:grpSpLocks/>
          </p:cNvGrpSpPr>
          <p:nvPr/>
        </p:nvGrpSpPr>
        <p:grpSpPr bwMode="auto">
          <a:xfrm flipH="1">
            <a:off x="0" y="1371600"/>
            <a:ext cx="9144000" cy="73025"/>
            <a:chOff x="0" y="3268345"/>
            <a:chExt cx="9144000" cy="146304"/>
          </a:xfrm>
        </p:grpSpPr>
        <p:sp>
          <p:nvSpPr>
            <p:cNvPr id="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14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76E83-31E9-458C-A006-285C16D631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79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-9525" y="-19050"/>
            <a:ext cx="9144000" cy="147638"/>
            <a:chOff x="0" y="3268345"/>
            <a:chExt cx="9144000" cy="146304"/>
          </a:xfrm>
        </p:grpSpPr>
        <p:sp>
          <p:nvSpPr>
            <p:cNvPr id="3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Rectangle 12"/>
            <p:cNvSpPr/>
            <p:nvPr userDrawn="1"/>
          </p:nvSpPr>
          <p:spPr>
            <a:xfrm>
              <a:off x="5495925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13"/>
            <p:cNvSpPr/>
            <p:nvPr userDrawn="1"/>
          </p:nvSpPr>
          <p:spPr>
            <a:xfrm>
              <a:off x="6592888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 userDrawn="1"/>
          </p:nvSpPr>
          <p:spPr>
            <a:xfrm>
              <a:off x="7689850" y="3268345"/>
              <a:ext cx="1096963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A60DC-7456-4F56-9980-8872A21B7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89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 flipH="1">
            <a:off x="0" y="1143000"/>
            <a:ext cx="9144000" cy="73025"/>
            <a:chOff x="0" y="3268345"/>
            <a:chExt cx="9144000" cy="146304"/>
          </a:xfrm>
        </p:grpSpPr>
        <p:sp>
          <p:nvSpPr>
            <p:cNvPr id="6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6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7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AD7DF-5AFB-4AAD-BE99-871564CD35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02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9525" y="-19050"/>
            <a:ext cx="9144000" cy="147638"/>
            <a:chOff x="0" y="3268345"/>
            <a:chExt cx="9144000" cy="146304"/>
          </a:xfrm>
        </p:grpSpPr>
        <p:sp>
          <p:nvSpPr>
            <p:cNvPr id="6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7"/>
            <p:cNvSpPr/>
            <p:nvPr userDrawn="1"/>
          </p:nvSpPr>
          <p:spPr>
            <a:xfrm>
              <a:off x="5495925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8"/>
            <p:cNvSpPr/>
            <p:nvPr userDrawn="1"/>
          </p:nvSpPr>
          <p:spPr>
            <a:xfrm>
              <a:off x="6592888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9"/>
            <p:cNvSpPr/>
            <p:nvPr userDrawn="1"/>
          </p:nvSpPr>
          <p:spPr>
            <a:xfrm>
              <a:off x="7689850" y="3268345"/>
              <a:ext cx="1096963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868F7-5129-46C3-8E1B-8EA5FCB58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6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38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3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6A15047D-9937-4389-B980-BC310124E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53" r:id="rId12"/>
    <p:sldLayoutId id="2147484154" r:id="rId13"/>
    <p:sldLayoutId id="214748415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C8228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EDA8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B4F18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47.bin"/><Relationship Id="rId3" Type="http://schemas.openxmlformats.org/officeDocument/2006/relationships/image" Target="../media/image43.jpe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34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44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5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7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62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8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62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8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6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9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73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6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3048000" y="2057400"/>
            <a:ext cx="3429000" cy="15716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3 </a:t>
            </a:r>
            <a:r>
              <a:rPr lang="zh-CN" altLang="en-US" dirty="0" smtClean="0"/>
              <a:t>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龙格－库塔法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063835"/>
              </p:ext>
            </p:extLst>
          </p:nvPr>
        </p:nvGraphicFramePr>
        <p:xfrm>
          <a:off x="1264596" y="4282433"/>
          <a:ext cx="3935413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2" name="Equation" r:id="rId3" imgW="1663560" imgH="863280" progId="Equation.DSMT4">
                  <p:embed/>
                </p:oleObj>
              </mc:Choice>
              <mc:Fallback>
                <p:oleObj name="Equation" r:id="rId3" imgW="16635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596" y="4282433"/>
                        <a:ext cx="3935413" cy="20431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二阶龙格－库塔公式的推导</a:t>
            </a:r>
          </a:p>
        </p:txBody>
      </p:sp>
      <p:sp>
        <p:nvSpPr>
          <p:cNvPr id="6656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3250" y="1600200"/>
            <a:ext cx="8540750" cy="1828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当取</a:t>
            </a:r>
            <a:r>
              <a:rPr lang="en-US" altLang="zh-CN" sz="2400" dirty="0" smtClean="0">
                <a:solidFill>
                  <a:srgbClr val="FF0000"/>
                </a:solidFill>
              </a:rPr>
              <a:t>p=1/2,λ=1</a:t>
            </a:r>
            <a:r>
              <a:rPr lang="zh-CN" altLang="en-US" sz="2400" dirty="0" smtClean="0"/>
              <a:t>时，所得的公式称为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变型的欧拉公式</a:t>
            </a:r>
            <a:r>
              <a:rPr lang="zh-CN" altLang="en-US" sz="2400" dirty="0" smtClean="0"/>
              <a:t>或</a:t>
            </a:r>
            <a:r>
              <a:rPr lang="zh-CN" altLang="en-US" sz="2400" dirty="0" smtClean="0">
                <a:solidFill>
                  <a:srgbClr val="FF0000"/>
                </a:solidFill>
              </a:rPr>
              <a:t>中点格式</a:t>
            </a: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13684"/>
              </p:ext>
            </p:extLst>
          </p:nvPr>
        </p:nvGraphicFramePr>
        <p:xfrm>
          <a:off x="1259732" y="2209800"/>
          <a:ext cx="3786187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3" name="Equation" r:id="rId5" imgW="1739880" imgH="685800" progId="Equation.DSMT4">
                  <p:embed/>
                </p:oleObj>
              </mc:Choice>
              <mc:Fallback>
                <p:oleObj name="Equation" r:id="rId5" imgW="17398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732" y="2209800"/>
                        <a:ext cx="3786187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下箭头 6"/>
          <p:cNvSpPr/>
          <p:nvPr/>
        </p:nvSpPr>
        <p:spPr>
          <a:xfrm>
            <a:off x="2326532" y="3975438"/>
            <a:ext cx="826293" cy="291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3"/>
          <p:cNvSpPr txBox="1">
            <a:spLocks noRot="1" noChangeArrowheads="1"/>
          </p:cNvSpPr>
          <p:nvPr/>
        </p:nvSpPr>
        <p:spPr bwMode="auto">
          <a:xfrm>
            <a:off x="5486400" y="4389589"/>
            <a:ext cx="331226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itchFamily="18" charset="2"/>
              <a:buChar char="¥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8228"/>
              </a:buClr>
              <a:buSzPct val="60000"/>
              <a:buFont typeface="Wingdings 2" pitchFamily="18" charset="2"/>
              <a:buChar char="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EDA8"/>
              </a:buClr>
              <a:buSzPct val="57000"/>
              <a:buFont typeface="Wingdings 2" pitchFamily="18" charset="2"/>
              <a:buChar char="¥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4F18"/>
              </a:buClr>
              <a:buSzPct val="55000"/>
              <a:buFont typeface="Wingdings 2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含义：用一般欧拉公式预测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区间的中点的斜率，并利用此预测值计算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8503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矩形 7"/>
          <p:cNvSpPr>
            <a:spLocks noChangeArrowheads="1"/>
          </p:cNvSpPr>
          <p:nvPr/>
        </p:nvSpPr>
        <p:spPr bwMode="auto">
          <a:xfrm>
            <a:off x="571500" y="685800"/>
            <a:ext cx="20313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欧拉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zh-CN" altLang="en-US" sz="2400" dirty="0" smtClean="0">
                <a:latin typeface="宋体" pitchFamily="2" charset="-122"/>
              </a:rPr>
              <a:t> </a:t>
            </a:r>
            <a:endParaRPr lang="en-US" altLang="zh-CN" sz="2400" dirty="0" smtClean="0">
              <a:latin typeface="宋体" pitchFamily="2" charset="-122"/>
            </a:endParaRPr>
          </a:p>
          <a:p>
            <a:endParaRPr lang="en-US" altLang="zh-CN" sz="2400" dirty="0">
              <a:latin typeface="宋体" pitchFamily="2" charset="-122"/>
            </a:endParaRPr>
          </a:p>
          <a:p>
            <a:endParaRPr lang="en-US" altLang="zh-CN" sz="2400" dirty="0" smtClean="0">
              <a:latin typeface="宋体" pitchFamily="2" charset="-122"/>
            </a:endParaRPr>
          </a:p>
          <a:p>
            <a:endParaRPr lang="en-US" altLang="zh-CN" sz="2400" dirty="0">
              <a:latin typeface="宋体" pitchFamily="2" charset="-122"/>
            </a:endParaRPr>
          </a:p>
          <a:p>
            <a:endParaRPr lang="en-US" altLang="zh-CN" sz="2400" dirty="0" smtClean="0">
              <a:latin typeface="宋体" pitchFamily="2" charset="-122"/>
            </a:endParaRPr>
          </a:p>
          <a:p>
            <a:endParaRPr lang="en-US" altLang="zh-CN" sz="2400" dirty="0">
              <a:latin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</a:rPr>
              <a:t>后退欧拉公式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571500" y="4986925"/>
            <a:ext cx="7858125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每一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步仅计算 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一次，精度为一阶。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009511"/>
              </p:ext>
            </p:extLst>
          </p:nvPr>
        </p:nvGraphicFramePr>
        <p:xfrm>
          <a:off x="1295400" y="1600200"/>
          <a:ext cx="36210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7" name="Equation" r:id="rId3" imgW="1307880" imgH="228600" progId="Equation.DSMT4">
                  <p:embed/>
                </p:oleObj>
              </mc:Choice>
              <mc:Fallback>
                <p:oleObj name="Equation" r:id="rId3" imgW="130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362108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86531"/>
              </p:ext>
            </p:extLst>
          </p:nvPr>
        </p:nvGraphicFramePr>
        <p:xfrm>
          <a:off x="1295400" y="3789994"/>
          <a:ext cx="41132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8" name="Equation" r:id="rId5" imgW="1485720" imgH="228600" progId="Equation.DSMT4">
                  <p:embed/>
                </p:oleObj>
              </mc:Choice>
              <mc:Fallback>
                <p:oleObj name="Equation" r:id="rId5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89994"/>
                        <a:ext cx="411321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3"/>
          <p:cNvSpPr>
            <a:spLocks noChangeArrowheads="1"/>
          </p:cNvSpPr>
          <p:nvPr/>
        </p:nvSpPr>
        <p:spPr bwMode="auto">
          <a:xfrm>
            <a:off x="435610" y="446087"/>
            <a:ext cx="300595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梯形公式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改进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公式可改写成</a:t>
            </a:r>
            <a:r>
              <a:rPr lang="zh-CN" altLang="en-US" sz="2000" dirty="0">
                <a:latin typeface="宋体" pitchFamily="2" charset="-122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0050" y="4526887"/>
            <a:ext cx="8591550" cy="1421928"/>
          </a:xfrm>
          <a:prstGeom prst="rect">
            <a:avLst/>
          </a:prstGeom>
          <a:gradFill>
            <a:gsLst>
              <a:gs pos="0">
                <a:srgbClr val="97FFF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上述公式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在形式上共同点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都是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在某些点上值的线性组合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得出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近似值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增加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计算的次数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的次数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提高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精度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636038"/>
              </p:ext>
            </p:extLst>
          </p:nvPr>
        </p:nvGraphicFramePr>
        <p:xfrm>
          <a:off x="1141413" y="2590800"/>
          <a:ext cx="55546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0" name="Equation" r:id="rId3" imgW="2552400" imgH="393480" progId="Equation.DSMT4">
                  <p:embed/>
                </p:oleObj>
              </mc:Choice>
              <mc:Fallback>
                <p:oleObj name="Equation" r:id="rId3" imgW="2552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590800"/>
                        <a:ext cx="55546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608117"/>
              </p:ext>
            </p:extLst>
          </p:nvPr>
        </p:nvGraphicFramePr>
        <p:xfrm>
          <a:off x="1003300" y="858779"/>
          <a:ext cx="5092700" cy="893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1" name="Equation" r:id="rId5" imgW="2247840" imgH="393480" progId="Equation.DSMT4">
                  <p:embed/>
                </p:oleObj>
              </mc:Choice>
              <mc:Fallback>
                <p:oleObj name="Equation" r:id="rId5" imgW="2247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858779"/>
                        <a:ext cx="5092700" cy="893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1500" y="3506596"/>
            <a:ext cx="7858125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每一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步计算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二次，精度为二阶。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85750" y="642938"/>
            <a:ext cx="8458200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考虑用函数</a:t>
            </a:r>
            <a:r>
              <a:rPr kumimoji="1" lang="en-US" altLang="zh-CN" sz="2400" i="1" dirty="0" smtClean="0">
                <a:latin typeface="Times New Roman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 smtClean="0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err="1" smtClean="0">
                <a:latin typeface="Times New Roman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若干点上的函数值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线性组合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来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构造近似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公式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kumimoji="1"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要求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近似公式在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err="1" smtClean="0"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err="1" smtClean="0">
                <a:latin typeface="Times New Roman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400" i="1" baseline="-25000" dirty="0" err="1" smtClean="0"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处的</a:t>
            </a:r>
            <a:r>
              <a:rPr kumimoji="1" lang="en-US" altLang="zh-CN" sz="2400" i="1" dirty="0">
                <a:latin typeface="Times New Roman" pitchFamily="18" charset="0"/>
                <a:cs typeface="Times New Roman" panose="02020603050405020304" pitchFamily="18" charset="0"/>
              </a:rPr>
              <a:t>Taylor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展开式与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400" i="1" dirty="0" smtClean="0">
                <a:latin typeface="Times New Roman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400" i="1" dirty="0" err="1" smtClean="0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err="1" smtClean="0"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处的</a:t>
            </a:r>
            <a:r>
              <a:rPr kumimoji="1" lang="en-US" altLang="zh-CN" sz="2400" i="1" dirty="0">
                <a:latin typeface="Times New Roman" pitchFamily="18" charset="0"/>
                <a:cs typeface="Times New Roman" panose="02020603050405020304" pitchFamily="18" charset="0"/>
              </a:rPr>
              <a:t>Taylor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展开式的前面几项重合，从而使近似公式达到所需要的阶数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kumimoji="1"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或者说，在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zh-CN" sz="2400" i="1" dirty="0" smtClean="0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smtClean="0"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smtClean="0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smtClean="0">
                <a:latin typeface="Times New Roman" pitchFamily="18" charset="0"/>
                <a:cs typeface="Times New Roman" panose="02020603050405020304" pitchFamily="18" charset="0"/>
              </a:rPr>
              <a:t>n+</a:t>
            </a:r>
            <a:r>
              <a:rPr kumimoji="1" lang="en-US" altLang="zh-CN" sz="2400" baseline="-25000" dirty="0" smtClean="0">
                <a:latin typeface="Times New Roman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这一步内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多计算几个点的斜率值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，然后将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进行加权平均作为平均斜率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则可构造出更高精度的计算格式，这就是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龙格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库塔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Runge-Kutta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法的基本思想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7188" y="5593556"/>
            <a:ext cx="8501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i="1" dirty="0" err="1">
                <a:solidFill>
                  <a:srgbClr val="FF0000"/>
                </a:solidFill>
                <a:latin typeface="Times New Roman" pitchFamily="18" charset="0"/>
              </a:rPr>
              <a:t>Runge-Kutta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方法是一种高精度的单步法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简称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</a:rPr>
              <a:t>R-K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法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82000" cy="353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二阶龙格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库塔法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区间内取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两个点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满足如下条件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779136"/>
              </p:ext>
            </p:extLst>
          </p:nvPr>
        </p:nvGraphicFramePr>
        <p:xfrm>
          <a:off x="819860" y="1600200"/>
          <a:ext cx="3786187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7" name="Equation" r:id="rId3" imgW="1739880" imgH="685800" progId="Equation.DSMT4">
                  <p:embed/>
                </p:oleObj>
              </mc:Choice>
              <mc:Fallback>
                <p:oleObj name="Equation" r:id="rId3" imgW="17398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860" y="1600200"/>
                        <a:ext cx="3786187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197948"/>
              </p:ext>
            </p:extLst>
          </p:nvPr>
        </p:nvGraphicFramePr>
        <p:xfrm>
          <a:off x="1143000" y="3914275"/>
          <a:ext cx="139541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8" name="Equation" r:id="rId5" imgW="495085" imgH="393529" progId="Equation.DSMT4">
                  <p:embed/>
                </p:oleObj>
              </mc:Choice>
              <mc:Fallback>
                <p:oleObj name="Equation" r:id="rId5" imgW="49508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14275"/>
                        <a:ext cx="1395412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611188" y="5064696"/>
            <a:ext cx="8001000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存在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无穷多个解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每一步计算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二次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，精度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为二阶。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所有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满足上式的格式统称为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阶龙格 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库塔格式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71500" y="6036135"/>
            <a:ext cx="8040688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若要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获得更高阶得数值方法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就必须增加计算函数值的次数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82000" cy="305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三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龙格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库塔法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区间内取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三个点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373092"/>
              </p:ext>
            </p:extLst>
          </p:nvPr>
        </p:nvGraphicFramePr>
        <p:xfrm>
          <a:off x="1066800" y="2043421"/>
          <a:ext cx="40894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4" name="Equation" r:id="rId3" imgW="1879560" imgH="1269720" progId="Equation.DSMT4">
                  <p:embed/>
                </p:oleObj>
              </mc:Choice>
              <mc:Fallback>
                <p:oleObj name="Equation" r:id="rId3" imgW="187956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43421"/>
                        <a:ext cx="408940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611188" y="5064696"/>
            <a:ext cx="80010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常用的三阶龙格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库塔法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一步计算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三次，精度为三阶。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6362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E9B77D9-D228-4742-BE9A-464DA2A26DC9}" type="slidenum">
              <a:rPr kumimoji="1" lang="en-US" altLang="zh-CN" sz="1400" smtClean="0">
                <a:latin typeface="Times New Roman" pitchFamily="18" charset="0"/>
              </a:rPr>
              <a:pPr eaLnBrk="1" hangingPunct="1"/>
              <a:t>16</a:t>
            </a:fld>
            <a:endParaRPr kumimoji="1" lang="en-US" altLang="zh-CN" sz="1400" smtClean="0">
              <a:latin typeface="Times New Roman" pitchFamily="18" charset="0"/>
            </a:endParaRP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390525" y="500063"/>
            <a:ext cx="5280613" cy="646331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四阶</a:t>
            </a:r>
            <a:r>
              <a:rPr lang="en-US" altLang="zh-CN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经典</a:t>
            </a:r>
            <a:r>
              <a:rPr lang="en-US" altLang="zh-CN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龙格</a:t>
            </a:r>
            <a:r>
              <a:rPr lang="en-US" altLang="zh-CN" sz="3600" b="1" dirty="0">
                <a:solidFill>
                  <a:srgbClr val="FF3300"/>
                </a:solidFill>
                <a:latin typeface="Times New Roman"/>
                <a:ea typeface="楷体_GB2312" pitchFamily="49" charset="-122"/>
              </a:rPr>
              <a:t>—</a:t>
            </a:r>
            <a:r>
              <a:rPr lang="zh-CN" altLang="en-US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库塔法</a:t>
            </a:r>
          </a:p>
        </p:txBody>
      </p:sp>
      <p:sp>
        <p:nvSpPr>
          <p:cNvPr id="77829" name="矩形 7"/>
          <p:cNvSpPr>
            <a:spLocks noChangeArrowheads="1"/>
          </p:cNvSpPr>
          <p:nvPr/>
        </p:nvSpPr>
        <p:spPr bwMode="auto">
          <a:xfrm>
            <a:off x="857250" y="1357313"/>
            <a:ext cx="7429500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宋体" pitchFamily="2" charset="-122"/>
              </a:rPr>
              <a:t>    </a:t>
            </a:r>
          </a:p>
        </p:txBody>
      </p:sp>
      <p:sp>
        <p:nvSpPr>
          <p:cNvPr id="2" name="矩形 1"/>
          <p:cNvSpPr/>
          <p:nvPr/>
        </p:nvSpPr>
        <p:spPr>
          <a:xfrm>
            <a:off x="762000" y="1357313"/>
            <a:ext cx="4083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在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区间内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四个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993286"/>
              </p:ext>
            </p:extLst>
          </p:nvPr>
        </p:nvGraphicFramePr>
        <p:xfrm>
          <a:off x="1525554" y="2010291"/>
          <a:ext cx="4945062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9" name="Equation" r:id="rId3" imgW="2273040" imgH="1688760" progId="Equation.DSMT4">
                  <p:embed/>
                </p:oleObj>
              </mc:Choice>
              <mc:Fallback>
                <p:oleObj name="Equation" r:id="rId3" imgW="2273040" imgH="1688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54" y="2010291"/>
                        <a:ext cx="4945062" cy="367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611188" y="5560183"/>
            <a:ext cx="80010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经典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的四阶龙格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库塔法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一步计算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四次，精度为四阶。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57200" y="457200"/>
            <a:ext cx="8153400" cy="4876800"/>
            <a:chOff x="240" y="384"/>
            <a:chExt cx="5136" cy="3072"/>
          </a:xfrm>
        </p:grpSpPr>
        <p:sp>
          <p:nvSpPr>
            <p:cNvPr id="79876" name="AutoShape 3" descr="再生纸"/>
            <p:cNvSpPr>
              <a:spLocks noChangeArrowheads="1"/>
            </p:cNvSpPr>
            <p:nvPr/>
          </p:nvSpPr>
          <p:spPr bwMode="auto">
            <a:xfrm>
              <a:off x="240" y="384"/>
              <a:ext cx="5136" cy="3072"/>
            </a:xfrm>
            <a:prstGeom prst="roundRect">
              <a:avLst>
                <a:gd name="adj" fmla="val 6889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76250" indent="-476250"/>
              <a:r>
                <a:rPr lang="zh-CN" altLang="en-US" sz="2400" b="1" dirty="0">
                  <a:solidFill>
                    <a:schemeClr val="accent2"/>
                  </a:solidFill>
                </a:rPr>
                <a:t>注：</a:t>
              </a:r>
            </a:p>
            <a:p>
              <a:pPr marL="476250" indent="-476250"/>
              <a:r>
                <a:rPr lang="zh-CN" altLang="en-US" sz="3200" b="1" dirty="0">
                  <a:solidFill>
                    <a:schemeClr val="accent2"/>
                  </a:solidFill>
                  <a:sym typeface="Wingdings" pitchFamily="2" charset="2"/>
                </a:rPr>
                <a:t></a:t>
              </a:r>
              <a:r>
                <a:rPr lang="zh-CN" altLang="en-US" sz="2400" b="1" dirty="0">
                  <a:sym typeface="Wingdings" pitchFamily="2" charset="2"/>
                </a:rPr>
                <a:t> </a:t>
              </a:r>
              <a:r>
                <a:rPr lang="zh-CN" altLang="en-US" sz="2400" b="1" dirty="0"/>
                <a:t>龙格</a:t>
              </a:r>
              <a:r>
                <a:rPr lang="en-US" altLang="zh-CN" sz="2400" b="1" dirty="0"/>
                <a:t>-</a:t>
              </a:r>
              <a:r>
                <a:rPr lang="zh-CN" altLang="en-US" sz="2400" b="1" dirty="0">
                  <a:latin typeface="楷体_GB2312" pitchFamily="49" charset="-122"/>
                </a:rPr>
                <a:t>库塔法</a:t>
              </a:r>
              <a:r>
                <a:rPr lang="zh-CN" altLang="en-US" sz="2400" b="1" dirty="0"/>
                <a:t>的主要运算在于计算 </a:t>
              </a:r>
              <a:r>
                <a:rPr lang="en-US" altLang="zh-CN" sz="2400" b="1" i="1" dirty="0" err="1" smtClean="0">
                  <a:solidFill>
                    <a:schemeClr val="accent2"/>
                  </a:solidFill>
                </a:rPr>
                <a:t>k</a:t>
              </a:r>
              <a:r>
                <a:rPr lang="en-US" altLang="zh-CN" sz="2400" b="1" i="1" baseline="-25000" dirty="0" err="1" smtClean="0">
                  <a:solidFill>
                    <a:schemeClr val="accent2"/>
                  </a:solidFill>
                </a:rPr>
                <a:t>i</a:t>
              </a:r>
              <a:r>
                <a:rPr lang="en-US" altLang="zh-CN" sz="2400" b="1" dirty="0" smtClean="0">
                  <a:solidFill>
                    <a:schemeClr val="accent2"/>
                  </a:solidFill>
                </a:rPr>
                <a:t> </a:t>
              </a:r>
              <a:r>
                <a:rPr lang="zh-CN" altLang="en-US" sz="2400" b="1" dirty="0"/>
                <a:t>的值，即计算 </a:t>
              </a:r>
              <a:r>
                <a:rPr lang="en-US" altLang="zh-CN" sz="2400" b="1" i="1" dirty="0">
                  <a:solidFill>
                    <a:schemeClr val="accent2"/>
                  </a:solidFill>
                </a:rPr>
                <a:t>f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 </a:t>
              </a:r>
              <a:r>
                <a:rPr lang="zh-CN" altLang="en-US" sz="2400" b="1" dirty="0"/>
                <a:t>的值。</a:t>
              </a:r>
              <a:r>
                <a:rPr lang="en-US" altLang="zh-CN" sz="2400" b="1" dirty="0"/>
                <a:t>Butcher </a:t>
              </a:r>
              <a:r>
                <a:rPr lang="zh-CN" altLang="en-US" sz="2400" b="1" dirty="0"/>
                <a:t>于</a:t>
              </a:r>
              <a:r>
                <a:rPr lang="en-US" altLang="zh-CN" sz="2400" b="1" dirty="0"/>
                <a:t>1965</a:t>
              </a:r>
              <a:r>
                <a:rPr lang="zh-CN" altLang="en-US" sz="2400" b="1" dirty="0"/>
                <a:t>年给出了计算量与可达到的最高精度阶数的关系：</a:t>
              </a:r>
              <a:endParaRPr lang="zh-CN" altLang="en-US" sz="24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79877" name="Group 43"/>
            <p:cNvGrpSpPr>
              <a:grpSpLocks/>
            </p:cNvGrpSpPr>
            <p:nvPr/>
          </p:nvGrpSpPr>
          <p:grpSpPr bwMode="auto">
            <a:xfrm>
              <a:off x="480" y="1584"/>
              <a:ext cx="4800" cy="652"/>
              <a:chOff x="480" y="1152"/>
              <a:chExt cx="4800" cy="652"/>
            </a:xfrm>
          </p:grpSpPr>
          <p:sp>
            <p:nvSpPr>
              <p:cNvPr id="79878" name="Rectangle 5"/>
              <p:cNvSpPr>
                <a:spLocks noChangeArrowheads="1"/>
              </p:cNvSpPr>
              <p:nvPr/>
            </p:nvSpPr>
            <p:spPr bwMode="auto">
              <a:xfrm>
                <a:off x="4704" y="1478"/>
                <a:ext cx="57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/>
              </a:p>
            </p:txBody>
          </p:sp>
          <p:sp>
            <p:nvSpPr>
              <p:cNvPr id="79879" name="Rectangle 6"/>
              <p:cNvSpPr>
                <a:spLocks noChangeArrowheads="1"/>
              </p:cNvSpPr>
              <p:nvPr/>
            </p:nvSpPr>
            <p:spPr bwMode="auto">
              <a:xfrm>
                <a:off x="4704" y="1152"/>
                <a:ext cx="57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/>
              </a:p>
            </p:txBody>
          </p:sp>
          <p:sp>
            <p:nvSpPr>
              <p:cNvPr id="79880" name="Rectangle 7"/>
              <p:cNvSpPr>
                <a:spLocks noChangeArrowheads="1"/>
              </p:cNvSpPr>
              <p:nvPr/>
            </p:nvSpPr>
            <p:spPr bwMode="auto">
              <a:xfrm>
                <a:off x="4176" y="1478"/>
                <a:ext cx="52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/>
              </a:p>
            </p:txBody>
          </p:sp>
          <p:sp>
            <p:nvSpPr>
              <p:cNvPr id="79881" name="Rectangle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52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79882" name="Rectangle 9"/>
              <p:cNvSpPr>
                <a:spLocks noChangeArrowheads="1"/>
              </p:cNvSpPr>
              <p:nvPr/>
            </p:nvSpPr>
            <p:spPr bwMode="auto">
              <a:xfrm>
                <a:off x="3168" y="1478"/>
                <a:ext cx="48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/>
              </a:p>
            </p:txBody>
          </p:sp>
          <p:sp>
            <p:nvSpPr>
              <p:cNvPr id="79883" name="Rectangle 10"/>
              <p:cNvSpPr>
                <a:spLocks noChangeArrowheads="1"/>
              </p:cNvSpPr>
              <p:nvPr/>
            </p:nvSpPr>
            <p:spPr bwMode="auto">
              <a:xfrm>
                <a:off x="3168" y="1152"/>
                <a:ext cx="48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79884" name="Rectangle 11"/>
              <p:cNvSpPr>
                <a:spLocks noChangeArrowheads="1"/>
              </p:cNvSpPr>
              <p:nvPr/>
            </p:nvSpPr>
            <p:spPr bwMode="auto">
              <a:xfrm>
                <a:off x="2208" y="1478"/>
                <a:ext cx="48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/>
              </a:p>
            </p:txBody>
          </p:sp>
          <p:sp>
            <p:nvSpPr>
              <p:cNvPr id="79885" name="Rectangle 12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48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/>
                  <a:t>3</a:t>
                </a:r>
              </a:p>
            </p:txBody>
          </p:sp>
          <p:sp>
            <p:nvSpPr>
              <p:cNvPr id="79886" name="Rectangle 13"/>
              <p:cNvSpPr>
                <a:spLocks noChangeArrowheads="1"/>
              </p:cNvSpPr>
              <p:nvPr/>
            </p:nvSpPr>
            <p:spPr bwMode="auto">
              <a:xfrm>
                <a:off x="3648" y="1478"/>
                <a:ext cx="52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/>
              </a:p>
            </p:txBody>
          </p:sp>
          <p:sp>
            <p:nvSpPr>
              <p:cNvPr id="79887" name="Rectangle 14"/>
              <p:cNvSpPr>
                <a:spLocks noChangeArrowheads="1"/>
              </p:cNvSpPr>
              <p:nvPr/>
            </p:nvSpPr>
            <p:spPr bwMode="auto">
              <a:xfrm>
                <a:off x="2688" y="1478"/>
                <a:ext cx="48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/>
              </a:p>
            </p:txBody>
          </p:sp>
          <p:sp>
            <p:nvSpPr>
              <p:cNvPr id="79888" name="Rectangle 15"/>
              <p:cNvSpPr>
                <a:spLocks noChangeArrowheads="1"/>
              </p:cNvSpPr>
              <p:nvPr/>
            </p:nvSpPr>
            <p:spPr bwMode="auto">
              <a:xfrm>
                <a:off x="1776" y="1478"/>
                <a:ext cx="43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/>
              </a:p>
            </p:txBody>
          </p:sp>
          <p:sp>
            <p:nvSpPr>
              <p:cNvPr id="79889" name="Rectangle 16"/>
              <p:cNvSpPr>
                <a:spLocks noChangeArrowheads="1"/>
              </p:cNvSpPr>
              <p:nvPr/>
            </p:nvSpPr>
            <p:spPr bwMode="auto">
              <a:xfrm>
                <a:off x="480" y="1478"/>
                <a:ext cx="129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b="1" dirty="0" smtClean="0"/>
                  <a:t>局部截断误差</a:t>
                </a:r>
                <a:endParaRPr lang="zh-CN" altLang="en-US" b="1" dirty="0"/>
              </a:p>
            </p:txBody>
          </p:sp>
          <p:sp>
            <p:nvSpPr>
              <p:cNvPr id="79890" name="Rectangle 17"/>
              <p:cNvSpPr>
                <a:spLocks noChangeArrowheads="1"/>
              </p:cNvSpPr>
              <p:nvPr/>
            </p:nvSpPr>
            <p:spPr bwMode="auto">
              <a:xfrm>
                <a:off x="3648" y="1152"/>
                <a:ext cx="52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79891" name="Rectangle 18"/>
              <p:cNvSpPr>
                <a:spLocks noChangeArrowheads="1"/>
              </p:cNvSpPr>
              <p:nvPr/>
            </p:nvSpPr>
            <p:spPr bwMode="auto">
              <a:xfrm>
                <a:off x="2688" y="1152"/>
                <a:ext cx="48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/>
                  <a:t>4</a:t>
                </a:r>
              </a:p>
            </p:txBody>
          </p:sp>
          <p:sp>
            <p:nvSpPr>
              <p:cNvPr id="79892" name="Rectangle 19"/>
              <p:cNvSpPr>
                <a:spLocks noChangeArrowheads="1"/>
              </p:cNvSpPr>
              <p:nvPr/>
            </p:nvSpPr>
            <p:spPr bwMode="auto">
              <a:xfrm>
                <a:off x="1776" y="1152"/>
                <a:ext cx="43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79893" name="Rectangle 20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129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b="1" dirty="0"/>
                  <a:t>每步须</a:t>
                </a:r>
                <a:r>
                  <a:rPr lang="zh-CN" altLang="en-US" b="1" dirty="0" smtClean="0"/>
                  <a:t>算</a:t>
                </a:r>
                <a:r>
                  <a:rPr lang="en-US" altLang="zh-CN" b="1" i="1" dirty="0" err="1" smtClean="0">
                    <a:solidFill>
                      <a:schemeClr val="accent2"/>
                    </a:solidFill>
                  </a:rPr>
                  <a:t>k</a:t>
                </a:r>
                <a:r>
                  <a:rPr lang="en-US" altLang="zh-CN" b="1" i="1" baseline="-25000" dirty="0" err="1" smtClean="0">
                    <a:solidFill>
                      <a:schemeClr val="accent2"/>
                    </a:solidFill>
                  </a:rPr>
                  <a:t>i</a:t>
                </a:r>
                <a:r>
                  <a:rPr lang="en-US" altLang="zh-CN" b="1" i="1" baseline="-250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b="1" dirty="0"/>
                  <a:t>的个数</a:t>
                </a:r>
              </a:p>
            </p:txBody>
          </p:sp>
          <p:sp>
            <p:nvSpPr>
              <p:cNvPr id="79894" name="Line 21"/>
              <p:cNvSpPr>
                <a:spLocks noChangeShapeType="1"/>
              </p:cNvSpPr>
              <p:nvPr/>
            </p:nvSpPr>
            <p:spPr bwMode="auto">
              <a:xfrm>
                <a:off x="480" y="1478"/>
                <a:ext cx="4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5" name="Line 22"/>
              <p:cNvSpPr>
                <a:spLocks noChangeShapeType="1"/>
              </p:cNvSpPr>
              <p:nvPr/>
            </p:nvSpPr>
            <p:spPr bwMode="auto">
              <a:xfrm>
                <a:off x="480" y="1804"/>
                <a:ext cx="48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6" name="Line 23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6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7" name="Line 24"/>
              <p:cNvSpPr>
                <a:spLocks noChangeShapeType="1"/>
              </p:cNvSpPr>
              <p:nvPr/>
            </p:nvSpPr>
            <p:spPr bwMode="auto">
              <a:xfrm>
                <a:off x="1776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8" name="Line 25"/>
              <p:cNvSpPr>
                <a:spLocks noChangeShapeType="1"/>
              </p:cNvSpPr>
              <p:nvPr/>
            </p:nvSpPr>
            <p:spPr bwMode="auto">
              <a:xfrm>
                <a:off x="2688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9" name="Line 26"/>
              <p:cNvSpPr>
                <a:spLocks noChangeShapeType="1"/>
              </p:cNvSpPr>
              <p:nvPr/>
            </p:nvSpPr>
            <p:spPr bwMode="auto">
              <a:xfrm>
                <a:off x="3648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00" name="Line 27"/>
              <p:cNvSpPr>
                <a:spLocks noChangeShapeType="1"/>
              </p:cNvSpPr>
              <p:nvPr/>
            </p:nvSpPr>
            <p:spPr bwMode="auto">
              <a:xfrm>
                <a:off x="5280" y="1152"/>
                <a:ext cx="0" cy="6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01" name="Line 28"/>
              <p:cNvSpPr>
                <a:spLocks noChangeShapeType="1"/>
              </p:cNvSpPr>
              <p:nvPr/>
            </p:nvSpPr>
            <p:spPr bwMode="auto">
              <a:xfrm>
                <a:off x="2208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02" name="Line 29"/>
              <p:cNvSpPr>
                <a:spLocks noChangeShapeType="1"/>
              </p:cNvSpPr>
              <p:nvPr/>
            </p:nvSpPr>
            <p:spPr bwMode="auto">
              <a:xfrm>
                <a:off x="3168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03" name="Line 30"/>
              <p:cNvSpPr>
                <a:spLocks noChangeShapeType="1"/>
              </p:cNvSpPr>
              <p:nvPr/>
            </p:nvSpPr>
            <p:spPr bwMode="auto">
              <a:xfrm>
                <a:off x="4176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04" name="Line 31"/>
              <p:cNvSpPr>
                <a:spLocks noChangeShapeType="1"/>
              </p:cNvSpPr>
              <p:nvPr/>
            </p:nvSpPr>
            <p:spPr bwMode="auto">
              <a:xfrm flipV="1">
                <a:off x="3648" y="1152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05" name="Line 32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316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06" name="Line 33"/>
              <p:cNvSpPr>
                <a:spLocks noChangeShapeType="1"/>
              </p:cNvSpPr>
              <p:nvPr/>
            </p:nvSpPr>
            <p:spPr bwMode="auto">
              <a:xfrm>
                <a:off x="4704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9907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7496138"/>
                  </p:ext>
                </p:extLst>
              </p:nvPr>
            </p:nvGraphicFramePr>
            <p:xfrm>
              <a:off x="1859" y="1562"/>
              <a:ext cx="314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595" name="Equation" r:id="rId4" imgW="342720" imgH="190440" progId="Equation.DSMT4">
                      <p:embed/>
                    </p:oleObj>
                  </mc:Choice>
                  <mc:Fallback>
                    <p:oleObj name="Equation" r:id="rId4" imgW="342720" imgH="19044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9" y="1562"/>
                            <a:ext cx="314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908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4230619"/>
                  </p:ext>
                </p:extLst>
              </p:nvPr>
            </p:nvGraphicFramePr>
            <p:xfrm>
              <a:off x="2291" y="1553"/>
              <a:ext cx="314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596" name="Equation" r:id="rId6" imgW="342720" imgH="190440" progId="Equation.DSMT4">
                      <p:embed/>
                    </p:oleObj>
                  </mc:Choice>
                  <mc:Fallback>
                    <p:oleObj name="Equation" r:id="rId6" imgW="342720" imgH="19044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1" y="1553"/>
                            <a:ext cx="314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909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4705587"/>
                  </p:ext>
                </p:extLst>
              </p:nvPr>
            </p:nvGraphicFramePr>
            <p:xfrm>
              <a:off x="2771" y="1553"/>
              <a:ext cx="314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597" name="Equation" r:id="rId8" imgW="342720" imgH="190440" progId="Equation.DSMT4">
                      <p:embed/>
                    </p:oleObj>
                  </mc:Choice>
                  <mc:Fallback>
                    <p:oleObj name="Equation" r:id="rId8" imgW="342720" imgH="19044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1" y="1553"/>
                            <a:ext cx="314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910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8931115"/>
                  </p:ext>
                </p:extLst>
              </p:nvPr>
            </p:nvGraphicFramePr>
            <p:xfrm>
              <a:off x="3731" y="1553"/>
              <a:ext cx="314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598" name="Equation" r:id="rId10" imgW="342720" imgH="190440" progId="Equation.DSMT4">
                      <p:embed/>
                    </p:oleObj>
                  </mc:Choice>
                  <mc:Fallback>
                    <p:oleObj name="Equation" r:id="rId10" imgW="342720" imgH="19044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1" y="1553"/>
                            <a:ext cx="314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911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4770427"/>
                  </p:ext>
                </p:extLst>
              </p:nvPr>
            </p:nvGraphicFramePr>
            <p:xfrm>
              <a:off x="4259" y="1553"/>
              <a:ext cx="314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599" name="Equation" r:id="rId12" imgW="342720" imgH="190440" progId="Equation.DSMT4">
                      <p:embed/>
                    </p:oleObj>
                  </mc:Choice>
                  <mc:Fallback>
                    <p:oleObj name="Equation" r:id="rId12" imgW="342720" imgH="19044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9" y="1553"/>
                            <a:ext cx="314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912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1940460"/>
                  </p:ext>
                </p:extLst>
              </p:nvPr>
            </p:nvGraphicFramePr>
            <p:xfrm>
              <a:off x="3251" y="1552"/>
              <a:ext cx="314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600" name="Equation" r:id="rId14" imgW="342720" imgH="190440" progId="Equation.DSMT4">
                      <p:embed/>
                    </p:oleObj>
                  </mc:Choice>
                  <mc:Fallback>
                    <p:oleObj name="Equation" r:id="rId14" imgW="342720" imgH="19044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1" y="1552"/>
                            <a:ext cx="314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913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5099934"/>
                  </p:ext>
                </p:extLst>
              </p:nvPr>
            </p:nvGraphicFramePr>
            <p:xfrm>
              <a:off x="4794" y="1553"/>
              <a:ext cx="396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601" name="Equation" r:id="rId16" imgW="431640" imgH="190440" progId="Equation.DSMT4">
                      <p:embed/>
                    </p:oleObj>
                  </mc:Choice>
                  <mc:Fallback>
                    <p:oleObj name="Equation" r:id="rId16" imgW="431640" imgH="19044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4" y="1553"/>
                            <a:ext cx="396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914" name="Object 9"/>
              <p:cNvGraphicFramePr>
                <a:graphicFrameLocks noChangeAspect="1"/>
              </p:cNvGraphicFramePr>
              <p:nvPr/>
            </p:nvGraphicFramePr>
            <p:xfrm>
              <a:off x="4800" y="1216"/>
              <a:ext cx="3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602" name="Equation" r:id="rId18" imgW="355138" imgH="177569" progId="Equation.3">
                      <p:embed/>
                    </p:oleObj>
                  </mc:Choice>
                  <mc:Fallback>
                    <p:oleObj name="Equation" r:id="rId18" imgW="355138" imgH="177569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216"/>
                            <a:ext cx="38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9436" name="Text Box 44"/>
          <p:cNvSpPr txBox="1">
            <a:spLocks noChangeArrowheads="1"/>
          </p:cNvSpPr>
          <p:nvPr/>
        </p:nvSpPr>
        <p:spPr bwMode="auto">
          <a:xfrm>
            <a:off x="609600" y="3657600"/>
            <a:ext cx="784860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sym typeface="Wingdings" pitchFamily="2" charset="2"/>
              </a:rPr>
              <a:t> </a:t>
            </a:r>
            <a:r>
              <a:rPr lang="zh-CN" altLang="en-US" sz="2400" b="1" dirty="0"/>
              <a:t>由于龙格</a:t>
            </a:r>
            <a:r>
              <a:rPr lang="en-US" altLang="zh-CN" sz="2400" b="1" dirty="0"/>
              <a:t>-</a:t>
            </a:r>
            <a:r>
              <a:rPr lang="zh-CN" altLang="en-US" sz="2400" b="1" dirty="0">
                <a:latin typeface="楷体_GB2312" pitchFamily="49" charset="-122"/>
              </a:rPr>
              <a:t>库塔法的导出基于泰勒展开，故精度主要受解函数的光滑性影响。对于光滑性不太好的解，最好采用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</a:rPr>
              <a:t>低阶算法</a:t>
            </a:r>
            <a:r>
              <a:rPr lang="zh-CN" altLang="en-US" sz="2400" b="1" dirty="0">
                <a:latin typeface="楷体_GB2312" pitchFamily="49" charset="-122"/>
              </a:rPr>
              <a:t>而将步长</a:t>
            </a:r>
            <a:r>
              <a:rPr lang="en-US" altLang="zh-CN" sz="2400" b="1" i="1" dirty="0">
                <a:solidFill>
                  <a:schemeClr val="accent2"/>
                </a:solidFill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</a:rPr>
              <a:t>取小</a:t>
            </a:r>
            <a:r>
              <a:rPr lang="zh-CN" altLang="en-US" sz="2400" b="1" dirty="0">
                <a:latin typeface="楷体_GB2312" pitchFamily="49" charset="-12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98"/>
          <p:cNvSpPr txBox="1">
            <a:spLocks noChangeArrowheads="1"/>
          </p:cNvSpPr>
          <p:nvPr/>
        </p:nvSpPr>
        <p:spPr bwMode="auto">
          <a:xfrm>
            <a:off x="628650" y="609600"/>
            <a:ext cx="7007046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itchFamily="18" charset="0"/>
              </a:rPr>
              <a:t>例</a:t>
            </a:r>
            <a:r>
              <a:rPr kumimoji="1" lang="en-US" altLang="zh-CN" sz="2800" dirty="0">
                <a:latin typeface="Times New Roman" pitchFamily="18" charset="0"/>
              </a:rPr>
              <a:t>1.  </a:t>
            </a:r>
            <a:r>
              <a:rPr kumimoji="1" lang="zh-CN" altLang="en-US" sz="2800" dirty="0" smtClean="0">
                <a:latin typeface="Times New Roman" pitchFamily="18" charset="0"/>
              </a:rPr>
              <a:t>使用</a:t>
            </a:r>
            <a:r>
              <a:rPr kumimoji="1" lang="zh-CN" altLang="en-US" sz="2800" dirty="0">
                <a:latin typeface="Times New Roman" pitchFamily="18" charset="0"/>
              </a:rPr>
              <a:t>三</a:t>
            </a:r>
            <a:r>
              <a:rPr kumimoji="1" lang="zh-CN" altLang="en-US" sz="2800" dirty="0" smtClean="0">
                <a:latin typeface="Times New Roman" pitchFamily="18" charset="0"/>
              </a:rPr>
              <a:t>阶和四阶</a:t>
            </a:r>
            <a:r>
              <a:rPr kumimoji="1" lang="en-US" altLang="zh-CN" sz="2800" i="1" dirty="0" smtClean="0">
                <a:latin typeface="Times New Roman" pitchFamily="18" charset="0"/>
              </a:rPr>
              <a:t>R-K</a:t>
            </a:r>
            <a:r>
              <a:rPr kumimoji="1" lang="zh-CN" altLang="en-US" sz="2800" dirty="0" smtClean="0">
                <a:latin typeface="Times New Roman" pitchFamily="18" charset="0"/>
              </a:rPr>
              <a:t>方法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800" dirty="0" smtClean="0">
                <a:latin typeface="Times New Roman" pitchFamily="18" charset="0"/>
              </a:rPr>
              <a:t>计算初值问题，计算过程保留小数点后三位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80899" name="Object 2"/>
          <p:cNvGraphicFramePr>
            <a:graphicFrameLocks noChangeAspect="1"/>
          </p:cNvGraphicFramePr>
          <p:nvPr/>
        </p:nvGraphicFramePr>
        <p:xfrm>
          <a:off x="1135856" y="1604982"/>
          <a:ext cx="29162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82" name="公式" r:id="rId3" imgW="1371600" imgH="482600" progId="Equation.3">
                  <p:embed/>
                </p:oleObj>
              </mc:Choice>
              <mc:Fallback>
                <p:oleObj name="公式" r:id="rId3" imgW="1371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856" y="1604982"/>
                        <a:ext cx="291623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3"/>
          <p:cNvGraphicFramePr>
            <a:graphicFrameLocks noChangeAspect="1"/>
          </p:cNvGraphicFramePr>
          <p:nvPr/>
        </p:nvGraphicFramePr>
        <p:xfrm>
          <a:off x="3031730" y="2172536"/>
          <a:ext cx="13763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83" name="公式" r:id="rId5" imgW="647419" imgH="203112" progId="Equation.3">
                  <p:embed/>
                </p:oleObj>
              </mc:Choice>
              <mc:Fallback>
                <p:oleObj name="公式" r:id="rId5" imgW="64741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730" y="2172536"/>
                        <a:ext cx="13763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43889"/>
              </p:ext>
            </p:extLst>
          </p:nvPr>
        </p:nvGraphicFramePr>
        <p:xfrm>
          <a:off x="76200" y="3035300"/>
          <a:ext cx="3854377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84" name="Equation" r:id="rId7" imgW="1879560" imgH="1269720" progId="Equation.DSMT4">
                  <p:embed/>
                </p:oleObj>
              </mc:Choice>
              <mc:Fallback>
                <p:oleObj name="Equation" r:id="rId7" imgW="187956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035300"/>
                        <a:ext cx="3854377" cy="2603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04253"/>
              </p:ext>
            </p:extLst>
          </p:nvPr>
        </p:nvGraphicFramePr>
        <p:xfrm>
          <a:off x="4077493" y="3048000"/>
          <a:ext cx="4945062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85" name="Equation" r:id="rId9" imgW="2273040" imgH="1688760" progId="Equation.DSMT4">
                  <p:embed/>
                </p:oleObj>
              </mc:Choice>
              <mc:Fallback>
                <p:oleObj name="Equation" r:id="rId9" imgW="2273040" imgH="1688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493" y="3048000"/>
                        <a:ext cx="4945062" cy="3673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7827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98"/>
          <p:cNvSpPr txBox="1">
            <a:spLocks noChangeArrowheads="1"/>
          </p:cNvSpPr>
          <p:nvPr/>
        </p:nvSpPr>
        <p:spPr bwMode="auto">
          <a:xfrm>
            <a:off x="628650" y="609600"/>
            <a:ext cx="4802918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itchFamily="18" charset="0"/>
              </a:rPr>
              <a:t>例</a:t>
            </a:r>
            <a:r>
              <a:rPr kumimoji="1" lang="en-US" altLang="zh-CN" sz="2800" dirty="0">
                <a:latin typeface="Times New Roman" pitchFamily="18" charset="0"/>
              </a:rPr>
              <a:t>1.  </a:t>
            </a:r>
            <a:r>
              <a:rPr kumimoji="1" lang="zh-CN" altLang="en-US" sz="2800" dirty="0" smtClean="0">
                <a:latin typeface="Times New Roman" pitchFamily="18" charset="0"/>
              </a:rPr>
              <a:t>使用</a:t>
            </a:r>
            <a:r>
              <a:rPr kumimoji="1" lang="zh-CN" altLang="en-US" sz="2800" dirty="0">
                <a:latin typeface="Times New Roman" pitchFamily="18" charset="0"/>
              </a:rPr>
              <a:t>三</a:t>
            </a:r>
            <a:r>
              <a:rPr kumimoji="1" lang="zh-CN" altLang="en-US" sz="2800" dirty="0" smtClean="0">
                <a:latin typeface="Times New Roman" pitchFamily="18" charset="0"/>
              </a:rPr>
              <a:t>阶和四阶</a:t>
            </a:r>
            <a:r>
              <a:rPr kumimoji="1" lang="en-US" altLang="zh-CN" sz="2800" i="1" dirty="0" smtClean="0">
                <a:latin typeface="Times New Roman" pitchFamily="18" charset="0"/>
              </a:rPr>
              <a:t>R-K</a:t>
            </a:r>
            <a:r>
              <a:rPr kumimoji="1" lang="zh-CN" altLang="en-US" sz="2800" dirty="0" smtClean="0">
                <a:latin typeface="Times New Roman" pitchFamily="18" charset="0"/>
              </a:rPr>
              <a:t>方法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800" dirty="0" smtClean="0">
                <a:latin typeface="Times New Roman" pitchFamily="18" charset="0"/>
              </a:rPr>
              <a:t>计算</a:t>
            </a:r>
            <a:r>
              <a:rPr kumimoji="1" lang="zh-CN" altLang="en-US" sz="2800" dirty="0">
                <a:latin typeface="Times New Roman" pitchFamily="18" charset="0"/>
              </a:rPr>
              <a:t>初值问题</a:t>
            </a:r>
          </a:p>
        </p:txBody>
      </p:sp>
      <p:graphicFrame>
        <p:nvGraphicFramePr>
          <p:cNvPr id="808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687039"/>
              </p:ext>
            </p:extLst>
          </p:nvPr>
        </p:nvGraphicFramePr>
        <p:xfrm>
          <a:off x="1135856" y="1604982"/>
          <a:ext cx="29162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1" name="公式" r:id="rId3" imgW="1371600" imgH="482600" progId="Equation.3">
                  <p:embed/>
                </p:oleObj>
              </mc:Choice>
              <mc:Fallback>
                <p:oleObj name="公式" r:id="rId3" imgW="13716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856" y="1604982"/>
                        <a:ext cx="291623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70722"/>
              </p:ext>
            </p:extLst>
          </p:nvPr>
        </p:nvGraphicFramePr>
        <p:xfrm>
          <a:off x="3031730" y="2172536"/>
          <a:ext cx="13763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2" name="公式" r:id="rId5" imgW="647419" imgH="203112" progId="Equation.3">
                  <p:embed/>
                </p:oleObj>
              </mc:Choice>
              <mc:Fallback>
                <p:oleObj name="公式" r:id="rId5" imgW="647419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730" y="2172536"/>
                        <a:ext cx="13763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557" name="Text Box 101"/>
          <p:cNvSpPr txBox="1">
            <a:spLocks noChangeArrowheads="1"/>
          </p:cNvSpPr>
          <p:nvPr/>
        </p:nvSpPr>
        <p:spPr bwMode="auto">
          <a:xfrm>
            <a:off x="609600" y="3205162"/>
            <a:ext cx="638175" cy="5191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itchFamily="18" charset="0"/>
              </a:rPr>
              <a:t>解</a:t>
            </a:r>
            <a:r>
              <a:rPr kumimoji="1" lang="en-US" altLang="zh-CN" sz="2800" dirty="0">
                <a:latin typeface="Times New Roman" pitchFamily="18" charset="0"/>
              </a:rPr>
              <a:t>:</a:t>
            </a:r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1504950" y="3214687"/>
            <a:ext cx="3484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(1)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使用三阶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</a:rPr>
              <a:t>R-K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方法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109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26594"/>
              </p:ext>
            </p:extLst>
          </p:nvPr>
        </p:nvGraphicFramePr>
        <p:xfrm>
          <a:off x="2671763" y="3865563"/>
          <a:ext cx="1943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3" name="Equation" r:id="rId7" imgW="850680" imgH="253800" progId="Equation.DSMT4">
                  <p:embed/>
                </p:oleObj>
              </mc:Choice>
              <mc:Fallback>
                <p:oleObj name="Equation" r:id="rId7" imgW="8506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865563"/>
                        <a:ext cx="19431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195898"/>
              </p:ext>
            </p:extLst>
          </p:nvPr>
        </p:nvGraphicFramePr>
        <p:xfrm>
          <a:off x="2522538" y="4348163"/>
          <a:ext cx="403701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4" name="Equation" r:id="rId9" imgW="1866600" imgH="406080" progId="Equation.DSMT4">
                  <p:embed/>
                </p:oleObj>
              </mc:Choice>
              <mc:Fallback>
                <p:oleObj name="Equation" r:id="rId9" imgW="186660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4348163"/>
                        <a:ext cx="403701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274441"/>
              </p:ext>
            </p:extLst>
          </p:nvPr>
        </p:nvGraphicFramePr>
        <p:xfrm>
          <a:off x="2416175" y="5233988"/>
          <a:ext cx="51482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5" name="Equation" r:id="rId11" imgW="2171520" imgH="253800" progId="Equation.DSMT4">
                  <p:embed/>
                </p:oleObj>
              </mc:Choice>
              <mc:Fallback>
                <p:oleObj name="Equation" r:id="rId11" imgW="217152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5233988"/>
                        <a:ext cx="51482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439330"/>
              </p:ext>
            </p:extLst>
          </p:nvPr>
        </p:nvGraphicFramePr>
        <p:xfrm>
          <a:off x="1354138" y="5757863"/>
          <a:ext cx="670401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6" name="Equation" r:id="rId13" imgW="2463480" imgH="406080" progId="Equation.DSMT4">
                  <p:embed/>
                </p:oleObj>
              </mc:Choice>
              <mc:Fallback>
                <p:oleObj name="Equation" r:id="rId13" imgW="2463480" imgH="406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5757863"/>
                        <a:ext cx="6704012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927528"/>
              </p:ext>
            </p:extLst>
          </p:nvPr>
        </p:nvGraphicFramePr>
        <p:xfrm>
          <a:off x="6047571" y="0"/>
          <a:ext cx="3096429" cy="2091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7" name="Equation" r:id="rId15" imgW="1879560" imgH="1269720" progId="Equation.DSMT4">
                  <p:embed/>
                </p:oleObj>
              </mc:Choice>
              <mc:Fallback>
                <p:oleObj name="Equation" r:id="rId15" imgW="187956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571" y="0"/>
                        <a:ext cx="3096429" cy="209153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/>
              <a:t>龙格－库塔法的基本思想（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0" y="1295400"/>
            <a:ext cx="4191000" cy="4498975"/>
          </a:xfrm>
        </p:spPr>
        <p:txBody>
          <a:bodyPr/>
          <a:lstStyle/>
          <a:p>
            <a:pPr eaLnBrk="1" hangingPunct="1"/>
            <a:endParaRPr lang="en-US" altLang="zh-CN" sz="2400" b="1" dirty="0" smtClean="0">
              <a:latin typeface="华文楷体" pitchFamily="2" charset="-12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 smtClean="0">
                <a:latin typeface="华文楷体" pitchFamily="2" charset="-122"/>
              </a:rPr>
              <a:t>考察差商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 smtClean="0">
              <a:latin typeface="华文楷体" pitchFamily="2" charset="-12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 smtClean="0">
                <a:latin typeface="华文楷体" pitchFamily="2" charset="-122"/>
              </a:rPr>
              <a:t>由微分中值定理，可得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b="1" dirty="0" smtClean="0">
              <a:latin typeface="华文楷体" pitchFamily="2" charset="-122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 smtClean="0">
              <a:latin typeface="华文楷体" pitchFamily="2" charset="-122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 smtClean="0">
              <a:latin typeface="华文楷体" pitchFamily="2" charset="-12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 smtClean="0">
                <a:latin typeface="华文楷体" pitchFamily="2" charset="-122"/>
              </a:rPr>
              <a:t>因此微分方程        </a:t>
            </a:r>
            <a:endParaRPr lang="en-US" altLang="zh-CN" sz="2400" b="1" dirty="0" smtClean="0">
              <a:latin typeface="华文楷体" pitchFamily="2" charset="-12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 smtClean="0">
                <a:latin typeface="华文楷体" pitchFamily="2" charset="-122"/>
              </a:rPr>
              <a:t>的数值解为</a:t>
            </a:r>
          </a:p>
          <a:p>
            <a:pPr eaLnBrk="1" hangingPunct="1"/>
            <a:endParaRPr lang="zh-CN" altLang="en-US" sz="2400" b="1" dirty="0" smtClean="0">
              <a:latin typeface="华文楷体" pitchFamily="2" charset="-122"/>
            </a:endParaRPr>
          </a:p>
          <a:p>
            <a:pPr eaLnBrk="1" hangingPunct="1"/>
            <a:endParaRPr lang="zh-CN" altLang="en-US" sz="2400" b="1" dirty="0" smtClean="0">
              <a:latin typeface="华文楷体" pitchFamily="2" charset="-122"/>
            </a:endParaRPr>
          </a:p>
          <a:p>
            <a:pPr eaLnBrk="1" hangingPunct="1"/>
            <a:endParaRPr lang="en-US" altLang="zh-CN" sz="2400" b="1" dirty="0" smtClean="0">
              <a:latin typeface="华文楷体" pitchFamily="2" charset="-122"/>
            </a:endParaRPr>
          </a:p>
        </p:txBody>
      </p:sp>
      <p:graphicFrame>
        <p:nvGraphicFramePr>
          <p:cNvPr id="5837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4860709"/>
              </p:ext>
            </p:extLst>
          </p:nvPr>
        </p:nvGraphicFramePr>
        <p:xfrm>
          <a:off x="1620838" y="1708150"/>
          <a:ext cx="18700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17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1708150"/>
                        <a:ext cx="18700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92358521"/>
              </p:ext>
            </p:extLst>
          </p:nvPr>
        </p:nvGraphicFramePr>
        <p:xfrm>
          <a:off x="1295400" y="3224213"/>
          <a:ext cx="29686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18" name="Equation" r:id="rId6" imgW="1765080" imgH="634680" progId="Equation.DSMT4">
                  <p:embed/>
                </p:oleObj>
              </mc:Choice>
              <mc:Fallback>
                <p:oleObj name="Equation" r:id="rId6" imgW="1765080" imgH="634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24213"/>
                        <a:ext cx="296862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22437376"/>
              </p:ext>
            </p:extLst>
          </p:nvPr>
        </p:nvGraphicFramePr>
        <p:xfrm>
          <a:off x="2514600" y="4757738"/>
          <a:ext cx="18176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19" name="Equation" r:id="rId8" imgW="939600" imgH="203040" progId="Equation.DSMT4">
                  <p:embed/>
                </p:oleObj>
              </mc:Choice>
              <mc:Fallback>
                <p:oleObj name="Equation" r:id="rId8" imgW="9396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57738"/>
                        <a:ext cx="18176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1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88556029"/>
              </p:ext>
            </p:extLst>
          </p:nvPr>
        </p:nvGraphicFramePr>
        <p:xfrm>
          <a:off x="1600200" y="5649913"/>
          <a:ext cx="65055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20" name="Equation" r:id="rId10" imgW="2654280" imgH="228600" progId="Equation.DSMT4">
                  <p:embed/>
                </p:oleObj>
              </mc:Choice>
              <mc:Fallback>
                <p:oleObj name="Equation" r:id="rId10" imgW="26542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649913"/>
                        <a:ext cx="65055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41529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76E83-31E9-458C-A006-285C16D6318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309725" y="1650758"/>
            <a:ext cx="6432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43800" y="2250430"/>
            <a:ext cx="9525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66034" y="3650335"/>
            <a:ext cx="8203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59826" y="4432780"/>
            <a:ext cx="4531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92348" y="4432780"/>
            <a:ext cx="10545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18446" y="4432780"/>
            <a:ext cx="70635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17677" y="4112000"/>
            <a:ext cx="27862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D4A42D-69A6-4ED6-91D9-751433A6836B}" type="slidenum">
              <a:rPr kumimoji="1" lang="en-US" altLang="zh-CN" sz="1400" smtClean="0">
                <a:latin typeface="Times New Roman" pitchFamily="18" charset="0"/>
              </a:rPr>
              <a:pPr eaLnBrk="1" hangingPunct="1"/>
              <a:t>20</a:t>
            </a:fld>
            <a:endParaRPr kumimoji="1" lang="en-US" altLang="zh-CN" sz="1400" smtClean="0">
              <a:latin typeface="Times New Roman" pitchFamily="18" charset="0"/>
            </a:endParaRPr>
          </a:p>
        </p:txBody>
      </p:sp>
      <p:sp>
        <p:nvSpPr>
          <p:cNvPr id="81923" name="Text Box 89"/>
          <p:cNvSpPr txBox="1">
            <a:spLocks noChangeArrowheads="1"/>
          </p:cNvSpPr>
          <p:nvPr/>
        </p:nvSpPr>
        <p:spPr bwMode="auto">
          <a:xfrm>
            <a:off x="554038" y="685800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其余结果如下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81928" name="Rectangle 96"/>
          <p:cNvSpPr>
            <a:spLocks noChangeArrowheads="1"/>
          </p:cNvSpPr>
          <p:nvPr/>
        </p:nvSpPr>
        <p:spPr bwMode="auto">
          <a:xfrm>
            <a:off x="730250" y="1450975"/>
            <a:ext cx="8078686" cy="2308324"/>
          </a:xfrm>
          <a:prstGeom prst="rect">
            <a:avLst/>
          </a:prstGeom>
          <a:noFill/>
          <a:ln w="317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            x</a:t>
            </a:r>
            <a:r>
              <a:rPr lang="en-US" altLang="zh-CN" sz="2400" i="1" baseline="-25000" dirty="0"/>
              <a:t>i</a:t>
            </a:r>
            <a:r>
              <a:rPr lang="en-US" altLang="zh-CN" sz="2400" i="1" dirty="0"/>
              <a:t>            k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            k</a:t>
            </a:r>
            <a:r>
              <a:rPr lang="en-US" altLang="zh-CN" sz="2400" baseline="-25000" dirty="0"/>
              <a:t>2</a:t>
            </a:r>
            <a:r>
              <a:rPr lang="en-US" altLang="zh-CN" sz="2400" i="1" dirty="0"/>
              <a:t>            k</a:t>
            </a:r>
            <a:r>
              <a:rPr lang="en-US" altLang="zh-CN" sz="2400" baseline="-25000" dirty="0"/>
              <a:t>3</a:t>
            </a:r>
            <a:r>
              <a:rPr lang="en-US" altLang="zh-CN" sz="2400" i="1" dirty="0"/>
              <a:t>            </a:t>
            </a:r>
            <a:r>
              <a:rPr lang="en-US" altLang="zh-CN" sz="2400" i="1" dirty="0" err="1"/>
              <a:t>y</a:t>
            </a:r>
            <a:r>
              <a:rPr lang="en-US" altLang="zh-CN" sz="2400" i="1" baseline="-25000" dirty="0" err="1"/>
              <a:t>i</a:t>
            </a:r>
            <a:endParaRPr lang="en-US" altLang="zh-CN" sz="2400" i="1" baseline="-25000" dirty="0"/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1.000      0.100      1.000       1.103      1.256      1.111    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2.000      0.200      1.235       1.376      1.595      1.250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3.000      0.300      1.562       1.764      2.092      1.428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4.000      0.400      2.040       2.342      2.866      1.666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5.000      0.500      2.777       3.259      4.163      1.999</a:t>
            </a:r>
            <a:endParaRPr lang="en-US" altLang="zh-CN" sz="2400" dirty="0"/>
          </a:p>
        </p:txBody>
      </p:sp>
      <p:sp>
        <p:nvSpPr>
          <p:cNvPr id="81929" name="日期占位符 1"/>
          <p:cNvSpPr txBox="1">
            <a:spLocks/>
          </p:cNvSpPr>
          <p:nvPr/>
        </p:nvSpPr>
        <p:spPr bwMode="auto">
          <a:xfrm>
            <a:off x="571500" y="6297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76C7B2-E5BC-4D6E-8110-D8FF69EB232D}" type="datetime1">
              <a:rPr kumimoji="1" lang="zh-CN" altLang="en-US" sz="1400">
                <a:latin typeface="Times New Roman" pitchFamily="18" charset="0"/>
              </a:rPr>
              <a:pPr eaLnBrk="1" hangingPunct="1"/>
              <a:t>2018/4/18</a:t>
            </a:fld>
            <a:endParaRPr kumimoji="1" lang="en-US" altLang="zh-CN" sz="140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D4A42D-69A6-4ED6-91D9-751433A6836B}" type="slidenum">
              <a:rPr kumimoji="1" lang="en-US" altLang="zh-CN" sz="1400" smtClean="0">
                <a:latin typeface="Times New Roman" pitchFamily="18" charset="0"/>
              </a:rPr>
              <a:pPr eaLnBrk="1" hangingPunct="1"/>
              <a:t>21</a:t>
            </a:fld>
            <a:endParaRPr kumimoji="1" lang="en-US" altLang="zh-CN" sz="1400" smtClean="0">
              <a:latin typeface="Times New Roman" pitchFamily="18" charset="0"/>
            </a:endParaRPr>
          </a:p>
        </p:txBody>
      </p:sp>
      <p:sp>
        <p:nvSpPr>
          <p:cNvPr id="148570" name="Text Box 90"/>
          <p:cNvSpPr txBox="1">
            <a:spLocks noChangeArrowheads="1"/>
          </p:cNvSpPr>
          <p:nvPr/>
        </p:nvSpPr>
        <p:spPr bwMode="auto">
          <a:xfrm>
            <a:off x="936625" y="304800"/>
            <a:ext cx="21996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14350" indent="-514350" eaLnBrk="1" hangingPunct="1">
              <a:buAutoNum type="arabicParenBoth" startAt="2"/>
            </a:pPr>
            <a:r>
              <a:rPr kumimoji="1"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如果使用</a:t>
            </a:r>
            <a:endParaRPr kumimoji="1" lang="en-US" altLang="zh-CN" sz="2800" dirty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四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阶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</a:rPr>
              <a:t>R-K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方法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119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880109"/>
              </p:ext>
            </p:extLst>
          </p:nvPr>
        </p:nvGraphicFramePr>
        <p:xfrm>
          <a:off x="995363" y="2865797"/>
          <a:ext cx="2039309" cy="606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56" name="Equation" r:id="rId3" imgW="850680" imgH="253800" progId="Equation.DSMT4">
                  <p:embed/>
                </p:oleObj>
              </mc:Choice>
              <mc:Fallback>
                <p:oleObj name="Equation" r:id="rId3" imgW="850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865797"/>
                        <a:ext cx="2039309" cy="606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09650"/>
              </p:ext>
            </p:extLst>
          </p:nvPr>
        </p:nvGraphicFramePr>
        <p:xfrm>
          <a:off x="995363" y="3567557"/>
          <a:ext cx="4262437" cy="923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57" name="Equation" r:id="rId5" imgW="1866600" imgH="406080" progId="Equation.DSMT4">
                  <p:embed/>
                </p:oleObj>
              </mc:Choice>
              <mc:Fallback>
                <p:oleObj name="Equation" r:id="rId5" imgW="1866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567557"/>
                        <a:ext cx="4262437" cy="923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937392"/>
              </p:ext>
            </p:extLst>
          </p:nvPr>
        </p:nvGraphicFramePr>
        <p:xfrm>
          <a:off x="4184347" y="152400"/>
          <a:ext cx="4945062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58" name="Equation" r:id="rId7" imgW="2273040" imgH="1688760" progId="Equation.DSMT4">
                  <p:embed/>
                </p:oleObj>
              </mc:Choice>
              <mc:Fallback>
                <p:oleObj name="Equation" r:id="rId7" imgW="2273040" imgH="1688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347" y="152400"/>
                        <a:ext cx="4945062" cy="3673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094209"/>
              </p:ext>
            </p:extLst>
          </p:nvPr>
        </p:nvGraphicFramePr>
        <p:xfrm>
          <a:off x="752475" y="1447800"/>
          <a:ext cx="29162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59" name="公式" r:id="rId9" imgW="1371600" imgH="482600" progId="Equation.3">
                  <p:embed/>
                </p:oleObj>
              </mc:Choice>
              <mc:Fallback>
                <p:oleObj name="公式" r:id="rId9" imgW="1371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1447800"/>
                        <a:ext cx="291623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124598"/>
              </p:ext>
            </p:extLst>
          </p:nvPr>
        </p:nvGraphicFramePr>
        <p:xfrm>
          <a:off x="1006779" y="4501659"/>
          <a:ext cx="4293073" cy="92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0" name="Equation" r:id="rId11" imgW="1879560" imgH="406080" progId="Equation.DSMT4">
                  <p:embed/>
                </p:oleObj>
              </mc:Choice>
              <mc:Fallback>
                <p:oleObj name="Equation" r:id="rId11" imgW="1879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779" y="4501659"/>
                        <a:ext cx="4293073" cy="924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785815"/>
              </p:ext>
            </p:extLst>
          </p:nvPr>
        </p:nvGraphicFramePr>
        <p:xfrm>
          <a:off x="935004" y="5496595"/>
          <a:ext cx="4142556" cy="59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1" name="Equation" r:id="rId13" imgW="1739880" imgH="253800" progId="Equation.DSMT4">
                  <p:embed/>
                </p:oleObj>
              </mc:Choice>
              <mc:Fallback>
                <p:oleObj name="Equation" r:id="rId13" imgW="1739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04" y="5496595"/>
                        <a:ext cx="4142556" cy="599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130930"/>
              </p:ext>
            </p:extLst>
          </p:nvPr>
        </p:nvGraphicFramePr>
        <p:xfrm>
          <a:off x="901700" y="6002338"/>
          <a:ext cx="48402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2" name="Equation" r:id="rId15" imgW="2273040" imgH="406080" progId="Equation.DSMT4">
                  <p:embed/>
                </p:oleObj>
              </mc:Choice>
              <mc:Fallback>
                <p:oleObj name="Equation" r:id="rId15" imgW="2273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6002338"/>
                        <a:ext cx="48402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372857"/>
              </p:ext>
            </p:extLst>
          </p:nvPr>
        </p:nvGraphicFramePr>
        <p:xfrm>
          <a:off x="5772150" y="6243910"/>
          <a:ext cx="12382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3" name="公式" r:id="rId17" imgW="583693" imgH="177646" progId="Equation.3">
                  <p:embed/>
                </p:oleObj>
              </mc:Choice>
              <mc:Fallback>
                <p:oleObj name="公式" r:id="rId17" imgW="58369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6243910"/>
                        <a:ext cx="12382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8313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2" name="Text Box 138"/>
          <p:cNvSpPr txBox="1">
            <a:spLocks noChangeArrowheads="1"/>
          </p:cNvSpPr>
          <p:nvPr/>
        </p:nvSpPr>
        <p:spPr bwMode="auto">
          <a:xfrm>
            <a:off x="417513" y="852488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其余结果如下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49643" name="Rectangle 139"/>
          <p:cNvSpPr>
            <a:spLocks noChangeArrowheads="1"/>
          </p:cNvSpPr>
          <p:nvPr/>
        </p:nvSpPr>
        <p:spPr bwMode="auto">
          <a:xfrm>
            <a:off x="381000" y="1524000"/>
            <a:ext cx="8433719" cy="2308324"/>
          </a:xfrm>
          <a:prstGeom prst="rect">
            <a:avLst/>
          </a:prstGeom>
          <a:noFill/>
          <a:ln w="317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      </a:t>
            </a:r>
            <a:r>
              <a:rPr lang="en-US" altLang="zh-CN" sz="2400" i="1" dirty="0" smtClean="0"/>
              <a:t>    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i</a:t>
            </a:r>
            <a:r>
              <a:rPr lang="en-US" altLang="zh-CN" sz="2400" i="1" dirty="0"/>
              <a:t>     </a:t>
            </a:r>
            <a:r>
              <a:rPr lang="en-US" altLang="zh-CN" sz="2400" i="1" dirty="0" smtClean="0"/>
              <a:t>      </a:t>
            </a:r>
            <a:r>
              <a:rPr lang="en-US" altLang="zh-CN" sz="2400" i="1" dirty="0"/>
              <a:t>k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     </a:t>
            </a:r>
            <a:r>
              <a:rPr lang="en-US" altLang="zh-CN" sz="2400" i="1" dirty="0" smtClean="0"/>
              <a:t>    </a:t>
            </a:r>
            <a:r>
              <a:rPr lang="en-US" altLang="zh-CN" sz="2400" i="1" dirty="0"/>
              <a:t>k</a:t>
            </a:r>
            <a:r>
              <a:rPr lang="en-US" altLang="zh-CN" sz="2400" baseline="-25000" dirty="0"/>
              <a:t>2</a:t>
            </a:r>
            <a:r>
              <a:rPr lang="en-US" altLang="zh-CN" sz="2400" i="1" dirty="0"/>
              <a:t>      </a:t>
            </a:r>
            <a:r>
              <a:rPr lang="en-US" altLang="zh-CN" sz="2400" i="1" dirty="0" smtClean="0"/>
              <a:t>    </a:t>
            </a:r>
            <a:r>
              <a:rPr lang="en-US" altLang="zh-CN" sz="2400" i="1" dirty="0"/>
              <a:t>k</a:t>
            </a:r>
            <a:r>
              <a:rPr lang="en-US" altLang="zh-CN" sz="2400" baseline="-25000" dirty="0"/>
              <a:t>3</a:t>
            </a:r>
            <a:r>
              <a:rPr lang="en-US" altLang="zh-CN" sz="2400" i="1" dirty="0"/>
              <a:t>       </a:t>
            </a:r>
            <a:r>
              <a:rPr lang="en-US" altLang="zh-CN" sz="2400" i="1" dirty="0" smtClean="0"/>
              <a:t>   </a:t>
            </a:r>
            <a:r>
              <a:rPr lang="en-US" altLang="zh-CN" sz="2400" i="1" dirty="0"/>
              <a:t>k</a:t>
            </a:r>
            <a:r>
              <a:rPr lang="en-US" altLang="zh-CN" sz="2400" baseline="-25000" dirty="0"/>
              <a:t>4</a:t>
            </a:r>
            <a:r>
              <a:rPr lang="en-US" altLang="zh-CN" sz="2400" i="1" dirty="0"/>
              <a:t>     </a:t>
            </a:r>
            <a:r>
              <a:rPr lang="en-US" altLang="zh-CN" sz="2400" i="1" dirty="0" smtClean="0"/>
              <a:t>     </a:t>
            </a:r>
            <a:r>
              <a:rPr lang="en-US" altLang="zh-CN" sz="2400" i="1" dirty="0" err="1"/>
              <a:t>y</a:t>
            </a:r>
            <a:r>
              <a:rPr lang="en-US" altLang="zh-CN" sz="2400" i="1" baseline="-25000" dirty="0" err="1"/>
              <a:t>i</a:t>
            </a:r>
            <a:endParaRPr lang="en-US" altLang="zh-CN" sz="2400" i="1" baseline="-25000" dirty="0"/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1.000    0.100    1.000    1.103    1.113    1.235     1.111   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2.000    0.200    1.235    1.376    1.392    1.563     1.250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3.000    0.300    1.562    1.764    1.791    2.042     1.429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4.000    0.400    2.040    2.342    2.389    2.781     1.667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5.000    0.500    2.777    3.259    3.348    4.006     2.000</a:t>
            </a: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914400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 smtClean="0"/>
              <a:t>试用四阶龙格－库塔公式计算下列初值问题。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b="1" dirty="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b="1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 smtClean="0"/>
              <a:t>取步长</a:t>
            </a:r>
            <a:r>
              <a:rPr lang="en-US" altLang="zh-CN" sz="2400" b="1" dirty="0" smtClean="0"/>
              <a:t>h</a:t>
            </a:r>
            <a:r>
              <a:rPr lang="zh-CN" altLang="en-US" sz="2400" b="1" dirty="0" smtClean="0"/>
              <a:t>＝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，并与精确值</a:t>
            </a:r>
            <a:endParaRPr lang="en-US" altLang="zh-CN" sz="2400" b="1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 smtClean="0"/>
              <a:t>                                比较。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 smtClean="0"/>
          </a:p>
        </p:txBody>
      </p:sp>
      <p:graphicFrame>
        <p:nvGraphicFramePr>
          <p:cNvPr id="8397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777690"/>
              </p:ext>
            </p:extLst>
          </p:nvPr>
        </p:nvGraphicFramePr>
        <p:xfrm>
          <a:off x="1010444" y="2208212"/>
          <a:ext cx="59039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4" name="Equation" r:id="rId3" imgW="2184120" imgH="393480" progId="Equation.DSMT4">
                  <p:embed/>
                </p:oleObj>
              </mc:Choice>
              <mc:Fallback>
                <p:oleObj name="Equation" r:id="rId3" imgW="21841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444" y="2208212"/>
                        <a:ext cx="5903912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73962118"/>
              </p:ext>
            </p:extLst>
          </p:nvPr>
        </p:nvGraphicFramePr>
        <p:xfrm>
          <a:off x="407988" y="4370388"/>
          <a:ext cx="19923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5" name="Equation" r:id="rId5" imgW="1028520" imgH="444240" progId="Equation.DSMT4">
                  <p:embed/>
                </p:oleObj>
              </mc:Choice>
              <mc:Fallback>
                <p:oleObj name="Equation" r:id="rId5" imgW="10285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4370388"/>
                        <a:ext cx="199231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85800" y="609600"/>
            <a:ext cx="41513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四阶龙格－库塔公式算例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345512"/>
              </p:ext>
            </p:extLst>
          </p:nvPr>
        </p:nvGraphicFramePr>
        <p:xfrm>
          <a:off x="4198938" y="3184525"/>
          <a:ext cx="4945062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6" name="Equation" r:id="rId7" imgW="2273040" imgH="1688760" progId="Equation.DSMT4">
                  <p:embed/>
                </p:oleObj>
              </mc:Choice>
              <mc:Fallback>
                <p:oleObj name="Equation" r:id="rId7" imgW="2273040" imgH="1688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3184525"/>
                        <a:ext cx="4945062" cy="3673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88" name="Group 5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192565"/>
              </p:ext>
            </p:extLst>
          </p:nvPr>
        </p:nvGraphicFramePr>
        <p:xfrm>
          <a:off x="1676400" y="2667000"/>
          <a:ext cx="6324600" cy="2336800"/>
        </p:xfrm>
        <a:graphic>
          <a:graphicData uri="http://schemas.openxmlformats.org/drawingml/2006/table">
            <a:tbl>
              <a:tblPr/>
              <a:tblGrid>
                <a:gridCol w="1581150"/>
                <a:gridCol w="1581150"/>
                <a:gridCol w="1581150"/>
                <a:gridCol w="1581150"/>
              </a:tblGrid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nh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精确值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0.666667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0.666667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0.933333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0.933333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2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6788150" cy="76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mtClean="0"/>
              <a:t>解：由四阶龙格－库塔公式得：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30580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试用数值方法计算</a:t>
            </a:r>
          </a:p>
          <a:p>
            <a:pPr eaLnBrk="1" hangingPunct="1"/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分别应用欧拉法，后退欧拉法，梯形法和龙格－库塔法。</a:t>
            </a:r>
          </a:p>
        </p:txBody>
      </p:sp>
      <p:graphicFrame>
        <p:nvGraphicFramePr>
          <p:cNvPr id="8602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84388" y="2283620"/>
          <a:ext cx="130525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2" name="Equation" r:id="rId3" imgW="520560" imgH="203040" progId="Equation.DSMT4">
                  <p:embed/>
                </p:oleObj>
              </mc:Choice>
              <mc:Fallback>
                <p:oleObj name="Equation" r:id="rId3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2283620"/>
                        <a:ext cx="130525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964907" y="2359817"/>
          <a:ext cx="2363260" cy="43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3" name="Equation" r:id="rId5" imgW="1104840" imgH="203040" progId="Equation.DSMT4">
                  <p:embed/>
                </p:oleObj>
              </mc:Choice>
              <mc:Fallback>
                <p:oleObj name="Equation" r:id="rId5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907" y="2359817"/>
                        <a:ext cx="2363260" cy="433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57200" y="533400"/>
            <a:ext cx="16271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综合算例</a:t>
            </a:r>
          </a:p>
        </p:txBody>
      </p:sp>
    </p:spTree>
    <p:extLst>
      <p:ext uri="{BB962C8B-B14F-4D97-AF65-F5344CB8AC3E}">
        <p14:creationId xmlns:p14="http://schemas.microsoft.com/office/powerpoint/2010/main" val="1559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30580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试用数值方法计算</a:t>
            </a:r>
          </a:p>
          <a:p>
            <a:pPr eaLnBrk="1" hangingPunct="1"/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分别应用欧拉法，后退欧拉法，梯形法和龙格－库塔法。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解：引入新的函数</a:t>
            </a:r>
            <a:endParaRPr lang="zh-CN" altLang="en-US" sz="2400" i="1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en-US" altLang="zh-CN" sz="2400" dirty="0" smtClean="0"/>
          </a:p>
        </p:txBody>
      </p:sp>
      <p:graphicFrame>
        <p:nvGraphicFramePr>
          <p:cNvPr id="86020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53586188"/>
              </p:ext>
            </p:extLst>
          </p:nvPr>
        </p:nvGraphicFramePr>
        <p:xfrm>
          <a:off x="2084388" y="2283620"/>
          <a:ext cx="130525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0" name="Equation" r:id="rId3" imgW="520560" imgH="203040" progId="Equation.DSMT4">
                  <p:embed/>
                </p:oleObj>
              </mc:Choice>
              <mc:Fallback>
                <p:oleObj name="Equation" r:id="rId3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2283620"/>
                        <a:ext cx="130525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29129183"/>
              </p:ext>
            </p:extLst>
          </p:nvPr>
        </p:nvGraphicFramePr>
        <p:xfrm>
          <a:off x="3964907" y="2359817"/>
          <a:ext cx="2363260" cy="43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1" name="Equation" r:id="rId5" imgW="1104840" imgH="203040" progId="Equation.DSMT4">
                  <p:embed/>
                </p:oleObj>
              </mc:Choice>
              <mc:Fallback>
                <p:oleObj name="Equation" r:id="rId5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907" y="2359817"/>
                        <a:ext cx="2363260" cy="433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96940619"/>
              </p:ext>
            </p:extLst>
          </p:nvPr>
        </p:nvGraphicFramePr>
        <p:xfrm>
          <a:off x="2628226" y="3400982"/>
          <a:ext cx="1981874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2" name="Equation" r:id="rId7" imgW="1054080" imgH="203040" progId="Equation.DSMT4">
                  <p:embed/>
                </p:oleObj>
              </mc:Choice>
              <mc:Fallback>
                <p:oleObj name="Equation" r:id="rId7" imgW="1054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226" y="3400982"/>
                        <a:ext cx="1981874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1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17083971"/>
              </p:ext>
            </p:extLst>
          </p:nvPr>
        </p:nvGraphicFramePr>
        <p:xfrm>
          <a:off x="1693863" y="4055506"/>
          <a:ext cx="24971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3" name="Equation" r:id="rId9" imgW="990360" imgH="228600" progId="Equation.DSMT4">
                  <p:embed/>
                </p:oleObj>
              </mc:Choice>
              <mc:Fallback>
                <p:oleObj name="Equation" r:id="rId9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4055506"/>
                        <a:ext cx="24971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1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86477940"/>
              </p:ext>
            </p:extLst>
          </p:nvPr>
        </p:nvGraphicFramePr>
        <p:xfrm>
          <a:off x="1693863" y="4777580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4" name="Equation" r:id="rId11" imgW="1396800" imgH="228600" progId="Equation.DSMT4">
                  <p:embed/>
                </p:oleObj>
              </mc:Choice>
              <mc:Fallback>
                <p:oleObj name="Equation" r:id="rId11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4777580"/>
                        <a:ext cx="3276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57200" y="533400"/>
            <a:ext cx="16271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综合算例</a:t>
            </a:r>
          </a:p>
        </p:txBody>
      </p:sp>
    </p:spTree>
    <p:extLst>
      <p:ext uri="{BB962C8B-B14F-4D97-AF65-F5344CB8AC3E}">
        <p14:creationId xmlns:p14="http://schemas.microsoft.com/office/powerpoint/2010/main" val="13550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143000" y="1447800"/>
            <a:ext cx="723900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smtClean="0"/>
              <a:t>容易看出其解析解是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/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smtClean="0"/>
              <a:t>我们将用这一精确解与以下数值计算解作比较。</a:t>
            </a:r>
          </a:p>
        </p:txBody>
      </p:sp>
      <p:graphicFrame>
        <p:nvGraphicFramePr>
          <p:cNvPr id="8704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199269"/>
              </p:ext>
            </p:extLst>
          </p:nvPr>
        </p:nvGraphicFramePr>
        <p:xfrm>
          <a:off x="2190750" y="2254250"/>
          <a:ext cx="31813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2" name="Equation" r:id="rId3" imgW="838080" imgH="431640" progId="Equation.DSMT4">
                  <p:embed/>
                </p:oleObj>
              </mc:Choice>
              <mc:Fallback>
                <p:oleObj name="Equation" r:id="rId3" imgW="838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2254250"/>
                        <a:ext cx="31813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197485"/>
              </p:ext>
            </p:extLst>
          </p:nvPr>
        </p:nvGraphicFramePr>
        <p:xfrm>
          <a:off x="1828800" y="5491678"/>
          <a:ext cx="130525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3" name="Equation" r:id="rId5" imgW="520560" imgH="203040" progId="Equation.DSMT4">
                  <p:embed/>
                </p:oleObj>
              </mc:Choice>
              <mc:Fallback>
                <p:oleObj name="Equation" r:id="rId5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91678"/>
                        <a:ext cx="130525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061610"/>
              </p:ext>
            </p:extLst>
          </p:nvPr>
        </p:nvGraphicFramePr>
        <p:xfrm>
          <a:off x="4783138" y="5494338"/>
          <a:ext cx="9794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4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5494338"/>
                        <a:ext cx="97948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0" y="5105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371600"/>
            <a:ext cx="854075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b="1" smtClean="0"/>
              <a:t>运用欧拉法得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b="1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b="1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b="1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b="1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smtClean="0"/>
              <a:t>或用矩阵形式表示为：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b="1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smtClean="0"/>
          </a:p>
        </p:txBody>
      </p:sp>
      <p:graphicFrame>
        <p:nvGraphicFramePr>
          <p:cNvPr id="88067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528422"/>
              </p:ext>
            </p:extLst>
          </p:nvPr>
        </p:nvGraphicFramePr>
        <p:xfrm>
          <a:off x="1828800" y="2362200"/>
          <a:ext cx="486086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4" name="Equation" r:id="rId3" imgW="1942920" imgH="457200" progId="Equation.DSMT4">
                  <p:embed/>
                </p:oleObj>
              </mc:Choice>
              <mc:Fallback>
                <p:oleObj name="Equation" r:id="rId3" imgW="1942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0"/>
                        <a:ext cx="486086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18743261"/>
              </p:ext>
            </p:extLst>
          </p:nvPr>
        </p:nvGraphicFramePr>
        <p:xfrm>
          <a:off x="2147888" y="5233988"/>
          <a:ext cx="3781425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5" name="Equation" r:id="rId5" imgW="1434960" imgH="482400" progId="Equation.DSMT4">
                  <p:embed/>
                </p:oleObj>
              </mc:Choice>
              <mc:Fallback>
                <p:oleObj name="Equation" r:id="rId5" imgW="1434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5233988"/>
                        <a:ext cx="3781425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81000" y="619125"/>
            <a:ext cx="30575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综合算例－欧拉法</a:t>
            </a: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777624"/>
              </p:ext>
            </p:extLst>
          </p:nvPr>
        </p:nvGraphicFramePr>
        <p:xfrm>
          <a:off x="5834974" y="51714"/>
          <a:ext cx="24971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6" name="Equation" r:id="rId7" imgW="990360" imgH="228600" progId="Equation.DSMT4">
                  <p:embed/>
                </p:oleObj>
              </mc:Choice>
              <mc:Fallback>
                <p:oleObj name="Equation" r:id="rId7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974" y="51714"/>
                        <a:ext cx="24971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19513"/>
              </p:ext>
            </p:extLst>
          </p:nvPr>
        </p:nvGraphicFramePr>
        <p:xfrm>
          <a:off x="5834974" y="773788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7" name="Equation" r:id="rId9" imgW="1396800" imgH="228600" progId="Equation.DSMT4">
                  <p:embed/>
                </p:oleObj>
              </mc:Choice>
              <mc:Fallback>
                <p:oleObj name="Equation" r:id="rId9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974" y="773788"/>
                        <a:ext cx="3276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1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7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4800" y="2057400"/>
            <a:ext cx="3740150" cy="381000"/>
          </a:xfrm>
        </p:spPr>
        <p:txBody>
          <a:bodyPr/>
          <a:lstStyle/>
          <a:p>
            <a:pPr eaLnBrk="1" hangingPunct="1"/>
            <a:endParaRPr lang="en-US" altLang="zh-CN" sz="2400" b="1" dirty="0" smtClean="0"/>
          </a:p>
          <a:p>
            <a:pPr eaLnBrk="1" hangingPunct="1"/>
            <a:endParaRPr lang="en-US" altLang="zh-CN" sz="2400" b="1" dirty="0" smtClean="0"/>
          </a:p>
          <a:p>
            <a:pPr eaLnBrk="1" hangingPunct="1"/>
            <a:endParaRPr lang="en-US" altLang="zh-CN" sz="2400" b="1" dirty="0" smtClean="0"/>
          </a:p>
          <a:p>
            <a:pPr eaLnBrk="1" hangingPunct="1"/>
            <a:endParaRPr lang="en-US" altLang="zh-CN" sz="2400" b="1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 smtClean="0"/>
              <a:t>或用矩阵形式表示：</a:t>
            </a:r>
          </a:p>
        </p:txBody>
      </p:sp>
      <p:graphicFrame>
        <p:nvGraphicFramePr>
          <p:cNvPr id="89092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50333054"/>
              </p:ext>
            </p:extLst>
          </p:nvPr>
        </p:nvGraphicFramePr>
        <p:xfrm>
          <a:off x="2281507" y="5076014"/>
          <a:ext cx="39179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78" name="Equation" r:id="rId3" imgW="1536480" imgH="507960" progId="Equation.DSMT4">
                  <p:embed/>
                </p:oleObj>
              </mc:Choice>
              <mc:Fallback>
                <p:oleObj name="Equation" r:id="rId3" imgW="15364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507" y="5076014"/>
                        <a:ext cx="39179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81000" y="304800"/>
            <a:ext cx="37750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综合算例－后退欧拉法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55981"/>
              </p:ext>
            </p:extLst>
          </p:nvPr>
        </p:nvGraphicFramePr>
        <p:xfrm>
          <a:off x="1511300" y="2362200"/>
          <a:ext cx="54959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79" name="Equation" r:id="rId5" imgW="2197080" imgH="457200" progId="Equation.DSMT4">
                  <p:embed/>
                </p:oleObj>
              </mc:Choice>
              <mc:Fallback>
                <p:oleObj name="Equation" r:id="rId5" imgW="2197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362200"/>
                        <a:ext cx="54959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897758"/>
              </p:ext>
            </p:extLst>
          </p:nvPr>
        </p:nvGraphicFramePr>
        <p:xfrm>
          <a:off x="5834974" y="51714"/>
          <a:ext cx="24971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80" name="Equation" r:id="rId7" imgW="990360" imgH="228600" progId="Equation.DSMT4">
                  <p:embed/>
                </p:oleObj>
              </mc:Choice>
              <mc:Fallback>
                <p:oleObj name="Equation" r:id="rId7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974" y="51714"/>
                        <a:ext cx="24971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474605"/>
              </p:ext>
            </p:extLst>
          </p:nvPr>
        </p:nvGraphicFramePr>
        <p:xfrm>
          <a:off x="5834974" y="773788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81" name="Equation" r:id="rId9" imgW="1396800" imgH="228600" progId="Equation.DSMT4">
                  <p:embed/>
                </p:oleObj>
              </mc:Choice>
              <mc:Fallback>
                <p:oleObj name="Equation" r:id="rId9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974" y="773788"/>
                        <a:ext cx="3276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793785"/>
              </p:ext>
            </p:extLst>
          </p:nvPr>
        </p:nvGraphicFramePr>
        <p:xfrm>
          <a:off x="1905000" y="1781175"/>
          <a:ext cx="323129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7" name="Equation" r:id="rId3" imgW="1460160" imgH="228600" progId="Equation.DSMT4">
                  <p:embed/>
                </p:oleObj>
              </mc:Choice>
              <mc:Fallback>
                <p:oleObj name="Equation" r:id="rId3" imgW="14601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81175"/>
                        <a:ext cx="323129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龙格－库塔法的基本思想（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</a:p>
        </p:txBody>
      </p:sp>
      <p:sp>
        <p:nvSpPr>
          <p:cNvPr id="5939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3250" y="1371600"/>
            <a:ext cx="8540750" cy="4498975"/>
          </a:xfrm>
        </p:spPr>
        <p:txBody>
          <a:bodyPr/>
          <a:lstStyle/>
          <a:p>
            <a:pPr eaLnBrk="1" hangingPunct="1"/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    这里的                                     称为区间（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, x</a:t>
            </a:r>
            <a:r>
              <a:rPr lang="en-US" altLang="zh-CN" sz="2400" baseline="-25000" dirty="0" smtClean="0"/>
              <a:t>n+1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上的平均斜率，记作</a:t>
            </a:r>
            <a:r>
              <a:rPr lang="en-US" altLang="zh-CN" sz="2400" i="1" dirty="0" smtClean="0"/>
              <a:t>k</a:t>
            </a:r>
            <a:r>
              <a:rPr lang="en-US" altLang="zh-CN" sz="2400" i="1" baseline="30000" dirty="0" smtClean="0"/>
              <a:t>*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即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   因此</a:t>
            </a:r>
            <a:r>
              <a:rPr lang="zh-CN" altLang="en-US" sz="2400" dirty="0" smtClean="0">
                <a:solidFill>
                  <a:srgbClr val="FF0000"/>
                </a:solidFill>
              </a:rPr>
              <a:t>只要对平均斜率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k*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提供一种算法，便相应地得到一种微分方程数值计算公式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用这种观点很容易看出欧拉公式、后退欧拉公式、改进欧拉公式的特点。</a:t>
            </a:r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823847"/>
              </p:ext>
            </p:extLst>
          </p:nvPr>
        </p:nvGraphicFramePr>
        <p:xfrm>
          <a:off x="1943100" y="2895600"/>
          <a:ext cx="38766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8" name="Equation" r:id="rId5" imgW="1752480" imgH="241200" progId="Equation.DSMT4">
                  <p:embed/>
                </p:oleObj>
              </mc:Choice>
              <mc:Fallback>
                <p:oleObj name="Equation" r:id="rId5" imgW="1752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895600"/>
                        <a:ext cx="38766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4800" y="1676400"/>
            <a:ext cx="854075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altLang="zh-CN" sz="2400" b="1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smtClean="0"/>
              <a:t>或用矩阵形式表示为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smtClean="0"/>
          </a:p>
        </p:txBody>
      </p:sp>
      <p:graphicFrame>
        <p:nvGraphicFramePr>
          <p:cNvPr id="90116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91999129"/>
              </p:ext>
            </p:extLst>
          </p:nvPr>
        </p:nvGraphicFramePr>
        <p:xfrm>
          <a:off x="1981200" y="5257800"/>
          <a:ext cx="4825074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5" name="Equation" r:id="rId3" imgW="2603160" imgH="863280" progId="Equation.DSMT4">
                  <p:embed/>
                </p:oleObj>
              </mc:Choice>
              <mc:Fallback>
                <p:oleObj name="Equation" r:id="rId3" imgW="26031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57800"/>
                        <a:ext cx="4825074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62000" y="457200"/>
            <a:ext cx="30575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综合算例－梯形法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830805"/>
              </p:ext>
            </p:extLst>
          </p:nvPr>
        </p:nvGraphicFramePr>
        <p:xfrm>
          <a:off x="454700" y="2091396"/>
          <a:ext cx="8240949" cy="1805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6" name="Equation" r:id="rId5" imgW="3708360" imgH="812520" progId="Equation.DSMT4">
                  <p:embed/>
                </p:oleObj>
              </mc:Choice>
              <mc:Fallback>
                <p:oleObj name="Equation" r:id="rId5" imgW="370836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00" y="2091396"/>
                        <a:ext cx="8240949" cy="1805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897758"/>
              </p:ext>
            </p:extLst>
          </p:nvPr>
        </p:nvGraphicFramePr>
        <p:xfrm>
          <a:off x="5834974" y="51714"/>
          <a:ext cx="24971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7" name="Equation" r:id="rId7" imgW="990360" imgH="228600" progId="Equation.DSMT4">
                  <p:embed/>
                </p:oleObj>
              </mc:Choice>
              <mc:Fallback>
                <p:oleObj name="Equation" r:id="rId7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974" y="51714"/>
                        <a:ext cx="24971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474605"/>
              </p:ext>
            </p:extLst>
          </p:nvPr>
        </p:nvGraphicFramePr>
        <p:xfrm>
          <a:off x="5834974" y="773788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8" name="Equation" r:id="rId9" imgW="1396800" imgH="228600" progId="Equation.DSMT4">
                  <p:embed/>
                </p:oleObj>
              </mc:Choice>
              <mc:Fallback>
                <p:oleObj name="Equation" r:id="rId9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974" y="773788"/>
                        <a:ext cx="3276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5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462742"/>
              </p:ext>
            </p:extLst>
          </p:nvPr>
        </p:nvGraphicFramePr>
        <p:xfrm>
          <a:off x="137809" y="1447800"/>
          <a:ext cx="3581400" cy="214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63" name="Equation" r:id="rId3" imgW="2120760" imgH="1269720" progId="Equation.DSMT4">
                  <p:embed/>
                </p:oleObj>
              </mc:Choice>
              <mc:Fallback>
                <p:oleObj name="Equation" r:id="rId3" imgW="212076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09" y="1447800"/>
                        <a:ext cx="3581400" cy="2143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351976"/>
              </p:ext>
            </p:extLst>
          </p:nvPr>
        </p:nvGraphicFramePr>
        <p:xfrm>
          <a:off x="4514850" y="4725987"/>
          <a:ext cx="4271963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64" name="Equation" r:id="rId5" imgW="2171520" imgH="812520" progId="Equation.DSMT4">
                  <p:embed/>
                </p:oleObj>
              </mc:Choice>
              <mc:Fallback>
                <p:oleObj name="Equation" r:id="rId5" imgW="217152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725987"/>
                        <a:ext cx="4271963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81000" y="533400"/>
            <a:ext cx="41338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综合算例－龙格－库塔法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472003"/>
              </p:ext>
            </p:extLst>
          </p:nvPr>
        </p:nvGraphicFramePr>
        <p:xfrm>
          <a:off x="5682762" y="76200"/>
          <a:ext cx="338503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65" name="Equation" r:id="rId7" imgW="2273040" imgH="1688760" progId="Equation.DSMT4">
                  <p:embed/>
                </p:oleObj>
              </mc:Choice>
              <mc:Fallback>
                <p:oleObj name="Equation" r:id="rId7" imgW="2273040" imgH="1688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2762" y="76200"/>
                        <a:ext cx="3385038" cy="2514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825540"/>
              </p:ext>
            </p:extLst>
          </p:nvPr>
        </p:nvGraphicFramePr>
        <p:xfrm>
          <a:off x="137809" y="4105275"/>
          <a:ext cx="381635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66" name="Equation" r:id="rId9" imgW="2260440" imgH="1269720" progId="Equation.DSMT4">
                  <p:embed/>
                </p:oleObj>
              </mc:Choice>
              <mc:Fallback>
                <p:oleObj name="Equation" r:id="rId9" imgW="226044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09" y="4105275"/>
                        <a:ext cx="3816350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708652"/>
              </p:ext>
            </p:extLst>
          </p:nvPr>
        </p:nvGraphicFramePr>
        <p:xfrm>
          <a:off x="5834974" y="2601258"/>
          <a:ext cx="24971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67" name="Equation" r:id="rId11" imgW="990360" imgH="228600" progId="Equation.DSMT4">
                  <p:embed/>
                </p:oleObj>
              </mc:Choice>
              <mc:Fallback>
                <p:oleObj name="Equation" r:id="rId11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974" y="2601258"/>
                        <a:ext cx="24971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38970"/>
              </p:ext>
            </p:extLst>
          </p:nvPr>
        </p:nvGraphicFramePr>
        <p:xfrm>
          <a:off x="5834974" y="3323332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68" name="Equation" r:id="rId13" imgW="1396800" imgH="228600" progId="Equation.DSMT4">
                  <p:embed/>
                </p:oleObj>
              </mc:Choice>
              <mc:Fallback>
                <p:oleObj name="Equation" r:id="rId13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974" y="3323332"/>
                        <a:ext cx="3276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2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600200" y="5867400"/>
            <a:ext cx="6477000" cy="655638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800" smtClean="0"/>
              <a:t>其中精确解为</a:t>
            </a:r>
            <a:r>
              <a:rPr lang="en-US" altLang="zh-CN" sz="2800" smtClean="0"/>
              <a:t>cos(t)</a:t>
            </a:r>
            <a:endParaRPr lang="zh-CN" altLang="en-US" sz="2800" smtClean="0"/>
          </a:p>
          <a:p>
            <a:pPr eaLnBrk="1" hangingPunct="1"/>
            <a:endParaRPr lang="en-US" altLang="zh-CN" sz="2800" smtClean="0"/>
          </a:p>
        </p:txBody>
      </p:sp>
      <p:pic>
        <p:nvPicPr>
          <p:cNvPr id="92163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066800"/>
            <a:ext cx="5768975" cy="4800600"/>
          </a:xfrm>
          <a:noFill/>
        </p:spPr>
      </p:pic>
      <p:sp>
        <p:nvSpPr>
          <p:cNvPr id="5" name="矩形 4"/>
          <p:cNvSpPr/>
          <p:nvPr/>
        </p:nvSpPr>
        <p:spPr>
          <a:xfrm>
            <a:off x="533400" y="457200"/>
            <a:ext cx="26987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综合算例－结果</a:t>
            </a:r>
          </a:p>
        </p:txBody>
      </p:sp>
    </p:spTree>
    <p:extLst>
      <p:ext uri="{BB962C8B-B14F-4D97-AF65-F5344CB8AC3E}">
        <p14:creationId xmlns:p14="http://schemas.microsoft.com/office/powerpoint/2010/main" val="24141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从上图中可以看出用梯形法和龙格－库塔法计算得到的结果与精确解几乎无法区分，</a:t>
            </a:r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而欧拉法和后退欧拉法由于是一种一阶方法，则不如上述的两种高阶方法精确。</a:t>
            </a:r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可以看出欧拉法和后退欧拉法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的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误差</a:t>
            </a:r>
            <a:r>
              <a:rPr lang="zh-CN" altLang="en-US" sz="2400" b="1" dirty="0">
                <a:solidFill>
                  <a:srgbClr val="C00000"/>
                </a:solidFill>
              </a:rPr>
              <a:t>在数值上是相等的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，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但</a:t>
            </a:r>
            <a:r>
              <a:rPr lang="zh-CN" altLang="en-US" sz="2400" b="1" dirty="0">
                <a:solidFill>
                  <a:srgbClr val="C00000"/>
                </a:solidFill>
              </a:rPr>
              <a:t>方向相反。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/>
          </a:p>
        </p:txBody>
      </p:sp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结果比较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7376" y="3186619"/>
            <a:ext cx="4156624" cy="29638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37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5562600"/>
            <a:ext cx="731837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b="1" smtClean="0"/>
              <a:t>梯形法和龙格－库塔法的数值误差经过放大后的图</a:t>
            </a:r>
          </a:p>
        </p:txBody>
      </p:sp>
      <p:pic>
        <p:nvPicPr>
          <p:cNvPr id="95235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187450"/>
            <a:ext cx="5410200" cy="4222750"/>
          </a:xfrm>
          <a:noFill/>
        </p:spPr>
      </p:pic>
      <p:sp>
        <p:nvSpPr>
          <p:cNvPr id="5" name="矩形 4"/>
          <p:cNvSpPr/>
          <p:nvPr/>
        </p:nvSpPr>
        <p:spPr>
          <a:xfrm>
            <a:off x="762000" y="533400"/>
            <a:ext cx="55705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梯形法和龙格－库塔法的数值误差</a:t>
            </a:r>
          </a:p>
        </p:txBody>
      </p:sp>
    </p:spTree>
    <p:extLst>
      <p:ext uri="{BB962C8B-B14F-4D97-AF65-F5344CB8AC3E}">
        <p14:creationId xmlns:p14="http://schemas.microsoft.com/office/powerpoint/2010/main" val="15001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60375" y="6340475"/>
            <a:ext cx="2133600" cy="365125"/>
          </a:xfrm>
        </p:spPr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603250" y="1524000"/>
            <a:ext cx="85407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itchFamily="18" charset="2"/>
              <a:buChar char="¥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8228"/>
              </a:buClr>
              <a:buSzPct val="60000"/>
              <a:buFont typeface="Wingdings 2" pitchFamily="18" charset="2"/>
              <a:buChar char="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EDA8"/>
              </a:buClr>
              <a:buSzPct val="57000"/>
              <a:buFont typeface="Wingdings 2" pitchFamily="18" charset="2"/>
              <a:buChar char="¥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4F18"/>
              </a:buClr>
              <a:buSzPct val="55000"/>
              <a:buFont typeface="Wingdings 2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 smtClean="0"/>
              <a:t>欧拉公式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后退欧拉公式</a:t>
            </a:r>
            <a:endParaRPr lang="en-US" altLang="zh-CN" sz="2400" dirty="0" smtClean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梯形公式</a:t>
            </a:r>
            <a:endParaRPr lang="en-US" altLang="zh-CN" sz="2400" dirty="0" smtClean="0"/>
          </a:p>
        </p:txBody>
      </p:sp>
      <p:graphicFrame>
        <p:nvGraphicFramePr>
          <p:cNvPr id="6" name="Object 1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00440008"/>
              </p:ext>
            </p:extLst>
          </p:nvPr>
        </p:nvGraphicFramePr>
        <p:xfrm>
          <a:off x="3716338" y="317102"/>
          <a:ext cx="4796510" cy="85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49" name="Equation" r:id="rId3" imgW="1358640" imgH="241200" progId="Equation.DSMT4">
                  <p:embed/>
                </p:oleObj>
              </mc:Choice>
              <mc:Fallback>
                <p:oleObj name="Equation" r:id="rId3" imgW="1358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317102"/>
                        <a:ext cx="4796510" cy="85169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55806"/>
              </p:ext>
            </p:extLst>
          </p:nvPr>
        </p:nvGraphicFramePr>
        <p:xfrm>
          <a:off x="3716338" y="2090737"/>
          <a:ext cx="36210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50" name="Equation" r:id="rId5" imgW="1307880" imgH="228600" progId="Equation.DSMT4">
                  <p:embed/>
                </p:oleObj>
              </mc:Choice>
              <mc:Fallback>
                <p:oleObj name="Equation" r:id="rId5" imgW="130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2090737"/>
                        <a:ext cx="362108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008308"/>
              </p:ext>
            </p:extLst>
          </p:nvPr>
        </p:nvGraphicFramePr>
        <p:xfrm>
          <a:off x="3716338" y="3490913"/>
          <a:ext cx="41132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51" name="Equation" r:id="rId7" imgW="1485720" imgH="228600" progId="Equation.DSMT4">
                  <p:embed/>
                </p:oleObj>
              </mc:Choice>
              <mc:Fallback>
                <p:oleObj name="Equation" r:id="rId7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3490913"/>
                        <a:ext cx="411321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108868"/>
              </p:ext>
            </p:extLst>
          </p:nvPr>
        </p:nvGraphicFramePr>
        <p:xfrm>
          <a:off x="2895600" y="5557837"/>
          <a:ext cx="6223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52" name="Equation" r:id="rId9" imgW="2247840" imgH="393480" progId="Equation.DSMT4">
                  <p:embed/>
                </p:oleObj>
              </mc:Choice>
              <mc:Fallback>
                <p:oleObj name="Equation" r:id="rId9" imgW="2247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57837"/>
                        <a:ext cx="62230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133701"/>
              </p:ext>
            </p:extLst>
          </p:nvPr>
        </p:nvGraphicFramePr>
        <p:xfrm>
          <a:off x="460375" y="2073275"/>
          <a:ext cx="24606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53" name="Equation" r:id="rId11" imgW="888840" imgH="241200" progId="Equation.DSMT4">
                  <p:embed/>
                </p:oleObj>
              </mc:Choice>
              <mc:Fallback>
                <p:oleObj name="Equation" r:id="rId11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073275"/>
                        <a:ext cx="24606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448559"/>
              </p:ext>
            </p:extLst>
          </p:nvPr>
        </p:nvGraphicFramePr>
        <p:xfrm>
          <a:off x="231775" y="3429000"/>
          <a:ext cx="29178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54" name="Equation" r:id="rId13" imgW="1054080" imgH="241200" progId="Equation.DSMT4">
                  <p:embed/>
                </p:oleObj>
              </mc:Choice>
              <mc:Fallback>
                <p:oleObj name="Equation" r:id="rId13" imgW="1054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429000"/>
                        <a:ext cx="29178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3149600" y="2407443"/>
            <a:ext cx="431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49600" y="3807619"/>
            <a:ext cx="431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67345"/>
              </p:ext>
            </p:extLst>
          </p:nvPr>
        </p:nvGraphicFramePr>
        <p:xfrm>
          <a:off x="150812" y="4724400"/>
          <a:ext cx="48863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55" name="Equation" r:id="rId15" imgW="1765080" imgH="393480" progId="Equation.DSMT4">
                  <p:embed/>
                </p:oleObj>
              </mc:Choice>
              <mc:Fallback>
                <p:oleObj name="Equation" r:id="rId15" imgW="1765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" y="4724400"/>
                        <a:ext cx="48863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2162174" y="6153944"/>
            <a:ext cx="431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7829550" y="152400"/>
            <a:ext cx="12192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38200" y="1600200"/>
            <a:ext cx="6858000" cy="4422775"/>
          </a:xfrm>
        </p:spPr>
        <p:txBody>
          <a:bodyPr/>
          <a:lstStyle/>
          <a:p>
            <a:pPr eaLnBrk="1" hangingPunct="1"/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改进欧拉公式利用了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两个点的斜率值</a:t>
            </a:r>
          </a:p>
          <a:p>
            <a:pPr eaLnBrk="1" hangingPunct="1"/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取算术平均作为平均斜率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的近似值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是通过已知信息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利用欧拉公式预报的。</a:t>
            </a:r>
          </a:p>
          <a:p>
            <a:pPr eaLnBrk="1" hangingPunct="1"/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041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460741"/>
              </p:ext>
            </p:extLst>
          </p:nvPr>
        </p:nvGraphicFramePr>
        <p:xfrm>
          <a:off x="2438400" y="2679700"/>
          <a:ext cx="298466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4" name="Equation" r:id="rId3" imgW="1295280" imgH="457200" progId="Equation.DSMT4">
                  <p:embed/>
                </p:oleObj>
              </mc:Choice>
              <mc:Fallback>
                <p:oleObj name="Equation" r:id="rId3" imgW="12952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79700"/>
                        <a:ext cx="298466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 sz="3200" dirty="0" smtClean="0"/>
          </a:p>
        </p:txBody>
      </p:sp>
      <p:graphicFrame>
        <p:nvGraphicFramePr>
          <p:cNvPr id="60421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13404477"/>
              </p:ext>
            </p:extLst>
          </p:nvPr>
        </p:nvGraphicFramePr>
        <p:xfrm>
          <a:off x="2590800" y="4267200"/>
          <a:ext cx="2133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5" name="Equation" r:id="rId5" imgW="748975" imgH="393529" progId="Equation.DSMT4">
                  <p:embed/>
                </p:oleObj>
              </mc:Choice>
              <mc:Fallback>
                <p:oleObj name="Equation" r:id="rId5" imgW="748975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267200"/>
                        <a:ext cx="21336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419018"/>
              </p:ext>
            </p:extLst>
          </p:nvPr>
        </p:nvGraphicFramePr>
        <p:xfrm>
          <a:off x="3716338" y="317102"/>
          <a:ext cx="4796510" cy="85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6" name="Equation" r:id="rId7" imgW="1358640" imgH="241200" progId="Equation.DSMT4">
                  <p:embed/>
                </p:oleObj>
              </mc:Choice>
              <mc:Fallback>
                <p:oleObj name="Equation" r:id="rId7" imgW="1358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317102"/>
                        <a:ext cx="4796510" cy="85169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7829550" y="152400"/>
            <a:ext cx="12192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§2  </a:t>
            </a:r>
            <a:r>
              <a:rPr lang="zh-CN" altLang="en-US" b="1"/>
              <a:t>龙格 </a:t>
            </a:r>
            <a:r>
              <a:rPr lang="en-US" altLang="zh-CN" b="1">
                <a:sym typeface="Symbol" pitchFamily="18" charset="2"/>
              </a:rPr>
              <a:t>- </a:t>
            </a:r>
            <a:r>
              <a:rPr lang="zh-CN" altLang="en-US" b="1">
                <a:sym typeface="Symbol" pitchFamily="18" charset="2"/>
              </a:rPr>
              <a:t>库塔法 </a:t>
            </a:r>
            <a:r>
              <a:rPr lang="en-US" altLang="zh-CN" sz="2000" b="1">
                <a:solidFill>
                  <a:srgbClr val="008000"/>
                </a:solidFill>
              </a:rPr>
              <a:t>/* </a:t>
            </a:r>
            <a:r>
              <a:rPr lang="en-US" altLang="zh-CN" sz="2000" b="1">
                <a:solidFill>
                  <a:srgbClr val="008000"/>
                </a:solidFill>
                <a:sym typeface="Symbol" pitchFamily="18" charset="2"/>
              </a:rPr>
              <a:t>Runge-Kutta</a:t>
            </a:r>
            <a:r>
              <a:rPr lang="en-US" altLang="zh-CN" sz="2000" b="1">
                <a:solidFill>
                  <a:srgbClr val="008000"/>
                </a:solidFill>
              </a:rPr>
              <a:t> Method */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1066800"/>
            <a:ext cx="6172200" cy="685800"/>
            <a:chOff x="336" y="672"/>
            <a:chExt cx="3888" cy="432"/>
          </a:xfrm>
        </p:grpSpPr>
        <p:pic>
          <p:nvPicPr>
            <p:cNvPr id="61454" name="Picture 3" descr="DART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67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5" name="Text Box 4"/>
            <p:cNvSpPr txBox="1">
              <a:spLocks noChangeArrowheads="1"/>
            </p:cNvSpPr>
            <p:nvPr/>
          </p:nvSpPr>
          <p:spPr bwMode="auto">
            <a:xfrm>
              <a:off x="816" y="720"/>
              <a:ext cx="3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楷体_GB2312" pitchFamily="49" charset="-122"/>
                </a:rPr>
                <a:t>建立高精度的单步递推格式。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3400" y="1905000"/>
            <a:ext cx="8077200" cy="1200150"/>
            <a:chOff x="336" y="1200"/>
            <a:chExt cx="5088" cy="756"/>
          </a:xfrm>
        </p:grpSpPr>
        <p:sp>
          <p:nvSpPr>
            <p:cNvPr id="61452" name="Text Box 7"/>
            <p:cNvSpPr txBox="1">
              <a:spLocks noChangeArrowheads="1"/>
            </p:cNvSpPr>
            <p:nvPr/>
          </p:nvSpPr>
          <p:spPr bwMode="auto">
            <a:xfrm>
              <a:off x="720" y="1200"/>
              <a:ext cx="470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/>
                <a:t>单步递推法的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基本思想</a:t>
              </a:r>
              <a:r>
                <a:rPr lang="zh-CN" altLang="en-US" sz="2400" b="1" dirty="0"/>
                <a:t>是从 </a:t>
              </a:r>
              <a:r>
                <a:rPr lang="en-US" altLang="zh-CN" sz="2400" b="1" dirty="0"/>
                <a:t>( </a:t>
              </a:r>
              <a:r>
                <a:rPr lang="en-US" altLang="zh-CN" sz="2400" b="1" i="1" dirty="0" err="1" smtClean="0"/>
                <a:t>x</a:t>
              </a:r>
              <a:r>
                <a:rPr lang="en-US" altLang="zh-CN" sz="2400" b="1" i="1" baseline="-25000" dirty="0" err="1"/>
                <a:t>n</a:t>
              </a:r>
              <a:r>
                <a:rPr lang="en-US" altLang="zh-CN" sz="2400" b="1" i="1" baseline="-25000" dirty="0" smtClean="0"/>
                <a:t> </a:t>
              </a:r>
              <a:r>
                <a:rPr lang="en-US" altLang="zh-CN" sz="2400" b="1" dirty="0"/>
                <a:t>, </a:t>
              </a:r>
              <a:r>
                <a:rPr lang="en-US" altLang="zh-CN" sz="2400" b="1" dirty="0" err="1" smtClean="0"/>
                <a:t>y</a:t>
              </a:r>
              <a:r>
                <a:rPr lang="en-US" altLang="zh-CN" sz="2400" b="1" i="1" baseline="-25000" dirty="0" err="1" smtClean="0"/>
                <a:t>n</a:t>
              </a:r>
              <a:r>
                <a:rPr lang="en-US" altLang="zh-CN" sz="2400" b="1" i="1" baseline="-25000" dirty="0" smtClean="0"/>
                <a:t> </a:t>
              </a:r>
              <a:r>
                <a:rPr lang="en-US" altLang="zh-CN" sz="2400" b="1" dirty="0"/>
                <a:t>) </a:t>
              </a:r>
              <a:r>
                <a:rPr lang="zh-CN" altLang="en-US" sz="2400" b="1" dirty="0"/>
                <a:t>点出发，以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某一斜率</a:t>
              </a:r>
              <a:r>
                <a:rPr lang="zh-CN" altLang="en-US" sz="2400" b="1" dirty="0"/>
                <a:t>沿直线达到 </a:t>
              </a:r>
              <a:r>
                <a:rPr lang="en-US" altLang="zh-CN" sz="2400" b="1" dirty="0"/>
                <a:t>( </a:t>
              </a:r>
              <a:r>
                <a:rPr lang="en-US" altLang="zh-CN" sz="2400" b="1" i="1" dirty="0" smtClean="0"/>
                <a:t>x</a:t>
              </a:r>
              <a:r>
                <a:rPr lang="en-US" altLang="zh-CN" sz="2400" b="1" i="1" baseline="-25000" dirty="0" smtClean="0"/>
                <a:t>n</a:t>
              </a:r>
              <a:r>
                <a:rPr lang="en-US" altLang="zh-CN" sz="2400" b="1" baseline="-25000" dirty="0" smtClean="0"/>
                <a:t>+1</a:t>
              </a:r>
              <a:r>
                <a:rPr lang="en-US" altLang="zh-CN" sz="2400" b="1" i="1" baseline="-25000" dirty="0" smtClean="0"/>
                <a:t> </a:t>
              </a:r>
              <a:r>
                <a:rPr lang="en-US" altLang="zh-CN" sz="2400" b="1" dirty="0"/>
                <a:t>, </a:t>
              </a:r>
              <a:r>
                <a:rPr lang="en-US" altLang="zh-CN" sz="2400" b="1" i="1" dirty="0" smtClean="0"/>
                <a:t>y</a:t>
              </a:r>
              <a:r>
                <a:rPr lang="en-US" altLang="zh-CN" sz="2400" b="1" i="1" baseline="-25000" dirty="0" smtClean="0"/>
                <a:t>n</a:t>
              </a:r>
              <a:r>
                <a:rPr lang="en-US" altLang="zh-CN" sz="2400" b="1" baseline="-25000" dirty="0" smtClean="0"/>
                <a:t>+1</a:t>
              </a:r>
              <a:r>
                <a:rPr lang="en-US" altLang="zh-CN" sz="2400" b="1" i="1" baseline="-25000" dirty="0" smtClean="0"/>
                <a:t> </a:t>
              </a:r>
              <a:r>
                <a:rPr lang="en-US" altLang="zh-CN" sz="2400" b="1" dirty="0"/>
                <a:t>) </a:t>
              </a:r>
              <a:r>
                <a:rPr lang="zh-CN" altLang="en-US" sz="2400" b="1" dirty="0"/>
                <a:t>点。欧拉法及其各种变形所能达到的最高精度为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2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阶</a:t>
              </a:r>
              <a:r>
                <a:rPr lang="zh-CN" altLang="en-US" sz="2400" b="1" dirty="0">
                  <a:latin typeface="楷体_GB2312" pitchFamily="49" charset="-122"/>
                </a:rPr>
                <a:t>。</a:t>
              </a:r>
            </a:p>
          </p:txBody>
        </p:sp>
        <p:pic>
          <p:nvPicPr>
            <p:cNvPr id="61453" name="Picture 10" descr="LIGH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200"/>
              <a:ext cx="354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48" name="Text Box 13"/>
          <p:cNvSpPr txBox="1">
            <a:spLocks noChangeArrowheads="1"/>
          </p:cNvSpPr>
          <p:nvPr/>
        </p:nvSpPr>
        <p:spPr bwMode="auto">
          <a:xfrm>
            <a:off x="533400" y="3276599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itchFamily="2" charset="2"/>
              </a:rPr>
              <a:t></a:t>
            </a:r>
            <a:r>
              <a:rPr lang="en-US" altLang="zh-CN" sz="2400" b="1">
                <a:sym typeface="Wingdings" pitchFamily="2" charset="2"/>
              </a:rPr>
              <a:t> </a:t>
            </a:r>
            <a:r>
              <a:rPr lang="zh-CN" altLang="en-US" sz="2400" b="1"/>
              <a:t>考察改进的欧拉法，可以将其改写为：</a:t>
            </a:r>
          </a:p>
        </p:txBody>
      </p:sp>
      <p:sp>
        <p:nvSpPr>
          <p:cNvPr id="56338" name="AutoShape 18"/>
          <p:cNvSpPr>
            <a:spLocks noChangeArrowheads="1"/>
          </p:cNvSpPr>
          <p:nvPr/>
        </p:nvSpPr>
        <p:spPr bwMode="auto">
          <a:xfrm>
            <a:off x="5715000" y="5010151"/>
            <a:ext cx="2590800" cy="1600200"/>
          </a:xfrm>
          <a:prstGeom prst="wedgeEllipseCallout">
            <a:avLst>
              <a:gd name="adj1" fmla="val -118443"/>
              <a:gd name="adj2" fmla="val -6148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斜率</a:t>
            </a:r>
          </a:p>
          <a:p>
            <a:pPr algn="ctr"/>
            <a:r>
              <a:rPr lang="zh-CN" altLang="en-US" sz="2400" b="1" dirty="0"/>
              <a:t>一定</a:t>
            </a:r>
            <a:r>
              <a:rPr lang="zh-CN" altLang="en-US" sz="2400" b="1" dirty="0" smtClean="0"/>
              <a:t>取</a:t>
            </a:r>
            <a:r>
              <a:rPr lang="en-US" altLang="zh-CN" sz="2400" b="1" i="1" dirty="0" smtClean="0"/>
              <a:t>k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i="1" dirty="0" smtClean="0"/>
              <a:t> k</a:t>
            </a:r>
            <a:r>
              <a:rPr lang="en-US" altLang="zh-CN" sz="2400" b="1" baseline="-25000" dirty="0" smtClean="0"/>
              <a:t>2 </a:t>
            </a:r>
            <a:endParaRPr lang="en-US" altLang="zh-CN" sz="2400" b="1" baseline="-25000" dirty="0"/>
          </a:p>
          <a:p>
            <a:pPr algn="ctr"/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平均值</a:t>
            </a:r>
            <a:r>
              <a:rPr lang="zh-CN" altLang="en-US" sz="2400" b="1" dirty="0"/>
              <a:t>吗？</a:t>
            </a:r>
          </a:p>
        </p:txBody>
      </p:sp>
      <p:sp>
        <p:nvSpPr>
          <p:cNvPr id="56339" name="AutoShape 19"/>
          <p:cNvSpPr>
            <a:spLocks noChangeArrowheads="1"/>
          </p:cNvSpPr>
          <p:nvPr/>
        </p:nvSpPr>
        <p:spPr bwMode="auto">
          <a:xfrm>
            <a:off x="4457700" y="3959225"/>
            <a:ext cx="4343400" cy="838200"/>
          </a:xfrm>
          <a:prstGeom prst="wedgeEllipseCallout">
            <a:avLst>
              <a:gd name="adj1" fmla="val -91194"/>
              <a:gd name="adj2" fmla="val 7140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 dirty="0"/>
              <a:t>步长一定是</a:t>
            </a:r>
            <a:r>
              <a:rPr lang="zh-CN" altLang="en-US" sz="2400" b="1" dirty="0">
                <a:solidFill>
                  <a:srgbClr val="FF0000"/>
                </a:solidFill>
              </a:rPr>
              <a:t>一个</a:t>
            </a:r>
            <a:r>
              <a:rPr lang="en-US" altLang="zh-CN" sz="2400" b="1" i="1" dirty="0">
                <a:solidFill>
                  <a:srgbClr val="FF0000"/>
                </a:solidFill>
              </a:rPr>
              <a:t>h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吗？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48735"/>
              </p:ext>
            </p:extLst>
          </p:nvPr>
        </p:nvGraphicFramePr>
        <p:xfrm>
          <a:off x="592138" y="3784600"/>
          <a:ext cx="3452812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2" name="Equation" r:id="rId5" imgW="1498320" imgH="1143000" progId="Equation.DSMT4">
                  <p:embed/>
                </p:oleObj>
              </mc:Choice>
              <mc:Fallback>
                <p:oleObj name="Equation" r:id="rId5" imgW="14983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3784600"/>
                        <a:ext cx="3452812" cy="263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76400"/>
            <a:ext cx="5603876" cy="4525963"/>
          </a:xfrm>
        </p:spPr>
        <p:txBody>
          <a:bodyPr/>
          <a:lstStyle/>
          <a:p>
            <a:pPr eaLnBrk="1" hangingPunct="1"/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首先推广改进欧拉公式。随意考察区间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内一点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我们希望用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两个点的斜率值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加权平均得到平均斜率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k*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，即令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这里的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为待定常数。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</p:txBody>
      </p:sp>
      <p:graphicFrame>
        <p:nvGraphicFramePr>
          <p:cNvPr id="6246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267701"/>
              </p:ext>
            </p:extLst>
          </p:nvPr>
        </p:nvGraphicFramePr>
        <p:xfrm>
          <a:off x="457099" y="3020219"/>
          <a:ext cx="22113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5" name="Equation" r:id="rId3" imgW="901440" imgH="241200" progId="Equation.DSMT4">
                  <p:embed/>
                </p:oleObj>
              </mc:Choice>
              <mc:Fallback>
                <p:oleObj name="Equation" r:id="rId3" imgW="9014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99" y="3020219"/>
                        <a:ext cx="22113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二阶龙格－库塔公式</a:t>
            </a:r>
            <a:r>
              <a:rPr lang="zh-CN" altLang="en-US" sz="3200" dirty="0" smtClean="0">
                <a:latin typeface="+mn-ea"/>
                <a:ea typeface="+mn-ea"/>
              </a:rPr>
              <a:t>的</a:t>
            </a:r>
            <a:r>
              <a:rPr lang="en-US" altLang="zh-CN" sz="3200" dirty="0" smtClean="0">
                <a:latin typeface="+mn-ea"/>
                <a:ea typeface="+mn-ea"/>
              </a:rPr>
              <a:t/>
            </a:r>
            <a:br>
              <a:rPr lang="en-US" altLang="zh-CN" sz="3200" dirty="0" smtClean="0">
                <a:latin typeface="+mn-ea"/>
                <a:ea typeface="+mn-ea"/>
              </a:rPr>
            </a:br>
            <a:r>
              <a:rPr lang="zh-CN" altLang="en-US" sz="3200" dirty="0" smtClean="0">
                <a:latin typeface="+mn-ea"/>
                <a:ea typeface="+mn-ea"/>
              </a:rPr>
              <a:t>推导</a:t>
            </a:r>
          </a:p>
        </p:txBody>
      </p:sp>
      <p:graphicFrame>
        <p:nvGraphicFramePr>
          <p:cNvPr id="62469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70624165"/>
              </p:ext>
            </p:extLst>
          </p:nvPr>
        </p:nvGraphicFramePr>
        <p:xfrm>
          <a:off x="2807630" y="3001963"/>
          <a:ext cx="1739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6" name="Equation" r:id="rId5" imgW="672808" imgH="203112" progId="Equation.DSMT4">
                  <p:embed/>
                </p:oleObj>
              </mc:Choice>
              <mc:Fallback>
                <p:oleObj name="Equation" r:id="rId5" imgW="672808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630" y="3001963"/>
                        <a:ext cx="17399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16538110"/>
              </p:ext>
            </p:extLst>
          </p:nvPr>
        </p:nvGraphicFramePr>
        <p:xfrm>
          <a:off x="76200" y="4696686"/>
          <a:ext cx="47720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7" name="Equation" r:id="rId7" imgW="1739880" imgH="228600" progId="Equation.DSMT4">
                  <p:embed/>
                </p:oleObj>
              </mc:Choice>
              <mc:Fallback>
                <p:oleObj name="Equation" r:id="rId7" imgW="17398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696686"/>
                        <a:ext cx="477202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1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41746827"/>
              </p:ext>
            </p:extLst>
          </p:nvPr>
        </p:nvGraphicFramePr>
        <p:xfrm>
          <a:off x="3238703" y="5318885"/>
          <a:ext cx="17399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8" name="Equation" r:id="rId9" imgW="660113" imgH="203112" progId="Equation.DSMT4">
                  <p:embed/>
                </p:oleObj>
              </mc:Choice>
              <mc:Fallback>
                <p:oleObj name="Equation" r:id="rId9" imgW="660113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703" y="5318885"/>
                        <a:ext cx="17399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60375" y="6264275"/>
            <a:ext cx="2133600" cy="365125"/>
          </a:xfrm>
        </p:spPr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272413"/>
              </p:ext>
            </p:extLst>
          </p:nvPr>
        </p:nvGraphicFramePr>
        <p:xfrm>
          <a:off x="5676900" y="53975"/>
          <a:ext cx="3451225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9" name="Equation" r:id="rId11" imgW="1498320" imgH="1143000" progId="Equation.DSMT4">
                  <p:embed/>
                </p:oleObj>
              </mc:Choice>
              <mc:Fallback>
                <p:oleObj name="Equation" r:id="rId11" imgW="14983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53975"/>
                        <a:ext cx="3451225" cy="2635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916321"/>
              </p:ext>
            </p:extLst>
          </p:nvPr>
        </p:nvGraphicFramePr>
        <p:xfrm>
          <a:off x="5325050" y="4495800"/>
          <a:ext cx="3786187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0" name="Equation" r:id="rId13" imgW="1739880" imgH="685800" progId="Equation.DSMT4">
                  <p:embed/>
                </p:oleObj>
              </mc:Choice>
              <mc:Fallback>
                <p:oleObj name="Equation" r:id="rId13" imgW="17398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5050" y="4495800"/>
                        <a:ext cx="3786187" cy="1492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下箭头 2"/>
          <p:cNvSpPr/>
          <p:nvPr/>
        </p:nvSpPr>
        <p:spPr>
          <a:xfrm>
            <a:off x="6934200" y="2819400"/>
            <a:ext cx="3810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467600" y="1131888"/>
            <a:ext cx="457200" cy="457200"/>
          </a:xfrm>
          <a:prstGeom prst="ellipse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896100" y="4997247"/>
            <a:ext cx="457200" cy="457200"/>
          </a:xfrm>
          <a:prstGeom prst="ellipse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974705" y="4997247"/>
            <a:ext cx="457200" cy="457200"/>
          </a:xfrm>
          <a:prstGeom prst="ellipse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382000" y="1131888"/>
            <a:ext cx="457200" cy="457200"/>
          </a:xfrm>
          <a:prstGeom prst="ellipse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458200" y="2162700"/>
            <a:ext cx="457200" cy="457200"/>
          </a:xfrm>
          <a:prstGeom prst="ellipse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799624" y="2149949"/>
            <a:ext cx="457200" cy="457200"/>
          </a:xfrm>
          <a:prstGeom prst="ellipse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989542" y="5530850"/>
            <a:ext cx="935257" cy="457200"/>
          </a:xfrm>
          <a:prstGeom prst="ellipse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329765" y="5508625"/>
            <a:ext cx="457200" cy="457200"/>
          </a:xfrm>
          <a:prstGeom prst="ellipse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222077"/>
              </p:ext>
            </p:extLst>
          </p:nvPr>
        </p:nvGraphicFramePr>
        <p:xfrm>
          <a:off x="1181911" y="1998021"/>
          <a:ext cx="606425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8" name="Equation" r:id="rId3" imgW="2654280" imgH="736560" progId="Equation.DSMT4">
                  <p:embed/>
                </p:oleObj>
              </mc:Choice>
              <mc:Fallback>
                <p:oleObj name="Equation" r:id="rId3" imgW="265428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911" y="1998021"/>
                        <a:ext cx="6064250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二阶龙格－库塔公式的推导</a:t>
            </a:r>
          </a:p>
        </p:txBody>
      </p:sp>
      <p:sp>
        <p:nvSpPr>
          <p:cNvPr id="64516" name="Rectangle 5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143000" y="1524000"/>
            <a:ext cx="7696200" cy="44989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Taylor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展开，可得</a:t>
            </a:r>
          </a:p>
          <a:p>
            <a:pPr marL="0" indent="0" eaLnBrk="1" hangingPunct="1">
              <a:buNone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另外，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二阶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Taylor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展开式为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400" dirty="0"/>
              <a:t>比较系数可以发现，要使得两者具有同样的局部截断误差，需要满足</a:t>
            </a: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4517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15717813"/>
              </p:ext>
            </p:extLst>
          </p:nvPr>
        </p:nvGraphicFramePr>
        <p:xfrm>
          <a:off x="1230313" y="4154792"/>
          <a:ext cx="56927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9" name="Equation" r:id="rId5" imgW="2705040" imgH="419040" progId="Equation.DSMT4">
                  <p:embed/>
                </p:oleObj>
              </mc:Choice>
              <mc:Fallback>
                <p:oleObj name="Equation" r:id="rId5" imgW="270504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4154792"/>
                        <a:ext cx="56927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343400" y="3140075"/>
            <a:ext cx="935257" cy="457200"/>
          </a:xfrm>
          <a:prstGeom prst="ellipse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572000" y="4154792"/>
            <a:ext cx="457200" cy="882649"/>
          </a:xfrm>
          <a:prstGeom prst="ellipse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178663"/>
              </p:ext>
            </p:extLst>
          </p:nvPr>
        </p:nvGraphicFramePr>
        <p:xfrm>
          <a:off x="3595688" y="5502191"/>
          <a:ext cx="139541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0" name="Equation" r:id="rId7" imgW="495085" imgH="393529" progId="Equation.DSMT4">
                  <p:embed/>
                </p:oleObj>
              </mc:Choice>
              <mc:Fallback>
                <p:oleObj name="Equation" r:id="rId7" imgW="49508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5502191"/>
                        <a:ext cx="1395412" cy="1109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5943600" y="5651410"/>
            <a:ext cx="320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称满足这一条件的所有数值计算格式</a:t>
            </a:r>
            <a:r>
              <a:rPr lang="zh-CN" altLang="en-US" sz="2400" dirty="0" smtClean="0"/>
              <a:t>为</a:t>
            </a:r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二</a:t>
            </a:r>
            <a:r>
              <a:rPr lang="zh-CN" altLang="en-US" sz="2400" b="1" dirty="0">
                <a:solidFill>
                  <a:srgbClr val="FF0000"/>
                </a:solidFill>
              </a:rPr>
              <a:t>阶龙格－库塔公式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62278"/>
              </p:ext>
            </p:extLst>
          </p:nvPr>
        </p:nvGraphicFramePr>
        <p:xfrm>
          <a:off x="5357813" y="-22225"/>
          <a:ext cx="3786187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1" name="Equation" r:id="rId9" imgW="1739880" imgH="685800" progId="Equation.DSMT4">
                  <p:embed/>
                </p:oleObj>
              </mc:Choice>
              <mc:Fallback>
                <p:oleObj name="Equation" r:id="rId9" imgW="17398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-22225"/>
                        <a:ext cx="3786187" cy="1492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二阶龙格－库塔公式的推导</a:t>
            </a:r>
          </a:p>
        </p:txBody>
      </p:sp>
      <p:sp>
        <p:nvSpPr>
          <p:cNvPr id="6656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3250" y="1600200"/>
            <a:ext cx="8540750" cy="1828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当取</a:t>
            </a:r>
            <a:r>
              <a:rPr lang="en-US" altLang="zh-CN" sz="2400" dirty="0" smtClean="0">
                <a:solidFill>
                  <a:srgbClr val="FF0000"/>
                </a:solidFill>
              </a:rPr>
              <a:t>p=1,λ=1/2</a:t>
            </a:r>
            <a:r>
              <a:rPr lang="zh-CN" altLang="en-US" sz="2400" dirty="0" smtClean="0"/>
              <a:t>时，所得的公式即为</a:t>
            </a:r>
            <a:r>
              <a:rPr lang="zh-CN" altLang="en-US" sz="2400" dirty="0" smtClean="0">
                <a:solidFill>
                  <a:srgbClr val="FF0000"/>
                </a:solidFill>
              </a:rPr>
              <a:t>改进欧拉公式。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020538"/>
              </p:ext>
            </p:extLst>
          </p:nvPr>
        </p:nvGraphicFramePr>
        <p:xfrm>
          <a:off x="990600" y="2256141"/>
          <a:ext cx="3786187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0" name="Equation" r:id="rId3" imgW="1739880" imgH="685800" progId="Equation.DSMT4">
                  <p:embed/>
                </p:oleObj>
              </mc:Choice>
              <mc:Fallback>
                <p:oleObj name="Equation" r:id="rId3" imgW="17398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56141"/>
                        <a:ext cx="3786187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540513"/>
              </p:ext>
            </p:extLst>
          </p:nvPr>
        </p:nvGraphicFramePr>
        <p:xfrm>
          <a:off x="990600" y="4157359"/>
          <a:ext cx="30956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1" name="Equation" r:id="rId5" imgW="1422360" imgH="863280" progId="Equation.DSMT4">
                  <p:embed/>
                </p:oleObj>
              </mc:Choice>
              <mc:Fallback>
                <p:oleObj name="Equation" r:id="rId5" imgW="14223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57359"/>
                        <a:ext cx="3095625" cy="187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下箭头 3"/>
          <p:cNvSpPr/>
          <p:nvPr/>
        </p:nvSpPr>
        <p:spPr>
          <a:xfrm>
            <a:off x="2057400" y="3793179"/>
            <a:ext cx="826293" cy="291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奇秀山川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奇秀山川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奇秀山川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奇秀山川</Template>
  <TotalTime>5864</TotalTime>
  <Words>1322</Words>
  <Application>Microsoft Office PowerPoint</Application>
  <PresentationFormat>全屏显示(4:3)</PresentationFormat>
  <Paragraphs>267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맑은 고딕</vt:lpstr>
      <vt:lpstr>黑体</vt:lpstr>
      <vt:lpstr>华文楷体</vt:lpstr>
      <vt:lpstr>楷体_GB2312</vt:lpstr>
      <vt:lpstr>宋体</vt:lpstr>
      <vt:lpstr>Arial</vt:lpstr>
      <vt:lpstr>Calibri</vt:lpstr>
      <vt:lpstr>Gill Sans MT</vt:lpstr>
      <vt:lpstr>Symbol</vt:lpstr>
      <vt:lpstr>Times New Roman</vt:lpstr>
      <vt:lpstr>Wingdings</vt:lpstr>
      <vt:lpstr>Wingdings 2</vt:lpstr>
      <vt:lpstr>奇秀山川</vt:lpstr>
      <vt:lpstr>Equation</vt:lpstr>
      <vt:lpstr>公式</vt:lpstr>
      <vt:lpstr>第3 节 龙格－库塔法 </vt:lpstr>
      <vt:lpstr>龙格－库塔法的基本思想（1）</vt:lpstr>
      <vt:lpstr> 龙格－库塔法的基本思想（2）</vt:lpstr>
      <vt:lpstr>PowerPoint 演示文稿</vt:lpstr>
      <vt:lpstr>PowerPoint 演示文稿</vt:lpstr>
      <vt:lpstr>PowerPoint 演示文稿</vt:lpstr>
      <vt:lpstr>二阶龙格－库塔公式的 推导</vt:lpstr>
      <vt:lpstr> 二阶龙格－库塔公式的推导</vt:lpstr>
      <vt:lpstr> 二阶龙格－库塔公式的推导</vt:lpstr>
      <vt:lpstr> 二阶龙格－库塔公式的推导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结果比较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</dc:creator>
  <cp:lastModifiedBy>ASUS</cp:lastModifiedBy>
  <cp:revision>329</cp:revision>
  <cp:lastPrinted>2015-04-25T13:03:04Z</cp:lastPrinted>
  <dcterms:created xsi:type="dcterms:W3CDTF">1601-01-01T00:00:00Z</dcterms:created>
  <dcterms:modified xsi:type="dcterms:W3CDTF">2018-04-18T11:30:12Z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