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5"/>
  </p:notesMasterIdLst>
  <p:handoutMasterIdLst>
    <p:handoutMasterId r:id="rId36"/>
  </p:handoutMasterIdLst>
  <p:sldIdLst>
    <p:sldId id="508" r:id="rId2"/>
    <p:sldId id="509" r:id="rId3"/>
    <p:sldId id="524" r:id="rId4"/>
    <p:sldId id="415" r:id="rId5"/>
    <p:sldId id="416" r:id="rId6"/>
    <p:sldId id="417" r:id="rId7"/>
    <p:sldId id="418" r:id="rId8"/>
    <p:sldId id="526" r:id="rId9"/>
    <p:sldId id="419" r:id="rId10"/>
    <p:sldId id="421" r:id="rId11"/>
    <p:sldId id="422" r:id="rId12"/>
    <p:sldId id="527" r:id="rId13"/>
    <p:sldId id="423" r:id="rId14"/>
    <p:sldId id="424" r:id="rId15"/>
    <p:sldId id="528" r:id="rId16"/>
    <p:sldId id="425" r:id="rId17"/>
    <p:sldId id="426" r:id="rId18"/>
    <p:sldId id="427" r:id="rId19"/>
    <p:sldId id="531" r:id="rId20"/>
    <p:sldId id="428" r:id="rId21"/>
    <p:sldId id="429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45" r:id="rId30"/>
    <p:sldId id="447" r:id="rId31"/>
    <p:sldId id="449" r:id="rId32"/>
    <p:sldId id="450" r:id="rId33"/>
    <p:sldId id="451" r:id="rId34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4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84242" autoAdjust="0"/>
  </p:normalViewPr>
  <p:slideViewPr>
    <p:cSldViewPr>
      <p:cViewPr varScale="1">
        <p:scale>
          <a:sx n="78" d="100"/>
          <a:sy n="78" d="100"/>
        </p:scale>
        <p:origin x="96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3" y="17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3133"/>
        <p:guide pos="214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335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1D20A8-59B9-46F3-B321-CC244F2BDED8}" type="datetimeFigureOut">
              <a:rPr lang="zh-CN" altLang="en-US"/>
              <a:pPr>
                <a:defRPr/>
              </a:pPr>
              <a:t>2018/4/22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335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06D2F68-32A2-4DD9-8EA1-0545BF8231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4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335" y="3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D8EA18D-459B-4742-85D3-70CB166784E0}" type="datetimeFigureOut">
              <a:rPr lang="zh-CN" altLang="en-US"/>
              <a:pPr>
                <a:defRPr/>
              </a:pPr>
              <a:t>2018/4/22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3638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3" tIns="45585" rIns="91163" bIns="4558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514" y="4724202"/>
            <a:ext cx="5452110" cy="4475560"/>
          </a:xfrm>
          <a:prstGeom prst="rect">
            <a:avLst/>
          </a:prstGeom>
        </p:spPr>
        <p:txBody>
          <a:bodyPr vert="horz" lIns="91163" tIns="45585" rIns="91163" bIns="45585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335" y="9446677"/>
            <a:ext cx="2953226" cy="497285"/>
          </a:xfrm>
          <a:prstGeom prst="rect">
            <a:avLst/>
          </a:prstGeom>
        </p:spPr>
        <p:txBody>
          <a:bodyPr vert="horz" lIns="91163" tIns="45585" rIns="91163" bIns="45585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0A7C4CD-8677-4746-99D6-958C1105FC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91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791" indent="-285689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2755" indent="-2285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99858" indent="-2285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6960" indent="-2285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062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164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8266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5368" indent="-228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AD7C5C-04C5-4AEC-AEA1-F235E622B125}" type="slidenum">
              <a:rPr lang="zh-CN" altLang="en-US" smtClean="0"/>
              <a:pPr eaLnBrk="1" hangingPunct="1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5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0705" indent="-2848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39548" indent="-227911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95366" indent="-227911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1187" indent="-227911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07006" indent="-2279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62825" indent="-2279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18644" indent="-2279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74464" indent="-22791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4C23AB-51DE-4E37-88DE-13A374393DCE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34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3268663"/>
            <a:ext cx="9144000" cy="146050"/>
            <a:chOff x="0" y="3268345"/>
            <a:chExt cx="9144000" cy="146304"/>
          </a:xfrm>
        </p:grpSpPr>
        <p:sp>
          <p:nvSpPr>
            <p:cNvPr id="5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3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5A30C-2355-4C1C-9C9F-29B03428E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39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9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1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91A7F-FEFC-40B0-A1FA-BB6F654F5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6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 flipH="1">
            <a:off x="3332163" y="3384550"/>
            <a:ext cx="6867525" cy="73025"/>
            <a:chOff x="0" y="3268345"/>
            <a:chExt cx="9144000" cy="146304"/>
          </a:xfrm>
        </p:grpSpPr>
        <p:sp>
          <p:nvSpPr>
            <p:cNvPr id="5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/>
            <p:nvPr userDrawn="1"/>
          </p:nvSpPr>
          <p:spPr>
            <a:xfrm>
              <a:off x="5180755" y="3268344"/>
              <a:ext cx="109914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9"/>
            <p:cNvSpPr/>
            <p:nvPr userDrawn="1"/>
          </p:nvSpPr>
          <p:spPr>
            <a:xfrm>
              <a:off x="6279894" y="3268345"/>
              <a:ext cx="1097027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7376922" y="3268344"/>
              <a:ext cx="1097026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38950" y="6356350"/>
            <a:ext cx="18684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46481-4790-49FE-B285-53CEC508F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29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187CF-A23E-44F4-9A51-6BDBF9A70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13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95189-68D5-4381-8F1E-B023E6364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41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871CE-8B32-4AB2-8DC6-C5D83DDCAB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32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 flipH="1">
            <a:off x="0" y="4229100"/>
            <a:ext cx="9144000" cy="146050"/>
            <a:chOff x="0" y="3268345"/>
            <a:chExt cx="9144000" cy="146304"/>
          </a:xfrm>
        </p:grpSpPr>
        <p:sp>
          <p:nvSpPr>
            <p:cNvPr id="5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D5B1-AE74-4B28-9F73-C74561868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51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CCD63-DCEC-4E34-A255-24A1D2E2DF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49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19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20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D19DC-10ED-44B2-AE97-CAD3E95F9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84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76E83-31E9-458C-A006-285C16D63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79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3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12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3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60DC-7456-4F56-9980-8872A21B7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8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 flipH="1">
            <a:off x="0" y="1143000"/>
            <a:ext cx="9144000" cy="73025"/>
            <a:chOff x="0" y="3268345"/>
            <a:chExt cx="9144000" cy="146304"/>
          </a:xfrm>
        </p:grpSpPr>
        <p:sp>
          <p:nvSpPr>
            <p:cNvPr id="6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AD7DF-5AFB-4AAD-BE99-871564CD3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02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6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7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8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9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868F7-5129-46C3-8E1B-8EA5FCB58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6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38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6A15047D-9937-4389-B980-BC310124E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53" r:id="rId12"/>
    <p:sldLayoutId id="214748415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C8228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EDA8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B4F18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5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2743200" y="2133600"/>
            <a:ext cx="2514600" cy="1752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</a:rPr>
              <a:t>第</a:t>
            </a: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</a:rPr>
              <a:t>5 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</a:rPr>
              <a:t>节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</a:rPr>
              <a:t>多步法</a:t>
            </a:r>
          </a:p>
          <a:p>
            <a:pPr algn="ctr" eaLnBrk="1" hangingPunct="1">
              <a:defRPr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1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2000" y="1600200"/>
            <a:ext cx="83820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方法称为隐式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方法，又称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Adam’s-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moulton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法。此时：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由式（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）得：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185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633482"/>
              </p:ext>
            </p:extLst>
          </p:nvPr>
        </p:nvGraphicFramePr>
        <p:xfrm>
          <a:off x="1042988" y="2514600"/>
          <a:ext cx="39100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1" name="Equation" r:id="rId3" imgW="1790640" imgH="431640" progId="Equation.DSMT4">
                  <p:embed/>
                </p:oleObj>
              </mc:Choice>
              <mc:Fallback>
                <p:oleObj name="Equation" r:id="rId3" imgW="1790640" imgH="4316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14600"/>
                        <a:ext cx="391001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隐式</a:t>
            </a:r>
            <a:r>
              <a:rPr lang="en-US" altLang="zh-CN" sz="3200" dirty="0"/>
              <a:t>Adam</a:t>
            </a:r>
            <a:r>
              <a:rPr lang="zh-CN" altLang="en-US" sz="3200" dirty="0"/>
              <a:t>方法（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graphicFrame>
        <p:nvGraphicFramePr>
          <p:cNvPr id="121861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62421266"/>
              </p:ext>
            </p:extLst>
          </p:nvPr>
        </p:nvGraphicFramePr>
        <p:xfrm>
          <a:off x="2692400" y="4494213"/>
          <a:ext cx="41052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2" name="Equation" r:id="rId5" imgW="1955520" imgH="431640" progId="Equation.DSMT4">
                  <p:embed/>
                </p:oleObj>
              </mc:Choice>
              <mc:Fallback>
                <p:oleObj name="Equation" r:id="rId5" imgW="1955520" imgH="43164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494213"/>
                        <a:ext cx="41052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25678" y="5807630"/>
            <a:ext cx="6356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p+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个未知数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个方程，所以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应大于等于</a:t>
            </a:r>
            <a:r>
              <a:rPr lang="en-US" altLang="zh-CN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p+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6904"/>
              </p:ext>
            </p:extLst>
          </p:nvPr>
        </p:nvGraphicFramePr>
        <p:xfrm>
          <a:off x="4610100" y="60325"/>
          <a:ext cx="4421188" cy="72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73" name="Equation" r:id="rId7" imgW="2628720" imgH="431640" progId="Equation.DSMT4">
                  <p:embed/>
                </p:oleObj>
              </mc:Choice>
              <mc:Fallback>
                <p:oleObj name="Equation" r:id="rId7" imgW="262872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60325"/>
                        <a:ext cx="4421188" cy="72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隐式</a:t>
            </a:r>
            <a:r>
              <a:rPr lang="en-US" altLang="zh-CN" sz="3200" dirty="0"/>
              <a:t>Adam</a:t>
            </a:r>
            <a:r>
              <a:rPr lang="zh-CN" altLang="en-US" sz="3200" dirty="0"/>
              <a:t>方法（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graphicFrame>
        <p:nvGraphicFramePr>
          <p:cNvPr id="12288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65946761"/>
              </p:ext>
            </p:extLst>
          </p:nvPr>
        </p:nvGraphicFramePr>
        <p:xfrm>
          <a:off x="1363663" y="2593975"/>
          <a:ext cx="5838825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5" name="Equation" r:id="rId3" imgW="3695400" imgH="1726920" progId="Equation.DSMT4">
                  <p:embed/>
                </p:oleObj>
              </mc:Choice>
              <mc:Fallback>
                <p:oleObj name="Equation" r:id="rId3" imgW="3695400" imgH="172692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593975"/>
                        <a:ext cx="5838825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04800" y="1828800"/>
            <a:ext cx="3355975" cy="76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b="1"/>
              <a:t>写成矩阵形式为：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76E83-31E9-458C-A006-285C16D6318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8599"/>
              </p:ext>
            </p:extLst>
          </p:nvPr>
        </p:nvGraphicFramePr>
        <p:xfrm>
          <a:off x="4672013" y="123825"/>
          <a:ext cx="41084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6" name="Equation" r:id="rId5" imgW="1955520" imgH="431640" progId="Equation.DSMT4">
                  <p:embed/>
                </p:oleObj>
              </mc:Choice>
              <mc:Fallback>
                <p:oleObj name="Equation" r:id="rId5" imgW="195552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123825"/>
                        <a:ext cx="41084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76E83-31E9-458C-A006-285C16D6318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56486"/>
              </p:ext>
            </p:extLst>
          </p:nvPr>
        </p:nvGraphicFramePr>
        <p:xfrm>
          <a:off x="1571625" y="1473200"/>
          <a:ext cx="5902325" cy="521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2" name="Equation" r:id="rId3" imgW="3479760" imgH="3073320" progId="Equation.DSMT4">
                  <p:embed/>
                </p:oleObj>
              </mc:Choice>
              <mc:Fallback>
                <p:oleObj name="Equation" r:id="rId3" imgW="3479760" imgH="30733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473200"/>
                        <a:ext cx="5902325" cy="521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53489"/>
              </p:ext>
            </p:extLst>
          </p:nvPr>
        </p:nvGraphicFramePr>
        <p:xfrm>
          <a:off x="4672013" y="123825"/>
          <a:ext cx="41084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3" name="Equation" r:id="rId5" imgW="1955520" imgH="431640" progId="Equation.DSMT4">
                  <p:embed/>
                </p:oleObj>
              </mc:Choice>
              <mc:Fallback>
                <p:oleObj name="Equation" r:id="rId5" imgW="195552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123825"/>
                        <a:ext cx="41084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67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14400" y="1600200"/>
            <a:ext cx="60198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试推导三阶</a:t>
            </a:r>
            <a:r>
              <a:rPr lang="en-US" altLang="zh-CN" sz="2400" b="1" dirty="0">
                <a:solidFill>
                  <a:srgbClr val="FF0000"/>
                </a:solidFill>
              </a:rPr>
              <a:t>Adam’s-</a:t>
            </a:r>
            <a:r>
              <a:rPr lang="en-US" altLang="zh-CN" sz="2400" b="1" dirty="0" err="1">
                <a:solidFill>
                  <a:srgbClr val="FF0000"/>
                </a:solidFill>
              </a:rPr>
              <a:t>moulton</a:t>
            </a:r>
            <a:r>
              <a:rPr lang="zh-CN" altLang="en-US" sz="2400" b="1" dirty="0">
                <a:solidFill>
                  <a:srgbClr val="FF0000"/>
                </a:solidFill>
              </a:rPr>
              <a:t>法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/>
              <a:t>解：令</a:t>
            </a:r>
            <a:r>
              <a:rPr lang="en-US" altLang="zh-CN" sz="2400" b="1" dirty="0"/>
              <a:t>p=1</a:t>
            </a:r>
            <a:r>
              <a:rPr lang="zh-CN" altLang="en-US" sz="2400" b="1" dirty="0"/>
              <a:t>，有</a:t>
            </a:r>
          </a:p>
          <a:p>
            <a:pPr eaLnBrk="1" hangingPunct="1"/>
            <a:endParaRPr lang="zh-CN" altLang="en-US" sz="2400" b="1" dirty="0"/>
          </a:p>
          <a:p>
            <a:pPr eaLnBrk="1" hangingPunct="1"/>
            <a:endParaRPr lang="zh-CN" altLang="en-US" sz="2400" b="1" dirty="0"/>
          </a:p>
          <a:p>
            <a:pPr eaLnBrk="1" hangingPunct="1"/>
            <a:endParaRPr lang="zh-CN" altLang="en-US" sz="2400" b="1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b="1" dirty="0"/>
              <a:t>计算得到</a:t>
            </a:r>
          </a:p>
          <a:p>
            <a:pPr eaLnBrk="1" hangingPunct="1"/>
            <a:endParaRPr lang="en-US" altLang="zh-CN" sz="2400" b="1" dirty="0"/>
          </a:p>
        </p:txBody>
      </p:sp>
      <p:graphicFrame>
        <p:nvGraphicFramePr>
          <p:cNvPr id="12390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061819"/>
              </p:ext>
            </p:extLst>
          </p:nvPr>
        </p:nvGraphicFramePr>
        <p:xfrm>
          <a:off x="3148861" y="2209800"/>
          <a:ext cx="2579688" cy="211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8" name="Equation" r:id="rId3" imgW="1485900" imgH="1219200" progId="Equation.DSMT4">
                  <p:embed/>
                </p:oleObj>
              </mc:Choice>
              <mc:Fallback>
                <p:oleObj name="Equation" r:id="rId3" imgW="1485900" imgH="1219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861" y="2209800"/>
                        <a:ext cx="2579688" cy="2116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隐式</a:t>
            </a:r>
            <a:r>
              <a:rPr lang="en-US" altLang="zh-CN" sz="3200" dirty="0"/>
              <a:t>Adam</a:t>
            </a:r>
            <a:r>
              <a:rPr lang="zh-CN" altLang="en-US" sz="3200" dirty="0"/>
              <a:t>方法－例子（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graphicFrame>
        <p:nvGraphicFramePr>
          <p:cNvPr id="123909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97265190"/>
              </p:ext>
            </p:extLst>
          </p:nvPr>
        </p:nvGraphicFramePr>
        <p:xfrm>
          <a:off x="2667000" y="4800600"/>
          <a:ext cx="3989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9" name="Equation" r:id="rId5" imgW="1625600" imgH="393700" progId="Equation.DSMT4">
                  <p:embed/>
                </p:oleObj>
              </mc:Choice>
              <mc:Fallback>
                <p:oleObj name="Equation" r:id="rId5" imgW="1625600" imgH="3937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3989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50900" y="2743200"/>
          <a:ext cx="74977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7" name="Equation" r:id="rId3" imgW="3314700" imgH="393700" progId="Equation.DSMT4">
                  <p:embed/>
                </p:oleObj>
              </mc:Choice>
              <mc:Fallback>
                <p:oleObj name="Equation" r:id="rId3" imgW="3314700" imgH="3937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743200"/>
                        <a:ext cx="7497763" cy="890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/>
            </a:br>
            <a:r>
              <a:rPr lang="zh-CN" altLang="en-US"/>
              <a:t>隐式</a:t>
            </a:r>
            <a:r>
              <a:rPr lang="en-US" altLang="zh-CN"/>
              <a:t>Adam</a:t>
            </a:r>
            <a:r>
              <a:rPr lang="zh-CN" altLang="en-US"/>
              <a:t>方法－例子（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1249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219200" y="1600200"/>
            <a:ext cx="7924800" cy="4498975"/>
          </a:xfrm>
        </p:spPr>
        <p:txBody>
          <a:bodyPr/>
          <a:lstStyle/>
          <a:p>
            <a:pPr eaLnBrk="1" hangingPunct="1"/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  从而，三阶</a:t>
            </a:r>
            <a:r>
              <a:rPr lang="en-US" altLang="zh-CN" sz="2400" dirty="0"/>
              <a:t>Adam’s-</a:t>
            </a:r>
            <a:r>
              <a:rPr lang="en-US" altLang="zh-CN" sz="2400" dirty="0" err="1"/>
              <a:t>moulton</a:t>
            </a:r>
            <a:r>
              <a:rPr lang="zh-CN" altLang="en-US" sz="2400" dirty="0"/>
              <a:t>法为：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    注意在算法的执行过程中需要采用迭代解法，因为是隐式的。</a:t>
            </a: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避免迭代的一般性做法是采用</a:t>
            </a:r>
            <a:r>
              <a:rPr lang="zh-CN" altLang="en-US" sz="2400" dirty="0">
                <a:solidFill>
                  <a:srgbClr val="FF0000"/>
                </a:solidFill>
              </a:rPr>
              <a:t>预测－校正</a:t>
            </a:r>
            <a:r>
              <a:rPr lang="zh-CN" altLang="en-US" sz="2400" dirty="0"/>
              <a:t>方法，即用显式</a:t>
            </a:r>
            <a:r>
              <a:rPr lang="en-US" altLang="zh-CN" sz="2400" dirty="0"/>
              <a:t>Adam</a:t>
            </a:r>
            <a:r>
              <a:rPr lang="zh-CN" altLang="en-US" sz="2400" dirty="0"/>
              <a:t>做预测，用隐式</a:t>
            </a:r>
            <a:r>
              <a:rPr lang="en-US" altLang="zh-CN" sz="2400" dirty="0"/>
              <a:t>Adam</a:t>
            </a:r>
            <a:r>
              <a:rPr lang="zh-CN" altLang="en-US" sz="2400" dirty="0"/>
              <a:t>方法做校正。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0918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Adam</a:t>
            </a:r>
            <a:r>
              <a:rPr lang="zh-CN" altLang="en-US" sz="3200" dirty="0"/>
              <a:t>法：显示 </a:t>
            </a:r>
            <a:r>
              <a:rPr lang="en-US" altLang="zh-CN" sz="3200" dirty="0"/>
              <a:t>Vs </a:t>
            </a:r>
            <a:r>
              <a:rPr lang="zh-CN" altLang="en-US" sz="3200" dirty="0"/>
              <a:t>隐式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103582"/>
              </p:ext>
            </p:extLst>
          </p:nvPr>
        </p:nvGraphicFramePr>
        <p:xfrm>
          <a:off x="689021" y="1691982"/>
          <a:ext cx="5472641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4" name="Equation" r:id="rId3" imgW="2171520" imgH="431640" progId="Equation.DSMT4">
                  <p:embed/>
                </p:oleObj>
              </mc:Choice>
              <mc:Fallback>
                <p:oleObj name="Equation" r:id="rId3" imgW="217152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21" y="1691982"/>
                        <a:ext cx="5472641" cy="10890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866900" y="2966749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=…=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80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597056"/>
              </p:ext>
            </p:extLst>
          </p:nvPr>
        </p:nvGraphicFramePr>
        <p:xfrm>
          <a:off x="0" y="4137376"/>
          <a:ext cx="4379503" cy="197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5" name="Equation" r:id="rId5" imgW="3124080" imgH="1726920" progId="Equation.DSMT4">
                  <p:embed/>
                </p:oleObj>
              </mc:Choice>
              <mc:Fallback>
                <p:oleObj name="Equation" r:id="rId5" imgW="3124080" imgH="17269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37376"/>
                        <a:ext cx="4379503" cy="1977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562600" y="298988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显示和隐式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66800" y="378431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21130" y="367571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隐式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29862"/>
              </p:ext>
            </p:extLst>
          </p:nvPr>
        </p:nvGraphicFramePr>
        <p:xfrm>
          <a:off x="4459699" y="4203905"/>
          <a:ext cx="4684302" cy="2022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6" name="Equation" r:id="rId7" imgW="4000320" imgH="1726920" progId="Equation.DSMT4">
                  <p:embed/>
                </p:oleObj>
              </mc:Choice>
              <mc:Fallback>
                <p:oleObj name="Equation" r:id="rId7" imgW="4000320" imgH="17269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699" y="4203905"/>
                        <a:ext cx="4684302" cy="2022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152400" y="3675711"/>
            <a:ext cx="8458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419600" y="3675711"/>
            <a:ext cx="0" cy="2900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5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219200" y="2362200"/>
            <a:ext cx="6400800" cy="1752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第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节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Gear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法</a:t>
            </a:r>
          </a:p>
          <a:p>
            <a:pPr algn="ctr" eaLnBrk="1" hangingPunct="1">
              <a:defRPr/>
            </a:pP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81000" y="1676400"/>
            <a:ext cx="8382000" cy="31242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Gear</a:t>
            </a:r>
            <a:r>
              <a:rPr lang="zh-CN" altLang="en-US" sz="2400" dirty="0"/>
              <a:t>法：除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-1</a:t>
            </a:r>
            <a:r>
              <a:rPr lang="zh-CN" altLang="en-US" sz="2400" dirty="0"/>
              <a:t>外所有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都为零。</a:t>
            </a: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因为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≠0</a:t>
            </a:r>
            <a:r>
              <a:rPr lang="zh-CN" altLang="en-US" sz="2400" dirty="0"/>
              <a:t>，所以所有的</a:t>
            </a:r>
            <a:r>
              <a:rPr lang="en-US" altLang="zh-CN" sz="2400" dirty="0"/>
              <a:t>Gear</a:t>
            </a:r>
            <a:r>
              <a:rPr lang="zh-CN" altLang="en-US" sz="2400" dirty="0"/>
              <a:t>法都为隐式法。</a:t>
            </a: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/>
              <a:t>		k</a:t>
            </a:r>
            <a:r>
              <a:rPr lang="zh-CN" altLang="en-US" sz="2400" dirty="0"/>
              <a:t>阶</a:t>
            </a:r>
            <a:r>
              <a:rPr lang="en-US" altLang="zh-CN" sz="2400" dirty="0"/>
              <a:t>Gear</a:t>
            </a:r>
            <a:r>
              <a:rPr lang="zh-CN" altLang="en-US" sz="2400" dirty="0"/>
              <a:t>公式的推导为：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令</a:t>
            </a:r>
            <a:r>
              <a:rPr lang="en-US" altLang="zh-CN" sz="2400" dirty="0"/>
              <a:t>p=k-1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=…=0</a:t>
            </a:r>
            <a:r>
              <a:rPr lang="zh-CN" altLang="en-US" sz="2400" dirty="0"/>
              <a:t>，得</a:t>
            </a:r>
            <a:r>
              <a:rPr lang="en-US" altLang="zh-CN" sz="2400" dirty="0"/>
              <a:t>k</a:t>
            </a:r>
            <a:r>
              <a:rPr lang="zh-CN" altLang="en-US" sz="2400" dirty="0"/>
              <a:t>阶的</a:t>
            </a:r>
            <a:r>
              <a:rPr lang="en-US" altLang="zh-CN" sz="2400" dirty="0"/>
              <a:t>Gear</a:t>
            </a:r>
            <a:r>
              <a:rPr lang="zh-CN" altLang="en-US" sz="2400" dirty="0"/>
              <a:t>法：</a:t>
            </a:r>
          </a:p>
          <a:p>
            <a:pPr eaLnBrk="1" hangingPunct="1"/>
            <a:endParaRPr lang="en-US" altLang="zh-CN" sz="2400" dirty="0"/>
          </a:p>
        </p:txBody>
      </p:sp>
      <p:graphicFrame>
        <p:nvGraphicFramePr>
          <p:cNvPr id="12697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058407"/>
              </p:ext>
            </p:extLst>
          </p:nvPr>
        </p:nvGraphicFramePr>
        <p:xfrm>
          <a:off x="202367" y="3352800"/>
          <a:ext cx="85606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6" name="Equation" r:id="rId3" imgW="3670200" imgH="228600" progId="Equation.DSMT4">
                  <p:embed/>
                </p:oleObj>
              </mc:Choice>
              <mc:Fallback>
                <p:oleObj name="Equation" r:id="rId3" imgW="3670200" imgH="228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67" y="3352800"/>
                        <a:ext cx="856063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基本思路（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600200"/>
            <a:ext cx="854075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/>
              <a:t>   与</a:t>
            </a:r>
            <a:r>
              <a:rPr lang="en-US" altLang="zh-CN" sz="2400"/>
              <a:t>Adam</a:t>
            </a:r>
            <a:r>
              <a:rPr lang="zh-CN" altLang="en-US" sz="2400"/>
              <a:t>法类似，式（</a:t>
            </a:r>
            <a:r>
              <a:rPr lang="en-US" altLang="zh-CN" sz="2400"/>
              <a:t>15</a:t>
            </a:r>
            <a:r>
              <a:rPr lang="zh-CN" altLang="en-US" sz="2400"/>
              <a:t>）中的</a:t>
            </a:r>
            <a:r>
              <a:rPr lang="en-US" altLang="zh-CN" sz="2400"/>
              <a:t>k+1</a:t>
            </a:r>
            <a:r>
              <a:rPr lang="zh-CN" altLang="en-US" sz="2400"/>
              <a:t>个系数可由下式得出：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/>
          </a:p>
        </p:txBody>
      </p:sp>
      <p:graphicFrame>
        <p:nvGraphicFramePr>
          <p:cNvPr id="12800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247508"/>
              </p:ext>
            </p:extLst>
          </p:nvPr>
        </p:nvGraphicFramePr>
        <p:xfrm>
          <a:off x="1209675" y="2322512"/>
          <a:ext cx="659447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4" name="Equation" r:id="rId4" imgW="3403600" imgH="1168400" progId="Equation.DSMT4">
                  <p:embed/>
                </p:oleObj>
              </mc:Choice>
              <mc:Fallback>
                <p:oleObj name="Equation" r:id="rId4" imgW="3403600" imgH="11684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322512"/>
                        <a:ext cx="6594475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基本思路（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202173"/>
              </p:ext>
            </p:extLst>
          </p:nvPr>
        </p:nvGraphicFramePr>
        <p:xfrm>
          <a:off x="2951162" y="4843462"/>
          <a:ext cx="595788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5" name="Equation" r:id="rId6" imgW="2628720" imgH="888840" progId="Equation.DSMT4">
                  <p:embed/>
                </p:oleObj>
              </mc:Choice>
              <mc:Fallback>
                <p:oleObj name="Equation" r:id="rId6" imgW="2628720" imgH="8888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2" y="4843462"/>
                        <a:ext cx="5957888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483843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921899"/>
              </p:ext>
            </p:extLst>
          </p:nvPr>
        </p:nvGraphicFramePr>
        <p:xfrm>
          <a:off x="1219200" y="1582737"/>
          <a:ext cx="6076950" cy="477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2" name="Equation" r:id="rId3" imgW="3136680" imgH="2463480" progId="Equation.DSMT4">
                  <p:embed/>
                </p:oleObj>
              </mc:Choice>
              <mc:Fallback>
                <p:oleObj name="Equation" r:id="rId3" imgW="3136680" imgH="246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82737"/>
                        <a:ext cx="6076950" cy="477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75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2250" y="1520825"/>
            <a:ext cx="8845550" cy="4498975"/>
          </a:xfrm>
        </p:spPr>
        <p:txBody>
          <a:bodyPr/>
          <a:lstStyle/>
          <a:p>
            <a:pPr marL="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多步法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近似地用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来表达，而不像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单步法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只用到前一步长的数据。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多步法的通式为</a:t>
            </a:r>
          </a:p>
          <a:p>
            <a:pPr eaLnBrk="1" hangingPunct="1">
              <a:defRPr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/>
              <a:t>基本思路（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graphicFrame>
        <p:nvGraphicFramePr>
          <p:cNvPr id="107525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58773430"/>
              </p:ext>
            </p:extLst>
          </p:nvPr>
        </p:nvGraphicFramePr>
        <p:xfrm>
          <a:off x="365125" y="3692525"/>
          <a:ext cx="833755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19" name="Equation" r:id="rId4" imgW="4660560" imgH="939600" progId="Equation.DSMT4">
                  <p:embed/>
                </p:oleObj>
              </mc:Choice>
              <mc:Fallback>
                <p:oleObj name="Equation" r:id="rId4" imgW="4660560" imgH="939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3692525"/>
                        <a:ext cx="833755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1219200" y="4724400"/>
            <a:ext cx="679450" cy="68580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19387" y="4663673"/>
            <a:ext cx="1143000" cy="68580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19200" y="5853008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点作泰勒展开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447800" y="5410200"/>
            <a:ext cx="111125" cy="54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2" idx="4"/>
          </p:cNvCxnSpPr>
          <p:nvPr/>
        </p:nvCxnSpPr>
        <p:spPr>
          <a:xfrm flipH="1">
            <a:off x="1447800" y="5349473"/>
            <a:ext cx="1843087" cy="60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0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87625" y="2514600"/>
          <a:ext cx="33337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6" name="Equation" r:id="rId3" imgW="1765300" imgH="939800" progId="Equation.DSMT4">
                  <p:embed/>
                </p:oleObj>
              </mc:Choice>
              <mc:Fallback>
                <p:oleObj name="Equation" r:id="rId3" imgW="1765300" imgH="9398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514600"/>
                        <a:ext cx="33337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en-US" altLang="zh-CN" sz="3200" dirty="0"/>
              <a:t>Gear</a:t>
            </a:r>
            <a:r>
              <a:rPr lang="zh-CN" altLang="en-US" sz="3200" dirty="0"/>
              <a:t>法－例子（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sp>
        <p:nvSpPr>
          <p:cNvPr id="12902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90600" y="1600200"/>
            <a:ext cx="44958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试推导三阶的</a:t>
            </a:r>
            <a:r>
              <a:rPr lang="en-US" altLang="zh-CN" sz="2400" b="1">
                <a:solidFill>
                  <a:srgbClr val="FF0000"/>
                </a:solidFill>
              </a:rPr>
              <a:t>Gear</a:t>
            </a:r>
            <a:r>
              <a:rPr lang="zh-CN" altLang="en-US" sz="2400" b="1">
                <a:solidFill>
                  <a:srgbClr val="FF0000"/>
                </a:solidFill>
              </a:rPr>
              <a:t>法。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/>
              <a:t>解：令</a:t>
            </a:r>
            <a:r>
              <a:rPr lang="en-US" altLang="zh-CN" sz="2400"/>
              <a:t>k=3</a:t>
            </a:r>
            <a:r>
              <a:rPr lang="zh-CN" altLang="en-US" sz="2400"/>
              <a:t>，由式（</a:t>
            </a:r>
            <a:r>
              <a:rPr lang="en-US" altLang="zh-CN" sz="2400"/>
              <a:t>16</a:t>
            </a:r>
            <a:r>
              <a:rPr lang="zh-CN" altLang="en-US" sz="2400"/>
              <a:t>）得：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/>
          </a:p>
          <a:p>
            <a:pPr eaLnBrk="1" hangingPunct="1">
              <a:buFont typeface="Wingdings 2" pitchFamily="18" charset="2"/>
              <a:buNone/>
            </a:pPr>
            <a:endParaRPr lang="zh-CN" altLang="en-US" sz="2400"/>
          </a:p>
          <a:p>
            <a:pPr eaLnBrk="1" hangingPunct="1"/>
            <a:endParaRPr lang="zh-CN" altLang="en-US" sz="2400"/>
          </a:p>
          <a:p>
            <a:pPr eaLnBrk="1" hangingPunct="1">
              <a:buFont typeface="Wingdings 2" pitchFamily="18" charset="2"/>
              <a:buNone/>
            </a:pPr>
            <a:endParaRPr lang="en-US" altLang="zh-CN" sz="240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/>
              <a:t>计算得到</a:t>
            </a:r>
          </a:p>
        </p:txBody>
      </p:sp>
      <p:graphicFrame>
        <p:nvGraphicFramePr>
          <p:cNvPr id="129029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14600" y="4724400"/>
          <a:ext cx="36576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7" name="Equation" r:id="rId5" imgW="2133600" imgH="393700" progId="Equation.DSMT4">
                  <p:embed/>
                </p:oleObj>
              </mc:Choice>
              <mc:Fallback>
                <p:oleObj name="Equation" r:id="rId5" imgW="2133600" imgH="3937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24400"/>
                        <a:ext cx="36576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662929"/>
              </p:ext>
            </p:extLst>
          </p:nvPr>
        </p:nvGraphicFramePr>
        <p:xfrm>
          <a:off x="844550" y="2755900"/>
          <a:ext cx="71945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7" name="Equation" r:id="rId3" imgW="2908080" imgH="393480" progId="Equation.DSMT4">
                  <p:embed/>
                </p:oleObj>
              </mc:Choice>
              <mc:Fallback>
                <p:oleObj name="Equation" r:id="rId3" imgW="2908080" imgH="39348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755900"/>
                        <a:ext cx="7194550" cy="9747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en-US" altLang="zh-CN" sz="3200" dirty="0"/>
              <a:t>Gear</a:t>
            </a:r>
            <a:r>
              <a:rPr lang="zh-CN" altLang="en-US" sz="3200" dirty="0"/>
              <a:t>法－例子（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sp>
        <p:nvSpPr>
          <p:cNvPr id="13005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3250" y="1524000"/>
            <a:ext cx="739775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/>
              <a:t>从而求得三阶</a:t>
            </a:r>
            <a:r>
              <a:rPr lang="en-US" altLang="zh-CN" sz="2400" dirty="0"/>
              <a:t>Gear</a:t>
            </a:r>
            <a:r>
              <a:rPr lang="zh-CN" altLang="en-US" sz="2400" dirty="0"/>
              <a:t>法为：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/>
              <a:t>注意到在算法的执行过程中，内存中要保留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n</a:t>
            </a:r>
            <a:r>
              <a:rPr lang="zh-CN" altLang="en-US" sz="2400" baseline="-25000" dirty="0"/>
              <a:t>－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n</a:t>
            </a:r>
            <a:r>
              <a:rPr lang="zh-CN" altLang="en-US" sz="2400" baseline="-25000" dirty="0"/>
              <a:t>－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的数据，并且需要采用迭代解法，因为是隐式的。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1371600" y="533400"/>
            <a:ext cx="7772400" cy="1876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123907" name="Rectangle 5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752600" y="2057400"/>
            <a:ext cx="6400800" cy="1752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第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</a:rPr>
              <a:t>8 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节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</a:rPr>
              <a:t>数值稳定性</a:t>
            </a:r>
          </a:p>
          <a:p>
            <a:pPr algn="ctr" eaLnBrk="1" hangingPunct="1">
              <a:defRPr/>
            </a:pPr>
            <a:endParaRPr lang="en-US" altLang="zh-C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371600"/>
            <a:ext cx="861060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/>
              <a:t>    由上节的讨论可知，步长大小的选择会直接影响到局部截断误差，本节则要介绍步长大小的选择对数值计算方法稳定性的影响。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/>
              <a:t>  数值计算方法稳定性：</a:t>
            </a:r>
            <a:r>
              <a:rPr lang="zh-CN" altLang="en-US" sz="2400" dirty="0">
                <a:solidFill>
                  <a:srgbClr val="FF0000"/>
                </a:solidFill>
              </a:rPr>
              <a:t>任一步产生的误差在以后均能逐步衰减，则称这种方法是稳定的。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/>
              <a:t>    对于稳定的数值计算方法，积分步长的选择将只决定于局部截断误差。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" y="0"/>
            <a:ext cx="854075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问题的提出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2250" y="1600200"/>
            <a:ext cx="793115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   为了分析步长大小的选择对数值计算方法稳定性的影响，引入下面简单的测试方程：</a:t>
            </a:r>
          </a:p>
          <a:p>
            <a:pPr eaLnBrk="1" hangingPunct="1"/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   容易得出其解为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    当</a:t>
            </a:r>
            <a:r>
              <a:rPr lang="en-US" altLang="zh-CN" sz="2400" dirty="0"/>
              <a:t>λ&lt;0</a:t>
            </a:r>
            <a:r>
              <a:rPr lang="zh-CN" altLang="en-US" sz="2400" dirty="0"/>
              <a:t>时，</a:t>
            </a:r>
            <a:r>
              <a:rPr lang="en-US" altLang="zh-CN" sz="2400" dirty="0"/>
              <a:t>y(x)</a:t>
            </a:r>
            <a:r>
              <a:rPr lang="zh-CN" altLang="en-US" sz="2400" dirty="0"/>
              <a:t>随着时间的推移而趋向于零；当</a:t>
            </a:r>
            <a:r>
              <a:rPr lang="en-US" altLang="zh-CN" sz="2400" dirty="0"/>
              <a:t>λ&gt;0</a:t>
            </a:r>
            <a:r>
              <a:rPr lang="zh-CN" altLang="en-US" sz="2400" dirty="0"/>
              <a:t>时，</a:t>
            </a:r>
            <a:r>
              <a:rPr lang="en-US" altLang="zh-CN" sz="2400" dirty="0"/>
              <a:t>y(x)</a:t>
            </a:r>
            <a:r>
              <a:rPr lang="zh-CN" altLang="en-US" sz="2400" dirty="0"/>
              <a:t>随着时间的推移而趋向无穷大。</a:t>
            </a: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下面将讨论应用欧拉法、后退欧拉法、多步法数值积分计算时的稳定区域。</a:t>
            </a:r>
          </a:p>
          <a:p>
            <a:pPr eaLnBrk="1" hangingPunct="1"/>
            <a:endParaRPr lang="en-US" altLang="zh-CN" sz="2400" dirty="0"/>
          </a:p>
        </p:txBody>
      </p:sp>
      <p:graphicFrame>
        <p:nvGraphicFramePr>
          <p:cNvPr id="13414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513331"/>
              </p:ext>
            </p:extLst>
          </p:nvPr>
        </p:nvGraphicFramePr>
        <p:xfrm>
          <a:off x="1973263" y="2613025"/>
          <a:ext cx="3025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3" name="Equation" r:id="rId3" imgW="1320480" imgH="203040" progId="Equation.DSMT4">
                  <p:embed/>
                </p:oleObj>
              </mc:Choice>
              <mc:Fallback>
                <p:oleObj name="Equation" r:id="rId3" imgW="1320480" imgH="2030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2613025"/>
                        <a:ext cx="30257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/>
              <a:t>数值稳定性分析的方法－</a:t>
            </a:r>
            <a:br>
              <a:rPr lang="zh-CN" altLang="en-US" sz="3200" dirty="0"/>
            </a:br>
            <a:r>
              <a:rPr lang="zh-CN" altLang="en-US" sz="3200" dirty="0"/>
              <a:t>测试方程法</a:t>
            </a:r>
          </a:p>
        </p:txBody>
      </p:sp>
      <p:graphicFrame>
        <p:nvGraphicFramePr>
          <p:cNvPr id="134149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40509838"/>
              </p:ext>
            </p:extLst>
          </p:nvPr>
        </p:nvGraphicFramePr>
        <p:xfrm>
          <a:off x="5791200" y="2520950"/>
          <a:ext cx="1344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4"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20950"/>
                        <a:ext cx="1344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475895"/>
              </p:ext>
            </p:extLst>
          </p:nvPr>
        </p:nvGraphicFramePr>
        <p:xfrm>
          <a:off x="3976688" y="3276600"/>
          <a:ext cx="1647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5" name="Equation" r:id="rId7" imgW="850680" imgH="241200" progId="Equation.DSMT4">
                  <p:embed/>
                </p:oleObj>
              </mc:Choice>
              <mc:Fallback>
                <p:oleObj name="Equation" r:id="rId7" imgW="8506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276600"/>
                        <a:ext cx="16478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0" y="1600200"/>
            <a:ext cx="853440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b="1" dirty="0"/>
              <a:t>对测试方程应用欧拉法：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b="1" dirty="0"/>
              <a:t>有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b="1" dirty="0"/>
              <a:t>可以看出只有当</a:t>
            </a:r>
            <a:r>
              <a:rPr lang="en-US" altLang="zh-CN" sz="2400" b="1" dirty="0"/>
              <a:t>|1+hλ|&lt;1</a:t>
            </a:r>
            <a:r>
              <a:rPr lang="zh-CN" altLang="en-US" sz="2400" b="1" dirty="0"/>
              <a:t>时，才能使当</a:t>
            </a:r>
            <a:r>
              <a:rPr lang="en-US" altLang="zh-CN" sz="2400" b="1" dirty="0"/>
              <a:t>λ&lt;0</a:t>
            </a:r>
            <a:r>
              <a:rPr lang="zh-CN" altLang="en-US" sz="2400" b="1" dirty="0"/>
              <a:t>时，</a:t>
            </a:r>
            <a:r>
              <a:rPr lang="en-US" altLang="zh-CN" sz="2400" b="1" dirty="0"/>
              <a:t>y(x)</a:t>
            </a:r>
            <a:r>
              <a:rPr lang="zh-CN" altLang="en-US" sz="2400" b="1" dirty="0"/>
              <a:t>随着时间的推移而趋向于零。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b="1" dirty="0"/>
          </a:p>
        </p:txBody>
      </p:sp>
      <p:graphicFrame>
        <p:nvGraphicFramePr>
          <p:cNvPr id="13517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352000"/>
              </p:ext>
            </p:extLst>
          </p:nvPr>
        </p:nvGraphicFramePr>
        <p:xfrm>
          <a:off x="2281238" y="2362200"/>
          <a:ext cx="36337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8" name="Equation" r:id="rId3" imgW="1765080" imgH="228600" progId="Equation.DSMT4">
                  <p:embed/>
                </p:oleObj>
              </mc:Choice>
              <mc:Fallback>
                <p:oleObj name="Equation" r:id="rId3" imgW="1765080" imgH="228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2362200"/>
                        <a:ext cx="36337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欧拉法的数值稳定性分析（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graphicFrame>
        <p:nvGraphicFramePr>
          <p:cNvPr id="135173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65269742"/>
              </p:ext>
            </p:extLst>
          </p:nvPr>
        </p:nvGraphicFramePr>
        <p:xfrm>
          <a:off x="2638425" y="3124200"/>
          <a:ext cx="3303588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9" name="Equation" r:id="rId5" imgW="1752480" imgH="965160" progId="Equation.DSMT4">
                  <p:embed/>
                </p:oleObj>
              </mc:Choice>
              <mc:Fallback>
                <p:oleObj name="Equation" r:id="rId5" imgW="1752480" imgH="96516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124200"/>
                        <a:ext cx="3303588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52545"/>
              </p:ext>
            </p:extLst>
          </p:nvPr>
        </p:nvGraphicFramePr>
        <p:xfrm>
          <a:off x="5791200" y="140493"/>
          <a:ext cx="3025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0" name="Equation" r:id="rId7" imgW="1320480" imgH="203040" progId="Equation.DSMT4">
                  <p:embed/>
                </p:oleObj>
              </mc:Choice>
              <mc:Fallback>
                <p:oleObj name="Equation" r:id="rId7" imgW="13204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40493"/>
                        <a:ext cx="30257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/>
              <a:t>所以对于</a:t>
            </a:r>
            <a:r>
              <a:rPr lang="en-US" altLang="zh-CN" sz="2400" dirty="0"/>
              <a:t>λ&lt;0</a:t>
            </a:r>
            <a:r>
              <a:rPr lang="zh-CN" altLang="en-US" sz="2400" dirty="0"/>
              <a:t>，系统稳定的条件是</a:t>
            </a:r>
            <a:r>
              <a:rPr lang="en-US" altLang="zh-CN" sz="2400" dirty="0" err="1"/>
              <a:t>hλ</a:t>
            </a:r>
            <a:r>
              <a:rPr lang="zh-CN" altLang="en-US" sz="2400" dirty="0"/>
              <a:t>落在以（－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）为圆心的单位圆内，如图所示。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/>
              <a:t>可以得出</a:t>
            </a:r>
            <a:r>
              <a:rPr lang="en-US" altLang="zh-CN" sz="2400" dirty="0"/>
              <a:t>λ</a:t>
            </a:r>
            <a:r>
              <a:rPr lang="zh-CN" altLang="en-US" sz="2400" dirty="0"/>
              <a:t>值越大，步长就必须选择得越小。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欧拉法的数值稳定性分析（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71800"/>
            <a:ext cx="2386013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65250" y="1600200"/>
            <a:ext cx="534035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/>
              <a:t>相似地，对测试方程使用后退欧拉法：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/>
              <a:t>有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/>
          </a:p>
        </p:txBody>
      </p:sp>
      <p:graphicFrame>
        <p:nvGraphicFramePr>
          <p:cNvPr id="13721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879034"/>
              </p:ext>
            </p:extLst>
          </p:nvPr>
        </p:nvGraphicFramePr>
        <p:xfrm>
          <a:off x="2974975" y="2063750"/>
          <a:ext cx="36369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6" name="Equation" r:id="rId3" imgW="1739880" imgH="419040" progId="Equation.DSMT4">
                  <p:embed/>
                </p:oleObj>
              </mc:Choice>
              <mc:Fallback>
                <p:oleObj name="Equation" r:id="rId3" imgW="1739880" imgH="4190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2063750"/>
                        <a:ext cx="36369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后退欧拉法的数值稳定性分析（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graphicFrame>
        <p:nvGraphicFramePr>
          <p:cNvPr id="137221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41371112"/>
              </p:ext>
            </p:extLst>
          </p:nvPr>
        </p:nvGraphicFramePr>
        <p:xfrm>
          <a:off x="3124200" y="3289300"/>
          <a:ext cx="3195638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7" name="Equation" r:id="rId5" imgW="1523880" imgH="1549080" progId="Equation.DSMT4">
                  <p:embed/>
                </p:oleObj>
              </mc:Choice>
              <mc:Fallback>
                <p:oleObj name="Equation" r:id="rId5" imgW="1523880" imgH="154908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89300"/>
                        <a:ext cx="3195638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74415"/>
              </p:ext>
            </p:extLst>
          </p:nvPr>
        </p:nvGraphicFramePr>
        <p:xfrm>
          <a:off x="5791200" y="140493"/>
          <a:ext cx="3025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18" name="Equation" r:id="rId7" imgW="1320480" imgH="203040" progId="Equation.DSMT4">
                  <p:embed/>
                </p:oleObj>
              </mc:Choice>
              <mc:Fallback>
                <p:oleObj name="Equation" r:id="rId7" imgW="1320480" imgH="203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40493"/>
                        <a:ext cx="30257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后退欧拉法的数值稳定性分析（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0" y="1600200"/>
            <a:ext cx="419100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因为当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随着时间的推移而趋向于零，所以必须使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&gt;1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。即对于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，系统稳定的条件是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落在以（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）为圆心的单位圆外，如图所示。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可以看出使用后退欧拉法时积分步长可以取得任意大，而不至于影响到解的稳定性，这时步长的选择只取决于局部截断误差。</a:t>
            </a:r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3886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76E83-31E9-458C-A006-285C16D6318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/>
          </a:p>
          <a:p>
            <a:pPr algn="ct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/>
              <a:t>三阶的</a:t>
            </a:r>
            <a:r>
              <a:rPr lang="en-US" altLang="zh-CN"/>
              <a:t>Gear</a:t>
            </a:r>
            <a:r>
              <a:rPr lang="zh-CN" altLang="en-US"/>
              <a:t>法的绝对稳定域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多步法的数值稳定性－例子</a:t>
            </a:r>
          </a:p>
        </p:txBody>
      </p:sp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110163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56435092"/>
              </p:ext>
            </p:extLst>
          </p:nvPr>
        </p:nvGraphicFramePr>
        <p:xfrm>
          <a:off x="304800" y="169863"/>
          <a:ext cx="8418513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1" name="Equation" r:id="rId3" imgW="3860640" imgH="482400" progId="Equation.DSMT4">
                  <p:embed/>
                </p:oleObj>
              </mc:Choice>
              <mc:Fallback>
                <p:oleObj name="Equation" r:id="rId3" imgW="386064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9863"/>
                        <a:ext cx="8418513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36023936"/>
              </p:ext>
            </p:extLst>
          </p:nvPr>
        </p:nvGraphicFramePr>
        <p:xfrm>
          <a:off x="314528" y="1752600"/>
          <a:ext cx="84185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2" name="Equation" r:id="rId5" imgW="3441600" imgH="419040" progId="Equation.DSMT4">
                  <p:embed/>
                </p:oleObj>
              </mc:Choice>
              <mc:Fallback>
                <p:oleObj name="Equation" r:id="rId5" imgW="3441600" imgH="4190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28" y="1752600"/>
                        <a:ext cx="84185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04800" y="293415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比较两式，对应系数相等的话，则有</a:t>
            </a:r>
          </a:p>
        </p:txBody>
      </p:sp>
      <p:graphicFrame>
        <p:nvGraphicFramePr>
          <p:cNvPr id="11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80082878"/>
              </p:ext>
            </p:extLst>
          </p:nvPr>
        </p:nvGraphicFramePr>
        <p:xfrm>
          <a:off x="838200" y="3562348"/>
          <a:ext cx="5486400" cy="185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3" name="Equation" r:id="rId7" imgW="2628720" imgH="888840" progId="Equation.DSMT4">
                  <p:embed/>
                </p:oleObj>
              </mc:Choice>
              <mc:Fallback>
                <p:oleObj name="Equation" r:id="rId7" imgW="2628720" imgH="8888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62348"/>
                        <a:ext cx="5486400" cy="1855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43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algn="ctr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/>
          </a:p>
          <a:p>
            <a:pPr algn="ctr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/>
          </a:p>
          <a:p>
            <a:pPr algn="ctr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/>
              <a:t>三阶的</a:t>
            </a:r>
            <a:r>
              <a:rPr lang="en-US" altLang="zh-CN"/>
              <a:t>Adam’s-moulton</a:t>
            </a:r>
            <a:r>
              <a:rPr lang="zh-CN" altLang="en-US"/>
              <a:t>法的绝对稳定域</a:t>
            </a:r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en-US" altLang="zh-CN" sz="3200" dirty="0"/>
              <a:t>Adam’s-</a:t>
            </a:r>
            <a:r>
              <a:rPr lang="en-US" altLang="zh-CN" sz="3200" dirty="0" err="1"/>
              <a:t>moulton</a:t>
            </a:r>
            <a:r>
              <a:rPr lang="zh-CN" altLang="en-US" sz="3200" dirty="0"/>
              <a:t>法的稳定性分析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83393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 typeface="Wingdings 2" pitchFamily="18" charset="2"/>
              <a:buNone/>
            </a:pPr>
            <a:endParaRPr lang="en-US" altLang="zh-CN"/>
          </a:p>
          <a:p>
            <a:pPr eaLnBrk="1" hangingPunct="1">
              <a:buFont typeface="Wingdings 2" pitchFamily="18" charset="2"/>
              <a:buNone/>
            </a:pPr>
            <a:endParaRPr lang="en-US" altLang="zh-CN"/>
          </a:p>
          <a:p>
            <a:pPr eaLnBrk="1" hangingPunct="1">
              <a:buFont typeface="Wingdings 2" pitchFamily="18" charset="2"/>
              <a:buNone/>
            </a:pPr>
            <a:endParaRPr lang="en-US" altLang="zh-CN"/>
          </a:p>
          <a:p>
            <a:pPr eaLnBrk="1" hangingPunct="1">
              <a:buFont typeface="Wingdings 2" pitchFamily="18" charset="2"/>
              <a:buNone/>
            </a:pPr>
            <a:endParaRPr lang="en-US" altLang="zh-CN"/>
          </a:p>
          <a:p>
            <a:pPr eaLnBrk="1" hangingPunct="1">
              <a:buFont typeface="Wingdings 2" pitchFamily="18" charset="2"/>
              <a:buNone/>
            </a:pPr>
            <a:endParaRPr lang="en-US" altLang="zh-CN"/>
          </a:p>
          <a:p>
            <a:pPr algn="ctr" eaLnBrk="1" hangingPunct="1">
              <a:buFont typeface="Wingdings 2" pitchFamily="18" charset="2"/>
              <a:buNone/>
            </a:pPr>
            <a:r>
              <a:rPr lang="zh-CN" altLang="en-US"/>
              <a:t>三阶的</a:t>
            </a:r>
            <a:r>
              <a:rPr lang="en-US" altLang="zh-CN"/>
              <a:t>Adam’s-Bashforth</a:t>
            </a:r>
            <a:r>
              <a:rPr lang="zh-CN" altLang="en-US"/>
              <a:t>法的绝对稳定域</a:t>
            </a:r>
          </a:p>
        </p:txBody>
      </p:sp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en-US" altLang="zh-CN" sz="3200" dirty="0"/>
              <a:t>Adam’s-</a:t>
            </a:r>
            <a:r>
              <a:rPr lang="en-US" altLang="zh-CN" sz="3200" dirty="0" err="1"/>
              <a:t>Bashforth</a:t>
            </a:r>
            <a:r>
              <a:rPr lang="zh-CN" altLang="en-US" sz="3200" dirty="0"/>
              <a:t>法的稳定性分析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7212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524000"/>
            <a:ext cx="854075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dirty="0"/>
              <a:t>    本例用图像表明了隐式法和显式法的主要差别，</a:t>
            </a:r>
            <a:r>
              <a:rPr lang="zh-CN" altLang="en-US" sz="2800" dirty="0">
                <a:solidFill>
                  <a:srgbClr val="FF0000"/>
                </a:solidFill>
              </a:rPr>
              <a:t>隐式法（</a:t>
            </a:r>
            <a:r>
              <a:rPr lang="en-US" altLang="zh-CN" sz="2800" dirty="0">
                <a:solidFill>
                  <a:srgbClr val="FF0000"/>
                </a:solidFill>
              </a:rPr>
              <a:t>Gear</a:t>
            </a:r>
            <a:r>
              <a:rPr lang="zh-CN" altLang="en-US" sz="2800" dirty="0">
                <a:solidFill>
                  <a:srgbClr val="FF0000"/>
                </a:solidFill>
              </a:rPr>
              <a:t>法和</a:t>
            </a:r>
            <a:r>
              <a:rPr lang="en-US" altLang="zh-CN" sz="2800" dirty="0">
                <a:solidFill>
                  <a:srgbClr val="FF0000"/>
                </a:solidFill>
              </a:rPr>
              <a:t>Adam’s-</a:t>
            </a:r>
            <a:r>
              <a:rPr lang="en-US" altLang="zh-CN" sz="2800" dirty="0" err="1">
                <a:solidFill>
                  <a:srgbClr val="FF0000"/>
                </a:solidFill>
              </a:rPr>
              <a:t>moulton</a:t>
            </a:r>
            <a:r>
              <a:rPr lang="zh-CN" altLang="en-US" sz="2800" dirty="0">
                <a:solidFill>
                  <a:srgbClr val="FF0000"/>
                </a:solidFill>
              </a:rPr>
              <a:t>法）的绝对稳定区域要比显式法（</a:t>
            </a:r>
            <a:r>
              <a:rPr lang="en-US" altLang="zh-CN" sz="2800" dirty="0">
                <a:solidFill>
                  <a:srgbClr val="FF0000"/>
                </a:solidFill>
              </a:rPr>
              <a:t>Adam’s-</a:t>
            </a:r>
            <a:r>
              <a:rPr lang="en-US" altLang="zh-CN" sz="2800" dirty="0" err="1">
                <a:solidFill>
                  <a:srgbClr val="FF0000"/>
                </a:solidFill>
              </a:rPr>
              <a:t>Bashforth</a:t>
            </a:r>
            <a:r>
              <a:rPr lang="zh-CN" altLang="en-US" sz="2800" dirty="0">
                <a:solidFill>
                  <a:srgbClr val="FF0000"/>
                </a:solidFill>
              </a:rPr>
              <a:t>法）大得多</a:t>
            </a:r>
            <a:r>
              <a:rPr lang="zh-CN" altLang="en-US" sz="2800" dirty="0"/>
              <a:t>。如</a:t>
            </a:r>
            <a:r>
              <a:rPr lang="en-US" altLang="zh-CN" sz="2800" dirty="0"/>
              <a:t>Gear</a:t>
            </a:r>
            <a:r>
              <a:rPr lang="zh-CN" altLang="en-US" sz="2800" dirty="0"/>
              <a:t>法的绝对稳定区域几乎包括整个</a:t>
            </a:r>
            <a:r>
              <a:rPr lang="en-US" altLang="zh-CN" sz="2800" dirty="0" err="1"/>
              <a:t>hλ</a:t>
            </a:r>
            <a:r>
              <a:rPr lang="zh-CN" altLang="en-US" sz="2800" dirty="0"/>
              <a:t>的左半平面，所以积分步长可以取得任意大，而不至于影响到解的稳定性。正因为这个原因，各种商业软件中往往会采用隐式法，其积分步长的选择只取决于局部截断误差。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dirty="0"/>
              <a:t>    另外，随着阶数的增加，绝对稳定区域会不断缩小，但精确度却会增加。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多步法的数值稳定性－总结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>
            <a:spLocks noGrp="1" noRot="1" noChangeArrowheads="1"/>
          </p:cNvSpPr>
          <p:nvPr>
            <p:ph idx="1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/>
              <a:t>电气工程中常用数值积分公式的特性</a:t>
            </a:r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24865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0" y="838200"/>
            <a:ext cx="7772400" cy="1876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117763" name="Rectangle 5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752600" y="1981200"/>
            <a:ext cx="6400800" cy="1752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  <a:defRPr/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第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6 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节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Adam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法</a:t>
            </a:r>
          </a:p>
          <a:p>
            <a:pPr algn="ctr" eaLnBrk="1" hangingPunct="1">
              <a:defRPr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A60DC-7456-4F56-9980-8872A21B755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81000" y="1676400"/>
            <a:ext cx="845820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/>
              <a:t>上面曾讨论过多步法的通用表达式为：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400" dirty="0"/>
              <a:t>且满足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</p:txBody>
      </p:sp>
      <p:graphicFrame>
        <p:nvGraphicFramePr>
          <p:cNvPr id="11673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883544"/>
              </p:ext>
            </p:extLst>
          </p:nvPr>
        </p:nvGraphicFramePr>
        <p:xfrm>
          <a:off x="1219199" y="2217737"/>
          <a:ext cx="5472641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7" name="Equation" r:id="rId3" imgW="2171520" imgH="431640" progId="Equation.DSMT4">
                  <p:embed/>
                </p:oleObj>
              </mc:Choice>
              <mc:Fallback>
                <p:oleObj name="Equation" r:id="rId3" imgW="2171520" imgH="4316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2217737"/>
                        <a:ext cx="5472641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基本思路（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21844"/>
              </p:ext>
            </p:extLst>
          </p:nvPr>
        </p:nvGraphicFramePr>
        <p:xfrm>
          <a:off x="1524000" y="4122737"/>
          <a:ext cx="595788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8" name="Equation" r:id="rId5" imgW="2628720" imgH="888840" progId="Equation.DSMT4">
                  <p:embed/>
                </p:oleObj>
              </mc:Choice>
              <mc:Fallback>
                <p:oleObj name="Equation" r:id="rId5" imgW="2628720" imgH="8888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22737"/>
                        <a:ext cx="5957888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077200" y="5410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(9)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2000" y="1524000"/>
            <a:ext cx="7467600" cy="5105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方法是令系数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=…=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，则多步法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的公式变为：</a:t>
            </a:r>
          </a:p>
          <a:p>
            <a:pPr eaLnBrk="1" hangingPunct="1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可选择显式法还是隐式法。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方法，又称“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Adam’s-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Bashforth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法，是令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，由式（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个未知数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个方程，所以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应大于等于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77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989696"/>
              </p:ext>
            </p:extLst>
          </p:nvPr>
        </p:nvGraphicFramePr>
        <p:xfrm>
          <a:off x="2966243" y="2286000"/>
          <a:ext cx="39909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0" name="Equation" r:id="rId3" imgW="1790640" imgH="431640" progId="Equation.DSMT4">
                  <p:embed/>
                </p:oleObj>
              </mc:Choice>
              <mc:Fallback>
                <p:oleObj name="Equation" r:id="rId3" imgW="1790640" imgH="43164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243" y="2286000"/>
                        <a:ext cx="39909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显式</a:t>
            </a:r>
            <a:r>
              <a:rPr lang="en-US" altLang="zh-CN" sz="3200" dirty="0"/>
              <a:t>Adam</a:t>
            </a:r>
            <a:r>
              <a:rPr lang="zh-CN" altLang="en-US" sz="3200" dirty="0"/>
              <a:t>方法（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graphicFrame>
        <p:nvGraphicFramePr>
          <p:cNvPr id="117765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34144945"/>
              </p:ext>
            </p:extLst>
          </p:nvPr>
        </p:nvGraphicFramePr>
        <p:xfrm>
          <a:off x="2308225" y="4806950"/>
          <a:ext cx="53070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1" name="Equation" r:id="rId5" imgW="2806560" imgH="431640" progId="Equation.DSMT4">
                  <p:embed/>
                </p:oleObj>
              </mc:Choice>
              <mc:Fallback>
                <p:oleObj name="Equation" r:id="rId5" imgW="2806560" imgH="43164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806950"/>
                        <a:ext cx="53070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323162"/>
              </p:ext>
            </p:extLst>
          </p:nvPr>
        </p:nvGraphicFramePr>
        <p:xfrm>
          <a:off x="4610100" y="60325"/>
          <a:ext cx="4421188" cy="72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2" name="Equation" r:id="rId7" imgW="2628720" imgH="431640" progId="Equation.DSMT4">
                  <p:embed/>
                </p:oleObj>
              </mc:Choice>
              <mc:Fallback>
                <p:oleObj name="Equation" r:id="rId7" imgW="262872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60325"/>
                        <a:ext cx="4421188" cy="725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0" y="1524000"/>
            <a:ext cx="723900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式（</a:t>
            </a:r>
            <a:r>
              <a:rPr lang="en-US" altLang="zh-CN" sz="2400" dirty="0"/>
              <a:t>10</a:t>
            </a:r>
            <a:r>
              <a:rPr lang="zh-CN" altLang="en-US" sz="2400" dirty="0"/>
              <a:t>）也可写成矩阵形式：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选择所希望的阶数，即可通过式（</a:t>
            </a:r>
            <a:r>
              <a:rPr lang="en-US" altLang="zh-CN" sz="2400" dirty="0"/>
              <a:t>11</a:t>
            </a:r>
            <a:r>
              <a:rPr lang="zh-CN" altLang="en-US" sz="2400" dirty="0"/>
              <a:t>）计算系数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/>
            <a:endParaRPr lang="en-US" altLang="zh-CN" sz="2400" dirty="0"/>
          </a:p>
        </p:txBody>
      </p:sp>
      <p:graphicFrame>
        <p:nvGraphicFramePr>
          <p:cNvPr id="11878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74780"/>
              </p:ext>
            </p:extLst>
          </p:nvPr>
        </p:nvGraphicFramePr>
        <p:xfrm>
          <a:off x="914400" y="2209800"/>
          <a:ext cx="5876030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7" name="Equation" r:id="rId3" imgW="2933640" imgH="1726920" progId="Equation.DSMT4">
                  <p:embed/>
                </p:oleObj>
              </mc:Choice>
              <mc:Fallback>
                <p:oleObj name="Equation" r:id="rId3" imgW="2933640" imgH="172692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5876030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显式</a:t>
            </a:r>
            <a:r>
              <a:rPr lang="en-US" altLang="zh-CN" sz="3200" dirty="0"/>
              <a:t>Adam</a:t>
            </a:r>
            <a:r>
              <a:rPr lang="zh-CN" altLang="en-US" sz="3200" dirty="0"/>
              <a:t>方法（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77083"/>
              </p:ext>
            </p:extLst>
          </p:nvPr>
        </p:nvGraphicFramePr>
        <p:xfrm>
          <a:off x="5105400" y="152400"/>
          <a:ext cx="37465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8" name="Equation" r:id="rId5" imgW="1981080" imgH="431640" progId="Equation.DSMT4">
                  <p:embed/>
                </p:oleObj>
              </mc:Choice>
              <mc:Fallback>
                <p:oleObj name="Equation" r:id="rId5" imgW="198108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"/>
                        <a:ext cx="37465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86016"/>
              </p:ext>
            </p:extLst>
          </p:nvPr>
        </p:nvGraphicFramePr>
        <p:xfrm>
          <a:off x="1282700" y="1481138"/>
          <a:ext cx="6656388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6" name="Equation" r:id="rId3" imgW="3149280" imgH="3073320" progId="Equation.DSMT4">
                  <p:embed/>
                </p:oleObj>
              </mc:Choice>
              <mc:Fallback>
                <p:oleObj name="Equation" r:id="rId3" imgW="3149280" imgH="30733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481138"/>
                        <a:ext cx="6656388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189891"/>
              </p:ext>
            </p:extLst>
          </p:nvPr>
        </p:nvGraphicFramePr>
        <p:xfrm>
          <a:off x="3657600" y="142875"/>
          <a:ext cx="53070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7" name="Equation" r:id="rId5" imgW="2806560" imgH="431640" progId="Equation.DSMT4">
                  <p:embed/>
                </p:oleObj>
              </mc:Choice>
              <mc:Fallback>
                <p:oleObj name="Equation" r:id="rId5" imgW="2806560" imgH="43164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2875"/>
                        <a:ext cx="53070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71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65250" y="1676400"/>
            <a:ext cx="5721350" cy="44989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试导出三阶</a:t>
            </a:r>
            <a:r>
              <a:rPr lang="en-US" altLang="zh-CN" sz="2400" dirty="0"/>
              <a:t>Adam’s-</a:t>
            </a:r>
            <a:r>
              <a:rPr lang="en-US" altLang="zh-CN" sz="2400" dirty="0" err="1"/>
              <a:t>Bashforth</a:t>
            </a:r>
            <a:r>
              <a:rPr lang="zh-CN" altLang="en-US" sz="2400" dirty="0"/>
              <a:t>法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解：令</a:t>
            </a:r>
            <a:r>
              <a:rPr lang="en-US" altLang="zh-CN" sz="2400" dirty="0"/>
              <a:t>p=2</a:t>
            </a:r>
            <a:r>
              <a:rPr lang="zh-CN" altLang="en-US" sz="2400" dirty="0"/>
              <a:t>，有</a:t>
            </a:r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endParaRPr lang="zh-CN" altLang="en-US" sz="2400" dirty="0"/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/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/>
              <a:t>得到</a:t>
            </a:r>
          </a:p>
        </p:txBody>
      </p:sp>
      <p:graphicFrame>
        <p:nvGraphicFramePr>
          <p:cNvPr id="1198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0054"/>
              </p:ext>
            </p:extLst>
          </p:nvPr>
        </p:nvGraphicFramePr>
        <p:xfrm>
          <a:off x="3064452" y="2274438"/>
          <a:ext cx="2959100" cy="230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6" name="Equation" r:id="rId3" imgW="1562100" imgH="1219200" progId="Equation.DSMT4">
                  <p:embed/>
                </p:oleObj>
              </mc:Choice>
              <mc:Fallback>
                <p:oleObj name="Equation" r:id="rId3" imgW="1562100" imgH="1219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452" y="2274438"/>
                        <a:ext cx="2959100" cy="2309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CN" sz="3200" dirty="0"/>
            </a:br>
            <a:r>
              <a:rPr lang="zh-CN" altLang="en-US" sz="3200" dirty="0"/>
              <a:t>显式</a:t>
            </a:r>
            <a:r>
              <a:rPr lang="en-US" altLang="zh-CN" sz="3200" dirty="0"/>
              <a:t>Adam</a:t>
            </a:r>
            <a:r>
              <a:rPr lang="zh-CN" altLang="en-US" sz="3200" dirty="0"/>
              <a:t>方法－例子（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graphicFrame>
        <p:nvGraphicFramePr>
          <p:cNvPr id="119813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47769451"/>
              </p:ext>
            </p:extLst>
          </p:nvPr>
        </p:nvGraphicFramePr>
        <p:xfrm>
          <a:off x="2756982" y="4375600"/>
          <a:ext cx="25320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7" name="Equation" r:id="rId5" imgW="1600200" imgH="393700" progId="Equation.DSMT4">
                  <p:embed/>
                </p:oleObj>
              </mc:Choice>
              <mc:Fallback>
                <p:oleObj name="Equation" r:id="rId5" imgW="1600200" imgH="3937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982" y="4375600"/>
                        <a:ext cx="25320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871CE-8B32-4AB2-8DC6-C5D83DDCAB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91126"/>
              </p:ext>
            </p:extLst>
          </p:nvPr>
        </p:nvGraphicFramePr>
        <p:xfrm>
          <a:off x="5683723" y="78223"/>
          <a:ext cx="3406775" cy="200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8" name="Equation" r:id="rId7" imgW="2933640" imgH="1726920" progId="Equation.DSMT4">
                  <p:embed/>
                </p:oleObj>
              </mc:Choice>
              <mc:Fallback>
                <p:oleObj name="Equation" r:id="rId7" imgW="2933640" imgH="17269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723" y="78223"/>
                        <a:ext cx="3406775" cy="20057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Rot="1" noChangeArrowheads="1"/>
          </p:cNvSpPr>
          <p:nvPr/>
        </p:nvSpPr>
        <p:spPr bwMode="auto">
          <a:xfrm>
            <a:off x="1365250" y="5307237"/>
            <a:ext cx="624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8228"/>
              </a:buClr>
              <a:buSzPct val="60000"/>
              <a:buFont typeface="Wingdings 2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EDA8"/>
              </a:buClr>
              <a:buSzPct val="57000"/>
              <a:buFont typeface="Wingdings 2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4F18"/>
              </a:buClr>
              <a:buSzPct val="55000"/>
              <a:buFont typeface="Wingdings 2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18" charset="2"/>
              <a:buNone/>
            </a:pPr>
            <a:r>
              <a:rPr lang="zh-CN" altLang="en-US" sz="2400">
                <a:latin typeface="华文楷体" pitchFamily="2" charset="-122"/>
              </a:rPr>
              <a:t>从而，得到三阶</a:t>
            </a:r>
            <a:r>
              <a:rPr lang="en-US" altLang="zh-CN" sz="2400">
                <a:latin typeface="华文楷体" pitchFamily="2" charset="-122"/>
              </a:rPr>
              <a:t>Adam</a:t>
            </a:r>
            <a:r>
              <a:rPr lang="en-US" altLang="zh-CN" sz="2400">
                <a:latin typeface="宋体" pitchFamily="2" charset="-122"/>
              </a:rPr>
              <a:t>’</a:t>
            </a:r>
            <a:r>
              <a:rPr lang="en-US" altLang="zh-CN" sz="2400">
                <a:latin typeface="华文楷体" pitchFamily="2" charset="-122"/>
              </a:rPr>
              <a:t>s-Bashforth</a:t>
            </a:r>
            <a:r>
              <a:rPr lang="zh-CN" altLang="en-US" sz="2400">
                <a:latin typeface="华文楷体" pitchFamily="2" charset="-122"/>
              </a:rPr>
              <a:t>法为：</a:t>
            </a:r>
          </a:p>
          <a:p>
            <a:pPr eaLnBrk="1" hangingPunct="1"/>
            <a:endParaRPr lang="zh-CN" altLang="en-US" sz="2400">
              <a:latin typeface="华文楷体" pitchFamily="2" charset="-122"/>
            </a:endParaRPr>
          </a:p>
          <a:p>
            <a:pPr eaLnBrk="1" hangingPunct="1"/>
            <a:endParaRPr lang="zh-CN" altLang="en-US" sz="2400">
              <a:latin typeface="华文楷体" pitchFamily="2" charset="-122"/>
            </a:endParaRPr>
          </a:p>
          <a:p>
            <a:pPr eaLnBrk="1" hangingPunct="1"/>
            <a:endParaRPr lang="zh-CN" altLang="en-US" sz="2400" dirty="0">
              <a:latin typeface="华文楷体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505674"/>
              </p:ext>
            </p:extLst>
          </p:nvPr>
        </p:nvGraphicFramePr>
        <p:xfrm>
          <a:off x="1292225" y="5827713"/>
          <a:ext cx="71167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9" name="Equation" r:id="rId9" imgW="3708360" imgH="393480" progId="Equation.DSMT4">
                  <p:embed/>
                </p:oleObj>
              </mc:Choice>
              <mc:Fallback>
                <p:oleObj name="Equation" r:id="rId9" imgW="3708360" imgH="393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5827713"/>
                        <a:ext cx="71167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奇秀山川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奇秀山川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奇秀山川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奇秀山川</Template>
  <TotalTime>5864</TotalTime>
  <Words>1014</Words>
  <Application>Microsoft Office PowerPoint</Application>
  <PresentationFormat>全屏显示(4:3)</PresentationFormat>
  <Paragraphs>226</Paragraphs>
  <Slides>33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맑은 고딕</vt:lpstr>
      <vt:lpstr>黑体</vt:lpstr>
      <vt:lpstr>华文楷体</vt:lpstr>
      <vt:lpstr>宋体</vt:lpstr>
      <vt:lpstr>Arial</vt:lpstr>
      <vt:lpstr>Calibri</vt:lpstr>
      <vt:lpstr>Gill Sans MT</vt:lpstr>
      <vt:lpstr>Times New Roman</vt:lpstr>
      <vt:lpstr>Wingdings 2</vt:lpstr>
      <vt:lpstr>奇秀山川</vt:lpstr>
      <vt:lpstr>Equation</vt:lpstr>
      <vt:lpstr>PowerPoint 演示文稿</vt:lpstr>
      <vt:lpstr>基本思路（1）</vt:lpstr>
      <vt:lpstr>PowerPoint 演示文稿</vt:lpstr>
      <vt:lpstr> </vt:lpstr>
      <vt:lpstr> 基本思路（1）</vt:lpstr>
      <vt:lpstr> 显式Adam方法（1）</vt:lpstr>
      <vt:lpstr> 显式Adam方法（2）</vt:lpstr>
      <vt:lpstr>PowerPoint 演示文稿</vt:lpstr>
      <vt:lpstr> 显式Adam方法－例子（1）</vt:lpstr>
      <vt:lpstr> 隐式Adam方法（1）</vt:lpstr>
      <vt:lpstr> 隐式Adam方法（2）</vt:lpstr>
      <vt:lpstr>PowerPoint 演示文稿</vt:lpstr>
      <vt:lpstr> 隐式Adam方法－例子（1）</vt:lpstr>
      <vt:lpstr> 隐式Adam方法－例子（2）</vt:lpstr>
      <vt:lpstr>Adam法：显示 Vs 隐式</vt:lpstr>
      <vt:lpstr>PowerPoint 演示文稿</vt:lpstr>
      <vt:lpstr> 基本思路（1）</vt:lpstr>
      <vt:lpstr> 基本思路（2）</vt:lpstr>
      <vt:lpstr>PowerPoint 演示文稿</vt:lpstr>
      <vt:lpstr> Gear法－例子（1）</vt:lpstr>
      <vt:lpstr> Gear法－例子（2）</vt:lpstr>
      <vt:lpstr> </vt:lpstr>
      <vt:lpstr> 问题的提出</vt:lpstr>
      <vt:lpstr>数值稳定性分析的方法－ 测试方程法</vt:lpstr>
      <vt:lpstr> 欧拉法的数值稳定性分析（1）</vt:lpstr>
      <vt:lpstr> 欧拉法的数值稳定性分析（2）</vt:lpstr>
      <vt:lpstr> 后退欧拉法的数值稳定性分析（1）</vt:lpstr>
      <vt:lpstr> 后退欧拉法的数值稳定性分析（2）</vt:lpstr>
      <vt:lpstr> 多步法的数值稳定性－例子</vt:lpstr>
      <vt:lpstr> Adam’s-moulton法的稳定性分析</vt:lpstr>
      <vt:lpstr> Adam’s-Bashforth法的稳定性分析</vt:lpstr>
      <vt:lpstr> 多步法的数值稳定性－总结</vt:lpstr>
      <vt:lpstr>电气工程中常用数值积分公式的特性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</dc:creator>
  <cp:lastModifiedBy>정태영</cp:lastModifiedBy>
  <cp:revision>329</cp:revision>
  <cp:lastPrinted>2015-04-25T13:03:04Z</cp:lastPrinted>
  <dcterms:created xsi:type="dcterms:W3CDTF">1601-01-01T00:00:00Z</dcterms:created>
  <dcterms:modified xsi:type="dcterms:W3CDTF">2018-04-22T11:53:26Z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