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embeddings/oleObject1.bin" ContentType="application/vnd.openxmlformats-officedocument.oleObject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embeddings/oleObject2.bin" ContentType="application/vnd.openxmlformats-officedocument.oleObject"/>
  <Override PartName="/ppt/notesSlides/notesSlide33.xml" ContentType="application/vnd.openxmlformats-officedocument.presentationml.notesSlide+xml"/>
  <Override PartName="/ppt/embeddings/oleObject3.bin" ContentType="application/vnd.openxmlformats-officedocument.oleObject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embeddings/oleObject4.bin" ContentType="application/vnd.openxmlformats-officedocument.oleObject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67"/>
  </p:notesMasterIdLst>
  <p:handoutMasterIdLst>
    <p:handoutMasterId r:id="rId68"/>
  </p:handoutMasterIdLst>
  <p:sldIdLst>
    <p:sldId id="256" r:id="rId2"/>
    <p:sldId id="470" r:id="rId3"/>
    <p:sldId id="472" r:id="rId4"/>
    <p:sldId id="471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480" r:id="rId13"/>
    <p:sldId id="481" r:id="rId14"/>
    <p:sldId id="506" r:id="rId15"/>
    <p:sldId id="396" r:id="rId16"/>
    <p:sldId id="397" r:id="rId17"/>
    <p:sldId id="515" r:id="rId18"/>
    <p:sldId id="399" r:id="rId19"/>
    <p:sldId id="514" r:id="rId20"/>
    <p:sldId id="401" r:id="rId21"/>
    <p:sldId id="513" r:id="rId22"/>
    <p:sldId id="403" r:id="rId23"/>
    <p:sldId id="512" r:id="rId24"/>
    <p:sldId id="405" r:id="rId25"/>
    <p:sldId id="511" r:id="rId26"/>
    <p:sldId id="407" r:id="rId27"/>
    <p:sldId id="510" r:id="rId28"/>
    <p:sldId id="409" r:id="rId29"/>
    <p:sldId id="509" r:id="rId30"/>
    <p:sldId id="508" r:id="rId31"/>
    <p:sldId id="507" r:id="rId32"/>
    <p:sldId id="517" r:id="rId33"/>
    <p:sldId id="518" r:id="rId34"/>
    <p:sldId id="519" r:id="rId35"/>
    <p:sldId id="520" r:id="rId36"/>
    <p:sldId id="521" r:id="rId37"/>
    <p:sldId id="522" r:id="rId38"/>
    <p:sldId id="523" r:id="rId39"/>
    <p:sldId id="558" r:id="rId40"/>
    <p:sldId id="524" r:id="rId41"/>
    <p:sldId id="525" r:id="rId42"/>
    <p:sldId id="526" r:id="rId43"/>
    <p:sldId id="527" r:id="rId44"/>
    <p:sldId id="528" r:id="rId45"/>
    <p:sldId id="529" r:id="rId46"/>
    <p:sldId id="530" r:id="rId47"/>
    <p:sldId id="531" r:id="rId48"/>
    <p:sldId id="532" r:id="rId49"/>
    <p:sldId id="533" r:id="rId50"/>
    <p:sldId id="534" r:id="rId51"/>
    <p:sldId id="535" r:id="rId52"/>
    <p:sldId id="536" r:id="rId53"/>
    <p:sldId id="537" r:id="rId54"/>
    <p:sldId id="539" r:id="rId55"/>
    <p:sldId id="540" r:id="rId56"/>
    <p:sldId id="541" r:id="rId57"/>
    <p:sldId id="542" r:id="rId58"/>
    <p:sldId id="543" r:id="rId59"/>
    <p:sldId id="544" r:id="rId60"/>
    <p:sldId id="545" r:id="rId61"/>
    <p:sldId id="546" r:id="rId62"/>
    <p:sldId id="548" r:id="rId63"/>
    <p:sldId id="555" r:id="rId64"/>
    <p:sldId id="556" r:id="rId65"/>
    <p:sldId id="557" r:id="rId66"/>
  </p:sldIdLst>
  <p:sldSz cx="9144000" cy="6858000" type="screen4x3"/>
  <p:notesSz cx="6815138" cy="99456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F8F8F8"/>
    <a:srgbClr val="000000"/>
    <a:srgbClr val="6600CC"/>
    <a:srgbClr val="009900"/>
    <a:srgbClr val="33CC33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5207" autoAdjust="0"/>
  </p:normalViewPr>
  <p:slideViewPr>
    <p:cSldViewPr>
      <p:cViewPr varScale="1">
        <p:scale>
          <a:sx n="70" d="100"/>
          <a:sy n="70" d="100"/>
        </p:scale>
        <p:origin x="82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53429" cy="49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68" tIns="47884" rIns="95768" bIns="47884" numCol="1" anchor="t" anchorCtr="0" compatLnSpc="1">
            <a:prstTxWarp prst="textNoShape">
              <a:avLst/>
            </a:prstTxWarp>
          </a:bodyPr>
          <a:lstStyle>
            <a:lvl1pPr defTabSz="957794" eaLnBrk="1" hangingPunct="1">
              <a:defRPr sz="1300">
                <a:latin typeface="Comic Sans MS" pitchFamily="66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185" y="0"/>
            <a:ext cx="2953429" cy="49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68" tIns="47884" rIns="95768" bIns="47884" numCol="1" anchor="t" anchorCtr="0" compatLnSpc="1">
            <a:prstTxWarp prst="textNoShape">
              <a:avLst/>
            </a:prstTxWarp>
          </a:bodyPr>
          <a:lstStyle>
            <a:lvl1pPr algn="r" defTabSz="957794" eaLnBrk="1" hangingPunct="1">
              <a:defRPr sz="13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7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7400"/>
            <a:ext cx="2953429" cy="49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68" tIns="47884" rIns="95768" bIns="47884" numCol="1" anchor="b" anchorCtr="0" compatLnSpc="1">
            <a:prstTxWarp prst="textNoShape">
              <a:avLst/>
            </a:prstTxWarp>
          </a:bodyPr>
          <a:lstStyle>
            <a:lvl1pPr defTabSz="957794" eaLnBrk="1" hangingPunct="1">
              <a:defRPr sz="13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7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185" y="9447400"/>
            <a:ext cx="2953429" cy="49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68" tIns="47884" rIns="95768" bIns="47884" numCol="1" anchor="b" anchorCtr="0" compatLnSpc="1">
            <a:prstTxWarp prst="textNoShape">
              <a:avLst/>
            </a:prstTxWarp>
          </a:bodyPr>
          <a:lstStyle>
            <a:lvl1pPr algn="r" defTabSz="957794" eaLnBrk="1" hangingPunct="1">
              <a:defRPr sz="1300" smtClean="0"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fld id="{20BADCD6-FEC4-4C49-8709-24A25119AC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0969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53429" cy="49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68" tIns="47884" rIns="95768" bIns="47884" numCol="1" anchor="t" anchorCtr="0" compatLnSpc="1">
            <a:prstTxWarp prst="textNoShape">
              <a:avLst/>
            </a:prstTxWarp>
          </a:bodyPr>
          <a:lstStyle>
            <a:lvl1pPr defTabSz="957794" eaLnBrk="1" hangingPunct="1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1709" y="0"/>
            <a:ext cx="2953429" cy="49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68" tIns="47884" rIns="95768" bIns="47884" numCol="1" anchor="t" anchorCtr="0" compatLnSpc="1">
            <a:prstTxWarp prst="textNoShape">
              <a:avLst/>
            </a:prstTxWarp>
          </a:bodyPr>
          <a:lstStyle>
            <a:lvl1pPr algn="r" defTabSz="957794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73638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279" y="4723701"/>
            <a:ext cx="4998581" cy="4475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68" tIns="47884" rIns="95768" bIns="47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8944"/>
            <a:ext cx="2953429" cy="49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68" tIns="47884" rIns="95768" bIns="47884" numCol="1" anchor="b" anchorCtr="0" compatLnSpc="1">
            <a:prstTxWarp prst="textNoShape">
              <a:avLst/>
            </a:prstTxWarp>
          </a:bodyPr>
          <a:lstStyle>
            <a:lvl1pPr defTabSz="957794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1709" y="9448944"/>
            <a:ext cx="2953429" cy="49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68" tIns="47884" rIns="95768" bIns="47884" numCol="1" anchor="b" anchorCtr="0" compatLnSpc="1">
            <a:prstTxWarp prst="textNoShape">
              <a:avLst/>
            </a:prstTxWarp>
          </a:bodyPr>
          <a:lstStyle>
            <a:lvl1pPr algn="r" defTabSz="957794" eaLnBrk="1" hangingPunct="1">
              <a:defRPr sz="1300" smtClean="0"/>
            </a:lvl1pPr>
          </a:lstStyle>
          <a:p>
            <a:pPr>
              <a:defRPr/>
            </a:pPr>
            <a:fld id="{9BE740C6-92C8-44BE-ADE1-E5727B063C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874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A2F0D6D-F801-4835-B38E-D7440EA7F48A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82597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29A8836-DE1F-4CFC-8561-DBC54B9F5FE1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50312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830B56A-AEE8-4C08-B9DF-429BADA574D2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08835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B802D8-C8D1-4E0F-AFC0-76A8978E0E1C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24306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2BA900A-3C95-4D7E-A82B-341575510B69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66767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5943EA9-38BC-4C05-B2B4-5C24D820D55F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82070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CD4F38D-6CDF-46BB-8D83-D2FEBDB6D445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41468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FDC3B98-9B54-4515-A1FE-E2CA48B270BF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66392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369642F-C08D-4136-93DC-3FC24B64B8FB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68373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F975412-FAE5-40C6-8D45-DB6933996958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8341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95E0C3D-52D4-455D-9688-0F3A61D6FE02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81835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3739D0D-4528-42FC-B334-4B8E3C4C071B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09702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ED1E3E2-3B01-4DAF-AD5A-ED14B9173EFD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05303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0C27E3C-BC09-4CC5-9AFD-E3348043DB19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48720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EC2D4BB-C1E5-4104-ADDF-F0E0E646FC44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191863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A66D093-8096-43C2-BB4E-E08202D44E18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20919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14BD7F7-4269-4828-B319-9CE22BF54710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103336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93E5950-B53B-4AF9-B918-B62F9CD783FE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177582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F624F6D-AFD6-44D8-B8C1-CA08B21A4BD0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078239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41CB303-3862-44D3-B1A2-8E772706A906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altLang="zh-CN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966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E035C9C-C4FD-4663-BB05-D2C9D19CC5D6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877573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E9CFD73-D807-4817-A31F-9A156C7E8F97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90481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FB5B9D4-5CF5-4741-9756-9D94D024237A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608146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E9CFD73-D807-4817-A31F-9A156C7E8F97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04789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E06AC7-6CA4-43E6-95F0-30CA89025703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218251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5A3FD00-CFB9-4300-B76E-99503F59C171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740437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7CF83B2-0EEC-4CFC-88F8-FFA06D2B7A86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627178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AD9115B-A872-4BB6-98D0-011E7964AD08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77927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D3DC1EC-A55C-45B5-91EF-DA3AAFC26F54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620821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39CE66E-EC9F-4408-A6AA-01E78AAE1D12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532074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F70D21E-58F0-4B10-BBC7-5ABB98D2C854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984625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4A0ACD9-F962-4C3F-8D84-94E96C43972D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59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271749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4529789-045B-4A08-BD4C-75A71365AE67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60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63070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BCFBCAB-83CE-4FDD-9891-643E78DCA332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432752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817093D-1B20-4601-959A-BA0E3F234CF3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62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573619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D0282C-EB97-4975-9825-758533DB4C93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65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23750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05DC59E-731F-4549-A352-6B1839B7F24C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44970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CFD0F47-85A3-4A12-9262-105866B3491E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97576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E27B638-4D14-440A-9849-41DE2A027C95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7270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EE376E5-6467-4B4C-9FDF-49755AFEB724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76466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18345" indent="-276287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05147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547205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1989263" indent="-221030" defTabSz="957794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431323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873381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315440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757498" indent="-221030" defTabSz="9577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12597F3-2F19-49B4-A851-D4919D01CCC2}" type="slidenum">
              <a:rPr lang="zh-CN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3638" cy="3730625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79411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915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7BC420-F7BB-45C7-B987-B18E0489A1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1689" name="ShockwaveFlash1" r:id="rId2" imgW="324000" imgH="260280"/>
        </mc:Choice>
        <mc:Fallback>
          <p:control name="ShockwaveFlash1" r:id="rId2" imgW="324000" imgH="260280">
            <p:pic>
              <p:nvPicPr>
                <p:cNvPr id="4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323850" cy="2603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855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A1530-5B81-4F12-BF0A-97DDD977C3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964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143000"/>
            <a:ext cx="2135187" cy="49561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1143000"/>
            <a:ext cx="6253163" cy="49561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8FDE9-0239-4B77-AFE1-53EB203608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260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1143000"/>
            <a:ext cx="854075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1625" y="1905000"/>
            <a:ext cx="8540750" cy="41941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60F6C-4A28-4404-AF15-D041455438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2039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1143000"/>
            <a:ext cx="8540750" cy="4956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D92B3-F510-48C1-BE3E-2F92A39295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5943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BC1A5-D0FD-4BC5-AFCD-7E2666D469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0833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BC1A5-D0FD-4BC5-AFCD-7E2666D469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840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0F58-785E-455D-9D11-E73DA011CC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12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C3F19-8E78-499B-A573-B138E9E422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03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AB2E4-D6D9-40C7-8902-BFDC108B68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447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AA1DB-FCA0-4A39-83CF-CE9830FEF5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568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90E04-57EC-46BC-BD30-2211A14DF2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357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2E5B0-37AA-4BDD-8047-79A6A03E50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259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93A86-D783-4818-9812-DB093F9B07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520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ECD68-5555-4810-883D-F94C220596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00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control" Target="../activeX/activeX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w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11430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12EF55D4-31C2-4FA5-BABB-2E2EC6E74A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11" descr="hanzi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80963"/>
            <a:ext cx="12192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2" descr="tub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4925"/>
            <a:ext cx="4572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045" name="ShockwaveFlash1" r:id="rId18" imgW="395280" imgH="333360"/>
        </mc:Choice>
        <mc:Fallback>
          <p:control name="ShockwaveFlash1" r:id="rId18" imgW="395280" imgH="333360">
            <p:pic>
              <p:nvPicPr>
                <p:cNvPr id="1033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1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395288" cy="3333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9" r:id="rId14"/>
    <p:sldLayoutId id="2147483750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slide" Target="slide15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notesSlide" Target="../notesSlides/notesSlide39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slide" Target="slide17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5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 descr="e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7400"/>
            <a:ext cx="2895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WordArt 20"/>
          <p:cNvSpPr>
            <a:spLocks noChangeArrowheads="1" noChangeShapeType="1" noTextEdit="1"/>
          </p:cNvSpPr>
          <p:nvPr/>
        </p:nvSpPr>
        <p:spPr bwMode="auto">
          <a:xfrm>
            <a:off x="2087563" y="1557338"/>
            <a:ext cx="5472112" cy="1438275"/>
          </a:xfrm>
          <a:prstGeom prst="rect">
            <a:avLst/>
          </a:prstGeom>
        </p:spPr>
        <p:txBody>
          <a:bodyPr wrap="none" fromWordArt="1">
            <a:prstTxWarp prst="textWave4">
              <a:avLst>
                <a:gd name="adj1" fmla="val 6500"/>
                <a:gd name="adj2" fmla="val -3699"/>
              </a:avLst>
            </a:prstTxWarp>
          </a:bodyPr>
          <a:lstStyle/>
          <a:p>
            <a:pPr algn="ctr"/>
            <a:r>
              <a:rPr lang="en-US" altLang="zh-CN" sz="5400" b="1" kern="10" spc="1081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Matlab</a:t>
            </a:r>
            <a:endParaRPr lang="zh-CN" altLang="en-US" sz="5400" b="1" kern="10" spc="1081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5124" name="Picture 21" descr="bj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284538"/>
            <a:ext cx="79184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E79FF6-D5F3-4B46-8DB7-751556036075}" type="slidenum">
              <a:rPr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400"/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323850" y="908050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Wingdings" panose="05000000000000000000" pitchFamily="2" charset="2"/>
              <a:buChar char="§"/>
            </a:pPr>
            <a:r>
              <a:rPr kumimoji="1" lang="zh-CN" altLang="en-US" sz="2400" b="1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常用</a:t>
            </a:r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的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三角</a:t>
            </a:r>
            <a:r>
              <a:rPr kumimoji="1" lang="zh-CN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函数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539750" y="1557338"/>
            <a:ext cx="8077200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sin(x)， cos(x)， tan(x) ，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 err="1">
                <a:latin typeface="Times New Roman" panose="02020603050405020304" pitchFamily="18" charset="0"/>
              </a:rPr>
              <a:t>asin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(x)，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acos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(x)，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atan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(x) ，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 err="1">
                <a:latin typeface="Times New Roman" panose="02020603050405020304" pitchFamily="18" charset="0"/>
              </a:rPr>
              <a:t>sinh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(x)，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cosh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(x)，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tanh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(x) ，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asinh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(x)，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acosh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(x)，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atanh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(x) 。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B60A9C-CBDF-4FF5-8572-E08E675089CF}" type="slidenum">
              <a:rPr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400"/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323850" y="908050"/>
            <a:ext cx="331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Wingdings" panose="05000000000000000000" pitchFamily="2" charset="2"/>
              <a:buChar char="§"/>
            </a:pP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取整命令和有关命令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468313" y="1412875"/>
            <a:ext cx="8077200" cy="362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round(x)，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求最接近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的整数。如果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是一个向量，则适用于所有元素。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fix(x) ，</a:t>
            </a:r>
            <a:r>
              <a:rPr kumimoji="1" lang="en-US" altLang="zh-CN" sz="1800" dirty="0"/>
              <a:t> </a:t>
            </a:r>
            <a:r>
              <a:rPr kumimoji="1" lang="zh-CN" altLang="en-US" sz="2400" dirty="0"/>
              <a:t>求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方向最接近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2400" dirty="0"/>
              <a:t>的函数。即负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2400" dirty="0"/>
              <a:t>向上取整，正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2400" dirty="0"/>
              <a:t>向下取整。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floor(x)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kumimoji="1" lang="zh-CN" altLang="en-US" sz="2400" b="1" dirty="0"/>
              <a:t>        </a:t>
            </a:r>
            <a:r>
              <a:rPr kumimoji="1" lang="zh-CN" altLang="en-US" sz="2400" dirty="0"/>
              <a:t>求小于或等于</a:t>
            </a:r>
            <a:r>
              <a:rPr kumimoji="1" lang="en-US" altLang="zh-CN" sz="2400" dirty="0"/>
              <a:t>x</a:t>
            </a:r>
            <a:r>
              <a:rPr kumimoji="1" lang="zh-CN" altLang="en-US" sz="2400" dirty="0"/>
              <a:t>的最接近的整数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ceil(x) ，</a:t>
            </a:r>
            <a:r>
              <a:rPr kumimoji="1" lang="en-US" altLang="zh-CN" sz="2400" b="1" dirty="0"/>
              <a:t>         </a:t>
            </a:r>
            <a:r>
              <a:rPr kumimoji="1" lang="zh-CN" altLang="en-US" sz="2400" dirty="0"/>
              <a:t>求大于或等于</a:t>
            </a:r>
            <a:r>
              <a:rPr kumimoji="1" lang="en-US" altLang="zh-CN" sz="2400" dirty="0"/>
              <a:t>x</a:t>
            </a:r>
            <a:r>
              <a:rPr kumimoji="1" lang="zh-CN" altLang="en-US" sz="2400" dirty="0"/>
              <a:t>的最接近的整数</a:t>
            </a:r>
            <a:endParaRPr kumimoji="1"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rem(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x，y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</a:t>
            </a:r>
            <a:r>
              <a:rPr kumimoji="1" lang="en-US" altLang="zh-CN" sz="2400" b="1" dirty="0"/>
              <a:t> ，  </a:t>
            </a:r>
            <a:r>
              <a:rPr kumimoji="1" lang="zh-CN" altLang="en-US" sz="2400" dirty="0"/>
              <a:t>求整除</a:t>
            </a:r>
            <a:r>
              <a:rPr kumimoji="1" lang="en-US" altLang="zh-CN" sz="2400" dirty="0"/>
              <a:t>x/y</a:t>
            </a:r>
            <a:r>
              <a:rPr kumimoji="1" lang="zh-CN" altLang="en-US" sz="2400" dirty="0"/>
              <a:t>的余数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 err="1">
                <a:latin typeface="Times New Roman" panose="02020603050405020304" pitchFamily="18" charset="0"/>
              </a:rPr>
              <a:t>gcd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x，y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     </a:t>
            </a:r>
            <a:r>
              <a:rPr kumimoji="1" lang="zh-CN" altLang="en-US" sz="2400" dirty="0"/>
              <a:t>求整数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2400" dirty="0"/>
              <a:t>和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y</a:t>
            </a:r>
            <a:r>
              <a:rPr kumimoji="1" lang="zh-CN" altLang="en-US" sz="2400" dirty="0"/>
              <a:t>的最大公因子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宋体" panose="02010600030101010101" pitchFamily="2" charset="-122"/>
              </a:rPr>
              <a:t>lcm(</a:t>
            </a:r>
            <a:r>
              <a:rPr kumimoji="1" lang="en-US" altLang="zh-CN" sz="2400" b="1" dirty="0" err="1">
                <a:latin typeface="宋体" panose="02010600030101010101" pitchFamily="2" charset="-122"/>
              </a:rPr>
              <a:t>x，y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)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，  </a:t>
            </a:r>
            <a:r>
              <a:rPr kumimoji="1" lang="zh-CN" altLang="en-US" sz="2400" dirty="0">
                <a:latin typeface="宋体" panose="02010600030101010101" pitchFamily="2" charset="-122"/>
              </a:rPr>
              <a:t>求整数</a:t>
            </a:r>
            <a:r>
              <a:rPr kumimoji="1" lang="en-US" altLang="zh-CN" sz="2400" dirty="0">
                <a:latin typeface="宋体" panose="02010600030101010101" pitchFamily="2" charset="-122"/>
              </a:rPr>
              <a:t>x</a:t>
            </a:r>
            <a:r>
              <a:rPr kumimoji="1" lang="zh-CN" altLang="en-US" sz="2400" dirty="0">
                <a:latin typeface="宋体" panose="02010600030101010101" pitchFamily="2" charset="-122"/>
              </a:rPr>
              <a:t>和</a:t>
            </a:r>
            <a:r>
              <a:rPr kumimoji="1" lang="en-US" altLang="zh-CN" sz="2400" dirty="0">
                <a:latin typeface="宋体" panose="02010600030101010101" pitchFamily="2" charset="-122"/>
              </a:rPr>
              <a:t>y</a:t>
            </a:r>
            <a:r>
              <a:rPr kumimoji="1" lang="zh-CN" altLang="en-US" sz="2400" dirty="0">
                <a:latin typeface="宋体" panose="02010600030101010101" pitchFamily="2" charset="-122"/>
              </a:rPr>
              <a:t>的最小公倍数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i="1" baseline="30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1049A3-E068-48DF-8F37-527399ABB104}" type="slidenum">
              <a:rPr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400"/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250825" y="908050"/>
            <a:ext cx="331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Wingdings" panose="05000000000000000000" pitchFamily="2" charset="2"/>
              <a:buChar char="§"/>
            </a:pP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有关复数的函数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684213" y="1412875"/>
            <a:ext cx="6551612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angle(z) ，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求</a:t>
            </a:r>
            <a:r>
              <a:rPr kumimoji="1" lang="en-US" altLang="zh-CN" sz="2400" b="1">
                <a:latin typeface="Times New Roman" panose="02020603050405020304" pitchFamily="18" charset="0"/>
              </a:rPr>
              <a:t>z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的相角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abs(z),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求</a:t>
            </a:r>
            <a:r>
              <a:rPr kumimoji="1" lang="en-US" altLang="zh-CN" sz="2400" b="1">
                <a:latin typeface="Times New Roman" panose="02020603050405020304" pitchFamily="18" charset="0"/>
              </a:rPr>
              <a:t>z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的模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real(z) ，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求</a:t>
            </a:r>
            <a:r>
              <a:rPr kumimoji="1" lang="en-US" altLang="zh-CN" sz="2400" b="1"/>
              <a:t>z</a:t>
            </a:r>
            <a:r>
              <a:rPr kumimoji="1" lang="zh-CN" altLang="en-US" sz="2400" b="1"/>
              <a:t>的实部</a:t>
            </a:r>
            <a:endParaRPr kumimoji="1"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imag(z) ，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求</a:t>
            </a:r>
            <a:r>
              <a:rPr kumimoji="1" lang="en-US" altLang="zh-CN" sz="2400" b="1"/>
              <a:t>z</a:t>
            </a:r>
            <a:r>
              <a:rPr kumimoji="1" lang="zh-CN" altLang="en-US" sz="2400" b="1"/>
              <a:t>的虚部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conj(z) ，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求</a:t>
            </a:r>
            <a:r>
              <a:rPr kumimoji="1" lang="en-US" altLang="zh-CN" sz="2400" b="1"/>
              <a:t>z</a:t>
            </a:r>
            <a:r>
              <a:rPr kumimoji="1" lang="zh-CN" altLang="en-US" sz="2400" b="1"/>
              <a:t>的共轭复数</a:t>
            </a:r>
            <a:endParaRPr kumimoji="1"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309B17-906C-4A48-A549-0374FD1EA164}" type="slidenum">
              <a:rPr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400"/>
          </a:p>
        </p:txBody>
      </p:sp>
      <p:sp>
        <p:nvSpPr>
          <p:cNvPr id="2969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404813"/>
            <a:ext cx="8540750" cy="6096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几个格式指令和常量</a:t>
            </a:r>
            <a:endParaRPr lang="en-US" altLang="zh-CN" sz="2800" smtClean="0"/>
          </a:p>
        </p:txBody>
      </p:sp>
      <p:sp>
        <p:nvSpPr>
          <p:cNvPr id="29700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48713" y="6453188"/>
            <a:ext cx="395287" cy="404812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80423" name="Group 16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010365"/>
              </p:ext>
            </p:extLst>
          </p:nvPr>
        </p:nvGraphicFramePr>
        <p:xfrm>
          <a:off x="434625" y="1750775"/>
          <a:ext cx="3889375" cy="2544981"/>
        </p:xfrm>
        <a:graphic>
          <a:graphicData uri="http://schemas.openxmlformats.org/drawingml/2006/table">
            <a:tbl>
              <a:tblPr/>
              <a:tblGrid>
                <a:gridCol w="1152525"/>
                <a:gridCol w="2736850"/>
              </a:tblGrid>
              <a:tr h="5636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特殊变量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27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ans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用于结果的缺省变量名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pi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圆周率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Inf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无穷大，如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1/0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NaN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不定量，如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0/0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=j=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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  <a:r>
                        <a:rPr kumimoji="0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1/2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32" name="Text Box 162"/>
          <p:cNvSpPr txBox="1">
            <a:spLocks noChangeArrowheads="1"/>
          </p:cNvSpPr>
          <p:nvPr/>
        </p:nvSpPr>
        <p:spPr bwMode="auto">
          <a:xfrm>
            <a:off x="374413" y="4505849"/>
            <a:ext cx="4859338" cy="163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表中的特殊变量在启动</a:t>
            </a:r>
            <a:r>
              <a:rPr kumimoji="1"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MATLAB</a:t>
            </a:r>
            <a:r>
              <a:rPr kumimoji="1"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之后，自动赋予表中取值。如果定义了相同名字的变量，原始特殊取值将会丢失，直至清除所有变量或重新启动</a:t>
            </a:r>
            <a:r>
              <a:rPr kumimoji="1"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MATLAB</a:t>
            </a:r>
            <a:r>
              <a:rPr kumimoji="1"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r>
              <a:rPr kumimoji="1"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一般来讲，应当尽量避免重新定义特殊变量。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33" name="Rectangle 168"/>
          <p:cNvSpPr>
            <a:spLocks noChangeArrowheads="1"/>
          </p:cNvSpPr>
          <p:nvPr/>
        </p:nvSpPr>
        <p:spPr bwMode="auto">
          <a:xfrm>
            <a:off x="4356100" y="1628775"/>
            <a:ext cx="45720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0000FF"/>
                </a:solidFill>
              </a:rPr>
              <a:t>变量名</a:t>
            </a:r>
            <a:r>
              <a:rPr kumimoji="1" lang="zh-CN" altLang="en-US" sz="2000" b="1" dirty="0">
                <a:solidFill>
                  <a:srgbClr val="0000FF"/>
                </a:solidFill>
              </a:rPr>
              <a:t>规则：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00FF"/>
                </a:solidFill>
              </a:rPr>
              <a:t>1. </a:t>
            </a:r>
            <a:r>
              <a:rPr kumimoji="1" lang="zh-CN" altLang="en-US" sz="2000" dirty="0">
                <a:solidFill>
                  <a:srgbClr val="0000FF"/>
                </a:solidFill>
              </a:rPr>
              <a:t>必须是不含有空格的单个词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00FF"/>
                </a:solidFill>
              </a:rPr>
              <a:t>2. </a:t>
            </a:r>
            <a:r>
              <a:rPr kumimoji="1" lang="zh-CN" altLang="en-US" sz="2000" dirty="0">
                <a:solidFill>
                  <a:srgbClr val="0000FF"/>
                </a:solidFill>
              </a:rPr>
              <a:t>变量名区分字母大小写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00FF"/>
                </a:solidFill>
              </a:rPr>
              <a:t>3. </a:t>
            </a:r>
            <a:r>
              <a:rPr kumimoji="1" lang="zh-CN" altLang="en-US" sz="2000" dirty="0">
                <a:solidFill>
                  <a:srgbClr val="0000FF"/>
                </a:solidFill>
              </a:rPr>
              <a:t>变量名最多不超过</a:t>
            </a:r>
            <a:r>
              <a:rPr kumimoji="1" lang="en-US" altLang="zh-CN" sz="2000" dirty="0">
                <a:solidFill>
                  <a:srgbClr val="FF0000"/>
                </a:solidFill>
              </a:rPr>
              <a:t>19</a:t>
            </a:r>
            <a:r>
              <a:rPr kumimoji="1" lang="zh-CN" altLang="en-US" sz="2000" dirty="0">
                <a:solidFill>
                  <a:srgbClr val="FF0000"/>
                </a:solidFill>
              </a:rPr>
              <a:t>个字符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00FF"/>
                </a:solidFill>
              </a:rPr>
              <a:t>4. </a:t>
            </a:r>
            <a:r>
              <a:rPr kumimoji="1" lang="zh-CN" altLang="en-US" sz="2000" dirty="0">
                <a:solidFill>
                  <a:srgbClr val="0000FF"/>
                </a:solidFill>
              </a:rPr>
              <a:t>变量名必须以字母打头，之后可以是任意字母、数字或下划线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00FF"/>
                </a:solidFill>
              </a:rPr>
              <a:t>5.</a:t>
            </a:r>
            <a:r>
              <a:rPr kumimoji="1" lang="zh-CN" altLang="en-US" sz="2000" dirty="0">
                <a:solidFill>
                  <a:srgbClr val="0000FF"/>
                </a:solidFill>
              </a:rPr>
              <a:t>变量名中不允许使用标点符号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F90BEB-3B08-4596-8C1E-C6DA15A44C6A}" type="slidenum">
              <a:rPr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400"/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539750" y="1196975"/>
            <a:ext cx="8064500" cy="578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clear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命令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　　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clear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命令可以用来删除一些不再使用的变量。这样可以使得整个工作空间更简洁。例如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clear x1 y1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将删除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x1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y1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变量。但应当注意，在这一命令下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x1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y1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之间</a:t>
            </a:r>
            <a:r>
              <a:rPr kumimoji="1"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不能加</a:t>
            </a:r>
            <a:r>
              <a:rPr kumimoji="1" lang="zh-CN" altLang="en-US" sz="24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逗号（</a:t>
            </a:r>
            <a:r>
              <a:rPr kumimoji="1" lang="en-US" altLang="zh-CN" sz="24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clear x1, y1</a:t>
            </a:r>
            <a:r>
              <a:rPr kumimoji="1" lang="zh-CN" altLang="en-US" sz="24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）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否则该命令就会被错误地解释成删除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x1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变量，然后开始下一个语句（其内容为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y1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），而该语句将被解释成将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y1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变量的内容显示出来，这样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y1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变量就不被删除了。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　　如果想</a:t>
            </a:r>
            <a:r>
              <a:rPr kumimoji="1" lang="zh-CN" altLang="en-US" sz="24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删除整个工作空间中所有的变量，则可以使用</a:t>
            </a:r>
            <a:r>
              <a:rPr kumimoji="1" lang="en-US" altLang="zh-CN" sz="24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clear</a:t>
            </a:r>
            <a:r>
              <a:rPr kumimoji="1" lang="zh-CN" altLang="en-US" sz="24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命令，在该命令后面不用加任何参数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。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应当特别注意：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使用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clear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命令，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MATLAB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工作空间中的全部变量将被无条件删除！系统不会要求你确认这个命令。所有变量都被清除，且不能恢复！ </a:t>
            </a:r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1908175" y="260350"/>
            <a:ext cx="4038600" cy="904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Arial Unicode MS" panose="020B0604020202020204" pitchFamily="34" charset="-122"/>
              </a:rPr>
              <a:t>&gt;&gt;</a:t>
            </a:r>
            <a:r>
              <a:rPr lang="en-US" altLang="zh-CN" sz="2400"/>
              <a:t>clc</a:t>
            </a:r>
            <a:r>
              <a:rPr lang="zh-CN" altLang="en-US" sz="2400"/>
              <a:t> </a:t>
            </a:r>
            <a:r>
              <a:rPr lang="en-US" altLang="zh-CN" sz="2400"/>
              <a:t>all    </a:t>
            </a:r>
            <a:r>
              <a:rPr lang="zh-CN" altLang="en-US" sz="2400"/>
              <a:t>清屏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&gt;&gt;clear     </a:t>
            </a:r>
            <a:r>
              <a:rPr lang="zh-CN" altLang="en-US" sz="2400"/>
              <a:t>删除工作变量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981075"/>
            <a:ext cx="8540750" cy="6096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2 </a:t>
            </a:r>
            <a:r>
              <a:rPr lang="zh-CN" altLang="en-US" sz="3200" dirty="0" smtClean="0"/>
              <a:t>用</a:t>
            </a:r>
            <a:r>
              <a:rPr lang="en-US" altLang="zh-CN" sz="3200" dirty="0" smtClean="0"/>
              <a:t>MATLAB</a:t>
            </a:r>
            <a:r>
              <a:rPr lang="zh-CN" altLang="en-US" sz="3200" dirty="0" smtClean="0"/>
              <a:t>处理矩阵</a:t>
            </a: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773238"/>
            <a:ext cx="8820150" cy="94773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    </a:t>
            </a:r>
            <a:r>
              <a:rPr lang="zh-CN" altLang="en-US" sz="2400" dirty="0" smtClean="0"/>
              <a:t>矩阵在</a:t>
            </a:r>
            <a:r>
              <a:rPr lang="en-US" altLang="zh-CN" sz="2400" dirty="0" smtClean="0"/>
              <a:t>MATLAB</a:t>
            </a:r>
            <a:r>
              <a:rPr lang="zh-CN" altLang="en-US" sz="2400" dirty="0" smtClean="0"/>
              <a:t>中是基本的数据单元， </a:t>
            </a:r>
            <a:r>
              <a:rPr lang="en-US" altLang="zh-CN" sz="2400" dirty="0" smtClean="0"/>
              <a:t>MATLAB</a:t>
            </a:r>
            <a:r>
              <a:rPr lang="zh-CN" altLang="en-US" sz="2400" dirty="0" smtClean="0"/>
              <a:t>中矩阵变量名必须是以字母开头的，由字母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数字、下划线组成的字符串。</a:t>
            </a:r>
          </a:p>
        </p:txBody>
      </p:sp>
      <p:sp>
        <p:nvSpPr>
          <p:cNvPr id="32772" name="Rectangle 4"/>
          <p:cNvSpPr>
            <a:spLocks noRot="1" noChangeArrowheads="1"/>
          </p:cNvSpPr>
          <p:nvPr/>
        </p:nvSpPr>
        <p:spPr bwMode="auto">
          <a:xfrm>
            <a:off x="250825" y="2781300"/>
            <a:ext cx="854075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en-US" altLang="zh-CN" sz="2400"/>
              <a:t>2.1 </a:t>
            </a:r>
            <a:r>
              <a:rPr lang="zh-CN" altLang="en-US" sz="2400" b="1"/>
              <a:t>形成矩阵</a:t>
            </a:r>
            <a:r>
              <a:rPr lang="zh-CN" altLang="en-US" sz="2400"/>
              <a:t>  在</a:t>
            </a:r>
            <a:r>
              <a:rPr lang="en-US" altLang="zh-CN" sz="2400"/>
              <a:t>MATLAB</a:t>
            </a:r>
            <a:r>
              <a:rPr lang="zh-CN" altLang="en-US" sz="2400"/>
              <a:t>中形成矩阵的办法有多种。生成小型矩阵的常用办法是直接从键盘输入。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95288" y="3860800"/>
            <a:ext cx="3455987" cy="2643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 A=[1 3 2;3 1 0;2 1 5]</a:t>
            </a:r>
          </a:p>
          <a:p>
            <a:pPr eaLnBrk="1" hangingPunct="1">
              <a:buClrTx/>
              <a:buSzTx/>
              <a:buFontTx/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dirty="0"/>
              <a:t>A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CN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dirty="0"/>
              <a:t>     1     3     2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dirty="0"/>
              <a:t>     3     1     0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dirty="0"/>
              <a:t>     2     1     5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&gt;&gt;</a:t>
            </a:r>
            <a:endParaRPr lang="zh-CN" altLang="en-US" sz="2400" dirty="0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4500563" y="3789363"/>
            <a:ext cx="3910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变量</a:t>
            </a:r>
            <a:r>
              <a:rPr lang="en-US" altLang="zh-CN" sz="2400"/>
              <a:t>A</a:t>
            </a:r>
            <a:r>
              <a:rPr lang="zh-CN" altLang="en-US" sz="2400"/>
              <a:t>赋值为一个</a:t>
            </a:r>
            <a:r>
              <a:rPr lang="en-US" altLang="zh-CN" sz="2400"/>
              <a:t>3</a:t>
            </a:r>
            <a:r>
              <a:rPr lang="zh-CN" altLang="en-US" sz="2400"/>
              <a:t>阶方阵。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3995738" y="4365625"/>
            <a:ext cx="493236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 </a:t>
            </a:r>
            <a:r>
              <a:rPr kumimoji="1"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矩阵表示</a:t>
            </a:r>
            <a:r>
              <a:rPr kumimoji="1" lang="zh-CN" altLang="en-US" sz="24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原则</a:t>
            </a:r>
            <a:r>
              <a:rPr kumimoji="1"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r>
              <a:rPr kumimoji="1"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矩阵元素列在</a:t>
            </a:r>
            <a:r>
              <a:rPr kumimoji="1"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[]</a:t>
            </a:r>
            <a:r>
              <a:rPr kumimoji="1"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r>
              <a:rPr kumimoji="1"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每行元素之间用</a:t>
            </a:r>
            <a:r>
              <a:rPr kumimoji="1" lang="zh-CN" altLang="en-US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空格或逗号</a:t>
            </a:r>
            <a:r>
              <a:rPr kumimoji="1"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隔开。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(3)</a:t>
            </a:r>
            <a:r>
              <a:rPr kumimoji="1"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行与行之间用分号隔开，或在输入时用回车键代替分号。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539750" y="476250"/>
            <a:ext cx="3886200" cy="904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&gt;&gt; B=[4 3 6;5 1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4];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 dirty="0"/>
              <a:t>&gt;&gt;</a:t>
            </a:r>
            <a:endParaRPr lang="zh-CN" altLang="en-US" sz="2400" b="1" dirty="0"/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395288" y="1484313"/>
            <a:ext cx="43195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</a:rPr>
              <a:t>变量</a:t>
            </a:r>
            <a:r>
              <a:rPr lang="en-US" altLang="zh-CN" sz="2000" b="1" dirty="0">
                <a:solidFill>
                  <a:srgbClr val="000000"/>
                </a:solidFill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</a:rPr>
              <a:t>赋值为一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个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2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*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3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阶矩阵，</a:t>
            </a:r>
            <a:r>
              <a:rPr lang="zh-CN" altLang="en-US" sz="2000" b="1" dirty="0">
                <a:solidFill>
                  <a:srgbClr val="000000"/>
                </a:solidFill>
              </a:rPr>
              <a:t>但结果并不输出在命令窗口上。</a:t>
            </a:r>
            <a:endParaRPr lang="en-US" altLang="zh-CN" sz="2000" b="1" dirty="0">
              <a:solidFill>
                <a:srgbClr val="000000"/>
              </a:solidFill>
            </a:endParaRPr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539750" y="2349500"/>
            <a:ext cx="2087563" cy="357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&gt;&gt; </a:t>
            </a:r>
            <a:r>
              <a:rPr lang="en-US" altLang="zh-CN" sz="2400" b="1" dirty="0"/>
              <a:t>size(B)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 err="1"/>
              <a:t>ans</a:t>
            </a:r>
            <a:r>
              <a:rPr lang="en-US" altLang="zh-CN" sz="1800" b="1" dirty="0"/>
              <a:t>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     </a:t>
            </a:r>
            <a:r>
              <a:rPr lang="en-US" altLang="zh-CN" sz="1800" b="1" dirty="0" smtClean="0"/>
              <a:t>2     </a:t>
            </a:r>
            <a:r>
              <a:rPr lang="en-US" altLang="zh-CN" sz="1800" b="1" dirty="0"/>
              <a:t>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&gt;&gt; </a:t>
            </a:r>
            <a:r>
              <a:rPr lang="en-US" altLang="zh-CN" sz="2400" b="1" dirty="0"/>
              <a:t>c=size(B)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c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     </a:t>
            </a:r>
            <a:r>
              <a:rPr lang="en-US" altLang="zh-CN" sz="1800" b="1" dirty="0" smtClean="0"/>
              <a:t>2     </a:t>
            </a:r>
            <a:r>
              <a:rPr lang="en-US" altLang="zh-CN" sz="1800" b="1" dirty="0"/>
              <a:t>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&gt;&gt; </a:t>
            </a:r>
            <a:endParaRPr lang="zh-CN" altLang="en-US" sz="1800" b="1" dirty="0"/>
          </a:p>
        </p:txBody>
      </p:sp>
      <p:sp>
        <p:nvSpPr>
          <p:cNvPr id="34821" name="Text Box 7"/>
          <p:cNvSpPr txBox="1">
            <a:spLocks noChangeArrowheads="1"/>
          </p:cNvSpPr>
          <p:nvPr/>
        </p:nvSpPr>
        <p:spPr bwMode="auto">
          <a:xfrm>
            <a:off x="468313" y="6021388"/>
            <a:ext cx="3671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函数</a:t>
            </a:r>
            <a:r>
              <a:rPr lang="en-US" altLang="zh-CN" sz="2000" b="1">
                <a:solidFill>
                  <a:srgbClr val="000000"/>
                </a:solidFill>
              </a:rPr>
              <a:t>size(B)</a:t>
            </a:r>
            <a:r>
              <a:rPr lang="zh-CN" altLang="en-US" sz="2000" b="1">
                <a:solidFill>
                  <a:srgbClr val="000000"/>
                </a:solidFill>
              </a:rPr>
              <a:t>给出矩阵</a:t>
            </a:r>
            <a:r>
              <a:rPr lang="en-US" altLang="zh-CN" sz="2000" b="1">
                <a:solidFill>
                  <a:srgbClr val="000000"/>
                </a:solidFill>
              </a:rPr>
              <a:t>B </a:t>
            </a:r>
            <a:r>
              <a:rPr lang="zh-CN" altLang="en-US" sz="2000" b="1">
                <a:solidFill>
                  <a:srgbClr val="000000"/>
                </a:solidFill>
              </a:rPr>
              <a:t>的维数。</a:t>
            </a:r>
          </a:p>
        </p:txBody>
      </p:sp>
      <p:sp>
        <p:nvSpPr>
          <p:cNvPr id="34822" name="Rectangle 8"/>
          <p:cNvSpPr>
            <a:spLocks noChangeArrowheads="1"/>
          </p:cNvSpPr>
          <p:nvPr/>
        </p:nvSpPr>
        <p:spPr bwMode="auto">
          <a:xfrm>
            <a:off x="2771775" y="2349500"/>
            <a:ext cx="1854200" cy="2678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&gt;&gt; length(B)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 err="1"/>
              <a:t>ans</a:t>
            </a:r>
            <a:r>
              <a:rPr lang="en-US" altLang="zh-CN" sz="1800" b="1" dirty="0"/>
              <a:t>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    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&gt;&gt; </a:t>
            </a:r>
            <a:endParaRPr lang="zh-CN" altLang="en-US" sz="2400" b="1" dirty="0"/>
          </a:p>
        </p:txBody>
      </p:sp>
      <p:sp>
        <p:nvSpPr>
          <p:cNvPr id="34823" name="Rectangle 9"/>
          <p:cNvSpPr>
            <a:spLocks noChangeArrowheads="1"/>
          </p:cNvSpPr>
          <p:nvPr/>
        </p:nvSpPr>
        <p:spPr bwMode="auto">
          <a:xfrm>
            <a:off x="2736850" y="5157788"/>
            <a:ext cx="23764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max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(size(B))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4" name="Rectangle 10"/>
          <p:cNvSpPr>
            <a:spLocks noChangeArrowheads="1"/>
          </p:cNvSpPr>
          <p:nvPr/>
        </p:nvSpPr>
        <p:spPr bwMode="auto">
          <a:xfrm>
            <a:off x="5292725" y="476250"/>
            <a:ext cx="334803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0000FF"/>
                </a:solidFill>
              </a:rPr>
              <a:t>创建矩阵的其他方法：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</a:rPr>
              <a:t>(1) </a:t>
            </a:r>
            <a:r>
              <a:rPr kumimoji="1" lang="zh-CN" altLang="en-US" sz="2000" b="1" dirty="0">
                <a:solidFill>
                  <a:srgbClr val="0000FF"/>
                </a:solidFill>
              </a:rPr>
              <a:t>通过外部数据文件加载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0000FF"/>
                </a:solidFill>
              </a:rPr>
              <a:t>        通过“</a:t>
            </a:r>
            <a:r>
              <a:rPr kumimoji="1" lang="en-US" altLang="zh-CN" sz="2000" b="1" dirty="0">
                <a:solidFill>
                  <a:srgbClr val="0000FF"/>
                </a:solidFill>
              </a:rPr>
              <a:t>load”</a:t>
            </a:r>
            <a:r>
              <a:rPr kumimoji="1" lang="zh-CN" altLang="en-US" sz="2000" b="1" dirty="0">
                <a:solidFill>
                  <a:srgbClr val="0000FF"/>
                </a:solidFill>
              </a:rPr>
              <a:t>命令加载外部数据文件创建矩阵。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</a:rPr>
              <a:t>(2) </a:t>
            </a:r>
            <a:r>
              <a:rPr kumimoji="1" lang="zh-CN" altLang="en-US" sz="2000" b="1" dirty="0">
                <a:solidFill>
                  <a:srgbClr val="0000FF"/>
                </a:solidFill>
              </a:rPr>
              <a:t>在</a:t>
            </a:r>
            <a:r>
              <a:rPr kumimoji="1" lang="en-US" altLang="zh-CN" sz="2000" b="1" dirty="0">
                <a:solidFill>
                  <a:srgbClr val="0000FF"/>
                </a:solidFill>
              </a:rPr>
              <a:t>M</a:t>
            </a:r>
            <a:r>
              <a:rPr kumimoji="1" lang="zh-CN" altLang="en-US" sz="2000" b="1" dirty="0">
                <a:solidFill>
                  <a:srgbClr val="0000FF"/>
                </a:solidFill>
              </a:rPr>
              <a:t>文件中创建矩阵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5"/>
          <p:cNvSpPr txBox="1">
            <a:spLocks noChangeArrowheads="1"/>
          </p:cNvSpPr>
          <p:nvPr/>
        </p:nvSpPr>
        <p:spPr bwMode="auto">
          <a:xfrm>
            <a:off x="250825" y="333375"/>
            <a:ext cx="862965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2.2 </a:t>
            </a:r>
            <a:r>
              <a:rPr lang="zh-CN" altLang="en-US" sz="2400" b="1" dirty="0"/>
              <a:t>特殊矩阵</a:t>
            </a:r>
            <a:r>
              <a:rPr lang="zh-CN" altLang="en-US" sz="1800" b="1" dirty="0"/>
              <a:t>  </a:t>
            </a:r>
            <a:r>
              <a:rPr lang="zh-CN" altLang="en-US" sz="2400" b="1" dirty="0"/>
              <a:t>一些有特殊意义和结构的矩阵，在</a:t>
            </a:r>
            <a:r>
              <a:rPr lang="en-US" altLang="zh-CN" sz="2400" b="1" dirty="0"/>
              <a:t>MATLAB</a:t>
            </a:r>
            <a:r>
              <a:rPr lang="zh-CN" altLang="en-US" sz="2400" b="1" dirty="0"/>
              <a:t>中可以很容易得到它们。最常用的特殊矩阵命令有</a:t>
            </a:r>
          </a:p>
        </p:txBody>
      </p:sp>
      <p:sp>
        <p:nvSpPr>
          <p:cNvPr id="36867" name="Text Box 6"/>
          <p:cNvSpPr txBox="1">
            <a:spLocks noChangeArrowheads="1"/>
          </p:cNvSpPr>
          <p:nvPr/>
        </p:nvSpPr>
        <p:spPr bwMode="auto">
          <a:xfrm>
            <a:off x="539750" y="1268413"/>
            <a:ext cx="84899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ones(</a:t>
            </a:r>
            <a:r>
              <a:rPr lang="en-US" altLang="zh-CN" sz="2400" b="1" dirty="0" err="1"/>
              <a:t>m,n</a:t>
            </a:r>
            <a:r>
              <a:rPr lang="en-US" altLang="zh-CN" sz="2400" b="1" dirty="0"/>
              <a:t>)  </a:t>
            </a:r>
            <a:r>
              <a:rPr lang="zh-CN" altLang="en-US" sz="2400" b="1" dirty="0"/>
              <a:t>形成一个</a:t>
            </a:r>
            <a:r>
              <a:rPr lang="en-US" altLang="zh-CN" sz="2400" b="1" dirty="0" err="1"/>
              <a:t>m×n</a:t>
            </a:r>
            <a:r>
              <a:rPr lang="zh-CN" altLang="en-US" sz="2400" b="1" dirty="0"/>
              <a:t>阶矩阵，它的所有元素均为“</a:t>
            </a:r>
            <a:r>
              <a:rPr lang="en-US" altLang="zh-CN" sz="2400" b="1" dirty="0"/>
              <a:t>1”</a:t>
            </a:r>
            <a:r>
              <a:rPr lang="zh-CN" altLang="en-US" sz="2400" b="1" dirty="0"/>
              <a:t>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err="1"/>
              <a:t>zeros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m,n</a:t>
            </a:r>
            <a:r>
              <a:rPr lang="en-US" altLang="zh-CN" sz="2400" b="1" dirty="0"/>
              <a:t>) </a:t>
            </a:r>
            <a:r>
              <a:rPr lang="zh-CN" altLang="en-US" sz="2400" b="1" dirty="0"/>
              <a:t>形成一个</a:t>
            </a:r>
            <a:r>
              <a:rPr lang="en-US" altLang="zh-CN" sz="2400" b="1" dirty="0" err="1"/>
              <a:t>m×n</a:t>
            </a:r>
            <a:r>
              <a:rPr lang="zh-CN" altLang="en-US" sz="2400" b="1" dirty="0"/>
              <a:t>阶零矩阵；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eye(n) </a:t>
            </a:r>
            <a:r>
              <a:rPr lang="zh-CN" altLang="en-US" sz="2400" b="1" dirty="0"/>
              <a:t>形成一个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阶单位矩阵。</a:t>
            </a:r>
          </a:p>
        </p:txBody>
      </p:sp>
      <p:sp>
        <p:nvSpPr>
          <p:cNvPr id="36868" name="Rectangle 7"/>
          <p:cNvSpPr>
            <a:spLocks noChangeArrowheads="1"/>
          </p:cNvSpPr>
          <p:nvPr/>
        </p:nvSpPr>
        <p:spPr bwMode="auto">
          <a:xfrm>
            <a:off x="468313" y="2636838"/>
            <a:ext cx="2303462" cy="2389187"/>
          </a:xfrm>
          <a:prstGeom prst="rect">
            <a:avLst/>
          </a:prstGeom>
          <a:noFill/>
          <a:ln w="9525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&gt;&gt; </a:t>
            </a:r>
            <a:r>
              <a:rPr lang="en-US" altLang="zh-CN" sz="2400" b="1" dirty="0">
                <a:latin typeface="Times New Roman" panose="02020603050405020304" pitchFamily="18" charset="0"/>
              </a:rPr>
              <a:t>c=ones(2,3)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c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     1     1     1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     1     1     1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&gt;&gt; </a:t>
            </a:r>
            <a:endParaRPr lang="zh-CN" altLang="en-US" sz="1800" b="1" dirty="0"/>
          </a:p>
        </p:txBody>
      </p:sp>
      <p:sp>
        <p:nvSpPr>
          <p:cNvPr id="36869" name="Rectangle 9"/>
          <p:cNvSpPr>
            <a:spLocks noChangeArrowheads="1"/>
          </p:cNvSpPr>
          <p:nvPr/>
        </p:nvSpPr>
        <p:spPr bwMode="auto">
          <a:xfrm>
            <a:off x="2987675" y="2636838"/>
            <a:ext cx="2952750" cy="2663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 dirty="0"/>
              <a:t>&gt;&gt; </a:t>
            </a:r>
            <a:r>
              <a:rPr lang="pt-BR" altLang="zh-CN" sz="2400" b="1" dirty="0">
                <a:latin typeface="Times New Roman" panose="02020603050405020304" pitchFamily="18" charset="0"/>
              </a:rPr>
              <a:t>c=zeros(size(B))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CN" sz="1800" b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 dirty="0">
                <a:latin typeface="Times New Roman" panose="02020603050405020304" pitchFamily="18" charset="0"/>
              </a:rPr>
              <a:t>c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CN" sz="1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 dirty="0">
                <a:latin typeface="Times New Roman" panose="02020603050405020304" pitchFamily="18" charset="0"/>
              </a:rPr>
              <a:t>     0     0     0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 dirty="0">
                <a:latin typeface="Times New Roman" panose="02020603050405020304" pitchFamily="18" charset="0"/>
              </a:rPr>
              <a:t>     0     </a:t>
            </a:r>
            <a:r>
              <a:rPr lang="pt-BR" altLang="zh-CN" sz="1800" b="1" dirty="0" smtClean="0">
                <a:latin typeface="Times New Roman" panose="02020603050405020304" pitchFamily="18" charset="0"/>
              </a:rPr>
              <a:t>0     0</a:t>
            </a:r>
            <a:endParaRPr lang="pt-BR" altLang="zh-CN" sz="1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 dirty="0">
                <a:latin typeface="Times New Roman" panose="02020603050405020304" pitchFamily="18" charset="0"/>
              </a:rPr>
              <a:t>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CN" sz="1800" b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 dirty="0"/>
              <a:t>&gt;&gt; </a:t>
            </a:r>
            <a:endParaRPr lang="zh-CN" altLang="en-US" sz="1800" b="1" dirty="0"/>
          </a:p>
        </p:txBody>
      </p:sp>
      <p:sp>
        <p:nvSpPr>
          <p:cNvPr id="36870" name="Rectangle 10"/>
          <p:cNvSpPr>
            <a:spLocks noChangeArrowheads="1"/>
          </p:cNvSpPr>
          <p:nvPr/>
        </p:nvSpPr>
        <p:spPr bwMode="auto">
          <a:xfrm>
            <a:off x="6084888" y="2636838"/>
            <a:ext cx="2790825" cy="2754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/>
              <a:t>&gt;&gt; </a:t>
            </a:r>
            <a:r>
              <a:rPr lang="en-US" altLang="zh-CN" sz="2400" b="1">
                <a:latin typeface="Times New Roman" panose="02020603050405020304" pitchFamily="18" charset="0"/>
              </a:rPr>
              <a:t>c=eye(3)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c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 1     0     0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 0     1     0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 0     0     1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/>
              <a:t>&gt;&gt; </a:t>
            </a:r>
            <a:endParaRPr lang="zh-CN" altLang="en-US" sz="18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4"/>
          <p:cNvSpPr txBox="1">
            <a:spLocks noChangeArrowheads="1"/>
          </p:cNvSpPr>
          <p:nvPr/>
        </p:nvSpPr>
        <p:spPr bwMode="auto">
          <a:xfrm>
            <a:off x="179388" y="476250"/>
            <a:ext cx="8629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2.3 </a:t>
            </a:r>
            <a:r>
              <a:rPr lang="zh-CN" altLang="en-US" sz="2400" b="1"/>
              <a:t>矩阵的运算</a:t>
            </a:r>
            <a:r>
              <a:rPr lang="en-US" altLang="zh-CN" sz="1800"/>
              <a:t>  </a:t>
            </a:r>
            <a:r>
              <a:rPr lang="zh-CN" altLang="en-US" sz="2400">
                <a:latin typeface="宋体" panose="02010600030101010101" pitchFamily="2" charset="-122"/>
              </a:rPr>
              <a:t>讨论矩阵的算术运算、分块、转置和求逆。假设</a:t>
            </a:r>
            <a:r>
              <a:rPr lang="en-US" altLang="zh-CN" sz="2400">
                <a:latin typeface="宋体" panose="02010600030101010101" pitchFamily="2" charset="-122"/>
              </a:rPr>
              <a:t>A</a:t>
            </a:r>
            <a:r>
              <a:rPr lang="zh-CN" altLang="en-US" sz="2400">
                <a:latin typeface="宋体" panose="02010600030101010101" pitchFamily="2" charset="-122"/>
              </a:rPr>
              <a:t>和</a:t>
            </a:r>
            <a:r>
              <a:rPr lang="en-US" altLang="zh-CN" sz="2400">
                <a:latin typeface="宋体" panose="02010600030101010101" pitchFamily="2" charset="-122"/>
              </a:rPr>
              <a:t>B</a:t>
            </a:r>
            <a:r>
              <a:rPr lang="zh-CN" altLang="en-US" sz="2400">
                <a:latin typeface="宋体" panose="02010600030101010101" pitchFamily="2" charset="-122"/>
              </a:rPr>
              <a:t>为前面输入的矩阵</a:t>
            </a: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250825" y="1557338"/>
            <a:ext cx="3886200" cy="3394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 A=[1 3 2;3 1 0;2 1 5]</a:t>
            </a:r>
            <a:r>
              <a:rPr lang="zh-CN" altLang="en-US" sz="2400" dirty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&gt;&gt; </a:t>
            </a:r>
            <a:r>
              <a:rPr lang="en-US" altLang="zh-CN" sz="2400" dirty="0">
                <a:latin typeface="Times New Roman" panose="02020603050405020304" pitchFamily="18" charset="0"/>
              </a:rPr>
              <a:t>B=[4 3 6;5 1 4;3 4 6];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dirty="0"/>
              <a:t>&gt;&gt; </a:t>
            </a:r>
            <a:r>
              <a:rPr lang="pt-BR" altLang="zh-CN" sz="2400" dirty="0">
                <a:latin typeface="Times New Roman" panose="02020603050405020304" pitchFamily="18" charset="0"/>
              </a:rPr>
              <a:t>C=A+B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CN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dirty="0"/>
              <a:t>C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CN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dirty="0"/>
              <a:t>     5     6     8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dirty="0"/>
              <a:t>     8     2     4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dirty="0"/>
              <a:t>     5     5    11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CN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dirty="0"/>
              <a:t>&gt;&gt;</a:t>
            </a:r>
          </a:p>
        </p:txBody>
      </p:sp>
      <p:sp>
        <p:nvSpPr>
          <p:cNvPr id="37892" name="Rectangle 8"/>
          <p:cNvSpPr>
            <a:spLocks noChangeArrowheads="1"/>
          </p:cNvSpPr>
          <p:nvPr/>
        </p:nvSpPr>
        <p:spPr bwMode="auto">
          <a:xfrm>
            <a:off x="4716463" y="1557338"/>
            <a:ext cx="2303462" cy="476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/>
              <a:t>&gt;&gt;   </a:t>
            </a:r>
            <a:r>
              <a:rPr lang="pt-BR" altLang="zh-CN" sz="2400">
                <a:latin typeface="Times New Roman" panose="02020603050405020304" pitchFamily="18" charset="0"/>
              </a:rPr>
              <a:t>D=A-B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CN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>
                <a:latin typeface="Times New Roman" panose="02020603050405020304" pitchFamily="18" charset="0"/>
              </a:rPr>
              <a:t> D=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CN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>
                <a:latin typeface="Times New Roman" panose="02020603050405020304" pitchFamily="18" charset="0"/>
              </a:rPr>
              <a:t>    -3     0    -4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>
                <a:latin typeface="Times New Roman" panose="02020603050405020304" pitchFamily="18" charset="0"/>
              </a:rPr>
              <a:t>    -2     0    -4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>
                <a:latin typeface="Times New Roman" panose="02020603050405020304" pitchFamily="18" charset="0"/>
              </a:rPr>
              <a:t>    -1    -3    -1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CN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/>
              <a:t>&gt;&gt;</a:t>
            </a:r>
            <a:r>
              <a:rPr lang="en-US" altLang="zh-CN" sz="1800"/>
              <a:t> </a:t>
            </a:r>
            <a:r>
              <a:rPr lang="en-US" altLang="zh-CN" sz="2400">
                <a:latin typeface="Times New Roman" panose="02020603050405020304" pitchFamily="18" charset="0"/>
              </a:rPr>
              <a:t>E=A*B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E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25    14    30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17    10    22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28    27    46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/>
              <a:t>&gt;&gt;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C2D25B-6829-4D2C-A772-34EC7F2C08AB}" type="slidenum">
              <a:rPr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400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395288" y="1125538"/>
            <a:ext cx="3313112" cy="4951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/>
              <a:t>&gt;&gt;</a:t>
            </a:r>
            <a:r>
              <a:rPr lang="en-US" altLang="zh-CN" sz="1800"/>
              <a:t> </a:t>
            </a:r>
            <a:r>
              <a:rPr lang="en-US" altLang="zh-CN" sz="2400">
                <a:latin typeface="Times New Roman" panose="02020603050405020304" pitchFamily="18" charset="0"/>
              </a:rPr>
              <a:t>F=A'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F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 1     3     2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 3     1     1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 2     0     5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&gt;&gt; </a:t>
            </a:r>
            <a:r>
              <a:rPr lang="en-US" altLang="zh-CN" sz="2400">
                <a:latin typeface="Times New Roman" panose="02020603050405020304" pitchFamily="18" charset="0"/>
              </a:rPr>
              <a:t>G=inv(A)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G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-0.1316    0.3421    0.0526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 0.3947   -0.0263   -0.1579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 -0.0263   -0.1316    0.2105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&gt;&gt; </a:t>
            </a:r>
            <a:endParaRPr lang="zh-CN" altLang="en-US" sz="1800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3924300" y="21336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转置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3995738" y="47244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求逆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6516688" y="2708275"/>
            <a:ext cx="1854200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/>
              <a:t>A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CN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/>
              <a:t>     1     3     2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/>
              <a:t>     3     1     0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/>
              <a:t>     2     1     5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EF0E1A-7FBC-4112-BD0E-39F3F799190A}" type="slidenum">
              <a:rPr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765175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MATLAB</a:t>
            </a:r>
            <a:r>
              <a:rPr lang="zh-CN" altLang="en-US" sz="2400">
                <a:solidFill>
                  <a:srgbClr val="000000"/>
                </a:solidFill>
              </a:rPr>
              <a:t>启动图标：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95289" y="1756919"/>
            <a:ext cx="835317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1.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的主窗口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：包括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10个按钮、六个下拉菜单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。（</a:t>
            </a:r>
            <a:r>
              <a:rPr lang="zh-CN" altLang="en-US" sz="24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版本不同会导致界面略有不同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）其它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的几个窗口都包含在这个大的主窗口中。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95288" y="3068638"/>
            <a:ext cx="8534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2.命令窗口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“&gt;&gt;”为运算提示符，表示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正处在准备状态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。当在提示符后输入一段运算式并按回车键后，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将给出计算结果，然后再进入准备状态。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81000" y="4800600"/>
            <a:ext cx="8534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3.历史窗口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在默认设置下，历史窗口中会保留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自安装起所有命令的历史记录，并标明使用时间，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这方便了使用者的查询。双击某一行命令，即在命令窗口中执行该行命令。</a:t>
            </a:r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850" y="684213"/>
            <a:ext cx="4953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549275"/>
            <a:ext cx="8540750" cy="20891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 b="1" smtClean="0"/>
              <a:t>       </a:t>
            </a:r>
            <a:r>
              <a:rPr lang="zh-CN" altLang="en-US" sz="2400" b="1" smtClean="0">
                <a:solidFill>
                  <a:srgbClr val="000000"/>
                </a:solidFill>
              </a:rPr>
              <a:t>在矩阵运算中的“除法”是必须特殊考虑和研究的，设</a:t>
            </a:r>
            <a:r>
              <a:rPr lang="zh-CN" altLang="en-US" sz="1800" b="1" smtClean="0">
                <a:solidFill>
                  <a:srgbClr val="000000"/>
                </a:solidFill>
              </a:rPr>
              <a:t/>
            </a:r>
            <a:br>
              <a:rPr lang="zh-CN" altLang="en-US" sz="1800" b="1" smtClean="0">
                <a:solidFill>
                  <a:srgbClr val="000000"/>
                </a:solidFill>
              </a:rPr>
            </a:br>
            <a:r>
              <a:rPr lang="zh-CN" altLang="en-US" sz="1800" b="1" smtClean="0">
                <a:solidFill>
                  <a:srgbClr val="000000"/>
                </a:solidFill>
              </a:rPr>
              <a:t>  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= b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</a:rPr>
              <a:t>其中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smtClean="0">
                <a:solidFill>
                  <a:srgbClr val="000000"/>
                </a:solidFill>
              </a:rPr>
              <a:t>为方阵，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00" b="1" smtClean="0">
                <a:solidFill>
                  <a:srgbClr val="000000"/>
                </a:solidFill>
              </a:rPr>
              <a:t>为所要求解的向量，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b="1" smtClean="0">
                <a:solidFill>
                  <a:srgbClr val="000000"/>
                </a:solidFill>
              </a:rPr>
              <a:t>为已知的向量。上述的问题称为线性方程组。使用</a:t>
            </a:r>
            <a:r>
              <a:rPr lang="en-US" altLang="zh-CN" sz="2400" b="1" smtClean="0">
                <a:solidFill>
                  <a:srgbClr val="000000"/>
                </a:solidFill>
              </a:rPr>
              <a:t>MATLAB</a:t>
            </a:r>
            <a:r>
              <a:rPr lang="zh-CN" altLang="en-US" sz="2400" b="1" smtClean="0">
                <a:solidFill>
                  <a:srgbClr val="000000"/>
                </a:solidFill>
              </a:rPr>
              <a:t>的一个语句就可以得到该问题的解。</a:t>
            </a:r>
          </a:p>
        </p:txBody>
      </p:sp>
      <p:sp>
        <p:nvSpPr>
          <p:cNvPr id="40963" name="Rectangle 5"/>
          <p:cNvSpPr>
            <a:spLocks noChangeArrowheads="1"/>
          </p:cNvSpPr>
          <p:nvPr/>
        </p:nvSpPr>
        <p:spPr bwMode="auto">
          <a:xfrm>
            <a:off x="942975" y="2997200"/>
            <a:ext cx="2447925" cy="3571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 dirty="0"/>
              <a:t>&gt;&gt; </a:t>
            </a:r>
            <a:r>
              <a:rPr lang="pt-BR" altLang="zh-CN" sz="2400" b="1" dirty="0">
                <a:latin typeface="Times New Roman" panose="02020603050405020304" pitchFamily="18" charset="0"/>
              </a:rPr>
              <a:t>b=ones(3,1);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 dirty="0"/>
              <a:t>&gt;&gt; </a:t>
            </a:r>
            <a:r>
              <a:rPr lang="pt-BR" altLang="zh-CN" sz="2400" b="1" dirty="0">
                <a:latin typeface="Times New Roman" panose="02020603050405020304" pitchFamily="18" charset="0"/>
              </a:rPr>
              <a:t>x=A\b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CN" sz="1800" b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b="1" dirty="0">
                <a:latin typeface="Times New Roman" panose="02020603050405020304" pitchFamily="18" charset="0"/>
              </a:rPr>
              <a:t>x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b="1" dirty="0">
                <a:latin typeface="Times New Roman" panose="02020603050405020304" pitchFamily="18" charset="0"/>
              </a:rPr>
              <a:t>    0.2632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b="1" dirty="0">
                <a:latin typeface="Times New Roman" panose="02020603050405020304" pitchFamily="18" charset="0"/>
              </a:rPr>
              <a:t>    0.2105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b="1" dirty="0">
                <a:latin typeface="Times New Roman" panose="02020603050405020304" pitchFamily="18" charset="0"/>
              </a:rPr>
              <a:t>    0.0526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 dirty="0"/>
              <a:t>&gt;&gt; </a:t>
            </a:r>
            <a:endParaRPr lang="zh-CN" altLang="en-US" sz="1800" b="1" dirty="0"/>
          </a:p>
        </p:txBody>
      </p:sp>
      <p:sp>
        <p:nvSpPr>
          <p:cNvPr id="40964" name="Rectangle 6"/>
          <p:cNvSpPr>
            <a:spLocks noChangeArrowheads="1"/>
          </p:cNvSpPr>
          <p:nvPr/>
        </p:nvSpPr>
        <p:spPr bwMode="auto">
          <a:xfrm>
            <a:off x="4643438" y="2852738"/>
            <a:ext cx="1854200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/>
              <a:t>A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CN" sz="18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/>
              <a:t>     1     3     2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/>
              <a:t>     3     1     0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/>
              <a:t>     2     1     5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763343-1067-44CA-B966-47D815E6F1F3}" type="slidenum">
              <a:rPr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400"/>
          </a:p>
        </p:txBody>
      </p:sp>
      <p:sp>
        <p:nvSpPr>
          <p:cNvPr id="43013" name="Rectangle 3"/>
          <p:cNvSpPr txBox="1">
            <a:spLocks noRot="1" noChangeArrowheads="1"/>
          </p:cNvSpPr>
          <p:nvPr/>
        </p:nvSpPr>
        <p:spPr bwMode="auto">
          <a:xfrm>
            <a:off x="250825" y="908050"/>
            <a:ext cx="854075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/>
              <a:t>     </a:t>
            </a:r>
            <a:r>
              <a:rPr lang="zh-CN" altLang="en-US" sz="2400" b="1">
                <a:solidFill>
                  <a:srgbClr val="000000"/>
                </a:solidFill>
              </a:rPr>
              <a:t>在</a:t>
            </a:r>
            <a:r>
              <a:rPr lang="en-US" altLang="zh-CN" sz="2400" b="1">
                <a:solidFill>
                  <a:srgbClr val="000000"/>
                </a:solidFill>
              </a:rPr>
              <a:t>MATLAB</a:t>
            </a:r>
            <a:r>
              <a:rPr lang="zh-CN" altLang="en-US" sz="2400" b="1">
                <a:solidFill>
                  <a:srgbClr val="000000"/>
                </a:solidFill>
              </a:rPr>
              <a:t>这个平台上，可以很方便地进行矩阵元素的运算，例如</a:t>
            </a:r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395288" y="1989138"/>
            <a:ext cx="3455987" cy="4583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&gt;&gt; </a:t>
            </a:r>
            <a:r>
              <a:rPr lang="en-US" altLang="zh-CN" sz="2400" b="1" dirty="0">
                <a:latin typeface="Times New Roman" panose="02020603050405020304" pitchFamily="18" charset="0"/>
              </a:rPr>
              <a:t>U(1,2)=A(2,1)+A(3,2)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U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1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1800" b="1" dirty="0">
                <a:latin typeface="Times New Roman" panose="02020603050405020304" pitchFamily="18" charset="0"/>
              </a:rPr>
              <a:t>    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&gt;&gt; </a:t>
            </a:r>
            <a:r>
              <a:rPr lang="en-US" altLang="zh-CN" sz="2400" b="1" dirty="0">
                <a:latin typeface="Times New Roman" panose="02020603050405020304" pitchFamily="18" charset="0"/>
              </a:rPr>
              <a:t>V(3,1)=B(2,2)*A(1,2)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V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1800" b="1" dirty="0">
                <a:latin typeface="Times New Roman" panose="02020603050405020304" pitchFamily="18" charset="0"/>
              </a:rPr>
              <a:t>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&gt;&gt; </a:t>
            </a: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43015" name="Rectangle 5"/>
          <p:cNvSpPr>
            <a:spLocks noChangeArrowheads="1"/>
          </p:cNvSpPr>
          <p:nvPr/>
        </p:nvSpPr>
        <p:spPr bwMode="auto">
          <a:xfrm>
            <a:off x="6372225" y="1916113"/>
            <a:ext cx="1944688" cy="3394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 dirty="0">
                <a:latin typeface="Times New Roman" panose="02020603050405020304" pitchFamily="18" charset="0"/>
              </a:rPr>
              <a:t>&gt;&gt; </a:t>
            </a:r>
            <a:r>
              <a:rPr lang="pt-BR" altLang="zh-CN" sz="2400" b="1" dirty="0">
                <a:latin typeface="Times New Roman" panose="02020603050405020304" pitchFamily="18" charset="0"/>
              </a:rPr>
              <a:t>A(1,3)=5;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 dirty="0">
                <a:latin typeface="Times New Roman" panose="02020603050405020304" pitchFamily="18" charset="0"/>
              </a:rPr>
              <a:t>&gt;&gt; </a:t>
            </a:r>
            <a:r>
              <a:rPr lang="pt-BR" altLang="zh-CN" sz="2400" b="1" dirty="0">
                <a:latin typeface="Times New Roman" panose="02020603050405020304" pitchFamily="18" charset="0"/>
              </a:rPr>
              <a:t>A(2,2)=4;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 dirty="0">
                <a:latin typeface="Times New Roman" panose="02020603050405020304" pitchFamily="18" charset="0"/>
              </a:rPr>
              <a:t>&gt;&gt; </a:t>
            </a:r>
            <a:r>
              <a:rPr lang="pt-BR" altLang="zh-CN" sz="2400" b="1" dirty="0">
                <a:latin typeface="Times New Roman" panose="02020603050405020304" pitchFamily="18" charset="0"/>
              </a:rPr>
              <a:t>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CN" sz="1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 dirty="0">
                <a:latin typeface="Times New Roman" panose="02020603050405020304" pitchFamily="18" charset="0"/>
              </a:rPr>
              <a:t>A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CN" sz="1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 dirty="0">
                <a:latin typeface="Times New Roman" panose="02020603050405020304" pitchFamily="18" charset="0"/>
              </a:rPr>
              <a:t>     1     3     </a:t>
            </a:r>
            <a:r>
              <a:rPr lang="pt-BR" altLang="zh-CN" sz="1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 dirty="0">
                <a:latin typeface="Times New Roman" panose="02020603050405020304" pitchFamily="18" charset="0"/>
              </a:rPr>
              <a:t>     3     </a:t>
            </a:r>
            <a:r>
              <a:rPr lang="pt-BR" altLang="zh-CN" sz="1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4</a:t>
            </a:r>
            <a:r>
              <a:rPr lang="pt-BR" altLang="zh-CN" sz="1800" b="1" dirty="0">
                <a:latin typeface="Times New Roman" panose="02020603050405020304" pitchFamily="18" charset="0"/>
              </a:rPr>
              <a:t>    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 dirty="0">
                <a:latin typeface="Times New Roman" panose="02020603050405020304" pitchFamily="18" charset="0"/>
              </a:rPr>
              <a:t>     2     1     5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CN" sz="1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 dirty="0">
                <a:latin typeface="Times New Roman" panose="02020603050405020304" pitchFamily="18" charset="0"/>
              </a:rPr>
              <a:t>&gt;&gt; </a:t>
            </a: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43016" name="Rectangle 6"/>
          <p:cNvSpPr>
            <a:spLocks noChangeArrowheads="1"/>
          </p:cNvSpPr>
          <p:nvPr/>
        </p:nvSpPr>
        <p:spPr bwMode="auto">
          <a:xfrm>
            <a:off x="4067175" y="1989138"/>
            <a:ext cx="1854200" cy="147478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 dirty="0"/>
              <a:t>A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CN" sz="1800" b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 dirty="0"/>
              <a:t>     1     </a:t>
            </a:r>
            <a:r>
              <a:rPr lang="pt-BR" altLang="zh-CN" sz="1800" b="1" dirty="0">
                <a:solidFill>
                  <a:srgbClr val="FF3300"/>
                </a:solidFill>
              </a:rPr>
              <a:t>3</a:t>
            </a:r>
            <a:r>
              <a:rPr lang="pt-BR" altLang="zh-CN" sz="1800" b="1" dirty="0"/>
              <a:t>     </a:t>
            </a:r>
            <a:r>
              <a:rPr lang="pt-BR" altLang="zh-CN" sz="1800" b="1" dirty="0">
                <a:solidFill>
                  <a:srgbClr val="FF3300"/>
                </a:solidFill>
              </a:rPr>
              <a:t>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 dirty="0"/>
              <a:t>     </a:t>
            </a:r>
            <a:r>
              <a:rPr lang="pt-BR" altLang="zh-CN" sz="1800" b="1" dirty="0">
                <a:solidFill>
                  <a:srgbClr val="FF3300"/>
                </a:solidFill>
              </a:rPr>
              <a:t>3</a:t>
            </a:r>
            <a:r>
              <a:rPr lang="pt-BR" altLang="zh-CN" sz="1800" b="1" dirty="0"/>
              <a:t>     </a:t>
            </a:r>
            <a:r>
              <a:rPr lang="pt-BR" altLang="zh-CN" sz="1800" b="1" dirty="0">
                <a:solidFill>
                  <a:srgbClr val="FF3300"/>
                </a:solidFill>
              </a:rPr>
              <a:t>1</a:t>
            </a:r>
            <a:r>
              <a:rPr lang="pt-BR" altLang="zh-CN" sz="1800" b="1" dirty="0"/>
              <a:t>    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 dirty="0"/>
              <a:t>     2     </a:t>
            </a:r>
            <a:r>
              <a:rPr lang="pt-BR" altLang="zh-CN" sz="1800" b="1" dirty="0">
                <a:solidFill>
                  <a:srgbClr val="FF3300"/>
                </a:solidFill>
              </a:rPr>
              <a:t>1</a:t>
            </a:r>
            <a:r>
              <a:rPr lang="pt-BR" altLang="zh-CN" sz="1800" b="1" dirty="0"/>
              <a:t>     5</a:t>
            </a:r>
          </a:p>
        </p:txBody>
      </p:sp>
      <p:sp>
        <p:nvSpPr>
          <p:cNvPr id="43017" name="Rectangle 7"/>
          <p:cNvSpPr>
            <a:spLocks noChangeArrowheads="1"/>
          </p:cNvSpPr>
          <p:nvPr/>
        </p:nvSpPr>
        <p:spPr bwMode="auto">
          <a:xfrm>
            <a:off x="4140200" y="3789363"/>
            <a:ext cx="1638300" cy="147478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B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     4     3     6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     5     </a:t>
            </a:r>
            <a:r>
              <a:rPr lang="en-US" altLang="zh-CN" sz="1800" b="1" dirty="0">
                <a:solidFill>
                  <a:srgbClr val="FF3300"/>
                </a:solidFill>
              </a:rPr>
              <a:t>1</a:t>
            </a:r>
            <a:r>
              <a:rPr lang="en-US" altLang="zh-CN" sz="1800" b="1" dirty="0"/>
              <a:t>    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     3     4     6</a:t>
            </a:r>
            <a:endParaRPr lang="zh-CN" altLang="en-US" sz="1800" b="1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5508104" y="2708920"/>
            <a:ext cx="1944216" cy="1224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069123" y="3063208"/>
            <a:ext cx="1944216" cy="1224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2447628" y="2419996"/>
            <a:ext cx="1968270" cy="5561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3334417" y="2419997"/>
            <a:ext cx="1609064" cy="789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163523" y="2470298"/>
            <a:ext cx="66257" cy="850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2123281" y="4239124"/>
            <a:ext cx="2820200" cy="5350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3203848" y="2732193"/>
            <a:ext cx="1739633" cy="1181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904102" y="4280694"/>
            <a:ext cx="288925" cy="14525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Rot="1" noChangeArrowheads="1"/>
          </p:cNvSpPr>
          <p:nvPr/>
        </p:nvSpPr>
        <p:spPr bwMode="auto">
          <a:xfrm>
            <a:off x="323850" y="692150"/>
            <a:ext cx="8497888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</a:t>
            </a:r>
            <a:r>
              <a:rPr lang="zh-CN" altLang="en-US" sz="2800" b="1" dirty="0">
                <a:solidFill>
                  <a:srgbClr val="0000FF"/>
                </a:solidFill>
              </a:rPr>
              <a:t>矩阵的分块</a:t>
            </a:r>
            <a:r>
              <a:rPr lang="zh-CN" altLang="en-US" sz="2400" dirty="0">
                <a:solidFill>
                  <a:srgbClr val="000000"/>
                </a:solidFill>
              </a:rPr>
              <a:t>也很容易在</a:t>
            </a:r>
            <a:r>
              <a:rPr lang="en-US" altLang="zh-CN" sz="2400" dirty="0">
                <a:solidFill>
                  <a:srgbClr val="000000"/>
                </a:solidFill>
              </a:rPr>
              <a:t>MATLAB</a:t>
            </a:r>
            <a:r>
              <a:rPr lang="zh-CN" altLang="en-US" sz="2400" dirty="0">
                <a:solidFill>
                  <a:srgbClr val="000000"/>
                </a:solidFill>
              </a:rPr>
              <a:t>这个平台上进行，例如，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A(2,: 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A(:,3)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分别表示矩阵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的第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行和第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列，而且上述符号可以作为向量直接参与运算。</a:t>
            </a:r>
          </a:p>
        </p:txBody>
      </p:sp>
      <p:sp>
        <p:nvSpPr>
          <p:cNvPr id="44035" name="Rectangle 5"/>
          <p:cNvSpPr>
            <a:spLocks noChangeArrowheads="1"/>
          </p:cNvSpPr>
          <p:nvPr/>
        </p:nvSpPr>
        <p:spPr bwMode="auto">
          <a:xfrm>
            <a:off x="755650" y="1989138"/>
            <a:ext cx="1944688" cy="4492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 dirty="0">
                <a:latin typeface="Times New Roman" panose="02020603050405020304" pitchFamily="18" charset="0"/>
              </a:rPr>
              <a:t>&gt;&gt; </a:t>
            </a:r>
            <a:r>
              <a:rPr lang="fr-FR" altLang="zh-CN" sz="2400" dirty="0">
                <a:latin typeface="Times New Roman" panose="02020603050405020304" pitchFamily="18" charset="0"/>
              </a:rPr>
              <a:t>A(2,: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zh-CN" sz="1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 dirty="0">
                <a:latin typeface="Times New Roman" panose="02020603050405020304" pitchFamily="18" charset="0"/>
              </a:rPr>
              <a:t>ans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zh-CN" sz="1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 dirty="0">
                <a:latin typeface="Times New Roman" panose="02020603050405020304" pitchFamily="18" charset="0"/>
              </a:rPr>
              <a:t>     3     4     0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zh-CN" sz="1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 dirty="0">
                <a:latin typeface="Times New Roman" panose="02020603050405020304" pitchFamily="18" charset="0"/>
              </a:rPr>
              <a:t>&gt;&gt; </a:t>
            </a:r>
            <a:r>
              <a:rPr lang="fr-FR" altLang="zh-CN" sz="2400" dirty="0">
                <a:latin typeface="Times New Roman" panose="02020603050405020304" pitchFamily="18" charset="0"/>
              </a:rPr>
              <a:t>A(:,3)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 dirty="0">
                <a:latin typeface="Times New Roman" panose="02020603050405020304" pitchFamily="18" charset="0"/>
              </a:rPr>
              <a:t>ans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zh-CN" sz="1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 dirty="0">
                <a:latin typeface="Times New Roman" panose="02020603050405020304" pitchFamily="18" charset="0"/>
              </a:rPr>
              <a:t>    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 dirty="0">
                <a:latin typeface="Times New Roman" panose="02020603050405020304" pitchFamily="18" charset="0"/>
              </a:rPr>
              <a:t>    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 dirty="0">
                <a:latin typeface="Times New Roman" panose="02020603050405020304" pitchFamily="18" charset="0"/>
              </a:rPr>
              <a:t>    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zh-CN" sz="1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 dirty="0">
                <a:latin typeface="Times New Roman" panose="02020603050405020304" pitchFamily="18" charset="0"/>
              </a:rPr>
              <a:t>&gt;&gt; </a:t>
            </a:r>
            <a:endParaRPr lang="zh-CN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4036" name="Rectangle 6"/>
          <p:cNvSpPr>
            <a:spLocks noChangeArrowheads="1"/>
          </p:cNvSpPr>
          <p:nvPr/>
        </p:nvSpPr>
        <p:spPr bwMode="auto">
          <a:xfrm>
            <a:off x="2987675" y="2133600"/>
            <a:ext cx="1944688" cy="174942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>
                <a:latin typeface="Times New Roman" panose="02020603050405020304" pitchFamily="18" charset="0"/>
              </a:rPr>
              <a:t>A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CN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>
                <a:latin typeface="Times New Roman" panose="02020603050405020304" pitchFamily="18" charset="0"/>
              </a:rPr>
              <a:t>     1     3     5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>
                <a:latin typeface="Times New Roman" panose="02020603050405020304" pitchFamily="18" charset="0"/>
              </a:rPr>
              <a:t>     3     4     0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>
                <a:latin typeface="Times New Roman" panose="02020603050405020304" pitchFamily="18" charset="0"/>
              </a:rPr>
              <a:t>     2     1     5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312327" name="Rectangle 7"/>
          <p:cNvSpPr>
            <a:spLocks noRot="1" noChangeArrowheads="1"/>
          </p:cNvSpPr>
          <p:nvPr/>
        </p:nvSpPr>
        <p:spPr bwMode="auto">
          <a:xfrm>
            <a:off x="4284663" y="5013325"/>
            <a:ext cx="4430712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</a:t>
            </a:r>
            <a:r>
              <a:rPr lang="zh-CN" altLang="en-US" sz="2400" dirty="0">
                <a:solidFill>
                  <a:srgbClr val="0000FF"/>
                </a:solidFill>
              </a:rPr>
              <a:t>设</a:t>
            </a:r>
            <a:r>
              <a:rPr lang="en-US" altLang="zh-CN" sz="2400" dirty="0">
                <a:solidFill>
                  <a:srgbClr val="0000FF"/>
                </a:solidFill>
              </a:rPr>
              <a:t>H</a:t>
            </a:r>
            <a:r>
              <a:rPr lang="zh-CN" altLang="en-US" sz="2400" dirty="0">
                <a:solidFill>
                  <a:srgbClr val="0000FF"/>
                </a:solidFill>
              </a:rPr>
              <a:t>是一个</a:t>
            </a:r>
            <a:r>
              <a:rPr lang="en-US" altLang="zh-CN" sz="2400" dirty="0">
                <a:solidFill>
                  <a:srgbClr val="0000FF"/>
                </a:solidFill>
              </a:rPr>
              <a:t>10×10</a:t>
            </a:r>
            <a:r>
              <a:rPr lang="zh-CN" altLang="en-US" sz="2400" dirty="0">
                <a:solidFill>
                  <a:srgbClr val="0000FF"/>
                </a:solidFill>
              </a:rPr>
              <a:t>矩阵，则</a:t>
            </a:r>
            <a:r>
              <a:rPr lang="en-US" altLang="zh-CN" sz="2400" dirty="0">
                <a:solidFill>
                  <a:srgbClr val="0000FF"/>
                </a:solidFill>
              </a:rPr>
              <a:t>H(:,4:8)</a:t>
            </a:r>
            <a:r>
              <a:rPr lang="zh-CN" altLang="en-US" sz="2400" dirty="0">
                <a:solidFill>
                  <a:srgbClr val="0000FF"/>
                </a:solidFill>
              </a:rPr>
              <a:t>表示的是</a:t>
            </a:r>
            <a:r>
              <a:rPr lang="en-US" altLang="zh-CN" sz="2400" dirty="0">
                <a:solidFill>
                  <a:srgbClr val="0000FF"/>
                </a:solidFill>
              </a:rPr>
              <a:t>H</a:t>
            </a:r>
            <a:r>
              <a:rPr lang="zh-CN" altLang="en-US" sz="2400" dirty="0">
                <a:solidFill>
                  <a:srgbClr val="0000FF"/>
                </a:solidFill>
              </a:rPr>
              <a:t>的第</a:t>
            </a:r>
            <a:r>
              <a:rPr lang="en-US" altLang="zh-CN" sz="2400" dirty="0">
                <a:solidFill>
                  <a:srgbClr val="0000FF"/>
                </a:solidFill>
              </a:rPr>
              <a:t>4</a:t>
            </a:r>
            <a:r>
              <a:rPr lang="zh-CN" altLang="en-US" sz="2400" dirty="0">
                <a:solidFill>
                  <a:srgbClr val="0000FF"/>
                </a:solidFill>
              </a:rPr>
              <a:t>到第</a:t>
            </a:r>
            <a:r>
              <a:rPr lang="en-US" altLang="zh-CN" sz="2400" dirty="0">
                <a:solidFill>
                  <a:srgbClr val="0000FF"/>
                </a:solidFill>
              </a:rPr>
              <a:t>8</a:t>
            </a:r>
            <a:r>
              <a:rPr lang="zh-CN" altLang="en-US" sz="2400" dirty="0">
                <a:solidFill>
                  <a:srgbClr val="0000FF"/>
                </a:solidFill>
              </a:rPr>
              <a:t>列组成的</a:t>
            </a:r>
            <a:r>
              <a:rPr lang="en-US" altLang="zh-CN" sz="2400" dirty="0">
                <a:solidFill>
                  <a:srgbClr val="0000FF"/>
                </a:solidFill>
              </a:rPr>
              <a:t>10×5</a:t>
            </a:r>
            <a:r>
              <a:rPr lang="zh-CN" altLang="en-US" sz="2400" dirty="0">
                <a:solidFill>
                  <a:srgbClr val="0000FF"/>
                </a:solidFill>
              </a:rPr>
              <a:t>矩阵。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5A6A24-D8FB-42E3-8F44-C3251375BED5}" type="slidenum">
              <a:rPr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400"/>
          </a:p>
        </p:txBody>
      </p:sp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179388" y="981075"/>
            <a:ext cx="5688012" cy="5407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 dirty="0">
                <a:latin typeface="Times New Roman" panose="02020603050405020304" pitchFamily="18" charset="0"/>
              </a:rPr>
              <a:t>&gt;&gt; </a:t>
            </a:r>
            <a:r>
              <a:rPr lang="pt-BR" altLang="zh-CN" sz="2400" b="1" dirty="0">
                <a:latin typeface="Times New Roman" panose="02020603050405020304" pitchFamily="18" charset="0"/>
              </a:rPr>
              <a:t>a=[ 1 3 5 7;2 4 6 8;-2 -3 -4 -5;-4 -5 -6 -7]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CN" sz="1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 dirty="0">
                <a:latin typeface="Times New Roman" panose="02020603050405020304" pitchFamily="18" charset="0"/>
              </a:rPr>
              <a:t>a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CN" sz="1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 dirty="0">
                <a:latin typeface="Times New Roman" panose="02020603050405020304" pitchFamily="18" charset="0"/>
              </a:rPr>
              <a:t>     1     3     5     </a:t>
            </a:r>
            <a:r>
              <a:rPr lang="pt-BR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 dirty="0">
                <a:latin typeface="Times New Roman" panose="02020603050405020304" pitchFamily="18" charset="0"/>
              </a:rPr>
              <a:t>     2     4     6     8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 dirty="0">
                <a:latin typeface="Times New Roman" panose="02020603050405020304" pitchFamily="18" charset="0"/>
              </a:rPr>
              <a:t>    -2    -3    -4    </a:t>
            </a:r>
            <a:r>
              <a:rPr lang="pt-BR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 dirty="0">
                <a:latin typeface="Times New Roman" panose="02020603050405020304" pitchFamily="18" charset="0"/>
              </a:rPr>
              <a:t>    -4    -5    -6    </a:t>
            </a:r>
            <a:r>
              <a:rPr lang="pt-BR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CN" sz="1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&gt;&gt; </a:t>
            </a:r>
            <a:r>
              <a:rPr lang="en-US" altLang="zh-CN" sz="2400" b="1" dirty="0">
                <a:latin typeface="Times New Roman" panose="02020603050405020304" pitchFamily="18" charset="0"/>
              </a:rPr>
              <a:t>v=[1 3 4];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 dirty="0"/>
              <a:t>&gt;&gt; </a:t>
            </a:r>
            <a:r>
              <a:rPr lang="pt-BR" altLang="zh-CN" sz="2400" b="1" dirty="0">
                <a:latin typeface="Times New Roman" panose="02020603050405020304" pitchFamily="18" charset="0"/>
              </a:rPr>
              <a:t>b=a(v,4)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 dirty="0"/>
              <a:t>b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CN" sz="1800" b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 dirty="0"/>
              <a:t>     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 dirty="0"/>
              <a:t>    -5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 dirty="0"/>
              <a:t>    -7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 dirty="0"/>
              <a:t>&gt;&gt;</a:t>
            </a:r>
            <a:endParaRPr lang="zh-CN" altLang="en-US" sz="1800" b="1" dirty="0"/>
          </a:p>
        </p:txBody>
      </p:sp>
      <p:sp>
        <p:nvSpPr>
          <p:cNvPr id="46084" name="Rectangle 6"/>
          <p:cNvSpPr>
            <a:spLocks noChangeArrowheads="1"/>
          </p:cNvSpPr>
          <p:nvPr/>
        </p:nvSpPr>
        <p:spPr bwMode="auto">
          <a:xfrm>
            <a:off x="6227763" y="1052513"/>
            <a:ext cx="2430462" cy="2754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 b="1" dirty="0">
                <a:latin typeface="Times New Roman" panose="02020603050405020304" pitchFamily="18" charset="0"/>
              </a:rPr>
              <a:t>&gt;&gt; b=a(v,:)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 dirty="0">
                <a:latin typeface="Times New Roman" panose="02020603050405020304" pitchFamily="18" charset="0"/>
              </a:rPr>
              <a:t>b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CN" sz="1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 dirty="0">
                <a:latin typeface="Times New Roman" panose="02020603050405020304" pitchFamily="18" charset="0"/>
              </a:rPr>
              <a:t>     1     3     5     7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 dirty="0">
                <a:latin typeface="Times New Roman" panose="02020603050405020304" pitchFamily="18" charset="0"/>
              </a:rPr>
              <a:t>    -2    -3    -4    -5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 dirty="0">
                <a:latin typeface="Times New Roman" panose="02020603050405020304" pitchFamily="18" charset="0"/>
              </a:rPr>
              <a:t>    -4    -5    -6    -7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CN" sz="1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 dirty="0">
                <a:latin typeface="Times New Roman" panose="02020603050405020304" pitchFamily="18" charset="0"/>
              </a:rPr>
              <a:t>&gt;&gt; </a:t>
            </a:r>
            <a:endParaRPr lang="zh-CN" altLang="en-US" sz="1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Rot="1" noChangeArrowheads="1"/>
          </p:cNvSpPr>
          <p:nvPr/>
        </p:nvSpPr>
        <p:spPr bwMode="auto">
          <a:xfrm>
            <a:off x="468313" y="836613"/>
            <a:ext cx="590391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在</a:t>
            </a:r>
            <a:r>
              <a:rPr lang="en-US" altLang="zh-CN" sz="2400"/>
              <a:t>MATLAB</a:t>
            </a:r>
            <a:r>
              <a:rPr lang="zh-CN" altLang="en-US" sz="2400"/>
              <a:t>中“</a:t>
            </a:r>
            <a:r>
              <a:rPr lang="en-US" altLang="zh-CN" sz="2400"/>
              <a:t>:”</a:t>
            </a:r>
            <a:r>
              <a:rPr lang="zh-CN" altLang="en-US" sz="2400"/>
              <a:t>是十分常用的。例如：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7107" name="Rectangle 5"/>
          <p:cNvSpPr>
            <a:spLocks noChangeArrowheads="1"/>
          </p:cNvSpPr>
          <p:nvPr/>
        </p:nvSpPr>
        <p:spPr bwMode="auto">
          <a:xfrm>
            <a:off x="395288" y="1412875"/>
            <a:ext cx="6121400" cy="18466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 </a:t>
            </a:r>
            <a:r>
              <a:rPr lang="en-US" altLang="zh-CN" sz="2400" dirty="0">
                <a:latin typeface="Times New Roman" panose="02020603050405020304" pitchFamily="18" charset="0"/>
              </a:rPr>
              <a:t>x=-10:2:10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x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-10    -8    -6    -4    -2     0     2     4     6     8    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/>
              <a:t>&gt;&gt;</a:t>
            </a:r>
            <a:r>
              <a:rPr lang="en-US" altLang="zh-CN" sz="1800" dirty="0" smtClean="0">
                <a:solidFill>
                  <a:srgbClr val="FF0000"/>
                </a:solidFill>
              </a:rPr>
              <a:t>z=-10:2:11?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sp>
        <p:nvSpPr>
          <p:cNvPr id="47108" name="Text Box 6"/>
          <p:cNvSpPr txBox="1">
            <a:spLocks noChangeArrowheads="1"/>
          </p:cNvSpPr>
          <p:nvPr/>
        </p:nvSpPr>
        <p:spPr bwMode="auto">
          <a:xfrm>
            <a:off x="6659563" y="1628775"/>
            <a:ext cx="2305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得到</a:t>
            </a:r>
            <a:r>
              <a:rPr lang="en-US" altLang="zh-CN" sz="2400" i="1">
                <a:latin typeface="Times New Roman" panose="02020603050405020304" pitchFamily="18" charset="0"/>
              </a:rPr>
              <a:t>x</a:t>
            </a:r>
            <a:r>
              <a:rPr lang="zh-CN" altLang="en-US" sz="2400"/>
              <a:t>为</a:t>
            </a:r>
            <a:r>
              <a:rPr lang="en-US" altLang="zh-CN" sz="2400"/>
              <a:t>11</a:t>
            </a:r>
            <a:r>
              <a:rPr lang="zh-CN" altLang="en-US" sz="2400"/>
              <a:t>维的向量</a:t>
            </a:r>
          </a:p>
        </p:txBody>
      </p:sp>
      <p:sp>
        <p:nvSpPr>
          <p:cNvPr id="47109" name="Rectangle 7"/>
          <p:cNvSpPr>
            <a:spLocks noChangeArrowheads="1"/>
          </p:cNvSpPr>
          <p:nvPr/>
        </p:nvSpPr>
        <p:spPr bwMode="auto">
          <a:xfrm>
            <a:off x="468313" y="3429000"/>
            <a:ext cx="2590800" cy="2479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&gt;&gt; </a:t>
            </a:r>
            <a:r>
              <a:rPr lang="en-US" altLang="en-US" sz="2400">
                <a:latin typeface="Times New Roman" panose="02020603050405020304" pitchFamily="18" charset="0"/>
              </a:rPr>
              <a:t>y=0:0.1:2;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&gt;&gt; </a:t>
            </a:r>
            <a:r>
              <a:rPr lang="en-US" altLang="zh-CN" sz="2400">
                <a:latin typeface="Times New Roman" panose="02020603050405020304" pitchFamily="18" charset="0"/>
              </a:rPr>
              <a:t>size(y)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ans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 1    21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&gt;&gt; 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47110" name="Text Box 8"/>
          <p:cNvSpPr txBox="1">
            <a:spLocks noChangeArrowheads="1"/>
          </p:cNvSpPr>
          <p:nvPr/>
        </p:nvSpPr>
        <p:spPr bwMode="auto">
          <a:xfrm>
            <a:off x="3492500" y="4005263"/>
            <a:ext cx="41767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得到</a:t>
            </a:r>
            <a:r>
              <a:rPr lang="en-US" altLang="zh-CN" sz="2400" i="1">
                <a:latin typeface="Times New Roman" panose="02020603050405020304" pitchFamily="18" charset="0"/>
              </a:rPr>
              <a:t>y</a:t>
            </a:r>
            <a:r>
              <a:rPr lang="zh-CN" altLang="en-US" sz="2400"/>
              <a:t>为</a:t>
            </a:r>
            <a:r>
              <a:rPr lang="en-US" altLang="zh-CN" sz="2400"/>
              <a:t>21</a:t>
            </a:r>
            <a:r>
              <a:rPr lang="zh-CN" altLang="en-US" sz="2400"/>
              <a:t>维的向量，元素为</a:t>
            </a:r>
            <a:r>
              <a:rPr lang="en-US" altLang="zh-CN" sz="2400"/>
              <a:t>0,0.1,0.2,…,1.9,2.0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5EEDE4-8F85-4753-8EDB-E4B561CBE7E5}" type="slidenum">
              <a:rPr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400"/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1042988" y="1196975"/>
            <a:ext cx="6408737" cy="5132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zh-CN" sz="1800" b="1" dirty="0">
                <a:latin typeface="Times New Roman" panose="02020603050405020304" pitchFamily="18" charset="0"/>
              </a:rPr>
              <a:t>&gt;&gt; </a:t>
            </a:r>
            <a:r>
              <a:rPr lang="pl-PL" altLang="zh-CN" sz="2400" b="1" dirty="0">
                <a:latin typeface="Times New Roman" panose="02020603050405020304" pitchFamily="18" charset="0"/>
              </a:rPr>
              <a:t>z=[1:3,2:2:8,6:3:15]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zh-CN" sz="1800" b="1" dirty="0">
                <a:latin typeface="Times New Roman" panose="02020603050405020304" pitchFamily="18" charset="0"/>
              </a:rPr>
              <a:t>z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zh-CN" sz="1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zh-CN" sz="1800" b="1" dirty="0">
                <a:latin typeface="Times New Roman" panose="02020603050405020304" pitchFamily="18" charset="0"/>
              </a:rPr>
              <a:t>     1     2     3     2     4     6     8     6     9    12    15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zh-CN" sz="1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zh-CN" sz="1800" b="1" dirty="0">
                <a:latin typeface="Times New Roman" panose="02020603050405020304" pitchFamily="18" charset="0"/>
              </a:rPr>
              <a:t>&gt;&gt;</a:t>
            </a:r>
            <a:r>
              <a:rPr lang="en-US" altLang="zh-CN" sz="18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c=[3.2,4.5;2.4,4.7];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&gt;&gt;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d=[c ones(size(c));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zeros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(size(c)) eye(size(c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))]?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d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    3.2000    4.5000    1.0000    1.0000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    2.4000    4.7000    1.0000    1.0000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             0            0     1.0000             0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             0            0              0    1.0000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&gt;&gt; </a:t>
            </a: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5616" y="4437112"/>
            <a:ext cx="367240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ChangeArrowheads="1"/>
          </p:cNvSpPr>
          <p:nvPr/>
        </p:nvSpPr>
        <p:spPr bwMode="auto">
          <a:xfrm>
            <a:off x="468313" y="908050"/>
            <a:ext cx="8207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2.4 </a:t>
            </a:r>
            <a:r>
              <a:rPr lang="zh-CN" altLang="en-US" sz="2400" b="1" dirty="0"/>
              <a:t>矩阵的特殊运算  </a:t>
            </a:r>
            <a:r>
              <a:rPr lang="zh-CN" altLang="en-US" sz="2400" dirty="0"/>
              <a:t>这里主要介绍矩阵的乘幂运算和矩阵元素的运算。</a:t>
            </a:r>
            <a:endParaRPr lang="en-US" altLang="zh-CN" sz="2400" dirty="0"/>
          </a:p>
        </p:txBody>
      </p:sp>
      <p:sp>
        <p:nvSpPr>
          <p:cNvPr id="50179" name="Rectangle 5"/>
          <p:cNvSpPr>
            <a:spLocks noChangeArrowheads="1"/>
          </p:cNvSpPr>
          <p:nvPr/>
        </p:nvSpPr>
        <p:spPr bwMode="auto">
          <a:xfrm>
            <a:off x="4932363" y="3644900"/>
            <a:ext cx="1944687" cy="174942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>
                <a:latin typeface="Times New Roman" panose="02020603050405020304" pitchFamily="18" charset="0"/>
              </a:rPr>
              <a:t>A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CN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>
                <a:latin typeface="Times New Roman" panose="02020603050405020304" pitchFamily="18" charset="0"/>
              </a:rPr>
              <a:t>     1     3     5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>
                <a:latin typeface="Times New Roman" panose="02020603050405020304" pitchFamily="18" charset="0"/>
              </a:rPr>
              <a:t>     3     4     0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>
                <a:latin typeface="Times New Roman" panose="02020603050405020304" pitchFamily="18" charset="0"/>
              </a:rPr>
              <a:t>     2     1     5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50180" name="Rectangle 6"/>
          <p:cNvSpPr>
            <a:spLocks noChangeArrowheads="1"/>
          </p:cNvSpPr>
          <p:nvPr/>
        </p:nvSpPr>
        <p:spPr bwMode="auto">
          <a:xfrm>
            <a:off x="1187450" y="3141663"/>
            <a:ext cx="2590800" cy="2663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>
                <a:latin typeface="Times New Roman" panose="02020603050405020304" pitchFamily="18" charset="0"/>
              </a:rPr>
              <a:t>&gt;&gt; </a:t>
            </a:r>
            <a:r>
              <a:rPr lang="fr-FR" altLang="zh-CN" sz="2400">
                <a:latin typeface="Times New Roman" panose="02020603050405020304" pitchFamily="18" charset="0"/>
              </a:rPr>
              <a:t>A^2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zh-CN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>
                <a:latin typeface="Times New Roman" panose="02020603050405020304" pitchFamily="18" charset="0"/>
              </a:rPr>
              <a:t>ans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zh-CN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>
                <a:latin typeface="Times New Roman" panose="02020603050405020304" pitchFamily="18" charset="0"/>
              </a:rPr>
              <a:t>    20    20    30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>
                <a:latin typeface="Times New Roman" panose="02020603050405020304" pitchFamily="18" charset="0"/>
              </a:rPr>
              <a:t>    15    25    15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>
                <a:latin typeface="Times New Roman" panose="02020603050405020304" pitchFamily="18" charset="0"/>
              </a:rPr>
              <a:t>    15    15    35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zh-CN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>
                <a:latin typeface="Times New Roman" panose="02020603050405020304" pitchFamily="18" charset="0"/>
              </a:rPr>
              <a:t>&gt;&gt;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50181" name="Rectangle 7"/>
          <p:cNvSpPr>
            <a:spLocks noChangeArrowheads="1"/>
          </p:cNvSpPr>
          <p:nvPr/>
        </p:nvSpPr>
        <p:spPr bwMode="auto">
          <a:xfrm>
            <a:off x="971550" y="1916113"/>
            <a:ext cx="70564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A^p</a:t>
            </a:r>
            <a:r>
              <a:rPr lang="zh-CN" altLang="en-US" sz="2400" dirty="0">
                <a:latin typeface="宋体" panose="02010600030101010101" pitchFamily="2" charset="-122"/>
              </a:rPr>
              <a:t>得到与</a:t>
            </a:r>
            <a:r>
              <a:rPr lang="en-US" altLang="zh-CN" sz="2400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</a:rPr>
              <a:t>同阶的矩阵为</a:t>
            </a:r>
            <a:r>
              <a:rPr lang="en-US" altLang="zh-CN" sz="2400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宋体" panose="02010600030101010101" pitchFamily="2" charset="-122"/>
              </a:rPr>
              <a:t>次幂，其中</a:t>
            </a:r>
            <a:r>
              <a:rPr lang="en-US" altLang="zh-CN" sz="2400" dirty="0">
                <a:latin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宋体" panose="02010600030101010101" pitchFamily="2" charset="-122"/>
              </a:rPr>
              <a:t>可以是任何的正数。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ABCADE-664C-4A0B-A688-EDB300D94934}" type="slidenum">
              <a:rPr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400"/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323850" y="981075"/>
            <a:ext cx="561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假设</a:t>
            </a:r>
            <a:r>
              <a:rPr lang="en-US" altLang="zh-CN" sz="2400" b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和</a:t>
            </a:r>
            <a:r>
              <a:rPr lang="en-US" altLang="zh-CN" sz="2400" b="1">
                <a:latin typeface="Times New Roman" panose="02020603050405020304" pitchFamily="18" charset="0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</a:rPr>
              <a:t>是同阶的矩阵（或向量），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468313" y="1773238"/>
            <a:ext cx="1512887" cy="147478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>
                <a:latin typeface="Times New Roman" panose="02020603050405020304" pitchFamily="18" charset="0"/>
              </a:rPr>
              <a:t>A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CN" sz="1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>
                <a:latin typeface="Times New Roman" panose="02020603050405020304" pitchFamily="18" charset="0"/>
              </a:rPr>
              <a:t>     1     3     5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>
                <a:latin typeface="Times New Roman" panose="02020603050405020304" pitchFamily="18" charset="0"/>
              </a:rPr>
              <a:t>     3     4     0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>
                <a:latin typeface="Times New Roman" panose="02020603050405020304" pitchFamily="18" charset="0"/>
              </a:rPr>
              <a:t>     2     1     5</a:t>
            </a:r>
            <a:endParaRPr lang="zh-CN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52229" name="Rectangle 6"/>
          <p:cNvSpPr>
            <a:spLocks noChangeArrowheads="1"/>
          </p:cNvSpPr>
          <p:nvPr/>
        </p:nvSpPr>
        <p:spPr bwMode="auto">
          <a:xfrm>
            <a:off x="395288" y="3716338"/>
            <a:ext cx="1638300" cy="147478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B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 4     3     6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 5     1     4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 3     4     6</a:t>
            </a:r>
            <a:endParaRPr lang="zh-CN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52230" name="Rectangle 7"/>
          <p:cNvSpPr>
            <a:spLocks noChangeArrowheads="1"/>
          </p:cNvSpPr>
          <p:nvPr/>
        </p:nvSpPr>
        <p:spPr bwMode="auto">
          <a:xfrm>
            <a:off x="2700338" y="1628775"/>
            <a:ext cx="54737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=A.*B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得到与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同阶的矩阵，其中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)=A( </a:t>
            </a:r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)*B( </a:t>
            </a:r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 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类比加减运算</a:t>
            </a:r>
            <a:endParaRPr lang="en-US" altLang="zh-CN" sz="1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31" name="Rectangle 9"/>
          <p:cNvSpPr>
            <a:spLocks noChangeArrowheads="1"/>
          </p:cNvSpPr>
          <p:nvPr/>
        </p:nvSpPr>
        <p:spPr bwMode="auto">
          <a:xfrm>
            <a:off x="2843213" y="2781300"/>
            <a:ext cx="1944687" cy="2754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zh-CN" sz="1800" b="1">
                <a:latin typeface="Times New Roman" panose="02020603050405020304" pitchFamily="18" charset="0"/>
              </a:rPr>
              <a:t>&gt;&gt; </a:t>
            </a:r>
            <a:r>
              <a:rPr lang="pl-PL" altLang="zh-CN" sz="2400" b="1">
                <a:latin typeface="Times New Roman" panose="02020603050405020304" pitchFamily="18" charset="0"/>
              </a:rPr>
              <a:t>p=A.*B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zh-CN" sz="1800" b="1">
                <a:latin typeface="Times New Roman" panose="02020603050405020304" pitchFamily="18" charset="0"/>
              </a:rPr>
              <a:t>p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zh-CN" sz="1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zh-CN" sz="1800" b="1">
                <a:latin typeface="Times New Roman" panose="02020603050405020304" pitchFamily="18" charset="0"/>
              </a:rPr>
              <a:t>     4     9    30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zh-CN" sz="1800" b="1">
                <a:latin typeface="Times New Roman" panose="02020603050405020304" pitchFamily="18" charset="0"/>
              </a:rPr>
              <a:t>    15     4     0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zh-CN" sz="1800" b="1">
                <a:latin typeface="Times New Roman" panose="02020603050405020304" pitchFamily="18" charset="0"/>
              </a:rPr>
              <a:t>     6     4    30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l-PL" altLang="zh-CN" sz="1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zh-CN" sz="1800" b="1">
                <a:latin typeface="Times New Roman" panose="02020603050405020304" pitchFamily="18" charset="0"/>
              </a:rPr>
              <a:t>&gt;&gt; </a:t>
            </a:r>
            <a:endParaRPr lang="zh-CN" altLang="en-US" sz="1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ChangeArrowheads="1"/>
          </p:cNvSpPr>
          <p:nvPr/>
        </p:nvSpPr>
        <p:spPr bwMode="auto">
          <a:xfrm>
            <a:off x="1547813" y="2205038"/>
            <a:ext cx="1512887" cy="147478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>
                <a:latin typeface="Times New Roman" panose="02020603050405020304" pitchFamily="18" charset="0"/>
              </a:rPr>
              <a:t>A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CN" sz="1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>
                <a:latin typeface="Times New Roman" panose="02020603050405020304" pitchFamily="18" charset="0"/>
              </a:rPr>
              <a:t>     1     3     5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>
                <a:latin typeface="Times New Roman" panose="02020603050405020304" pitchFamily="18" charset="0"/>
              </a:rPr>
              <a:t>     3     4     0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>
                <a:latin typeface="Times New Roman" panose="02020603050405020304" pitchFamily="18" charset="0"/>
              </a:rPr>
              <a:t>     2     1     5</a:t>
            </a:r>
            <a:endParaRPr lang="zh-CN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53251" name="Rectangle 5"/>
          <p:cNvSpPr>
            <a:spLocks noChangeArrowheads="1"/>
          </p:cNvSpPr>
          <p:nvPr/>
        </p:nvSpPr>
        <p:spPr bwMode="auto">
          <a:xfrm>
            <a:off x="1476375" y="4005263"/>
            <a:ext cx="1638300" cy="147478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B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 4     3     6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 5     1     4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 3     4     6</a:t>
            </a:r>
            <a:endParaRPr lang="zh-CN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53252" name="Rectangle 6"/>
          <p:cNvSpPr>
            <a:spLocks noChangeArrowheads="1"/>
          </p:cNvSpPr>
          <p:nvPr/>
        </p:nvSpPr>
        <p:spPr bwMode="auto">
          <a:xfrm>
            <a:off x="900113" y="981075"/>
            <a:ext cx="54737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q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=A.^B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得到与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与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同阶的矩阵，其中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)=A( 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)^B( 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endParaRPr lang="en-US" altLang="zh-CN" sz="1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3" name="Rectangle 8"/>
          <p:cNvSpPr>
            <a:spLocks noChangeArrowheads="1"/>
          </p:cNvSpPr>
          <p:nvPr/>
        </p:nvSpPr>
        <p:spPr bwMode="auto">
          <a:xfrm>
            <a:off x="3995738" y="2420938"/>
            <a:ext cx="3384550" cy="2754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 b="1">
                <a:latin typeface="Times New Roman" panose="02020603050405020304" pitchFamily="18" charset="0"/>
              </a:rPr>
              <a:t>&gt;&gt; </a:t>
            </a:r>
            <a:r>
              <a:rPr lang="fr-FR" altLang="zh-CN" sz="2400" b="1">
                <a:latin typeface="Times New Roman" panose="02020603050405020304" pitchFamily="18" charset="0"/>
              </a:rPr>
              <a:t>q=A.^B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 b="1">
                <a:latin typeface="Times New Roman" panose="02020603050405020304" pitchFamily="18" charset="0"/>
              </a:rPr>
              <a:t>q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zh-CN" sz="1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 b="1">
                <a:latin typeface="Times New Roman" panose="02020603050405020304" pitchFamily="18" charset="0"/>
              </a:rPr>
              <a:t>           1          27       15625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 b="1">
                <a:latin typeface="Times New Roman" panose="02020603050405020304" pitchFamily="18" charset="0"/>
              </a:rPr>
              <a:t>         243           4           0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 b="1">
                <a:latin typeface="Times New Roman" panose="02020603050405020304" pitchFamily="18" charset="0"/>
              </a:rPr>
              <a:t>           8           1       15625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zh-CN" sz="1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 b="1">
                <a:latin typeface="Times New Roman" panose="02020603050405020304" pitchFamily="18" charset="0"/>
              </a:rPr>
              <a:t>&gt;&gt; </a:t>
            </a:r>
            <a:endParaRPr lang="zh-CN" altLang="en-US" sz="1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8AEEC2-1EC5-47C0-9281-0DB02632EA30}" type="slidenum">
              <a:rPr lang="zh-CN" altLang="en-US" sz="14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400" b="1"/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900113" y="2205038"/>
            <a:ext cx="1512887" cy="147478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>
                <a:latin typeface="Times New Roman" panose="02020603050405020304" pitchFamily="18" charset="0"/>
              </a:rPr>
              <a:t>A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CN" sz="1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>
                <a:latin typeface="Times New Roman" panose="02020603050405020304" pitchFamily="18" charset="0"/>
              </a:rPr>
              <a:t>     1     3     5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>
                <a:latin typeface="Times New Roman" panose="02020603050405020304" pitchFamily="18" charset="0"/>
              </a:rPr>
              <a:t>     3     4     0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>
                <a:latin typeface="Times New Roman" panose="02020603050405020304" pitchFamily="18" charset="0"/>
              </a:rPr>
              <a:t>     2     1     5</a:t>
            </a:r>
            <a:endParaRPr lang="zh-CN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827088" y="4005263"/>
            <a:ext cx="1638300" cy="147478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B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 4     3     6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 5     1     4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 3     4     6</a:t>
            </a:r>
            <a:endParaRPr lang="zh-CN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55301" name="Rectangle 7"/>
          <p:cNvSpPr>
            <a:spLocks noChangeArrowheads="1"/>
          </p:cNvSpPr>
          <p:nvPr/>
        </p:nvSpPr>
        <p:spPr bwMode="auto">
          <a:xfrm>
            <a:off x="900113" y="981075"/>
            <a:ext cx="54737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=A./B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得到与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与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同阶的矩阵，其中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r( 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)=A( 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)/B( 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endParaRPr lang="en-US" altLang="zh-CN" sz="1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2" name="Rectangle 8"/>
          <p:cNvSpPr>
            <a:spLocks noChangeArrowheads="1"/>
          </p:cNvSpPr>
          <p:nvPr/>
        </p:nvSpPr>
        <p:spPr bwMode="auto">
          <a:xfrm>
            <a:off x="3708400" y="2565400"/>
            <a:ext cx="3509963" cy="2754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/>
              <a:t>&gt;&gt; </a:t>
            </a:r>
            <a:r>
              <a:rPr lang="pt-BR" altLang="zh-CN" sz="2400" b="1"/>
              <a:t>r=A./B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CN" sz="24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/>
              <a:t>r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CN" sz="18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/>
              <a:t>    0.2500    1.0000    0.8333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/>
              <a:t>    0.6000    4.0000         0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/>
              <a:t>    0.6667    0.2500    0.8333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CN" sz="18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/>
              <a:t>&gt;&gt; </a:t>
            </a:r>
            <a:endParaRPr lang="zh-CN" altLang="en-US" sz="1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317156-5262-4E2D-89D6-35D2B0EDDE7E}" type="slidenum">
              <a:rPr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/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68313" y="981075"/>
            <a:ext cx="8153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4.当前目录窗口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在当前目录窗口中可显示或改变当前目录，还可以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显示当前目录下的文件。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68313" y="2420938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5.发行说明书窗口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    用来说明用户所拥有的产品的工具包、演示及帮助信息。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468313" y="3429000"/>
            <a:ext cx="8229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6.工作间管理窗口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在工作间管理窗口中将显示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目前内存中所有的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MATLAB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变量的变量名、字节数以及类型等信息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AB8F4E-8518-4F0A-A12D-0600F3BD2DCC}" type="slidenum">
              <a:rPr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400"/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900113" y="981075"/>
            <a:ext cx="54737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s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=A.\B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得到与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与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同阶的矩阵，其中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s( 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)=B( 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)/A( 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endParaRPr lang="en-US" altLang="zh-CN" sz="1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4" name="Rectangle 5"/>
          <p:cNvSpPr>
            <a:spLocks noChangeArrowheads="1"/>
          </p:cNvSpPr>
          <p:nvPr/>
        </p:nvSpPr>
        <p:spPr bwMode="auto">
          <a:xfrm>
            <a:off x="900113" y="2205038"/>
            <a:ext cx="1512887" cy="147478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>
                <a:latin typeface="Times New Roman" panose="02020603050405020304" pitchFamily="18" charset="0"/>
              </a:rPr>
              <a:t>A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zh-CN" sz="1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>
                <a:latin typeface="Times New Roman" panose="02020603050405020304" pitchFamily="18" charset="0"/>
              </a:rPr>
              <a:t>     1     3     5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>
                <a:latin typeface="Times New Roman" panose="02020603050405020304" pitchFamily="18" charset="0"/>
              </a:rPr>
              <a:t>     3     4     1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1800" b="1">
                <a:latin typeface="Times New Roman" panose="02020603050405020304" pitchFamily="18" charset="0"/>
              </a:rPr>
              <a:t>     2     1     5</a:t>
            </a:r>
            <a:endParaRPr lang="zh-CN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56325" name="Rectangle 6"/>
          <p:cNvSpPr>
            <a:spLocks noChangeArrowheads="1"/>
          </p:cNvSpPr>
          <p:nvPr/>
        </p:nvSpPr>
        <p:spPr bwMode="auto">
          <a:xfrm>
            <a:off x="827088" y="4005263"/>
            <a:ext cx="1638300" cy="147478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B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 4     3     6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 5     1     4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 3     4     6</a:t>
            </a:r>
            <a:endParaRPr lang="zh-CN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56326" name="Rectangle 7"/>
          <p:cNvSpPr>
            <a:spLocks noChangeArrowheads="1"/>
          </p:cNvSpPr>
          <p:nvPr/>
        </p:nvSpPr>
        <p:spPr bwMode="auto">
          <a:xfrm>
            <a:off x="3492500" y="2349500"/>
            <a:ext cx="3311525" cy="2754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&gt;&gt; </a:t>
            </a:r>
            <a:r>
              <a:rPr lang="en-US" altLang="zh-CN" sz="2400" b="1">
                <a:latin typeface="Times New Roman" panose="02020603050405020304" pitchFamily="18" charset="0"/>
              </a:rPr>
              <a:t>s=A.\B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s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4.0000    1.0000    1.2000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1.6667    0.2500    4.0000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    1.5000    4.0000    1.2000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&gt;&gt; </a:t>
            </a:r>
            <a:endParaRPr lang="zh-CN" altLang="en-US" sz="1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413323-28FD-4DCE-9F08-C559FE0C6259}" type="slidenum">
              <a:rPr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400"/>
          </a:p>
        </p:txBody>
      </p:sp>
      <p:graphicFrame>
        <p:nvGraphicFramePr>
          <p:cNvPr id="523481" name="Group 217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4201262439"/>
              </p:ext>
            </p:extLst>
          </p:nvPr>
        </p:nvGraphicFramePr>
        <p:xfrm>
          <a:off x="1692275" y="1125538"/>
          <a:ext cx="6551613" cy="4032251"/>
        </p:xfrm>
        <a:graphic>
          <a:graphicData uri="http://schemas.openxmlformats.org/drawingml/2006/table">
            <a:tbl>
              <a:tblPr/>
              <a:tblGrid>
                <a:gridCol w="571500"/>
                <a:gridCol w="5980113"/>
              </a:tblGrid>
              <a:tr h="4508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冒号；在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MATLAB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中，它表示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华文新魏" pitchFamily="2" charset="-122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全部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华文新魏" pitchFamily="2" charset="-122"/>
                        </a:rPr>
                        <a:t>”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用于分隔行；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禁止显示结果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用于分隔列；要求显示结果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小数点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矩阵或向量转置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(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指出在算术表达式中计算的先后次序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矩阵元素提取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[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用于构成向量和矩阵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用于注释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用于赋值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1341438"/>
            <a:ext cx="8208963" cy="587375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  MATLAB</a:t>
            </a:r>
            <a:r>
              <a:rPr lang="zh-CN" altLang="en-US" sz="24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提供了许多可以选用的图形功能，这里只作简单介绍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268538" y="692150"/>
            <a:ext cx="44973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3 </a:t>
            </a:r>
            <a:r>
              <a:rPr lang="zh-CN" altLang="en-US" sz="2800" b="1">
                <a:solidFill>
                  <a:schemeClr val="tx2"/>
                </a:solidFill>
              </a:rPr>
              <a:t>用</a:t>
            </a:r>
            <a:r>
              <a:rPr lang="en-US" altLang="zh-CN" sz="2800" b="1">
                <a:solidFill>
                  <a:schemeClr val="tx2"/>
                </a:solidFill>
              </a:rPr>
              <a:t>MATLAB</a:t>
            </a:r>
            <a:r>
              <a:rPr lang="zh-CN" altLang="en-US" sz="2800" b="1">
                <a:solidFill>
                  <a:schemeClr val="tx2"/>
                </a:solidFill>
              </a:rPr>
              <a:t>绘图</a:t>
            </a:r>
            <a:r>
              <a:rPr lang="en-US" altLang="zh-CN" sz="2800" b="1">
                <a:solidFill>
                  <a:schemeClr val="tx2"/>
                </a:solidFill>
              </a:rPr>
              <a:t>——</a:t>
            </a:r>
            <a:r>
              <a:rPr lang="zh-CN" altLang="en-US" sz="2800" b="1">
                <a:solidFill>
                  <a:schemeClr val="tx2"/>
                </a:solidFill>
              </a:rPr>
              <a:t>容易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539750" y="2133600"/>
            <a:ext cx="7920038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3.1 </a:t>
            </a:r>
            <a:r>
              <a:rPr lang="zh-CN" altLang="en-US" sz="2400" b="1" dirty="0">
                <a:latin typeface="Times New Roman" panose="02020603050405020304" pitchFamily="18" charset="0"/>
              </a:rPr>
              <a:t>二维图形函数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plot  </a:t>
            </a:r>
            <a:r>
              <a:rPr lang="zh-CN" altLang="en-US" sz="2400" b="1" dirty="0">
                <a:latin typeface="Times New Roman" panose="02020603050405020304" pitchFamily="18" charset="0"/>
              </a:rPr>
              <a:t>最常用和最简单的绘图命令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例如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plot(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‘-’</a:t>
            </a:r>
            <a:r>
              <a:rPr lang="en-US" altLang="zh-CN" sz="2400" b="1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将向量</a:t>
            </a:r>
            <a:r>
              <a:rPr lang="en-US" altLang="zh-CN" sz="2400" b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</a:rPr>
              <a:t>对应元素定义的点依次用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实线</a:t>
            </a:r>
            <a:r>
              <a:rPr lang="zh-CN" altLang="en-US" sz="2400" b="1" dirty="0">
                <a:latin typeface="Times New Roman" panose="02020603050405020304" pitchFamily="18" charset="0"/>
              </a:rPr>
              <a:t>联接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的维数必须一样</a:t>
            </a:r>
            <a:r>
              <a:rPr lang="zh-CN" altLang="en-US" sz="2400" b="1" dirty="0">
                <a:latin typeface="Times New Roman" panose="02020603050405020304" pitchFamily="18" charset="0"/>
              </a:rPr>
              <a:t>）；如果</a:t>
            </a:r>
            <a:r>
              <a:rPr lang="en-US" altLang="zh-CN" sz="2400" b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</a:rPr>
              <a:t>为矩阵，则按列依次处理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plot(x1,y1,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‘</a:t>
            </a:r>
            <a:r>
              <a:rPr lang="en-US" altLang="zh-CN" sz="2400" b="1" baseline="-14000" dirty="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2400" b="1" dirty="0">
                <a:latin typeface="Times New Roman" panose="02020603050405020304" pitchFamily="18" charset="0"/>
              </a:rPr>
              <a:t>,x2,y2, </a:t>
            </a:r>
            <a:r>
              <a:rPr lang="en-US" altLang="zh-CN" sz="1800" b="1" dirty="0">
                <a:solidFill>
                  <a:srgbClr val="FF0000"/>
                </a:solidFill>
              </a:rPr>
              <a:t>‘+’</a:t>
            </a:r>
            <a:r>
              <a:rPr lang="en-US" altLang="zh-CN" sz="2400" b="1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将向量 </a:t>
            </a:r>
            <a:r>
              <a:rPr lang="en-US" altLang="zh-CN" sz="2400" b="1" dirty="0">
                <a:latin typeface="Times New Roman" panose="02020603050405020304" pitchFamily="18" charset="0"/>
              </a:rPr>
              <a:t>x1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y1</a:t>
            </a:r>
            <a:r>
              <a:rPr lang="zh-CN" altLang="en-US" sz="2400" b="1" dirty="0">
                <a:latin typeface="Times New Roman" panose="02020603050405020304" pitchFamily="18" charset="0"/>
              </a:rPr>
              <a:t>对应元素定义的点用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星号</a:t>
            </a:r>
            <a:r>
              <a:rPr lang="zh-CN" altLang="en-US" sz="2400" b="1" dirty="0">
                <a:latin typeface="Times New Roman" panose="02020603050405020304" pitchFamily="18" charset="0"/>
              </a:rPr>
              <a:t>标出，将向量</a:t>
            </a:r>
            <a:r>
              <a:rPr lang="en-US" altLang="zh-CN" sz="2400" b="1" dirty="0">
                <a:latin typeface="Times New Roman" panose="02020603050405020304" pitchFamily="18" charset="0"/>
              </a:rPr>
              <a:t>x2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y2</a:t>
            </a:r>
            <a:r>
              <a:rPr lang="zh-CN" altLang="en-US" sz="2400" b="1" dirty="0">
                <a:latin typeface="Times New Roman" panose="02020603050405020304" pitchFamily="18" charset="0"/>
              </a:rPr>
              <a:t>对应元素定义的点用</a:t>
            </a:r>
            <a:r>
              <a:rPr lang="en-US" altLang="zh-CN" sz="1800" b="1" dirty="0">
                <a:solidFill>
                  <a:srgbClr val="FF0000"/>
                </a:solidFill>
              </a:rPr>
              <a:t>‘+’</a:t>
            </a:r>
            <a:r>
              <a:rPr lang="zh-CN" altLang="en-US" sz="2400" b="1" dirty="0"/>
              <a:t>标出</a:t>
            </a:r>
            <a:r>
              <a:rPr lang="zh-CN" altLang="en-US" sz="1800" b="1" dirty="0"/>
              <a:t>。</a:t>
            </a:r>
            <a:r>
              <a:rPr lang="en-US" altLang="zh-CN" sz="2400" b="1" dirty="0">
                <a:latin typeface="Times New Roman" panose="02020603050405020304" pitchFamily="18" charset="0"/>
              </a:rPr>
              <a:t>MATLAB</a:t>
            </a:r>
            <a:r>
              <a:rPr lang="zh-CN" altLang="en-US" sz="2400" b="1" dirty="0">
                <a:latin typeface="宋体" panose="02010600030101010101" pitchFamily="2" charset="-122"/>
              </a:rPr>
              <a:t>可以划线或者点，它提供的点和线类型如下表</a:t>
            </a:r>
          </a:p>
        </p:txBody>
      </p:sp>
    </p:spTree>
    <p:extLst>
      <p:ext uri="{BB962C8B-B14F-4D97-AF65-F5344CB8AC3E}">
        <p14:creationId xmlns:p14="http://schemas.microsoft.com/office/powerpoint/2010/main" val="58650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1824" name="Group 48"/>
          <p:cNvGraphicFramePr>
            <a:graphicFrameLocks noGrp="1"/>
          </p:cNvGraphicFramePr>
          <p:nvPr/>
        </p:nvGraphicFramePr>
        <p:xfrm>
          <a:off x="1403350" y="765175"/>
          <a:ext cx="6096000" cy="4048127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661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线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符号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符号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实线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实心圆点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虚线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加号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点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星号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虚线间点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空心原点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叉号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1855" name="Group 79"/>
          <p:cNvGraphicFramePr>
            <a:graphicFrameLocks noGrp="1"/>
          </p:cNvGraphicFramePr>
          <p:nvPr/>
        </p:nvGraphicFramePr>
        <p:xfrm>
          <a:off x="1403350" y="4941888"/>
          <a:ext cx="6096000" cy="1398587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70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蓝色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黄色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红色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绿色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58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684213" y="765175"/>
            <a:ext cx="76327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例如 </a:t>
            </a:r>
            <a:r>
              <a:rPr lang="en-US" altLang="zh-CN" sz="2400" b="1" dirty="0">
                <a:latin typeface="Times New Roman" panose="02020603050405020304" pitchFamily="18" charset="0"/>
              </a:rPr>
              <a:t>plot(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,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‘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-b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 smtClean="0"/>
              <a:t> </a:t>
            </a:r>
            <a:r>
              <a:rPr lang="zh-CN" altLang="en-US" sz="2400" b="1" dirty="0"/>
              <a:t>将</a:t>
            </a:r>
            <a:r>
              <a:rPr lang="en-US" altLang="zh-CN" sz="2400" b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/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y</a:t>
            </a:r>
            <a:r>
              <a:rPr lang="zh-CN" altLang="en-US" sz="2400" b="1" dirty="0"/>
              <a:t>对应的元素定义的点依次用</a:t>
            </a:r>
            <a:r>
              <a:rPr lang="zh-CN" altLang="en-US" sz="2400" b="1" dirty="0">
                <a:solidFill>
                  <a:srgbClr val="FF0000"/>
                </a:solidFill>
              </a:rPr>
              <a:t>蓝色实线</a:t>
            </a:r>
            <a:r>
              <a:rPr lang="zh-CN" altLang="en-US" sz="2400" b="1" dirty="0"/>
              <a:t>联接。</a:t>
            </a:r>
          </a:p>
        </p:txBody>
      </p:sp>
      <p:sp>
        <p:nvSpPr>
          <p:cNvPr id="11267" name="Rectangle 8"/>
          <p:cNvSpPr>
            <a:spLocks noChangeArrowheads="1"/>
          </p:cNvSpPr>
          <p:nvPr/>
        </p:nvSpPr>
        <p:spPr bwMode="auto">
          <a:xfrm>
            <a:off x="250825" y="2452688"/>
            <a:ext cx="2971800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 Unicode MS" panose="020B0604020202020204" pitchFamily="34" charset="-122"/>
              </a:rPr>
              <a:t>&gt;&gt; </a:t>
            </a:r>
            <a:r>
              <a:rPr lang="en-US" altLang="zh-CN" sz="2400" b="1" dirty="0">
                <a:solidFill>
                  <a:srgbClr val="FF0000"/>
                </a:solidFill>
                <a:latin typeface="Arial Unicode MS" panose="020B0604020202020204" pitchFamily="34" charset="-122"/>
              </a:rPr>
              <a:t>x = 0:.002:4*pi</a:t>
            </a:r>
            <a:r>
              <a:rPr lang="en-US" altLang="zh-CN" sz="2400" b="1" dirty="0">
                <a:latin typeface="Arial Unicode MS" panose="020B0604020202020204" pitchFamily="34" charset="-122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 Unicode MS" panose="020B0604020202020204" pitchFamily="34" charset="-122"/>
              </a:rPr>
              <a:t>&gt;&gt; y=sin(x);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 Unicode MS" panose="020B0604020202020204" pitchFamily="34" charset="-122"/>
              </a:rPr>
              <a:t>&gt;&gt; </a:t>
            </a:r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plot(</a:t>
            </a:r>
            <a:r>
              <a:rPr lang="en-US" altLang="zh-CN" sz="24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x,y</a:t>
            </a:r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,'-b');</a:t>
            </a:r>
          </a:p>
        </p:txBody>
      </p:sp>
      <p:pic>
        <p:nvPicPr>
          <p:cNvPr id="112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236788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15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466725" y="771525"/>
            <a:ext cx="2530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3.2 </a:t>
            </a:r>
            <a:r>
              <a:rPr lang="zh-CN" altLang="en-US" sz="2400" b="1"/>
              <a:t>绘图辅助函数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682625" y="1349375"/>
            <a:ext cx="73009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利用这一族函数可以为画出的图像加上标题等内容。</a:t>
            </a:r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395288" y="1925638"/>
            <a:ext cx="8424862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title(</a:t>
            </a:r>
            <a:r>
              <a:rPr lang="en-US" altLang="zh-CN" sz="2400" b="1" dirty="0"/>
              <a:t>‘...’</a:t>
            </a:r>
            <a:r>
              <a:rPr lang="en-US" altLang="zh-CN" sz="2400" b="1" dirty="0">
                <a:latin typeface="Times New Roman" panose="02020603050405020304" pitchFamily="18" charset="0"/>
              </a:rPr>
              <a:t>); </a:t>
            </a:r>
            <a:r>
              <a:rPr lang="zh-CN" altLang="en-US" sz="2400" b="1" dirty="0">
                <a:latin typeface="Times New Roman" panose="02020603050405020304" pitchFamily="18" charset="0"/>
              </a:rPr>
              <a:t>在图形的上方显示</a:t>
            </a:r>
            <a:r>
              <a:rPr lang="en-US" altLang="zh-CN" sz="2400" b="1" dirty="0"/>
              <a:t>‘ ’</a:t>
            </a:r>
            <a:r>
              <a:rPr lang="zh-CN" altLang="en-US" sz="2400" b="1" dirty="0"/>
              <a:t>中指定的内容；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xlabel</a:t>
            </a:r>
            <a:r>
              <a:rPr lang="en-US" altLang="zh-CN" sz="2400" b="1" dirty="0">
                <a:latin typeface="Times New Roman" panose="02020603050405020304" pitchFamily="18" charset="0"/>
              </a:rPr>
              <a:t>(‘...’)</a:t>
            </a:r>
            <a:r>
              <a:rPr lang="zh-CN" altLang="en-US" sz="2400" b="1" dirty="0">
                <a:latin typeface="Times New Roman" panose="02020603050405020304" pitchFamily="18" charset="0"/>
              </a:rPr>
              <a:t>；将</a:t>
            </a:r>
            <a:r>
              <a:rPr lang="en-US" altLang="zh-CN" sz="2400" b="1" dirty="0"/>
              <a:t>‘ ’</a:t>
            </a:r>
            <a:r>
              <a:rPr lang="zh-CN" altLang="en-US" sz="2400" b="1" dirty="0"/>
              <a:t>中指定的内容标在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轴；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err="1"/>
              <a:t>ylabel</a:t>
            </a:r>
            <a:r>
              <a:rPr lang="en-US" altLang="zh-CN" sz="2400" b="1" dirty="0"/>
              <a:t>(‘...’)</a:t>
            </a:r>
            <a:r>
              <a:rPr lang="zh-CN" altLang="en-US" sz="2400" b="1" dirty="0"/>
              <a:t>；将</a:t>
            </a:r>
            <a:r>
              <a:rPr lang="en-US" altLang="zh-CN" sz="2400" b="1" dirty="0"/>
              <a:t>‘ ’</a:t>
            </a:r>
            <a:r>
              <a:rPr lang="zh-CN" altLang="en-US" sz="2400" b="1" dirty="0"/>
              <a:t>中指定的内容标在</a:t>
            </a:r>
            <a:r>
              <a:rPr lang="en-US" altLang="zh-CN" sz="2400" b="1" dirty="0"/>
              <a:t>y</a:t>
            </a:r>
            <a:r>
              <a:rPr lang="zh-CN" altLang="en-US" sz="2400" b="1" dirty="0"/>
              <a:t>轴；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grid</a:t>
            </a:r>
            <a:r>
              <a:rPr lang="zh-CN" altLang="en-US" sz="2400" b="1" dirty="0"/>
              <a:t>；在图上显示虚线的格；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text(</a:t>
            </a:r>
            <a:r>
              <a:rPr lang="en-US" altLang="zh-CN" sz="2400" b="1" dirty="0" err="1"/>
              <a:t>x,y</a:t>
            </a:r>
            <a:r>
              <a:rPr lang="en-US" altLang="zh-CN" sz="2400" b="1" dirty="0"/>
              <a:t>, ‘…’)</a:t>
            </a:r>
            <a:r>
              <a:rPr lang="zh-CN" altLang="en-US" sz="2400" b="1" dirty="0"/>
              <a:t>；将</a:t>
            </a:r>
            <a:r>
              <a:rPr lang="en-US" altLang="zh-CN" sz="2400" b="1" dirty="0"/>
              <a:t>‘ ’</a:t>
            </a:r>
            <a:r>
              <a:rPr lang="zh-CN" altLang="en-US" sz="2400" b="1" dirty="0"/>
              <a:t>中指定的内容显示在</a:t>
            </a:r>
            <a:r>
              <a:rPr lang="en-US" altLang="zh-CN" sz="2400" b="1" dirty="0" err="1"/>
              <a:t>x,y</a:t>
            </a:r>
            <a:r>
              <a:rPr lang="zh-CN" altLang="en-US" sz="2400" b="1" dirty="0"/>
              <a:t>所定义的位置上；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err="1"/>
              <a:t>gtext</a:t>
            </a:r>
            <a:r>
              <a:rPr lang="en-US" altLang="zh-CN" sz="2400" b="1" dirty="0"/>
              <a:t>(‘…’)</a:t>
            </a:r>
            <a:r>
              <a:rPr lang="zh-CN" altLang="en-US" sz="2400" b="1" dirty="0"/>
              <a:t>；运行到该命令时，屏幕光标位置显示符号“＋”等待，它将</a:t>
            </a:r>
            <a:r>
              <a:rPr lang="en-US" altLang="zh-CN" sz="2400" b="1" dirty="0"/>
              <a:t>‘ ’</a:t>
            </a:r>
            <a:r>
              <a:rPr lang="zh-CN" altLang="en-US" sz="2400" b="1" dirty="0"/>
              <a:t>中指定的内容标在鼠标指定的位置；</a:t>
            </a:r>
          </a:p>
        </p:txBody>
      </p:sp>
    </p:spTree>
    <p:extLst>
      <p:ext uri="{BB962C8B-B14F-4D97-AF65-F5344CB8AC3E}">
        <p14:creationId xmlns:p14="http://schemas.microsoft.com/office/powerpoint/2010/main" val="8882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250825" y="404813"/>
            <a:ext cx="8910638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axis([xl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xr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yl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yr</a:t>
            </a:r>
            <a:r>
              <a:rPr lang="en-US" altLang="zh-CN" sz="2400" b="1" dirty="0">
                <a:latin typeface="Times New Roman" panose="02020603050405020304" pitchFamily="18" charset="0"/>
              </a:rPr>
              <a:t>]); </a:t>
            </a:r>
            <a:r>
              <a:rPr lang="zh-CN" altLang="en-US" sz="2400" b="1" dirty="0">
                <a:latin typeface="Times New Roman" panose="02020603050405020304" pitchFamily="18" charset="0"/>
              </a:rPr>
              <a:t>其中的</a:t>
            </a:r>
            <a:r>
              <a:rPr lang="en-US" altLang="zh-CN" sz="2400" b="1" dirty="0"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</a:rPr>
              <a:t>个实数分别定义</a:t>
            </a:r>
            <a:r>
              <a:rPr lang="en-US" altLang="zh-CN" sz="2400" b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</a:rPr>
              <a:t>方向显示的范围；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hold on</a:t>
            </a:r>
            <a:r>
              <a:rPr lang="zh-CN" altLang="en-US" sz="2400" b="1" dirty="0">
                <a:latin typeface="Times New Roman" panose="02020603050405020304" pitchFamily="18" charset="0"/>
              </a:rPr>
              <a:t>；后面</a:t>
            </a:r>
            <a:r>
              <a:rPr lang="en-US" altLang="zh-CN" sz="2400" b="1" dirty="0">
                <a:latin typeface="Times New Roman" panose="02020603050405020304" pitchFamily="18" charset="0"/>
              </a:rPr>
              <a:t>plot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的图将迭在一起；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hold off</a:t>
            </a:r>
            <a:r>
              <a:rPr lang="zh-CN" altLang="en-US" sz="2400" b="1" dirty="0">
                <a:latin typeface="Times New Roman" panose="02020603050405020304" pitchFamily="18" charset="0"/>
              </a:rPr>
              <a:t>；解除</a:t>
            </a:r>
            <a:r>
              <a:rPr lang="en-US" altLang="zh-CN" sz="2400" b="1" dirty="0">
                <a:latin typeface="Times New Roman" panose="02020603050405020304" pitchFamily="18" charset="0"/>
              </a:rPr>
              <a:t>hold on</a:t>
            </a:r>
            <a:r>
              <a:rPr lang="zh-CN" altLang="en-US" sz="2400" b="1" dirty="0">
                <a:latin typeface="Times New Roman" panose="02020603050405020304" pitchFamily="18" charset="0"/>
              </a:rPr>
              <a:t>命令，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plot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将冲去图形窗口已有图形</a:t>
            </a:r>
            <a:r>
              <a:rPr lang="zh-CN" altLang="en-US" sz="2400" b="1" dirty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注意上述辅助函数必须放在相应的“</a:t>
            </a:r>
            <a:r>
              <a:rPr lang="en-US" altLang="zh-CN" sz="2400" b="1" dirty="0">
                <a:latin typeface="Times New Roman" panose="02020603050405020304" pitchFamily="18" charset="0"/>
              </a:rPr>
              <a:t>plot”</a:t>
            </a:r>
            <a:r>
              <a:rPr lang="zh-CN" altLang="en-US" sz="2400" b="1" dirty="0">
                <a:latin typeface="Times New Roman" panose="02020603050405020304" pitchFamily="18" charset="0"/>
              </a:rPr>
              <a:t>语句之后。</a:t>
            </a:r>
          </a:p>
        </p:txBody>
      </p:sp>
      <p:sp>
        <p:nvSpPr>
          <p:cNvPr id="15363" name="Rectangle 13"/>
          <p:cNvSpPr>
            <a:spLocks noChangeArrowheads="1"/>
          </p:cNvSpPr>
          <p:nvPr/>
        </p:nvSpPr>
        <p:spPr bwMode="auto">
          <a:xfrm>
            <a:off x="0" y="2228850"/>
            <a:ext cx="3884613" cy="3563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 Unicode MS" panose="020B0604020202020204" pitchFamily="34" charset="-122"/>
              </a:rPr>
              <a:t>&gt;&gt; x =0:0.1:100;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 Unicode MS" panose="020B0604020202020204" pitchFamily="34" charset="-122"/>
              </a:rPr>
              <a:t>&gt;&gt; y = sin(x).*x./(1+cos(x));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 Unicode MS" panose="020B0604020202020204" pitchFamily="34" charset="-122"/>
              </a:rPr>
              <a:t>&gt;&gt; plot(</a:t>
            </a:r>
            <a:r>
              <a:rPr lang="en-US" altLang="zh-CN" sz="2400" b="1" dirty="0" err="1">
                <a:latin typeface="Arial Unicode MS" panose="020B0604020202020204" pitchFamily="34" charset="-122"/>
              </a:rPr>
              <a:t>x,y</a:t>
            </a:r>
            <a:r>
              <a:rPr lang="en-US" altLang="zh-CN" sz="2400" b="1" dirty="0">
                <a:latin typeface="Arial Unicode MS" panose="020B0604020202020204" pitchFamily="34" charset="-122"/>
              </a:rPr>
              <a:t>, </a:t>
            </a:r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'</a:t>
            </a:r>
            <a:r>
              <a:rPr lang="en-US" altLang="zh-CN" sz="2400" b="1" dirty="0">
                <a:latin typeface="Arial Unicode MS" panose="020B0604020202020204" pitchFamily="34" charset="-122"/>
              </a:rPr>
              <a:t>b')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 Unicode MS" panose="020B0604020202020204" pitchFamily="34" charset="-122"/>
              </a:rPr>
              <a:t>&gt;&gt; grid;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 Unicode MS" panose="020B0604020202020204" pitchFamily="34" charset="-122"/>
              </a:rPr>
              <a:t>&gt;&gt; axis([0 100 -2e4 3e4]);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 Unicode MS" panose="020B0604020202020204" pitchFamily="34" charset="-122"/>
              </a:rPr>
              <a:t>&gt;&gt; title(</a:t>
            </a:r>
            <a:r>
              <a:rPr lang="en-US" altLang="zh-CN" sz="2400" b="1" dirty="0"/>
              <a:t>‘</a:t>
            </a:r>
            <a:r>
              <a:rPr lang="en-US" altLang="zh-CN" sz="2400" b="1" dirty="0">
                <a:latin typeface="Arial Unicode MS" panose="020B0604020202020204" pitchFamily="34" charset="-122"/>
              </a:rPr>
              <a:t>a simple function') 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 Unicode MS" panose="020B0604020202020204" pitchFamily="34" charset="-122"/>
              </a:rPr>
              <a:t>&gt;&gt; </a:t>
            </a:r>
            <a:r>
              <a:rPr lang="en-US" altLang="zh-CN" sz="2400" b="1" dirty="0" err="1">
                <a:latin typeface="Arial Unicode MS" panose="020B0604020202020204" pitchFamily="34" charset="-122"/>
              </a:rPr>
              <a:t>xlabel</a:t>
            </a:r>
            <a:r>
              <a:rPr lang="en-US" altLang="zh-CN" sz="2400" b="1" dirty="0">
                <a:latin typeface="Arial Unicode MS" panose="020B0604020202020204" pitchFamily="34" charset="-122"/>
              </a:rPr>
              <a:t>('x');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 Unicode MS" panose="020B0604020202020204" pitchFamily="34" charset="-122"/>
              </a:rPr>
              <a:t>&gt;&gt; </a:t>
            </a:r>
            <a:r>
              <a:rPr lang="en-US" altLang="zh-CN" sz="2400" b="1" dirty="0" err="1">
                <a:latin typeface="Arial Unicode MS" panose="020B0604020202020204" pitchFamily="34" charset="-122"/>
              </a:rPr>
              <a:t>ylabel</a:t>
            </a:r>
            <a:r>
              <a:rPr lang="en-US" altLang="zh-CN" sz="2400" b="1" dirty="0">
                <a:latin typeface="Arial Unicode MS" panose="020B0604020202020204" pitchFamily="34" charset="-122"/>
              </a:rPr>
              <a:t>('|Error|');</a:t>
            </a:r>
          </a:p>
        </p:txBody>
      </p:sp>
      <p:pic>
        <p:nvPicPr>
          <p:cNvPr id="15364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3"/>
          <a:stretch>
            <a:fillRect/>
          </a:stretch>
        </p:blipFill>
        <p:spPr bwMode="auto">
          <a:xfrm>
            <a:off x="4030663" y="2236788"/>
            <a:ext cx="508317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7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0" y="1412875"/>
            <a:ext cx="401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3.3 </a:t>
            </a:r>
            <a:r>
              <a:rPr lang="zh-CN" altLang="en-US" sz="2400" b="1" dirty="0"/>
              <a:t>多窗口绘图函数</a:t>
            </a:r>
            <a:r>
              <a:rPr lang="en-US" altLang="zh-CN" sz="2400" b="1" dirty="0"/>
              <a:t>subplot </a:t>
            </a:r>
            <a:endParaRPr lang="zh-CN" altLang="en-US" sz="2400" b="1" dirty="0"/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268288" y="2009775"/>
            <a:ext cx="765333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该函数的形式 </a:t>
            </a:r>
            <a:r>
              <a:rPr lang="en-US" altLang="zh-CN" sz="2400" b="1" dirty="0">
                <a:latin typeface="Times New Roman" panose="02020603050405020304" pitchFamily="18" charset="0"/>
              </a:rPr>
              <a:t>subplot(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p,q,r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/>
              <a:t>该命令将图形窗口分成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400" b="1" dirty="0">
                <a:solidFill>
                  <a:srgbClr val="FF0000"/>
                </a:solidFill>
              </a:rPr>
              <a:t>行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sz="2400" b="1" dirty="0">
                <a:solidFill>
                  <a:srgbClr val="FF0000"/>
                </a:solidFill>
              </a:rPr>
              <a:t>列共计</a:t>
            </a:r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 dirty="0" err="1">
                <a:solidFill>
                  <a:srgbClr val="FF0000"/>
                </a:solidFill>
              </a:rPr>
              <a:t>×</a:t>
            </a:r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sz="2400" b="1" dirty="0">
                <a:solidFill>
                  <a:srgbClr val="FF0000"/>
                </a:solidFill>
              </a:rPr>
              <a:t>个格子</a:t>
            </a:r>
            <a:r>
              <a:rPr lang="zh-CN" altLang="en-US" sz="2400" b="1" dirty="0"/>
              <a:t>，在第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 </a:t>
            </a:r>
            <a:r>
              <a:rPr lang="zh-CN" altLang="en-US" sz="2400" b="1" dirty="0"/>
              <a:t>个格子上画图，格子是从上到下按行依次记数的。</a:t>
            </a: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360363" y="3357563"/>
            <a:ext cx="7653337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例如考虑</a:t>
            </a:r>
            <a:r>
              <a:rPr lang="en-US" altLang="zh-CN" sz="2400" b="1">
                <a:latin typeface="宋体" panose="02010600030101010101" pitchFamily="2" charset="-122"/>
              </a:rPr>
              <a:t>Chebeshev</a:t>
            </a:r>
            <a:r>
              <a:rPr lang="zh-CN" altLang="en-US" sz="2400" b="1">
                <a:latin typeface="宋体" panose="02010600030101010101" pitchFamily="2" charset="-122"/>
              </a:rPr>
              <a:t>多项式，它可以用其递推公式定义如下：</a:t>
            </a:r>
            <a:endParaRPr lang="zh-CN" altLang="en-US" sz="2400" b="1"/>
          </a:p>
        </p:txBody>
      </p:sp>
      <p:graphicFrame>
        <p:nvGraphicFramePr>
          <p:cNvPr id="17413" name="Object 7"/>
          <p:cNvGraphicFramePr>
            <a:graphicFrameLocks noChangeAspect="1"/>
          </p:cNvGraphicFramePr>
          <p:nvPr/>
        </p:nvGraphicFramePr>
        <p:xfrm>
          <a:off x="1441450" y="4078288"/>
          <a:ext cx="540067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2" name="Equation" r:id="rId4" imgW="2184400" imgH="457200" progId="Equation.DSMT4">
                  <p:embed/>
                </p:oleObj>
              </mc:Choice>
              <mc:Fallback>
                <p:oleObj name="Equation" r:id="rId4" imgW="2184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4078288"/>
                        <a:ext cx="540067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36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27088" y="476250"/>
            <a:ext cx="7200900" cy="5762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将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[-1,1]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上的前四个</a:t>
            </a:r>
            <a:r>
              <a:rPr lang="en-US" altLang="zh-CN" sz="2400" b="1" dirty="0" err="1" smtClean="0">
                <a:latin typeface="宋体" panose="02010600030101010101" pitchFamily="2" charset="-122"/>
              </a:rPr>
              <a:t>Chebeshev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多项式画在一张图上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1908175" y="1125538"/>
            <a:ext cx="4572000" cy="5262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x=-1:0.05:1;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t0=1.0+0*x;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t1=x;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t2=2*x.*t1-t0;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t3=2*x.*t2-t1;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plot(x,t0,'-r');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gtext</a:t>
            </a:r>
            <a:r>
              <a:rPr lang="en-US" altLang="zh-CN" sz="2400" b="1" dirty="0">
                <a:latin typeface="Times New Roman" panose="02020603050405020304" pitchFamily="18" charset="0"/>
              </a:rPr>
              <a:t>('T0');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title('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Chebeshev</a:t>
            </a:r>
            <a:r>
              <a:rPr lang="en-US" altLang="zh-CN" sz="2400" b="1" dirty="0">
                <a:latin typeface="Times New Roman" panose="02020603050405020304" pitchFamily="18" charset="0"/>
              </a:rPr>
              <a:t> P');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xlabel</a:t>
            </a:r>
            <a:r>
              <a:rPr lang="en-US" altLang="zh-CN" sz="2400" b="1" dirty="0">
                <a:latin typeface="Times New Roman" panose="02020603050405020304" pitchFamily="18" charset="0"/>
              </a:rPr>
              <a:t>('x');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ylabel</a:t>
            </a:r>
            <a:r>
              <a:rPr lang="en-US" altLang="zh-CN" sz="2400" b="1" dirty="0">
                <a:latin typeface="Times New Roman" panose="02020603050405020304" pitchFamily="18" charset="0"/>
              </a:rPr>
              <a:t>('y');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hold 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plot(x,t1,'--b');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gtext</a:t>
            </a:r>
            <a:r>
              <a:rPr lang="en-US" altLang="zh-CN" sz="2400" b="1" dirty="0">
                <a:latin typeface="Times New Roman" panose="02020603050405020304" pitchFamily="18" charset="0"/>
              </a:rPr>
              <a:t>('T1');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plot(x,t2,':b');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gtext</a:t>
            </a:r>
            <a:r>
              <a:rPr lang="en-US" altLang="zh-CN" sz="2400" b="1" dirty="0">
                <a:latin typeface="Times New Roman" panose="02020603050405020304" pitchFamily="18" charset="0"/>
              </a:rPr>
              <a:t>('T2');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plot(x,t3,'-.r');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gtext</a:t>
            </a:r>
            <a:r>
              <a:rPr lang="en-US" altLang="zh-CN" sz="2400" b="1" dirty="0">
                <a:latin typeface="Times New Roman" panose="02020603050405020304" pitchFamily="18" charset="0"/>
              </a:rPr>
              <a:t>('T3');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hold off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9460" name="AutoShape 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677275" y="6319838"/>
            <a:ext cx="466725" cy="538162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32078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0713"/>
            <a:ext cx="8001000" cy="600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5" name="AutoShape 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75688" y="6308725"/>
            <a:ext cx="468312" cy="549275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0628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78867B-8E28-4396-AA92-D06F5806FD29}" type="slidenum">
              <a:rPr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3"/>
          <a:stretch>
            <a:fillRect/>
          </a:stretch>
        </p:blipFill>
        <p:spPr bwMode="auto">
          <a:xfrm>
            <a:off x="152400" y="228600"/>
            <a:ext cx="8774113" cy="634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0" name="AutoShape 3"/>
          <p:cNvSpPr>
            <a:spLocks noChangeArrowheads="1"/>
          </p:cNvSpPr>
          <p:nvPr/>
        </p:nvSpPr>
        <p:spPr bwMode="auto">
          <a:xfrm>
            <a:off x="4202113" y="2133600"/>
            <a:ext cx="2514600" cy="609600"/>
          </a:xfrm>
          <a:prstGeom prst="wedgeEllipseCallout">
            <a:avLst>
              <a:gd name="adj1" fmla="val -77273"/>
              <a:gd name="adj2" fmla="val -102343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命令窗口</a:t>
            </a:r>
          </a:p>
        </p:txBody>
      </p:sp>
      <p:sp>
        <p:nvSpPr>
          <p:cNvPr id="9221" name="AutoShape 4"/>
          <p:cNvSpPr>
            <a:spLocks noChangeArrowheads="1"/>
          </p:cNvSpPr>
          <p:nvPr/>
        </p:nvSpPr>
        <p:spPr bwMode="auto">
          <a:xfrm>
            <a:off x="4125913" y="4495800"/>
            <a:ext cx="1828800" cy="609600"/>
          </a:xfrm>
          <a:prstGeom prst="wedgeEllipseCallout">
            <a:avLst>
              <a:gd name="adj1" fmla="val -160329"/>
              <a:gd name="adj2" fmla="val 84898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历史窗口</a:t>
            </a:r>
          </a:p>
        </p:txBody>
      </p:sp>
      <p:sp>
        <p:nvSpPr>
          <p:cNvPr id="9222" name="AutoShape 5"/>
          <p:cNvSpPr>
            <a:spLocks noChangeArrowheads="1"/>
          </p:cNvSpPr>
          <p:nvPr/>
        </p:nvSpPr>
        <p:spPr bwMode="auto">
          <a:xfrm>
            <a:off x="3363913" y="3124200"/>
            <a:ext cx="2438400" cy="609600"/>
          </a:xfrm>
          <a:prstGeom prst="wedgeEllipseCallout">
            <a:avLst>
              <a:gd name="adj1" fmla="val -93750"/>
              <a:gd name="adj2" fmla="val -119273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当前目录窗口</a:t>
            </a:r>
          </a:p>
        </p:txBody>
      </p:sp>
      <p:sp>
        <p:nvSpPr>
          <p:cNvPr id="9223" name="AutoShape 6"/>
          <p:cNvSpPr>
            <a:spLocks noChangeArrowheads="1"/>
          </p:cNvSpPr>
          <p:nvPr/>
        </p:nvSpPr>
        <p:spPr bwMode="auto">
          <a:xfrm>
            <a:off x="3821113" y="5334000"/>
            <a:ext cx="2819400" cy="609600"/>
          </a:xfrm>
          <a:prstGeom prst="wedgeEllipseCallout">
            <a:avLst>
              <a:gd name="adj1" fmla="val -169370"/>
              <a:gd name="adj2" fmla="val 128907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发行说明书窗口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CB6C5B-5DA0-46C4-9ADE-64B296CA0153}" type="slidenum">
              <a:rPr lang="zh-CN" altLang="en-US" sz="14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1400" b="1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79388" y="1196975"/>
            <a:ext cx="8748712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       将一个完整的命令集合写入</a:t>
            </a:r>
            <a:r>
              <a:rPr lang="en-US" altLang="zh-CN" sz="2400" b="1" dirty="0">
                <a:latin typeface="Times New Roman" panose="02020603050405020304" pitchFamily="18" charset="0"/>
              </a:rPr>
              <a:t>M</a:t>
            </a:r>
            <a:r>
              <a:rPr lang="zh-CN" altLang="en-US" sz="2400" b="1" dirty="0"/>
              <a:t>文件便是一段</a:t>
            </a:r>
            <a:r>
              <a:rPr lang="en-US" altLang="zh-CN" sz="2400" b="1" dirty="0">
                <a:latin typeface="Times New Roman" panose="02020603050405020304" pitchFamily="18" charset="0"/>
              </a:rPr>
              <a:t>MATLAB</a:t>
            </a:r>
            <a:r>
              <a:rPr lang="zh-CN" altLang="en-US" sz="2400" b="1" dirty="0"/>
              <a:t>程序，但要注意，编程是在</a:t>
            </a:r>
            <a:r>
              <a:rPr lang="en-US" altLang="zh-CN" sz="2400" b="1" dirty="0">
                <a:latin typeface="Times New Roman" panose="02020603050405020304" pitchFamily="18" charset="0"/>
              </a:rPr>
              <a:t>MATLAB</a:t>
            </a:r>
            <a:r>
              <a:rPr lang="zh-CN" altLang="en-US" sz="2400" b="1" dirty="0">
                <a:latin typeface="Times New Roman" panose="02020603050405020304" pitchFamily="18" charset="0"/>
              </a:rPr>
              <a:t>的编辑窗口而不是命令窗口。</a:t>
            </a:r>
            <a:r>
              <a:rPr lang="en-US" altLang="zh-CN" sz="2400" b="1" dirty="0">
                <a:latin typeface="Times New Roman" panose="02020603050405020304" pitchFamily="18" charset="0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</a:rPr>
              <a:t>文件必须有后缀</a:t>
            </a:r>
            <a:r>
              <a:rPr lang="en-US" altLang="zh-CN" sz="2400" b="1" dirty="0">
                <a:latin typeface="Times New Roman" panose="02020603050405020304" pitchFamily="18" charset="0"/>
              </a:rPr>
              <a:t>.m</a:t>
            </a: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filename.m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。每当用户输入文件名，这些命令就由</a:t>
            </a:r>
            <a:r>
              <a:rPr lang="en-US" altLang="zh-CN" sz="2400" b="1" dirty="0">
                <a:latin typeface="Times New Roman" panose="02020603050405020304" pitchFamily="18" charset="0"/>
              </a:rPr>
              <a:t>MATLAB</a:t>
            </a:r>
            <a:r>
              <a:rPr lang="zh-CN" altLang="en-US" sz="2400" b="1" dirty="0">
                <a:latin typeface="Times New Roman" panose="02020603050405020304" pitchFamily="18" charset="0"/>
              </a:rPr>
              <a:t>执行。</a:t>
            </a:r>
            <a:endParaRPr lang="zh-CN" altLang="en-US" sz="2400" b="1" dirty="0"/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66"/>
          <a:stretch>
            <a:fillRect/>
          </a:stretch>
        </p:blipFill>
        <p:spPr bwMode="auto">
          <a:xfrm>
            <a:off x="539750" y="2997200"/>
            <a:ext cx="7802563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椭圆 1"/>
          <p:cNvSpPr/>
          <p:nvPr/>
        </p:nvSpPr>
        <p:spPr>
          <a:xfrm>
            <a:off x="395536" y="3166653"/>
            <a:ext cx="50405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06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A9FBC1-5BC3-43A7-9DE0-54A1FC4B71A8}" type="slidenum">
              <a:rPr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CN" sz="1400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6"/>
          <a:stretch>
            <a:fillRect/>
          </a:stretch>
        </p:blipFill>
        <p:spPr bwMode="auto">
          <a:xfrm>
            <a:off x="539750" y="476250"/>
            <a:ext cx="7899400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2" name="AutoShape 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9788" y="6453188"/>
            <a:ext cx="684212" cy="404812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67634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0713"/>
            <a:ext cx="8001000" cy="600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5" name="AutoShape 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75688" y="6308725"/>
            <a:ext cx="468312" cy="549275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6159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Rot="1" noChangeArrowheads="1"/>
          </p:cNvSpPr>
          <p:nvPr/>
        </p:nvSpPr>
        <p:spPr bwMode="auto">
          <a:xfrm>
            <a:off x="2051050" y="620713"/>
            <a:ext cx="295275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使用</a:t>
            </a:r>
            <a:r>
              <a:rPr lang="en-US" altLang="zh-CN" sz="2400" b="1">
                <a:latin typeface="Times New Roman" panose="02020603050405020304" pitchFamily="18" charset="0"/>
              </a:rPr>
              <a:t>subplot</a:t>
            </a:r>
            <a:r>
              <a:rPr lang="zh-CN" altLang="en-US" sz="2400" b="1">
                <a:latin typeface="宋体" panose="02010600030101010101" pitchFamily="2" charset="-122"/>
              </a:rPr>
              <a:t>则程序为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1187450" y="1125538"/>
            <a:ext cx="6624638" cy="563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x=-1:0.05:1;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t0=1.0+0*x;t1=x;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t2=2*x.*t1-t0;t3=2*x.*t2-t1;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subplot(2,2,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);plot(x,t0,'-r');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title('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Chebeshev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T0</a:t>
            </a:r>
            <a:r>
              <a:rPr lang="en-US" altLang="zh-CN" sz="2400" b="1" dirty="0">
                <a:latin typeface="Times New Roman" panose="02020603050405020304" pitchFamily="18" charset="0"/>
              </a:rPr>
              <a:t>');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xlabel</a:t>
            </a:r>
            <a:r>
              <a:rPr lang="en-US" altLang="zh-CN" sz="2400" b="1" dirty="0">
                <a:latin typeface="Times New Roman" panose="02020603050405020304" pitchFamily="18" charset="0"/>
              </a:rPr>
              <a:t>('x');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ylabel</a:t>
            </a:r>
            <a:r>
              <a:rPr lang="en-US" altLang="zh-CN" sz="2400" b="1" dirty="0">
                <a:latin typeface="Times New Roman" panose="02020603050405020304" pitchFamily="18" charset="0"/>
              </a:rPr>
              <a:t>('y');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subplot(2,2,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);plot(x,t1,'--b');title('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Chebeshev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T1</a:t>
            </a:r>
            <a:r>
              <a:rPr lang="en-US" altLang="zh-CN" sz="2400" b="1" dirty="0">
                <a:latin typeface="Times New Roman" panose="02020603050405020304" pitchFamily="18" charset="0"/>
              </a:rPr>
              <a:t>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xlabel</a:t>
            </a:r>
            <a:r>
              <a:rPr lang="en-US" altLang="zh-CN" sz="2400" b="1" dirty="0">
                <a:latin typeface="Times New Roman" panose="02020603050405020304" pitchFamily="18" charset="0"/>
              </a:rPr>
              <a:t>('x');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ylabel</a:t>
            </a:r>
            <a:r>
              <a:rPr lang="en-US" altLang="zh-CN" sz="2400" b="1" dirty="0">
                <a:latin typeface="Times New Roman" panose="02020603050405020304" pitchFamily="18" charset="0"/>
              </a:rPr>
              <a:t>('y');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subplot(2,2,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</a:rPr>
              <a:t>);plot(x,t2,':b');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title('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Chebeshev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T2</a:t>
            </a:r>
            <a:r>
              <a:rPr lang="en-US" altLang="zh-CN" sz="2400" b="1" dirty="0">
                <a:latin typeface="Times New Roman" panose="02020603050405020304" pitchFamily="18" charset="0"/>
              </a:rPr>
              <a:t>');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xlabel</a:t>
            </a:r>
            <a:r>
              <a:rPr lang="en-US" altLang="zh-CN" sz="2400" b="1" dirty="0">
                <a:latin typeface="Times New Roman" panose="02020603050405020304" pitchFamily="18" charset="0"/>
              </a:rPr>
              <a:t>('x');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ylabel</a:t>
            </a:r>
            <a:r>
              <a:rPr lang="en-US" altLang="zh-CN" sz="2400" b="1" dirty="0">
                <a:latin typeface="Times New Roman" panose="02020603050405020304" pitchFamily="18" charset="0"/>
              </a:rPr>
              <a:t>('y');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subplot(2,2,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 b="1" dirty="0">
                <a:latin typeface="Times New Roman" panose="02020603050405020304" pitchFamily="18" charset="0"/>
              </a:rPr>
              <a:t>);plot(x,t3,'-.r');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title('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Chebeshev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T3</a:t>
            </a:r>
            <a:r>
              <a:rPr lang="en-US" altLang="zh-CN" sz="2400" b="1" dirty="0">
                <a:latin typeface="Times New Roman" panose="02020603050405020304" pitchFamily="18" charset="0"/>
              </a:rPr>
              <a:t>');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xlabel</a:t>
            </a:r>
            <a:r>
              <a:rPr lang="en-US" altLang="zh-CN" sz="2400" b="1" dirty="0">
                <a:latin typeface="Times New Roman" panose="02020603050405020304" pitchFamily="18" charset="0"/>
              </a:rPr>
              <a:t>('x');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ylabel</a:t>
            </a:r>
            <a:r>
              <a:rPr lang="en-US" altLang="zh-CN" sz="2400" b="1" dirty="0">
                <a:latin typeface="Times New Roman" panose="02020603050405020304" pitchFamily="18" charset="0"/>
              </a:rPr>
              <a:t>('y');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10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270037-2731-4F71-804E-C6FBDC6ED8FE}" type="slidenum">
              <a:rPr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1400"/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04813"/>
            <a:ext cx="8001000" cy="600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821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ChangeArrowheads="1"/>
          </p:cNvSpPr>
          <p:nvPr/>
        </p:nvSpPr>
        <p:spPr bwMode="auto">
          <a:xfrm>
            <a:off x="2195513" y="260350"/>
            <a:ext cx="3057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4 </a:t>
            </a:r>
            <a:r>
              <a:rPr lang="zh-CN" altLang="en-US" sz="2800" b="1" dirty="0">
                <a:solidFill>
                  <a:schemeClr val="tx2"/>
                </a:solidFill>
              </a:rPr>
              <a:t>用</a:t>
            </a:r>
            <a:r>
              <a:rPr lang="en-US" altLang="zh-CN" sz="2800" b="1" dirty="0">
                <a:solidFill>
                  <a:schemeClr val="tx2"/>
                </a:solidFill>
              </a:rPr>
              <a:t>MATLAB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编程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28675" name="Text Box 7"/>
          <p:cNvSpPr txBox="1">
            <a:spLocks noChangeArrowheads="1"/>
          </p:cNvSpPr>
          <p:nvPr/>
        </p:nvSpPr>
        <p:spPr bwMode="auto">
          <a:xfrm>
            <a:off x="179388" y="836613"/>
            <a:ext cx="8748712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       将一个完整的命令集合写入</a:t>
            </a:r>
            <a:r>
              <a:rPr lang="en-US" altLang="zh-CN" sz="2400" b="1">
                <a:latin typeface="Times New Roman" panose="02020603050405020304" pitchFamily="18" charset="0"/>
              </a:rPr>
              <a:t>M</a:t>
            </a:r>
            <a:r>
              <a:rPr lang="zh-CN" altLang="en-US" sz="2400" b="1"/>
              <a:t>文件便是一段</a:t>
            </a:r>
            <a:r>
              <a:rPr lang="en-US" altLang="zh-CN" sz="2400" b="1">
                <a:latin typeface="Times New Roman" panose="02020603050405020304" pitchFamily="18" charset="0"/>
              </a:rPr>
              <a:t>MATLAB</a:t>
            </a:r>
            <a:r>
              <a:rPr lang="zh-CN" altLang="en-US" sz="2400" b="1"/>
              <a:t>程序，但要注意，编程是在</a:t>
            </a:r>
            <a:r>
              <a:rPr lang="en-US" altLang="zh-CN" sz="2400" b="1">
                <a:latin typeface="Times New Roman" panose="02020603050405020304" pitchFamily="18" charset="0"/>
              </a:rPr>
              <a:t>MATLAB</a:t>
            </a:r>
            <a:r>
              <a:rPr lang="zh-CN" altLang="en-US" sz="2400" b="1">
                <a:latin typeface="Times New Roman" panose="02020603050405020304" pitchFamily="18" charset="0"/>
              </a:rPr>
              <a:t>的编辑窗口而不是命令窗口。</a:t>
            </a:r>
            <a:r>
              <a:rPr lang="en-US" altLang="zh-CN" sz="2400" b="1">
                <a:latin typeface="Times New Roman" panose="02020603050405020304" pitchFamily="18" charset="0"/>
              </a:rPr>
              <a:t>M</a:t>
            </a:r>
            <a:r>
              <a:rPr lang="zh-CN" altLang="en-US" sz="2400" b="1">
                <a:latin typeface="Times New Roman" panose="02020603050405020304" pitchFamily="18" charset="0"/>
              </a:rPr>
              <a:t>文件必须有后缀</a:t>
            </a:r>
            <a:r>
              <a:rPr lang="en-US" altLang="zh-CN" sz="2400" b="1">
                <a:latin typeface="Times New Roman" panose="02020603050405020304" pitchFamily="18" charset="0"/>
              </a:rPr>
              <a:t>.m</a:t>
            </a:r>
            <a:r>
              <a:rPr lang="zh-CN" altLang="en-US" sz="2400" b="1">
                <a:latin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</a:rPr>
              <a:t>filename.m)</a:t>
            </a:r>
            <a:r>
              <a:rPr lang="zh-CN" altLang="en-US" sz="2400" b="1">
                <a:latin typeface="Times New Roman" panose="02020603050405020304" pitchFamily="18" charset="0"/>
              </a:rPr>
              <a:t>。每当用户输入文件名，这些命令就由</a:t>
            </a:r>
            <a:r>
              <a:rPr lang="en-US" altLang="zh-CN" sz="2400" b="1">
                <a:latin typeface="Times New Roman" panose="02020603050405020304" pitchFamily="18" charset="0"/>
              </a:rPr>
              <a:t>MATLAB</a:t>
            </a:r>
            <a:r>
              <a:rPr lang="zh-CN" altLang="en-US" sz="2400" b="1">
                <a:latin typeface="Times New Roman" panose="02020603050405020304" pitchFamily="18" charset="0"/>
              </a:rPr>
              <a:t>执行。</a:t>
            </a:r>
            <a:endParaRPr lang="zh-CN" altLang="en-US" sz="2400" b="1"/>
          </a:p>
        </p:txBody>
      </p:sp>
      <p:pic>
        <p:nvPicPr>
          <p:cNvPr id="2867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66"/>
          <a:stretch>
            <a:fillRect/>
          </a:stretch>
        </p:blipFill>
        <p:spPr bwMode="auto">
          <a:xfrm>
            <a:off x="539750" y="4724400"/>
            <a:ext cx="7802563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7" name="Text Box 13"/>
          <p:cNvSpPr txBox="1">
            <a:spLocks noChangeArrowheads="1"/>
          </p:cNvSpPr>
          <p:nvPr/>
        </p:nvSpPr>
        <p:spPr bwMode="auto">
          <a:xfrm>
            <a:off x="323850" y="2492375"/>
            <a:ext cx="8642350" cy="186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M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文件的两种形式：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命令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/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脚本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(script)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文件：命令的简单叠加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函数 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(function)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文件：进行参数传递和函数调用，第一句以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function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语句为引导。</a:t>
            </a:r>
          </a:p>
        </p:txBody>
      </p:sp>
    </p:spTree>
    <p:extLst>
      <p:ext uri="{BB962C8B-B14F-4D97-AF65-F5344CB8AC3E}">
        <p14:creationId xmlns:p14="http://schemas.microsoft.com/office/powerpoint/2010/main" val="68668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9"/>
          <a:stretch>
            <a:fillRect/>
          </a:stretch>
        </p:blipFill>
        <p:spPr bwMode="auto">
          <a:xfrm>
            <a:off x="539750" y="476250"/>
            <a:ext cx="7899400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3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6453188"/>
            <a:ext cx="611187" cy="404812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9360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889C4E-623D-4A00-A735-D65737B95F3C}" type="slidenum">
              <a:rPr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CN" sz="1400"/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88913"/>
            <a:ext cx="7927975" cy="634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8" name="AutoShape 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748713" y="6391275"/>
            <a:ext cx="395287" cy="466725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48038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36CE8A-C760-4785-BC94-417AE6C7878A}" type="slidenum">
              <a:rPr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CN" sz="1400"/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22884" r="16731" b="22478"/>
          <a:stretch>
            <a:fillRect/>
          </a:stretch>
        </p:blipFill>
        <p:spPr bwMode="auto">
          <a:xfrm>
            <a:off x="539750" y="549275"/>
            <a:ext cx="8135938" cy="532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4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EAF1A6-BED5-4CD2-9DB5-5AA6FE534105}" type="slidenum">
              <a:rPr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zh-CN" sz="1400"/>
          </a:p>
        </p:txBody>
      </p:sp>
      <p:pic>
        <p:nvPicPr>
          <p:cNvPr id="3379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3" t="22884" r="17317" b="21013"/>
          <a:stretch>
            <a:fillRect/>
          </a:stretch>
        </p:blipFill>
        <p:spPr bwMode="auto">
          <a:xfrm>
            <a:off x="215900" y="620713"/>
            <a:ext cx="8928100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54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89D90F-43A4-4C9F-BA53-CF07A6F63C2B}" type="slidenum">
              <a:rPr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04813"/>
            <a:ext cx="7799387" cy="584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AutoShape 3"/>
          <p:cNvSpPr>
            <a:spLocks noChangeArrowheads="1"/>
          </p:cNvSpPr>
          <p:nvPr/>
        </p:nvSpPr>
        <p:spPr bwMode="auto">
          <a:xfrm>
            <a:off x="3851275" y="2924175"/>
            <a:ext cx="2863850" cy="609600"/>
          </a:xfrm>
          <a:prstGeom prst="wedgeEllipseCallout">
            <a:avLst>
              <a:gd name="adj1" fmla="val -112361"/>
              <a:gd name="adj2" fmla="val -83593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工作间管理窗口</a:t>
            </a:r>
          </a:p>
        </p:txBody>
      </p:sp>
      <p:sp>
        <p:nvSpPr>
          <p:cNvPr id="13317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604250" y="6453188"/>
            <a:ext cx="539750" cy="404812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028"/>
          <p:cNvSpPr txBox="1">
            <a:spLocks noChangeArrowheads="1"/>
          </p:cNvSpPr>
          <p:nvPr/>
        </p:nvSpPr>
        <p:spPr bwMode="auto">
          <a:xfrm>
            <a:off x="395288" y="765175"/>
            <a:ext cx="745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MATLAB</a:t>
            </a:r>
            <a:r>
              <a:rPr lang="zh-CN" altLang="en-US" sz="2400" b="1">
                <a:latin typeface="Times New Roman" panose="02020603050405020304" pitchFamily="18" charset="0"/>
              </a:rPr>
              <a:t>还提供了一般程序语言的基本功能。</a:t>
            </a:r>
            <a:endParaRPr lang="zh-CN" altLang="en-US" sz="2400" b="1"/>
          </a:p>
        </p:txBody>
      </p:sp>
      <p:sp>
        <p:nvSpPr>
          <p:cNvPr id="34819" name="Rectangle 1029"/>
          <p:cNvSpPr>
            <a:spLocks noChangeArrowheads="1"/>
          </p:cNvSpPr>
          <p:nvPr/>
        </p:nvSpPr>
        <p:spPr bwMode="auto">
          <a:xfrm>
            <a:off x="323850" y="1773238"/>
            <a:ext cx="24304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4.1 for</a:t>
            </a:r>
            <a:r>
              <a:rPr lang="zh-CN" altLang="en-US" sz="2400" b="1"/>
              <a:t>循环语句 </a:t>
            </a:r>
          </a:p>
        </p:txBody>
      </p:sp>
      <p:sp>
        <p:nvSpPr>
          <p:cNvPr id="34820" name="Rectangle 1030"/>
          <p:cNvSpPr>
            <a:spLocks noChangeArrowheads="1"/>
          </p:cNvSpPr>
          <p:nvPr/>
        </p:nvSpPr>
        <p:spPr bwMode="auto">
          <a:xfrm>
            <a:off x="1476375" y="2492375"/>
            <a:ext cx="4608513" cy="2677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n=2;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m=3;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for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=1:n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for j=1:m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A(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i,j</a:t>
            </a:r>
            <a:r>
              <a:rPr lang="en-US" altLang="zh-CN" sz="2400" b="1" dirty="0">
                <a:latin typeface="Times New Roman" panose="02020603050405020304" pitchFamily="18" charset="0"/>
              </a:rPr>
              <a:t>)=sin((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i+j</a:t>
            </a:r>
            <a:r>
              <a:rPr lang="en-US" altLang="zh-CN" sz="2400" b="1" dirty="0">
                <a:latin typeface="Times New Roman" panose="02020603050405020304" pitchFamily="18" charset="0"/>
              </a:rPr>
              <a:t>)/(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m+n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));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end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5449431"/>
            <a:ext cx="41719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1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830D83-E370-4E4E-BDAC-5915414FC878}" type="slidenum">
              <a:rPr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zh-CN" sz="1400"/>
          </a:p>
        </p:txBody>
      </p:sp>
      <p:sp>
        <p:nvSpPr>
          <p:cNvPr id="35843" name="Text Box 1028"/>
          <p:cNvSpPr txBox="1">
            <a:spLocks noChangeArrowheads="1"/>
          </p:cNvSpPr>
          <p:nvPr/>
        </p:nvSpPr>
        <p:spPr bwMode="auto">
          <a:xfrm>
            <a:off x="468313" y="981075"/>
            <a:ext cx="45164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循环中的</a:t>
            </a:r>
            <a:r>
              <a:rPr lang="zh-CN" altLang="en-US" sz="2400" b="1" dirty="0">
                <a:solidFill>
                  <a:srgbClr val="FF0000"/>
                </a:solidFill>
              </a:rPr>
              <a:t>步长</a:t>
            </a:r>
            <a:r>
              <a:rPr lang="zh-CN" altLang="en-US" sz="2400" b="1" dirty="0"/>
              <a:t>是可以选择的。如</a:t>
            </a:r>
          </a:p>
        </p:txBody>
      </p:sp>
      <p:sp>
        <p:nvSpPr>
          <p:cNvPr id="35844" name="Rectangle 1029"/>
          <p:cNvSpPr>
            <a:spLocks noChangeArrowheads="1"/>
          </p:cNvSpPr>
          <p:nvPr/>
        </p:nvSpPr>
        <p:spPr bwMode="auto">
          <a:xfrm>
            <a:off x="611188" y="1700213"/>
            <a:ext cx="2663825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for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=n: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-2</a:t>
            </a:r>
            <a:r>
              <a:rPr lang="en-US" altLang="zh-CN" sz="2400" b="1" dirty="0">
                <a:latin typeface="Times New Roman" panose="02020603050405020304" pitchFamily="18" charset="0"/>
              </a:rPr>
              <a:t>:n/2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A(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)=sin(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i+n</a:t>
            </a:r>
            <a:r>
              <a:rPr lang="en-US" altLang="zh-CN" sz="2400" b="1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end</a:t>
            </a:r>
          </a:p>
        </p:txBody>
      </p:sp>
      <p:sp>
        <p:nvSpPr>
          <p:cNvPr id="35845" name="Text Box 1030"/>
          <p:cNvSpPr txBox="1">
            <a:spLocks noChangeArrowheads="1"/>
          </p:cNvSpPr>
          <p:nvPr/>
        </p:nvSpPr>
        <p:spPr bwMode="auto">
          <a:xfrm>
            <a:off x="3563938" y="1700213"/>
            <a:ext cx="445135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即循环控制变量从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400" b="1" dirty="0"/>
              <a:t>开始，步长是</a:t>
            </a:r>
            <a:r>
              <a:rPr lang="en-US" altLang="zh-CN" sz="2400" b="1" dirty="0">
                <a:latin typeface="Times New Roman" panose="02020603050405020304" pitchFamily="18" charset="0"/>
              </a:rPr>
              <a:t>-2</a:t>
            </a:r>
            <a:r>
              <a:rPr lang="zh-CN" altLang="en-US" sz="2400" b="1" dirty="0"/>
              <a:t>到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/2</a:t>
            </a:r>
            <a:r>
              <a:rPr lang="zh-CN" altLang="en-US" sz="2400" b="1" dirty="0"/>
              <a:t>结束。</a:t>
            </a:r>
          </a:p>
        </p:txBody>
      </p:sp>
      <p:sp>
        <p:nvSpPr>
          <p:cNvPr id="35846" name="Text Box 1032"/>
          <p:cNvSpPr txBox="1">
            <a:spLocks noChangeArrowheads="1"/>
          </p:cNvSpPr>
          <p:nvPr/>
        </p:nvSpPr>
        <p:spPr bwMode="auto">
          <a:xfrm>
            <a:off x="539750" y="3068638"/>
            <a:ext cx="1422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创建矩阵</a:t>
            </a:r>
          </a:p>
        </p:txBody>
      </p:sp>
      <p:graphicFrame>
        <p:nvGraphicFramePr>
          <p:cNvPr id="35847" name="Object 1033"/>
          <p:cNvGraphicFramePr>
            <a:graphicFrameLocks noChangeAspect="1"/>
          </p:cNvGraphicFramePr>
          <p:nvPr/>
        </p:nvGraphicFramePr>
        <p:xfrm>
          <a:off x="1835150" y="3500438"/>
          <a:ext cx="403225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6" name="Equation" r:id="rId3" imgW="1384300" imgH="1143000" progId="Equation.DSMT4">
                  <p:embed/>
                </p:oleObj>
              </mc:Choice>
              <mc:Fallback>
                <p:oleObj name="Equation" r:id="rId3" imgW="138430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500438"/>
                        <a:ext cx="403225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993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1763713" y="3284538"/>
            <a:ext cx="2232025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A=zeros(5);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for k=1:4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A(k,k)=5;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A(k,k+1)=1;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A(k+1,k)=1;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A(5,5)=5;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36867" name="Object 5"/>
          <p:cNvGraphicFramePr>
            <a:graphicFrameLocks noGrp="1" noChangeAspect="1"/>
          </p:cNvGraphicFramePr>
          <p:nvPr>
            <p:ph/>
          </p:nvPr>
        </p:nvGraphicFramePr>
        <p:xfrm>
          <a:off x="1979613" y="765175"/>
          <a:ext cx="273685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9" name="Equation" r:id="rId4" imgW="1384300" imgH="1143000" progId="Equation.DSMT4">
                  <p:embed/>
                </p:oleObj>
              </mc:Choice>
              <mc:Fallback>
                <p:oleObj name="Equation" r:id="rId4" imgW="138430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765175"/>
                        <a:ext cx="2736850" cy="226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AutoShape 7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04250" y="6524625"/>
            <a:ext cx="539750" cy="333375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113063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C04144-1F8B-46C5-98D0-6DC305020C48}" type="slidenum">
              <a:rPr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zh-CN" sz="140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95288" y="404813"/>
            <a:ext cx="27876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4.2 while</a:t>
            </a:r>
            <a:r>
              <a:rPr lang="zh-CN" altLang="en-US" sz="2400" b="1"/>
              <a:t>循环语句 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468313" y="908050"/>
            <a:ext cx="802005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与计算机的其他高级语言一样，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while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循环语句要由关系运算和逻辑运算给出的逻辑值控制</a:t>
            </a:r>
            <a:r>
              <a:rPr lang="zh-CN" altLang="en-US" sz="2400" b="1" dirty="0">
                <a:latin typeface="宋体" panose="02010600030101010101" pitchFamily="2" charset="-122"/>
              </a:rPr>
              <a:t>，该语句的一般形式为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684213" y="1727200"/>
            <a:ext cx="360045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while </a:t>
            </a:r>
            <a:r>
              <a:rPr lang="zh-CN" altLang="en-US" sz="2400" b="1" dirty="0">
                <a:latin typeface="Times New Roman" panose="02020603050405020304" pitchFamily="18" charset="0"/>
              </a:rPr>
              <a:t>逻辑表达式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一族可执行语句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end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252413" y="3213100"/>
            <a:ext cx="8640762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400" b="1"/>
              <a:t>MATLAB</a:t>
            </a:r>
            <a:r>
              <a:rPr lang="zh-CN" altLang="en-US" sz="2400" b="1"/>
              <a:t>中的关系运算有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/>
              <a:t>==     </a:t>
            </a:r>
            <a:r>
              <a:rPr lang="zh-CN" altLang="en-US" sz="2400" b="1"/>
              <a:t>相等                          </a:t>
            </a:r>
            <a:r>
              <a:rPr lang="en-US" altLang="zh-CN" sz="2400" b="1"/>
              <a:t>~=     </a:t>
            </a:r>
            <a:r>
              <a:rPr lang="zh-CN" altLang="en-US" sz="2400" b="1"/>
              <a:t>不等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/>
              <a:t> &lt;      </a:t>
            </a:r>
            <a:r>
              <a:rPr lang="zh-CN" altLang="en-US" sz="2400" b="1"/>
              <a:t>小于                          </a:t>
            </a:r>
            <a:r>
              <a:rPr lang="en-US" altLang="zh-CN" sz="2400" b="1"/>
              <a:t>&lt;=     </a:t>
            </a:r>
            <a:r>
              <a:rPr lang="zh-CN" altLang="en-US" sz="2400" b="1"/>
              <a:t>小于等于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/>
              <a:t> &gt;      </a:t>
            </a:r>
            <a:r>
              <a:rPr lang="zh-CN" altLang="en-US" sz="2400" b="1"/>
              <a:t>大于                          </a:t>
            </a:r>
            <a:r>
              <a:rPr lang="en-US" altLang="zh-CN" sz="2400" b="1"/>
              <a:t>&gt;=     </a:t>
            </a:r>
            <a:r>
              <a:rPr lang="zh-CN" altLang="en-US" sz="2400" b="1"/>
              <a:t>大于等于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/>
              <a:t> MATLAB</a:t>
            </a:r>
            <a:r>
              <a:rPr lang="zh-CN" altLang="en-US" sz="2400" b="1"/>
              <a:t>中的逻辑运算有</a:t>
            </a:r>
            <a:endParaRPr lang="en-US" altLang="zh-CN" sz="2400" b="1"/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1"/>
              <a:t> &amp;      </a:t>
            </a:r>
            <a:r>
              <a:rPr lang="zh-CN" altLang="en-US" sz="2400" b="1"/>
              <a:t>与                           </a:t>
            </a:r>
            <a:r>
              <a:rPr lang="en-US" altLang="zh-CN" sz="2400" b="1"/>
              <a:t> |      </a:t>
            </a:r>
            <a:r>
              <a:rPr lang="zh-CN" altLang="en-US" sz="2400" b="1"/>
              <a:t>或                                 </a:t>
            </a:r>
            <a:r>
              <a:rPr lang="en-US" altLang="zh-CN" sz="2400" b="1"/>
              <a:t> ~      </a:t>
            </a:r>
            <a:r>
              <a:rPr lang="zh-CN" altLang="en-US" sz="2400" b="1"/>
              <a:t>非</a:t>
            </a:r>
          </a:p>
        </p:txBody>
      </p:sp>
    </p:spTree>
    <p:extLst>
      <p:ext uri="{BB962C8B-B14F-4D97-AF65-F5344CB8AC3E}">
        <p14:creationId xmlns:p14="http://schemas.microsoft.com/office/powerpoint/2010/main" val="53442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5B4D48-09F6-4B78-8EEE-3111D46E6448}" type="slidenum">
              <a:rPr lang="zh-CN" altLang="en-US" sz="14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zh-CN" sz="1400" b="1"/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395288" y="1248196"/>
            <a:ext cx="79914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/>
              <a:t>       </a:t>
            </a:r>
            <a:r>
              <a:rPr lang="zh-CN" altLang="en-US" sz="2400" b="1" dirty="0"/>
              <a:t>有时在</a:t>
            </a:r>
            <a:r>
              <a:rPr lang="zh-CN" altLang="en-US" sz="2400" b="1" dirty="0">
                <a:solidFill>
                  <a:srgbClr val="FF0000"/>
                </a:solidFill>
              </a:rPr>
              <a:t>循环正常结束前终止循环</a:t>
            </a:r>
            <a:r>
              <a:rPr lang="zh-CN" altLang="en-US" sz="2400" b="1" dirty="0"/>
              <a:t>是有用的，这可以用命令</a:t>
            </a:r>
            <a:r>
              <a:rPr lang="en-US" altLang="zh-CN" sz="2400" b="1" dirty="0">
                <a:solidFill>
                  <a:srgbClr val="FF0000"/>
                </a:solidFill>
              </a:rPr>
              <a:t>break</a:t>
            </a:r>
            <a:r>
              <a:rPr lang="zh-CN" altLang="en-US" sz="2400" b="1" dirty="0"/>
              <a:t>来实现。如果</a:t>
            </a:r>
            <a:r>
              <a:rPr lang="en-US" altLang="zh-CN" sz="2400" b="1" dirty="0">
                <a:solidFill>
                  <a:srgbClr val="FF0000"/>
                </a:solidFill>
              </a:rPr>
              <a:t>break</a:t>
            </a:r>
            <a:r>
              <a:rPr lang="zh-CN" altLang="en-US" sz="2400" b="1" dirty="0">
                <a:solidFill>
                  <a:srgbClr val="FF0000"/>
                </a:solidFill>
              </a:rPr>
              <a:t>命令用于嵌套循环的内循环，那么只能终止内部循环，外部循环仍然继续</a:t>
            </a:r>
            <a:r>
              <a:rPr lang="zh-CN" altLang="en-US" sz="2400" b="1" dirty="0"/>
              <a:t>。       </a:t>
            </a:r>
            <a:endParaRPr lang="zh-CN" altLang="en-US" sz="1800" b="1" dirty="0"/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1692275" y="2545184"/>
            <a:ext cx="5975350" cy="2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</a:rPr>
              <a:t>sum=0;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</a:rPr>
              <a:t>for m=1:100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</a:rPr>
              <a:t>	if(sum&gt;100)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</a:rPr>
              <a:t>		m	%</a:t>
            </a:r>
            <a:r>
              <a:rPr kumimoji="1" lang="zh-CN" altLang="en-US" sz="2000" b="1">
                <a:solidFill>
                  <a:srgbClr val="000000"/>
                </a:solidFill>
              </a:rPr>
              <a:t>当</a:t>
            </a:r>
            <a:r>
              <a:rPr kumimoji="1" lang="en-US" altLang="zh-CN" sz="2000" b="1">
                <a:solidFill>
                  <a:srgbClr val="000000"/>
                </a:solidFill>
              </a:rPr>
              <a:t>sum&gt;100</a:t>
            </a:r>
            <a:r>
              <a:rPr kumimoji="1" lang="zh-CN" altLang="en-US" sz="2000" b="1">
                <a:solidFill>
                  <a:srgbClr val="000000"/>
                </a:solidFill>
              </a:rPr>
              <a:t>时，显示</a:t>
            </a:r>
            <a:r>
              <a:rPr kumimoji="1" lang="en-US" altLang="zh-CN" sz="2000" b="1">
                <a:solidFill>
                  <a:srgbClr val="000000"/>
                </a:solidFill>
              </a:rPr>
              <a:t>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</a:rPr>
              <a:t>		break;	%</a:t>
            </a:r>
            <a:r>
              <a:rPr kumimoji="1" lang="zh-CN" altLang="en-US" sz="2000" b="1">
                <a:solidFill>
                  <a:srgbClr val="000000"/>
                </a:solidFill>
              </a:rPr>
              <a:t>中止运算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</a:rPr>
              <a:t>	</a:t>
            </a:r>
            <a:r>
              <a:rPr kumimoji="1" lang="en-US" altLang="zh-CN" sz="2000" b="1">
                <a:solidFill>
                  <a:srgbClr val="000000"/>
                </a:solidFill>
              </a:rPr>
              <a:t>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</a:rPr>
              <a:t>sum=sum+m;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</a:rPr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78274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4"/>
          <p:cNvSpPr txBox="1">
            <a:spLocks noChangeArrowheads="1"/>
          </p:cNvSpPr>
          <p:nvPr/>
        </p:nvSpPr>
        <p:spPr bwMode="auto">
          <a:xfrm>
            <a:off x="4787900" y="3500438"/>
            <a:ext cx="3362325" cy="2678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logical expression1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statements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elseif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logical expression2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statements2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zh-CN" sz="2400" b="1" dirty="0"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statements3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end</a:t>
            </a:r>
          </a:p>
        </p:txBody>
      </p:sp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4859338" y="1341438"/>
            <a:ext cx="3362325" cy="1938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logical expression1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statements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elseif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logical expression2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statements2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end</a:t>
            </a:r>
          </a:p>
        </p:txBody>
      </p:sp>
      <p:sp>
        <p:nvSpPr>
          <p:cNvPr id="44036" name="Text Box 6"/>
          <p:cNvSpPr txBox="1">
            <a:spLocks noChangeArrowheads="1"/>
          </p:cNvSpPr>
          <p:nvPr/>
        </p:nvSpPr>
        <p:spPr bwMode="auto">
          <a:xfrm>
            <a:off x="611188" y="1628775"/>
            <a:ext cx="27305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logical expression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statements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end</a:t>
            </a:r>
          </a:p>
        </p:txBody>
      </p:sp>
      <p:sp>
        <p:nvSpPr>
          <p:cNvPr id="44037" name="Text Box 7"/>
          <p:cNvSpPr txBox="1">
            <a:spLocks noChangeArrowheads="1"/>
          </p:cNvSpPr>
          <p:nvPr/>
        </p:nvSpPr>
        <p:spPr bwMode="auto">
          <a:xfrm>
            <a:off x="611188" y="3429000"/>
            <a:ext cx="2730500" cy="1938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logical expression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statements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else</a:t>
            </a:r>
            <a:endParaRPr lang="en-US" altLang="zh-CN" sz="24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statements2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end</a:t>
            </a:r>
          </a:p>
        </p:txBody>
      </p:sp>
      <p:sp>
        <p:nvSpPr>
          <p:cNvPr id="44038" name="Rectangle 8"/>
          <p:cNvSpPr>
            <a:spLocks noChangeArrowheads="1"/>
          </p:cNvSpPr>
          <p:nvPr/>
        </p:nvSpPr>
        <p:spPr bwMode="auto">
          <a:xfrm>
            <a:off x="611188" y="836613"/>
            <a:ext cx="22082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4.3 if</a:t>
            </a:r>
            <a:r>
              <a:rPr lang="zh-CN" altLang="en-US" sz="2400" b="1"/>
              <a:t>条件语句 </a:t>
            </a:r>
          </a:p>
        </p:txBody>
      </p:sp>
    </p:spTree>
    <p:extLst>
      <p:ext uri="{BB962C8B-B14F-4D97-AF65-F5344CB8AC3E}">
        <p14:creationId xmlns:p14="http://schemas.microsoft.com/office/powerpoint/2010/main" val="99921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67C6A5-3BEC-4D2A-88A0-E886DF28C740}" type="slidenum">
              <a:rPr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zh-CN" sz="1400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4500563" y="1844675"/>
            <a:ext cx="3529012" cy="411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for k=1:5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for j=1:5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if k==j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   A(k,k)=5;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elseif abs(k-j)==1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   A(k,j)=1;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  A(k,j)=0;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end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end 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395288" y="1557338"/>
            <a:ext cx="1422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创建矩阵</a:t>
            </a:r>
          </a:p>
        </p:txBody>
      </p:sp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395288" y="2349500"/>
          <a:ext cx="338455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8" name="Equation" r:id="rId3" imgW="1384300" imgH="1143000" progId="Equation.DSMT4">
                  <p:embed/>
                </p:oleObj>
              </mc:Choice>
              <mc:Fallback>
                <p:oleObj name="Equation" r:id="rId3" imgW="138430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349500"/>
                        <a:ext cx="338455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539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468313" y="1484313"/>
            <a:ext cx="3598862" cy="3387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switch</a:t>
            </a:r>
            <a:r>
              <a:rPr lang="en-US" altLang="zh-CN" sz="2400" b="1" dirty="0">
                <a:latin typeface="Times New Roman" panose="02020603050405020304" pitchFamily="18" charset="0"/>
              </a:rPr>
              <a:t> logical expression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case </a:t>
            </a:r>
            <a:r>
              <a:rPr lang="en-US" altLang="zh-CN" sz="2400" b="1" dirty="0">
                <a:latin typeface="Times New Roman" panose="02020603050405020304" pitchFamily="18" charset="0"/>
              </a:rPr>
              <a:t>value 1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statements1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case </a:t>
            </a:r>
            <a:r>
              <a:rPr lang="en-US" altLang="zh-CN" sz="2400" b="1" dirty="0">
                <a:latin typeface="Times New Roman" panose="02020603050405020304" pitchFamily="18" charset="0"/>
              </a:rPr>
              <a:t>value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statements2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otherwise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statements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end</a:t>
            </a:r>
          </a:p>
        </p:txBody>
      </p:sp>
      <p:sp>
        <p:nvSpPr>
          <p:cNvPr id="47107" name="Rectangle 5"/>
          <p:cNvSpPr>
            <a:spLocks noChangeArrowheads="1"/>
          </p:cNvSpPr>
          <p:nvPr/>
        </p:nvSpPr>
        <p:spPr bwMode="auto">
          <a:xfrm>
            <a:off x="611188" y="836613"/>
            <a:ext cx="37655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4.4 switch-case</a:t>
            </a:r>
            <a:r>
              <a:rPr lang="zh-CN" altLang="en-US" sz="2400" b="1"/>
              <a:t>条件语句 </a:t>
            </a:r>
          </a:p>
        </p:txBody>
      </p:sp>
    </p:spTree>
    <p:extLst>
      <p:ext uri="{BB962C8B-B14F-4D97-AF65-F5344CB8AC3E}">
        <p14:creationId xmlns:p14="http://schemas.microsoft.com/office/powerpoint/2010/main" val="18101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8"/>
          <p:cNvSpPr>
            <a:spLocks noChangeArrowheads="1"/>
          </p:cNvSpPr>
          <p:nvPr/>
        </p:nvSpPr>
        <p:spPr bwMode="auto">
          <a:xfrm>
            <a:off x="2484438" y="188913"/>
            <a:ext cx="6191250" cy="4154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function </a:t>
            </a:r>
            <a:r>
              <a:rPr lang="en-US" altLang="zh-CN" sz="2400" b="1" dirty="0" err="1"/>
              <a:t>dicetest</a:t>
            </a:r>
            <a:r>
              <a:rPr lang="en-US" altLang="zh-CN" sz="2400" b="1" dirty="0"/>
              <a:t>(result)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switch result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    case {1,3,5}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        </a:t>
            </a:r>
            <a:r>
              <a:rPr lang="en-US" altLang="zh-CN" sz="2400" b="1" dirty="0" err="1"/>
              <a:t>disp</a:t>
            </a:r>
            <a:r>
              <a:rPr lang="en-US" altLang="zh-CN" sz="2400" b="1" dirty="0" smtClean="0"/>
              <a:t>(‘odd number!');</a:t>
            </a:r>
            <a:endParaRPr lang="en-US" altLang="zh-CN" sz="2400" b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    case {2,4,6}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        </a:t>
            </a:r>
            <a:r>
              <a:rPr lang="en-US" altLang="zh-CN" sz="2400" b="1" dirty="0" err="1"/>
              <a:t>disp</a:t>
            </a:r>
            <a:r>
              <a:rPr lang="en-US" altLang="zh-CN" sz="2400" b="1" dirty="0" smtClean="0"/>
              <a:t>(‘even number!')</a:t>
            </a:r>
            <a:endParaRPr lang="en-US" altLang="zh-CN" sz="2400" b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    otherwise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        </a:t>
            </a:r>
            <a:r>
              <a:rPr lang="en-US" altLang="zh-CN" sz="2400" b="1" dirty="0" err="1"/>
              <a:t>disp</a:t>
            </a:r>
            <a:r>
              <a:rPr lang="en-US" altLang="zh-CN" sz="2400" b="1" dirty="0"/>
              <a:t>('What kind of dice do you have?')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end </a:t>
            </a:r>
            <a:endParaRPr lang="zh-CN" altLang="en-US" sz="2400" b="1" dirty="0"/>
          </a:p>
        </p:txBody>
      </p:sp>
      <p:sp>
        <p:nvSpPr>
          <p:cNvPr id="49155" name="Rectangle 1030"/>
          <p:cNvSpPr>
            <a:spLocks noChangeArrowheads="1"/>
          </p:cNvSpPr>
          <p:nvPr/>
        </p:nvSpPr>
        <p:spPr bwMode="auto">
          <a:xfrm>
            <a:off x="2916238" y="4508500"/>
            <a:ext cx="4572000" cy="2020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&gt;&gt;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dicetest</a:t>
            </a:r>
            <a:r>
              <a:rPr lang="en-US" altLang="zh-CN" sz="2400" b="1" dirty="0">
                <a:latin typeface="Times New Roman" panose="02020603050405020304" pitchFamily="18" charset="0"/>
              </a:rPr>
              <a:t>(1)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odd </a:t>
            </a:r>
            <a:r>
              <a:rPr lang="en-US" altLang="zh-CN" sz="1800" b="1" dirty="0" smtClean="0">
                <a:latin typeface="Times New Roman" panose="02020603050405020304" pitchFamily="18" charset="0"/>
              </a:rPr>
              <a:t>number!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</a:rPr>
              <a:t>&gt;&gt; </a:t>
            </a:r>
            <a:r>
              <a:rPr lang="en-US" altLang="zh-CN" sz="2400" b="1" dirty="0" err="1" smtClean="0">
                <a:latin typeface="Times New Roman" panose="02020603050405020304" pitchFamily="18" charset="0"/>
              </a:rPr>
              <a:t>dicetest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(4)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</a:rPr>
              <a:t>even number!</a:t>
            </a:r>
            <a:endParaRPr lang="en-US" altLang="zh-CN" sz="1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&gt;&gt;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dicetest</a:t>
            </a:r>
            <a:r>
              <a:rPr lang="en-US" altLang="zh-CN" sz="2400" b="1" dirty="0">
                <a:latin typeface="Times New Roman" panose="02020603050405020304" pitchFamily="18" charset="0"/>
              </a:rPr>
              <a:t>(7)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What kind of dice do you have?</a:t>
            </a: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49156" name="Text Box 1031"/>
          <p:cNvSpPr txBox="1">
            <a:spLocks noChangeArrowheads="1"/>
          </p:cNvSpPr>
          <p:nvPr/>
        </p:nvSpPr>
        <p:spPr bwMode="auto">
          <a:xfrm>
            <a:off x="250825" y="1125538"/>
            <a:ext cx="16033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检测掷一次骰子所得的点数是单数</a:t>
            </a:r>
            <a:r>
              <a:rPr lang="zh-CN" altLang="en-US" sz="2400" b="1" dirty="0" smtClean="0"/>
              <a:t>还是双数？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0866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ChangeArrowheads="1"/>
          </p:cNvSpPr>
          <p:nvPr/>
        </p:nvSpPr>
        <p:spPr bwMode="auto">
          <a:xfrm>
            <a:off x="539750" y="549275"/>
            <a:ext cx="200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4.5 </a:t>
            </a:r>
            <a:r>
              <a:rPr lang="zh-CN" altLang="en-US" sz="2400" b="1"/>
              <a:t>内部函数 </a:t>
            </a:r>
          </a:p>
        </p:txBody>
      </p:sp>
      <p:sp>
        <p:nvSpPr>
          <p:cNvPr id="51203" name="Text Box 6"/>
          <p:cNvSpPr txBox="1">
            <a:spLocks noChangeArrowheads="1"/>
          </p:cNvSpPr>
          <p:nvPr/>
        </p:nvSpPr>
        <p:spPr bwMode="auto">
          <a:xfrm>
            <a:off x="323850" y="1125538"/>
            <a:ext cx="841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MATLAB</a:t>
            </a:r>
            <a:r>
              <a:rPr lang="zh-CN" altLang="en-US" sz="2400" b="1" dirty="0"/>
              <a:t>有许多内置的库函数，</a:t>
            </a:r>
          </a:p>
        </p:txBody>
      </p:sp>
      <p:sp>
        <p:nvSpPr>
          <p:cNvPr id="51204" name="Text Box 7"/>
          <p:cNvSpPr txBox="1">
            <a:spLocks noChangeArrowheads="1"/>
          </p:cNvSpPr>
          <p:nvPr/>
        </p:nvSpPr>
        <p:spPr bwMode="auto">
          <a:xfrm>
            <a:off x="827088" y="1700213"/>
            <a:ext cx="7019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除数学函数外，</a:t>
            </a:r>
            <a:r>
              <a:rPr lang="en-US" altLang="zh-CN" sz="2400" b="1" dirty="0">
                <a:latin typeface="宋体" panose="02010600030101010101" pitchFamily="2" charset="-122"/>
              </a:rPr>
              <a:t>MATLAB</a:t>
            </a:r>
            <a:r>
              <a:rPr lang="zh-CN" altLang="en-US" sz="2400" b="1" dirty="0">
                <a:latin typeface="宋体" panose="02010600030101010101" pitchFamily="2" charset="-122"/>
              </a:rPr>
              <a:t>还提供许多机器函数</a:t>
            </a:r>
          </a:p>
        </p:txBody>
      </p:sp>
      <p:sp>
        <p:nvSpPr>
          <p:cNvPr id="51205" name="Text Box 8"/>
          <p:cNvSpPr txBox="1">
            <a:spLocks noChangeArrowheads="1"/>
          </p:cNvSpPr>
          <p:nvPr/>
        </p:nvSpPr>
        <p:spPr bwMode="auto">
          <a:xfrm>
            <a:off x="755650" y="2492375"/>
            <a:ext cx="7292975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pause </a:t>
            </a:r>
            <a:r>
              <a:rPr lang="zh-CN" altLang="en-US" sz="2400" b="1"/>
              <a:t>程序将暂停在该函数所在的位置，击任意键程序继续执行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echo on </a:t>
            </a:r>
            <a:r>
              <a:rPr lang="zh-CN" altLang="en-US" sz="2400" b="1"/>
              <a:t>在命令窗口显示正在执行的程序指令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tic,toc   </a:t>
            </a:r>
            <a:r>
              <a:rPr lang="zh-CN" altLang="en-US" sz="2400" b="1"/>
              <a:t>记时函数：</a:t>
            </a:r>
            <a:r>
              <a:rPr lang="en-US" altLang="zh-CN" sz="2400" b="1"/>
              <a:t>tic</a:t>
            </a:r>
            <a:r>
              <a:rPr lang="zh-CN" altLang="en-US" sz="2400" b="1"/>
              <a:t>开始记时，</a:t>
            </a:r>
            <a:r>
              <a:rPr lang="en-US" altLang="zh-CN" sz="2400" b="1"/>
              <a:t>toc</a:t>
            </a:r>
            <a:r>
              <a:rPr lang="zh-CN" altLang="en-US" sz="2400" b="1"/>
              <a:t>给出前一个</a:t>
            </a:r>
            <a:r>
              <a:rPr lang="en-US" altLang="zh-CN" sz="2400" b="1"/>
              <a:t>tic</a:t>
            </a:r>
            <a:r>
              <a:rPr lang="zh-CN" altLang="en-US" sz="2400" b="1"/>
              <a:t>开始的机器时间</a:t>
            </a:r>
          </a:p>
        </p:txBody>
      </p:sp>
    </p:spTree>
    <p:extLst>
      <p:ext uri="{BB962C8B-B14F-4D97-AF65-F5344CB8AC3E}">
        <p14:creationId xmlns:p14="http://schemas.microsoft.com/office/powerpoint/2010/main" val="46506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C6A3CA-8415-4FC0-B74A-5F0210A8906F}" type="slidenum">
              <a:rPr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1692275" y="549275"/>
            <a:ext cx="5791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MATLAB</a:t>
            </a:r>
            <a:r>
              <a:rPr kumimoji="1"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程序设计语言</a:t>
            </a:r>
          </a:p>
        </p:txBody>
      </p:sp>
      <p:sp>
        <p:nvSpPr>
          <p:cNvPr id="1536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196975"/>
            <a:ext cx="8540750" cy="2016125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1 基本赋值和计算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"/>
                <a:cs typeface=""/>
              </a:rPr>
              <a:t>  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"/>
                <a:cs typeface=""/>
              </a:rPr>
              <a:t>MATLAB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"/>
                <a:cs typeface=""/>
              </a:rPr>
              <a:t>的基本控制都是通过</a:t>
            </a:r>
            <a:r>
              <a:rPr lang="zh-CN" altLang="en-US" sz="2400" dirty="0" smtClean="0">
                <a:solidFill>
                  <a:srgbClr val="0000FF"/>
                </a:solidFill>
                <a:latin typeface="宋体" panose="02010600030101010101" pitchFamily="2" charset="-122"/>
                <a:ea typeface=""/>
                <a:cs typeface=""/>
              </a:rPr>
              <a:t>命令窗口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"/>
                <a:cs typeface=""/>
              </a:rPr>
              <a:t>实现的。给出一条命令，立即就可以得出该命令的结果。 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"/>
                <a:cs typeface=""/>
              </a:rPr>
              <a:t>MATLAB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"/>
                <a:cs typeface=""/>
              </a:rPr>
              <a:t>能被当作计算器使用。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3563938" y="3644900"/>
            <a:ext cx="1800225" cy="2114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&gt;&gt; </a:t>
            </a:r>
            <a:r>
              <a:rPr lang="en-US" altLang="zh-CN" sz="2400" dirty="0">
                <a:latin typeface="Times New Roman" panose="02020603050405020304" pitchFamily="18" charset="0"/>
              </a:rPr>
              <a:t>5011+13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err="1">
                <a:latin typeface="Times New Roman" panose="02020603050405020304" pitchFamily="18" charset="0"/>
              </a:rPr>
              <a:t>ans</a:t>
            </a:r>
            <a:r>
              <a:rPr lang="en-US" altLang="zh-CN" sz="1800" dirty="0">
                <a:latin typeface="Times New Roman" panose="02020603050405020304" pitchFamily="18" charset="0"/>
              </a:rPr>
              <a:t>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     5024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&gt;&gt; </a:t>
            </a:r>
            <a:endParaRPr lang="zh-CN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39750" y="3500438"/>
            <a:ext cx="244792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“&gt;&gt;”</a:t>
            </a:r>
            <a:r>
              <a:rPr lang="zh-CN" altLang="en-US" sz="2400" dirty="0">
                <a:solidFill>
                  <a:srgbClr val="000000"/>
                </a:solidFill>
              </a:rPr>
              <a:t>是</a:t>
            </a:r>
            <a:r>
              <a:rPr lang="en-US" altLang="zh-CN" sz="2400" dirty="0">
                <a:solidFill>
                  <a:srgbClr val="000000"/>
                </a:solidFill>
              </a:rPr>
              <a:t>MATLAB</a:t>
            </a:r>
            <a:r>
              <a:rPr lang="zh-CN" altLang="en-US" sz="2400" dirty="0">
                <a:solidFill>
                  <a:srgbClr val="000000"/>
                </a:solidFill>
              </a:rPr>
              <a:t>的提示符，</a:t>
            </a:r>
            <a:r>
              <a:rPr lang="zh-CN" altLang="en-US" sz="2400" dirty="0">
                <a:solidFill>
                  <a:srgbClr val="0000FF"/>
                </a:solidFill>
              </a:rPr>
              <a:t>在提示符后键入一个命令，当按下回车后，就执行该命令。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CB2C53-8F96-4B3D-883D-0B9F80064369}" type="slidenum">
              <a:rPr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zh-CN" sz="1400"/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323850" y="404813"/>
            <a:ext cx="292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4.6</a:t>
            </a:r>
            <a:r>
              <a:rPr lang="en-US" altLang="zh-CN" sz="2400"/>
              <a:t> </a:t>
            </a:r>
            <a:r>
              <a:rPr lang="zh-CN" altLang="en-US" sz="2400" b="1"/>
              <a:t>用户自定义函数 </a:t>
            </a: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468313" y="1052513"/>
            <a:ext cx="8239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MATLAB</a:t>
            </a:r>
            <a:r>
              <a:rPr lang="zh-CN" altLang="en-US" sz="2400" dirty="0">
                <a:latin typeface="宋体" panose="02010600030101010101" pitchFamily="2" charset="-122"/>
              </a:rPr>
              <a:t>允许用户使用</a:t>
            </a:r>
            <a:r>
              <a:rPr lang="en-US" altLang="zh-CN" sz="2400" dirty="0">
                <a:latin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宋体" panose="02010600030101010101" pitchFamily="2" charset="-122"/>
              </a:rPr>
              <a:t>文件定义函数。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函数名与文件名相同。</a:t>
            </a:r>
            <a:r>
              <a:rPr lang="zh-CN" altLang="en-US" sz="2400" dirty="0">
                <a:latin typeface="宋体" panose="02010600030101010101" pitchFamily="2" charset="-122"/>
              </a:rPr>
              <a:t>将下面一段程序存为</a:t>
            </a:r>
            <a:r>
              <a:rPr lang="en-US" altLang="zh-CN" sz="2400" dirty="0" err="1">
                <a:latin typeface="宋体" panose="02010600030101010101" pitchFamily="2" charset="-122"/>
              </a:rPr>
              <a:t>funsim.m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684213" y="2133600"/>
            <a:ext cx="457200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function p=</a:t>
            </a:r>
            <a:r>
              <a:rPr lang="en-US" altLang="zh-CN" sz="2400" dirty="0" err="1">
                <a:latin typeface="Times New Roman" panose="02020603050405020304" pitchFamily="18" charset="0"/>
              </a:rPr>
              <a:t>funsim</a:t>
            </a:r>
            <a:r>
              <a:rPr lang="en-US" altLang="zh-CN" sz="2400" dirty="0">
                <a:latin typeface="Times New Roman" panose="02020603050405020304" pitchFamily="18" charset="0"/>
              </a:rPr>
              <a:t>(x)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% define a simple function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p=</a:t>
            </a:r>
            <a:r>
              <a:rPr lang="en-US" altLang="zh-CN" sz="2400" dirty="0" err="1">
                <a:latin typeface="Times New Roman" panose="02020603050405020304" pitchFamily="18" charset="0"/>
              </a:rPr>
              <a:t>sqrt</a:t>
            </a:r>
            <a:r>
              <a:rPr lang="en-US" altLang="zh-CN" sz="2400" dirty="0">
                <a:latin typeface="Times New Roman" panose="02020603050405020304" pitchFamily="18" charset="0"/>
              </a:rPr>
              <a:t>(x)-2*x^3+cos(x);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6300788" y="3284538"/>
            <a:ext cx="1719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y=</a:t>
            </a:r>
            <a:r>
              <a:rPr lang="en-US" altLang="zh-CN" sz="2400" dirty="0" err="1">
                <a:latin typeface="Times New Roman" panose="02020603050405020304" pitchFamily="18" charset="0"/>
              </a:rPr>
              <a:t>funsim</a:t>
            </a:r>
            <a:r>
              <a:rPr lang="en-US" altLang="zh-CN" sz="2400" dirty="0">
                <a:latin typeface="Times New Roman" panose="02020603050405020304" pitchFamily="18" charset="0"/>
              </a:rPr>
              <a:t>(1)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5364163" y="328453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调用</a:t>
            </a:r>
          </a:p>
        </p:txBody>
      </p:sp>
      <p:sp>
        <p:nvSpPr>
          <p:cNvPr id="53256" name="Text Box 7"/>
          <p:cNvSpPr txBox="1">
            <a:spLocks noChangeArrowheads="1"/>
          </p:cNvSpPr>
          <p:nvPr/>
        </p:nvSpPr>
        <p:spPr bwMode="auto">
          <a:xfrm>
            <a:off x="5580063" y="1916113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所给出的函数是</a:t>
            </a:r>
          </a:p>
        </p:txBody>
      </p:sp>
      <p:graphicFrame>
        <p:nvGraphicFramePr>
          <p:cNvPr id="53257" name="Object 8"/>
          <p:cNvGraphicFramePr>
            <a:graphicFrameLocks noChangeAspect="1"/>
          </p:cNvGraphicFramePr>
          <p:nvPr/>
        </p:nvGraphicFramePr>
        <p:xfrm>
          <a:off x="5580063" y="2492375"/>
          <a:ext cx="21605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8" name="Equation" r:id="rId4" imgW="1117600" imgH="241300" progId="Equation.DSMT4">
                  <p:embed/>
                </p:oleObj>
              </mc:Choice>
              <mc:Fallback>
                <p:oleObj name="Equation" r:id="rId4" imgW="1117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492375"/>
                        <a:ext cx="216058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AutoShape 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9788" y="6237288"/>
            <a:ext cx="684212" cy="620712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53259" name="Text Box 10"/>
          <p:cNvSpPr txBox="1">
            <a:spLocks noChangeArrowheads="1"/>
          </p:cNvSpPr>
          <p:nvPr/>
        </p:nvSpPr>
        <p:spPr bwMode="auto">
          <a:xfrm>
            <a:off x="250825" y="38608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例 </a:t>
            </a:r>
            <a:r>
              <a:rPr lang="zh-CN" altLang="en-US" sz="2400">
                <a:solidFill>
                  <a:srgbClr val="000000"/>
                </a:solidFill>
              </a:rPr>
              <a:t>求解函数值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53260" name="Text Box 11"/>
          <p:cNvSpPr txBox="1">
            <a:spLocks noChangeArrowheads="1"/>
          </p:cNvSpPr>
          <p:nvPr/>
        </p:nvSpPr>
        <p:spPr bwMode="auto">
          <a:xfrm>
            <a:off x="179388" y="465296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解：</a:t>
            </a:r>
          </a:p>
        </p:txBody>
      </p:sp>
      <p:graphicFrame>
        <p:nvGraphicFramePr>
          <p:cNvPr id="53261" name="Object 12"/>
          <p:cNvGraphicFramePr>
            <a:graphicFrameLocks noChangeAspect="1"/>
          </p:cNvGraphicFramePr>
          <p:nvPr/>
        </p:nvGraphicFramePr>
        <p:xfrm>
          <a:off x="2411413" y="3573463"/>
          <a:ext cx="2678112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9" name="Equation" r:id="rId7" imgW="1167893" imgH="444307" progId="Equation.DSMT4">
                  <p:embed/>
                </p:oleObj>
              </mc:Choice>
              <mc:Fallback>
                <p:oleObj name="Equation" r:id="rId7" imgW="1167893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573463"/>
                        <a:ext cx="2678112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2" name="Text Box 13"/>
          <p:cNvSpPr txBox="1">
            <a:spLocks noChangeArrowheads="1"/>
          </p:cNvSpPr>
          <p:nvPr/>
        </p:nvSpPr>
        <p:spPr bwMode="auto">
          <a:xfrm>
            <a:off x="900113" y="4652963"/>
            <a:ext cx="3595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定义函数</a:t>
            </a:r>
            <a:r>
              <a:rPr lang="en-US" altLang="zh-CN" sz="2400">
                <a:solidFill>
                  <a:srgbClr val="000000"/>
                </a:solidFill>
              </a:rPr>
              <a:t>M</a:t>
            </a:r>
            <a:r>
              <a:rPr lang="zh-CN" altLang="en-US" sz="2400">
                <a:solidFill>
                  <a:srgbClr val="000000"/>
                </a:solidFill>
              </a:rPr>
              <a:t>文件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f.m</a:t>
            </a:r>
            <a:r>
              <a:rPr lang="zh-CN" altLang="en-US" sz="2400">
                <a:solidFill>
                  <a:srgbClr val="000000"/>
                </a:solidFill>
              </a:rPr>
              <a:t>如下：</a:t>
            </a:r>
          </a:p>
        </p:txBody>
      </p:sp>
      <p:sp>
        <p:nvSpPr>
          <p:cNvPr id="53263" name="Rectangle 14"/>
          <p:cNvSpPr>
            <a:spLocks noChangeArrowheads="1"/>
          </p:cNvSpPr>
          <p:nvPr/>
        </p:nvSpPr>
        <p:spPr bwMode="auto">
          <a:xfrm>
            <a:off x="755650" y="5157788"/>
            <a:ext cx="3887788" cy="788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zh-CN" sz="1800">
                <a:solidFill>
                  <a:schemeClr val="tx2"/>
                </a:solidFill>
              </a:rPr>
              <a:t>function y=f(a)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zh-CN" sz="1800">
                <a:solidFill>
                  <a:schemeClr val="tx2"/>
                </a:solidFill>
              </a:rPr>
              <a:t>y=a*(exp(50/a)+exp(-50/a))/2-a-1;</a:t>
            </a:r>
            <a:endParaRPr lang="zh-CN" altLang="en-US" sz="1800">
              <a:solidFill>
                <a:schemeClr val="tx2"/>
              </a:solidFill>
            </a:endParaRPr>
          </a:p>
        </p:txBody>
      </p:sp>
      <p:sp>
        <p:nvSpPr>
          <p:cNvPr id="53264" name="Text Box 15"/>
          <p:cNvSpPr txBox="1">
            <a:spLocks noChangeArrowheads="1"/>
          </p:cNvSpPr>
          <p:nvPr/>
        </p:nvSpPr>
        <p:spPr bwMode="auto">
          <a:xfrm>
            <a:off x="684213" y="5949950"/>
            <a:ext cx="4103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</a:rPr>
              <a:t>保存成文件名为</a:t>
            </a:r>
            <a:r>
              <a:rPr lang="en-US" altLang="zh-CN" sz="1800">
                <a:solidFill>
                  <a:srgbClr val="000000"/>
                </a:solidFill>
              </a:rPr>
              <a:t>f.m</a:t>
            </a:r>
            <a:r>
              <a:rPr lang="zh-CN" altLang="en-US" sz="1800">
                <a:solidFill>
                  <a:srgbClr val="000000"/>
                </a:solidFill>
              </a:rPr>
              <a:t>的</a:t>
            </a:r>
            <a:r>
              <a:rPr lang="en-US" altLang="zh-CN" sz="1800">
                <a:solidFill>
                  <a:srgbClr val="000000"/>
                </a:solidFill>
              </a:rPr>
              <a:t>M</a:t>
            </a:r>
            <a:r>
              <a:rPr lang="zh-CN" altLang="en-US" sz="1800">
                <a:solidFill>
                  <a:srgbClr val="000000"/>
                </a:solidFill>
              </a:rPr>
              <a:t>文件后，取初值</a:t>
            </a:r>
            <a:r>
              <a:rPr lang="en-US" altLang="zh-CN" sz="1800">
                <a:solidFill>
                  <a:srgbClr val="000000"/>
                </a:solidFill>
              </a:rPr>
              <a:t>a=5000</a:t>
            </a:r>
            <a:r>
              <a:rPr lang="zh-CN" altLang="en-US" sz="1800">
                <a:solidFill>
                  <a:srgbClr val="000000"/>
                </a:solidFill>
              </a:rPr>
              <a:t>，在命令窗口输入</a:t>
            </a:r>
          </a:p>
        </p:txBody>
      </p:sp>
      <p:sp>
        <p:nvSpPr>
          <p:cNvPr id="53265" name="Rectangle 16"/>
          <p:cNvSpPr>
            <a:spLocks noChangeArrowheads="1"/>
          </p:cNvSpPr>
          <p:nvPr/>
        </p:nvSpPr>
        <p:spPr bwMode="auto">
          <a:xfrm>
            <a:off x="5003800" y="4868863"/>
            <a:ext cx="1727200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&gt;&gt; y=f(5000)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y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-0.7500</a:t>
            </a:r>
            <a:endParaRPr lang="en-US" altLang="zh-CN" sz="180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8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DD2C4F-54D0-4651-95A5-0EB79EA6CDFF}" type="slidenum">
              <a:rPr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zh-CN" sz="1400"/>
          </a:p>
        </p:txBody>
      </p:sp>
      <p:sp>
        <p:nvSpPr>
          <p:cNvPr id="55299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9788" y="6237288"/>
            <a:ext cx="684212" cy="620712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281987" cy="526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66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注意：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(1)</a:t>
            </a:r>
            <a:r>
              <a:rPr kumimoji="1"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函数名和文件名必须相同</a:t>
            </a:r>
            <a:r>
              <a:rPr kumimoji="1" lang="zh-CN" altLang="en-US" sz="1800" dirty="0">
                <a:solidFill>
                  <a:srgbClr val="FF0000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(2)</a:t>
            </a:r>
            <a:r>
              <a:rPr kumimoji="1" lang="zh-CN" altLang="en-US" sz="24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开头应以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function</a:t>
            </a:r>
            <a:r>
              <a:rPr kumimoji="1" lang="zh-CN" altLang="en-US" sz="24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语句开始，第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条以后可加入注释行和其他运算语句。</a:t>
            </a:r>
            <a:endParaRPr kumimoji="1" lang="zh-CN" altLang="en-US" sz="1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(3) M</a:t>
            </a:r>
            <a:r>
              <a:rPr kumimoji="1"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函数中使用的变量，</a:t>
            </a:r>
            <a:r>
              <a:rPr kumimoji="1"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除输入和输出变量以外，所有变量都是局部变量，即在该函数返回之后，这些变量会自动在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MATLAB</a:t>
            </a:r>
            <a:r>
              <a:rPr kumimoji="1"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的工作空间中清除掉。</a:t>
            </a:r>
            <a:r>
              <a:rPr kumimoji="1"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如果想使这些中间变量在工作空间中起作用，则应该把它们设置成全局变量。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全局变量是由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MATLAB</a:t>
            </a:r>
            <a:r>
              <a:rPr kumimoji="1"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提供的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global</a:t>
            </a:r>
            <a:r>
              <a:rPr kumimoji="1"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命令来设置的，一般在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  <a:r>
              <a:rPr kumimoji="1"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函数的开头定义。命令形式为：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global a b c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不同的全局变量名用空格隔开。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global</a:t>
            </a:r>
            <a:r>
              <a:rPr kumimoji="1"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命令应当在工作空间和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  <a:r>
              <a:rPr kumimoji="1"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函数中都出现。</a:t>
            </a:r>
            <a:r>
              <a:rPr kumimoji="1"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如果只在一方出现，则不被承认为全局变量。</a:t>
            </a:r>
            <a:r>
              <a:rPr kumimoji="1" lang="zh-CN" altLang="en-US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(4)</a:t>
            </a:r>
            <a:r>
              <a:rPr kumimoji="1" lang="zh-CN" altLang="en-US" sz="24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函数文件中可调用其它一般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  <a:r>
              <a:rPr kumimoji="1" lang="zh-CN" altLang="en-US" sz="24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</a:t>
            </a:r>
            <a:r>
              <a:rPr kumimoji="1" lang="zh-CN" altLang="en-US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505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1908175" y="620713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函数的输出可以多于一个</a:t>
            </a:r>
          </a:p>
        </p:txBody>
      </p:sp>
      <p:sp>
        <p:nvSpPr>
          <p:cNvPr id="57347" name="Rectangle 5"/>
          <p:cNvSpPr>
            <a:spLocks noChangeArrowheads="1"/>
          </p:cNvSpPr>
          <p:nvPr/>
        </p:nvSpPr>
        <p:spPr bwMode="auto">
          <a:xfrm>
            <a:off x="539750" y="1196975"/>
            <a:ext cx="4572000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function [x1,x2]=quadroot(a,b,c)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% solve quadratic equation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% ax^2+bx+c=0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ds=sqrt(b*b-4*a*c);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x1=(-b+ds)/2/a;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x2=(-b-ds)/2/a;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7348" name="Text Box 6"/>
          <p:cNvSpPr txBox="1">
            <a:spLocks noChangeArrowheads="1"/>
          </p:cNvSpPr>
          <p:nvPr/>
        </p:nvSpPr>
        <p:spPr bwMode="auto">
          <a:xfrm>
            <a:off x="5292725" y="1268413"/>
            <a:ext cx="35496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将它存为</a:t>
            </a:r>
            <a:r>
              <a:rPr lang="en-US" altLang="zh-CN" sz="2400" dirty="0" err="1">
                <a:solidFill>
                  <a:srgbClr val="FF0000"/>
                </a:solidFill>
              </a:rPr>
              <a:t>quadroot.m</a:t>
            </a:r>
            <a:r>
              <a:rPr lang="zh-CN" altLang="en-US" sz="2400" dirty="0">
                <a:solidFill>
                  <a:srgbClr val="FF0000"/>
                </a:solidFill>
              </a:rPr>
              <a:t>，它给出二次方程的根</a:t>
            </a:r>
            <a:r>
              <a:rPr lang="zh-CN" altLang="en-US" sz="2400" dirty="0" smtClean="0">
                <a:solidFill>
                  <a:srgbClr val="FF0000"/>
                </a:solidFill>
              </a:rPr>
              <a:t>，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如此</a:t>
            </a:r>
            <a:r>
              <a:rPr lang="zh-CN" altLang="en-US" sz="2400" dirty="0">
                <a:solidFill>
                  <a:srgbClr val="FF0000"/>
                </a:solidFill>
              </a:rPr>
              <a:t>定义的函数可以与</a:t>
            </a:r>
            <a:r>
              <a:rPr lang="en-US" altLang="zh-CN" sz="2400" dirty="0">
                <a:solidFill>
                  <a:srgbClr val="FF0000"/>
                </a:solidFill>
              </a:rPr>
              <a:t>MATLAB</a:t>
            </a:r>
            <a:r>
              <a:rPr lang="zh-CN" altLang="en-US" sz="2400" dirty="0">
                <a:solidFill>
                  <a:srgbClr val="FF0000"/>
                </a:solidFill>
              </a:rPr>
              <a:t>的内部函数同样使用。</a:t>
            </a:r>
          </a:p>
        </p:txBody>
      </p:sp>
      <p:sp>
        <p:nvSpPr>
          <p:cNvPr id="57349" name="Rectangle 7"/>
          <p:cNvSpPr>
            <a:spLocks noChangeArrowheads="1"/>
          </p:cNvSpPr>
          <p:nvPr/>
        </p:nvSpPr>
        <p:spPr bwMode="auto">
          <a:xfrm>
            <a:off x="684213" y="3716338"/>
            <a:ext cx="4572000" cy="302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1800">
                <a:latin typeface="Times New Roman" panose="02020603050405020304" pitchFamily="18" charset="0"/>
              </a:rPr>
              <a:t>&gt;&gt; </a:t>
            </a:r>
            <a:r>
              <a:rPr lang="es-ES" altLang="zh-CN" sz="2400">
                <a:latin typeface="Times New Roman" panose="02020603050405020304" pitchFamily="18" charset="0"/>
              </a:rPr>
              <a:t>[y1,y2]=quadroot(1,8,15)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zh-CN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1800">
                <a:latin typeface="Times New Roman" panose="02020603050405020304" pitchFamily="18" charset="0"/>
              </a:rPr>
              <a:t>y1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zh-CN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1800">
                <a:latin typeface="Times New Roman" panose="02020603050405020304" pitchFamily="18" charset="0"/>
              </a:rPr>
              <a:t>    -3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zh-CN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zh-CN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1800">
                <a:latin typeface="Times New Roman" panose="02020603050405020304" pitchFamily="18" charset="0"/>
              </a:rPr>
              <a:t>y2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zh-CN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1800">
                <a:latin typeface="Times New Roman" panose="02020603050405020304" pitchFamily="18" charset="0"/>
              </a:rPr>
              <a:t>    -5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08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C02269-18EA-467C-B60D-654A2D681FC7}" type="slidenum">
              <a:rPr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zh-CN" sz="140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836613"/>
            <a:ext cx="8001000" cy="684212"/>
          </a:xfrm>
          <a:noFill/>
        </p:spPr>
        <p:txBody>
          <a:bodyPr anchor="b"/>
          <a:lstStyle/>
          <a:p>
            <a:pPr eaLnBrk="1" hangingPunct="1"/>
            <a:r>
              <a:rPr lang="zh-CN" altLang="en-US" b="1" smtClean="0"/>
              <a:t>上机实验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458200" cy="304482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1 报告要求：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   要求对每次作业写出实习报告，描述（用程序框图或简练语言）算法步骤，附源程序（加详细注释），记录并分析计算结果。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2  </a:t>
            </a:r>
            <a:r>
              <a:rPr lang="zh-CN" altLang="en-US" dirty="0" smtClean="0"/>
              <a:t>程序设计语言：</a:t>
            </a:r>
            <a:r>
              <a:rPr lang="en-US" altLang="zh-CN" dirty="0" smtClean="0"/>
              <a:t>MATLAB。</a:t>
            </a:r>
            <a:r>
              <a:rPr lang="zh-CN" altLang="en-US" dirty="0" smtClean="0"/>
              <a:t>要求源程序必须有良好的注释风格、可扩展性和通用性。</a:t>
            </a:r>
          </a:p>
        </p:txBody>
      </p:sp>
    </p:spTree>
    <p:extLst>
      <p:ext uri="{BB962C8B-B14F-4D97-AF65-F5344CB8AC3E}">
        <p14:creationId xmlns:p14="http://schemas.microsoft.com/office/powerpoint/2010/main" val="407665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35A35B-F647-42CF-B1E7-F5B174A35889}" type="slidenum">
              <a:rPr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zh-CN" sz="140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064500" cy="3527425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3 实验内容：学习完相应章节之后单独布置。</a:t>
            </a:r>
            <a:endParaRPr lang="en-US" altLang="zh-CN" dirty="0" smtClean="0"/>
          </a:p>
        </p:txBody>
      </p:sp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468313" y="2564904"/>
            <a:ext cx="76327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4.</a:t>
            </a:r>
            <a:r>
              <a:rPr lang="zh-CN" altLang="en-US" dirty="0"/>
              <a:t>报告上交时间：考试以前报告全部上交，一个上机程序一个报告。</a:t>
            </a:r>
          </a:p>
        </p:txBody>
      </p:sp>
    </p:spTree>
    <p:extLst>
      <p:ext uri="{BB962C8B-B14F-4D97-AF65-F5344CB8AC3E}">
        <p14:creationId xmlns:p14="http://schemas.microsoft.com/office/powerpoint/2010/main" val="40162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124200"/>
            <a:ext cx="7772400" cy="76200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mtClean="0"/>
              <a:t>~~</a:t>
            </a:r>
            <a:r>
              <a:rPr lang="en-US" altLang="zh-CN" smtClean="0"/>
              <a:t>END~~</a:t>
            </a:r>
          </a:p>
        </p:txBody>
      </p:sp>
    </p:spTree>
    <p:extLst>
      <p:ext uri="{BB962C8B-B14F-4D97-AF65-F5344CB8AC3E}">
        <p14:creationId xmlns:p14="http://schemas.microsoft.com/office/powerpoint/2010/main" val="89157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6EDD1B-D4F2-4465-AB92-DCC0C7B02AFE}" type="slidenum">
              <a:rPr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400"/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68313" y="765175"/>
            <a:ext cx="482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同一行上可以有多条命令：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611188" y="1341438"/>
            <a:ext cx="1998662" cy="3487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>
                <a:latin typeface="Times New Roman" panose="02020603050405020304" pitchFamily="18" charset="0"/>
              </a:rPr>
              <a:t>&gt;&gt; </a:t>
            </a:r>
            <a:r>
              <a:rPr lang="fr-FR" altLang="zh-CN" sz="2400">
                <a:latin typeface="Times New Roman" panose="02020603050405020304" pitchFamily="18" charset="0"/>
              </a:rPr>
              <a:t>2^5,2*(3+2)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zh-CN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>
                <a:latin typeface="Times New Roman" panose="02020603050405020304" pitchFamily="18" charset="0"/>
              </a:rPr>
              <a:t>ans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zh-CN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>
                <a:latin typeface="Times New Roman" panose="02020603050405020304" pitchFamily="18" charset="0"/>
              </a:rPr>
              <a:t>    32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zh-CN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zh-CN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>
                <a:latin typeface="Times New Roman" panose="02020603050405020304" pitchFamily="18" charset="0"/>
              </a:rPr>
              <a:t>ans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zh-CN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>
                <a:latin typeface="Times New Roman" panose="02020603050405020304" pitchFamily="18" charset="0"/>
              </a:rPr>
              <a:t>    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zh-CN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>
                <a:latin typeface="Times New Roman" panose="02020603050405020304" pitchFamily="18" charset="0"/>
              </a:rPr>
              <a:t>&gt;&gt; 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468313" y="5013325"/>
            <a:ext cx="72009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变量通常用于保存所赋的值和结果。</a:t>
            </a:r>
            <a:r>
              <a:rPr lang="zh-CN" altLang="en-US" sz="2400" dirty="0">
                <a:solidFill>
                  <a:srgbClr val="0000FF"/>
                </a:solidFill>
              </a:rPr>
              <a:t>如果没有赋值，</a:t>
            </a:r>
            <a:r>
              <a:rPr lang="en-US" altLang="zh-CN" sz="2400" dirty="0">
                <a:solidFill>
                  <a:srgbClr val="0000FF"/>
                </a:solidFill>
              </a:rPr>
              <a:t>MATLAB</a:t>
            </a:r>
            <a:r>
              <a:rPr lang="zh-CN" altLang="en-US" sz="2400" dirty="0">
                <a:solidFill>
                  <a:srgbClr val="0000FF"/>
                </a:solidFill>
              </a:rPr>
              <a:t>将结果存放在名为</a:t>
            </a:r>
            <a:r>
              <a:rPr lang="en-US" altLang="zh-CN" sz="2400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ans</a:t>
            </a:r>
            <a:r>
              <a:rPr lang="zh-CN" altLang="en-US" sz="2400" dirty="0">
                <a:solidFill>
                  <a:srgbClr val="0000FF"/>
                </a:solidFill>
              </a:rPr>
              <a:t>的变量中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5003800" y="1196975"/>
            <a:ext cx="1565275" cy="3671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1800"/>
              <a:t>&gt;&gt; x=14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zh-CN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1800"/>
              <a:t>x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zh-CN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1800"/>
              <a:t>    14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zh-CN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1800"/>
              <a:t>&gt;&gt; y=3*x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zh-CN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1800"/>
              <a:t>y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zh-CN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1800"/>
              <a:t>    42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zh-CN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1800"/>
              <a:t>&gt;&gt; 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7796FA-A2C9-4BFF-AB17-D89F46470EF6}" type="slidenum">
              <a:rPr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400"/>
          </a:p>
        </p:txBody>
      </p:sp>
      <p:sp>
        <p:nvSpPr>
          <p:cNvPr id="19459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3933825"/>
            <a:ext cx="6408514" cy="2449513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+   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加法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-    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减法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-   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负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*  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乘法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^  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幂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/  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右除（正常除）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3/4=3÷4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\  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左除  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3\4=4÷3   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少用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，矩阵运算常用</a:t>
            </a:r>
            <a:endParaRPr lang="zh-CN" altLang="en-US" sz="24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0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539750" y="3179763"/>
            <a:ext cx="1871663" cy="609600"/>
          </a:xfrm>
        </p:spPr>
        <p:txBody>
          <a:bodyPr/>
          <a:lstStyle/>
          <a:p>
            <a:pPr algn="l" eaLnBrk="1" hangingPunct="1"/>
            <a:r>
              <a:rPr lang="zh-CN" altLang="en-US" sz="2400" smtClean="0"/>
              <a:t>代数运算符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684213" y="908050"/>
            <a:ext cx="3352800" cy="2109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 a=</a:t>
            </a:r>
            <a:r>
              <a:rPr lang="en-US" altLang="zh-CN" sz="2400" dirty="0" err="1">
                <a:latin typeface="Times New Roman" panose="02020603050405020304" pitchFamily="18" charset="0"/>
              </a:rPr>
              <a:t>exp</a:t>
            </a:r>
            <a:r>
              <a:rPr lang="en-US" altLang="zh-CN" sz="2400" dirty="0">
                <a:latin typeface="Times New Roman" panose="02020603050405020304" pitchFamily="18" charset="0"/>
              </a:rPr>
              <a:t>(1.2); b=sin(2);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 c=a*b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c =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3.0190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4572000" y="836613"/>
            <a:ext cx="3886200" cy="2219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 a=[1 2;3 4]; b=[5 6;7 8];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&gt;&gt; c=a*b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c =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19    22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43    50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8BA06C-BDD5-48D6-8BEB-3204576687D7}" type="slidenum">
              <a:rPr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40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50825" y="836613"/>
            <a:ext cx="600959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所有的基本数学函数在</a:t>
            </a:r>
            <a:r>
              <a:rPr lang="en-US" altLang="zh-CN" sz="2400" dirty="0">
                <a:latin typeface="宋体" panose="02010600030101010101" pitchFamily="2" charset="-122"/>
              </a:rPr>
              <a:t>MATLAB</a:t>
            </a:r>
            <a:r>
              <a:rPr lang="zh-CN" altLang="en-US" sz="2400" dirty="0">
                <a:latin typeface="宋体" panose="02010600030101010101" pitchFamily="2" charset="-122"/>
              </a:rPr>
              <a:t>中有定义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注意</a:t>
            </a:r>
            <a:r>
              <a:rPr lang="en-US" altLang="zh-CN" sz="2400" dirty="0">
                <a:solidFill>
                  <a:srgbClr val="0000FF"/>
                </a:solidFill>
              </a:rPr>
              <a:t>MATLAB</a:t>
            </a:r>
            <a:r>
              <a:rPr lang="zh-CN" altLang="en-US" sz="2400" dirty="0">
                <a:solidFill>
                  <a:srgbClr val="0000FF"/>
                </a:solidFill>
              </a:rPr>
              <a:t>的内部函数一定是小写字母。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179388" y="1773238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 typeface="Wingdings" panose="05000000000000000000" pitchFamily="2" charset="2"/>
              <a:buChar char="§"/>
            </a:pPr>
            <a:r>
              <a:rPr kumimoji="1" lang="zh-CN" altLang="en-US" sz="2400" b="1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常用</a:t>
            </a:r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的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基本数学</a:t>
            </a:r>
            <a:r>
              <a:rPr kumimoji="1" lang="zh-CN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函数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250825" y="2276475"/>
            <a:ext cx="8077200" cy="289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abs(x)， 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求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的绝对值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sign(x)，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求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的符号，如果是正的得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；负的得－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；零得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 err="1">
                <a:latin typeface="Times New Roman" panose="02020603050405020304" pitchFamily="18" charset="0"/>
              </a:rPr>
              <a:t>sqrt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(x) ，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求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的平方根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 err="1">
                <a:latin typeface="Times New Roman" panose="02020603050405020304" pitchFamily="18" charset="0"/>
              </a:rPr>
              <a:t>exp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(x)， 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求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的指数函数，即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 i="1" baseline="30000" dirty="0">
                <a:latin typeface="Times New Roman" panose="02020603050405020304" pitchFamily="18" charset="0"/>
              </a:rPr>
              <a:t>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log(x)，  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求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的自然对数，即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ln</a:t>
            </a:r>
            <a:r>
              <a:rPr kumimoji="1" lang="en-US" altLang="zh-CN" sz="2400" b="1" i="1" dirty="0" err="1">
                <a:latin typeface="Times New Roman" panose="02020603050405020304" pitchFamily="18" charset="0"/>
              </a:rPr>
              <a:t>x</a:t>
            </a:r>
            <a:endParaRPr kumimoji="1" lang="en-US" altLang="zh-CN" sz="2400" b="1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log10(x),  </a:t>
            </a:r>
            <a:r>
              <a:rPr kumimoji="1" lang="zh-CN" altLang="en-US" sz="2400" b="1" dirty="0"/>
              <a:t>求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 dirty="0"/>
              <a:t>以</a:t>
            </a:r>
            <a:r>
              <a:rPr kumimoji="1" lang="en-US" altLang="zh-CN" sz="2400" b="1" dirty="0"/>
              <a:t>10</a:t>
            </a:r>
            <a:r>
              <a:rPr kumimoji="1" lang="zh-CN" altLang="en-US" sz="2400" b="1" dirty="0"/>
              <a:t>为底的对数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log2(x)， </a:t>
            </a:r>
            <a:r>
              <a:rPr kumimoji="1" lang="zh-CN" altLang="en-US" sz="2400" b="1" dirty="0"/>
              <a:t>求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 dirty="0"/>
              <a:t>以</a:t>
            </a:r>
            <a:r>
              <a:rPr kumimoji="1" lang="en-US" altLang="zh-CN" sz="2400" b="1" dirty="0"/>
              <a:t>2</a:t>
            </a:r>
            <a:r>
              <a:rPr kumimoji="1" lang="zh-CN" altLang="en-US" sz="2400" b="1" dirty="0"/>
              <a:t>为底的对数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 b="1" i="1" baseline="30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诗情画意">
  <a:themeElements>
    <a:clrScheme name="">
      <a:dk1>
        <a:srgbClr val="007A77"/>
      </a:dk1>
      <a:lt1>
        <a:srgbClr val="99FF99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CAFFCA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6221</TotalTime>
  <Words>4171</Words>
  <Application>Microsoft Office PowerPoint</Application>
  <PresentationFormat>全屏显示(4:3)</PresentationFormat>
  <Paragraphs>846</Paragraphs>
  <Slides>65</Slides>
  <Notes>41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8" baseType="lpstr">
      <vt:lpstr>Arial Unicode MS</vt:lpstr>
      <vt:lpstr>华文新魏</vt:lpstr>
      <vt:lpstr>楷体_GB2312</vt:lpstr>
      <vt:lpstr>宋体</vt:lpstr>
      <vt:lpstr>Arial</vt:lpstr>
      <vt:lpstr>Comic Sans MS</vt:lpstr>
      <vt:lpstr>Courier New</vt:lpstr>
      <vt:lpstr>Impact</vt:lpstr>
      <vt:lpstr>Symbol</vt:lpstr>
      <vt:lpstr>Times New Roman</vt:lpstr>
      <vt:lpstr>Wingdings</vt:lpstr>
      <vt:lpstr>诗情画意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代数运算符</vt:lpstr>
      <vt:lpstr>PowerPoint 演示文稿</vt:lpstr>
      <vt:lpstr>PowerPoint 演示文稿</vt:lpstr>
      <vt:lpstr>PowerPoint 演示文稿</vt:lpstr>
      <vt:lpstr>PowerPoint 演示文稿</vt:lpstr>
      <vt:lpstr>几个格式指令和常量</vt:lpstr>
      <vt:lpstr>PowerPoint 演示文稿</vt:lpstr>
      <vt:lpstr>2 用MATLAB处理矩阵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上机实验</vt:lpstr>
      <vt:lpstr>PowerPoint 演示文稿</vt:lpstr>
      <vt:lpstr>~~END~~</vt:lpstr>
    </vt:vector>
  </TitlesOfParts>
  <Company>zju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adfh</dc:title>
  <dc:creator>Lin</dc:creator>
  <cp:lastModifiedBy>admin</cp:lastModifiedBy>
  <cp:revision>859</cp:revision>
  <cp:lastPrinted>1601-01-01T00:00:00Z</cp:lastPrinted>
  <dcterms:created xsi:type="dcterms:W3CDTF">2002-06-09T08:37:45Z</dcterms:created>
  <dcterms:modified xsi:type="dcterms:W3CDTF">2016-05-15T14:11:41Z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