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9" r:id="rId3"/>
    <p:sldId id="277" r:id="rId4"/>
    <p:sldId id="342" r:id="rId5"/>
    <p:sldId id="338" r:id="rId6"/>
    <p:sldId id="278" r:id="rId7"/>
    <p:sldId id="340" r:id="rId8"/>
    <p:sldId id="339" r:id="rId9"/>
    <p:sldId id="343" r:id="rId10"/>
    <p:sldId id="344" r:id="rId11"/>
    <p:sldId id="345" r:id="rId12"/>
    <p:sldId id="346" r:id="rId13"/>
    <p:sldId id="347" r:id="rId14"/>
    <p:sldId id="348" r:id="rId15"/>
    <p:sldId id="349" r:id="rId16"/>
    <p:sldId id="350" r:id="rId17"/>
    <p:sldId id="351" r:id="rId18"/>
    <p:sldId id="352" r:id="rId19"/>
    <p:sldId id="354" r:id="rId20"/>
    <p:sldId id="355" r:id="rId21"/>
    <p:sldId id="356" r:id="rId22"/>
    <p:sldId id="357" r:id="rId23"/>
    <p:sldId id="358" r:id="rId24"/>
    <p:sldId id="284" r:id="rId25"/>
    <p:sldId id="287" r:id="rId26"/>
    <p:sldId id="359" r:id="rId27"/>
    <p:sldId id="360" r:id="rId28"/>
    <p:sldId id="361" r:id="rId29"/>
    <p:sldId id="288" r:id="rId30"/>
    <p:sldId id="362" r:id="rId31"/>
    <p:sldId id="363" r:id="rId32"/>
    <p:sldId id="289" r:id="rId33"/>
    <p:sldId id="291" r:id="rId34"/>
    <p:sldId id="292" r:id="rId35"/>
    <p:sldId id="364" r:id="rId36"/>
    <p:sldId id="365" r:id="rId37"/>
    <p:sldId id="298" r:id="rId38"/>
    <p:sldId id="299" r:id="rId39"/>
    <p:sldId id="341" r:id="rId40"/>
    <p:sldId id="302" r:id="rId41"/>
    <p:sldId id="301" r:id="rId42"/>
    <p:sldId id="303" r:id="rId43"/>
    <p:sldId id="308" r:id="rId44"/>
    <p:sldId id="309" r:id="rId45"/>
    <p:sldId id="312" r:id="rId46"/>
    <p:sldId id="314" r:id="rId47"/>
    <p:sldId id="269" r:id="rId48"/>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4"/>
    <a:srgbClr val="7F7F7F"/>
    <a:srgbClr val="F0F0F0"/>
    <a:srgbClr val="FFFFCC"/>
    <a:srgbClr val="9BBB59"/>
    <a:srgbClr val="F9F9F9"/>
    <a:srgbClr val="F05425"/>
    <a:srgbClr val="7BC143"/>
    <a:srgbClr val="36B2E6"/>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03" autoAdjust="0"/>
  </p:normalViewPr>
  <p:slideViewPr>
    <p:cSldViewPr>
      <p:cViewPr>
        <p:scale>
          <a:sx n="70" d="100"/>
          <a:sy n="70" d="100"/>
        </p:scale>
        <p:origin x="-636" y="17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5771FD-E65B-4963-8B75-8CD2314FEDDD}" type="datetimeFigureOut">
              <a:rPr lang="zh-CN" altLang="en-US" smtClean="0"/>
              <a:t>2015/3/24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7588AC-8CFB-4FB6-AD88-5F6A4E3C8A60}" type="slidenum">
              <a:rPr lang="zh-CN" altLang="en-US" smtClean="0"/>
              <a:t>‹#›</a:t>
            </a:fld>
            <a:endParaRPr lang="zh-CN" altLang="en-US"/>
          </a:p>
        </p:txBody>
      </p:sp>
    </p:spTree>
    <p:extLst>
      <p:ext uri="{BB962C8B-B14F-4D97-AF65-F5344CB8AC3E}">
        <p14:creationId xmlns:p14="http://schemas.microsoft.com/office/powerpoint/2010/main" val="1328120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2013</a:t>
            </a:r>
            <a:r>
              <a:rPr lang="zh-CN" altLang="en-US" dirty="0" smtClean="0"/>
              <a:t>年美国风电新增装机容量比</a:t>
            </a:r>
            <a:r>
              <a:rPr lang="en-US" altLang="zh-CN" dirty="0" smtClean="0"/>
              <a:t>2012</a:t>
            </a:r>
            <a:r>
              <a:rPr lang="zh-CN" altLang="en-US" dirty="0" smtClean="0"/>
              <a:t>年的增量下降了约</a:t>
            </a:r>
            <a:r>
              <a:rPr lang="en-US" altLang="zh-CN" dirty="0" smtClean="0"/>
              <a:t>1000</a:t>
            </a:r>
            <a:r>
              <a:rPr lang="zh-CN" altLang="en-US" dirty="0" smtClean="0"/>
              <a:t>万千瓦。导致</a:t>
            </a:r>
            <a:r>
              <a:rPr lang="en-US" altLang="zh-CN" dirty="0" smtClean="0"/>
              <a:t>2013</a:t>
            </a:r>
            <a:r>
              <a:rPr lang="zh-CN" altLang="en-US" dirty="0" smtClean="0"/>
              <a:t>年新增容量下降的主要原因是美国的政策波动。美国“风电税额抵免政策”在</a:t>
            </a:r>
            <a:r>
              <a:rPr lang="en-US" altLang="zh-CN" dirty="0" smtClean="0"/>
              <a:t>2012</a:t>
            </a:r>
            <a:r>
              <a:rPr lang="zh-CN" altLang="en-US" dirty="0" smtClean="0"/>
              <a:t>年年底中断</a:t>
            </a:r>
            <a:r>
              <a:rPr lang="en-US" altLang="zh-CN" dirty="0" smtClean="0"/>
              <a:t>,</a:t>
            </a:r>
            <a:r>
              <a:rPr lang="zh-CN" altLang="en-US" dirty="0" smtClean="0"/>
              <a:t>这对</a:t>
            </a:r>
            <a:r>
              <a:rPr lang="en-US" altLang="zh-CN" dirty="0" smtClean="0"/>
              <a:t>2013</a:t>
            </a:r>
            <a:r>
              <a:rPr lang="zh-CN" altLang="en-US" dirty="0" smtClean="0"/>
              <a:t>年全球风电市场打击沉重。</a:t>
            </a:r>
          </a:p>
          <a:p>
            <a:endParaRPr lang="zh-CN" altLang="en-US" dirty="0"/>
          </a:p>
        </p:txBody>
      </p:sp>
      <p:sp>
        <p:nvSpPr>
          <p:cNvPr id="4" name="灯片编号占位符 3"/>
          <p:cNvSpPr>
            <a:spLocks noGrp="1"/>
          </p:cNvSpPr>
          <p:nvPr>
            <p:ph type="sldNum" sz="quarter" idx="10"/>
          </p:nvPr>
        </p:nvSpPr>
        <p:spPr/>
        <p:txBody>
          <a:bodyPr/>
          <a:lstStyle/>
          <a:p>
            <a:fld id="{CE7588AC-8CFB-4FB6-AD88-5F6A4E3C8A60}" type="slidenum">
              <a:rPr lang="zh-CN" altLang="en-US" smtClean="0"/>
              <a:t>5</a:t>
            </a:fld>
            <a:endParaRPr lang="zh-CN" altLang="en-US"/>
          </a:p>
        </p:txBody>
      </p:sp>
    </p:spTree>
    <p:extLst>
      <p:ext uri="{BB962C8B-B14F-4D97-AF65-F5344CB8AC3E}">
        <p14:creationId xmlns:p14="http://schemas.microsoft.com/office/powerpoint/2010/main" val="226923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2013</a:t>
            </a:r>
            <a:r>
              <a:rPr lang="zh-CN" altLang="en-US" dirty="0" smtClean="0"/>
              <a:t>年→美国的政策原因</a:t>
            </a:r>
            <a:endParaRPr lang="zh-CN" altLang="en-US" dirty="0"/>
          </a:p>
        </p:txBody>
      </p:sp>
      <p:sp>
        <p:nvSpPr>
          <p:cNvPr id="4" name="灯片编号占位符 3"/>
          <p:cNvSpPr>
            <a:spLocks noGrp="1"/>
          </p:cNvSpPr>
          <p:nvPr>
            <p:ph type="sldNum" sz="quarter" idx="10"/>
          </p:nvPr>
        </p:nvSpPr>
        <p:spPr/>
        <p:txBody>
          <a:bodyPr/>
          <a:lstStyle/>
          <a:p>
            <a:fld id="{CE7588AC-8CFB-4FB6-AD88-5F6A4E3C8A60}" type="slidenum">
              <a:rPr lang="zh-CN" altLang="en-US" smtClean="0"/>
              <a:t>39</a:t>
            </a:fld>
            <a:endParaRPr lang="zh-CN" altLang="en-US"/>
          </a:p>
        </p:txBody>
      </p:sp>
    </p:spTree>
    <p:extLst>
      <p:ext uri="{BB962C8B-B14F-4D97-AF65-F5344CB8AC3E}">
        <p14:creationId xmlns:p14="http://schemas.microsoft.com/office/powerpoint/2010/main" val="114371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1124745"/>
            <a:ext cx="1702557"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846734" y="1124745"/>
            <a:ext cx="103436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userDrawn="1"/>
        </p:nvSpPr>
        <p:spPr>
          <a:xfrm>
            <a:off x="10959405" y="572430"/>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r" defTabSz="914400" rtl="0" eaLnBrk="1" latinLnBrk="0" hangingPunct="1"/>
            <a:r>
              <a:rPr lang="en-US" altLang="zh-CN" sz="1800" kern="1200" dirty="0" smtClean="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标题 1"/>
          <p:cNvSpPr txBox="1">
            <a:spLocks/>
          </p:cNvSpPr>
          <p:nvPr userDrawn="1"/>
        </p:nvSpPr>
        <p:spPr>
          <a:xfrm>
            <a:off x="9479582" y="637818"/>
            <a:ext cx="1449039"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00" rtl="0" eaLnBrk="1" latinLnBrk="0" hangingPunct="1"/>
            <a:r>
              <a:rPr lang="zh-CN" altLang="en-US" sz="1600" kern="1200" dirty="0" smtClean="0">
                <a:solidFill>
                  <a:srgbClr val="7BC143"/>
                </a:solidFill>
                <a:latin typeface="微软雅黑" pitchFamily="34" charset="-122"/>
                <a:ea typeface="微软雅黑" pitchFamily="34" charset="-122"/>
                <a:cs typeface="+mj-cs"/>
              </a:rPr>
              <a:t>目录页</a:t>
            </a:r>
            <a:endParaRPr lang="zh-CN" altLang="en-US" sz="1600" kern="1200" dirty="0">
              <a:solidFill>
                <a:srgbClr val="7BC143"/>
              </a:solidFill>
              <a:latin typeface="微软雅黑" pitchFamily="34" charset="-122"/>
              <a:ea typeface="微软雅黑" pitchFamily="34" charset="-122"/>
              <a:cs typeface="+mj-cs"/>
            </a:endParaRPr>
          </a:p>
        </p:txBody>
      </p:sp>
      <p:cxnSp>
        <p:nvCxnSpPr>
          <p:cNvPr id="18" name="直接连接符 17"/>
          <p:cNvCxnSpPr/>
          <p:nvPr userDrawn="1"/>
        </p:nvCxnSpPr>
        <p:spPr>
          <a:xfrm>
            <a:off x="10959405" y="626128"/>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userDrawn="1"/>
        </p:nvSpPr>
        <p:spPr>
          <a:xfrm>
            <a:off x="10330230" y="6237312"/>
            <a:ext cx="1093568" cy="369332"/>
          </a:xfrm>
          <a:prstGeom prst="rect">
            <a:avLst/>
          </a:prstGeom>
        </p:spPr>
        <p:txBody>
          <a:bodyPr/>
          <a:lstStyle/>
          <a:p>
            <a:pPr algn="ctr">
              <a:defRPr/>
            </a:pPr>
            <a:r>
              <a:rPr lang="zh-CN" altLang="en-US" sz="1600" dirty="0">
                <a:solidFill>
                  <a:srgbClr val="7BC143"/>
                </a:solidFill>
                <a:latin typeface="微软雅黑" pitchFamily="34" charset="-122"/>
                <a:ea typeface="微软雅黑" pitchFamily="34" charset="-122"/>
              </a:rPr>
              <a:t>第 </a:t>
            </a:r>
            <a:fld id="{2EEF1883-7A0E-4F66-9932-E581691AD397}" type="slidenum">
              <a:rPr lang="zh-CN" altLang="en-US" sz="1600">
                <a:solidFill>
                  <a:srgbClr val="7BC143"/>
                </a:solidFill>
              </a:rPr>
              <a:pPr algn="ctr">
                <a:defRPr/>
              </a:pPr>
              <a:t>‹#›</a:t>
            </a:fld>
            <a:r>
              <a:rPr lang="zh-CN" altLang="en-US" sz="1600" dirty="0">
                <a:solidFill>
                  <a:srgbClr val="7BC143"/>
                </a:solidFill>
              </a:rPr>
              <a:t>  </a:t>
            </a:r>
            <a:r>
              <a:rPr lang="zh-CN" altLang="en-US" sz="1600" dirty="0">
                <a:solidFill>
                  <a:srgbClr val="7BC143"/>
                </a:solidFill>
                <a:latin typeface="微软雅黑" pitchFamily="34" charset="-122"/>
                <a:ea typeface="微软雅黑" pitchFamily="34" charset="-122"/>
              </a:rPr>
              <a:t>页</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4" name="矩形 13"/>
          <p:cNvSpPr/>
          <p:nvPr userDrawn="1"/>
        </p:nvSpPr>
        <p:spPr>
          <a:xfrm>
            <a:off x="0" y="1124745"/>
            <a:ext cx="1702557"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846734" y="1124745"/>
            <a:ext cx="103436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userDrawn="1"/>
        </p:nvSpPr>
        <p:spPr>
          <a:xfrm>
            <a:off x="10959405" y="572430"/>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r" defTabSz="914400" rtl="0" eaLnBrk="1" latinLnBrk="0" hangingPunct="1"/>
            <a:r>
              <a:rPr lang="en-US" altLang="zh-CN" sz="1800" kern="1200" dirty="0" smtClean="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标题 1"/>
          <p:cNvSpPr txBox="1">
            <a:spLocks/>
          </p:cNvSpPr>
          <p:nvPr userDrawn="1"/>
        </p:nvSpPr>
        <p:spPr>
          <a:xfrm>
            <a:off x="9479582" y="637818"/>
            <a:ext cx="1449039"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00" rtl="0" eaLnBrk="1" latinLnBrk="0" hangingPunct="1"/>
            <a:r>
              <a:rPr lang="zh-CN" altLang="en-US" sz="1600" kern="1200" dirty="0" smtClean="0">
                <a:solidFill>
                  <a:srgbClr val="7BC143"/>
                </a:solidFill>
                <a:latin typeface="微软雅黑" pitchFamily="34" charset="-122"/>
                <a:ea typeface="微软雅黑" pitchFamily="34" charset="-122"/>
                <a:cs typeface="+mj-cs"/>
              </a:rPr>
              <a:t>正文</a:t>
            </a:r>
            <a:r>
              <a:rPr lang="en-US" altLang="zh-CN" sz="1600" kern="1200" baseline="0" dirty="0" smtClean="0">
                <a:solidFill>
                  <a:srgbClr val="7BC143"/>
                </a:solidFill>
                <a:latin typeface="微软雅黑" pitchFamily="34" charset="-122"/>
                <a:ea typeface="微软雅黑" pitchFamily="34" charset="-122"/>
                <a:cs typeface="+mj-cs"/>
              </a:rPr>
              <a:t> . </a:t>
            </a:r>
            <a:r>
              <a:rPr lang="zh-CN" altLang="en-US" sz="1600" kern="1200" baseline="0" dirty="0" smtClean="0">
                <a:solidFill>
                  <a:srgbClr val="7BC143"/>
                </a:solidFill>
                <a:latin typeface="微软雅黑" pitchFamily="34" charset="-122"/>
                <a:ea typeface="微软雅黑" pitchFamily="34" charset="-122"/>
                <a:cs typeface="+mj-cs"/>
              </a:rPr>
              <a:t>第一章</a:t>
            </a:r>
            <a:endParaRPr lang="zh-CN" altLang="en-US" sz="1600" kern="1200" dirty="0">
              <a:solidFill>
                <a:srgbClr val="7BC143"/>
              </a:solidFill>
              <a:latin typeface="微软雅黑" pitchFamily="34" charset="-122"/>
              <a:ea typeface="微软雅黑" pitchFamily="34" charset="-122"/>
              <a:cs typeface="+mj-cs"/>
            </a:endParaRPr>
          </a:p>
        </p:txBody>
      </p:sp>
      <p:cxnSp>
        <p:nvCxnSpPr>
          <p:cNvPr id="18" name="直接连接符 17"/>
          <p:cNvCxnSpPr/>
          <p:nvPr userDrawn="1"/>
        </p:nvCxnSpPr>
        <p:spPr>
          <a:xfrm>
            <a:off x="10959405" y="626128"/>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userDrawn="1"/>
        </p:nvSpPr>
        <p:spPr>
          <a:xfrm>
            <a:off x="10330230" y="6237312"/>
            <a:ext cx="1093568" cy="369332"/>
          </a:xfrm>
          <a:prstGeom prst="rect">
            <a:avLst/>
          </a:prstGeom>
        </p:spPr>
        <p:txBody>
          <a:bodyPr/>
          <a:lstStyle/>
          <a:p>
            <a:pPr algn="ctr">
              <a:defRPr/>
            </a:pPr>
            <a:r>
              <a:rPr lang="zh-CN" altLang="en-US" sz="1600" dirty="0">
                <a:solidFill>
                  <a:srgbClr val="7BC143"/>
                </a:solidFill>
                <a:latin typeface="微软雅黑" pitchFamily="34" charset="-122"/>
                <a:ea typeface="微软雅黑" pitchFamily="34" charset="-122"/>
              </a:rPr>
              <a:t>第 </a:t>
            </a:r>
            <a:fld id="{2EEF1883-7A0E-4F66-9932-E581691AD397}" type="slidenum">
              <a:rPr lang="zh-CN" altLang="en-US" sz="1600">
                <a:solidFill>
                  <a:srgbClr val="7BC143"/>
                </a:solidFill>
              </a:rPr>
              <a:pPr algn="ctr">
                <a:defRPr/>
              </a:pPr>
              <a:t>‹#›</a:t>
            </a:fld>
            <a:r>
              <a:rPr lang="zh-CN" altLang="en-US" sz="1600" dirty="0">
                <a:solidFill>
                  <a:srgbClr val="7BC143"/>
                </a:solidFill>
              </a:rPr>
              <a:t>  </a:t>
            </a:r>
            <a:r>
              <a:rPr lang="zh-CN" altLang="en-US" sz="1600" dirty="0">
                <a:solidFill>
                  <a:srgbClr val="7BC143"/>
                </a:solidFill>
                <a:latin typeface="微软雅黑" pitchFamily="34" charset="-122"/>
                <a:ea typeface="微软雅黑" pitchFamily="34" charset="-122"/>
              </a:rPr>
              <a:t>页</a:t>
            </a:r>
          </a:p>
        </p:txBody>
      </p:sp>
      <p:sp>
        <p:nvSpPr>
          <p:cNvPr id="20" name="矩形 19"/>
          <p:cNvSpPr/>
          <p:nvPr userDrawn="1"/>
        </p:nvSpPr>
        <p:spPr>
          <a:xfrm>
            <a:off x="406574" y="1675097"/>
            <a:ext cx="1260000"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1" name="矩形 20"/>
          <p:cNvSpPr/>
          <p:nvPr userDrawn="1"/>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2" name="TextBox 21"/>
          <p:cNvSpPr txBox="1"/>
          <p:nvPr userDrawn="1"/>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01</a:t>
            </a:r>
            <a:endParaRPr lang="zh-CN" altLang="en-US" sz="2800" b="1" dirty="0">
              <a:solidFill>
                <a:schemeClr val="bg1">
                  <a:lumMod val="95000"/>
                </a:schemeClr>
              </a:solidFill>
              <a:latin typeface="Bradley Hand ITC" pitchFamily="66" charset="0"/>
              <a:ea typeface="楷体_GB2312" pitchFamily="49" charset="-122"/>
            </a:endParaRPr>
          </a:p>
        </p:txBody>
      </p:sp>
      <p:sp>
        <p:nvSpPr>
          <p:cNvPr id="23" name="TextBox 22">
            <a:hlinkClick r:id="rId2" action="ppaction://hlinksldjump"/>
          </p:cNvPr>
          <p:cNvSpPr txBox="1"/>
          <p:nvPr userDrawn="1"/>
        </p:nvSpPr>
        <p:spPr>
          <a:xfrm>
            <a:off x="419244" y="1675097"/>
            <a:ext cx="1355482"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各国概况</a:t>
            </a:r>
            <a:endParaRPr lang="en-US" altLang="zh-CN" sz="2000" dirty="0" smtClean="0">
              <a:solidFill>
                <a:schemeClr val="bg1"/>
              </a:solidFill>
              <a:latin typeface="微软雅黑" pitchFamily="34" charset="-122"/>
              <a:ea typeface="微软雅黑" pitchFamily="34" charset="-122"/>
            </a:endParaRPr>
          </a:p>
        </p:txBody>
      </p:sp>
      <p:grpSp>
        <p:nvGrpSpPr>
          <p:cNvPr id="24" name="组合 23"/>
          <p:cNvGrpSpPr/>
          <p:nvPr userDrawn="1"/>
        </p:nvGrpSpPr>
        <p:grpSpPr>
          <a:xfrm>
            <a:off x="-241498" y="2305675"/>
            <a:ext cx="2016224" cy="2553845"/>
            <a:chOff x="-241498" y="2305675"/>
            <a:chExt cx="2016224" cy="2553845"/>
          </a:xfrm>
        </p:grpSpPr>
        <p:grpSp>
          <p:nvGrpSpPr>
            <p:cNvPr id="25" name="组合 24"/>
            <p:cNvGrpSpPr/>
            <p:nvPr/>
          </p:nvGrpSpPr>
          <p:grpSpPr>
            <a:xfrm>
              <a:off x="-241498" y="2305675"/>
              <a:ext cx="2016224" cy="523220"/>
              <a:chOff x="-241498" y="1628800"/>
              <a:chExt cx="2016224" cy="523220"/>
            </a:xfrm>
          </p:grpSpPr>
          <p:sp>
            <p:nvSpPr>
              <p:cNvPr id="42" name="矩形 41"/>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43" name="TextBox 42"/>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02</a:t>
                </a:r>
                <a:endParaRPr lang="zh-CN" altLang="en-US" sz="2800" b="1" dirty="0">
                  <a:solidFill>
                    <a:schemeClr val="bg1">
                      <a:lumMod val="95000"/>
                    </a:schemeClr>
                  </a:solidFill>
                  <a:latin typeface="Bradley Hand ITC" pitchFamily="66" charset="0"/>
                  <a:ea typeface="楷体_GB2312" pitchFamily="49" charset="-122"/>
                </a:endParaRPr>
              </a:p>
            </p:txBody>
          </p:sp>
          <p:sp>
            <p:nvSpPr>
              <p:cNvPr id="44" name="TextBox 43">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最新进展</a:t>
                </a:r>
              </a:p>
            </p:txBody>
          </p:sp>
        </p:grpSp>
        <p:grpSp>
          <p:nvGrpSpPr>
            <p:cNvPr id="26" name="组合 25"/>
            <p:cNvGrpSpPr/>
            <p:nvPr/>
          </p:nvGrpSpPr>
          <p:grpSpPr>
            <a:xfrm>
              <a:off x="-241498" y="2982550"/>
              <a:ext cx="2016224" cy="523220"/>
              <a:chOff x="-241498" y="1628800"/>
              <a:chExt cx="2016224" cy="523220"/>
            </a:xfrm>
          </p:grpSpPr>
          <p:sp>
            <p:nvSpPr>
              <p:cNvPr id="39" name="矩形 38"/>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40" name="TextBox 39"/>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03</a:t>
                </a:r>
                <a:endParaRPr lang="zh-CN" altLang="en-US" sz="2800" b="1" dirty="0">
                  <a:solidFill>
                    <a:schemeClr val="bg1">
                      <a:lumMod val="95000"/>
                    </a:schemeClr>
                  </a:solidFill>
                  <a:latin typeface="Bradley Hand ITC" pitchFamily="66" charset="0"/>
                  <a:ea typeface="楷体_GB2312" pitchFamily="49" charset="-122"/>
                </a:endParaRPr>
              </a:p>
            </p:txBody>
          </p:sp>
          <p:sp>
            <p:nvSpPr>
              <p:cNvPr id="41" name="TextBox 40">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发展趋势</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27" name="组合 26"/>
            <p:cNvGrpSpPr/>
            <p:nvPr/>
          </p:nvGrpSpPr>
          <p:grpSpPr>
            <a:xfrm>
              <a:off x="-241498" y="3659425"/>
              <a:ext cx="2016224" cy="523220"/>
              <a:chOff x="-241498" y="1628800"/>
              <a:chExt cx="2016224" cy="523220"/>
            </a:xfrm>
          </p:grpSpPr>
          <p:sp>
            <p:nvSpPr>
              <p:cNvPr id="36" name="矩形 35"/>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7" name="TextBox 36"/>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04</a:t>
                </a:r>
                <a:endParaRPr lang="zh-CN" altLang="en-US" sz="2800" b="1" dirty="0">
                  <a:solidFill>
                    <a:schemeClr val="bg1">
                      <a:lumMod val="95000"/>
                    </a:schemeClr>
                  </a:solidFill>
                  <a:latin typeface="Bradley Hand ITC" pitchFamily="66" charset="0"/>
                  <a:ea typeface="楷体_GB2312" pitchFamily="49" charset="-122"/>
                </a:endParaRPr>
              </a:p>
            </p:txBody>
          </p:sp>
          <p:sp>
            <p:nvSpPr>
              <p:cNvPr id="38" name="TextBox 37">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一些疑虑</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28" name="组合 27"/>
            <p:cNvGrpSpPr/>
            <p:nvPr/>
          </p:nvGrpSpPr>
          <p:grpSpPr>
            <a:xfrm>
              <a:off x="-241498" y="4336300"/>
              <a:ext cx="2016224" cy="523220"/>
              <a:chOff x="-241498" y="1628800"/>
              <a:chExt cx="2016224" cy="523220"/>
            </a:xfrm>
          </p:grpSpPr>
          <p:sp>
            <p:nvSpPr>
              <p:cNvPr id="33" name="矩形 32"/>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4" name="TextBox 33"/>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05</a:t>
                </a:r>
                <a:endParaRPr lang="zh-CN" altLang="en-US" sz="2800" b="1" dirty="0">
                  <a:solidFill>
                    <a:schemeClr val="bg1">
                      <a:lumMod val="95000"/>
                    </a:schemeClr>
                  </a:solidFill>
                  <a:latin typeface="Bradley Hand ITC" pitchFamily="66" charset="0"/>
                  <a:ea typeface="楷体_GB2312" pitchFamily="49" charset="-122"/>
                </a:endParaRPr>
              </a:p>
            </p:txBody>
          </p:sp>
          <p:sp>
            <p:nvSpPr>
              <p:cNvPr id="35" name="TextBox 34">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一些思考</a:t>
                </a:r>
                <a:endParaRPr lang="zh-CN" altLang="en-US" sz="2000" dirty="0">
                  <a:solidFill>
                    <a:schemeClr val="bg1">
                      <a:lumMod val="75000"/>
                    </a:schemeClr>
                  </a:solidFill>
                  <a:latin typeface="微软雅黑" pitchFamily="34" charset="-122"/>
                  <a:ea typeface="微软雅黑" pitchFamily="34" charset="-122"/>
                </a:endParaRPr>
              </a:p>
            </p:txBody>
          </p:sp>
        </p:gr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12" name="矩形 11"/>
          <p:cNvSpPr/>
          <p:nvPr userDrawn="1"/>
        </p:nvSpPr>
        <p:spPr>
          <a:xfrm>
            <a:off x="0" y="1124745"/>
            <a:ext cx="1702557"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406574" y="2348880"/>
            <a:ext cx="1260000"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1" name="TextBox 10">
            <a:hlinkClick r:id="rId2" action="ppaction://hlinksldjump"/>
          </p:cNvPr>
          <p:cNvSpPr txBox="1"/>
          <p:nvPr userDrawn="1"/>
        </p:nvSpPr>
        <p:spPr>
          <a:xfrm>
            <a:off x="419244" y="1675097"/>
            <a:ext cx="1355482" cy="400110"/>
          </a:xfrm>
          <a:prstGeom prst="rect">
            <a:avLst/>
          </a:prstGeom>
          <a:noFill/>
        </p:spPr>
        <p:txBody>
          <a:bodyPr wrap="square" rtlCol="0">
            <a:spAutoFit/>
          </a:bodyPr>
          <a:lstStyle/>
          <a:p>
            <a:pPr marL="0" algn="l" defTabSz="914400" rtl="0" eaLnBrk="1" latinLnBrk="0" hangingPunct="1"/>
            <a:r>
              <a:rPr lang="zh-CN" altLang="en-US" sz="2000" kern="1200" dirty="0" smtClean="0">
                <a:solidFill>
                  <a:schemeClr val="bg1">
                    <a:lumMod val="75000"/>
                  </a:schemeClr>
                </a:solidFill>
                <a:latin typeface="微软雅黑" pitchFamily="34" charset="-122"/>
                <a:ea typeface="微软雅黑" pitchFamily="34" charset="-122"/>
                <a:cs typeface="+mn-cs"/>
              </a:rPr>
              <a:t>各国概况</a:t>
            </a:r>
            <a:endParaRPr lang="zh-CN" altLang="en-US" sz="2000" kern="1200" dirty="0">
              <a:solidFill>
                <a:schemeClr val="bg1">
                  <a:lumMod val="75000"/>
                </a:schemeClr>
              </a:solidFill>
              <a:latin typeface="微软雅黑" pitchFamily="34" charset="-122"/>
              <a:ea typeface="微软雅黑" pitchFamily="34" charset="-122"/>
              <a:cs typeface="+mn-cs"/>
            </a:endParaRPr>
          </a:p>
        </p:txBody>
      </p:sp>
      <p:sp>
        <p:nvSpPr>
          <p:cNvPr id="13" name="矩形 12"/>
          <p:cNvSpPr/>
          <p:nvPr userDrawn="1"/>
        </p:nvSpPr>
        <p:spPr>
          <a:xfrm>
            <a:off x="1846734" y="1124745"/>
            <a:ext cx="103436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userDrawn="1"/>
        </p:nvSpPr>
        <p:spPr>
          <a:xfrm>
            <a:off x="10959405" y="572430"/>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r" defTabSz="914400" rtl="0" eaLnBrk="1" latinLnBrk="0" hangingPunct="1"/>
            <a:r>
              <a:rPr lang="en-US" altLang="zh-CN" sz="1800" kern="1200" dirty="0" smtClean="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标题 1"/>
          <p:cNvSpPr txBox="1">
            <a:spLocks/>
          </p:cNvSpPr>
          <p:nvPr userDrawn="1"/>
        </p:nvSpPr>
        <p:spPr>
          <a:xfrm>
            <a:off x="9479582" y="637818"/>
            <a:ext cx="1449039"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00" rtl="0" eaLnBrk="1" latinLnBrk="0" hangingPunct="1"/>
            <a:r>
              <a:rPr lang="zh-CN" altLang="en-US" sz="1600" kern="1200" dirty="0" smtClean="0">
                <a:solidFill>
                  <a:srgbClr val="7BC143"/>
                </a:solidFill>
                <a:latin typeface="微软雅黑" pitchFamily="34" charset="-122"/>
                <a:ea typeface="微软雅黑" pitchFamily="34" charset="-122"/>
                <a:cs typeface="+mj-cs"/>
              </a:rPr>
              <a:t>正文</a:t>
            </a:r>
            <a:r>
              <a:rPr lang="en-US" altLang="zh-CN" sz="1600" kern="1200" baseline="0" dirty="0" smtClean="0">
                <a:solidFill>
                  <a:srgbClr val="7BC143"/>
                </a:solidFill>
                <a:latin typeface="微软雅黑" pitchFamily="34" charset="-122"/>
                <a:ea typeface="微软雅黑" pitchFamily="34" charset="-122"/>
                <a:cs typeface="+mj-cs"/>
              </a:rPr>
              <a:t> . </a:t>
            </a:r>
            <a:r>
              <a:rPr lang="zh-CN" altLang="en-US" sz="1600" kern="1200" baseline="0" dirty="0" smtClean="0">
                <a:solidFill>
                  <a:srgbClr val="7BC143"/>
                </a:solidFill>
                <a:latin typeface="微软雅黑" pitchFamily="34" charset="-122"/>
                <a:ea typeface="微软雅黑" pitchFamily="34" charset="-122"/>
                <a:cs typeface="+mj-cs"/>
              </a:rPr>
              <a:t>第二章</a:t>
            </a:r>
            <a:endParaRPr lang="zh-CN" altLang="en-US" sz="1600" kern="1200" dirty="0">
              <a:solidFill>
                <a:srgbClr val="7BC143"/>
              </a:solidFill>
              <a:latin typeface="微软雅黑" pitchFamily="34" charset="-122"/>
              <a:ea typeface="微软雅黑" pitchFamily="34" charset="-122"/>
              <a:cs typeface="+mj-cs"/>
            </a:endParaRPr>
          </a:p>
        </p:txBody>
      </p:sp>
      <p:cxnSp>
        <p:nvCxnSpPr>
          <p:cNvPr id="18" name="直接连接符 17"/>
          <p:cNvCxnSpPr/>
          <p:nvPr userDrawn="1"/>
        </p:nvCxnSpPr>
        <p:spPr>
          <a:xfrm>
            <a:off x="10959405" y="626128"/>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userDrawn="1"/>
        </p:nvSpPr>
        <p:spPr>
          <a:xfrm>
            <a:off x="10330230" y="6237312"/>
            <a:ext cx="1093568" cy="369332"/>
          </a:xfrm>
          <a:prstGeom prst="rect">
            <a:avLst/>
          </a:prstGeom>
        </p:spPr>
        <p:txBody>
          <a:bodyPr/>
          <a:lstStyle/>
          <a:p>
            <a:pPr algn="ctr">
              <a:defRPr/>
            </a:pPr>
            <a:r>
              <a:rPr lang="zh-CN" altLang="en-US" sz="1600" dirty="0">
                <a:solidFill>
                  <a:srgbClr val="7BC143"/>
                </a:solidFill>
                <a:latin typeface="微软雅黑" pitchFamily="34" charset="-122"/>
                <a:ea typeface="微软雅黑" pitchFamily="34" charset="-122"/>
              </a:rPr>
              <a:t>第 </a:t>
            </a:r>
            <a:fld id="{2EEF1883-7A0E-4F66-9932-E581691AD397}" type="slidenum">
              <a:rPr lang="zh-CN" altLang="en-US" sz="1600">
                <a:solidFill>
                  <a:srgbClr val="7BC143"/>
                </a:solidFill>
              </a:rPr>
              <a:pPr algn="ctr">
                <a:defRPr/>
              </a:pPr>
              <a:t>‹#›</a:t>
            </a:fld>
            <a:r>
              <a:rPr lang="zh-CN" altLang="en-US" sz="1600" dirty="0">
                <a:solidFill>
                  <a:srgbClr val="7BC143"/>
                </a:solidFill>
              </a:rPr>
              <a:t>  </a:t>
            </a:r>
            <a:r>
              <a:rPr lang="zh-CN" altLang="en-US" sz="1600" dirty="0">
                <a:solidFill>
                  <a:srgbClr val="7BC143"/>
                </a:solidFill>
                <a:latin typeface="微软雅黑" pitchFamily="34" charset="-122"/>
                <a:ea typeface="微软雅黑" pitchFamily="34" charset="-122"/>
              </a:rPr>
              <a:t>页</a:t>
            </a:r>
          </a:p>
        </p:txBody>
      </p:sp>
      <p:sp>
        <p:nvSpPr>
          <p:cNvPr id="9" name="矩形 8"/>
          <p:cNvSpPr/>
          <p:nvPr userDrawn="1"/>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0" name="TextBox 9"/>
          <p:cNvSpPr txBox="1"/>
          <p:nvPr userDrawn="1"/>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01</a:t>
            </a:r>
            <a:endParaRPr lang="zh-CN" altLang="en-US" sz="2800" b="1" dirty="0">
              <a:solidFill>
                <a:schemeClr val="bg1">
                  <a:lumMod val="95000"/>
                </a:schemeClr>
              </a:solidFill>
              <a:latin typeface="Bradley Hand ITC" pitchFamily="66" charset="0"/>
              <a:ea typeface="楷体_GB2312" pitchFamily="49" charset="-122"/>
            </a:endParaRPr>
          </a:p>
        </p:txBody>
      </p:sp>
      <p:grpSp>
        <p:nvGrpSpPr>
          <p:cNvPr id="14" name="组合 13"/>
          <p:cNvGrpSpPr/>
          <p:nvPr userDrawn="1"/>
        </p:nvGrpSpPr>
        <p:grpSpPr>
          <a:xfrm>
            <a:off x="-241498" y="2305675"/>
            <a:ext cx="2016224" cy="2553845"/>
            <a:chOff x="-241498" y="2305675"/>
            <a:chExt cx="2016224" cy="2553845"/>
          </a:xfrm>
        </p:grpSpPr>
        <p:grpSp>
          <p:nvGrpSpPr>
            <p:cNvPr id="15" name="组合 14"/>
            <p:cNvGrpSpPr/>
            <p:nvPr/>
          </p:nvGrpSpPr>
          <p:grpSpPr>
            <a:xfrm>
              <a:off x="-241498" y="2305675"/>
              <a:ext cx="2016224" cy="523220"/>
              <a:chOff x="-241498" y="1628800"/>
              <a:chExt cx="2016224" cy="523220"/>
            </a:xfrm>
          </p:grpSpPr>
          <p:sp>
            <p:nvSpPr>
              <p:cNvPr id="36" name="矩形 35"/>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7" name="TextBox 36"/>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02</a:t>
                </a:r>
                <a:endParaRPr lang="zh-CN" altLang="en-US" sz="2800" b="1" dirty="0">
                  <a:solidFill>
                    <a:schemeClr val="bg1">
                      <a:lumMod val="95000"/>
                    </a:schemeClr>
                  </a:solidFill>
                  <a:latin typeface="Bradley Hand ITC" pitchFamily="66" charset="0"/>
                  <a:ea typeface="楷体_GB2312" pitchFamily="49" charset="-122"/>
                </a:endParaRPr>
              </a:p>
            </p:txBody>
          </p:sp>
          <p:sp>
            <p:nvSpPr>
              <p:cNvPr id="38" name="TextBox 37">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最新进展</a:t>
                </a:r>
              </a:p>
            </p:txBody>
          </p:sp>
        </p:grpSp>
        <p:grpSp>
          <p:nvGrpSpPr>
            <p:cNvPr id="20" name="组合 19"/>
            <p:cNvGrpSpPr/>
            <p:nvPr/>
          </p:nvGrpSpPr>
          <p:grpSpPr>
            <a:xfrm>
              <a:off x="-241498" y="2982550"/>
              <a:ext cx="2016224" cy="523220"/>
              <a:chOff x="-241498" y="1628800"/>
              <a:chExt cx="2016224" cy="523220"/>
            </a:xfrm>
          </p:grpSpPr>
          <p:sp>
            <p:nvSpPr>
              <p:cNvPr id="33" name="矩形 32"/>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4" name="TextBox 33"/>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03</a:t>
                </a:r>
                <a:endParaRPr lang="zh-CN" altLang="en-US" sz="2800" b="1" dirty="0">
                  <a:solidFill>
                    <a:schemeClr val="bg1">
                      <a:lumMod val="95000"/>
                    </a:schemeClr>
                  </a:solidFill>
                  <a:latin typeface="Bradley Hand ITC" pitchFamily="66" charset="0"/>
                  <a:ea typeface="楷体_GB2312" pitchFamily="49" charset="-122"/>
                </a:endParaRPr>
              </a:p>
            </p:txBody>
          </p:sp>
          <p:sp>
            <p:nvSpPr>
              <p:cNvPr id="35" name="TextBox 34">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发展趋势</a:t>
                </a:r>
              </a:p>
            </p:txBody>
          </p:sp>
        </p:grpSp>
        <p:grpSp>
          <p:nvGrpSpPr>
            <p:cNvPr id="21" name="组合 20"/>
            <p:cNvGrpSpPr/>
            <p:nvPr/>
          </p:nvGrpSpPr>
          <p:grpSpPr>
            <a:xfrm>
              <a:off x="-241498" y="3659425"/>
              <a:ext cx="2016224" cy="523220"/>
              <a:chOff x="-241498" y="1628800"/>
              <a:chExt cx="2016224" cy="523220"/>
            </a:xfrm>
          </p:grpSpPr>
          <p:sp>
            <p:nvSpPr>
              <p:cNvPr id="30" name="矩形 29"/>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1" name="TextBox 30"/>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04</a:t>
                </a:r>
                <a:endParaRPr lang="zh-CN" altLang="en-US" sz="2800" b="1" dirty="0">
                  <a:solidFill>
                    <a:schemeClr val="bg1">
                      <a:lumMod val="95000"/>
                    </a:schemeClr>
                  </a:solidFill>
                  <a:latin typeface="Bradley Hand ITC" pitchFamily="66" charset="0"/>
                  <a:ea typeface="楷体_GB2312" pitchFamily="49" charset="-122"/>
                </a:endParaRPr>
              </a:p>
            </p:txBody>
          </p:sp>
          <p:sp>
            <p:nvSpPr>
              <p:cNvPr id="32" name="TextBox 31">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一些疑虑</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22" name="组合 21"/>
            <p:cNvGrpSpPr/>
            <p:nvPr/>
          </p:nvGrpSpPr>
          <p:grpSpPr>
            <a:xfrm>
              <a:off x="-241498" y="4336300"/>
              <a:ext cx="2016224" cy="523220"/>
              <a:chOff x="-241498" y="1628800"/>
              <a:chExt cx="2016224" cy="523220"/>
            </a:xfrm>
          </p:grpSpPr>
          <p:sp>
            <p:nvSpPr>
              <p:cNvPr id="27" name="矩形 26"/>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8" name="TextBox 27"/>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05</a:t>
                </a:r>
                <a:endParaRPr lang="zh-CN" altLang="en-US" sz="2800" b="1" dirty="0">
                  <a:solidFill>
                    <a:schemeClr val="bg1">
                      <a:lumMod val="95000"/>
                    </a:schemeClr>
                  </a:solidFill>
                  <a:latin typeface="Bradley Hand ITC" pitchFamily="66" charset="0"/>
                  <a:ea typeface="楷体_GB2312" pitchFamily="49" charset="-122"/>
                </a:endParaRPr>
              </a:p>
            </p:txBody>
          </p:sp>
          <p:sp>
            <p:nvSpPr>
              <p:cNvPr id="29" name="TextBox 28">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一些思考</a:t>
                </a:r>
                <a:endParaRPr lang="zh-CN" altLang="en-US" sz="2000" dirty="0">
                  <a:solidFill>
                    <a:schemeClr val="bg1">
                      <a:lumMod val="75000"/>
                    </a:schemeClr>
                  </a:solidFill>
                  <a:latin typeface="微软雅黑" pitchFamily="34" charset="-122"/>
                  <a:ea typeface="微软雅黑" pitchFamily="34" charset="-122"/>
                </a:endParaRPr>
              </a:p>
            </p:txBody>
          </p:sp>
        </p:grpSp>
      </p:gr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矩形 1"/>
          <p:cNvSpPr/>
          <p:nvPr userDrawn="1"/>
        </p:nvSpPr>
        <p:spPr>
          <a:xfrm>
            <a:off x="0" y="1124745"/>
            <a:ext cx="1702557"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846734" y="1124745"/>
            <a:ext cx="103436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10959405" y="572430"/>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r" defTabSz="914400" rtl="0" eaLnBrk="1" latinLnBrk="0" hangingPunct="1"/>
            <a:r>
              <a:rPr lang="en-US" altLang="zh-CN" sz="1800" kern="1200" dirty="0" smtClean="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标题 1"/>
          <p:cNvSpPr txBox="1">
            <a:spLocks/>
          </p:cNvSpPr>
          <p:nvPr userDrawn="1"/>
        </p:nvSpPr>
        <p:spPr>
          <a:xfrm>
            <a:off x="9479582" y="637818"/>
            <a:ext cx="1449039"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00" rtl="0" eaLnBrk="1" latinLnBrk="0" hangingPunct="1"/>
            <a:r>
              <a:rPr lang="zh-CN" altLang="en-US" sz="1600" kern="1200" dirty="0" smtClean="0">
                <a:solidFill>
                  <a:srgbClr val="7BC143"/>
                </a:solidFill>
                <a:latin typeface="微软雅黑" pitchFamily="34" charset="-122"/>
                <a:ea typeface="微软雅黑" pitchFamily="34" charset="-122"/>
                <a:cs typeface="+mj-cs"/>
              </a:rPr>
              <a:t>正文</a:t>
            </a:r>
            <a:r>
              <a:rPr lang="en-US" altLang="zh-CN" sz="1600" kern="1200" baseline="0" dirty="0" smtClean="0">
                <a:solidFill>
                  <a:srgbClr val="7BC143"/>
                </a:solidFill>
                <a:latin typeface="微软雅黑" pitchFamily="34" charset="-122"/>
                <a:ea typeface="微软雅黑" pitchFamily="34" charset="-122"/>
                <a:cs typeface="+mj-cs"/>
              </a:rPr>
              <a:t> . </a:t>
            </a:r>
            <a:r>
              <a:rPr lang="zh-CN" altLang="en-US" sz="1600" kern="1200" baseline="0" dirty="0" smtClean="0">
                <a:solidFill>
                  <a:srgbClr val="7BC143"/>
                </a:solidFill>
                <a:latin typeface="微软雅黑" pitchFamily="34" charset="-122"/>
                <a:ea typeface="微软雅黑" pitchFamily="34" charset="-122"/>
                <a:cs typeface="+mj-cs"/>
              </a:rPr>
              <a:t>第三章</a:t>
            </a:r>
            <a:endParaRPr lang="zh-CN" altLang="en-US" sz="1600" kern="1200" dirty="0">
              <a:solidFill>
                <a:srgbClr val="7BC143"/>
              </a:solidFill>
              <a:latin typeface="微软雅黑" pitchFamily="34" charset="-122"/>
              <a:ea typeface="微软雅黑" pitchFamily="34" charset="-122"/>
              <a:cs typeface="+mj-cs"/>
            </a:endParaRPr>
          </a:p>
        </p:txBody>
      </p:sp>
      <p:cxnSp>
        <p:nvCxnSpPr>
          <p:cNvPr id="6" name="直接连接符 5"/>
          <p:cNvCxnSpPr/>
          <p:nvPr userDrawn="1"/>
        </p:nvCxnSpPr>
        <p:spPr>
          <a:xfrm>
            <a:off x="10959405" y="626128"/>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330230" y="6237312"/>
            <a:ext cx="1093568" cy="369332"/>
          </a:xfrm>
          <a:prstGeom prst="rect">
            <a:avLst/>
          </a:prstGeom>
        </p:spPr>
        <p:txBody>
          <a:bodyPr/>
          <a:lstStyle/>
          <a:p>
            <a:pPr algn="ctr">
              <a:defRPr/>
            </a:pPr>
            <a:r>
              <a:rPr lang="zh-CN" altLang="en-US" sz="1600" dirty="0">
                <a:solidFill>
                  <a:srgbClr val="7BC143"/>
                </a:solidFill>
                <a:latin typeface="微软雅黑" pitchFamily="34" charset="-122"/>
                <a:ea typeface="微软雅黑" pitchFamily="34" charset="-122"/>
              </a:rPr>
              <a:t>第 </a:t>
            </a:r>
            <a:fld id="{2EEF1883-7A0E-4F66-9932-E581691AD397}" type="slidenum">
              <a:rPr lang="zh-CN" altLang="en-US" sz="1600">
                <a:solidFill>
                  <a:srgbClr val="7BC143"/>
                </a:solidFill>
              </a:rPr>
              <a:pPr algn="ctr">
                <a:defRPr/>
              </a:pPr>
              <a:t>‹#›</a:t>
            </a:fld>
            <a:r>
              <a:rPr lang="zh-CN" altLang="en-US" sz="1600" dirty="0">
                <a:solidFill>
                  <a:srgbClr val="7BC143"/>
                </a:solidFill>
              </a:rPr>
              <a:t>  </a:t>
            </a:r>
            <a:r>
              <a:rPr lang="zh-CN" altLang="en-US" sz="1600" dirty="0">
                <a:solidFill>
                  <a:srgbClr val="7BC143"/>
                </a:solidFill>
                <a:latin typeface="微软雅黑" pitchFamily="34" charset="-122"/>
                <a:ea typeface="微软雅黑" pitchFamily="34" charset="-122"/>
              </a:rPr>
              <a:t>页</a:t>
            </a:r>
          </a:p>
        </p:txBody>
      </p:sp>
      <p:sp>
        <p:nvSpPr>
          <p:cNvPr id="60" name="矩形 59"/>
          <p:cNvSpPr/>
          <p:nvPr userDrawn="1"/>
        </p:nvSpPr>
        <p:spPr>
          <a:xfrm>
            <a:off x="406574" y="3038344"/>
            <a:ext cx="1260000"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nvGrpSpPr>
          <p:cNvPr id="59" name="组合 58"/>
          <p:cNvGrpSpPr/>
          <p:nvPr userDrawn="1"/>
        </p:nvGrpSpPr>
        <p:grpSpPr>
          <a:xfrm>
            <a:off x="-228251" y="1628800"/>
            <a:ext cx="2016224" cy="3230720"/>
            <a:chOff x="-241498" y="1628800"/>
            <a:chExt cx="2016224" cy="3230720"/>
          </a:xfrm>
        </p:grpSpPr>
        <p:sp>
          <p:nvSpPr>
            <p:cNvPr id="37" name="TextBox 36">
              <a:hlinkClick r:id="rId2" action="ppaction://hlinksldjump"/>
            </p:cNvPr>
            <p:cNvSpPr txBox="1"/>
            <p:nvPr userDrawn="1"/>
          </p:nvSpPr>
          <p:spPr>
            <a:xfrm>
              <a:off x="419244" y="1675097"/>
              <a:ext cx="1355482" cy="400110"/>
            </a:xfrm>
            <a:prstGeom prst="rect">
              <a:avLst/>
            </a:prstGeom>
            <a:noFill/>
          </p:spPr>
          <p:txBody>
            <a:bodyPr wrap="square" rtlCol="0">
              <a:spAutoFit/>
            </a:bodyPr>
            <a:lstStyle/>
            <a:p>
              <a:r>
                <a:rPr lang="zh-CN" altLang="en-US" sz="2000" kern="1200" dirty="0" smtClean="0">
                  <a:solidFill>
                    <a:schemeClr val="bg1">
                      <a:lumMod val="75000"/>
                    </a:schemeClr>
                  </a:solidFill>
                  <a:latin typeface="微软雅黑" pitchFamily="34" charset="-122"/>
                  <a:ea typeface="微软雅黑" pitchFamily="34" charset="-122"/>
                  <a:cs typeface="+mn-cs"/>
                </a:rPr>
                <a:t>各国概况</a:t>
              </a:r>
              <a:endParaRPr lang="zh-CN" altLang="en-US" sz="2000" kern="1200" dirty="0">
                <a:solidFill>
                  <a:schemeClr val="bg1">
                    <a:lumMod val="75000"/>
                  </a:schemeClr>
                </a:solidFill>
                <a:latin typeface="微软雅黑" pitchFamily="34" charset="-122"/>
                <a:ea typeface="微软雅黑" pitchFamily="34" charset="-122"/>
                <a:cs typeface="+mn-cs"/>
              </a:endParaRPr>
            </a:p>
          </p:txBody>
        </p:sp>
        <p:sp>
          <p:nvSpPr>
            <p:cNvPr id="35" name="矩形 34"/>
            <p:cNvSpPr/>
            <p:nvPr userDrawn="1"/>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6" name="TextBox 35"/>
            <p:cNvSpPr txBox="1"/>
            <p:nvPr userDrawn="1"/>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01</a:t>
              </a:r>
              <a:endParaRPr lang="zh-CN" altLang="en-US" sz="2800" b="1" dirty="0">
                <a:solidFill>
                  <a:schemeClr val="bg1">
                    <a:lumMod val="95000"/>
                  </a:schemeClr>
                </a:solidFill>
                <a:latin typeface="Bradley Hand ITC" pitchFamily="66" charset="0"/>
                <a:ea typeface="楷体_GB2312" pitchFamily="49" charset="-122"/>
              </a:endParaRPr>
            </a:p>
          </p:txBody>
        </p:sp>
        <p:grpSp>
          <p:nvGrpSpPr>
            <p:cNvPr id="38" name="组合 37"/>
            <p:cNvGrpSpPr/>
            <p:nvPr userDrawn="1"/>
          </p:nvGrpSpPr>
          <p:grpSpPr>
            <a:xfrm>
              <a:off x="-241498" y="2305675"/>
              <a:ext cx="2016224" cy="2553845"/>
              <a:chOff x="-241498" y="2305675"/>
              <a:chExt cx="2016224" cy="2553845"/>
            </a:xfrm>
          </p:grpSpPr>
          <p:grpSp>
            <p:nvGrpSpPr>
              <p:cNvPr id="39" name="组合 38"/>
              <p:cNvGrpSpPr/>
              <p:nvPr/>
            </p:nvGrpSpPr>
            <p:grpSpPr>
              <a:xfrm>
                <a:off x="-241498" y="2305675"/>
                <a:ext cx="2016224" cy="523220"/>
                <a:chOff x="-241498" y="1628800"/>
                <a:chExt cx="2016224" cy="523220"/>
              </a:xfrm>
            </p:grpSpPr>
            <p:sp>
              <p:nvSpPr>
                <p:cNvPr id="56" name="矩形 55"/>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57" name="TextBox 56"/>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02</a:t>
                  </a:r>
                  <a:endParaRPr lang="zh-CN" altLang="en-US" sz="2800" b="1" dirty="0">
                    <a:solidFill>
                      <a:schemeClr val="bg1">
                        <a:lumMod val="95000"/>
                      </a:schemeClr>
                    </a:solidFill>
                    <a:latin typeface="Bradley Hand ITC" pitchFamily="66" charset="0"/>
                    <a:ea typeface="楷体_GB2312" pitchFamily="49" charset="-122"/>
                  </a:endParaRPr>
                </a:p>
              </p:txBody>
            </p:sp>
            <p:sp>
              <p:nvSpPr>
                <p:cNvPr id="58" name="TextBox 57">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最新进展</a:t>
                  </a:r>
                </a:p>
              </p:txBody>
            </p:sp>
          </p:grpSp>
          <p:grpSp>
            <p:nvGrpSpPr>
              <p:cNvPr id="40" name="组合 39"/>
              <p:cNvGrpSpPr/>
              <p:nvPr/>
            </p:nvGrpSpPr>
            <p:grpSpPr>
              <a:xfrm>
                <a:off x="-241498" y="2982550"/>
                <a:ext cx="2016224" cy="523220"/>
                <a:chOff x="-241498" y="1628800"/>
                <a:chExt cx="2016224" cy="523220"/>
              </a:xfrm>
            </p:grpSpPr>
            <p:sp>
              <p:nvSpPr>
                <p:cNvPr id="53" name="矩形 52"/>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54" name="TextBox 53"/>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03</a:t>
                  </a:r>
                  <a:endParaRPr lang="zh-CN" altLang="en-US" sz="2800" b="1" dirty="0">
                    <a:solidFill>
                      <a:schemeClr val="bg1">
                        <a:lumMod val="95000"/>
                      </a:schemeClr>
                    </a:solidFill>
                    <a:latin typeface="Bradley Hand ITC" pitchFamily="66" charset="0"/>
                    <a:ea typeface="楷体_GB2312" pitchFamily="49" charset="-122"/>
                  </a:endParaRPr>
                </a:p>
              </p:txBody>
            </p:sp>
            <p:sp>
              <p:nvSpPr>
                <p:cNvPr id="55" name="TextBox 54">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发展趋势</a:t>
                  </a:r>
                </a:p>
              </p:txBody>
            </p:sp>
          </p:grpSp>
          <p:grpSp>
            <p:nvGrpSpPr>
              <p:cNvPr id="41" name="组合 40"/>
              <p:cNvGrpSpPr/>
              <p:nvPr/>
            </p:nvGrpSpPr>
            <p:grpSpPr>
              <a:xfrm>
                <a:off x="-241498" y="3659425"/>
                <a:ext cx="2016224" cy="523220"/>
                <a:chOff x="-241498" y="1628800"/>
                <a:chExt cx="2016224" cy="523220"/>
              </a:xfrm>
            </p:grpSpPr>
            <p:sp>
              <p:nvSpPr>
                <p:cNvPr id="50" name="矩形 49"/>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51" name="TextBox 50"/>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04</a:t>
                  </a:r>
                  <a:endParaRPr lang="zh-CN" altLang="en-US" sz="2800" b="1" dirty="0">
                    <a:solidFill>
                      <a:schemeClr val="bg1">
                        <a:lumMod val="95000"/>
                      </a:schemeClr>
                    </a:solidFill>
                    <a:latin typeface="Bradley Hand ITC" pitchFamily="66" charset="0"/>
                    <a:ea typeface="楷体_GB2312" pitchFamily="49" charset="-122"/>
                  </a:endParaRPr>
                </a:p>
              </p:txBody>
            </p:sp>
            <p:sp>
              <p:nvSpPr>
                <p:cNvPr id="52" name="TextBox 51">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一些疑虑</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42" name="组合 41"/>
              <p:cNvGrpSpPr/>
              <p:nvPr/>
            </p:nvGrpSpPr>
            <p:grpSpPr>
              <a:xfrm>
                <a:off x="-241498" y="4336300"/>
                <a:ext cx="2016224" cy="523220"/>
                <a:chOff x="-241498" y="1628800"/>
                <a:chExt cx="2016224" cy="523220"/>
              </a:xfrm>
            </p:grpSpPr>
            <p:sp>
              <p:nvSpPr>
                <p:cNvPr id="47" name="矩形 46"/>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48" name="TextBox 47"/>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05</a:t>
                  </a:r>
                  <a:endParaRPr lang="zh-CN" altLang="en-US" sz="2800" b="1" dirty="0">
                    <a:solidFill>
                      <a:schemeClr val="bg1">
                        <a:lumMod val="95000"/>
                      </a:schemeClr>
                    </a:solidFill>
                    <a:latin typeface="Bradley Hand ITC" pitchFamily="66" charset="0"/>
                    <a:ea typeface="楷体_GB2312" pitchFamily="49" charset="-122"/>
                  </a:endParaRPr>
                </a:p>
              </p:txBody>
            </p:sp>
            <p:sp>
              <p:nvSpPr>
                <p:cNvPr id="49" name="TextBox 48">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一些思考</a:t>
                  </a:r>
                  <a:endParaRPr lang="zh-CN" altLang="en-US" sz="2000" dirty="0">
                    <a:solidFill>
                      <a:schemeClr val="bg1">
                        <a:lumMod val="75000"/>
                      </a:schemeClr>
                    </a:solidFill>
                    <a:latin typeface="微软雅黑" pitchFamily="34" charset="-122"/>
                    <a:ea typeface="微软雅黑" pitchFamily="34" charset="-122"/>
                  </a:endParaRPr>
                </a:p>
              </p:txBody>
            </p:sp>
          </p:grpSp>
        </p:grpSp>
      </p:gr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1124745"/>
            <a:ext cx="1702557"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846734" y="1124745"/>
            <a:ext cx="103436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10959405" y="572430"/>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r" defTabSz="914400" rtl="0" eaLnBrk="1" latinLnBrk="0" hangingPunct="1"/>
            <a:r>
              <a:rPr lang="en-US" altLang="zh-CN" sz="1800" kern="1200" dirty="0" smtClean="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标题 1"/>
          <p:cNvSpPr txBox="1">
            <a:spLocks/>
          </p:cNvSpPr>
          <p:nvPr userDrawn="1"/>
        </p:nvSpPr>
        <p:spPr>
          <a:xfrm>
            <a:off x="9479582" y="637818"/>
            <a:ext cx="1449039"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00" rtl="0" eaLnBrk="1" latinLnBrk="0" hangingPunct="1"/>
            <a:r>
              <a:rPr lang="zh-CN" altLang="en-US" sz="1600" kern="1200" dirty="0" smtClean="0">
                <a:solidFill>
                  <a:srgbClr val="7BC143"/>
                </a:solidFill>
                <a:latin typeface="微软雅黑" pitchFamily="34" charset="-122"/>
                <a:ea typeface="微软雅黑" pitchFamily="34" charset="-122"/>
                <a:cs typeface="+mj-cs"/>
              </a:rPr>
              <a:t>正文</a:t>
            </a:r>
            <a:r>
              <a:rPr lang="en-US" altLang="zh-CN" sz="1600" kern="1200" baseline="0" dirty="0" smtClean="0">
                <a:solidFill>
                  <a:srgbClr val="7BC143"/>
                </a:solidFill>
                <a:latin typeface="微软雅黑" pitchFamily="34" charset="-122"/>
                <a:ea typeface="微软雅黑" pitchFamily="34" charset="-122"/>
                <a:cs typeface="+mj-cs"/>
              </a:rPr>
              <a:t> . </a:t>
            </a:r>
            <a:r>
              <a:rPr lang="zh-CN" altLang="en-US" sz="1600" kern="1200" baseline="0" dirty="0" smtClean="0">
                <a:solidFill>
                  <a:srgbClr val="7BC143"/>
                </a:solidFill>
                <a:latin typeface="微软雅黑" pitchFamily="34" charset="-122"/>
                <a:ea typeface="微软雅黑" pitchFamily="34" charset="-122"/>
                <a:cs typeface="+mj-cs"/>
              </a:rPr>
              <a:t>第四章</a:t>
            </a:r>
            <a:endParaRPr lang="zh-CN" altLang="en-US" sz="1600" kern="1200" dirty="0">
              <a:solidFill>
                <a:srgbClr val="7BC143"/>
              </a:solidFill>
              <a:latin typeface="微软雅黑" pitchFamily="34" charset="-122"/>
              <a:ea typeface="微软雅黑" pitchFamily="34" charset="-122"/>
              <a:cs typeface="+mj-cs"/>
            </a:endParaRPr>
          </a:p>
        </p:txBody>
      </p:sp>
      <p:cxnSp>
        <p:nvCxnSpPr>
          <p:cNvPr id="6" name="直接连接符 5"/>
          <p:cNvCxnSpPr/>
          <p:nvPr userDrawn="1"/>
        </p:nvCxnSpPr>
        <p:spPr>
          <a:xfrm>
            <a:off x="10959405" y="626128"/>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330230" y="6237312"/>
            <a:ext cx="1093568" cy="369332"/>
          </a:xfrm>
          <a:prstGeom prst="rect">
            <a:avLst/>
          </a:prstGeom>
        </p:spPr>
        <p:txBody>
          <a:bodyPr/>
          <a:lstStyle/>
          <a:p>
            <a:pPr algn="ctr">
              <a:defRPr/>
            </a:pPr>
            <a:r>
              <a:rPr lang="zh-CN" altLang="en-US" sz="1600" dirty="0">
                <a:solidFill>
                  <a:srgbClr val="7BC143"/>
                </a:solidFill>
                <a:latin typeface="微软雅黑" pitchFamily="34" charset="-122"/>
                <a:ea typeface="微软雅黑" pitchFamily="34" charset="-122"/>
              </a:rPr>
              <a:t>第 </a:t>
            </a:r>
            <a:fld id="{2EEF1883-7A0E-4F66-9932-E581691AD397}" type="slidenum">
              <a:rPr lang="zh-CN" altLang="en-US" sz="1600">
                <a:solidFill>
                  <a:srgbClr val="7BC143"/>
                </a:solidFill>
              </a:rPr>
              <a:pPr algn="ctr">
                <a:defRPr/>
              </a:pPr>
              <a:t>‹#›</a:t>
            </a:fld>
            <a:r>
              <a:rPr lang="zh-CN" altLang="en-US" sz="1600" dirty="0">
                <a:solidFill>
                  <a:srgbClr val="7BC143"/>
                </a:solidFill>
              </a:rPr>
              <a:t>  </a:t>
            </a:r>
            <a:r>
              <a:rPr lang="zh-CN" altLang="en-US" sz="1600" dirty="0">
                <a:solidFill>
                  <a:srgbClr val="7BC143"/>
                </a:solidFill>
                <a:latin typeface="微软雅黑" pitchFamily="34" charset="-122"/>
                <a:ea typeface="微软雅黑" pitchFamily="34" charset="-122"/>
              </a:rPr>
              <a:t>页</a:t>
            </a:r>
          </a:p>
        </p:txBody>
      </p:sp>
      <p:sp>
        <p:nvSpPr>
          <p:cNvPr id="34" name="矩形 33"/>
          <p:cNvSpPr/>
          <p:nvPr userDrawn="1"/>
        </p:nvSpPr>
        <p:spPr>
          <a:xfrm>
            <a:off x="406574" y="3717032"/>
            <a:ext cx="1260000"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nvGrpSpPr>
          <p:cNvPr id="9" name="组合 8"/>
          <p:cNvGrpSpPr/>
          <p:nvPr userDrawn="1"/>
        </p:nvGrpSpPr>
        <p:grpSpPr>
          <a:xfrm>
            <a:off x="-241498" y="1628800"/>
            <a:ext cx="2016224" cy="3230720"/>
            <a:chOff x="-241498" y="1628800"/>
            <a:chExt cx="2016224" cy="3230720"/>
          </a:xfrm>
        </p:grpSpPr>
        <p:sp>
          <p:nvSpPr>
            <p:cNvPr id="10" name="TextBox 9">
              <a:hlinkClick r:id="rId2" action="ppaction://hlinksldjump"/>
            </p:cNvPr>
            <p:cNvSpPr txBox="1"/>
            <p:nvPr userDrawn="1"/>
          </p:nvSpPr>
          <p:spPr>
            <a:xfrm>
              <a:off x="419244" y="1675097"/>
              <a:ext cx="1355482" cy="400110"/>
            </a:xfrm>
            <a:prstGeom prst="rect">
              <a:avLst/>
            </a:prstGeom>
            <a:noFill/>
          </p:spPr>
          <p:txBody>
            <a:bodyPr wrap="square" rtlCol="0">
              <a:spAutoFit/>
            </a:bodyPr>
            <a:lstStyle/>
            <a:p>
              <a:r>
                <a:rPr lang="zh-CN" altLang="en-US" sz="2000" kern="1200" dirty="0" smtClean="0">
                  <a:solidFill>
                    <a:schemeClr val="bg1">
                      <a:lumMod val="75000"/>
                    </a:schemeClr>
                  </a:solidFill>
                  <a:latin typeface="微软雅黑" pitchFamily="34" charset="-122"/>
                  <a:ea typeface="微软雅黑" pitchFamily="34" charset="-122"/>
                  <a:cs typeface="+mn-cs"/>
                </a:rPr>
                <a:t>各国概况</a:t>
              </a:r>
              <a:endParaRPr lang="zh-CN" altLang="en-US" sz="2000" kern="1200" dirty="0">
                <a:solidFill>
                  <a:schemeClr val="bg1">
                    <a:lumMod val="75000"/>
                  </a:schemeClr>
                </a:solidFill>
                <a:latin typeface="微软雅黑" pitchFamily="34" charset="-122"/>
                <a:ea typeface="微软雅黑" pitchFamily="34" charset="-122"/>
                <a:cs typeface="+mn-cs"/>
              </a:endParaRPr>
            </a:p>
          </p:txBody>
        </p:sp>
        <p:sp>
          <p:nvSpPr>
            <p:cNvPr id="11" name="矩形 10"/>
            <p:cNvSpPr/>
            <p:nvPr userDrawn="1"/>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2" name="TextBox 11"/>
            <p:cNvSpPr txBox="1"/>
            <p:nvPr userDrawn="1"/>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01</a:t>
              </a:r>
              <a:endParaRPr lang="zh-CN" altLang="en-US" sz="2800" b="1" dirty="0">
                <a:solidFill>
                  <a:schemeClr val="bg1">
                    <a:lumMod val="95000"/>
                  </a:schemeClr>
                </a:solidFill>
                <a:latin typeface="Bradley Hand ITC" pitchFamily="66" charset="0"/>
                <a:ea typeface="楷体_GB2312" pitchFamily="49" charset="-122"/>
              </a:endParaRPr>
            </a:p>
          </p:txBody>
        </p:sp>
        <p:grpSp>
          <p:nvGrpSpPr>
            <p:cNvPr id="13" name="组合 12"/>
            <p:cNvGrpSpPr/>
            <p:nvPr userDrawn="1"/>
          </p:nvGrpSpPr>
          <p:grpSpPr>
            <a:xfrm>
              <a:off x="-241498" y="2305675"/>
              <a:ext cx="2016224" cy="2553845"/>
              <a:chOff x="-241498" y="2305675"/>
              <a:chExt cx="2016224" cy="2553845"/>
            </a:xfrm>
          </p:grpSpPr>
          <p:grpSp>
            <p:nvGrpSpPr>
              <p:cNvPr id="14" name="组合 13"/>
              <p:cNvGrpSpPr/>
              <p:nvPr/>
            </p:nvGrpSpPr>
            <p:grpSpPr>
              <a:xfrm>
                <a:off x="-241498" y="2305675"/>
                <a:ext cx="2016224" cy="523220"/>
                <a:chOff x="-241498" y="1628800"/>
                <a:chExt cx="2016224" cy="523220"/>
              </a:xfrm>
            </p:grpSpPr>
            <p:sp>
              <p:nvSpPr>
                <p:cNvPr id="31" name="矩形 30"/>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2" name="TextBox 31"/>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02</a:t>
                  </a:r>
                  <a:endParaRPr lang="zh-CN" altLang="en-US" sz="2800" b="1" dirty="0">
                    <a:solidFill>
                      <a:schemeClr val="bg1">
                        <a:lumMod val="95000"/>
                      </a:schemeClr>
                    </a:solidFill>
                    <a:latin typeface="Bradley Hand ITC" pitchFamily="66" charset="0"/>
                    <a:ea typeface="楷体_GB2312" pitchFamily="49" charset="-122"/>
                  </a:endParaRPr>
                </a:p>
              </p:txBody>
            </p:sp>
            <p:sp>
              <p:nvSpPr>
                <p:cNvPr id="33" name="TextBox 32">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最新进展</a:t>
                  </a:r>
                </a:p>
              </p:txBody>
            </p:sp>
          </p:grpSp>
          <p:grpSp>
            <p:nvGrpSpPr>
              <p:cNvPr id="15" name="组合 14"/>
              <p:cNvGrpSpPr/>
              <p:nvPr/>
            </p:nvGrpSpPr>
            <p:grpSpPr>
              <a:xfrm>
                <a:off x="-241498" y="2982550"/>
                <a:ext cx="2016224" cy="523220"/>
                <a:chOff x="-241498" y="1628800"/>
                <a:chExt cx="2016224" cy="523220"/>
              </a:xfrm>
            </p:grpSpPr>
            <p:sp>
              <p:nvSpPr>
                <p:cNvPr id="28" name="矩形 27"/>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9" name="TextBox 28"/>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03</a:t>
                  </a:r>
                  <a:endParaRPr lang="zh-CN" altLang="en-US" sz="2800" b="1" dirty="0">
                    <a:solidFill>
                      <a:schemeClr val="bg1">
                        <a:lumMod val="95000"/>
                      </a:schemeClr>
                    </a:solidFill>
                    <a:latin typeface="Bradley Hand ITC" pitchFamily="66" charset="0"/>
                    <a:ea typeface="楷体_GB2312" pitchFamily="49" charset="-122"/>
                  </a:endParaRPr>
                </a:p>
              </p:txBody>
            </p:sp>
            <p:sp>
              <p:nvSpPr>
                <p:cNvPr id="30" name="TextBox 29">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发展趋势</a:t>
                  </a:r>
                </a:p>
              </p:txBody>
            </p:sp>
          </p:grpSp>
          <p:grpSp>
            <p:nvGrpSpPr>
              <p:cNvPr id="16" name="组合 15"/>
              <p:cNvGrpSpPr/>
              <p:nvPr/>
            </p:nvGrpSpPr>
            <p:grpSpPr>
              <a:xfrm>
                <a:off x="-241498" y="3659425"/>
                <a:ext cx="2016224" cy="523220"/>
                <a:chOff x="-241498" y="1628800"/>
                <a:chExt cx="2016224" cy="523220"/>
              </a:xfrm>
            </p:grpSpPr>
            <p:sp>
              <p:nvSpPr>
                <p:cNvPr id="25" name="矩形 24"/>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6" name="TextBox 25"/>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04</a:t>
                  </a:r>
                  <a:endParaRPr lang="zh-CN" altLang="en-US" sz="2800" b="1" dirty="0">
                    <a:solidFill>
                      <a:schemeClr val="bg1">
                        <a:lumMod val="95000"/>
                      </a:schemeClr>
                    </a:solidFill>
                    <a:latin typeface="Bradley Hand ITC" pitchFamily="66" charset="0"/>
                    <a:ea typeface="楷体_GB2312" pitchFamily="49" charset="-122"/>
                  </a:endParaRPr>
                </a:p>
              </p:txBody>
            </p:sp>
            <p:sp>
              <p:nvSpPr>
                <p:cNvPr id="27" name="TextBox 26">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一些疑虑</a:t>
                  </a:r>
                </a:p>
              </p:txBody>
            </p:sp>
          </p:grpSp>
          <p:grpSp>
            <p:nvGrpSpPr>
              <p:cNvPr id="17" name="组合 16"/>
              <p:cNvGrpSpPr/>
              <p:nvPr/>
            </p:nvGrpSpPr>
            <p:grpSpPr>
              <a:xfrm>
                <a:off x="-241498" y="4336300"/>
                <a:ext cx="2016224" cy="523220"/>
                <a:chOff x="-241498" y="1628800"/>
                <a:chExt cx="2016224" cy="523220"/>
              </a:xfrm>
            </p:grpSpPr>
            <p:sp>
              <p:nvSpPr>
                <p:cNvPr id="22" name="矩形 21"/>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3" name="TextBox 22"/>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05</a:t>
                  </a:r>
                  <a:endParaRPr lang="zh-CN" altLang="en-US" sz="2800" b="1" dirty="0">
                    <a:solidFill>
                      <a:schemeClr val="bg1">
                        <a:lumMod val="95000"/>
                      </a:schemeClr>
                    </a:solidFill>
                    <a:latin typeface="Bradley Hand ITC" pitchFamily="66" charset="0"/>
                    <a:ea typeface="楷体_GB2312" pitchFamily="49" charset="-122"/>
                  </a:endParaRPr>
                </a:p>
              </p:txBody>
            </p:sp>
            <p:sp>
              <p:nvSpPr>
                <p:cNvPr id="24" name="TextBox 23">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一些思考</a:t>
                  </a:r>
                  <a:endParaRPr lang="zh-CN" altLang="en-US" sz="2000" dirty="0">
                    <a:solidFill>
                      <a:schemeClr val="bg1">
                        <a:lumMod val="75000"/>
                      </a:schemeClr>
                    </a:solidFill>
                    <a:latin typeface="微软雅黑" pitchFamily="34" charset="-122"/>
                    <a:ea typeface="微软雅黑" pitchFamily="34" charset="-122"/>
                  </a:endParaRPr>
                </a:p>
              </p:txBody>
            </p:sp>
          </p:grpSp>
        </p:grpSp>
      </p:grpSp>
    </p:spTree>
    <p:extLst>
      <p:ext uri="{BB962C8B-B14F-4D97-AF65-F5344CB8AC3E}">
        <p14:creationId xmlns:p14="http://schemas.microsoft.com/office/powerpoint/2010/main" val="2235828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a:off x="0" y="1124745"/>
            <a:ext cx="1702557"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846734" y="1124745"/>
            <a:ext cx="103436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10959405" y="572430"/>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r" defTabSz="914400" rtl="0" eaLnBrk="1" latinLnBrk="0" hangingPunct="1"/>
            <a:r>
              <a:rPr lang="en-US" altLang="zh-CN" sz="1800" kern="1200" dirty="0" smtClean="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标题 1"/>
          <p:cNvSpPr txBox="1">
            <a:spLocks/>
          </p:cNvSpPr>
          <p:nvPr userDrawn="1"/>
        </p:nvSpPr>
        <p:spPr>
          <a:xfrm>
            <a:off x="9479582" y="637818"/>
            <a:ext cx="1449039"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00" rtl="0" eaLnBrk="1" latinLnBrk="0" hangingPunct="1"/>
            <a:r>
              <a:rPr lang="zh-CN" altLang="en-US" sz="1600" kern="1200" dirty="0" smtClean="0">
                <a:solidFill>
                  <a:srgbClr val="7BC143"/>
                </a:solidFill>
                <a:latin typeface="微软雅黑" pitchFamily="34" charset="-122"/>
                <a:ea typeface="微软雅黑" pitchFamily="34" charset="-122"/>
                <a:cs typeface="+mj-cs"/>
              </a:rPr>
              <a:t>正文</a:t>
            </a:r>
            <a:r>
              <a:rPr lang="en-US" altLang="zh-CN" sz="1600" kern="1200" baseline="0" dirty="0" smtClean="0">
                <a:solidFill>
                  <a:srgbClr val="7BC143"/>
                </a:solidFill>
                <a:latin typeface="微软雅黑" pitchFamily="34" charset="-122"/>
                <a:ea typeface="微软雅黑" pitchFamily="34" charset="-122"/>
                <a:cs typeface="+mj-cs"/>
              </a:rPr>
              <a:t> . </a:t>
            </a:r>
            <a:r>
              <a:rPr lang="zh-CN" altLang="en-US" sz="1600" kern="1200" baseline="0" dirty="0" smtClean="0">
                <a:solidFill>
                  <a:srgbClr val="7BC143"/>
                </a:solidFill>
                <a:latin typeface="微软雅黑" pitchFamily="34" charset="-122"/>
                <a:ea typeface="微软雅黑" pitchFamily="34" charset="-122"/>
                <a:cs typeface="+mj-cs"/>
              </a:rPr>
              <a:t>第五章</a:t>
            </a:r>
            <a:endParaRPr lang="zh-CN" altLang="en-US" sz="1600" kern="1200" dirty="0">
              <a:solidFill>
                <a:srgbClr val="7BC143"/>
              </a:solidFill>
              <a:latin typeface="微软雅黑" pitchFamily="34" charset="-122"/>
              <a:ea typeface="微软雅黑" pitchFamily="34" charset="-122"/>
              <a:cs typeface="+mj-cs"/>
            </a:endParaRPr>
          </a:p>
        </p:txBody>
      </p:sp>
      <p:cxnSp>
        <p:nvCxnSpPr>
          <p:cNvPr id="6" name="直接连接符 5"/>
          <p:cNvCxnSpPr/>
          <p:nvPr userDrawn="1"/>
        </p:nvCxnSpPr>
        <p:spPr>
          <a:xfrm>
            <a:off x="10959405" y="626128"/>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330230" y="6237312"/>
            <a:ext cx="1093568" cy="369332"/>
          </a:xfrm>
          <a:prstGeom prst="rect">
            <a:avLst/>
          </a:prstGeom>
        </p:spPr>
        <p:txBody>
          <a:bodyPr/>
          <a:lstStyle/>
          <a:p>
            <a:pPr algn="ctr">
              <a:defRPr/>
            </a:pPr>
            <a:r>
              <a:rPr lang="zh-CN" altLang="en-US" sz="1600" dirty="0">
                <a:solidFill>
                  <a:srgbClr val="7BC143"/>
                </a:solidFill>
                <a:latin typeface="微软雅黑" pitchFamily="34" charset="-122"/>
                <a:ea typeface="微软雅黑" pitchFamily="34" charset="-122"/>
              </a:rPr>
              <a:t>第 </a:t>
            </a:r>
            <a:fld id="{2EEF1883-7A0E-4F66-9932-E581691AD397}" type="slidenum">
              <a:rPr lang="zh-CN" altLang="en-US" sz="1600">
                <a:solidFill>
                  <a:srgbClr val="7BC143"/>
                </a:solidFill>
              </a:rPr>
              <a:pPr algn="ctr">
                <a:defRPr/>
              </a:pPr>
              <a:t>‹#›</a:t>
            </a:fld>
            <a:r>
              <a:rPr lang="zh-CN" altLang="en-US" sz="1600" dirty="0">
                <a:solidFill>
                  <a:srgbClr val="7BC143"/>
                </a:solidFill>
              </a:rPr>
              <a:t>  </a:t>
            </a:r>
            <a:r>
              <a:rPr lang="zh-CN" altLang="en-US" sz="1600" dirty="0">
                <a:solidFill>
                  <a:srgbClr val="7BC143"/>
                </a:solidFill>
                <a:latin typeface="微软雅黑" pitchFamily="34" charset="-122"/>
                <a:ea typeface="微软雅黑" pitchFamily="34" charset="-122"/>
              </a:rPr>
              <a:t>页</a:t>
            </a:r>
          </a:p>
        </p:txBody>
      </p:sp>
      <p:sp>
        <p:nvSpPr>
          <p:cNvPr id="34" name="矩形 33"/>
          <p:cNvSpPr/>
          <p:nvPr userDrawn="1"/>
        </p:nvSpPr>
        <p:spPr>
          <a:xfrm>
            <a:off x="406574" y="4378752"/>
            <a:ext cx="1260000"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nvGrpSpPr>
          <p:cNvPr id="9" name="组合 8"/>
          <p:cNvGrpSpPr/>
          <p:nvPr userDrawn="1"/>
        </p:nvGrpSpPr>
        <p:grpSpPr>
          <a:xfrm>
            <a:off x="-241498" y="1628800"/>
            <a:ext cx="2016224" cy="3230720"/>
            <a:chOff x="-241498" y="1628800"/>
            <a:chExt cx="2016224" cy="3230720"/>
          </a:xfrm>
        </p:grpSpPr>
        <p:sp>
          <p:nvSpPr>
            <p:cNvPr id="10" name="TextBox 9">
              <a:hlinkClick r:id="rId2" action="ppaction://hlinksldjump"/>
            </p:cNvPr>
            <p:cNvSpPr txBox="1"/>
            <p:nvPr userDrawn="1"/>
          </p:nvSpPr>
          <p:spPr>
            <a:xfrm>
              <a:off x="419244" y="1675097"/>
              <a:ext cx="1355482" cy="400110"/>
            </a:xfrm>
            <a:prstGeom prst="rect">
              <a:avLst/>
            </a:prstGeom>
            <a:noFill/>
          </p:spPr>
          <p:txBody>
            <a:bodyPr wrap="square" rtlCol="0">
              <a:spAutoFit/>
            </a:bodyPr>
            <a:lstStyle/>
            <a:p>
              <a:r>
                <a:rPr lang="zh-CN" altLang="en-US" sz="2000" kern="1200" dirty="0" smtClean="0">
                  <a:solidFill>
                    <a:schemeClr val="bg1">
                      <a:lumMod val="75000"/>
                    </a:schemeClr>
                  </a:solidFill>
                  <a:latin typeface="微软雅黑" pitchFamily="34" charset="-122"/>
                  <a:ea typeface="微软雅黑" pitchFamily="34" charset="-122"/>
                  <a:cs typeface="+mn-cs"/>
                </a:rPr>
                <a:t>各国概况</a:t>
              </a:r>
              <a:endParaRPr lang="zh-CN" altLang="en-US" sz="2000" kern="1200" dirty="0">
                <a:solidFill>
                  <a:schemeClr val="bg1">
                    <a:lumMod val="75000"/>
                  </a:schemeClr>
                </a:solidFill>
                <a:latin typeface="微软雅黑" pitchFamily="34" charset="-122"/>
                <a:ea typeface="微软雅黑" pitchFamily="34" charset="-122"/>
                <a:cs typeface="+mn-cs"/>
              </a:endParaRPr>
            </a:p>
          </p:txBody>
        </p:sp>
        <p:sp>
          <p:nvSpPr>
            <p:cNvPr id="11" name="矩形 10"/>
            <p:cNvSpPr/>
            <p:nvPr userDrawn="1"/>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2" name="TextBox 11"/>
            <p:cNvSpPr txBox="1"/>
            <p:nvPr userDrawn="1"/>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01</a:t>
              </a:r>
              <a:endParaRPr lang="zh-CN" altLang="en-US" sz="2800" b="1" dirty="0">
                <a:solidFill>
                  <a:schemeClr val="bg1">
                    <a:lumMod val="95000"/>
                  </a:schemeClr>
                </a:solidFill>
                <a:latin typeface="Bradley Hand ITC" pitchFamily="66" charset="0"/>
                <a:ea typeface="楷体_GB2312" pitchFamily="49" charset="-122"/>
              </a:endParaRPr>
            </a:p>
          </p:txBody>
        </p:sp>
        <p:grpSp>
          <p:nvGrpSpPr>
            <p:cNvPr id="13" name="组合 12"/>
            <p:cNvGrpSpPr/>
            <p:nvPr userDrawn="1"/>
          </p:nvGrpSpPr>
          <p:grpSpPr>
            <a:xfrm>
              <a:off x="-241498" y="2305675"/>
              <a:ext cx="2016224" cy="2553845"/>
              <a:chOff x="-241498" y="2305675"/>
              <a:chExt cx="2016224" cy="2553845"/>
            </a:xfrm>
          </p:grpSpPr>
          <p:grpSp>
            <p:nvGrpSpPr>
              <p:cNvPr id="14" name="组合 13"/>
              <p:cNvGrpSpPr/>
              <p:nvPr/>
            </p:nvGrpSpPr>
            <p:grpSpPr>
              <a:xfrm>
                <a:off x="-241498" y="2305675"/>
                <a:ext cx="2016224" cy="523220"/>
                <a:chOff x="-241498" y="1628800"/>
                <a:chExt cx="2016224" cy="523220"/>
              </a:xfrm>
            </p:grpSpPr>
            <p:sp>
              <p:nvSpPr>
                <p:cNvPr id="31" name="矩形 30"/>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2" name="TextBox 31"/>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02</a:t>
                  </a:r>
                  <a:endParaRPr lang="zh-CN" altLang="en-US" sz="2800" b="1" dirty="0">
                    <a:solidFill>
                      <a:schemeClr val="bg1">
                        <a:lumMod val="95000"/>
                      </a:schemeClr>
                    </a:solidFill>
                    <a:latin typeface="Bradley Hand ITC" pitchFamily="66" charset="0"/>
                    <a:ea typeface="楷体_GB2312" pitchFamily="49" charset="-122"/>
                  </a:endParaRPr>
                </a:p>
              </p:txBody>
            </p:sp>
            <p:sp>
              <p:nvSpPr>
                <p:cNvPr id="33" name="TextBox 32">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最新进展</a:t>
                  </a:r>
                </a:p>
              </p:txBody>
            </p:sp>
          </p:grpSp>
          <p:grpSp>
            <p:nvGrpSpPr>
              <p:cNvPr id="15" name="组合 14"/>
              <p:cNvGrpSpPr/>
              <p:nvPr/>
            </p:nvGrpSpPr>
            <p:grpSpPr>
              <a:xfrm>
                <a:off x="-241498" y="2982550"/>
                <a:ext cx="2016224" cy="523220"/>
                <a:chOff x="-241498" y="1628800"/>
                <a:chExt cx="2016224" cy="523220"/>
              </a:xfrm>
            </p:grpSpPr>
            <p:sp>
              <p:nvSpPr>
                <p:cNvPr id="28" name="矩形 27"/>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9" name="TextBox 28"/>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03</a:t>
                  </a:r>
                  <a:endParaRPr lang="zh-CN" altLang="en-US" sz="2800" b="1" dirty="0">
                    <a:solidFill>
                      <a:schemeClr val="bg1">
                        <a:lumMod val="95000"/>
                      </a:schemeClr>
                    </a:solidFill>
                    <a:latin typeface="Bradley Hand ITC" pitchFamily="66" charset="0"/>
                    <a:ea typeface="楷体_GB2312" pitchFamily="49" charset="-122"/>
                  </a:endParaRPr>
                </a:p>
              </p:txBody>
            </p:sp>
            <p:sp>
              <p:nvSpPr>
                <p:cNvPr id="30" name="TextBox 29">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发展趋势</a:t>
                  </a:r>
                </a:p>
              </p:txBody>
            </p:sp>
          </p:grpSp>
          <p:grpSp>
            <p:nvGrpSpPr>
              <p:cNvPr id="16" name="组合 15"/>
              <p:cNvGrpSpPr/>
              <p:nvPr/>
            </p:nvGrpSpPr>
            <p:grpSpPr>
              <a:xfrm>
                <a:off x="-241498" y="3659425"/>
                <a:ext cx="2016224" cy="523220"/>
                <a:chOff x="-241498" y="1628800"/>
                <a:chExt cx="2016224" cy="523220"/>
              </a:xfrm>
            </p:grpSpPr>
            <p:sp>
              <p:nvSpPr>
                <p:cNvPr id="25" name="矩形 24"/>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6" name="TextBox 25"/>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04</a:t>
                  </a:r>
                  <a:endParaRPr lang="zh-CN" altLang="en-US" sz="2800" b="1" dirty="0">
                    <a:solidFill>
                      <a:schemeClr val="bg1">
                        <a:lumMod val="95000"/>
                      </a:schemeClr>
                    </a:solidFill>
                    <a:latin typeface="Bradley Hand ITC" pitchFamily="66" charset="0"/>
                    <a:ea typeface="楷体_GB2312" pitchFamily="49" charset="-122"/>
                  </a:endParaRPr>
                </a:p>
              </p:txBody>
            </p:sp>
            <p:sp>
              <p:nvSpPr>
                <p:cNvPr id="27" name="TextBox 26">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一些疑虑</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7" name="组合 16"/>
              <p:cNvGrpSpPr/>
              <p:nvPr/>
            </p:nvGrpSpPr>
            <p:grpSpPr>
              <a:xfrm>
                <a:off x="-241498" y="4336300"/>
                <a:ext cx="2016224" cy="523220"/>
                <a:chOff x="-241498" y="1628800"/>
                <a:chExt cx="2016224" cy="523220"/>
              </a:xfrm>
            </p:grpSpPr>
            <p:sp>
              <p:nvSpPr>
                <p:cNvPr id="22" name="矩形 21"/>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3" name="TextBox 22"/>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05</a:t>
                  </a:r>
                  <a:endParaRPr lang="zh-CN" altLang="en-US" sz="2800" b="1" dirty="0">
                    <a:solidFill>
                      <a:schemeClr val="bg1">
                        <a:lumMod val="95000"/>
                      </a:schemeClr>
                    </a:solidFill>
                    <a:latin typeface="Bradley Hand ITC" pitchFamily="66" charset="0"/>
                    <a:ea typeface="楷体_GB2312" pitchFamily="49" charset="-122"/>
                  </a:endParaRPr>
                </a:p>
              </p:txBody>
            </p:sp>
            <p:sp>
              <p:nvSpPr>
                <p:cNvPr id="24" name="TextBox 23">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一些思考</a:t>
                  </a:r>
                </a:p>
              </p:txBody>
            </p:sp>
          </p:grpSp>
        </p:gr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矩形 1"/>
          <p:cNvSpPr/>
          <p:nvPr userDrawn="1"/>
        </p:nvSpPr>
        <p:spPr>
          <a:xfrm>
            <a:off x="0" y="1124745"/>
            <a:ext cx="1702557"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1846734" y="1124745"/>
            <a:ext cx="10343679" cy="4824536"/>
          </a:xfrm>
          <a:prstGeom prst="rect">
            <a:avLst/>
          </a:prstGeom>
          <a:solidFill>
            <a:srgbClr val="F9F9F9"/>
          </a:solidFill>
          <a:ln w="9525">
            <a:solidFill>
              <a:srgbClr val="E2E2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userDrawn="1"/>
        </p:nvSpPr>
        <p:spPr>
          <a:xfrm>
            <a:off x="10959405" y="572430"/>
            <a:ext cx="896441" cy="369332"/>
          </a:xfrm>
          <a:prstGeom prst="rect">
            <a:avLst/>
          </a:prstGeom>
          <a:noFill/>
          <a:effectLst>
            <a:reflection blurRad="6350" stA="50000" endA="300" endPos="38500" dist="50800" dir="5400000" sy="-100000" algn="bl" rotWithShape="0"/>
          </a:effectLst>
        </p:spPr>
        <p:txBody>
          <a:bodyPr wrap="square" rtlCol="0">
            <a:spAutoFit/>
          </a:bodyPr>
          <a:lstStyle/>
          <a:p>
            <a:pPr marL="0" algn="r" defTabSz="914400" rtl="0" eaLnBrk="1" latinLnBrk="0" hangingPunct="1"/>
            <a:r>
              <a:rPr lang="en-US" altLang="zh-CN" sz="1800" kern="1200" dirty="0" smtClean="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sz="1800" kern="1200" dirty="0">
              <a:solidFill>
                <a:srgbClr val="7BC143"/>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5" name="标题 1"/>
          <p:cNvSpPr txBox="1">
            <a:spLocks/>
          </p:cNvSpPr>
          <p:nvPr userDrawn="1"/>
        </p:nvSpPr>
        <p:spPr>
          <a:xfrm>
            <a:off x="9479582" y="637818"/>
            <a:ext cx="1449039" cy="288032"/>
          </a:xfrm>
          <a:prstGeom prst="rect">
            <a:avLst/>
          </a:prstGeom>
          <a:ln>
            <a:noFill/>
          </a:ln>
        </p:spPr>
        <p:txBody>
          <a:bodyPr>
            <a:normAutofit fontScale="92500" lnSpcReduction="20000"/>
          </a:bodyPr>
          <a:lstStyle>
            <a:lvl1pPr algn="l" defTabSz="914400" rtl="0" eaLnBrk="1" latinLnBrk="0" hangingPunct="1">
              <a:spcBef>
                <a:spcPct val="0"/>
              </a:spcBef>
              <a:buNone/>
              <a:defRPr sz="1600" kern="1200">
                <a:solidFill>
                  <a:schemeClr val="tx1"/>
                </a:solidFill>
                <a:latin typeface="微软雅黑" pitchFamily="34" charset="-122"/>
                <a:ea typeface="微软雅黑" pitchFamily="34" charset="-122"/>
                <a:cs typeface="+mj-cs"/>
              </a:defRPr>
            </a:lvl1pPr>
          </a:lstStyle>
          <a:p>
            <a:pPr marL="0" algn="r" defTabSz="914400" rtl="0" eaLnBrk="1" latinLnBrk="0" hangingPunct="1"/>
            <a:r>
              <a:rPr lang="zh-CN" altLang="en-US" sz="1600" kern="1200" dirty="0" smtClean="0">
                <a:solidFill>
                  <a:srgbClr val="7BC143"/>
                </a:solidFill>
                <a:latin typeface="微软雅黑" pitchFamily="34" charset="-122"/>
                <a:ea typeface="微软雅黑" pitchFamily="34" charset="-122"/>
                <a:cs typeface="+mj-cs"/>
              </a:rPr>
              <a:t>正文</a:t>
            </a:r>
            <a:r>
              <a:rPr lang="en-US" altLang="zh-CN" sz="1600" kern="1200" baseline="0" dirty="0" smtClean="0">
                <a:solidFill>
                  <a:srgbClr val="7BC143"/>
                </a:solidFill>
                <a:latin typeface="微软雅黑" pitchFamily="34" charset="-122"/>
                <a:ea typeface="微软雅黑" pitchFamily="34" charset="-122"/>
                <a:cs typeface="+mj-cs"/>
              </a:rPr>
              <a:t> . </a:t>
            </a:r>
            <a:r>
              <a:rPr lang="zh-CN" altLang="en-US" sz="1600" kern="1200" baseline="0" dirty="0" smtClean="0">
                <a:solidFill>
                  <a:srgbClr val="7BC143"/>
                </a:solidFill>
                <a:latin typeface="微软雅黑" pitchFamily="34" charset="-122"/>
                <a:ea typeface="微软雅黑" pitchFamily="34" charset="-122"/>
                <a:cs typeface="+mj-cs"/>
              </a:rPr>
              <a:t>第六章</a:t>
            </a:r>
            <a:endParaRPr lang="zh-CN" altLang="en-US" sz="1600" kern="1200" dirty="0">
              <a:solidFill>
                <a:srgbClr val="7BC143"/>
              </a:solidFill>
              <a:latin typeface="微软雅黑" pitchFamily="34" charset="-122"/>
              <a:ea typeface="微软雅黑" pitchFamily="34" charset="-122"/>
              <a:cs typeface="+mj-cs"/>
            </a:endParaRPr>
          </a:p>
        </p:txBody>
      </p:sp>
      <p:cxnSp>
        <p:nvCxnSpPr>
          <p:cNvPr id="6" name="直接连接符 5"/>
          <p:cNvCxnSpPr/>
          <p:nvPr userDrawn="1"/>
        </p:nvCxnSpPr>
        <p:spPr>
          <a:xfrm>
            <a:off x="10959405" y="626128"/>
            <a:ext cx="0" cy="26193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330230" y="6237312"/>
            <a:ext cx="1093568" cy="369332"/>
          </a:xfrm>
          <a:prstGeom prst="rect">
            <a:avLst/>
          </a:prstGeom>
        </p:spPr>
        <p:txBody>
          <a:bodyPr/>
          <a:lstStyle/>
          <a:p>
            <a:pPr algn="ctr">
              <a:defRPr/>
            </a:pPr>
            <a:r>
              <a:rPr lang="zh-CN" altLang="en-US" sz="1600" dirty="0">
                <a:solidFill>
                  <a:srgbClr val="7BC143"/>
                </a:solidFill>
                <a:latin typeface="微软雅黑" pitchFamily="34" charset="-122"/>
                <a:ea typeface="微软雅黑" pitchFamily="34" charset="-122"/>
              </a:rPr>
              <a:t>第 </a:t>
            </a:r>
            <a:fld id="{2EEF1883-7A0E-4F66-9932-E581691AD397}" type="slidenum">
              <a:rPr lang="zh-CN" altLang="en-US" sz="1600">
                <a:solidFill>
                  <a:srgbClr val="7BC143"/>
                </a:solidFill>
              </a:rPr>
              <a:pPr algn="ctr">
                <a:defRPr/>
              </a:pPr>
              <a:t>‹#›</a:t>
            </a:fld>
            <a:r>
              <a:rPr lang="zh-CN" altLang="en-US" sz="1600" dirty="0">
                <a:solidFill>
                  <a:srgbClr val="7BC143"/>
                </a:solidFill>
              </a:rPr>
              <a:t>  </a:t>
            </a:r>
            <a:r>
              <a:rPr lang="zh-CN" altLang="en-US" sz="1600" dirty="0">
                <a:solidFill>
                  <a:srgbClr val="7BC143"/>
                </a:solidFill>
                <a:latin typeface="微软雅黑" pitchFamily="34" charset="-122"/>
                <a:ea typeface="微软雅黑" pitchFamily="34" charset="-122"/>
              </a:rPr>
              <a:t>页</a:t>
            </a:r>
          </a:p>
        </p:txBody>
      </p:sp>
      <p:sp>
        <p:nvSpPr>
          <p:cNvPr id="34" name="矩形 33"/>
          <p:cNvSpPr/>
          <p:nvPr userDrawn="1"/>
        </p:nvSpPr>
        <p:spPr>
          <a:xfrm>
            <a:off x="406574" y="5068216"/>
            <a:ext cx="1260000"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grpSp>
        <p:nvGrpSpPr>
          <p:cNvPr id="9" name="组合 8"/>
          <p:cNvGrpSpPr/>
          <p:nvPr userDrawn="1"/>
        </p:nvGrpSpPr>
        <p:grpSpPr>
          <a:xfrm>
            <a:off x="-241498" y="1628800"/>
            <a:ext cx="2016224" cy="3907596"/>
            <a:chOff x="-241498" y="1628800"/>
            <a:chExt cx="2016224" cy="3907596"/>
          </a:xfrm>
        </p:grpSpPr>
        <p:sp>
          <p:nvSpPr>
            <p:cNvPr id="10" name="TextBox 9">
              <a:hlinkClick r:id="rId2" action="ppaction://hlinksldjump"/>
            </p:cNvPr>
            <p:cNvSpPr txBox="1"/>
            <p:nvPr userDrawn="1"/>
          </p:nvSpPr>
          <p:spPr>
            <a:xfrm>
              <a:off x="419244" y="1675097"/>
              <a:ext cx="1355482" cy="400110"/>
            </a:xfrm>
            <a:prstGeom prst="rect">
              <a:avLst/>
            </a:prstGeom>
            <a:noFill/>
          </p:spPr>
          <p:txBody>
            <a:bodyPr wrap="square" rtlCol="0">
              <a:spAutoFit/>
            </a:bodyPr>
            <a:lstStyle/>
            <a:p>
              <a:r>
                <a:rPr lang="zh-CN" altLang="en-US" sz="2000" kern="1200" dirty="0" smtClean="0">
                  <a:solidFill>
                    <a:schemeClr val="bg1">
                      <a:lumMod val="75000"/>
                    </a:schemeClr>
                  </a:solidFill>
                  <a:latin typeface="微软雅黑" pitchFamily="34" charset="-122"/>
                  <a:ea typeface="微软雅黑" pitchFamily="34" charset="-122"/>
                  <a:cs typeface="+mn-cs"/>
                </a:rPr>
                <a:t>各国概况</a:t>
              </a:r>
              <a:endParaRPr lang="zh-CN" altLang="en-US" sz="2000" kern="1200" dirty="0">
                <a:solidFill>
                  <a:schemeClr val="bg1">
                    <a:lumMod val="75000"/>
                  </a:schemeClr>
                </a:solidFill>
                <a:latin typeface="微软雅黑" pitchFamily="34" charset="-122"/>
                <a:ea typeface="微软雅黑" pitchFamily="34" charset="-122"/>
                <a:cs typeface="+mn-cs"/>
              </a:endParaRPr>
            </a:p>
          </p:txBody>
        </p:sp>
        <p:sp>
          <p:nvSpPr>
            <p:cNvPr id="11" name="矩形 10"/>
            <p:cNvSpPr/>
            <p:nvPr userDrawn="1"/>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12" name="TextBox 11"/>
            <p:cNvSpPr txBox="1"/>
            <p:nvPr userDrawn="1"/>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01</a:t>
              </a:r>
              <a:endParaRPr lang="zh-CN" altLang="en-US" sz="2800" b="1" dirty="0">
                <a:solidFill>
                  <a:schemeClr val="bg1">
                    <a:lumMod val="95000"/>
                  </a:schemeClr>
                </a:solidFill>
                <a:latin typeface="Bradley Hand ITC" pitchFamily="66" charset="0"/>
                <a:ea typeface="楷体_GB2312" pitchFamily="49" charset="-122"/>
              </a:endParaRPr>
            </a:p>
          </p:txBody>
        </p:sp>
        <p:grpSp>
          <p:nvGrpSpPr>
            <p:cNvPr id="13" name="组合 12"/>
            <p:cNvGrpSpPr/>
            <p:nvPr userDrawn="1"/>
          </p:nvGrpSpPr>
          <p:grpSpPr>
            <a:xfrm>
              <a:off x="-241498" y="2305675"/>
              <a:ext cx="2016224" cy="3230721"/>
              <a:chOff x="-241498" y="2305675"/>
              <a:chExt cx="2016224" cy="3230721"/>
            </a:xfrm>
          </p:grpSpPr>
          <p:grpSp>
            <p:nvGrpSpPr>
              <p:cNvPr id="14" name="组合 13"/>
              <p:cNvGrpSpPr/>
              <p:nvPr/>
            </p:nvGrpSpPr>
            <p:grpSpPr>
              <a:xfrm>
                <a:off x="-241498" y="2305675"/>
                <a:ext cx="2016224" cy="523220"/>
                <a:chOff x="-241498" y="1628800"/>
                <a:chExt cx="2016224" cy="523220"/>
              </a:xfrm>
            </p:grpSpPr>
            <p:sp>
              <p:nvSpPr>
                <p:cNvPr id="31" name="矩形 30"/>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2" name="TextBox 31"/>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02</a:t>
                  </a:r>
                  <a:endParaRPr lang="zh-CN" altLang="en-US" sz="2800" b="1" dirty="0">
                    <a:solidFill>
                      <a:schemeClr val="bg1">
                        <a:lumMod val="95000"/>
                      </a:schemeClr>
                    </a:solidFill>
                    <a:latin typeface="Bradley Hand ITC" pitchFamily="66" charset="0"/>
                    <a:ea typeface="楷体_GB2312" pitchFamily="49" charset="-122"/>
                  </a:endParaRPr>
                </a:p>
              </p:txBody>
            </p:sp>
            <p:sp>
              <p:nvSpPr>
                <p:cNvPr id="33" name="TextBox 32">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最新进展</a:t>
                  </a:r>
                </a:p>
              </p:txBody>
            </p:sp>
          </p:grpSp>
          <p:grpSp>
            <p:nvGrpSpPr>
              <p:cNvPr id="15" name="组合 14"/>
              <p:cNvGrpSpPr/>
              <p:nvPr/>
            </p:nvGrpSpPr>
            <p:grpSpPr>
              <a:xfrm>
                <a:off x="-241498" y="2982550"/>
                <a:ext cx="2016224" cy="523220"/>
                <a:chOff x="-241498" y="1628800"/>
                <a:chExt cx="2016224" cy="523220"/>
              </a:xfrm>
            </p:grpSpPr>
            <p:sp>
              <p:nvSpPr>
                <p:cNvPr id="28" name="矩形 27"/>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9" name="TextBox 28"/>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03</a:t>
                  </a:r>
                  <a:endParaRPr lang="zh-CN" altLang="en-US" sz="2800" b="1" dirty="0">
                    <a:solidFill>
                      <a:schemeClr val="bg1">
                        <a:lumMod val="95000"/>
                      </a:schemeClr>
                    </a:solidFill>
                    <a:latin typeface="Bradley Hand ITC" pitchFamily="66" charset="0"/>
                    <a:ea typeface="楷体_GB2312" pitchFamily="49" charset="-122"/>
                  </a:endParaRPr>
                </a:p>
              </p:txBody>
            </p:sp>
            <p:sp>
              <p:nvSpPr>
                <p:cNvPr id="30" name="TextBox 29">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发展趋势</a:t>
                  </a:r>
                </a:p>
              </p:txBody>
            </p:sp>
          </p:grpSp>
          <p:grpSp>
            <p:nvGrpSpPr>
              <p:cNvPr id="16" name="组合 15"/>
              <p:cNvGrpSpPr/>
              <p:nvPr/>
            </p:nvGrpSpPr>
            <p:grpSpPr>
              <a:xfrm>
                <a:off x="-241498" y="3659425"/>
                <a:ext cx="2016224" cy="523220"/>
                <a:chOff x="-241498" y="1628800"/>
                <a:chExt cx="2016224" cy="523220"/>
              </a:xfrm>
            </p:grpSpPr>
            <p:sp>
              <p:nvSpPr>
                <p:cNvPr id="25" name="矩形 24"/>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6" name="TextBox 25"/>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04</a:t>
                  </a:r>
                  <a:endParaRPr lang="zh-CN" altLang="en-US" sz="2800" b="1" dirty="0">
                    <a:solidFill>
                      <a:schemeClr val="bg1">
                        <a:lumMod val="95000"/>
                      </a:schemeClr>
                    </a:solidFill>
                    <a:latin typeface="Bradley Hand ITC" pitchFamily="66" charset="0"/>
                    <a:ea typeface="楷体_GB2312" pitchFamily="49" charset="-122"/>
                  </a:endParaRPr>
                </a:p>
              </p:txBody>
            </p:sp>
            <p:sp>
              <p:nvSpPr>
                <p:cNvPr id="27" name="TextBox 26">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感恩心态</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7" name="组合 16"/>
              <p:cNvGrpSpPr/>
              <p:nvPr/>
            </p:nvGrpSpPr>
            <p:grpSpPr>
              <a:xfrm>
                <a:off x="-241498" y="4336300"/>
                <a:ext cx="2016224" cy="523220"/>
                <a:chOff x="-241498" y="1628800"/>
                <a:chExt cx="2016224" cy="523220"/>
              </a:xfrm>
            </p:grpSpPr>
            <p:sp>
              <p:nvSpPr>
                <p:cNvPr id="22" name="矩形 21"/>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3" name="TextBox 22"/>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05</a:t>
                  </a:r>
                  <a:endParaRPr lang="zh-CN" altLang="en-US" sz="2800" b="1" dirty="0">
                    <a:solidFill>
                      <a:schemeClr val="bg1">
                        <a:lumMod val="95000"/>
                      </a:schemeClr>
                    </a:solidFill>
                    <a:latin typeface="Bradley Hand ITC" pitchFamily="66" charset="0"/>
                    <a:ea typeface="楷体_GB2312" pitchFamily="49" charset="-122"/>
                  </a:endParaRPr>
                </a:p>
              </p:txBody>
            </p:sp>
            <p:sp>
              <p:nvSpPr>
                <p:cNvPr id="24" name="TextBox 23">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宽容心态</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18" name="组合 17"/>
              <p:cNvGrpSpPr/>
              <p:nvPr/>
            </p:nvGrpSpPr>
            <p:grpSpPr>
              <a:xfrm>
                <a:off x="-241498" y="5013176"/>
                <a:ext cx="2016224" cy="523220"/>
                <a:chOff x="-241498" y="1628800"/>
                <a:chExt cx="2016224" cy="523220"/>
              </a:xfrm>
            </p:grpSpPr>
            <p:sp>
              <p:nvSpPr>
                <p:cNvPr id="19" name="矩形 18"/>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20" name="TextBox 19"/>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06</a:t>
                  </a:r>
                  <a:endParaRPr lang="zh-CN" altLang="en-US" sz="2800" b="1" dirty="0">
                    <a:solidFill>
                      <a:schemeClr val="bg1">
                        <a:lumMod val="95000"/>
                      </a:schemeClr>
                    </a:solidFill>
                    <a:latin typeface="Bradley Hand ITC" pitchFamily="66" charset="0"/>
                    <a:ea typeface="楷体_GB2312" pitchFamily="49" charset="-122"/>
                  </a:endParaRPr>
                </a:p>
              </p:txBody>
            </p:sp>
            <p:sp>
              <p:nvSpPr>
                <p:cNvPr id="21" name="TextBox 20">
                  <a:hlinkClick r:id="rId2"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solidFill>
                      <a:latin typeface="微软雅黑" pitchFamily="34" charset="-122"/>
                      <a:ea typeface="微软雅黑" pitchFamily="34" charset="-122"/>
                    </a:rPr>
                    <a:t>老板心态</a:t>
                  </a:r>
                  <a:endParaRPr lang="zh-CN" altLang="en-US" sz="2000" dirty="0">
                    <a:solidFill>
                      <a:schemeClr val="bg1"/>
                    </a:solidFill>
                    <a:latin typeface="微软雅黑" pitchFamily="34" charset="-122"/>
                    <a:ea typeface="微软雅黑" pitchFamily="34" charset="-122"/>
                  </a:endParaRPr>
                </a:p>
              </p:txBody>
            </p:sp>
          </p:grpSp>
        </p:gr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1" r:id="rId4"/>
    <p:sldLayoutId id="2147483660" r:id="rId5"/>
    <p:sldLayoutId id="2147483651" r:id="rId6"/>
    <p:sldLayoutId id="2147483656" r:id="rId7"/>
    <p:sldLayoutId id="2147483654" r:id="rId8"/>
    <p:sldLayoutId id="2147483655" r:id="rId9"/>
    <p:sldLayoutId id="2147483659" r:id="rId10"/>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news.bjx.com.cn/zt.asp?topic=%ba%a3%c9%cf%b7%e7%b5%e7"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6.jpe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33.jpe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3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3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54.jpe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58.jpeg"/></Relationships>
</file>

<file path=ppt/slides/_rels/slide4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hyperlink" Target="http://www.eyefulpresentations.co.uk/" TargetMode="External"/><Relationship Id="rId7" Type="http://schemas.openxmlformats.org/officeDocument/2006/relationships/image" Target="../media/image61.png"/><Relationship Id="rId12" Type="http://schemas.openxmlformats.org/officeDocument/2006/relationships/image" Target="../media/image65.png"/><Relationship Id="rId2" Type="http://schemas.openxmlformats.org/officeDocument/2006/relationships/hyperlink" Target="mailto:info@eyefulpresentations.co.uk" TargetMode="External"/><Relationship Id="rId1" Type="http://schemas.openxmlformats.org/officeDocument/2006/relationships/slideLayout" Target="../slideLayouts/slideLayout10.xml"/><Relationship Id="rId6" Type="http://schemas.openxmlformats.org/officeDocument/2006/relationships/image" Target="../media/image60.png"/><Relationship Id="rId11" Type="http://schemas.openxmlformats.org/officeDocument/2006/relationships/image" Target="../media/image64.png"/><Relationship Id="rId5" Type="http://schemas.openxmlformats.org/officeDocument/2006/relationships/image" Target="../media/image1.png"/><Relationship Id="rId10" Type="http://schemas.openxmlformats.org/officeDocument/2006/relationships/image" Target="../media/image63.png"/><Relationship Id="rId4" Type="http://schemas.openxmlformats.org/officeDocument/2006/relationships/image" Target="../media/image59.png"/><Relationship Id="rId9" Type="http://schemas.openxmlformats.org/officeDocument/2006/relationships/image" Target="../media/image33.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5" name="TextBox 4"/>
          <p:cNvSpPr txBox="1"/>
          <p:nvPr/>
        </p:nvSpPr>
        <p:spPr>
          <a:xfrm>
            <a:off x="10991750" y="393692"/>
            <a:ext cx="896441" cy="369332"/>
          </a:xfrm>
          <a:prstGeom prst="rect">
            <a:avLst/>
          </a:prstGeom>
          <a:noFill/>
          <a:effectLst>
            <a:reflection blurRad="6350" stA="50000" endA="300" endPos="38500" dist="50800" dir="5400000" sy="-100000" algn="bl" rotWithShape="0"/>
          </a:effectLst>
        </p:spPr>
        <p:txBody>
          <a:bodyPr wrap="square" rtlCol="0">
            <a:spAutoFit/>
          </a:bodyPr>
          <a:lstStyle/>
          <a:p>
            <a:r>
              <a:rPr lang="en-US" altLang="zh-CN" dirty="0" smtClean="0">
                <a:solidFill>
                  <a:srgbClr val="92D050"/>
                </a:solidFill>
                <a:effectLst>
                  <a:reflection blurRad="6350" stA="55000" endA="300" endPos="45500" dir="5400000" sy="-100000" algn="bl" rotWithShape="0"/>
                </a:effectLst>
                <a:latin typeface="Broadway" pitchFamily="82" charset="0"/>
                <a:ea typeface="楷体" pitchFamily="49" charset="-122"/>
                <a:cs typeface="经典繁仿黑" pitchFamily="49" charset="-122"/>
              </a:rPr>
              <a:t>LOGO</a:t>
            </a:r>
            <a:endParaRPr lang="zh-CN" altLang="en-US" dirty="0">
              <a:solidFill>
                <a:srgbClr val="92D050"/>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4969" y="2433080"/>
            <a:ext cx="12195381" cy="24360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endParaRPr lang="zh-CN" altLang="en-US" sz="4400" dirty="0"/>
          </a:p>
        </p:txBody>
      </p:sp>
      <p:sp>
        <p:nvSpPr>
          <p:cNvPr id="13" name="矩形 12"/>
          <p:cNvSpPr/>
          <p:nvPr/>
        </p:nvSpPr>
        <p:spPr>
          <a:xfrm>
            <a:off x="5829158" y="3110424"/>
            <a:ext cx="6023198" cy="1182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世界各国</a:t>
            </a:r>
            <a:endParaRPr lang="en-US" altLang="zh-CN" sz="72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a:p>
            <a:r>
              <a:rPr lang="zh-CN" altLang="en-US" sz="7200" b="1" dirty="0" smtClean="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风电发展趋势</a:t>
            </a:r>
            <a:endParaRPr lang="zh-CN" altLang="en-US" sz="7200" b="1" dirty="0">
              <a:solidFill>
                <a:schemeClr val="bg1"/>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pic>
        <p:nvPicPr>
          <p:cNvPr id="47" name="Picture 9" descr="E:\仝德志文件，勿删！\03-参考文档\！PPT图片及版面资源\06-PPT精选插图\05-头像\嘿嘿.pn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9775685" y="5525774"/>
            <a:ext cx="495514" cy="495514"/>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组合 48"/>
          <p:cNvGrpSpPr/>
          <p:nvPr/>
        </p:nvGrpSpPr>
        <p:grpSpPr>
          <a:xfrm>
            <a:off x="11162932" y="3107760"/>
            <a:ext cx="511552" cy="355744"/>
            <a:chOff x="6410291" y="4700483"/>
            <a:chExt cx="511552" cy="355744"/>
          </a:xfrm>
        </p:grpSpPr>
        <p:sp>
          <p:nvSpPr>
            <p:cNvPr id="50" name="二十四角星 49"/>
            <p:cNvSpPr/>
            <p:nvPr/>
          </p:nvSpPr>
          <p:spPr>
            <a:xfrm>
              <a:off x="6411097" y="4700483"/>
              <a:ext cx="355744" cy="355744"/>
            </a:xfrm>
            <a:prstGeom prst="star24">
              <a:avLst/>
            </a:prstGeom>
            <a:solidFill>
              <a:srgbClr val="FFC000"/>
            </a:solidFill>
            <a:ln w="12700">
              <a:noFill/>
            </a:ln>
            <a:effectLst/>
          </p:spPr>
          <p:txBody>
            <a:bodyPr wrap="square" rtlCol="0" anchor="ctr">
              <a:spAutoFit/>
            </a:bodyPr>
            <a:lstStyle/>
            <a:p>
              <a:pPr algn="ctr"/>
              <a:endParaRPr lang="zh-CN" altLang="en-US" sz="1600" b="1">
                <a:solidFill>
                  <a:prstClr val="white"/>
                </a:solidFill>
                <a:cs typeface="Lao UI" pitchFamily="34" charset="0"/>
              </a:endParaRPr>
            </a:p>
          </p:txBody>
        </p:sp>
        <p:sp>
          <p:nvSpPr>
            <p:cNvPr id="51" name="TextBox 50"/>
            <p:cNvSpPr txBox="1"/>
            <p:nvPr/>
          </p:nvSpPr>
          <p:spPr>
            <a:xfrm rot="20430396">
              <a:off x="6410291" y="4731432"/>
              <a:ext cx="511552" cy="246221"/>
            </a:xfrm>
            <a:prstGeom prst="rect">
              <a:avLst/>
            </a:prstGeom>
            <a:noFill/>
          </p:spPr>
          <p:txBody>
            <a:bodyPr wrap="square" rtlCol="0">
              <a:spAutoFit/>
            </a:bodyPr>
            <a:lstStyle/>
            <a:p>
              <a:r>
                <a:rPr lang="en-US" altLang="zh-CN" sz="1000" dirty="0">
                  <a:solidFill>
                    <a:prstClr val="white"/>
                  </a:solidFill>
                </a:rPr>
                <a:t>V1</a:t>
              </a:r>
              <a:endParaRPr lang="zh-CN" altLang="en-US" sz="1000" dirty="0">
                <a:solidFill>
                  <a:prstClr val="white"/>
                </a:solidFill>
              </a:endParaRPr>
            </a:p>
          </p:txBody>
        </p:sp>
      </p:grpSp>
      <p:pic>
        <p:nvPicPr>
          <p:cNvPr id="1027" name="Picture 3" descr="C:\Users\lenovo\Desktop\2011033021245616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932" y="2185236"/>
            <a:ext cx="3463280" cy="2308853"/>
          </a:xfrm>
          <a:prstGeom prst="roundRect">
            <a:avLst>
              <a:gd name="adj" fmla="val 16667"/>
            </a:avLst>
          </a:prstGeom>
          <a:ln>
            <a:noFill/>
          </a:ln>
          <a:effectLst>
            <a:outerShdw blurRad="152400" dist="12000" dir="900000" sy="98000" kx="110000" ky="200000" algn="tl" rotWithShape="0">
              <a:srgbClr val="000000">
                <a:alpha val="30000"/>
              </a:srgbClr>
            </a:outerShdw>
            <a:reflection blurRad="6350" stA="50000" endA="300" endPos="550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6197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900"/>
                            </p:stCondLst>
                            <p:childTnLst>
                              <p:par>
                                <p:cTn id="12" presetID="25" presetClass="entr" presetSubtype="0" fill="hold" nodeType="after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p:cTn id="14" dur="250" decel="50000" fill="hold">
                                          <p:stCondLst>
                                            <p:cond delay="0"/>
                                          </p:stCondLst>
                                        </p:cTn>
                                        <p:tgtEl>
                                          <p:spTgt spid="49"/>
                                        </p:tgtEl>
                                        <p:attrNameLst>
                                          <p:attrName>style.rotation</p:attrName>
                                        </p:attrNameLst>
                                      </p:cBhvr>
                                      <p:tavLst>
                                        <p:tav tm="0">
                                          <p:val>
                                            <p:fltVal val="-90"/>
                                          </p:val>
                                        </p:tav>
                                        <p:tav tm="100000">
                                          <p:val>
                                            <p:fltVal val="0"/>
                                          </p:val>
                                        </p:tav>
                                      </p:tavLst>
                                    </p:anim>
                                    <p:anim calcmode="lin" valueType="num">
                                      <p:cBhvr>
                                        <p:cTn id="15" dur="250" decel="50000" fill="hold">
                                          <p:stCondLst>
                                            <p:cond delay="0"/>
                                          </p:stCondLst>
                                        </p:cTn>
                                        <p:tgtEl>
                                          <p:spTgt spid="49"/>
                                        </p:tgtEl>
                                        <p:attrNameLst>
                                          <p:attrName>ppt_w</p:attrName>
                                        </p:attrNameLst>
                                      </p:cBhvr>
                                      <p:tavLst>
                                        <p:tav tm="0">
                                          <p:val>
                                            <p:strVal val="#ppt_w"/>
                                          </p:val>
                                        </p:tav>
                                        <p:tav tm="100000">
                                          <p:val>
                                            <p:strVal val="#ppt_w*.05"/>
                                          </p:val>
                                        </p:tav>
                                      </p:tavLst>
                                    </p:anim>
                                    <p:anim calcmode="lin" valueType="num">
                                      <p:cBhvr>
                                        <p:cTn id="16" dur="250" accel="50000" fill="hold">
                                          <p:stCondLst>
                                            <p:cond delay="250"/>
                                          </p:stCondLst>
                                        </p:cTn>
                                        <p:tgtEl>
                                          <p:spTgt spid="49"/>
                                        </p:tgtEl>
                                        <p:attrNameLst>
                                          <p:attrName>ppt_w</p:attrName>
                                        </p:attrNameLst>
                                      </p:cBhvr>
                                      <p:tavLst>
                                        <p:tav tm="0">
                                          <p:val>
                                            <p:strVal val="#ppt_w*.05"/>
                                          </p:val>
                                        </p:tav>
                                        <p:tav tm="100000">
                                          <p:val>
                                            <p:strVal val="#ppt_w"/>
                                          </p:val>
                                        </p:tav>
                                      </p:tavLst>
                                    </p:anim>
                                    <p:anim calcmode="lin" valueType="num">
                                      <p:cBhvr>
                                        <p:cTn id="17" dur="500" fill="hold"/>
                                        <p:tgtEl>
                                          <p:spTgt spid="49"/>
                                        </p:tgtEl>
                                        <p:attrNameLst>
                                          <p:attrName>ppt_h</p:attrName>
                                        </p:attrNameLst>
                                      </p:cBhvr>
                                      <p:tavLst>
                                        <p:tav tm="0">
                                          <p:val>
                                            <p:strVal val="#ppt_h"/>
                                          </p:val>
                                        </p:tav>
                                        <p:tav tm="100000">
                                          <p:val>
                                            <p:strVal val="#ppt_h"/>
                                          </p:val>
                                        </p:tav>
                                      </p:tavLst>
                                    </p:anim>
                                    <p:anim calcmode="lin" valueType="num">
                                      <p:cBhvr>
                                        <p:cTn id="18" dur="250" decel="50000" fill="hold">
                                          <p:stCondLst>
                                            <p:cond delay="0"/>
                                          </p:stCondLst>
                                        </p:cTn>
                                        <p:tgtEl>
                                          <p:spTgt spid="49"/>
                                        </p:tgtEl>
                                        <p:attrNameLst>
                                          <p:attrName>ppt_x</p:attrName>
                                        </p:attrNameLst>
                                      </p:cBhvr>
                                      <p:tavLst>
                                        <p:tav tm="0">
                                          <p:val>
                                            <p:strVal val="#ppt_x+.4"/>
                                          </p:val>
                                        </p:tav>
                                        <p:tav tm="100000">
                                          <p:val>
                                            <p:strVal val="#ppt_x"/>
                                          </p:val>
                                        </p:tav>
                                      </p:tavLst>
                                    </p:anim>
                                    <p:anim calcmode="lin" valueType="num">
                                      <p:cBhvr>
                                        <p:cTn id="19" dur="250" decel="50000" fill="hold">
                                          <p:stCondLst>
                                            <p:cond delay="0"/>
                                          </p:stCondLst>
                                        </p:cTn>
                                        <p:tgtEl>
                                          <p:spTgt spid="49"/>
                                        </p:tgtEl>
                                        <p:attrNameLst>
                                          <p:attrName>ppt_y</p:attrName>
                                        </p:attrNameLst>
                                      </p:cBhvr>
                                      <p:tavLst>
                                        <p:tav tm="0">
                                          <p:val>
                                            <p:strVal val="#ppt_y-.2"/>
                                          </p:val>
                                        </p:tav>
                                        <p:tav tm="100000">
                                          <p:val>
                                            <p:strVal val="#ppt_y+.1"/>
                                          </p:val>
                                        </p:tav>
                                      </p:tavLst>
                                    </p:anim>
                                    <p:anim calcmode="lin" valueType="num">
                                      <p:cBhvr>
                                        <p:cTn id="20" dur="250" accel="50000" fill="hold">
                                          <p:stCondLst>
                                            <p:cond delay="250"/>
                                          </p:stCondLst>
                                        </p:cTn>
                                        <p:tgtEl>
                                          <p:spTgt spid="49"/>
                                        </p:tgtEl>
                                        <p:attrNameLst>
                                          <p:attrName>ppt_y</p:attrName>
                                        </p:attrNameLst>
                                      </p:cBhvr>
                                      <p:tavLst>
                                        <p:tav tm="0">
                                          <p:val>
                                            <p:strVal val="#ppt_y+.1"/>
                                          </p:val>
                                        </p:tav>
                                        <p:tav tm="100000">
                                          <p:val>
                                            <p:strVal val="#ppt_y"/>
                                          </p:val>
                                        </p:tav>
                                      </p:tavLst>
                                    </p:anim>
                                    <p:animEffect transition="in" filter="fade">
                                      <p:cBhvr>
                                        <p:cTn id="21" dur="500" decel="50000">
                                          <p:stCondLst>
                                            <p:cond delay="0"/>
                                          </p:stCondLst>
                                        </p:cTn>
                                        <p:tgtEl>
                                          <p:spTgt spid="49"/>
                                        </p:tgtEl>
                                      </p:cBhvr>
                                    </p:animEffect>
                                  </p:childTnLst>
                                </p:cTn>
                              </p:par>
                              <p:par>
                                <p:cTn id="22" presetID="2" presetClass="entr" presetSubtype="4"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ppt_x"/>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1" name="矩形 9"/>
          <p:cNvSpPr>
            <a:spLocks noChangeArrowheads="1"/>
          </p:cNvSpPr>
          <p:nvPr/>
        </p:nvSpPr>
        <p:spPr bwMode="auto">
          <a:xfrm>
            <a:off x="2310495" y="137660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0"/>
          <p:cNvSpPr>
            <a:spLocks noChangeArrowheads="1"/>
          </p:cNvSpPr>
          <p:nvPr/>
        </p:nvSpPr>
        <p:spPr bwMode="auto">
          <a:xfrm>
            <a:off x="2441225" y="118322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smtClean="0">
                <a:solidFill>
                  <a:schemeClr val="accent6"/>
                </a:solidFill>
                <a:latin typeface="微软雅黑" pitchFamily="34" charset="-122"/>
                <a:ea typeface="微软雅黑" pitchFamily="34" charset="-122"/>
              </a:rPr>
              <a:t>日本</a:t>
            </a:r>
            <a:endParaRPr lang="zh-CN" altLang="en-US" sz="4400" b="1" dirty="0">
              <a:solidFill>
                <a:schemeClr val="accent6"/>
              </a:solidFill>
              <a:latin typeface="微软雅黑" pitchFamily="34" charset="-122"/>
              <a:ea typeface="微软雅黑" pitchFamily="34"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77159"/>
            <a:ext cx="9203376" cy="463525"/>
          </a:xfrm>
          <a:prstGeom prst="rect">
            <a:avLst/>
          </a:prstGeom>
          <a:noFill/>
          <a:ln>
            <a:noFill/>
          </a:ln>
          <a:extLst/>
        </p:spPr>
        <p:txBody>
          <a:bodyPr wrap="square">
            <a:spAutoFit/>
          </a:bodyPr>
          <a:lstStyle/>
          <a:p>
            <a:pPr indent="457200" algn="ctr">
              <a:lnSpc>
                <a:spcPct val="134000"/>
              </a:lnSpc>
              <a:spcAft>
                <a:spcPts val="1200"/>
              </a:spcAft>
            </a:pPr>
            <a:r>
              <a:rPr lang="zh-CN" altLang="en-US" b="1" dirty="0" smtClean="0">
                <a:latin typeface="微软雅黑" panose="020B0503020204020204" pitchFamily="34" charset="-122"/>
                <a:ea typeface="微软雅黑" panose="020B0503020204020204" pitchFamily="34" charset="-122"/>
              </a:rPr>
              <a:t>日本</a:t>
            </a:r>
            <a:r>
              <a:rPr lang="zh-CN" altLang="en-US" b="1" dirty="0">
                <a:latin typeface="微软雅黑" panose="020B0503020204020204" pitchFamily="34" charset="-122"/>
                <a:ea typeface="微软雅黑" panose="020B0503020204020204" pitchFamily="34" charset="-122"/>
              </a:rPr>
              <a:t>出台风电补贴电价</a:t>
            </a:r>
            <a:endParaRPr lang="zh-CN" altLang="en-US" b="1" dirty="0">
              <a:solidFill>
                <a:schemeClr val="bg1"/>
              </a:solidFill>
              <a:latin typeface="微软雅黑" pitchFamily="34" charset="-122"/>
              <a:ea typeface="微软雅黑" pitchFamily="34" charset="-122"/>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830" y="3393633"/>
            <a:ext cx="2552700" cy="15906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5426837" y="2996952"/>
            <a:ext cx="6092825" cy="2585323"/>
          </a:xfrm>
          <a:prstGeom prst="rect">
            <a:avLst/>
          </a:prstGeom>
        </p:spPr>
        <p:txBody>
          <a:bodyPr>
            <a:spAutoFit/>
          </a:bodyPr>
          <a:lstStyle/>
          <a:p>
            <a:r>
              <a:rPr lang="en-US" altLang="zh-CN" dirty="0"/>
              <a:t>2011</a:t>
            </a:r>
            <a:r>
              <a:rPr lang="zh-CN" altLang="zh-CN" dirty="0"/>
              <a:t>年福岛核电危机后，日本出台了可再生能源法，并于</a:t>
            </a:r>
            <a:r>
              <a:rPr lang="en-US" altLang="zh-CN" dirty="0"/>
              <a:t>2012</a:t>
            </a:r>
            <a:r>
              <a:rPr lang="zh-CN" altLang="zh-CN" dirty="0"/>
              <a:t>年出台了风电补贴电价。这一电价水平基本符合产业界的需求，特别是日本非常高装机成本背景下，该电价水平基本合理。然而，去年出台的新的风电环境评价标准要求下，新增风电要求完成环境影响评价，而该评价周期约在四年左右。因此在这一新政策下，预计未来四年内日本风电发展都会停滞不前，而在四年后将有可能出现高速增长的态势。</a:t>
            </a:r>
            <a:r>
              <a:rPr lang="en-US" altLang="zh-CN" dirty="0"/>
              <a:t/>
            </a:r>
            <a:br>
              <a:rPr lang="en-US" altLang="zh-CN" dirty="0"/>
            </a:br>
            <a:endParaRPr lang="zh-CN" altLang="en-US" dirty="0"/>
          </a:p>
        </p:txBody>
      </p:sp>
    </p:spTree>
    <p:extLst>
      <p:ext uri="{BB962C8B-B14F-4D97-AF65-F5344CB8AC3E}">
        <p14:creationId xmlns:p14="http://schemas.microsoft.com/office/powerpoint/2010/main" val="39208534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1" name="矩形 9"/>
          <p:cNvSpPr>
            <a:spLocks noChangeArrowheads="1"/>
          </p:cNvSpPr>
          <p:nvPr/>
        </p:nvSpPr>
        <p:spPr bwMode="auto">
          <a:xfrm>
            <a:off x="2310495" y="137660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0"/>
          <p:cNvSpPr>
            <a:spLocks noChangeArrowheads="1"/>
          </p:cNvSpPr>
          <p:nvPr/>
        </p:nvSpPr>
        <p:spPr bwMode="auto">
          <a:xfrm>
            <a:off x="2441225" y="118322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smtClean="0">
                <a:solidFill>
                  <a:schemeClr val="accent6"/>
                </a:solidFill>
                <a:latin typeface="微软雅黑" pitchFamily="34" charset="-122"/>
                <a:ea typeface="微软雅黑" pitchFamily="34" charset="-122"/>
              </a:rPr>
              <a:t>韩国</a:t>
            </a:r>
            <a:endParaRPr lang="zh-CN" altLang="en-US" sz="4400" b="1" dirty="0">
              <a:solidFill>
                <a:schemeClr val="accent6"/>
              </a:solidFill>
              <a:latin typeface="微软雅黑" pitchFamily="34" charset="-122"/>
              <a:ea typeface="微软雅黑" pitchFamily="34"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77159"/>
            <a:ext cx="9203376" cy="425694"/>
          </a:xfrm>
          <a:prstGeom prst="rect">
            <a:avLst/>
          </a:prstGeom>
          <a:noFill/>
          <a:ln>
            <a:noFill/>
          </a:ln>
          <a:extLst/>
        </p:spPr>
        <p:txBody>
          <a:bodyPr wrap="square">
            <a:spAutoFit/>
          </a:bodyPr>
          <a:lstStyle/>
          <a:p>
            <a:pPr indent="457200" algn="ctr">
              <a:lnSpc>
                <a:spcPct val="134000"/>
              </a:lnSpc>
              <a:spcAft>
                <a:spcPts val="1200"/>
              </a:spcAft>
            </a:pPr>
            <a:r>
              <a:rPr lang="zh-CN" altLang="en-US" b="1" dirty="0">
                <a:latin typeface="微软雅黑" panose="020B0503020204020204" pitchFamily="34" charset="-122"/>
                <a:ea typeface="微软雅黑" panose="020B0503020204020204" pitchFamily="34" charset="-122"/>
              </a:rPr>
              <a:t>韩国政府将“绿色增长”作为国家发展的重点之一</a:t>
            </a:r>
            <a:endParaRPr lang="zh-CN" altLang="en-US" b="1" dirty="0">
              <a:solidFill>
                <a:schemeClr val="bg1"/>
              </a:solidFill>
              <a:latin typeface="微软雅黑" pitchFamily="34" charset="-122"/>
              <a:ea typeface="微软雅黑" pitchFamily="34" charset="-122"/>
            </a:endParaRPr>
          </a:p>
        </p:txBody>
      </p:sp>
      <p:sp>
        <p:nvSpPr>
          <p:cNvPr id="2" name="矩形 1"/>
          <p:cNvSpPr/>
          <p:nvPr/>
        </p:nvSpPr>
        <p:spPr>
          <a:xfrm>
            <a:off x="5426837" y="3053859"/>
            <a:ext cx="5924953" cy="2031325"/>
          </a:xfrm>
          <a:prstGeom prst="rect">
            <a:avLst/>
          </a:prstGeom>
        </p:spPr>
        <p:txBody>
          <a:bodyPr wrap="square">
            <a:spAutoFit/>
          </a:bodyPr>
          <a:lstStyle/>
          <a:p>
            <a:r>
              <a:rPr lang="zh-CN" altLang="zh-CN" dirty="0"/>
              <a:t>　　</a:t>
            </a:r>
            <a:r>
              <a:rPr lang="zh-CN" altLang="en-US" dirty="0" smtClean="0"/>
              <a:t>韩国</a:t>
            </a:r>
            <a:r>
              <a:rPr lang="en-US" altLang="zh-CN" dirty="0" smtClean="0"/>
              <a:t>2012</a:t>
            </a:r>
            <a:r>
              <a:rPr lang="zh-CN" altLang="zh-CN" dirty="0"/>
              <a:t>年有</a:t>
            </a:r>
            <a:r>
              <a:rPr lang="en-US" altLang="zh-CN" dirty="0"/>
              <a:t>76MW</a:t>
            </a:r>
            <a:r>
              <a:rPr lang="zh-CN" altLang="zh-CN" dirty="0"/>
              <a:t>的新的陆上风电建设，使总装机容量达</a:t>
            </a:r>
            <a:r>
              <a:rPr lang="en-US" altLang="zh-CN" dirty="0"/>
              <a:t>483MW</a:t>
            </a:r>
            <a:r>
              <a:rPr lang="zh-CN" altLang="zh-CN" dirty="0"/>
              <a:t>。</a:t>
            </a:r>
            <a:r>
              <a:rPr lang="en-US" altLang="zh-CN" dirty="0"/>
              <a:t>2012</a:t>
            </a:r>
            <a:r>
              <a:rPr lang="zh-CN" altLang="zh-CN" dirty="0"/>
              <a:t>年推出的</a:t>
            </a:r>
            <a:r>
              <a:rPr lang="en-US" altLang="zh-CN" dirty="0"/>
              <a:t>“</a:t>
            </a:r>
            <a:r>
              <a:rPr lang="zh-CN" altLang="zh-CN" dirty="0"/>
              <a:t>可再生能源配额标准</a:t>
            </a:r>
            <a:r>
              <a:rPr lang="en-US" altLang="zh-CN" dirty="0"/>
              <a:t>”</a:t>
            </a:r>
            <a:r>
              <a:rPr lang="zh-CN" altLang="zh-CN" dirty="0"/>
              <a:t>有望在未来加快发展新风电项目，政府预计到</a:t>
            </a:r>
            <a:r>
              <a:rPr lang="en-US" altLang="zh-CN" dirty="0"/>
              <a:t>2022</a:t>
            </a:r>
            <a:r>
              <a:rPr lang="zh-CN" altLang="zh-CN" dirty="0"/>
              <a:t>年风力发电将超过</a:t>
            </a:r>
            <a:r>
              <a:rPr lang="en-US" altLang="zh-CN" dirty="0"/>
              <a:t>15GW</a:t>
            </a:r>
            <a:r>
              <a:rPr lang="zh-CN" altLang="zh-CN" dirty="0"/>
              <a:t>。同时政府还有大量的海上风电项目发展目标，如中央政府推动的</a:t>
            </a:r>
            <a:r>
              <a:rPr lang="en-US" altLang="zh-CN" dirty="0"/>
              <a:t>2019</a:t>
            </a:r>
            <a:r>
              <a:rPr lang="zh-CN" altLang="zh-CN" dirty="0"/>
              <a:t>年</a:t>
            </a:r>
            <a:r>
              <a:rPr lang="en-US" altLang="zh-CN" dirty="0"/>
              <a:t>2.5GW</a:t>
            </a:r>
            <a:r>
              <a:rPr lang="zh-CN" altLang="zh-CN" dirty="0"/>
              <a:t>海上风电发展目标和另外</a:t>
            </a:r>
            <a:r>
              <a:rPr lang="en-US" altLang="zh-CN" dirty="0"/>
              <a:t>4.5GW</a:t>
            </a:r>
            <a:r>
              <a:rPr lang="zh-CN" altLang="zh-CN" dirty="0"/>
              <a:t>的地方政府推动的海上风电项目。</a:t>
            </a:r>
            <a:r>
              <a:rPr lang="en-US" altLang="zh-CN" dirty="0"/>
              <a:t/>
            </a:r>
            <a:br>
              <a:rPr lang="en-US" altLang="zh-CN" dirty="0"/>
            </a:br>
            <a:endParaRPr lang="zh-CN"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830" y="3116352"/>
            <a:ext cx="2552700" cy="1704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82930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1" name="矩形 9"/>
          <p:cNvSpPr>
            <a:spLocks noChangeArrowheads="1"/>
          </p:cNvSpPr>
          <p:nvPr/>
        </p:nvSpPr>
        <p:spPr bwMode="auto">
          <a:xfrm>
            <a:off x="2310495" y="137660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0"/>
          <p:cNvSpPr>
            <a:spLocks noChangeArrowheads="1"/>
          </p:cNvSpPr>
          <p:nvPr/>
        </p:nvSpPr>
        <p:spPr bwMode="auto">
          <a:xfrm>
            <a:off x="2441225" y="118322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b="1" dirty="0" smtClean="0">
                <a:solidFill>
                  <a:schemeClr val="accent6"/>
                </a:solidFill>
                <a:latin typeface="微软雅黑" pitchFamily="34" charset="-122"/>
                <a:ea typeface="微软雅黑" pitchFamily="34" charset="-122"/>
              </a:rPr>
              <a:t>others</a:t>
            </a:r>
            <a:endParaRPr lang="zh-CN" altLang="en-US" sz="4400" b="1" dirty="0">
              <a:solidFill>
                <a:schemeClr val="accent6"/>
              </a:solidFill>
              <a:latin typeface="微软雅黑" pitchFamily="34" charset="-122"/>
              <a:ea typeface="微软雅黑" pitchFamily="34"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63525"/>
          </a:xfrm>
          <a:prstGeom prst="rect">
            <a:avLst/>
          </a:prstGeom>
          <a:noFill/>
          <a:ln>
            <a:noFill/>
          </a:ln>
          <a:extLst/>
        </p:spPr>
        <p:txBody>
          <a:bodyPr wrap="square">
            <a:spAutoFit/>
          </a:bodyPr>
          <a:lstStyle/>
          <a:p>
            <a:pPr indent="457200" algn="ctr">
              <a:lnSpc>
                <a:spcPct val="134000"/>
              </a:lnSpc>
              <a:spcAft>
                <a:spcPts val="1200"/>
              </a:spcAft>
            </a:pPr>
            <a:r>
              <a:rPr lang="zh-CN" altLang="en-US" b="1" dirty="0" smtClean="0">
                <a:latin typeface="微软雅黑" panose="020B0503020204020204" pitchFamily="34" charset="-122"/>
                <a:ea typeface="微软雅黑" panose="020B0503020204020204" pitchFamily="34" charset="-122"/>
              </a:rPr>
              <a:t>一些</a:t>
            </a:r>
            <a:r>
              <a:rPr lang="zh-CN" altLang="en-US" b="1" dirty="0">
                <a:latin typeface="微软雅黑" panose="020B0503020204020204" pitchFamily="34" charset="-122"/>
                <a:ea typeface="微软雅黑" panose="020B0503020204020204" pitchFamily="34" charset="-122"/>
              </a:rPr>
              <a:t>亚洲国家实现了风电零装机的</a:t>
            </a:r>
            <a:r>
              <a:rPr lang="zh-CN" altLang="en-US" b="1" dirty="0" smtClean="0">
                <a:latin typeface="微软雅黑" panose="020B0503020204020204" pitchFamily="34" charset="-122"/>
                <a:ea typeface="微软雅黑" panose="020B0503020204020204" pitchFamily="34" charset="-122"/>
              </a:rPr>
              <a:t>突破</a:t>
            </a:r>
            <a:endParaRPr lang="zh-CN" altLang="en-US" b="1" dirty="0">
              <a:solidFill>
                <a:schemeClr val="bg1"/>
              </a:solidFill>
              <a:latin typeface="微软雅黑" pitchFamily="34" charset="-122"/>
              <a:ea typeface="微软雅黑" pitchFamily="34" charset="-122"/>
            </a:endParaRPr>
          </a:p>
        </p:txBody>
      </p:sp>
      <p:sp>
        <p:nvSpPr>
          <p:cNvPr id="2" name="矩形 1"/>
          <p:cNvSpPr/>
          <p:nvPr/>
        </p:nvSpPr>
        <p:spPr>
          <a:xfrm>
            <a:off x="5426837" y="2924944"/>
            <a:ext cx="5924953" cy="3139321"/>
          </a:xfrm>
          <a:prstGeom prst="rect">
            <a:avLst/>
          </a:prstGeom>
        </p:spPr>
        <p:txBody>
          <a:bodyPr wrap="square">
            <a:spAutoFit/>
          </a:bodyPr>
          <a:lstStyle/>
          <a:p>
            <a:r>
              <a:rPr lang="zh-CN" altLang="zh-CN" dirty="0"/>
              <a:t>　　 </a:t>
            </a:r>
            <a:r>
              <a:rPr lang="zh-CN" altLang="zh-CN" dirty="0" smtClean="0"/>
              <a:t>巴基斯坦</a:t>
            </a:r>
            <a:r>
              <a:rPr lang="zh-CN" altLang="zh-CN" dirty="0"/>
              <a:t>的风电发展显示出惊人的快速发展</a:t>
            </a:r>
            <a:r>
              <a:rPr lang="zh-CN" altLang="zh-CN" dirty="0" smtClean="0"/>
              <a:t>，</a:t>
            </a:r>
            <a:r>
              <a:rPr lang="zh-CN" altLang="en-US" dirty="0"/>
              <a:t>于</a:t>
            </a:r>
            <a:r>
              <a:rPr lang="en-US" altLang="zh-CN" dirty="0" smtClean="0"/>
              <a:t>2012</a:t>
            </a:r>
            <a:r>
              <a:rPr lang="zh-CN" altLang="zh-CN" dirty="0"/>
              <a:t>年实现风电零的突破，</a:t>
            </a:r>
            <a:r>
              <a:rPr lang="en-US" altLang="zh-CN" dirty="0"/>
              <a:t>2012</a:t>
            </a:r>
            <a:r>
              <a:rPr lang="zh-CN" altLang="zh-CN" dirty="0"/>
              <a:t>年新增装机容量达到</a:t>
            </a:r>
            <a:r>
              <a:rPr lang="en-US" altLang="zh-CN" dirty="0"/>
              <a:t>56MW</a:t>
            </a:r>
            <a:r>
              <a:rPr lang="zh-CN" altLang="zh-CN" dirty="0"/>
              <a:t>。目前在建项目已近</a:t>
            </a:r>
            <a:r>
              <a:rPr lang="en-US" altLang="zh-CN" dirty="0"/>
              <a:t>150MW</a:t>
            </a:r>
            <a:r>
              <a:rPr lang="zh-CN" altLang="zh-CN" dirty="0"/>
              <a:t>，至</a:t>
            </a:r>
            <a:r>
              <a:rPr lang="en-US" altLang="zh-CN" dirty="0"/>
              <a:t>2013</a:t>
            </a:r>
            <a:r>
              <a:rPr lang="zh-CN" altLang="zh-CN" dirty="0"/>
              <a:t>年底共计</a:t>
            </a:r>
            <a:r>
              <a:rPr lang="en-US" altLang="zh-CN" dirty="0"/>
              <a:t>700MW</a:t>
            </a:r>
            <a:r>
              <a:rPr lang="zh-CN" altLang="zh-CN" dirty="0"/>
              <a:t>的项目有可能实现财务结算</a:t>
            </a:r>
            <a:r>
              <a:rPr lang="zh-CN" altLang="zh-CN" dirty="0" smtClean="0"/>
              <a:t>。</a:t>
            </a:r>
            <a:endParaRPr lang="en-US" altLang="zh-CN" dirty="0" smtClean="0"/>
          </a:p>
          <a:p>
            <a:r>
              <a:rPr lang="en-US" altLang="zh-CN" dirty="0"/>
              <a:t>	</a:t>
            </a:r>
            <a:r>
              <a:rPr lang="zh-CN" altLang="zh-CN" dirty="0" smtClean="0"/>
              <a:t>在</a:t>
            </a:r>
            <a:r>
              <a:rPr lang="zh-CN" altLang="zh-CN" dirty="0"/>
              <a:t>蒙古，第一个</a:t>
            </a:r>
            <a:r>
              <a:rPr lang="en-US" altLang="zh-CN" dirty="0"/>
              <a:t>50MW</a:t>
            </a:r>
            <a:r>
              <a:rPr lang="zh-CN" altLang="zh-CN" dirty="0"/>
              <a:t>商业运营的风电场将在</a:t>
            </a:r>
            <a:r>
              <a:rPr lang="en-US" altLang="zh-CN" dirty="0"/>
              <a:t>2013</a:t>
            </a:r>
            <a:r>
              <a:rPr lang="zh-CN" altLang="zh-CN" dirty="0"/>
              <a:t>年夏天投产，这一项目是蒙古风电开发的试金石。该项目由</a:t>
            </a:r>
            <a:r>
              <a:rPr lang="en-US" altLang="zh-CN" dirty="0"/>
              <a:t>GE</a:t>
            </a:r>
            <a:r>
              <a:rPr lang="zh-CN" altLang="zh-CN" dirty="0"/>
              <a:t>公司提供风机，项目开发由蒙古企业</a:t>
            </a:r>
            <a:r>
              <a:rPr lang="en-US" altLang="zh-CN" dirty="0" err="1"/>
              <a:t>Newcom</a:t>
            </a:r>
            <a:r>
              <a:rPr lang="zh-CN" altLang="zh-CN" dirty="0"/>
              <a:t>、欧洲投资银行和</a:t>
            </a:r>
            <a:r>
              <a:rPr lang="en-US" altLang="zh-CN" dirty="0"/>
              <a:t>GE</a:t>
            </a:r>
            <a:r>
              <a:rPr lang="zh-CN" altLang="zh-CN" dirty="0"/>
              <a:t>金融三家组成的共同体实施完成。预计该项目在开展过程中将克服多个困难，如项目融资渠道、项目安装和实施等问题。</a:t>
            </a:r>
            <a:r>
              <a:rPr lang="en-US" altLang="zh-CN" dirty="0"/>
              <a:t/>
            </a:r>
            <a:br>
              <a:rPr lang="en-US" altLang="zh-CN" dirty="0"/>
            </a:br>
            <a:endParaRPr lang="zh-CN" altLang="en-US" dirty="0"/>
          </a:p>
        </p:txBody>
      </p:sp>
      <p:pic>
        <p:nvPicPr>
          <p:cNvPr id="13314" name="Picture 2" descr="巴基斯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245" y="2902852"/>
            <a:ext cx="1898639" cy="12610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3316" name="Picture 4" descr="蒙古国"/>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244" y="4494604"/>
            <a:ext cx="1898639" cy="117827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06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25694"/>
          </a:xfrm>
          <a:prstGeom prst="rect">
            <a:avLst/>
          </a:prstGeom>
          <a:noFill/>
          <a:ln>
            <a:noFill/>
          </a:ln>
          <a:extLst/>
        </p:spPr>
        <p:txBody>
          <a:bodyPr wrap="square">
            <a:spAutoFit/>
          </a:bodyPr>
          <a:lstStyle/>
          <a:p>
            <a:pPr indent="457200" algn="ctr">
              <a:lnSpc>
                <a:spcPct val="134000"/>
              </a:lnSpc>
              <a:spcAft>
                <a:spcPts val="1200"/>
              </a:spcAft>
            </a:pPr>
            <a:r>
              <a:rPr lang="zh-CN" altLang="en-US" b="1" dirty="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美国：破纪录</a:t>
            </a:r>
            <a:r>
              <a:rPr lang="zh-CN" altLang="en-US" b="1" dirty="0">
                <a:latin typeface="微软雅黑" panose="020B0503020204020204" pitchFamily="34" charset="-122"/>
                <a:ea typeface="微软雅黑" panose="020B0503020204020204" pitchFamily="34" charset="-122"/>
              </a:rPr>
              <a:t>的</a:t>
            </a:r>
            <a:r>
              <a:rPr lang="zh-CN" altLang="en-US" b="1" dirty="0" smtClean="0">
                <a:latin typeface="微软雅黑" panose="020B0503020204020204" pitchFamily="34" charset="-122"/>
                <a:ea typeface="微软雅黑" panose="020B0503020204020204" pitchFamily="34" charset="-122"/>
              </a:rPr>
              <a:t>装机容量→逐渐走向低迷</a:t>
            </a:r>
            <a:endParaRPr lang="zh-CN" altLang="en-US" b="1" dirty="0">
              <a:solidFill>
                <a:schemeClr val="bg1"/>
              </a:solidFill>
              <a:latin typeface="微软雅黑" pitchFamily="34" charset="-122"/>
              <a:ea typeface="微软雅黑" pitchFamily="34" charset="-122"/>
            </a:endParaRPr>
          </a:p>
        </p:txBody>
      </p:sp>
      <p:sp>
        <p:nvSpPr>
          <p:cNvPr id="2" name="矩形 1"/>
          <p:cNvSpPr/>
          <p:nvPr/>
        </p:nvSpPr>
        <p:spPr>
          <a:xfrm>
            <a:off x="5426837" y="2924944"/>
            <a:ext cx="5924953" cy="2862322"/>
          </a:xfrm>
          <a:prstGeom prst="rect">
            <a:avLst/>
          </a:prstGeom>
        </p:spPr>
        <p:txBody>
          <a:bodyPr wrap="square">
            <a:spAutoFit/>
          </a:bodyPr>
          <a:lstStyle/>
          <a:p>
            <a:r>
              <a:rPr lang="zh-CN" altLang="zh-CN" dirty="0"/>
              <a:t>　　在过去的十多年间，</a:t>
            </a:r>
            <a:r>
              <a:rPr lang="en-US" altLang="zh-CN" dirty="0"/>
              <a:t>PTC</a:t>
            </a:r>
            <a:r>
              <a:rPr lang="zh-CN" altLang="zh-CN" dirty="0"/>
              <a:t>政策的不确定给美国造成了</a:t>
            </a:r>
            <a:r>
              <a:rPr lang="en-US" altLang="zh-CN" dirty="0"/>
              <a:t>“</a:t>
            </a:r>
            <a:r>
              <a:rPr lang="zh-CN" altLang="zh-CN" dirty="0"/>
              <a:t>繁荣</a:t>
            </a:r>
            <a:r>
              <a:rPr lang="en-US" altLang="zh-CN" dirty="0"/>
              <a:t>-</a:t>
            </a:r>
            <a:r>
              <a:rPr lang="zh-CN" altLang="zh-CN" dirty="0"/>
              <a:t>萧条</a:t>
            </a:r>
            <a:r>
              <a:rPr lang="en-US" altLang="zh-CN" dirty="0"/>
              <a:t>”</a:t>
            </a:r>
            <a:r>
              <a:rPr lang="zh-CN" altLang="zh-CN" dirty="0"/>
              <a:t>周而复始的周期性发展模式。</a:t>
            </a:r>
            <a:r>
              <a:rPr lang="en-US" altLang="zh-CN" dirty="0"/>
              <a:t>2012</a:t>
            </a:r>
            <a:r>
              <a:rPr lang="zh-CN" altLang="zh-CN" dirty="0"/>
              <a:t>年是美国风电业有史以来发展最强劲的年份，新增的并网风电装机容量的</a:t>
            </a:r>
            <a:r>
              <a:rPr lang="en-US" altLang="zh-CN" dirty="0"/>
              <a:t>13.1GW</a:t>
            </a:r>
            <a:r>
              <a:rPr lang="zh-CN" altLang="zh-CN" dirty="0"/>
              <a:t>，累计发电容量从</a:t>
            </a:r>
            <a:r>
              <a:rPr lang="en-US" altLang="zh-CN" dirty="0"/>
              <a:t>2011</a:t>
            </a:r>
            <a:r>
              <a:rPr lang="zh-CN" altLang="zh-CN" dirty="0"/>
              <a:t>年的</a:t>
            </a:r>
            <a:r>
              <a:rPr lang="en-US" altLang="zh-CN" dirty="0"/>
              <a:t>46.9GW</a:t>
            </a:r>
            <a:r>
              <a:rPr lang="zh-CN" altLang="zh-CN" dirty="0"/>
              <a:t>的风力发电能力上涨到目前的</a:t>
            </a:r>
            <a:r>
              <a:rPr lang="en-US" altLang="zh-CN" dirty="0"/>
              <a:t>60GW</a:t>
            </a:r>
            <a:r>
              <a:rPr lang="zh-CN" altLang="zh-CN" dirty="0"/>
              <a:t>。</a:t>
            </a:r>
            <a:r>
              <a:rPr lang="en-US" altLang="zh-CN" dirty="0"/>
              <a:t>2012</a:t>
            </a:r>
            <a:r>
              <a:rPr lang="zh-CN" altLang="zh-CN" dirty="0"/>
              <a:t>年，风能成为美国新增发电的最主要来源，大概占新增发电的</a:t>
            </a:r>
            <a:r>
              <a:rPr lang="en-US" altLang="zh-CN" dirty="0"/>
              <a:t>42%</a:t>
            </a:r>
            <a:r>
              <a:rPr lang="zh-CN" altLang="zh-CN" dirty="0" smtClean="0"/>
              <a:t>。</a:t>
            </a:r>
            <a:endParaRPr lang="en-US" altLang="zh-CN" dirty="0" smtClean="0"/>
          </a:p>
          <a:p>
            <a:r>
              <a:rPr lang="en-US" altLang="zh-CN" dirty="0" smtClean="0"/>
              <a:t>         </a:t>
            </a:r>
            <a:r>
              <a:rPr lang="zh-CN" altLang="en-US" dirty="0" smtClean="0"/>
              <a:t>但是</a:t>
            </a:r>
            <a:r>
              <a:rPr lang="zh-CN" altLang="zh-CN" dirty="0"/>
              <a:t>联邦生产税收抵免</a:t>
            </a:r>
            <a:r>
              <a:rPr lang="en-US" altLang="zh-CN" dirty="0"/>
              <a:t>(PTC)</a:t>
            </a:r>
            <a:r>
              <a:rPr lang="zh-CN" altLang="zh-CN" dirty="0" smtClean="0"/>
              <a:t>政策</a:t>
            </a:r>
            <a:r>
              <a:rPr lang="zh-CN" altLang="en-US" dirty="0" smtClean="0"/>
              <a:t>停止之后，美国的风电市场遭遇了巨大的打击。</a:t>
            </a:r>
            <a:r>
              <a:rPr lang="en-US" altLang="zh-CN" dirty="0" smtClean="0"/>
              <a:t>2013</a:t>
            </a:r>
            <a:r>
              <a:rPr lang="zh-CN" altLang="en-US" dirty="0" smtClean="0"/>
              <a:t>年美国全年的新增装机容量相比</a:t>
            </a:r>
            <a:r>
              <a:rPr lang="en-US" altLang="zh-CN" dirty="0" smtClean="0"/>
              <a:t>2012</a:t>
            </a:r>
            <a:r>
              <a:rPr lang="zh-CN" altLang="en-US" dirty="0" smtClean="0"/>
              <a:t>年减少了超</a:t>
            </a:r>
            <a:r>
              <a:rPr lang="en-US" altLang="zh-CN" dirty="0" smtClean="0"/>
              <a:t>10000MW</a:t>
            </a:r>
            <a:r>
              <a:rPr lang="zh-CN" altLang="en-US" dirty="0" smtClean="0"/>
              <a:t>，</a:t>
            </a:r>
            <a:r>
              <a:rPr lang="zh-CN" altLang="en-US" dirty="0"/>
              <a:t>下降幅度达到</a:t>
            </a:r>
            <a:r>
              <a:rPr lang="en-US" altLang="zh-CN" dirty="0"/>
              <a:t>92</a:t>
            </a:r>
            <a:r>
              <a:rPr lang="en-US" altLang="zh-CN" dirty="0" smtClean="0"/>
              <a:t>%</a:t>
            </a:r>
            <a:r>
              <a:rPr lang="zh-CN" altLang="en-US" dirty="0" smtClean="0"/>
              <a:t>，遭遇了美国风电史上最大的“滑铁卢”。</a:t>
            </a:r>
            <a:endParaRPr lang="zh-CN" altLang="en-US" dirty="0"/>
          </a:p>
        </p:txBody>
      </p:sp>
      <p:pic>
        <p:nvPicPr>
          <p:cNvPr id="16" name="Picture 4" descr="美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830" y="3332837"/>
            <a:ext cx="2232248" cy="141646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4338" name="Picture 2" descr="C:\Users\lenovo\Desktop\图片1_副本.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2158" y="4677730"/>
            <a:ext cx="767999" cy="1199542"/>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9"/>
          <p:cNvSpPr>
            <a:spLocks noChangeArrowheads="1"/>
          </p:cNvSpPr>
          <p:nvPr/>
        </p:nvSpPr>
        <p:spPr bwMode="auto">
          <a:xfrm>
            <a:off x="6067202" y="141277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9" name="TextBox 10"/>
          <p:cNvSpPr>
            <a:spLocks noChangeArrowheads="1"/>
          </p:cNvSpPr>
          <p:nvPr/>
        </p:nvSpPr>
        <p:spPr bwMode="auto">
          <a:xfrm>
            <a:off x="6197932" y="121939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smtClean="0">
                <a:solidFill>
                  <a:schemeClr val="accent6"/>
                </a:solidFill>
                <a:latin typeface="微软雅黑" pitchFamily="34" charset="-122"/>
                <a:ea typeface="微软雅黑" pitchFamily="34" charset="-122"/>
              </a:rPr>
              <a:t>美洲</a:t>
            </a:r>
            <a:endParaRPr lang="zh-CN" altLang="en-US" sz="44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14755655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2.3616E-6 -2.65495E-6 L -0.29035 -0.13274 " pathEditMode="relative" rAng="0" ptsTypes="AA">
                                      <p:cBhvr>
                                        <p:cTn id="28" dur="2000" fill="hold"/>
                                        <p:tgtEl>
                                          <p:spTgt spid="14338"/>
                                        </p:tgtEl>
                                        <p:attrNameLst>
                                          <p:attrName>ppt_x</p:attrName>
                                          <p:attrName>ppt_y</p:attrName>
                                        </p:attrNameLst>
                                      </p:cBhvr>
                                      <p:rCtr x="-14524" y="-6637"/>
                                    </p:animMotion>
                                  </p:childTnLst>
                                </p:cTn>
                              </p:par>
                              <p:par>
                                <p:cTn id="29" presetID="6" presetClass="emph" presetSubtype="0" fill="hold" nodeType="withEffect">
                                  <p:stCondLst>
                                    <p:cond delay="0"/>
                                  </p:stCondLst>
                                  <p:childTnLst>
                                    <p:animScale>
                                      <p:cBhvr>
                                        <p:cTn id="30" dur="2000" fill="hold"/>
                                        <p:tgtEl>
                                          <p:spTgt spid="1433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1" name="矩形 9"/>
          <p:cNvSpPr>
            <a:spLocks noChangeArrowheads="1"/>
          </p:cNvSpPr>
          <p:nvPr/>
        </p:nvSpPr>
        <p:spPr bwMode="auto">
          <a:xfrm>
            <a:off x="2310495" y="137660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0"/>
          <p:cNvSpPr>
            <a:spLocks noChangeArrowheads="1"/>
          </p:cNvSpPr>
          <p:nvPr/>
        </p:nvSpPr>
        <p:spPr bwMode="auto">
          <a:xfrm>
            <a:off x="2441225" y="118322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b="1" dirty="0" smtClean="0">
                <a:solidFill>
                  <a:schemeClr val="accent6"/>
                </a:solidFill>
                <a:latin typeface="微软雅黑" pitchFamily="34" charset="-122"/>
                <a:ea typeface="微软雅黑" pitchFamily="34" charset="-122"/>
              </a:rPr>
              <a:t>others</a:t>
            </a:r>
            <a:endParaRPr lang="zh-CN" altLang="en-US" sz="4400" b="1" dirty="0">
              <a:solidFill>
                <a:schemeClr val="accent6"/>
              </a:solidFill>
              <a:latin typeface="微软雅黑" pitchFamily="34" charset="-122"/>
              <a:ea typeface="微软雅黑" pitchFamily="34"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63525"/>
          </a:xfrm>
          <a:prstGeom prst="rect">
            <a:avLst/>
          </a:prstGeom>
          <a:noFill/>
          <a:ln>
            <a:noFill/>
          </a:ln>
          <a:extLst/>
        </p:spPr>
        <p:txBody>
          <a:bodyPr wrap="square">
            <a:spAutoFit/>
          </a:bodyPr>
          <a:lstStyle/>
          <a:p>
            <a:pPr indent="457200" algn="ctr">
              <a:lnSpc>
                <a:spcPct val="134000"/>
              </a:lnSpc>
              <a:spcAft>
                <a:spcPts val="1200"/>
              </a:spcAft>
            </a:pPr>
            <a:r>
              <a:rPr lang="zh-CN" altLang="en-US" b="1" dirty="0" smtClean="0">
                <a:latin typeface="微软雅黑" panose="020B0503020204020204" pitchFamily="34" charset="-122"/>
                <a:ea typeface="微软雅黑" panose="020B0503020204020204" pitchFamily="34" charset="-122"/>
              </a:rPr>
              <a:t>加拿大市场</a:t>
            </a:r>
            <a:r>
              <a:rPr lang="zh-CN" altLang="en-US" b="1" dirty="0">
                <a:latin typeface="微软雅黑" panose="020B0503020204020204" pitchFamily="34" charset="-122"/>
                <a:ea typeface="微软雅黑" panose="020B0503020204020204" pitchFamily="34" charset="-122"/>
              </a:rPr>
              <a:t>稳定</a:t>
            </a:r>
            <a:r>
              <a:rPr lang="zh-CN" altLang="en-US" b="1" dirty="0" smtClean="0">
                <a:latin typeface="微软雅黑" panose="020B0503020204020204" pitchFamily="34" charset="-122"/>
                <a:ea typeface="微软雅黑" panose="020B0503020204020204" pitchFamily="34" charset="-122"/>
              </a:rPr>
              <a:t>增长，呈现好兆头</a:t>
            </a:r>
            <a:endParaRPr lang="zh-CN" altLang="en-US" b="1" dirty="0">
              <a:solidFill>
                <a:schemeClr val="bg1"/>
              </a:solidFill>
              <a:latin typeface="微软雅黑" pitchFamily="34" charset="-122"/>
              <a:ea typeface="微软雅黑" pitchFamily="34" charset="-122"/>
            </a:endParaRPr>
          </a:p>
        </p:txBody>
      </p:sp>
      <p:sp>
        <p:nvSpPr>
          <p:cNvPr id="2" name="矩形 1"/>
          <p:cNvSpPr/>
          <p:nvPr/>
        </p:nvSpPr>
        <p:spPr>
          <a:xfrm>
            <a:off x="5375125" y="3013501"/>
            <a:ext cx="5924953" cy="2031325"/>
          </a:xfrm>
          <a:prstGeom prst="rect">
            <a:avLst/>
          </a:prstGeom>
        </p:spPr>
        <p:txBody>
          <a:bodyPr wrap="square">
            <a:spAutoFit/>
          </a:bodyPr>
          <a:lstStyle/>
          <a:p>
            <a:r>
              <a:rPr lang="zh-CN" altLang="zh-CN" dirty="0"/>
              <a:t>　　</a:t>
            </a:r>
            <a:r>
              <a:rPr lang="zh-CN" altLang="zh-CN" dirty="0" smtClean="0"/>
              <a:t>加拿大有</a:t>
            </a:r>
            <a:r>
              <a:rPr lang="en-US" altLang="zh-CN" dirty="0" smtClean="0"/>
              <a:t>935MW</a:t>
            </a:r>
            <a:r>
              <a:rPr lang="zh-CN" altLang="zh-CN" dirty="0" smtClean="0"/>
              <a:t>新风电上线，使它成为</a:t>
            </a:r>
            <a:r>
              <a:rPr lang="en-US" altLang="zh-CN" dirty="0" smtClean="0"/>
              <a:t>2012</a:t>
            </a:r>
            <a:r>
              <a:rPr lang="zh-CN" altLang="zh-CN" dirty="0" smtClean="0"/>
              <a:t>年第九大市场。与</a:t>
            </a:r>
            <a:r>
              <a:rPr lang="en-US" altLang="zh-CN" dirty="0" smtClean="0"/>
              <a:t>2011</a:t>
            </a:r>
            <a:r>
              <a:rPr lang="zh-CN" altLang="zh-CN" dirty="0" smtClean="0"/>
              <a:t>年的</a:t>
            </a:r>
            <a:r>
              <a:rPr lang="en-US" altLang="zh-CN" dirty="0" smtClean="0"/>
              <a:t>1267MW</a:t>
            </a:r>
            <a:r>
              <a:rPr lang="zh-CN" altLang="zh-CN" dirty="0" smtClean="0"/>
              <a:t>相比，加拿大的风力发电市场在</a:t>
            </a:r>
            <a:r>
              <a:rPr lang="en-US" altLang="zh-CN" dirty="0" smtClean="0"/>
              <a:t>2012</a:t>
            </a:r>
            <a:r>
              <a:rPr lang="zh-CN" altLang="zh-CN" dirty="0" smtClean="0"/>
              <a:t>年略有放缓，但它仍是有史以来第二好的年头。</a:t>
            </a:r>
            <a:endParaRPr lang="en-US" altLang="zh-CN" dirty="0" smtClean="0"/>
          </a:p>
          <a:p>
            <a:r>
              <a:rPr lang="en-US" altLang="zh-CN" dirty="0" smtClean="0"/>
              <a:t>         </a:t>
            </a:r>
            <a:r>
              <a:rPr lang="zh-CN" altLang="en-US" dirty="0" smtClean="0"/>
              <a:t>北美洲</a:t>
            </a:r>
            <a:r>
              <a:rPr lang="en-US" altLang="zh-CN" dirty="0"/>
              <a:t>2013 </a:t>
            </a:r>
            <a:r>
              <a:rPr lang="zh-CN" altLang="en-US" dirty="0"/>
              <a:t>年的最大赢家是加拿大。</a:t>
            </a:r>
            <a:r>
              <a:rPr lang="en-US" altLang="zh-CN" dirty="0"/>
              <a:t>1,599MW</a:t>
            </a:r>
            <a:r>
              <a:rPr lang="zh-CN" altLang="en-US" dirty="0"/>
              <a:t>的装机容量是加拿大历史的新高，也使加拿大成为</a:t>
            </a:r>
            <a:r>
              <a:rPr lang="en-US" altLang="zh-CN" dirty="0"/>
              <a:t>2013 </a:t>
            </a:r>
            <a:r>
              <a:rPr lang="zh-CN" altLang="en-US" dirty="0"/>
              <a:t>年全球第五大风电装机大国</a:t>
            </a:r>
            <a:r>
              <a:rPr lang="zh-CN" altLang="en-US" dirty="0" smtClean="0"/>
              <a:t>。在</a:t>
            </a:r>
            <a:r>
              <a:rPr lang="zh-CN" altLang="en-US" dirty="0"/>
              <a:t>加拿大，风电提供约</a:t>
            </a:r>
            <a:r>
              <a:rPr lang="en-US" altLang="zh-CN" dirty="0"/>
              <a:t>3% </a:t>
            </a:r>
            <a:r>
              <a:rPr lang="zh-CN" altLang="en-US" dirty="0"/>
              <a:t>的</a:t>
            </a:r>
            <a:r>
              <a:rPr lang="zh-CN" altLang="en-US" dirty="0" smtClean="0"/>
              <a:t>电力</a:t>
            </a:r>
            <a:endParaRPr lang="zh-CN" altLang="en-US" dirty="0"/>
          </a:p>
        </p:txBody>
      </p:sp>
      <p:pic>
        <p:nvPicPr>
          <p:cNvPr id="15362" name="Picture 2" descr="加拿大"/>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846" y="3501008"/>
            <a:ext cx="1981292" cy="127877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5529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63525"/>
          </a:xfrm>
          <a:prstGeom prst="rect">
            <a:avLst/>
          </a:prstGeom>
          <a:noFill/>
          <a:ln>
            <a:noFill/>
          </a:ln>
          <a:extLst/>
        </p:spPr>
        <p:txBody>
          <a:bodyPr wrap="square">
            <a:spAutoFit/>
          </a:bodyPr>
          <a:lstStyle/>
          <a:p>
            <a:pPr indent="457200" algn="ctr">
              <a:lnSpc>
                <a:spcPct val="134000"/>
              </a:lnSpc>
              <a:spcAft>
                <a:spcPts val="1200"/>
              </a:spcAft>
            </a:pPr>
            <a:r>
              <a:rPr lang="zh-CN" altLang="en-US" b="1" dirty="0">
                <a:latin typeface="微软雅黑" panose="020B0503020204020204" pitchFamily="34" charset="-122"/>
                <a:ea typeface="微软雅黑" panose="020B0503020204020204" pitchFamily="34" charset="-122"/>
              </a:rPr>
              <a:t>　　　　欧洲：市场表现强于</a:t>
            </a:r>
            <a:r>
              <a:rPr lang="zh-CN" altLang="en-US" b="1" dirty="0" smtClean="0">
                <a:latin typeface="微软雅黑" panose="020B0503020204020204" pitchFamily="34" charset="-122"/>
                <a:ea typeface="微软雅黑" panose="020B0503020204020204" pitchFamily="34" charset="-122"/>
              </a:rPr>
              <a:t>预期，经济危机</a:t>
            </a:r>
            <a:r>
              <a:rPr lang="zh-CN" altLang="en-US" b="1" dirty="0">
                <a:latin typeface="微软雅黑" panose="020B0503020204020204" pitchFamily="34" charset="-122"/>
                <a:ea typeface="微软雅黑" panose="020B0503020204020204" pitchFamily="34" charset="-122"/>
              </a:rPr>
              <a:t>中风电险胜危局</a:t>
            </a:r>
            <a:endParaRPr lang="zh-CN" altLang="en-US" b="1" dirty="0">
              <a:solidFill>
                <a:schemeClr val="bg1"/>
              </a:solidFill>
              <a:latin typeface="微软雅黑" pitchFamily="34" charset="-122"/>
              <a:ea typeface="微软雅黑" pitchFamily="34" charset="-122"/>
            </a:endParaRPr>
          </a:p>
        </p:txBody>
      </p:sp>
      <p:sp>
        <p:nvSpPr>
          <p:cNvPr id="2" name="矩形 1"/>
          <p:cNvSpPr/>
          <p:nvPr/>
        </p:nvSpPr>
        <p:spPr>
          <a:xfrm>
            <a:off x="5426837" y="3197875"/>
            <a:ext cx="5924953" cy="2031325"/>
          </a:xfrm>
          <a:prstGeom prst="rect">
            <a:avLst/>
          </a:prstGeom>
        </p:spPr>
        <p:txBody>
          <a:bodyPr wrap="square">
            <a:spAutoFit/>
          </a:bodyPr>
          <a:lstStyle/>
          <a:p>
            <a:r>
              <a:rPr lang="zh-CN" altLang="zh-CN" dirty="0"/>
              <a:t>　　</a:t>
            </a:r>
            <a:r>
              <a:rPr lang="en-US" altLang="zh-CN" dirty="0" smtClean="0"/>
              <a:t>2012</a:t>
            </a:r>
            <a:r>
              <a:rPr lang="zh-CN" altLang="zh-CN" dirty="0" smtClean="0"/>
              <a:t>年</a:t>
            </a:r>
            <a:r>
              <a:rPr lang="zh-CN" altLang="en-US" dirty="0" smtClean="0"/>
              <a:t>，</a:t>
            </a:r>
            <a:r>
              <a:rPr lang="zh-CN" altLang="zh-CN" dirty="0" smtClean="0"/>
              <a:t>欧盟</a:t>
            </a:r>
            <a:r>
              <a:rPr lang="zh-CN" altLang="zh-CN" dirty="0"/>
              <a:t>新的电力装机容量中风能占</a:t>
            </a:r>
            <a:r>
              <a:rPr lang="en-US" altLang="zh-CN" dirty="0"/>
              <a:t>26%</a:t>
            </a:r>
            <a:r>
              <a:rPr lang="zh-CN" altLang="zh-CN" dirty="0"/>
              <a:t>，风能满足了欧洲电力需求的</a:t>
            </a:r>
            <a:r>
              <a:rPr lang="en-US" altLang="zh-CN" dirty="0"/>
              <a:t>7%</a:t>
            </a:r>
            <a:r>
              <a:rPr lang="zh-CN" altLang="zh-CN" dirty="0"/>
              <a:t>，比</a:t>
            </a:r>
            <a:r>
              <a:rPr lang="en-US" altLang="zh-CN" dirty="0"/>
              <a:t>2011</a:t>
            </a:r>
            <a:r>
              <a:rPr lang="zh-CN" altLang="zh-CN" dirty="0"/>
              <a:t>年底的</a:t>
            </a:r>
            <a:r>
              <a:rPr lang="en-US" altLang="zh-CN" dirty="0"/>
              <a:t>6.3%</a:t>
            </a:r>
            <a:r>
              <a:rPr lang="zh-CN" altLang="zh-CN" dirty="0"/>
              <a:t>和</a:t>
            </a:r>
            <a:r>
              <a:rPr lang="en-US" altLang="zh-CN" dirty="0"/>
              <a:t>2009</a:t>
            </a:r>
            <a:r>
              <a:rPr lang="zh-CN" altLang="zh-CN" dirty="0"/>
              <a:t>年的</a:t>
            </a:r>
            <a:r>
              <a:rPr lang="en-US" altLang="zh-CN" dirty="0"/>
              <a:t>4.8%</a:t>
            </a:r>
            <a:r>
              <a:rPr lang="zh-CN" altLang="zh-CN" dirty="0"/>
              <a:t>有所上升。</a:t>
            </a:r>
            <a:r>
              <a:rPr lang="en-US" altLang="zh-CN" dirty="0"/>
              <a:t/>
            </a:r>
            <a:br>
              <a:rPr lang="en-US" altLang="zh-CN" dirty="0"/>
            </a:br>
            <a:r>
              <a:rPr lang="zh-CN" altLang="zh-CN" dirty="0"/>
              <a:t>　　</a:t>
            </a:r>
            <a:r>
              <a:rPr lang="zh-CN" altLang="en-US" dirty="0"/>
              <a:t>海上风电继续在欧洲风电新增装机中起到重要的作用。</a:t>
            </a:r>
            <a:r>
              <a:rPr lang="en-US" altLang="zh-CN" dirty="0"/>
              <a:t>2013 </a:t>
            </a:r>
            <a:r>
              <a:rPr lang="zh-CN" altLang="en-US" dirty="0"/>
              <a:t>年海上风电的新增装机容量为</a:t>
            </a:r>
            <a:r>
              <a:rPr lang="en-US" altLang="zh-CN" dirty="0"/>
              <a:t>1,567MW</a:t>
            </a:r>
            <a:r>
              <a:rPr lang="zh-CN" altLang="en-US" dirty="0"/>
              <a:t>。海上风电日益成为欧洲风电产业的重要拉动力量，欧洲风电新增装机的</a:t>
            </a:r>
            <a:r>
              <a:rPr lang="en-US" altLang="zh-CN" dirty="0"/>
              <a:t>14% </a:t>
            </a:r>
            <a:r>
              <a:rPr lang="zh-CN" altLang="en-US" dirty="0"/>
              <a:t>来自海上风电，而</a:t>
            </a:r>
            <a:r>
              <a:rPr lang="en-US" altLang="zh-CN" dirty="0"/>
              <a:t>2012 </a:t>
            </a:r>
            <a:r>
              <a:rPr lang="zh-CN" altLang="en-US" dirty="0"/>
              <a:t>年这一比例为</a:t>
            </a:r>
            <a:r>
              <a:rPr lang="en-US" altLang="zh-CN" dirty="0"/>
              <a:t>10%</a:t>
            </a:r>
            <a:r>
              <a:rPr lang="zh-CN" altLang="en-US" dirty="0"/>
              <a:t>。</a:t>
            </a:r>
          </a:p>
        </p:txBody>
      </p:sp>
      <p:sp>
        <p:nvSpPr>
          <p:cNvPr id="17" name="矩形 9"/>
          <p:cNvSpPr>
            <a:spLocks noChangeArrowheads="1"/>
          </p:cNvSpPr>
          <p:nvPr/>
        </p:nvSpPr>
        <p:spPr bwMode="auto">
          <a:xfrm>
            <a:off x="6067202" y="141277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8" name="TextBox 10"/>
          <p:cNvSpPr>
            <a:spLocks noChangeArrowheads="1"/>
          </p:cNvSpPr>
          <p:nvPr/>
        </p:nvSpPr>
        <p:spPr bwMode="auto">
          <a:xfrm>
            <a:off x="6197932" y="121939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smtClean="0">
                <a:solidFill>
                  <a:schemeClr val="accent6"/>
                </a:solidFill>
                <a:latin typeface="微软雅黑" pitchFamily="34" charset="-122"/>
                <a:ea typeface="微软雅黑" pitchFamily="34" charset="-122"/>
              </a:rPr>
              <a:t>欧洲</a:t>
            </a:r>
            <a:endParaRPr lang="zh-CN" altLang="en-US" sz="4400" b="1" dirty="0">
              <a:solidFill>
                <a:schemeClr val="accent6"/>
              </a:solidFill>
              <a:latin typeface="微软雅黑" pitchFamily="34" charset="-122"/>
              <a:ea typeface="微软雅黑" pitchFamily="34" charset="-122"/>
            </a:endParaRPr>
          </a:p>
        </p:txBody>
      </p:sp>
      <p:pic>
        <p:nvPicPr>
          <p:cNvPr id="17410" name="Picture 2" descr="http://img3.redocn.com/20120628/Redocn_20120628015002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814" y="3132808"/>
            <a:ext cx="2710207" cy="223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157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7410"/>
                                        </p:tgtEl>
                                        <p:attrNameLst>
                                          <p:attrName>style.visibility</p:attrName>
                                        </p:attrNameLst>
                                      </p:cBhvr>
                                      <p:to>
                                        <p:strVal val="visible"/>
                                      </p:to>
                                    </p:set>
                                    <p:anim calcmode="lin" valueType="num">
                                      <p:cBhvr>
                                        <p:cTn id="28" dur="500" fill="hold"/>
                                        <p:tgtEl>
                                          <p:spTgt spid="17410"/>
                                        </p:tgtEl>
                                        <p:attrNameLst>
                                          <p:attrName>ppt_w</p:attrName>
                                        </p:attrNameLst>
                                      </p:cBhvr>
                                      <p:tavLst>
                                        <p:tav tm="0">
                                          <p:val>
                                            <p:fltVal val="0"/>
                                          </p:val>
                                        </p:tav>
                                        <p:tav tm="100000">
                                          <p:val>
                                            <p:strVal val="#ppt_w"/>
                                          </p:val>
                                        </p:tav>
                                      </p:tavLst>
                                    </p:anim>
                                    <p:anim calcmode="lin" valueType="num">
                                      <p:cBhvr>
                                        <p:cTn id="29" dur="500" fill="hold"/>
                                        <p:tgtEl>
                                          <p:spTgt spid="17410"/>
                                        </p:tgtEl>
                                        <p:attrNameLst>
                                          <p:attrName>ppt_h</p:attrName>
                                        </p:attrNameLst>
                                      </p:cBhvr>
                                      <p:tavLst>
                                        <p:tav tm="0">
                                          <p:val>
                                            <p:fltVal val="0"/>
                                          </p:val>
                                        </p:tav>
                                        <p:tav tm="100000">
                                          <p:val>
                                            <p:strVal val="#ppt_h"/>
                                          </p:val>
                                        </p:tav>
                                      </p:tavLst>
                                    </p:anim>
                                    <p:animEffect transition="in" filter="fade">
                                      <p:cBhvr>
                                        <p:cTn id="30" dur="500"/>
                                        <p:tgtEl>
                                          <p:spTgt spid="17410"/>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17410"/>
                                        </p:tgtEl>
                                        <p:attrNameLst>
                                          <p:attrName>style.visibility</p:attrName>
                                        </p:attrNameLst>
                                      </p:cBhvr>
                                      <p:to>
                                        <p:strVal val="visible"/>
                                      </p:to>
                                    </p:set>
                                    <p:anim calcmode="lin" valueType="num">
                                      <p:cBhvr>
                                        <p:cTn id="33" dur="500" fill="hold"/>
                                        <p:tgtEl>
                                          <p:spTgt spid="17410"/>
                                        </p:tgtEl>
                                        <p:attrNameLst>
                                          <p:attrName>ppt_w</p:attrName>
                                        </p:attrNameLst>
                                      </p:cBhvr>
                                      <p:tavLst>
                                        <p:tav tm="0">
                                          <p:val>
                                            <p:fltVal val="0"/>
                                          </p:val>
                                        </p:tav>
                                        <p:tav tm="100000">
                                          <p:val>
                                            <p:strVal val="#ppt_w"/>
                                          </p:val>
                                        </p:tav>
                                      </p:tavLst>
                                    </p:anim>
                                    <p:anim calcmode="lin" valueType="num">
                                      <p:cBhvr>
                                        <p:cTn id="34" dur="500" fill="hold"/>
                                        <p:tgtEl>
                                          <p:spTgt spid="17410"/>
                                        </p:tgtEl>
                                        <p:attrNameLst>
                                          <p:attrName>ppt_h</p:attrName>
                                        </p:attrNameLst>
                                      </p:cBhvr>
                                      <p:tavLst>
                                        <p:tav tm="0">
                                          <p:val>
                                            <p:fltVal val="0"/>
                                          </p:val>
                                        </p:tav>
                                        <p:tav tm="100000">
                                          <p:val>
                                            <p:strVal val="#ppt_h"/>
                                          </p:val>
                                        </p:tav>
                                      </p:tavLst>
                                    </p:anim>
                                    <p:anim calcmode="lin" valueType="num">
                                      <p:cBhvr>
                                        <p:cTn id="35" dur="500" fill="hold"/>
                                        <p:tgtEl>
                                          <p:spTgt spid="17410"/>
                                        </p:tgtEl>
                                        <p:attrNameLst>
                                          <p:attrName>style.rotation</p:attrName>
                                        </p:attrNameLst>
                                      </p:cBhvr>
                                      <p:tavLst>
                                        <p:tav tm="0">
                                          <p:val>
                                            <p:fltVal val="360"/>
                                          </p:val>
                                        </p:tav>
                                        <p:tav tm="100000">
                                          <p:val>
                                            <p:fltVal val="0"/>
                                          </p:val>
                                        </p:tav>
                                      </p:tavLst>
                                    </p:anim>
                                    <p:animEffect transition="in" filter="fade">
                                      <p:cBhvr>
                                        <p:cTn id="36"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63525"/>
          </a:xfrm>
          <a:prstGeom prst="rect">
            <a:avLst/>
          </a:prstGeom>
          <a:noFill/>
          <a:ln>
            <a:noFill/>
          </a:ln>
          <a:extLst/>
        </p:spPr>
        <p:txBody>
          <a:bodyPr wrap="square">
            <a:spAutoFit/>
          </a:bodyPr>
          <a:lstStyle/>
          <a:p>
            <a:pPr indent="457200" algn="ctr">
              <a:lnSpc>
                <a:spcPct val="134000"/>
              </a:lnSpc>
              <a:spcAft>
                <a:spcPts val="1200"/>
              </a:spcAft>
            </a:pPr>
            <a:r>
              <a:rPr lang="zh-CN" altLang="en-US" b="1" dirty="0">
                <a:latin typeface="微软雅黑" panose="020B0503020204020204" pitchFamily="34" charset="-122"/>
                <a:ea typeface="微软雅黑" panose="020B0503020204020204" pitchFamily="34" charset="-122"/>
              </a:rPr>
              <a:t>　　　　欧洲：市场表现强于</a:t>
            </a:r>
            <a:r>
              <a:rPr lang="zh-CN" altLang="en-US" b="1" dirty="0" smtClean="0">
                <a:latin typeface="微软雅黑" panose="020B0503020204020204" pitchFamily="34" charset="-122"/>
                <a:ea typeface="微软雅黑" panose="020B0503020204020204" pitchFamily="34" charset="-122"/>
              </a:rPr>
              <a:t>预期，经济危机</a:t>
            </a:r>
            <a:r>
              <a:rPr lang="zh-CN" altLang="en-US" b="1" dirty="0">
                <a:latin typeface="微软雅黑" panose="020B0503020204020204" pitchFamily="34" charset="-122"/>
                <a:ea typeface="微软雅黑" panose="020B0503020204020204" pitchFamily="34" charset="-122"/>
              </a:rPr>
              <a:t>中风电险胜危局</a:t>
            </a:r>
            <a:endParaRPr lang="zh-CN" altLang="en-US" b="1" dirty="0">
              <a:solidFill>
                <a:schemeClr val="bg1"/>
              </a:solidFill>
              <a:latin typeface="微软雅黑" pitchFamily="34" charset="-122"/>
              <a:ea typeface="微软雅黑" pitchFamily="34" charset="-122"/>
            </a:endParaRPr>
          </a:p>
        </p:txBody>
      </p:sp>
      <p:sp>
        <p:nvSpPr>
          <p:cNvPr id="2" name="矩形 1"/>
          <p:cNvSpPr/>
          <p:nvPr/>
        </p:nvSpPr>
        <p:spPr>
          <a:xfrm>
            <a:off x="5426837" y="3197875"/>
            <a:ext cx="5924953" cy="2031325"/>
          </a:xfrm>
          <a:prstGeom prst="rect">
            <a:avLst/>
          </a:prstGeom>
        </p:spPr>
        <p:txBody>
          <a:bodyPr wrap="square">
            <a:spAutoFit/>
          </a:bodyPr>
          <a:lstStyle/>
          <a:p>
            <a:r>
              <a:rPr lang="zh-CN" altLang="zh-CN" dirty="0"/>
              <a:t>　　</a:t>
            </a:r>
            <a:r>
              <a:rPr lang="zh-CN" altLang="en-US" dirty="0"/>
              <a:t>过去的两年里，欧洲国家受到欧债危机的影响，相继出台了政策，撤销对可再生能源的支持或减少支持力度，这些政策对欧洲国家可再生能源发展造成了巨大影响。这一情况在某些传统的风电大国尤为突出，如西班牙、意大利和法国。在</a:t>
            </a:r>
            <a:r>
              <a:rPr lang="en-US" altLang="zh-CN" dirty="0"/>
              <a:t>2013 </a:t>
            </a:r>
            <a:r>
              <a:rPr lang="zh-CN" altLang="en-US" dirty="0"/>
              <a:t>年这些国家的装机容量已经有很大的下降，西班牙、意大利和法国在</a:t>
            </a:r>
            <a:r>
              <a:rPr lang="en-US" altLang="zh-CN" dirty="0"/>
              <a:t>2013 </a:t>
            </a:r>
            <a:r>
              <a:rPr lang="zh-CN" altLang="en-US" dirty="0"/>
              <a:t>年的新增装机容量同比下降了</a:t>
            </a:r>
            <a:r>
              <a:rPr lang="en-US" altLang="zh-CN" dirty="0"/>
              <a:t>84%</a:t>
            </a:r>
            <a:r>
              <a:rPr lang="zh-CN" altLang="en-US" dirty="0"/>
              <a:t>，</a:t>
            </a:r>
            <a:r>
              <a:rPr lang="en-US" altLang="zh-CN" dirty="0"/>
              <a:t>65% </a:t>
            </a:r>
            <a:r>
              <a:rPr lang="zh-CN" altLang="en-US" dirty="0"/>
              <a:t>和</a:t>
            </a:r>
            <a:r>
              <a:rPr lang="en-US" altLang="zh-CN" dirty="0"/>
              <a:t>24%</a:t>
            </a:r>
            <a:r>
              <a:rPr lang="zh-CN" altLang="en-US" dirty="0"/>
              <a:t>。</a:t>
            </a:r>
          </a:p>
        </p:txBody>
      </p:sp>
      <p:sp>
        <p:nvSpPr>
          <p:cNvPr id="17" name="矩形 9"/>
          <p:cNvSpPr>
            <a:spLocks noChangeArrowheads="1"/>
          </p:cNvSpPr>
          <p:nvPr/>
        </p:nvSpPr>
        <p:spPr bwMode="auto">
          <a:xfrm>
            <a:off x="6067202" y="141277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8" name="TextBox 10"/>
          <p:cNvSpPr>
            <a:spLocks noChangeArrowheads="1"/>
          </p:cNvSpPr>
          <p:nvPr/>
        </p:nvSpPr>
        <p:spPr bwMode="auto">
          <a:xfrm>
            <a:off x="6197932" y="121939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smtClean="0">
                <a:solidFill>
                  <a:schemeClr val="accent6"/>
                </a:solidFill>
                <a:latin typeface="微软雅黑" pitchFamily="34" charset="-122"/>
                <a:ea typeface="微软雅黑" pitchFamily="34" charset="-122"/>
              </a:rPr>
              <a:t>欧洲</a:t>
            </a:r>
            <a:endParaRPr lang="zh-CN" altLang="en-US" sz="4400" b="1" dirty="0">
              <a:solidFill>
                <a:schemeClr val="accent6"/>
              </a:solidFill>
              <a:latin typeface="微软雅黑" pitchFamily="34" charset="-122"/>
              <a:ea typeface="微软雅黑" pitchFamily="34" charset="-122"/>
            </a:endParaRPr>
          </a:p>
        </p:txBody>
      </p:sp>
      <p:pic>
        <p:nvPicPr>
          <p:cNvPr id="17410" name="Picture 2" descr="http://img3.redocn.com/20120628/Redocn_201206280150022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814" y="3132808"/>
            <a:ext cx="2710207" cy="223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1973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7410"/>
                                        </p:tgtEl>
                                        <p:attrNameLst>
                                          <p:attrName>style.visibility</p:attrName>
                                        </p:attrNameLst>
                                      </p:cBhvr>
                                      <p:to>
                                        <p:strVal val="visible"/>
                                      </p:to>
                                    </p:set>
                                    <p:anim calcmode="lin" valueType="num">
                                      <p:cBhvr>
                                        <p:cTn id="28" dur="500" fill="hold"/>
                                        <p:tgtEl>
                                          <p:spTgt spid="17410"/>
                                        </p:tgtEl>
                                        <p:attrNameLst>
                                          <p:attrName>ppt_w</p:attrName>
                                        </p:attrNameLst>
                                      </p:cBhvr>
                                      <p:tavLst>
                                        <p:tav tm="0">
                                          <p:val>
                                            <p:fltVal val="0"/>
                                          </p:val>
                                        </p:tav>
                                        <p:tav tm="100000">
                                          <p:val>
                                            <p:strVal val="#ppt_w"/>
                                          </p:val>
                                        </p:tav>
                                      </p:tavLst>
                                    </p:anim>
                                    <p:anim calcmode="lin" valueType="num">
                                      <p:cBhvr>
                                        <p:cTn id="29" dur="500" fill="hold"/>
                                        <p:tgtEl>
                                          <p:spTgt spid="17410"/>
                                        </p:tgtEl>
                                        <p:attrNameLst>
                                          <p:attrName>ppt_h</p:attrName>
                                        </p:attrNameLst>
                                      </p:cBhvr>
                                      <p:tavLst>
                                        <p:tav tm="0">
                                          <p:val>
                                            <p:fltVal val="0"/>
                                          </p:val>
                                        </p:tav>
                                        <p:tav tm="100000">
                                          <p:val>
                                            <p:strVal val="#ppt_h"/>
                                          </p:val>
                                        </p:tav>
                                      </p:tavLst>
                                    </p:anim>
                                    <p:animEffect transition="in" filter="fade">
                                      <p:cBhvr>
                                        <p:cTn id="30" dur="500"/>
                                        <p:tgtEl>
                                          <p:spTgt spid="17410"/>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17410"/>
                                        </p:tgtEl>
                                        <p:attrNameLst>
                                          <p:attrName>style.visibility</p:attrName>
                                        </p:attrNameLst>
                                      </p:cBhvr>
                                      <p:to>
                                        <p:strVal val="visible"/>
                                      </p:to>
                                    </p:set>
                                    <p:anim calcmode="lin" valueType="num">
                                      <p:cBhvr>
                                        <p:cTn id="33" dur="500" fill="hold"/>
                                        <p:tgtEl>
                                          <p:spTgt spid="17410"/>
                                        </p:tgtEl>
                                        <p:attrNameLst>
                                          <p:attrName>ppt_w</p:attrName>
                                        </p:attrNameLst>
                                      </p:cBhvr>
                                      <p:tavLst>
                                        <p:tav tm="0">
                                          <p:val>
                                            <p:fltVal val="0"/>
                                          </p:val>
                                        </p:tav>
                                        <p:tav tm="100000">
                                          <p:val>
                                            <p:strVal val="#ppt_w"/>
                                          </p:val>
                                        </p:tav>
                                      </p:tavLst>
                                    </p:anim>
                                    <p:anim calcmode="lin" valueType="num">
                                      <p:cBhvr>
                                        <p:cTn id="34" dur="500" fill="hold"/>
                                        <p:tgtEl>
                                          <p:spTgt spid="17410"/>
                                        </p:tgtEl>
                                        <p:attrNameLst>
                                          <p:attrName>ppt_h</p:attrName>
                                        </p:attrNameLst>
                                      </p:cBhvr>
                                      <p:tavLst>
                                        <p:tav tm="0">
                                          <p:val>
                                            <p:fltVal val="0"/>
                                          </p:val>
                                        </p:tav>
                                        <p:tav tm="100000">
                                          <p:val>
                                            <p:strVal val="#ppt_h"/>
                                          </p:val>
                                        </p:tav>
                                      </p:tavLst>
                                    </p:anim>
                                    <p:anim calcmode="lin" valueType="num">
                                      <p:cBhvr>
                                        <p:cTn id="35" dur="500" fill="hold"/>
                                        <p:tgtEl>
                                          <p:spTgt spid="17410"/>
                                        </p:tgtEl>
                                        <p:attrNameLst>
                                          <p:attrName>style.rotation</p:attrName>
                                        </p:attrNameLst>
                                      </p:cBhvr>
                                      <p:tavLst>
                                        <p:tav tm="0">
                                          <p:val>
                                            <p:fltVal val="360"/>
                                          </p:val>
                                        </p:tav>
                                        <p:tav tm="100000">
                                          <p:val>
                                            <p:fltVal val="0"/>
                                          </p:val>
                                        </p:tav>
                                      </p:tavLst>
                                    </p:anim>
                                    <p:animEffect transition="in" filter="fade">
                                      <p:cBhvr>
                                        <p:cTn id="36"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1" name="矩形 9"/>
          <p:cNvSpPr>
            <a:spLocks noChangeArrowheads="1"/>
          </p:cNvSpPr>
          <p:nvPr/>
        </p:nvSpPr>
        <p:spPr bwMode="auto">
          <a:xfrm>
            <a:off x="2310495" y="137660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0"/>
          <p:cNvSpPr>
            <a:spLocks noChangeArrowheads="1"/>
          </p:cNvSpPr>
          <p:nvPr/>
        </p:nvSpPr>
        <p:spPr bwMode="auto">
          <a:xfrm>
            <a:off x="2441225" y="118322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b="1" dirty="0" smtClean="0">
                <a:solidFill>
                  <a:schemeClr val="accent6"/>
                </a:solidFill>
                <a:latin typeface="微软雅黑" pitchFamily="34" charset="-122"/>
                <a:ea typeface="微软雅黑" pitchFamily="34" charset="-122"/>
              </a:rPr>
              <a:t>others</a:t>
            </a:r>
            <a:endParaRPr lang="zh-CN" altLang="en-US" sz="4400" b="1" dirty="0">
              <a:solidFill>
                <a:schemeClr val="accent6"/>
              </a:solidFill>
              <a:latin typeface="微软雅黑" pitchFamily="34" charset="-122"/>
              <a:ea typeface="微软雅黑" pitchFamily="34"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25694"/>
          </a:xfrm>
          <a:prstGeom prst="rect">
            <a:avLst/>
          </a:prstGeom>
          <a:noFill/>
          <a:ln>
            <a:noFill/>
          </a:ln>
          <a:extLst/>
        </p:spPr>
        <p:txBody>
          <a:bodyPr wrap="square">
            <a:spAutoFit/>
          </a:bodyPr>
          <a:lstStyle/>
          <a:p>
            <a:pPr indent="457200" algn="ctr">
              <a:lnSpc>
                <a:spcPct val="134000"/>
              </a:lnSpc>
              <a:spcAft>
                <a:spcPts val="1200"/>
              </a:spcAft>
            </a:pPr>
            <a:r>
              <a:rPr lang="zh-CN" altLang="en-US" b="1" dirty="0" smtClean="0">
                <a:latin typeface="微软雅黑" pitchFamily="34" charset="-122"/>
                <a:ea typeface="微软雅黑" pitchFamily="34" charset="-122"/>
              </a:rPr>
              <a:t>英国：海上风电崭露头角</a:t>
            </a:r>
            <a:endParaRPr lang="zh-CN" altLang="en-US" b="1" dirty="0">
              <a:latin typeface="微软雅黑" pitchFamily="34" charset="-122"/>
              <a:ea typeface="微软雅黑" pitchFamily="34" charset="-122"/>
            </a:endParaRPr>
          </a:p>
        </p:txBody>
      </p:sp>
      <p:sp>
        <p:nvSpPr>
          <p:cNvPr id="2" name="矩形 1"/>
          <p:cNvSpPr/>
          <p:nvPr/>
        </p:nvSpPr>
        <p:spPr>
          <a:xfrm>
            <a:off x="5303118" y="3258850"/>
            <a:ext cx="5924953" cy="2308324"/>
          </a:xfrm>
          <a:prstGeom prst="rect">
            <a:avLst/>
          </a:prstGeom>
        </p:spPr>
        <p:txBody>
          <a:bodyPr wrap="square">
            <a:spAutoFit/>
          </a:bodyPr>
          <a:lstStyle/>
          <a:p>
            <a:r>
              <a:rPr lang="zh-CN" altLang="zh-CN" dirty="0"/>
              <a:t>　　</a:t>
            </a:r>
            <a:r>
              <a:rPr lang="zh-CN" altLang="en-US"/>
              <a:t>英国</a:t>
            </a:r>
            <a:r>
              <a:rPr lang="en-US" altLang="zh-CN" smtClean="0"/>
              <a:t>2013 </a:t>
            </a:r>
            <a:r>
              <a:rPr lang="zh-CN" altLang="en-US" smtClean="0"/>
              <a:t>年</a:t>
            </a:r>
            <a:r>
              <a:rPr lang="zh-CN" altLang="en-US" dirty="0"/>
              <a:t>新增装机容量</a:t>
            </a:r>
            <a:r>
              <a:rPr lang="en-US" altLang="zh-CN" dirty="0"/>
              <a:t>1,883MW</a:t>
            </a:r>
            <a:r>
              <a:rPr lang="zh-CN" altLang="en-US" dirty="0"/>
              <a:t>，其中</a:t>
            </a:r>
            <a:r>
              <a:rPr lang="en-US" altLang="zh-CN" dirty="0"/>
              <a:t>39%</a:t>
            </a:r>
            <a:r>
              <a:rPr lang="zh-CN" altLang="en-US" dirty="0"/>
              <a:t>为</a:t>
            </a:r>
            <a:r>
              <a:rPr lang="zh-CN" altLang="en-US" u="sng" dirty="0">
                <a:hlinkClick r:id="rId3" tooltip="海上风电新闻专题"/>
              </a:rPr>
              <a:t>海上风电</a:t>
            </a:r>
            <a:r>
              <a:rPr lang="zh-CN" altLang="en-US" dirty="0"/>
              <a:t>。陆上风电装机容量</a:t>
            </a:r>
            <a:r>
              <a:rPr lang="en-US" altLang="zh-CN" dirty="0"/>
              <a:t>1,150MW</a:t>
            </a:r>
            <a:r>
              <a:rPr lang="zh-CN" altLang="en-US" dirty="0"/>
              <a:t>，海上风电</a:t>
            </a:r>
            <a:r>
              <a:rPr lang="en-US" altLang="zh-CN" dirty="0"/>
              <a:t>733MW</a:t>
            </a:r>
            <a:r>
              <a:rPr lang="zh-CN" altLang="en-US" dirty="0"/>
              <a:t>。英国是目前全球最大的海上风电发展大国，累计装机容量</a:t>
            </a:r>
            <a:r>
              <a:rPr lang="en-US" altLang="zh-CN" dirty="0"/>
              <a:t>3681MW</a:t>
            </a:r>
            <a:r>
              <a:rPr lang="zh-CN" altLang="en-US" dirty="0"/>
              <a:t>，占整个欧洲海上风电装机容量的一半。风电在国家能源结构中也日益扮演重要的作用</a:t>
            </a:r>
            <a:r>
              <a:rPr lang="zh-CN" altLang="en-US"/>
              <a:t>，</a:t>
            </a:r>
            <a:r>
              <a:rPr lang="en-US" altLang="zh-CN" smtClean="0"/>
              <a:t>2013 </a:t>
            </a:r>
            <a:r>
              <a:rPr lang="zh-CN" altLang="en-US" smtClean="0"/>
              <a:t>年</a:t>
            </a:r>
            <a:r>
              <a:rPr lang="zh-CN" altLang="en-US" dirty="0"/>
              <a:t>风电产生的电力占英国全国电力生产的</a:t>
            </a:r>
            <a:r>
              <a:rPr lang="en-US" altLang="zh-CN" dirty="0"/>
              <a:t>7.7%</a:t>
            </a:r>
            <a:r>
              <a:rPr lang="zh-CN" altLang="en-US" dirty="0" smtClean="0"/>
              <a:t>。根据</a:t>
            </a:r>
            <a:r>
              <a:rPr lang="en-US" altLang="zh-CN" dirty="0" smtClean="0"/>
              <a:t>GWEC</a:t>
            </a:r>
            <a:r>
              <a:rPr lang="zh-CN" altLang="en-US" dirty="0" smtClean="0"/>
              <a:t>的最新官方数据，英国目前有超过</a:t>
            </a:r>
            <a:r>
              <a:rPr lang="en-US" altLang="zh-CN" dirty="0" smtClean="0"/>
              <a:t>14%</a:t>
            </a:r>
            <a:r>
              <a:rPr lang="zh-CN" altLang="en-US" dirty="0" smtClean="0"/>
              <a:t>的电力来自于风能（</a:t>
            </a:r>
            <a:r>
              <a:rPr lang="en-US" altLang="zh-CN" dirty="0" smtClean="0"/>
              <a:t>2015.3.4</a:t>
            </a:r>
            <a:r>
              <a:rPr lang="zh-CN" altLang="en-US" dirty="0" smtClean="0"/>
              <a:t>）。</a:t>
            </a:r>
            <a:endParaRPr lang="zh-CN" altLang="en-US" dirty="0"/>
          </a:p>
        </p:txBody>
      </p:sp>
      <p:pic>
        <p:nvPicPr>
          <p:cNvPr id="15" name="Picture 6" descr="英国"/>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6980" y="3394281"/>
            <a:ext cx="2047170" cy="14834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6618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1" name="矩形 9"/>
          <p:cNvSpPr>
            <a:spLocks noChangeArrowheads="1"/>
          </p:cNvSpPr>
          <p:nvPr/>
        </p:nvSpPr>
        <p:spPr bwMode="auto">
          <a:xfrm>
            <a:off x="2310495" y="137660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0"/>
          <p:cNvSpPr>
            <a:spLocks noChangeArrowheads="1"/>
          </p:cNvSpPr>
          <p:nvPr/>
        </p:nvSpPr>
        <p:spPr bwMode="auto">
          <a:xfrm>
            <a:off x="2441225" y="118322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b="1" dirty="0" smtClean="0">
                <a:solidFill>
                  <a:schemeClr val="accent6"/>
                </a:solidFill>
                <a:latin typeface="微软雅黑" pitchFamily="34" charset="-122"/>
                <a:ea typeface="微软雅黑" pitchFamily="34" charset="-122"/>
              </a:rPr>
              <a:t>others</a:t>
            </a:r>
            <a:endParaRPr lang="zh-CN" altLang="en-US" sz="4400" b="1" dirty="0">
              <a:solidFill>
                <a:schemeClr val="accent6"/>
              </a:solidFill>
              <a:latin typeface="微软雅黑" pitchFamily="34" charset="-122"/>
              <a:ea typeface="微软雅黑" pitchFamily="34"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63525"/>
          </a:xfrm>
          <a:prstGeom prst="rect">
            <a:avLst/>
          </a:prstGeom>
          <a:noFill/>
          <a:ln>
            <a:noFill/>
          </a:ln>
          <a:extLst/>
        </p:spPr>
        <p:txBody>
          <a:bodyPr wrap="square">
            <a:spAutoFit/>
          </a:bodyPr>
          <a:lstStyle/>
          <a:p>
            <a:pPr indent="457200" algn="ctr">
              <a:lnSpc>
                <a:spcPct val="134000"/>
              </a:lnSpc>
              <a:spcAft>
                <a:spcPts val="1200"/>
              </a:spcAft>
            </a:pPr>
            <a:r>
              <a:rPr lang="zh-CN" altLang="en-US" b="1" dirty="0" smtClean="0">
                <a:latin typeface="微软雅黑" pitchFamily="34" charset="-122"/>
                <a:ea typeface="微软雅黑" pitchFamily="34" charset="-122"/>
              </a:rPr>
              <a:t>值得关注：波兰、土耳其、丹麦</a:t>
            </a:r>
            <a:endParaRPr lang="zh-CN" altLang="en-US" b="1" dirty="0">
              <a:latin typeface="微软雅黑" pitchFamily="34" charset="-122"/>
              <a:ea typeface="微软雅黑" pitchFamily="34" charset="-122"/>
            </a:endParaRPr>
          </a:p>
        </p:txBody>
      </p:sp>
      <p:sp>
        <p:nvSpPr>
          <p:cNvPr id="2" name="矩形 1"/>
          <p:cNvSpPr/>
          <p:nvPr/>
        </p:nvSpPr>
        <p:spPr>
          <a:xfrm>
            <a:off x="5303118" y="2931909"/>
            <a:ext cx="5924953" cy="2585323"/>
          </a:xfrm>
          <a:prstGeom prst="rect">
            <a:avLst/>
          </a:prstGeom>
        </p:spPr>
        <p:txBody>
          <a:bodyPr wrap="square">
            <a:spAutoFit/>
          </a:bodyPr>
          <a:lstStyle/>
          <a:p>
            <a:r>
              <a:rPr lang="zh-CN" altLang="zh-CN" dirty="0"/>
              <a:t>　　</a:t>
            </a:r>
            <a:r>
              <a:rPr lang="zh-CN" altLang="en-US" b="1" dirty="0" smtClean="0"/>
              <a:t>波兰</a:t>
            </a:r>
            <a:r>
              <a:rPr lang="en-US" altLang="zh-CN" dirty="0"/>
              <a:t>2013 </a:t>
            </a:r>
            <a:r>
              <a:rPr lang="zh-CN" altLang="en-US" dirty="0"/>
              <a:t>年装机容量为</a:t>
            </a:r>
            <a:r>
              <a:rPr lang="en-US" altLang="zh-CN" dirty="0"/>
              <a:t>894MW</a:t>
            </a:r>
            <a:r>
              <a:rPr lang="zh-CN" altLang="en-US" dirty="0"/>
              <a:t>，是过去两年来的最高纪录。过去一年，波兰国内对可再生能源支持政策作出调整，虽然新政策对可再生能源的支持力度不如以前，然而风电依然吸引了投资者的关注</a:t>
            </a:r>
            <a:r>
              <a:rPr lang="zh-CN" altLang="en-US" dirty="0" smtClean="0"/>
              <a:t>。</a:t>
            </a:r>
            <a:endParaRPr lang="en-US" altLang="zh-CN" dirty="0" smtClean="0"/>
          </a:p>
          <a:p>
            <a:r>
              <a:rPr lang="zh-CN" altLang="en-US" b="1" dirty="0" smtClean="0"/>
              <a:t>         丹麦</a:t>
            </a:r>
            <a:r>
              <a:rPr lang="en-US" altLang="zh-CN" dirty="0"/>
              <a:t>2013 </a:t>
            </a:r>
            <a:r>
              <a:rPr lang="zh-CN" altLang="en-US" dirty="0"/>
              <a:t>年风电装机</a:t>
            </a:r>
            <a:r>
              <a:rPr lang="en-US" altLang="zh-CN" dirty="0"/>
              <a:t>657MW</a:t>
            </a:r>
            <a:r>
              <a:rPr lang="zh-CN" altLang="en-US" dirty="0"/>
              <a:t>， 累计装机容量</a:t>
            </a:r>
            <a:r>
              <a:rPr lang="en-US" altLang="zh-CN" dirty="0"/>
              <a:t>4,772MW</a:t>
            </a:r>
            <a:r>
              <a:rPr lang="zh-CN" altLang="en-US" dirty="0"/>
              <a:t>。</a:t>
            </a:r>
            <a:r>
              <a:rPr lang="en-US" altLang="zh-CN" dirty="0"/>
              <a:t>2013 </a:t>
            </a:r>
            <a:r>
              <a:rPr lang="zh-CN" altLang="en-US" dirty="0"/>
              <a:t>年风电发电量占全国电力消费的</a:t>
            </a:r>
            <a:r>
              <a:rPr lang="en-US" altLang="zh-CN" dirty="0"/>
              <a:t>33%</a:t>
            </a:r>
            <a:r>
              <a:rPr lang="zh-CN" altLang="en-US" dirty="0" smtClean="0"/>
              <a:t>。</a:t>
            </a:r>
            <a:endParaRPr lang="en-US" altLang="zh-CN" dirty="0" smtClean="0"/>
          </a:p>
          <a:p>
            <a:r>
              <a:rPr lang="en-US" altLang="zh-CN" dirty="0"/>
              <a:t> </a:t>
            </a:r>
            <a:r>
              <a:rPr lang="en-US" altLang="zh-CN" dirty="0" smtClean="0"/>
              <a:t>        </a:t>
            </a:r>
            <a:r>
              <a:rPr lang="zh-CN" altLang="en-US" b="1" dirty="0" smtClean="0"/>
              <a:t>土耳其</a:t>
            </a:r>
            <a:r>
              <a:rPr lang="en-US" altLang="zh-CN" dirty="0"/>
              <a:t>2013 </a:t>
            </a:r>
            <a:r>
              <a:rPr lang="zh-CN" altLang="en-US" dirty="0"/>
              <a:t>年风电装机容量为</a:t>
            </a:r>
            <a:r>
              <a:rPr lang="en-US" altLang="zh-CN" dirty="0"/>
              <a:t>646MW</a:t>
            </a:r>
            <a:r>
              <a:rPr lang="zh-CN" altLang="en-US" dirty="0"/>
              <a:t>，累计装机容量</a:t>
            </a:r>
            <a:r>
              <a:rPr lang="en-US" altLang="zh-CN" dirty="0"/>
              <a:t>2,959MW</a:t>
            </a:r>
            <a:r>
              <a:rPr lang="zh-CN" altLang="en-US" dirty="0"/>
              <a:t>，由于风资源条件极佳，加之国内政策良好，未来几年土耳其的风电发展前景良好。</a:t>
            </a:r>
          </a:p>
        </p:txBody>
      </p:sp>
      <p:pic>
        <p:nvPicPr>
          <p:cNvPr id="18434" name="Picture 2" descr="https://ss0.baidu.com/6ONWsjip0QIZ8tyhnq/it/u=1075448721,1321243531&amp;fm=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120" y="3174292"/>
            <a:ext cx="1152525" cy="86677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8436" name="Picture 4" descr="https://ss1.baidu.com/6ONXsjip0QIZ8tyhnq/it/u=3760742632,3544082334&amp;fm=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8375" y="3174292"/>
            <a:ext cx="1152525" cy="86677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17" name="Picture 2" descr="丹麦"/>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6492" y="4224570"/>
            <a:ext cx="1548146" cy="11726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8859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25694"/>
          </a:xfrm>
          <a:prstGeom prst="rect">
            <a:avLst/>
          </a:prstGeom>
          <a:noFill/>
          <a:ln>
            <a:noFill/>
          </a:ln>
          <a:extLst/>
        </p:spPr>
        <p:txBody>
          <a:bodyPr wrap="square">
            <a:spAutoFit/>
          </a:bodyPr>
          <a:lstStyle/>
          <a:p>
            <a:pPr indent="457200" algn="ctr">
              <a:lnSpc>
                <a:spcPct val="134000"/>
              </a:lnSpc>
              <a:spcAft>
                <a:spcPts val="1200"/>
              </a:spcAft>
            </a:pPr>
            <a:r>
              <a:rPr lang="zh-CN" altLang="en-US" b="1" dirty="0">
                <a:latin typeface="微软雅黑" panose="020B0503020204020204" pitchFamily="34" charset="-122"/>
                <a:ea typeface="微软雅黑" panose="020B0503020204020204" pitchFamily="34" charset="-122"/>
              </a:rPr>
              <a:t>拉丁美洲：巴西迅猛发展领先其他国家</a:t>
            </a:r>
            <a:endParaRPr lang="zh-CN" altLang="en-US" b="1" dirty="0">
              <a:solidFill>
                <a:schemeClr val="bg1"/>
              </a:solidFill>
              <a:latin typeface="微软雅黑" pitchFamily="34" charset="-122"/>
              <a:ea typeface="微软雅黑" pitchFamily="34" charset="-122"/>
            </a:endParaRPr>
          </a:p>
        </p:txBody>
      </p:sp>
      <p:sp>
        <p:nvSpPr>
          <p:cNvPr id="2" name="矩形 1"/>
          <p:cNvSpPr/>
          <p:nvPr/>
        </p:nvSpPr>
        <p:spPr>
          <a:xfrm>
            <a:off x="5440340" y="3057509"/>
            <a:ext cx="5924953" cy="2308324"/>
          </a:xfrm>
          <a:prstGeom prst="rect">
            <a:avLst/>
          </a:prstGeom>
        </p:spPr>
        <p:txBody>
          <a:bodyPr wrap="square">
            <a:spAutoFit/>
          </a:bodyPr>
          <a:lstStyle/>
          <a:p>
            <a:r>
              <a:rPr lang="zh-CN" altLang="zh-CN" dirty="0"/>
              <a:t>　　</a:t>
            </a:r>
            <a:r>
              <a:rPr lang="zh-CN" altLang="en-US" dirty="0"/>
              <a:t>拉丁美洲拥有良好的水资源和生物质资源，这些资源与风电有利地互补，形成了拉丁美洲发展风电的独特优势。在中长期内，拉丁美洲各国出于能源安全和多样化电力供应的考虑将会加大风电的发展。</a:t>
            </a:r>
          </a:p>
          <a:p>
            <a:r>
              <a:rPr lang="zh-CN" altLang="en-US" dirty="0" smtClean="0"/>
              <a:t>         继</a:t>
            </a:r>
            <a:r>
              <a:rPr lang="en-US" altLang="zh-CN" dirty="0"/>
              <a:t>2012 </a:t>
            </a:r>
            <a:r>
              <a:rPr lang="zh-CN" altLang="en-US" dirty="0"/>
              <a:t>年后，</a:t>
            </a:r>
            <a:r>
              <a:rPr lang="en-US" altLang="zh-CN" dirty="0"/>
              <a:t>2013 </a:t>
            </a:r>
            <a:r>
              <a:rPr lang="zh-CN" altLang="en-US" dirty="0"/>
              <a:t>年拉丁美洲的风电发展再次突破</a:t>
            </a:r>
            <a:r>
              <a:rPr lang="en-US" altLang="zh-CN" dirty="0"/>
              <a:t>1GW</a:t>
            </a:r>
            <a:r>
              <a:rPr lang="zh-CN" altLang="en-US" dirty="0"/>
              <a:t>。</a:t>
            </a:r>
            <a:r>
              <a:rPr lang="en-US" altLang="zh-CN" dirty="0"/>
              <a:t>2013 </a:t>
            </a:r>
            <a:r>
              <a:rPr lang="zh-CN" altLang="en-US" dirty="0"/>
              <a:t>年拉丁美洲仅有巴西、智利、阿根廷和乌拉圭</a:t>
            </a:r>
            <a:r>
              <a:rPr lang="en-US" altLang="zh-CN" dirty="0"/>
              <a:t>4 </a:t>
            </a:r>
            <a:r>
              <a:rPr lang="zh-CN" altLang="en-US" dirty="0"/>
              <a:t>个市场实现了风电的装机，新增装机总容量为</a:t>
            </a:r>
            <a:r>
              <a:rPr lang="en-US" altLang="zh-CN" dirty="0"/>
              <a:t>1,163MW</a:t>
            </a:r>
            <a:r>
              <a:rPr lang="zh-CN" altLang="en-US" dirty="0"/>
              <a:t>，累计装机容量</a:t>
            </a:r>
            <a:r>
              <a:rPr lang="en-US" altLang="zh-CN" dirty="0"/>
              <a:t>4,800MW</a:t>
            </a:r>
            <a:r>
              <a:rPr lang="zh-CN" altLang="en-US" dirty="0"/>
              <a:t>。</a:t>
            </a:r>
          </a:p>
        </p:txBody>
      </p:sp>
      <p:sp>
        <p:nvSpPr>
          <p:cNvPr id="17" name="矩形 9"/>
          <p:cNvSpPr>
            <a:spLocks noChangeArrowheads="1"/>
          </p:cNvSpPr>
          <p:nvPr/>
        </p:nvSpPr>
        <p:spPr bwMode="auto">
          <a:xfrm>
            <a:off x="6067202" y="141277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8" name="TextBox 10"/>
          <p:cNvSpPr>
            <a:spLocks noChangeArrowheads="1"/>
          </p:cNvSpPr>
          <p:nvPr/>
        </p:nvSpPr>
        <p:spPr bwMode="auto">
          <a:xfrm>
            <a:off x="6197932" y="121939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a:solidFill>
                  <a:schemeClr val="accent6"/>
                </a:solidFill>
                <a:latin typeface="微软雅黑" pitchFamily="34" charset="-122"/>
                <a:ea typeface="微软雅黑" pitchFamily="34" charset="-122"/>
              </a:rPr>
              <a:t>拉丁美洲</a:t>
            </a:r>
          </a:p>
        </p:txBody>
      </p:sp>
      <p:pic>
        <p:nvPicPr>
          <p:cNvPr id="21506" name="Picture 2" descr="http://i4.hexunimg.cn/2013-08-03/1567631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830" y="3057509"/>
            <a:ext cx="2498401" cy="23688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3740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21506"/>
                                        </p:tgtEl>
                                        <p:attrNameLst>
                                          <p:attrName>style.visibility</p:attrName>
                                        </p:attrNameLst>
                                      </p:cBhvr>
                                      <p:to>
                                        <p:strVal val="visible"/>
                                      </p:to>
                                    </p:set>
                                    <p:anim calcmode="lin" valueType="num">
                                      <p:cBhvr>
                                        <p:cTn id="28" dur="500" fill="hold"/>
                                        <p:tgtEl>
                                          <p:spTgt spid="21506"/>
                                        </p:tgtEl>
                                        <p:attrNameLst>
                                          <p:attrName>ppt_w</p:attrName>
                                        </p:attrNameLst>
                                      </p:cBhvr>
                                      <p:tavLst>
                                        <p:tav tm="0">
                                          <p:val>
                                            <p:fltVal val="0"/>
                                          </p:val>
                                        </p:tav>
                                        <p:tav tm="100000">
                                          <p:val>
                                            <p:strVal val="#ppt_w"/>
                                          </p:val>
                                        </p:tav>
                                      </p:tavLst>
                                    </p:anim>
                                    <p:anim calcmode="lin" valueType="num">
                                      <p:cBhvr>
                                        <p:cTn id="29" dur="500" fill="hold"/>
                                        <p:tgtEl>
                                          <p:spTgt spid="21506"/>
                                        </p:tgtEl>
                                        <p:attrNameLst>
                                          <p:attrName>ppt_h</p:attrName>
                                        </p:attrNameLst>
                                      </p:cBhvr>
                                      <p:tavLst>
                                        <p:tav tm="0">
                                          <p:val>
                                            <p:fltVal val="0"/>
                                          </p:val>
                                        </p:tav>
                                        <p:tav tm="100000">
                                          <p:val>
                                            <p:strVal val="#ppt_h"/>
                                          </p:val>
                                        </p:tav>
                                      </p:tavLst>
                                    </p:anim>
                                    <p:animEffect transition="in" filter="fade">
                                      <p:cBhvr>
                                        <p:cTn id="30" dur="500"/>
                                        <p:tgtEl>
                                          <p:spTgt spid="21506"/>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21506"/>
                                        </p:tgtEl>
                                        <p:attrNameLst>
                                          <p:attrName>style.visibility</p:attrName>
                                        </p:attrNameLst>
                                      </p:cBhvr>
                                      <p:to>
                                        <p:strVal val="visible"/>
                                      </p:to>
                                    </p:set>
                                    <p:anim calcmode="lin" valueType="num">
                                      <p:cBhvr>
                                        <p:cTn id="33" dur="500" fill="hold"/>
                                        <p:tgtEl>
                                          <p:spTgt spid="21506"/>
                                        </p:tgtEl>
                                        <p:attrNameLst>
                                          <p:attrName>ppt_w</p:attrName>
                                        </p:attrNameLst>
                                      </p:cBhvr>
                                      <p:tavLst>
                                        <p:tav tm="0">
                                          <p:val>
                                            <p:fltVal val="0"/>
                                          </p:val>
                                        </p:tav>
                                        <p:tav tm="100000">
                                          <p:val>
                                            <p:strVal val="#ppt_w"/>
                                          </p:val>
                                        </p:tav>
                                      </p:tavLst>
                                    </p:anim>
                                    <p:anim calcmode="lin" valueType="num">
                                      <p:cBhvr>
                                        <p:cTn id="34" dur="500" fill="hold"/>
                                        <p:tgtEl>
                                          <p:spTgt spid="21506"/>
                                        </p:tgtEl>
                                        <p:attrNameLst>
                                          <p:attrName>ppt_h</p:attrName>
                                        </p:attrNameLst>
                                      </p:cBhvr>
                                      <p:tavLst>
                                        <p:tav tm="0">
                                          <p:val>
                                            <p:fltVal val="0"/>
                                          </p:val>
                                        </p:tav>
                                        <p:tav tm="100000">
                                          <p:val>
                                            <p:strVal val="#ppt_h"/>
                                          </p:val>
                                        </p:tav>
                                      </p:tavLst>
                                    </p:anim>
                                    <p:anim calcmode="lin" valueType="num">
                                      <p:cBhvr>
                                        <p:cTn id="35" dur="500" fill="hold"/>
                                        <p:tgtEl>
                                          <p:spTgt spid="21506"/>
                                        </p:tgtEl>
                                        <p:attrNameLst>
                                          <p:attrName>style.rotation</p:attrName>
                                        </p:attrNameLst>
                                      </p:cBhvr>
                                      <p:tavLst>
                                        <p:tav tm="0">
                                          <p:val>
                                            <p:fltVal val="360"/>
                                          </p:val>
                                        </p:tav>
                                        <p:tav tm="100000">
                                          <p:val>
                                            <p:fltVal val="0"/>
                                          </p:val>
                                        </p:tav>
                                      </p:tavLst>
                                    </p:anim>
                                    <p:animEffect transition="in" filter="fade">
                                      <p:cBhvr>
                                        <p:cTn id="36"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275856" y="1441226"/>
            <a:ext cx="5868144" cy="3433890"/>
            <a:chOff x="3275856" y="1441226"/>
            <a:chExt cx="5868144" cy="3433890"/>
          </a:xfrm>
        </p:grpSpPr>
        <p:sp>
          <p:nvSpPr>
            <p:cNvPr id="43" name="矩形 42"/>
            <p:cNvSpPr/>
            <p:nvPr/>
          </p:nvSpPr>
          <p:spPr>
            <a:xfrm>
              <a:off x="3635896" y="1441226"/>
              <a:ext cx="5508104" cy="720080"/>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275856" y="1441226"/>
              <a:ext cx="288032" cy="72008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4427984" y="1550073"/>
              <a:ext cx="902811" cy="523220"/>
            </a:xfrm>
            <a:prstGeom prst="rect">
              <a:avLst/>
            </a:prstGeom>
            <a:noFill/>
          </p:spPr>
          <p:txBody>
            <a:bodyPr wrap="none" rtlCol="0">
              <a:spAutoFit/>
            </a:bodyPr>
            <a:lstStyle/>
            <a:p>
              <a:r>
                <a:rPr lang="zh-CN" altLang="en-US" sz="2800" b="1" dirty="0" smtClean="0">
                  <a:solidFill>
                    <a:schemeClr val="bg1"/>
                  </a:solidFill>
                  <a:latin typeface="微软雅黑" pitchFamily="34" charset="-122"/>
                  <a:ea typeface="微软雅黑" pitchFamily="34" charset="-122"/>
                </a:rPr>
                <a:t>目录</a:t>
              </a:r>
              <a:endParaRPr lang="zh-CN" altLang="en-US" sz="2800" b="1" dirty="0">
                <a:solidFill>
                  <a:schemeClr val="bg1"/>
                </a:solidFill>
                <a:latin typeface="微软雅黑" pitchFamily="34" charset="-122"/>
                <a:ea typeface="微软雅黑" pitchFamily="34" charset="-122"/>
              </a:endParaRPr>
            </a:p>
          </p:txBody>
        </p:sp>
        <p:grpSp>
          <p:nvGrpSpPr>
            <p:cNvPr id="46" name="组合 45"/>
            <p:cNvGrpSpPr/>
            <p:nvPr/>
          </p:nvGrpSpPr>
          <p:grpSpPr>
            <a:xfrm>
              <a:off x="3299302" y="2348880"/>
              <a:ext cx="1409348" cy="369332"/>
              <a:chOff x="3300972" y="1672358"/>
              <a:chExt cx="1409348" cy="369332"/>
            </a:xfrm>
          </p:grpSpPr>
          <p:sp>
            <p:nvSpPr>
              <p:cNvPr id="47" name="菱形 46"/>
              <p:cNvSpPr/>
              <p:nvPr/>
            </p:nvSpPr>
            <p:spPr>
              <a:xfrm>
                <a:off x="3300972" y="1740613"/>
                <a:ext cx="216024" cy="232823"/>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TextBox 47"/>
              <p:cNvSpPr txBox="1"/>
              <p:nvPr/>
            </p:nvSpPr>
            <p:spPr>
              <a:xfrm>
                <a:off x="3602324" y="1672358"/>
                <a:ext cx="1107996" cy="369332"/>
              </a:xfrm>
              <a:prstGeom prst="rect">
                <a:avLst/>
              </a:prstGeom>
              <a:noFill/>
            </p:spPr>
            <p:txBody>
              <a:bodyPr wrap="none" rtlCol="0">
                <a:spAutoFit/>
              </a:bodyPr>
              <a:lstStyle/>
              <a:p>
                <a:r>
                  <a:rPr lang="zh-CN" altLang="en-US" dirty="0" smtClean="0">
                    <a:solidFill>
                      <a:schemeClr val="bg1">
                        <a:lumMod val="50000"/>
                      </a:schemeClr>
                    </a:solidFill>
                    <a:latin typeface="微软雅黑" pitchFamily="34" charset="-122"/>
                    <a:ea typeface="微软雅黑" pitchFamily="34" charset="-122"/>
                  </a:rPr>
                  <a:t>各国概况</a:t>
                </a:r>
                <a:endParaRPr lang="zh-CN" altLang="en-US" dirty="0">
                  <a:solidFill>
                    <a:schemeClr val="bg1">
                      <a:lumMod val="50000"/>
                    </a:schemeClr>
                  </a:solidFill>
                  <a:latin typeface="微软雅黑" pitchFamily="34" charset="-122"/>
                  <a:ea typeface="微软雅黑" pitchFamily="34" charset="-122"/>
                </a:endParaRPr>
              </a:p>
            </p:txBody>
          </p:sp>
        </p:grpSp>
        <p:grpSp>
          <p:nvGrpSpPr>
            <p:cNvPr id="49" name="组合 48"/>
            <p:cNvGrpSpPr/>
            <p:nvPr/>
          </p:nvGrpSpPr>
          <p:grpSpPr>
            <a:xfrm>
              <a:off x="3299302" y="2888106"/>
              <a:ext cx="1409348" cy="369332"/>
              <a:chOff x="3300972" y="1672358"/>
              <a:chExt cx="1409348" cy="369332"/>
            </a:xfrm>
          </p:grpSpPr>
          <p:sp>
            <p:nvSpPr>
              <p:cNvPr id="50" name="菱形 49"/>
              <p:cNvSpPr/>
              <p:nvPr/>
            </p:nvSpPr>
            <p:spPr>
              <a:xfrm>
                <a:off x="3300972" y="1740613"/>
                <a:ext cx="216024" cy="232823"/>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TextBox 50"/>
              <p:cNvSpPr txBox="1"/>
              <p:nvPr/>
            </p:nvSpPr>
            <p:spPr>
              <a:xfrm>
                <a:off x="3602324" y="1672358"/>
                <a:ext cx="1107996" cy="369332"/>
              </a:xfrm>
              <a:prstGeom prst="rect">
                <a:avLst/>
              </a:prstGeom>
              <a:noFill/>
            </p:spPr>
            <p:txBody>
              <a:bodyPr wrap="none" rtlCol="0">
                <a:spAutoFit/>
              </a:bodyPr>
              <a:lstStyle/>
              <a:p>
                <a:r>
                  <a:rPr lang="zh-CN" altLang="en-US" dirty="0" smtClean="0">
                    <a:solidFill>
                      <a:schemeClr val="bg1">
                        <a:lumMod val="50000"/>
                      </a:schemeClr>
                    </a:solidFill>
                    <a:latin typeface="微软雅黑" pitchFamily="34" charset="-122"/>
                    <a:ea typeface="微软雅黑" pitchFamily="34" charset="-122"/>
                  </a:rPr>
                  <a:t>最新进展</a:t>
                </a:r>
                <a:endParaRPr lang="zh-CN" altLang="en-US" dirty="0">
                  <a:solidFill>
                    <a:schemeClr val="bg1">
                      <a:lumMod val="50000"/>
                    </a:schemeClr>
                  </a:solidFill>
                  <a:latin typeface="微软雅黑" pitchFamily="34" charset="-122"/>
                  <a:ea typeface="微软雅黑" pitchFamily="34" charset="-122"/>
                </a:endParaRPr>
              </a:p>
            </p:txBody>
          </p:sp>
        </p:grpSp>
        <p:grpSp>
          <p:nvGrpSpPr>
            <p:cNvPr id="52" name="组合 51"/>
            <p:cNvGrpSpPr/>
            <p:nvPr/>
          </p:nvGrpSpPr>
          <p:grpSpPr>
            <a:xfrm>
              <a:off x="3299302" y="3427332"/>
              <a:ext cx="1409348" cy="369332"/>
              <a:chOff x="3300972" y="1672358"/>
              <a:chExt cx="1409348" cy="369332"/>
            </a:xfrm>
          </p:grpSpPr>
          <p:sp>
            <p:nvSpPr>
              <p:cNvPr id="53" name="菱形 52"/>
              <p:cNvSpPr/>
              <p:nvPr/>
            </p:nvSpPr>
            <p:spPr>
              <a:xfrm>
                <a:off x="3300972" y="1740613"/>
                <a:ext cx="216024" cy="232823"/>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TextBox 53"/>
              <p:cNvSpPr txBox="1"/>
              <p:nvPr/>
            </p:nvSpPr>
            <p:spPr>
              <a:xfrm>
                <a:off x="3602324" y="1672358"/>
                <a:ext cx="1107996" cy="369332"/>
              </a:xfrm>
              <a:prstGeom prst="rect">
                <a:avLst/>
              </a:prstGeom>
              <a:noFill/>
            </p:spPr>
            <p:txBody>
              <a:bodyPr wrap="none" rtlCol="0">
                <a:spAutoFit/>
              </a:bodyPr>
              <a:lstStyle/>
              <a:p>
                <a:r>
                  <a:rPr lang="zh-CN" altLang="en-US" dirty="0" smtClean="0">
                    <a:solidFill>
                      <a:schemeClr val="bg1">
                        <a:lumMod val="50000"/>
                      </a:schemeClr>
                    </a:solidFill>
                    <a:latin typeface="微软雅黑" pitchFamily="34" charset="-122"/>
                    <a:ea typeface="微软雅黑" pitchFamily="34" charset="-122"/>
                  </a:rPr>
                  <a:t>发展趋势</a:t>
                </a:r>
                <a:endParaRPr lang="zh-CN" altLang="en-US" dirty="0">
                  <a:solidFill>
                    <a:schemeClr val="bg1">
                      <a:lumMod val="50000"/>
                    </a:schemeClr>
                  </a:solidFill>
                  <a:latin typeface="微软雅黑" pitchFamily="34" charset="-122"/>
                  <a:ea typeface="微软雅黑" pitchFamily="34" charset="-122"/>
                </a:endParaRPr>
              </a:p>
            </p:txBody>
          </p:sp>
        </p:grpSp>
        <p:grpSp>
          <p:nvGrpSpPr>
            <p:cNvPr id="55" name="组合 54"/>
            <p:cNvGrpSpPr/>
            <p:nvPr/>
          </p:nvGrpSpPr>
          <p:grpSpPr>
            <a:xfrm>
              <a:off x="3299302" y="3966558"/>
              <a:ext cx="1409348" cy="369332"/>
              <a:chOff x="3300972" y="1672358"/>
              <a:chExt cx="1409348" cy="369332"/>
            </a:xfrm>
          </p:grpSpPr>
          <p:sp>
            <p:nvSpPr>
              <p:cNvPr id="56" name="菱形 55"/>
              <p:cNvSpPr/>
              <p:nvPr/>
            </p:nvSpPr>
            <p:spPr>
              <a:xfrm>
                <a:off x="3300972" y="1740613"/>
                <a:ext cx="216024" cy="232823"/>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7" name="TextBox 56"/>
              <p:cNvSpPr txBox="1"/>
              <p:nvPr/>
            </p:nvSpPr>
            <p:spPr>
              <a:xfrm>
                <a:off x="3602324" y="1672358"/>
                <a:ext cx="1107996" cy="369332"/>
              </a:xfrm>
              <a:prstGeom prst="rect">
                <a:avLst/>
              </a:prstGeom>
              <a:noFill/>
            </p:spPr>
            <p:txBody>
              <a:bodyPr wrap="none" rtlCol="0">
                <a:spAutoFit/>
              </a:bodyPr>
              <a:lstStyle/>
              <a:p>
                <a:r>
                  <a:rPr lang="zh-CN" altLang="en-US" dirty="0" smtClean="0">
                    <a:solidFill>
                      <a:schemeClr val="bg1">
                        <a:lumMod val="50000"/>
                      </a:schemeClr>
                    </a:solidFill>
                    <a:latin typeface="微软雅黑" pitchFamily="34" charset="-122"/>
                    <a:ea typeface="微软雅黑" pitchFamily="34" charset="-122"/>
                  </a:rPr>
                  <a:t>一些疑虑</a:t>
                </a:r>
                <a:endParaRPr lang="zh-CN" altLang="en-US" dirty="0">
                  <a:solidFill>
                    <a:schemeClr val="bg1">
                      <a:lumMod val="50000"/>
                    </a:schemeClr>
                  </a:solidFill>
                  <a:latin typeface="微软雅黑" pitchFamily="34" charset="-122"/>
                  <a:ea typeface="微软雅黑" pitchFamily="34" charset="-122"/>
                </a:endParaRPr>
              </a:p>
            </p:txBody>
          </p:sp>
        </p:grpSp>
        <p:grpSp>
          <p:nvGrpSpPr>
            <p:cNvPr id="58" name="组合 57"/>
            <p:cNvGrpSpPr/>
            <p:nvPr/>
          </p:nvGrpSpPr>
          <p:grpSpPr>
            <a:xfrm>
              <a:off x="3299302" y="4505784"/>
              <a:ext cx="1409348" cy="369332"/>
              <a:chOff x="3300972" y="1672358"/>
              <a:chExt cx="1409348" cy="369332"/>
            </a:xfrm>
          </p:grpSpPr>
          <p:sp>
            <p:nvSpPr>
              <p:cNvPr id="59" name="菱形 58"/>
              <p:cNvSpPr/>
              <p:nvPr/>
            </p:nvSpPr>
            <p:spPr>
              <a:xfrm>
                <a:off x="3300972" y="1740613"/>
                <a:ext cx="216024" cy="232823"/>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0" name="TextBox 59"/>
              <p:cNvSpPr txBox="1"/>
              <p:nvPr/>
            </p:nvSpPr>
            <p:spPr>
              <a:xfrm>
                <a:off x="3602324" y="1672358"/>
                <a:ext cx="1107996" cy="369332"/>
              </a:xfrm>
              <a:prstGeom prst="rect">
                <a:avLst/>
              </a:prstGeom>
              <a:noFill/>
            </p:spPr>
            <p:txBody>
              <a:bodyPr wrap="none" rtlCol="0">
                <a:spAutoFit/>
              </a:bodyPr>
              <a:lstStyle/>
              <a:p>
                <a:r>
                  <a:rPr lang="zh-CN" altLang="en-US" dirty="0" smtClean="0">
                    <a:solidFill>
                      <a:schemeClr val="bg1">
                        <a:lumMod val="50000"/>
                      </a:schemeClr>
                    </a:solidFill>
                    <a:latin typeface="微软雅黑" pitchFamily="34" charset="-122"/>
                    <a:ea typeface="微软雅黑" pitchFamily="34" charset="-122"/>
                  </a:rPr>
                  <a:t>一些思考</a:t>
                </a:r>
                <a:endParaRPr lang="zh-CN" altLang="en-US" dirty="0">
                  <a:solidFill>
                    <a:schemeClr val="bg1">
                      <a:lumMod val="50000"/>
                    </a:schemeClr>
                  </a:solidFill>
                  <a:latin typeface="微软雅黑" pitchFamily="34" charset="-122"/>
                  <a:ea typeface="微软雅黑" pitchFamily="34" charset="-122"/>
                </a:endParaRPr>
              </a:p>
            </p:txBody>
          </p:sp>
        </p:grpSp>
      </p:grpSp>
      <p:sp>
        <p:nvSpPr>
          <p:cNvPr id="70" name="椭圆 69"/>
          <p:cNvSpPr/>
          <p:nvPr/>
        </p:nvSpPr>
        <p:spPr>
          <a:xfrm>
            <a:off x="8875260" y="1438328"/>
            <a:ext cx="856350" cy="85635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285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241498" y="1628800"/>
            <a:ext cx="2016224" cy="3230720"/>
            <a:chOff x="-241498" y="1628800"/>
            <a:chExt cx="2016224" cy="3230720"/>
          </a:xfrm>
        </p:grpSpPr>
        <p:grpSp>
          <p:nvGrpSpPr>
            <p:cNvPr id="3" name="组合 2"/>
            <p:cNvGrpSpPr/>
            <p:nvPr/>
          </p:nvGrpSpPr>
          <p:grpSpPr>
            <a:xfrm>
              <a:off x="-241498" y="1628800"/>
              <a:ext cx="2016224" cy="523220"/>
              <a:chOff x="-241498" y="1628800"/>
              <a:chExt cx="2016224" cy="523220"/>
            </a:xfrm>
          </p:grpSpPr>
          <p:sp>
            <p:nvSpPr>
              <p:cNvPr id="34" name="矩形 33"/>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35" name="TextBox 34"/>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01</a:t>
                </a:r>
                <a:endParaRPr lang="zh-CN" altLang="en-US" sz="2800" b="1" dirty="0">
                  <a:solidFill>
                    <a:schemeClr val="bg1">
                      <a:lumMod val="95000"/>
                    </a:schemeClr>
                  </a:solidFill>
                  <a:latin typeface="Bradley Hand ITC" pitchFamily="66" charset="0"/>
                  <a:ea typeface="楷体_GB2312" pitchFamily="49" charset="-122"/>
                </a:endParaRPr>
              </a:p>
            </p:txBody>
          </p:sp>
          <p:sp>
            <p:nvSpPr>
              <p:cNvPr id="36" name="TextBox 35">
                <a:hlinkClick r:id="rId3"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a:solidFill>
                      <a:schemeClr val="bg1">
                        <a:lumMod val="75000"/>
                      </a:schemeClr>
                    </a:solidFill>
                    <a:latin typeface="微软雅黑" pitchFamily="34" charset="-122"/>
                    <a:ea typeface="微软雅黑" pitchFamily="34" charset="-122"/>
                  </a:rPr>
                  <a:t>各国概况</a:t>
                </a:r>
              </a:p>
            </p:txBody>
          </p:sp>
        </p:grpSp>
        <p:grpSp>
          <p:nvGrpSpPr>
            <p:cNvPr id="72" name="组合 71"/>
            <p:cNvGrpSpPr/>
            <p:nvPr/>
          </p:nvGrpSpPr>
          <p:grpSpPr>
            <a:xfrm>
              <a:off x="-241498" y="2305675"/>
              <a:ext cx="2016224" cy="523220"/>
              <a:chOff x="-241498" y="1628800"/>
              <a:chExt cx="2016224" cy="523220"/>
            </a:xfrm>
          </p:grpSpPr>
          <p:sp>
            <p:nvSpPr>
              <p:cNvPr id="73" name="矩形 72"/>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74" name="TextBox 73"/>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02</a:t>
                </a:r>
                <a:endParaRPr lang="zh-CN" altLang="en-US" sz="2800" b="1" dirty="0">
                  <a:solidFill>
                    <a:schemeClr val="bg1">
                      <a:lumMod val="95000"/>
                    </a:schemeClr>
                  </a:solidFill>
                  <a:latin typeface="Bradley Hand ITC" pitchFamily="66" charset="0"/>
                  <a:ea typeface="楷体_GB2312" pitchFamily="49" charset="-122"/>
                </a:endParaRPr>
              </a:p>
            </p:txBody>
          </p:sp>
          <p:sp>
            <p:nvSpPr>
              <p:cNvPr id="75" name="TextBox 74">
                <a:hlinkClick r:id="rId3"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a:solidFill>
                      <a:schemeClr val="bg1">
                        <a:lumMod val="75000"/>
                      </a:schemeClr>
                    </a:solidFill>
                    <a:latin typeface="微软雅黑" pitchFamily="34" charset="-122"/>
                    <a:ea typeface="微软雅黑" pitchFamily="34" charset="-122"/>
                  </a:rPr>
                  <a:t>最新进展</a:t>
                </a:r>
              </a:p>
            </p:txBody>
          </p:sp>
        </p:grpSp>
        <p:grpSp>
          <p:nvGrpSpPr>
            <p:cNvPr id="76" name="组合 75"/>
            <p:cNvGrpSpPr/>
            <p:nvPr/>
          </p:nvGrpSpPr>
          <p:grpSpPr>
            <a:xfrm>
              <a:off x="-241498" y="2982550"/>
              <a:ext cx="2016224" cy="523220"/>
              <a:chOff x="-241498" y="1628800"/>
              <a:chExt cx="2016224" cy="523220"/>
            </a:xfrm>
          </p:grpSpPr>
          <p:sp>
            <p:nvSpPr>
              <p:cNvPr id="77" name="矩形 76"/>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78" name="TextBox 77"/>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03</a:t>
                </a:r>
                <a:endParaRPr lang="zh-CN" altLang="en-US" sz="2800" b="1" dirty="0">
                  <a:solidFill>
                    <a:schemeClr val="bg1">
                      <a:lumMod val="95000"/>
                    </a:schemeClr>
                  </a:solidFill>
                  <a:latin typeface="Bradley Hand ITC" pitchFamily="66" charset="0"/>
                  <a:ea typeface="楷体_GB2312" pitchFamily="49" charset="-122"/>
                </a:endParaRPr>
              </a:p>
            </p:txBody>
          </p:sp>
          <p:sp>
            <p:nvSpPr>
              <p:cNvPr id="79" name="TextBox 78">
                <a:hlinkClick r:id="rId3"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a:solidFill>
                      <a:schemeClr val="bg1">
                        <a:lumMod val="75000"/>
                      </a:schemeClr>
                    </a:solidFill>
                    <a:latin typeface="微软雅黑" pitchFamily="34" charset="-122"/>
                    <a:ea typeface="微软雅黑" pitchFamily="34" charset="-122"/>
                  </a:rPr>
                  <a:t>发展趋势</a:t>
                </a:r>
              </a:p>
            </p:txBody>
          </p:sp>
        </p:grpSp>
        <p:grpSp>
          <p:nvGrpSpPr>
            <p:cNvPr id="80" name="组合 79"/>
            <p:cNvGrpSpPr/>
            <p:nvPr/>
          </p:nvGrpSpPr>
          <p:grpSpPr>
            <a:xfrm>
              <a:off x="-241498" y="3659425"/>
              <a:ext cx="2016224" cy="523220"/>
              <a:chOff x="-241498" y="1628800"/>
              <a:chExt cx="2016224" cy="523220"/>
            </a:xfrm>
          </p:grpSpPr>
          <p:sp>
            <p:nvSpPr>
              <p:cNvPr id="81" name="矩形 80"/>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82" name="TextBox 81"/>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04</a:t>
                </a:r>
                <a:endParaRPr lang="zh-CN" altLang="en-US" sz="2800" b="1" dirty="0">
                  <a:solidFill>
                    <a:schemeClr val="bg1">
                      <a:lumMod val="95000"/>
                    </a:schemeClr>
                  </a:solidFill>
                  <a:latin typeface="Bradley Hand ITC" pitchFamily="66" charset="0"/>
                  <a:ea typeface="楷体_GB2312" pitchFamily="49" charset="-122"/>
                </a:endParaRPr>
              </a:p>
            </p:txBody>
          </p:sp>
          <p:sp>
            <p:nvSpPr>
              <p:cNvPr id="83" name="TextBox 82">
                <a:hlinkClick r:id="rId3"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一些疑虑</a:t>
                </a:r>
                <a:endParaRPr lang="zh-CN" altLang="en-US" sz="2000" dirty="0">
                  <a:solidFill>
                    <a:schemeClr val="bg1">
                      <a:lumMod val="75000"/>
                    </a:schemeClr>
                  </a:solidFill>
                  <a:latin typeface="微软雅黑" pitchFamily="34" charset="-122"/>
                  <a:ea typeface="微软雅黑" pitchFamily="34" charset="-122"/>
                </a:endParaRPr>
              </a:p>
            </p:txBody>
          </p:sp>
        </p:grpSp>
        <p:grpSp>
          <p:nvGrpSpPr>
            <p:cNvPr id="84" name="组合 83"/>
            <p:cNvGrpSpPr/>
            <p:nvPr/>
          </p:nvGrpSpPr>
          <p:grpSpPr>
            <a:xfrm>
              <a:off x="-241498" y="4336300"/>
              <a:ext cx="2016224" cy="523220"/>
              <a:chOff x="-241498" y="1628800"/>
              <a:chExt cx="2016224" cy="523220"/>
            </a:xfrm>
          </p:grpSpPr>
          <p:sp>
            <p:nvSpPr>
              <p:cNvPr id="85" name="矩形 84"/>
              <p:cNvSpPr/>
              <p:nvPr/>
            </p:nvSpPr>
            <p:spPr>
              <a:xfrm>
                <a:off x="0" y="1675097"/>
                <a:ext cx="362623" cy="377008"/>
              </a:xfrm>
              <a:prstGeom prst="rect">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95000"/>
                    </a:schemeClr>
                  </a:solidFill>
                </a:endParaRPr>
              </a:p>
            </p:txBody>
          </p:sp>
          <p:sp>
            <p:nvSpPr>
              <p:cNvPr id="86" name="TextBox 85"/>
              <p:cNvSpPr txBox="1"/>
              <p:nvPr/>
            </p:nvSpPr>
            <p:spPr>
              <a:xfrm>
                <a:off x="-241498" y="1628800"/>
                <a:ext cx="900120" cy="523220"/>
              </a:xfrm>
              <a:prstGeom prst="rect">
                <a:avLst/>
              </a:prstGeom>
              <a:noFill/>
            </p:spPr>
            <p:txBody>
              <a:bodyPr wrap="square" rtlCol="0">
                <a:spAutoFit/>
              </a:bodyPr>
              <a:lstStyle/>
              <a:p>
                <a:pPr algn="ctr"/>
                <a:r>
                  <a:rPr lang="en-US" altLang="zh-CN" sz="2800" b="1" dirty="0" smtClean="0">
                    <a:solidFill>
                      <a:schemeClr val="bg1">
                        <a:lumMod val="95000"/>
                      </a:schemeClr>
                    </a:solidFill>
                    <a:latin typeface="Bradley Hand ITC" pitchFamily="66" charset="0"/>
                    <a:ea typeface="楷体_GB2312" pitchFamily="49" charset="-122"/>
                  </a:rPr>
                  <a:t>05</a:t>
                </a:r>
                <a:endParaRPr lang="zh-CN" altLang="en-US" sz="2800" b="1" dirty="0">
                  <a:solidFill>
                    <a:schemeClr val="bg1">
                      <a:lumMod val="95000"/>
                    </a:schemeClr>
                  </a:solidFill>
                  <a:latin typeface="Bradley Hand ITC" pitchFamily="66" charset="0"/>
                  <a:ea typeface="楷体_GB2312" pitchFamily="49" charset="-122"/>
                </a:endParaRPr>
              </a:p>
            </p:txBody>
          </p:sp>
          <p:sp>
            <p:nvSpPr>
              <p:cNvPr id="87" name="TextBox 86">
                <a:hlinkClick r:id="rId3" action="ppaction://hlinksldjump"/>
              </p:cNvPr>
              <p:cNvSpPr txBox="1"/>
              <p:nvPr/>
            </p:nvSpPr>
            <p:spPr>
              <a:xfrm>
                <a:off x="419244" y="1675097"/>
                <a:ext cx="1355482" cy="400110"/>
              </a:xfrm>
              <a:prstGeom prst="rect">
                <a:avLst/>
              </a:prstGeom>
              <a:noFill/>
            </p:spPr>
            <p:txBody>
              <a:bodyPr wrap="square" rtlCol="0">
                <a:spAutoFit/>
              </a:bodyPr>
              <a:lstStyle/>
              <a:p>
                <a:r>
                  <a:rPr lang="zh-CN" altLang="en-US" sz="2000" dirty="0" smtClean="0">
                    <a:solidFill>
                      <a:schemeClr val="bg1">
                        <a:lumMod val="75000"/>
                      </a:schemeClr>
                    </a:solidFill>
                    <a:latin typeface="微软雅黑" pitchFamily="34" charset="-122"/>
                    <a:ea typeface="微软雅黑" pitchFamily="34" charset="-122"/>
                  </a:rPr>
                  <a:t>一些思考</a:t>
                </a:r>
                <a:endParaRPr lang="zh-CN" altLang="en-US" sz="2000" dirty="0">
                  <a:solidFill>
                    <a:schemeClr val="bg1">
                      <a:lumMod val="75000"/>
                    </a:schemeClr>
                  </a:solidFill>
                  <a:latin typeface="微软雅黑" pitchFamily="34" charset="-122"/>
                  <a:ea typeface="微软雅黑" pitchFamily="34" charset="-122"/>
                </a:endParaRPr>
              </a:p>
            </p:txBody>
          </p:sp>
        </p:grpSp>
      </p:grpSp>
      <p:pic>
        <p:nvPicPr>
          <p:cNvPr id="6146" name="Picture 2" descr="C:\Users\lenovo\Desktop\u=2280707305,750416151&amp;fm=21&amp;gp=0_副本.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7056" y="4655383"/>
            <a:ext cx="2229249" cy="192176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47" name="Picture 3" descr="C:\Users\lenovo\Desktop\u=481271671,3857450826&amp;fm=21&amp;gp=0 (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0795" y="2354881"/>
            <a:ext cx="3708243" cy="335986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48" name="Picture 4" descr="C:\Users\lenovo\Desktop\u=4186246304,790131084&amp;fm=21&amp;g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1198" y="2926563"/>
            <a:ext cx="2058302" cy="145603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086759"/>
      </p:ext>
    </p:extLst>
  </p:cSld>
  <p:clrMapOvr>
    <a:masterClrMapping/>
  </p:clrMapOvr>
  <mc:AlternateContent xmlns:mc="http://schemas.openxmlformats.org/markup-compatibility/2006" xmlns:p14="http://schemas.microsoft.com/office/powerpoint/2010/main">
    <mc:Choice Requires="p14">
      <p:transition spd="slow" p14:dur="900">
        <p14:flythrough hasBounce="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nodeType="clickEffect">
                                  <p:stCondLst>
                                    <p:cond delay="0"/>
                                  </p:stCondLst>
                                  <p:childTnLst>
                                    <p:animMotion origin="layout" path="M -4.05236E-6 -2.81221E-6 L -0.38166 -0.00462 " pathEditMode="relative" rAng="0" ptsTypes="AA">
                                      <p:cBhvr>
                                        <p:cTn id="6" dur="500" fill="hold"/>
                                        <p:tgtEl>
                                          <p:spTgt spid="7"/>
                                        </p:tgtEl>
                                        <p:attrNameLst>
                                          <p:attrName>ppt_x</p:attrName>
                                          <p:attrName>ppt_y</p:attrName>
                                        </p:attrNameLst>
                                      </p:cBhvr>
                                      <p:rCtr x="-19083" y="-231"/>
                                    </p:animMotion>
                                  </p:childTnLst>
                                </p:cTn>
                              </p:par>
                              <p:par>
                                <p:cTn id="7" presetID="53" presetClass="exit" presetSubtype="0" fill="hold" nodeType="withEffect">
                                  <p:stCondLst>
                                    <p:cond delay="0"/>
                                  </p:stCondLst>
                                  <p:childTnLst>
                                    <p:anim calcmode="lin" valueType="num">
                                      <p:cBhvr>
                                        <p:cTn id="8" dur="500"/>
                                        <p:tgtEl>
                                          <p:spTgt spid="7"/>
                                        </p:tgtEl>
                                        <p:attrNameLst>
                                          <p:attrName>ppt_w</p:attrName>
                                        </p:attrNameLst>
                                      </p:cBhvr>
                                      <p:tavLst>
                                        <p:tav tm="0">
                                          <p:val>
                                            <p:strVal val="ppt_w"/>
                                          </p:val>
                                        </p:tav>
                                        <p:tav tm="100000">
                                          <p:val>
                                            <p:fltVal val="0"/>
                                          </p:val>
                                        </p:tav>
                                      </p:tavLst>
                                    </p:anim>
                                    <p:anim calcmode="lin" valueType="num">
                                      <p:cBhvr>
                                        <p:cTn id="9" dur="500"/>
                                        <p:tgtEl>
                                          <p:spTgt spid="7"/>
                                        </p:tgtEl>
                                        <p:attrNameLst>
                                          <p:attrName>ppt_h</p:attrName>
                                        </p:attrNameLst>
                                      </p:cBhvr>
                                      <p:tavLst>
                                        <p:tav tm="0">
                                          <p:val>
                                            <p:strVal val="ppt_h"/>
                                          </p:val>
                                        </p:tav>
                                        <p:tav tm="100000">
                                          <p:val>
                                            <p:fltVal val="0"/>
                                          </p:val>
                                        </p:tav>
                                      </p:tavLst>
                                    </p:anim>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par>
                                <p:cTn id="12" presetID="53" presetClass="entr" presetSubtype="0" fill="hold" nodeType="withEffect">
                                  <p:stCondLst>
                                    <p:cond delay="30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15" presetClass="exit" presetSubtype="0" fill="hold" grpId="0" nodeType="withEffect">
                                  <p:stCondLst>
                                    <p:cond delay="700"/>
                                  </p:stCondLst>
                                  <p:childTnLst>
                                    <p:anim calcmode="lin" valueType="num">
                                      <p:cBhvr>
                                        <p:cTn id="18" dur="500"/>
                                        <p:tgtEl>
                                          <p:spTgt spid="70"/>
                                        </p:tgtEl>
                                        <p:attrNameLst>
                                          <p:attrName>ppt_w</p:attrName>
                                        </p:attrNameLst>
                                      </p:cBhvr>
                                      <p:tavLst>
                                        <p:tav tm="0">
                                          <p:val>
                                            <p:strVal val="ppt_w"/>
                                          </p:val>
                                        </p:tav>
                                        <p:tav tm="100000">
                                          <p:val>
                                            <p:fltVal val="0"/>
                                          </p:val>
                                        </p:tav>
                                      </p:tavLst>
                                    </p:anim>
                                    <p:anim calcmode="lin" valueType="num">
                                      <p:cBhvr>
                                        <p:cTn id="19" dur="500"/>
                                        <p:tgtEl>
                                          <p:spTgt spid="70"/>
                                        </p:tgtEl>
                                        <p:attrNameLst>
                                          <p:attrName>ppt_h</p:attrName>
                                        </p:attrNameLst>
                                      </p:cBhvr>
                                      <p:tavLst>
                                        <p:tav tm="0">
                                          <p:val>
                                            <p:strVal val="ppt_h"/>
                                          </p:val>
                                        </p:tav>
                                        <p:tav tm="100000">
                                          <p:val>
                                            <p:fltVal val="0"/>
                                          </p:val>
                                        </p:tav>
                                      </p:tavLst>
                                    </p:anim>
                                    <p:anim calcmode="lin" valueType="num">
                                      <p:cBhvr>
                                        <p:cTn id="20" dur="500"/>
                                        <p:tgtEl>
                                          <p:spTgt spid="70"/>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1" dur="500"/>
                                        <p:tgtEl>
                                          <p:spTgt spid="70"/>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2" dur="1" fill="hold">
                                          <p:stCondLst>
                                            <p:cond delay="499"/>
                                          </p:stCondLst>
                                        </p:cTn>
                                        <p:tgtEl>
                                          <p:spTgt spid="70"/>
                                        </p:tgtEl>
                                        <p:attrNameLst>
                                          <p:attrName>style.visibility</p:attrName>
                                        </p:attrNameLst>
                                      </p:cBhvr>
                                      <p:to>
                                        <p:strVal val="hidden"/>
                                      </p:to>
                                    </p:set>
                                  </p:childTnLst>
                                </p:cTn>
                              </p:par>
                              <p:par>
                                <p:cTn id="23" presetID="15" presetClass="exit" presetSubtype="0" fill="hold" nodeType="withEffect">
                                  <p:stCondLst>
                                    <p:cond delay="400"/>
                                  </p:stCondLst>
                                  <p:childTnLst>
                                    <p:anim calcmode="lin" valueType="num">
                                      <p:cBhvr>
                                        <p:cTn id="24" dur="500"/>
                                        <p:tgtEl>
                                          <p:spTgt spid="6147"/>
                                        </p:tgtEl>
                                        <p:attrNameLst>
                                          <p:attrName>ppt_w</p:attrName>
                                        </p:attrNameLst>
                                      </p:cBhvr>
                                      <p:tavLst>
                                        <p:tav tm="0">
                                          <p:val>
                                            <p:strVal val="ppt_w"/>
                                          </p:val>
                                        </p:tav>
                                        <p:tav tm="100000">
                                          <p:val>
                                            <p:fltVal val="0"/>
                                          </p:val>
                                        </p:tav>
                                      </p:tavLst>
                                    </p:anim>
                                    <p:anim calcmode="lin" valueType="num">
                                      <p:cBhvr>
                                        <p:cTn id="25" dur="500"/>
                                        <p:tgtEl>
                                          <p:spTgt spid="6147"/>
                                        </p:tgtEl>
                                        <p:attrNameLst>
                                          <p:attrName>ppt_h</p:attrName>
                                        </p:attrNameLst>
                                      </p:cBhvr>
                                      <p:tavLst>
                                        <p:tav tm="0">
                                          <p:val>
                                            <p:strVal val="ppt_h"/>
                                          </p:val>
                                        </p:tav>
                                        <p:tav tm="100000">
                                          <p:val>
                                            <p:fltVal val="0"/>
                                          </p:val>
                                        </p:tav>
                                      </p:tavLst>
                                    </p:anim>
                                    <p:anim calcmode="lin" valueType="num">
                                      <p:cBhvr>
                                        <p:cTn id="26" dur="500"/>
                                        <p:tgtEl>
                                          <p:spTgt spid="6147"/>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7" dur="500"/>
                                        <p:tgtEl>
                                          <p:spTgt spid="6147"/>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8" dur="1" fill="hold">
                                          <p:stCondLst>
                                            <p:cond delay="499"/>
                                          </p:stCondLst>
                                        </p:cTn>
                                        <p:tgtEl>
                                          <p:spTgt spid="6147"/>
                                        </p:tgtEl>
                                        <p:attrNameLst>
                                          <p:attrName>style.visibility</p:attrName>
                                        </p:attrNameLst>
                                      </p:cBhvr>
                                      <p:to>
                                        <p:strVal val="hidden"/>
                                      </p:to>
                                    </p:set>
                                  </p:childTnLst>
                                </p:cTn>
                              </p:par>
                              <p:par>
                                <p:cTn id="29" presetID="15" presetClass="exit" presetSubtype="0" fill="hold" nodeType="withEffect">
                                  <p:stCondLst>
                                    <p:cond delay="500"/>
                                  </p:stCondLst>
                                  <p:childTnLst>
                                    <p:anim calcmode="lin" valueType="num">
                                      <p:cBhvr>
                                        <p:cTn id="30" dur="500"/>
                                        <p:tgtEl>
                                          <p:spTgt spid="6146"/>
                                        </p:tgtEl>
                                        <p:attrNameLst>
                                          <p:attrName>ppt_w</p:attrName>
                                        </p:attrNameLst>
                                      </p:cBhvr>
                                      <p:tavLst>
                                        <p:tav tm="0">
                                          <p:val>
                                            <p:strVal val="ppt_w"/>
                                          </p:val>
                                        </p:tav>
                                        <p:tav tm="100000">
                                          <p:val>
                                            <p:fltVal val="0"/>
                                          </p:val>
                                        </p:tav>
                                      </p:tavLst>
                                    </p:anim>
                                    <p:anim calcmode="lin" valueType="num">
                                      <p:cBhvr>
                                        <p:cTn id="31" dur="500"/>
                                        <p:tgtEl>
                                          <p:spTgt spid="6146"/>
                                        </p:tgtEl>
                                        <p:attrNameLst>
                                          <p:attrName>ppt_h</p:attrName>
                                        </p:attrNameLst>
                                      </p:cBhvr>
                                      <p:tavLst>
                                        <p:tav tm="0">
                                          <p:val>
                                            <p:strVal val="ppt_h"/>
                                          </p:val>
                                        </p:tav>
                                        <p:tav tm="100000">
                                          <p:val>
                                            <p:fltVal val="0"/>
                                          </p:val>
                                        </p:tav>
                                      </p:tavLst>
                                    </p:anim>
                                    <p:anim calcmode="lin" valueType="num">
                                      <p:cBhvr>
                                        <p:cTn id="32" dur="500"/>
                                        <p:tgtEl>
                                          <p:spTgt spid="6146"/>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3" dur="500"/>
                                        <p:tgtEl>
                                          <p:spTgt spid="6146"/>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4" dur="1" fill="hold">
                                          <p:stCondLst>
                                            <p:cond delay="499"/>
                                          </p:stCondLst>
                                        </p:cTn>
                                        <p:tgtEl>
                                          <p:spTgt spid="6146"/>
                                        </p:tgtEl>
                                        <p:attrNameLst>
                                          <p:attrName>style.visibility</p:attrName>
                                        </p:attrNameLst>
                                      </p:cBhvr>
                                      <p:to>
                                        <p:strVal val="hidden"/>
                                      </p:to>
                                    </p:set>
                                  </p:childTnLst>
                                </p:cTn>
                              </p:par>
                              <p:par>
                                <p:cTn id="35" presetID="15" presetClass="exit" presetSubtype="0" fill="hold" nodeType="withEffect">
                                  <p:stCondLst>
                                    <p:cond delay="600"/>
                                  </p:stCondLst>
                                  <p:childTnLst>
                                    <p:anim calcmode="lin" valueType="num">
                                      <p:cBhvr>
                                        <p:cTn id="36" dur="500"/>
                                        <p:tgtEl>
                                          <p:spTgt spid="6148"/>
                                        </p:tgtEl>
                                        <p:attrNameLst>
                                          <p:attrName>ppt_w</p:attrName>
                                        </p:attrNameLst>
                                      </p:cBhvr>
                                      <p:tavLst>
                                        <p:tav tm="0">
                                          <p:val>
                                            <p:strVal val="ppt_w"/>
                                          </p:val>
                                        </p:tav>
                                        <p:tav tm="100000">
                                          <p:val>
                                            <p:fltVal val="0"/>
                                          </p:val>
                                        </p:tav>
                                      </p:tavLst>
                                    </p:anim>
                                    <p:anim calcmode="lin" valueType="num">
                                      <p:cBhvr>
                                        <p:cTn id="37" dur="500"/>
                                        <p:tgtEl>
                                          <p:spTgt spid="6148"/>
                                        </p:tgtEl>
                                        <p:attrNameLst>
                                          <p:attrName>ppt_h</p:attrName>
                                        </p:attrNameLst>
                                      </p:cBhvr>
                                      <p:tavLst>
                                        <p:tav tm="0">
                                          <p:val>
                                            <p:strVal val="ppt_h"/>
                                          </p:val>
                                        </p:tav>
                                        <p:tav tm="100000">
                                          <p:val>
                                            <p:fltVal val="0"/>
                                          </p:val>
                                        </p:tav>
                                      </p:tavLst>
                                    </p:anim>
                                    <p:anim calcmode="lin" valueType="num">
                                      <p:cBhvr>
                                        <p:cTn id="38" dur="500"/>
                                        <p:tgtEl>
                                          <p:spTgt spid="6148"/>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39" dur="500"/>
                                        <p:tgtEl>
                                          <p:spTgt spid="6148"/>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40" dur="1" fill="hold">
                                          <p:stCondLst>
                                            <p:cond delay="499"/>
                                          </p:stCondLst>
                                        </p:cTn>
                                        <p:tgtEl>
                                          <p:spTgt spid="61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sp>
        <p:nvSpPr>
          <p:cNvPr id="26" name="TextBox 25"/>
          <p:cNvSpPr txBox="1"/>
          <p:nvPr/>
        </p:nvSpPr>
        <p:spPr>
          <a:xfrm>
            <a:off x="10835827" y="1196752"/>
            <a:ext cx="646331"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故事</a:t>
            </a:r>
            <a:endParaRPr lang="zh-CN" altLang="en-US" dirty="0">
              <a:solidFill>
                <a:schemeClr val="bg1"/>
              </a:solidFill>
              <a:latin typeface="微软雅黑" pitchFamily="34" charset="-122"/>
              <a:ea typeface="微软雅黑" pitchFamily="34" charset="-122"/>
            </a:endParaRPr>
          </a:p>
        </p:txBody>
      </p:sp>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25694"/>
          </a:xfrm>
          <a:prstGeom prst="rect">
            <a:avLst/>
          </a:prstGeom>
          <a:noFill/>
          <a:ln>
            <a:noFill/>
          </a:ln>
          <a:extLst/>
        </p:spPr>
        <p:txBody>
          <a:bodyPr wrap="square">
            <a:spAutoFit/>
          </a:bodyPr>
          <a:lstStyle/>
          <a:p>
            <a:pPr indent="457200" algn="ctr">
              <a:lnSpc>
                <a:spcPct val="134000"/>
              </a:lnSpc>
              <a:spcAft>
                <a:spcPts val="1200"/>
              </a:spcAft>
            </a:pPr>
            <a:r>
              <a:rPr lang="zh-CN" altLang="en-US" b="1" dirty="0">
                <a:latin typeface="微软雅黑" panose="020B0503020204020204" pitchFamily="34" charset="-122"/>
                <a:ea typeface="微软雅黑" panose="020B0503020204020204" pitchFamily="34" charset="-122"/>
              </a:rPr>
              <a:t>拉丁美洲：巴西迅猛发展领先其他国家</a:t>
            </a:r>
            <a:endParaRPr lang="zh-CN" altLang="en-US" b="1" dirty="0">
              <a:solidFill>
                <a:schemeClr val="bg1"/>
              </a:solidFill>
              <a:latin typeface="微软雅黑" pitchFamily="34" charset="-122"/>
              <a:ea typeface="微软雅黑" pitchFamily="34" charset="-122"/>
            </a:endParaRPr>
          </a:p>
        </p:txBody>
      </p:sp>
      <p:sp>
        <p:nvSpPr>
          <p:cNvPr id="2" name="矩形 1"/>
          <p:cNvSpPr/>
          <p:nvPr/>
        </p:nvSpPr>
        <p:spPr>
          <a:xfrm>
            <a:off x="5440340" y="3391832"/>
            <a:ext cx="5924953" cy="1477328"/>
          </a:xfrm>
          <a:prstGeom prst="rect">
            <a:avLst/>
          </a:prstGeom>
        </p:spPr>
        <p:txBody>
          <a:bodyPr wrap="square">
            <a:spAutoFit/>
          </a:bodyPr>
          <a:lstStyle/>
          <a:p>
            <a:r>
              <a:rPr lang="zh-CN" altLang="zh-CN" dirty="0" smtClean="0"/>
              <a:t>　　</a:t>
            </a:r>
            <a:r>
              <a:rPr lang="zh-CN" altLang="en-US" dirty="0"/>
              <a:t>巴西继续引领拉丁美洲的风电发展，</a:t>
            </a:r>
            <a:r>
              <a:rPr lang="en-US" altLang="zh-CN" dirty="0"/>
              <a:t>2013 </a:t>
            </a:r>
            <a:r>
              <a:rPr lang="zh-CN" altLang="en-US" dirty="0"/>
              <a:t>年新增装机容量</a:t>
            </a:r>
            <a:r>
              <a:rPr lang="en-US" altLang="zh-CN" dirty="0"/>
              <a:t>952MW</a:t>
            </a:r>
            <a:r>
              <a:rPr lang="zh-CN" altLang="en-US" dirty="0"/>
              <a:t>，累计装机容量</a:t>
            </a:r>
            <a:r>
              <a:rPr lang="en-US" altLang="zh-CN" dirty="0"/>
              <a:t>3,461MW</a:t>
            </a:r>
            <a:r>
              <a:rPr lang="zh-CN" altLang="en-US" dirty="0"/>
              <a:t>。由于巴西国内招标拉动了风电巨大发展，目前有大约</a:t>
            </a:r>
            <a:r>
              <a:rPr lang="en-US" altLang="zh-CN" dirty="0"/>
              <a:t>7GW </a:t>
            </a:r>
            <a:r>
              <a:rPr lang="zh-CN" altLang="en-US" dirty="0"/>
              <a:t>的项目储备将在</a:t>
            </a:r>
            <a:r>
              <a:rPr lang="en-US" altLang="zh-CN" dirty="0"/>
              <a:t>2015 </a:t>
            </a:r>
            <a:r>
              <a:rPr lang="zh-CN" altLang="en-US" dirty="0"/>
              <a:t>年前完工。政府预测到</a:t>
            </a:r>
            <a:r>
              <a:rPr lang="en-US" altLang="zh-CN" dirty="0"/>
              <a:t>2022 </a:t>
            </a:r>
            <a:r>
              <a:rPr lang="zh-CN" altLang="en-US" dirty="0"/>
              <a:t>年，巴西大约有</a:t>
            </a:r>
            <a:r>
              <a:rPr lang="en-US" altLang="zh-CN" dirty="0"/>
              <a:t>17.5GW </a:t>
            </a:r>
            <a:r>
              <a:rPr lang="zh-CN" altLang="en-US" dirty="0"/>
              <a:t>风电实现装机。</a:t>
            </a:r>
          </a:p>
        </p:txBody>
      </p:sp>
      <p:sp>
        <p:nvSpPr>
          <p:cNvPr id="17" name="矩形 9"/>
          <p:cNvSpPr>
            <a:spLocks noChangeArrowheads="1"/>
          </p:cNvSpPr>
          <p:nvPr/>
        </p:nvSpPr>
        <p:spPr bwMode="auto">
          <a:xfrm>
            <a:off x="6067202" y="141277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8" name="TextBox 10"/>
          <p:cNvSpPr>
            <a:spLocks noChangeArrowheads="1"/>
          </p:cNvSpPr>
          <p:nvPr/>
        </p:nvSpPr>
        <p:spPr bwMode="auto">
          <a:xfrm>
            <a:off x="6197932" y="121939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a:solidFill>
                  <a:schemeClr val="accent6"/>
                </a:solidFill>
                <a:latin typeface="微软雅黑" pitchFamily="34" charset="-122"/>
                <a:ea typeface="微软雅黑" pitchFamily="34" charset="-122"/>
              </a:rPr>
              <a:t>拉丁美洲</a:t>
            </a:r>
          </a:p>
        </p:txBody>
      </p:sp>
      <p:sp>
        <p:nvSpPr>
          <p:cNvPr id="3" name="AutoShape 2" descr="http://t10.baidu.com/it/u=267625920,830817416&amp;fm=5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t10.baidu.com/it/u=267625920,830817416&amp;fm=5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8862" y="3523901"/>
            <a:ext cx="1800200" cy="135386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descr="D:\Teliss_Tong\Copy\定期备份\工作备份\！PPT图片及版面资源\06-PPT精选插图\12-标签\绿色箭头标签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3259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25694"/>
          </a:xfrm>
          <a:prstGeom prst="rect">
            <a:avLst/>
          </a:prstGeom>
          <a:noFill/>
          <a:ln>
            <a:noFill/>
          </a:ln>
          <a:extLst/>
        </p:spPr>
        <p:txBody>
          <a:bodyPr wrap="square">
            <a:spAutoFit/>
          </a:bodyPr>
          <a:lstStyle/>
          <a:p>
            <a:pPr indent="457200" algn="ctr">
              <a:lnSpc>
                <a:spcPct val="134000"/>
              </a:lnSpc>
              <a:spcAft>
                <a:spcPts val="1200"/>
              </a:spcAft>
            </a:pPr>
            <a:r>
              <a:rPr lang="zh-CN" altLang="en-US" b="1" dirty="0">
                <a:latin typeface="微软雅黑" panose="020B0503020204020204" pitchFamily="34" charset="-122"/>
                <a:ea typeface="微软雅黑" panose="020B0503020204020204" pitchFamily="34" charset="-122"/>
              </a:rPr>
              <a:t>大洋洲：澳大利亚继续领跑</a:t>
            </a:r>
            <a:endParaRPr lang="zh-CN" altLang="en-US" b="1" dirty="0">
              <a:solidFill>
                <a:schemeClr val="bg1"/>
              </a:solidFill>
              <a:latin typeface="微软雅黑" pitchFamily="34" charset="-122"/>
              <a:ea typeface="微软雅黑" pitchFamily="34" charset="-122"/>
            </a:endParaRPr>
          </a:p>
        </p:txBody>
      </p:sp>
      <p:sp>
        <p:nvSpPr>
          <p:cNvPr id="2" name="矩形 1"/>
          <p:cNvSpPr/>
          <p:nvPr/>
        </p:nvSpPr>
        <p:spPr>
          <a:xfrm>
            <a:off x="5375126" y="3140968"/>
            <a:ext cx="5924953" cy="2308324"/>
          </a:xfrm>
          <a:prstGeom prst="rect">
            <a:avLst/>
          </a:prstGeom>
        </p:spPr>
        <p:txBody>
          <a:bodyPr wrap="square">
            <a:spAutoFit/>
          </a:bodyPr>
          <a:lstStyle/>
          <a:p>
            <a:r>
              <a:rPr lang="en-US" altLang="zh-CN" dirty="0" smtClean="0"/>
              <a:t>        2013 </a:t>
            </a:r>
            <a:r>
              <a:rPr lang="zh-CN" altLang="en-US" dirty="0"/>
              <a:t>年大洋洲新增风电装机容量</a:t>
            </a:r>
            <a:r>
              <a:rPr lang="en-US" altLang="zh-CN" dirty="0"/>
              <a:t>655MW</a:t>
            </a:r>
            <a:r>
              <a:rPr lang="zh-CN" altLang="en-US" dirty="0"/>
              <a:t>，累计装机容量</a:t>
            </a:r>
            <a:r>
              <a:rPr lang="en-US" altLang="zh-CN" dirty="0"/>
              <a:t>3.8GW</a:t>
            </a:r>
            <a:r>
              <a:rPr lang="zh-CN" altLang="en-US" dirty="0" smtClean="0"/>
              <a:t>。</a:t>
            </a:r>
            <a:endParaRPr lang="en-US" altLang="zh-CN" dirty="0" smtClean="0"/>
          </a:p>
          <a:p>
            <a:r>
              <a:rPr lang="en-US" altLang="zh-CN" dirty="0"/>
              <a:t> </a:t>
            </a:r>
            <a:r>
              <a:rPr lang="en-US" altLang="zh-CN" dirty="0" smtClean="0"/>
              <a:t>       </a:t>
            </a:r>
            <a:r>
              <a:rPr lang="zh-CN" altLang="en-US" dirty="0" smtClean="0"/>
              <a:t>澳大利亚</a:t>
            </a:r>
            <a:r>
              <a:rPr lang="zh-CN" altLang="en-US" dirty="0"/>
              <a:t>依然是大洋洲风电大国，新增装机容量</a:t>
            </a:r>
            <a:r>
              <a:rPr lang="en-US" altLang="zh-CN" dirty="0"/>
              <a:t>655MW</a:t>
            </a:r>
            <a:r>
              <a:rPr lang="zh-CN" altLang="en-US" dirty="0"/>
              <a:t>，累计装机容量</a:t>
            </a:r>
            <a:r>
              <a:rPr lang="en-US" altLang="zh-CN" dirty="0"/>
              <a:t>3,239MW</a:t>
            </a:r>
            <a:r>
              <a:rPr lang="zh-CN" altLang="en-US" dirty="0"/>
              <a:t>。根据澳大利亚风能协会的报告，截止到</a:t>
            </a:r>
            <a:r>
              <a:rPr lang="en-US" altLang="zh-CN" dirty="0"/>
              <a:t>2013 </a:t>
            </a:r>
            <a:r>
              <a:rPr lang="zh-CN" altLang="en-US" dirty="0"/>
              <a:t>年风电投资规模约为</a:t>
            </a:r>
            <a:r>
              <a:rPr lang="en-US" altLang="zh-CN" dirty="0"/>
              <a:t>40 </a:t>
            </a:r>
            <a:r>
              <a:rPr lang="zh-CN" altLang="en-US" dirty="0"/>
              <a:t>亿澳元</a:t>
            </a:r>
            <a:r>
              <a:rPr lang="en-US" altLang="zh-CN" dirty="0"/>
              <a:t>(260 </a:t>
            </a:r>
            <a:r>
              <a:rPr lang="zh-CN" altLang="en-US" dirty="0"/>
              <a:t>亿欧元</a:t>
            </a:r>
            <a:r>
              <a:rPr lang="en-US" altLang="zh-CN" dirty="0"/>
              <a:t>)</a:t>
            </a:r>
            <a:r>
              <a:rPr lang="zh-CN" altLang="en-US" dirty="0" smtClean="0"/>
              <a:t>。</a:t>
            </a:r>
            <a:endParaRPr lang="en-US" altLang="zh-CN" dirty="0" smtClean="0"/>
          </a:p>
          <a:p>
            <a:r>
              <a:rPr lang="en-US" altLang="zh-CN" dirty="0"/>
              <a:t> </a:t>
            </a:r>
            <a:r>
              <a:rPr lang="en-US" altLang="zh-CN" dirty="0" smtClean="0"/>
              <a:t>       </a:t>
            </a:r>
            <a:r>
              <a:rPr lang="zh-CN" altLang="en-US" dirty="0" smtClean="0"/>
              <a:t>新西兰</a:t>
            </a:r>
            <a:r>
              <a:rPr lang="zh-CN" altLang="en-US" dirty="0"/>
              <a:t>和其他大洋洲国家在</a:t>
            </a:r>
            <a:r>
              <a:rPr lang="en-US" altLang="zh-CN" dirty="0"/>
              <a:t>2013 </a:t>
            </a:r>
            <a:r>
              <a:rPr lang="zh-CN" altLang="en-US" dirty="0"/>
              <a:t>年并无新增风电装机容量。</a:t>
            </a:r>
          </a:p>
        </p:txBody>
      </p:sp>
      <p:sp>
        <p:nvSpPr>
          <p:cNvPr id="17" name="矩形 9"/>
          <p:cNvSpPr>
            <a:spLocks noChangeArrowheads="1"/>
          </p:cNvSpPr>
          <p:nvPr/>
        </p:nvSpPr>
        <p:spPr bwMode="auto">
          <a:xfrm>
            <a:off x="6067202" y="141277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8" name="TextBox 10"/>
          <p:cNvSpPr>
            <a:spLocks noChangeArrowheads="1"/>
          </p:cNvSpPr>
          <p:nvPr/>
        </p:nvSpPr>
        <p:spPr bwMode="auto">
          <a:xfrm>
            <a:off x="6197932" y="121939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a:solidFill>
                  <a:schemeClr val="accent6"/>
                </a:solidFill>
                <a:latin typeface="微软雅黑" pitchFamily="34" charset="-122"/>
                <a:ea typeface="微软雅黑" pitchFamily="34" charset="-122"/>
              </a:rPr>
              <a:t>大洋洲</a:t>
            </a:r>
          </a:p>
        </p:txBody>
      </p:sp>
      <p:sp>
        <p:nvSpPr>
          <p:cNvPr id="3" name="AutoShape 2" descr="http://t10.baidu.com/it/u=267625920,830817416&amp;fm=5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t10.baidu.com/it/u=267625920,830817416&amp;fm=5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3554" name="Picture 2" descr="http://img3.redocn.com/20120628/Redocn_201206280351593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0830" y="3163226"/>
            <a:ext cx="2346950" cy="20580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086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23554"/>
                                        </p:tgtEl>
                                        <p:attrNameLst>
                                          <p:attrName>style.visibility</p:attrName>
                                        </p:attrNameLst>
                                      </p:cBhvr>
                                      <p:to>
                                        <p:strVal val="visible"/>
                                      </p:to>
                                    </p:set>
                                    <p:anim calcmode="lin" valueType="num">
                                      <p:cBhvr>
                                        <p:cTn id="28" dur="500" fill="hold"/>
                                        <p:tgtEl>
                                          <p:spTgt spid="23554"/>
                                        </p:tgtEl>
                                        <p:attrNameLst>
                                          <p:attrName>ppt_w</p:attrName>
                                        </p:attrNameLst>
                                      </p:cBhvr>
                                      <p:tavLst>
                                        <p:tav tm="0">
                                          <p:val>
                                            <p:fltVal val="0"/>
                                          </p:val>
                                        </p:tav>
                                        <p:tav tm="100000">
                                          <p:val>
                                            <p:strVal val="#ppt_w"/>
                                          </p:val>
                                        </p:tav>
                                      </p:tavLst>
                                    </p:anim>
                                    <p:anim calcmode="lin" valueType="num">
                                      <p:cBhvr>
                                        <p:cTn id="29" dur="500" fill="hold"/>
                                        <p:tgtEl>
                                          <p:spTgt spid="23554"/>
                                        </p:tgtEl>
                                        <p:attrNameLst>
                                          <p:attrName>ppt_h</p:attrName>
                                        </p:attrNameLst>
                                      </p:cBhvr>
                                      <p:tavLst>
                                        <p:tav tm="0">
                                          <p:val>
                                            <p:fltVal val="0"/>
                                          </p:val>
                                        </p:tav>
                                        <p:tav tm="100000">
                                          <p:val>
                                            <p:strVal val="#ppt_h"/>
                                          </p:val>
                                        </p:tav>
                                      </p:tavLst>
                                    </p:anim>
                                    <p:animEffect transition="in" filter="fade">
                                      <p:cBhvr>
                                        <p:cTn id="30" dur="500"/>
                                        <p:tgtEl>
                                          <p:spTgt spid="23554"/>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23554"/>
                                        </p:tgtEl>
                                        <p:attrNameLst>
                                          <p:attrName>style.visibility</p:attrName>
                                        </p:attrNameLst>
                                      </p:cBhvr>
                                      <p:to>
                                        <p:strVal val="visible"/>
                                      </p:to>
                                    </p:set>
                                    <p:anim calcmode="lin" valueType="num">
                                      <p:cBhvr>
                                        <p:cTn id="33" dur="500" fill="hold"/>
                                        <p:tgtEl>
                                          <p:spTgt spid="23554"/>
                                        </p:tgtEl>
                                        <p:attrNameLst>
                                          <p:attrName>ppt_w</p:attrName>
                                        </p:attrNameLst>
                                      </p:cBhvr>
                                      <p:tavLst>
                                        <p:tav tm="0">
                                          <p:val>
                                            <p:fltVal val="0"/>
                                          </p:val>
                                        </p:tav>
                                        <p:tav tm="100000">
                                          <p:val>
                                            <p:strVal val="#ppt_w"/>
                                          </p:val>
                                        </p:tav>
                                      </p:tavLst>
                                    </p:anim>
                                    <p:anim calcmode="lin" valueType="num">
                                      <p:cBhvr>
                                        <p:cTn id="34" dur="500" fill="hold"/>
                                        <p:tgtEl>
                                          <p:spTgt spid="23554"/>
                                        </p:tgtEl>
                                        <p:attrNameLst>
                                          <p:attrName>ppt_h</p:attrName>
                                        </p:attrNameLst>
                                      </p:cBhvr>
                                      <p:tavLst>
                                        <p:tav tm="0">
                                          <p:val>
                                            <p:fltVal val="0"/>
                                          </p:val>
                                        </p:tav>
                                        <p:tav tm="100000">
                                          <p:val>
                                            <p:strVal val="#ppt_h"/>
                                          </p:val>
                                        </p:tav>
                                      </p:tavLst>
                                    </p:anim>
                                    <p:anim calcmode="lin" valueType="num">
                                      <p:cBhvr>
                                        <p:cTn id="35" dur="500" fill="hold"/>
                                        <p:tgtEl>
                                          <p:spTgt spid="23554"/>
                                        </p:tgtEl>
                                        <p:attrNameLst>
                                          <p:attrName>style.rotation</p:attrName>
                                        </p:attrNameLst>
                                      </p:cBhvr>
                                      <p:tavLst>
                                        <p:tav tm="0">
                                          <p:val>
                                            <p:fltVal val="360"/>
                                          </p:val>
                                        </p:tav>
                                        <p:tav tm="100000">
                                          <p:val>
                                            <p:fltVal val="0"/>
                                          </p:val>
                                        </p:tav>
                                      </p:tavLst>
                                    </p:anim>
                                    <p:animEffect transition="in" filter="fade">
                                      <p:cBhvr>
                                        <p:cTn id="36"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25694"/>
          </a:xfrm>
          <a:prstGeom prst="rect">
            <a:avLst/>
          </a:prstGeom>
          <a:noFill/>
          <a:ln>
            <a:noFill/>
          </a:ln>
          <a:extLst/>
        </p:spPr>
        <p:txBody>
          <a:bodyPr wrap="square">
            <a:spAutoFit/>
          </a:bodyPr>
          <a:lstStyle/>
          <a:p>
            <a:pPr indent="457200" algn="ctr">
              <a:lnSpc>
                <a:spcPct val="134000"/>
              </a:lnSpc>
              <a:spcAft>
                <a:spcPts val="1200"/>
              </a:spcAft>
            </a:pPr>
            <a:r>
              <a:rPr lang="zh-CN" altLang="en-US" b="1" dirty="0">
                <a:latin typeface="微软雅黑" panose="020B0503020204020204" pitchFamily="34" charset="-122"/>
                <a:ea typeface="微软雅黑" panose="020B0503020204020204" pitchFamily="34" charset="-122"/>
              </a:rPr>
              <a:t>非洲和中东：开始开发巨大的风能潜力</a:t>
            </a:r>
            <a:endParaRPr lang="zh-CN" altLang="en-US" b="1" dirty="0">
              <a:solidFill>
                <a:schemeClr val="bg1"/>
              </a:solidFill>
              <a:latin typeface="微软雅黑" pitchFamily="34" charset="-122"/>
              <a:ea typeface="微软雅黑" pitchFamily="34" charset="-122"/>
            </a:endParaRPr>
          </a:p>
        </p:txBody>
      </p:sp>
      <p:sp>
        <p:nvSpPr>
          <p:cNvPr id="2" name="矩形 1"/>
          <p:cNvSpPr/>
          <p:nvPr/>
        </p:nvSpPr>
        <p:spPr>
          <a:xfrm>
            <a:off x="5375126" y="3463840"/>
            <a:ext cx="5924953" cy="1477328"/>
          </a:xfrm>
          <a:prstGeom prst="rect">
            <a:avLst/>
          </a:prstGeom>
        </p:spPr>
        <p:txBody>
          <a:bodyPr wrap="square">
            <a:spAutoFit/>
          </a:bodyPr>
          <a:lstStyle/>
          <a:p>
            <a:r>
              <a:rPr lang="zh-CN" altLang="en-US" dirty="0" smtClean="0"/>
              <a:t>         非洲</a:t>
            </a:r>
            <a:r>
              <a:rPr lang="zh-CN" altLang="en-US" dirty="0"/>
              <a:t>和中东地区已经开始开发其巨大的风能潜力，该地区的装机容量刚刚超过</a:t>
            </a:r>
            <a:r>
              <a:rPr lang="en-US" altLang="zh-CN" dirty="0"/>
              <a:t>100MW</a:t>
            </a:r>
            <a:r>
              <a:rPr lang="zh-CN" altLang="en-US" dirty="0"/>
              <a:t>。虽然就绝对值而言</a:t>
            </a:r>
            <a:r>
              <a:rPr lang="en-US" altLang="zh-CN" dirty="0"/>
              <a:t>2012</a:t>
            </a:r>
            <a:r>
              <a:rPr lang="zh-CN" altLang="en-US" dirty="0"/>
              <a:t>年增长仍然不大，然而包括南非、埃塞俄比亚、摩洛哥、肯尼亚、沙特阿拉伯及其他一些国家已经宣布计划将长期建设大量商业规模的风力发电。</a:t>
            </a:r>
          </a:p>
        </p:txBody>
      </p:sp>
      <p:sp>
        <p:nvSpPr>
          <p:cNvPr id="17" name="矩形 9"/>
          <p:cNvSpPr>
            <a:spLocks noChangeArrowheads="1"/>
          </p:cNvSpPr>
          <p:nvPr/>
        </p:nvSpPr>
        <p:spPr bwMode="auto">
          <a:xfrm>
            <a:off x="6067202" y="141277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8" name="TextBox 10"/>
          <p:cNvSpPr>
            <a:spLocks noChangeArrowheads="1"/>
          </p:cNvSpPr>
          <p:nvPr/>
        </p:nvSpPr>
        <p:spPr bwMode="auto">
          <a:xfrm>
            <a:off x="6197932" y="121939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smtClean="0">
                <a:solidFill>
                  <a:schemeClr val="accent6"/>
                </a:solidFill>
                <a:latin typeface="微软雅黑" pitchFamily="34" charset="-122"/>
                <a:ea typeface="微软雅黑" pitchFamily="34" charset="-122"/>
              </a:rPr>
              <a:t>非洲</a:t>
            </a:r>
            <a:r>
              <a:rPr lang="en-US" altLang="zh-CN" sz="4400" b="1" dirty="0" smtClean="0">
                <a:solidFill>
                  <a:schemeClr val="accent6"/>
                </a:solidFill>
                <a:latin typeface="微软雅黑" pitchFamily="34" charset="-122"/>
                <a:ea typeface="微软雅黑" pitchFamily="34" charset="-122"/>
              </a:rPr>
              <a:t>&amp;</a:t>
            </a:r>
            <a:r>
              <a:rPr lang="zh-CN" altLang="en-US" sz="4400" b="1" dirty="0" smtClean="0">
                <a:solidFill>
                  <a:schemeClr val="accent6"/>
                </a:solidFill>
                <a:latin typeface="微软雅黑" pitchFamily="34" charset="-122"/>
                <a:ea typeface="微软雅黑" pitchFamily="34" charset="-122"/>
              </a:rPr>
              <a:t>中东</a:t>
            </a:r>
            <a:endParaRPr lang="zh-CN" altLang="en-US" sz="4400" b="1" dirty="0">
              <a:solidFill>
                <a:schemeClr val="accent6"/>
              </a:solidFill>
              <a:latin typeface="微软雅黑" pitchFamily="34" charset="-122"/>
              <a:ea typeface="微软雅黑" pitchFamily="34" charset="-122"/>
            </a:endParaRPr>
          </a:p>
        </p:txBody>
      </p:sp>
      <p:sp>
        <p:nvSpPr>
          <p:cNvPr id="3" name="AutoShape 2" descr="http://t10.baidu.com/it/u=267625920,830817416&amp;fm=5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t10.baidu.com/it/u=267625920,830817416&amp;fm=5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715" y="3154754"/>
            <a:ext cx="2219325" cy="2095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246837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24578"/>
                                        </p:tgtEl>
                                        <p:attrNameLst>
                                          <p:attrName>style.visibility</p:attrName>
                                        </p:attrNameLst>
                                      </p:cBhvr>
                                      <p:to>
                                        <p:strVal val="visible"/>
                                      </p:to>
                                    </p:set>
                                    <p:anim calcmode="lin" valueType="num">
                                      <p:cBhvr>
                                        <p:cTn id="28" dur="500" fill="hold"/>
                                        <p:tgtEl>
                                          <p:spTgt spid="24578"/>
                                        </p:tgtEl>
                                        <p:attrNameLst>
                                          <p:attrName>ppt_w</p:attrName>
                                        </p:attrNameLst>
                                      </p:cBhvr>
                                      <p:tavLst>
                                        <p:tav tm="0">
                                          <p:val>
                                            <p:fltVal val="0"/>
                                          </p:val>
                                        </p:tav>
                                        <p:tav tm="100000">
                                          <p:val>
                                            <p:strVal val="#ppt_w"/>
                                          </p:val>
                                        </p:tav>
                                      </p:tavLst>
                                    </p:anim>
                                    <p:anim calcmode="lin" valueType="num">
                                      <p:cBhvr>
                                        <p:cTn id="29" dur="500" fill="hold"/>
                                        <p:tgtEl>
                                          <p:spTgt spid="24578"/>
                                        </p:tgtEl>
                                        <p:attrNameLst>
                                          <p:attrName>ppt_h</p:attrName>
                                        </p:attrNameLst>
                                      </p:cBhvr>
                                      <p:tavLst>
                                        <p:tav tm="0">
                                          <p:val>
                                            <p:fltVal val="0"/>
                                          </p:val>
                                        </p:tav>
                                        <p:tav tm="100000">
                                          <p:val>
                                            <p:strVal val="#ppt_h"/>
                                          </p:val>
                                        </p:tav>
                                      </p:tavLst>
                                    </p:anim>
                                    <p:animEffect transition="in" filter="fade">
                                      <p:cBhvr>
                                        <p:cTn id="30" dur="500"/>
                                        <p:tgtEl>
                                          <p:spTgt spid="24578"/>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24578"/>
                                        </p:tgtEl>
                                        <p:attrNameLst>
                                          <p:attrName>style.visibility</p:attrName>
                                        </p:attrNameLst>
                                      </p:cBhvr>
                                      <p:to>
                                        <p:strVal val="visible"/>
                                      </p:to>
                                    </p:set>
                                    <p:anim calcmode="lin" valueType="num">
                                      <p:cBhvr>
                                        <p:cTn id="33" dur="500" fill="hold"/>
                                        <p:tgtEl>
                                          <p:spTgt spid="24578"/>
                                        </p:tgtEl>
                                        <p:attrNameLst>
                                          <p:attrName>ppt_w</p:attrName>
                                        </p:attrNameLst>
                                      </p:cBhvr>
                                      <p:tavLst>
                                        <p:tav tm="0">
                                          <p:val>
                                            <p:fltVal val="0"/>
                                          </p:val>
                                        </p:tav>
                                        <p:tav tm="100000">
                                          <p:val>
                                            <p:strVal val="#ppt_w"/>
                                          </p:val>
                                        </p:tav>
                                      </p:tavLst>
                                    </p:anim>
                                    <p:anim calcmode="lin" valueType="num">
                                      <p:cBhvr>
                                        <p:cTn id="34" dur="500" fill="hold"/>
                                        <p:tgtEl>
                                          <p:spTgt spid="24578"/>
                                        </p:tgtEl>
                                        <p:attrNameLst>
                                          <p:attrName>ppt_h</p:attrName>
                                        </p:attrNameLst>
                                      </p:cBhvr>
                                      <p:tavLst>
                                        <p:tav tm="0">
                                          <p:val>
                                            <p:fltVal val="0"/>
                                          </p:val>
                                        </p:tav>
                                        <p:tav tm="100000">
                                          <p:val>
                                            <p:strVal val="#ppt_h"/>
                                          </p:val>
                                        </p:tav>
                                      </p:tavLst>
                                    </p:anim>
                                    <p:anim calcmode="lin" valueType="num">
                                      <p:cBhvr>
                                        <p:cTn id="35" dur="500" fill="hold"/>
                                        <p:tgtEl>
                                          <p:spTgt spid="24578"/>
                                        </p:tgtEl>
                                        <p:attrNameLst>
                                          <p:attrName>style.rotation</p:attrName>
                                        </p:attrNameLst>
                                      </p:cBhvr>
                                      <p:tavLst>
                                        <p:tav tm="0">
                                          <p:val>
                                            <p:fltVal val="360"/>
                                          </p:val>
                                        </p:tav>
                                        <p:tav tm="100000">
                                          <p:val>
                                            <p:fltVal val="0"/>
                                          </p:val>
                                        </p:tav>
                                      </p:tavLst>
                                    </p:anim>
                                    <p:animEffect transition="in" filter="fade">
                                      <p:cBhvr>
                                        <p:cTn id="36"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20888"/>
            <a:ext cx="9203376" cy="425694"/>
          </a:xfrm>
          <a:prstGeom prst="rect">
            <a:avLst/>
          </a:prstGeom>
          <a:noFill/>
          <a:ln>
            <a:noFill/>
          </a:ln>
          <a:extLst/>
        </p:spPr>
        <p:txBody>
          <a:bodyPr wrap="square">
            <a:spAutoFit/>
          </a:bodyPr>
          <a:lstStyle/>
          <a:p>
            <a:pPr indent="457200" algn="ctr">
              <a:lnSpc>
                <a:spcPct val="134000"/>
              </a:lnSpc>
              <a:spcAft>
                <a:spcPts val="1200"/>
              </a:spcAft>
            </a:pPr>
            <a:r>
              <a:rPr lang="zh-CN" altLang="en-US" b="1" dirty="0">
                <a:latin typeface="微软雅黑" panose="020B0503020204020204" pitchFamily="34" charset="-122"/>
                <a:ea typeface="微软雅黑" panose="020B0503020204020204" pitchFamily="34" charset="-122"/>
              </a:rPr>
              <a:t>非洲和中东：开始开发巨大的风能潜力</a:t>
            </a:r>
            <a:endParaRPr lang="zh-CN" altLang="en-US" b="1" dirty="0">
              <a:solidFill>
                <a:schemeClr val="bg1"/>
              </a:solidFill>
              <a:latin typeface="微软雅黑" pitchFamily="34" charset="-122"/>
              <a:ea typeface="微软雅黑" pitchFamily="34" charset="-122"/>
            </a:endParaRPr>
          </a:p>
        </p:txBody>
      </p:sp>
      <p:sp>
        <p:nvSpPr>
          <p:cNvPr id="2" name="矩形 1"/>
          <p:cNvSpPr/>
          <p:nvPr/>
        </p:nvSpPr>
        <p:spPr>
          <a:xfrm>
            <a:off x="5375126" y="3284984"/>
            <a:ext cx="5924953" cy="1754326"/>
          </a:xfrm>
          <a:prstGeom prst="rect">
            <a:avLst/>
          </a:prstGeom>
        </p:spPr>
        <p:txBody>
          <a:bodyPr wrap="square">
            <a:spAutoFit/>
          </a:bodyPr>
          <a:lstStyle/>
          <a:p>
            <a:r>
              <a:rPr lang="zh-CN" altLang="en-US" dirty="0" smtClean="0"/>
              <a:t>         尽管</a:t>
            </a:r>
            <a:r>
              <a:rPr lang="zh-CN" altLang="en-US" dirty="0"/>
              <a:t>非洲拥有非常良好的风资源，特别是在沿海地区和东部高地，如东非裂谷地带，但是这些区域的风电开发依然有限。目前累计装机容量</a:t>
            </a:r>
            <a:r>
              <a:rPr lang="en-US" altLang="zh-CN" dirty="0"/>
              <a:t>1255MW </a:t>
            </a:r>
            <a:r>
              <a:rPr lang="zh-CN" altLang="en-US" dirty="0"/>
              <a:t>风电主要集中在</a:t>
            </a:r>
            <a:r>
              <a:rPr lang="en-US" altLang="zh-CN" dirty="0"/>
              <a:t>9 </a:t>
            </a:r>
            <a:r>
              <a:rPr lang="zh-CN" altLang="en-US" dirty="0"/>
              <a:t>个国家，埃及</a:t>
            </a:r>
            <a:r>
              <a:rPr lang="en-US" altLang="zh-CN" dirty="0"/>
              <a:t>(550MW)</a:t>
            </a:r>
            <a:r>
              <a:rPr lang="zh-CN" altLang="en-US" dirty="0"/>
              <a:t>，摩洛哥</a:t>
            </a:r>
            <a:r>
              <a:rPr lang="en-US" altLang="zh-CN" dirty="0"/>
              <a:t>(291MW)</a:t>
            </a:r>
            <a:r>
              <a:rPr lang="zh-CN" altLang="en-US" dirty="0"/>
              <a:t>，埃塞俄比亚</a:t>
            </a:r>
            <a:r>
              <a:rPr lang="en-US" altLang="zh-CN" dirty="0"/>
              <a:t>(171MW)</a:t>
            </a:r>
            <a:r>
              <a:rPr lang="zh-CN" altLang="en-US" dirty="0"/>
              <a:t>，突尼斯</a:t>
            </a:r>
            <a:r>
              <a:rPr lang="en-US" altLang="zh-CN" dirty="0"/>
              <a:t>(104MW)</a:t>
            </a:r>
            <a:r>
              <a:rPr lang="zh-CN" altLang="en-US" dirty="0"/>
              <a:t>，伊朗</a:t>
            </a:r>
            <a:r>
              <a:rPr lang="en-US" altLang="zh-CN" dirty="0"/>
              <a:t>(91MW)</a:t>
            </a:r>
            <a:r>
              <a:rPr lang="zh-CN" altLang="en-US" dirty="0"/>
              <a:t>，佛得角</a:t>
            </a:r>
            <a:r>
              <a:rPr lang="en-US" altLang="zh-CN" dirty="0"/>
              <a:t>(24MW)</a:t>
            </a:r>
            <a:r>
              <a:rPr lang="zh-CN" altLang="en-US" dirty="0"/>
              <a:t>南非</a:t>
            </a:r>
            <a:r>
              <a:rPr lang="en-US" altLang="zh-CN" dirty="0"/>
              <a:t>(10MW)</a:t>
            </a:r>
            <a:r>
              <a:rPr lang="zh-CN" altLang="en-US" dirty="0"/>
              <a:t>，以色列</a:t>
            </a:r>
            <a:r>
              <a:rPr lang="en-US" altLang="zh-CN" dirty="0"/>
              <a:t>(6.25MW)</a:t>
            </a:r>
            <a:r>
              <a:rPr lang="zh-CN" altLang="en-US" dirty="0"/>
              <a:t>和肯尼亚</a:t>
            </a:r>
            <a:r>
              <a:rPr lang="en-US" altLang="zh-CN" dirty="0"/>
              <a:t>(5MW)</a:t>
            </a:r>
            <a:r>
              <a:rPr lang="zh-CN" altLang="en-US" dirty="0"/>
              <a:t>。</a:t>
            </a:r>
          </a:p>
        </p:txBody>
      </p:sp>
      <p:sp>
        <p:nvSpPr>
          <p:cNvPr id="17" name="矩形 9"/>
          <p:cNvSpPr>
            <a:spLocks noChangeArrowheads="1"/>
          </p:cNvSpPr>
          <p:nvPr/>
        </p:nvSpPr>
        <p:spPr bwMode="auto">
          <a:xfrm>
            <a:off x="6067202" y="141277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8" name="TextBox 10"/>
          <p:cNvSpPr>
            <a:spLocks noChangeArrowheads="1"/>
          </p:cNvSpPr>
          <p:nvPr/>
        </p:nvSpPr>
        <p:spPr bwMode="auto">
          <a:xfrm>
            <a:off x="6197932" y="121939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smtClean="0">
                <a:solidFill>
                  <a:schemeClr val="accent6"/>
                </a:solidFill>
                <a:latin typeface="微软雅黑" pitchFamily="34" charset="-122"/>
                <a:ea typeface="微软雅黑" pitchFamily="34" charset="-122"/>
              </a:rPr>
              <a:t>非洲</a:t>
            </a:r>
            <a:r>
              <a:rPr lang="en-US" altLang="zh-CN" sz="4400" b="1" dirty="0" smtClean="0">
                <a:solidFill>
                  <a:schemeClr val="accent6"/>
                </a:solidFill>
                <a:latin typeface="微软雅黑" pitchFamily="34" charset="-122"/>
                <a:ea typeface="微软雅黑" pitchFamily="34" charset="-122"/>
              </a:rPr>
              <a:t>&amp;</a:t>
            </a:r>
            <a:r>
              <a:rPr lang="zh-CN" altLang="en-US" sz="4400" b="1" dirty="0" smtClean="0">
                <a:solidFill>
                  <a:schemeClr val="accent6"/>
                </a:solidFill>
                <a:latin typeface="微软雅黑" pitchFamily="34" charset="-122"/>
                <a:ea typeface="微软雅黑" pitchFamily="34" charset="-122"/>
              </a:rPr>
              <a:t>中东</a:t>
            </a:r>
            <a:endParaRPr lang="zh-CN" altLang="en-US" sz="4400" b="1" dirty="0">
              <a:solidFill>
                <a:schemeClr val="accent6"/>
              </a:solidFill>
              <a:latin typeface="微软雅黑" pitchFamily="34" charset="-122"/>
              <a:ea typeface="微软雅黑" pitchFamily="34" charset="-122"/>
            </a:endParaRPr>
          </a:p>
        </p:txBody>
      </p:sp>
      <p:sp>
        <p:nvSpPr>
          <p:cNvPr id="3" name="AutoShape 2" descr="http://t10.baidu.com/it/u=267625920,830817416&amp;fm=5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t10.baidu.com/it/u=267625920,830817416&amp;fm=5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715" y="3154754"/>
            <a:ext cx="2219325" cy="2095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011171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500" fill="hold"/>
                                        <p:tgtEl>
                                          <p:spTgt spid="19"/>
                                        </p:tgtEl>
                                        <p:attrNameLst>
                                          <p:attrName>ppt_w</p:attrName>
                                        </p:attrNameLst>
                                      </p:cBhvr>
                                      <p:tavLst>
                                        <p:tav tm="0">
                                          <p:val>
                                            <p:fltVal val="0"/>
                                          </p:val>
                                        </p:tav>
                                        <p:tav tm="100000">
                                          <p:val>
                                            <p:strVal val="#ppt_w"/>
                                          </p:val>
                                        </p:tav>
                                      </p:tavLst>
                                    </p:anim>
                                    <p:anim calcmode="lin" valueType="num">
                                      <p:cBhvr>
                                        <p:cTn id="34" dur="500" fill="hold"/>
                                        <p:tgtEl>
                                          <p:spTgt spid="19"/>
                                        </p:tgtEl>
                                        <p:attrNameLst>
                                          <p:attrName>ppt_h</p:attrName>
                                        </p:attrNameLst>
                                      </p:cBhvr>
                                      <p:tavLst>
                                        <p:tav tm="0">
                                          <p:val>
                                            <p:fltVal val="0"/>
                                          </p:val>
                                        </p:tav>
                                        <p:tav tm="100000">
                                          <p:val>
                                            <p:strVal val="#ppt_h"/>
                                          </p:val>
                                        </p:tav>
                                      </p:tavLst>
                                    </p:anim>
                                    <p:anim calcmode="lin" valueType="num">
                                      <p:cBhvr>
                                        <p:cTn id="35" dur="500" fill="hold"/>
                                        <p:tgtEl>
                                          <p:spTgt spid="19"/>
                                        </p:tgtEl>
                                        <p:attrNameLst>
                                          <p:attrName>style.rotation</p:attrName>
                                        </p:attrNameLst>
                                      </p:cBhvr>
                                      <p:tavLst>
                                        <p:tav tm="0">
                                          <p:val>
                                            <p:fltVal val="360"/>
                                          </p:val>
                                        </p:tav>
                                        <p:tav tm="100000">
                                          <p:val>
                                            <p:fltVal val="0"/>
                                          </p:val>
                                        </p:tav>
                                      </p:tavLst>
                                    </p:anim>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55454" y="1700808"/>
            <a:ext cx="7452320" cy="1656184"/>
            <a:chOff x="3755454" y="1700808"/>
            <a:chExt cx="7452320" cy="1656184"/>
          </a:xfrm>
        </p:grpSpPr>
        <p:sp>
          <p:nvSpPr>
            <p:cNvPr id="124" name="矩形 123"/>
            <p:cNvSpPr/>
            <p:nvPr/>
          </p:nvSpPr>
          <p:spPr>
            <a:xfrm>
              <a:off x="3755454" y="1700808"/>
              <a:ext cx="7452320" cy="16561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126"/>
            <p:cNvSpPr txBox="1"/>
            <p:nvPr/>
          </p:nvSpPr>
          <p:spPr>
            <a:xfrm>
              <a:off x="4175202" y="2196658"/>
              <a:ext cx="3692036" cy="646331"/>
            </a:xfrm>
            <a:prstGeom prst="rect">
              <a:avLst/>
            </a:prstGeom>
            <a:noFill/>
          </p:spPr>
          <p:txBody>
            <a:bodyPr wrap="none" rtlCol="0">
              <a:spAutoFit/>
            </a:bodyPr>
            <a:lstStyle/>
            <a:p>
              <a:pPr algn="r"/>
              <a:r>
                <a:rPr lang="zh-CN" altLang="en-US" sz="3600" b="1" dirty="0" smtClean="0">
                  <a:solidFill>
                    <a:schemeClr val="bg1"/>
                  </a:solidFill>
                  <a:latin typeface="微软雅黑" pitchFamily="34" charset="-122"/>
                  <a:ea typeface="微软雅黑" pitchFamily="34" charset="-122"/>
                </a:rPr>
                <a:t>第二章  最新发展</a:t>
              </a:r>
              <a:endParaRPr lang="zh-CN" altLang="en-US" sz="3600" b="1" dirty="0">
                <a:solidFill>
                  <a:schemeClr val="bg1"/>
                </a:solidFill>
                <a:latin typeface="微软雅黑" pitchFamily="34" charset="-122"/>
                <a:ea typeface="微软雅黑" pitchFamily="34" charset="-122"/>
              </a:endParaRPr>
            </a:p>
          </p:txBody>
        </p:sp>
      </p:grpSp>
      <p:sp>
        <p:nvSpPr>
          <p:cNvPr id="130" name="矩形 129"/>
          <p:cNvSpPr/>
          <p:nvPr/>
        </p:nvSpPr>
        <p:spPr>
          <a:xfrm>
            <a:off x="4774086" y="4221088"/>
            <a:ext cx="2041200" cy="1152128"/>
          </a:xfrm>
          <a:prstGeom prst="rect">
            <a:avLst/>
          </a:prstGeom>
          <a:solidFill>
            <a:srgbClr val="9BBB5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3200" dirty="0" smtClean="0"/>
              <a:t>01</a:t>
            </a:r>
          </a:p>
          <a:p>
            <a:pPr>
              <a:lnSpc>
                <a:spcPct val="130000"/>
              </a:lnSpc>
            </a:pPr>
            <a:r>
              <a:rPr lang="zh-CN" altLang="en-US" dirty="0" smtClean="0">
                <a:latin typeface="微软雅黑" pitchFamily="34" charset="-122"/>
                <a:ea typeface="微软雅黑" pitchFamily="34" charset="-122"/>
              </a:rPr>
              <a:t>四大特点</a:t>
            </a:r>
            <a:endParaRPr lang="zh-CN" altLang="en-US" dirty="0">
              <a:latin typeface="微软雅黑" pitchFamily="34" charset="-122"/>
              <a:ea typeface="微软雅黑" pitchFamily="34" charset="-122"/>
            </a:endParaRPr>
          </a:p>
        </p:txBody>
      </p:sp>
      <p:sp>
        <p:nvSpPr>
          <p:cNvPr id="132" name="矩形 131"/>
          <p:cNvSpPr/>
          <p:nvPr/>
        </p:nvSpPr>
        <p:spPr>
          <a:xfrm>
            <a:off x="6946814" y="4221088"/>
            <a:ext cx="2041200" cy="1152128"/>
          </a:xfrm>
          <a:prstGeom prst="rect">
            <a:avLst/>
          </a:prstGeom>
          <a:solidFill>
            <a:srgbClr val="9BBB5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3200" dirty="0" smtClean="0"/>
              <a:t>02</a:t>
            </a:r>
          </a:p>
          <a:p>
            <a:pPr>
              <a:lnSpc>
                <a:spcPct val="130000"/>
              </a:lnSpc>
            </a:pPr>
            <a:r>
              <a:rPr lang="zh-CN" altLang="en-US" dirty="0" smtClean="0">
                <a:latin typeface="微软雅黑" pitchFamily="34" charset="-122"/>
                <a:ea typeface="微软雅黑" pitchFamily="34" charset="-122"/>
              </a:rPr>
              <a:t>海上风电</a:t>
            </a:r>
            <a:endParaRPr lang="zh-CN" altLang="en-US" dirty="0">
              <a:latin typeface="微软雅黑" pitchFamily="34" charset="-122"/>
              <a:ea typeface="微软雅黑" pitchFamily="34" charset="-122"/>
            </a:endParaRPr>
          </a:p>
        </p:txBody>
      </p:sp>
      <p:sp>
        <p:nvSpPr>
          <p:cNvPr id="133" name="矩形 132"/>
          <p:cNvSpPr/>
          <p:nvPr/>
        </p:nvSpPr>
        <p:spPr>
          <a:xfrm>
            <a:off x="9119542" y="4221088"/>
            <a:ext cx="2041200" cy="1152128"/>
          </a:xfrm>
          <a:prstGeom prst="rect">
            <a:avLst/>
          </a:prstGeom>
          <a:solidFill>
            <a:srgbClr val="9BBB5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3200" dirty="0" smtClean="0"/>
              <a:t>03</a:t>
            </a:r>
          </a:p>
          <a:p>
            <a:pPr>
              <a:lnSpc>
                <a:spcPct val="130000"/>
              </a:lnSpc>
            </a:pPr>
            <a:r>
              <a:rPr lang="zh-CN" altLang="en-US" dirty="0">
                <a:latin typeface="微软雅黑" pitchFamily="34" charset="-122"/>
                <a:ea typeface="微软雅黑" pitchFamily="34" charset="-122"/>
              </a:rPr>
              <a:t>各国风电政策</a:t>
            </a:r>
          </a:p>
        </p:txBody>
      </p:sp>
      <p:sp>
        <p:nvSpPr>
          <p:cNvPr id="9" name="矩形 8"/>
          <p:cNvSpPr/>
          <p:nvPr/>
        </p:nvSpPr>
        <p:spPr>
          <a:xfrm>
            <a:off x="3358902" y="1700808"/>
            <a:ext cx="288032" cy="16561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24" name="Picture 4" descr="C:\Users\user\Desktop\xpic2536.jpg"/>
          <p:cNvPicPr>
            <a:picLocks noChangeAspect="1" noChangeArrowheads="1"/>
          </p:cNvPicPr>
          <p:nvPr/>
        </p:nvPicPr>
        <p:blipFill rotWithShape="1">
          <a:blip r:embed="rId2">
            <a:extLst>
              <a:ext uri="{28A0092B-C50C-407E-A947-70E740481C1C}">
                <a14:useLocalDpi xmlns:a14="http://schemas.microsoft.com/office/drawing/2010/main" val="0"/>
              </a:ext>
            </a:extLst>
          </a:blip>
          <a:srcRect b="4952"/>
          <a:stretch/>
        </p:blipFill>
        <p:spPr bwMode="auto">
          <a:xfrm>
            <a:off x="8903518" y="1844824"/>
            <a:ext cx="2160000" cy="1368685"/>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8575">
            <a:solidFill>
              <a:schemeClr val="bg1"/>
            </a:solidFill>
          </a:ln>
          <a:effectLst/>
          <a:extLst/>
        </p:spPr>
      </p:pic>
    </p:spTree>
    <p:extLst>
      <p:ext uri="{BB962C8B-B14F-4D97-AF65-F5344CB8AC3E}">
        <p14:creationId xmlns:p14="http://schemas.microsoft.com/office/powerpoint/2010/main" val="15490024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400"/>
                                        <p:tgtEl>
                                          <p:spTgt spid="9"/>
                                        </p:tgtEl>
                                      </p:cBhvr>
                                    </p:animEffect>
                                  </p:childTnLst>
                                </p:cTn>
                              </p:par>
                              <p:par>
                                <p:cTn id="8" presetID="22" presetClass="entr" presetSubtype="8" fill="hold" nodeType="withEffect">
                                  <p:stCondLst>
                                    <p:cond delay="1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400"/>
                                        <p:tgtEl>
                                          <p:spTgt spid="2"/>
                                        </p:tgtEl>
                                      </p:cBhvr>
                                    </p:animEffect>
                                  </p:childTnLst>
                                </p:cTn>
                              </p:par>
                              <p:par>
                                <p:cTn id="11" presetID="52" presetClass="entr" presetSubtype="0" fill="hold" nodeType="withEffect">
                                  <p:stCondLst>
                                    <p:cond delay="100"/>
                                  </p:stCondLst>
                                  <p:childTnLst>
                                    <p:set>
                                      <p:cBhvr>
                                        <p:cTn id="12" dur="1" fill="hold">
                                          <p:stCondLst>
                                            <p:cond delay="0"/>
                                          </p:stCondLst>
                                        </p:cTn>
                                        <p:tgtEl>
                                          <p:spTgt spid="5124"/>
                                        </p:tgtEl>
                                        <p:attrNameLst>
                                          <p:attrName>style.visibility</p:attrName>
                                        </p:attrNameLst>
                                      </p:cBhvr>
                                      <p:to>
                                        <p:strVal val="visible"/>
                                      </p:to>
                                    </p:set>
                                    <p:animScale>
                                      <p:cBhvr>
                                        <p:cTn id="13" dur="500" decel="50000" fill="hold">
                                          <p:stCondLst>
                                            <p:cond delay="0"/>
                                          </p:stCondLst>
                                        </p:cTn>
                                        <p:tgtEl>
                                          <p:spTgt spid="51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500" decel="50000" fill="hold">
                                          <p:stCondLst>
                                            <p:cond delay="0"/>
                                          </p:stCondLst>
                                        </p:cTn>
                                        <p:tgtEl>
                                          <p:spTgt spid="5124"/>
                                        </p:tgtEl>
                                        <p:attrNameLst>
                                          <p:attrName>ppt_x</p:attrName>
                                          <p:attrName>ppt_y</p:attrName>
                                        </p:attrNameLst>
                                      </p:cBhvr>
                                    </p:animMotion>
                                    <p:animEffect transition="in" filter="fade">
                                      <p:cBhvr>
                                        <p:cTn id="15" dur="500"/>
                                        <p:tgtEl>
                                          <p:spTgt spid="5124"/>
                                        </p:tgtEl>
                                      </p:cBhvr>
                                    </p:animEffect>
                                  </p:childTnLst>
                                </p:cTn>
                              </p:par>
                              <p:par>
                                <p:cTn id="16" presetID="52" presetClass="entr" presetSubtype="0" fill="hold" grpId="0" nodeType="withEffect">
                                  <p:stCondLst>
                                    <p:cond delay="300"/>
                                  </p:stCondLst>
                                  <p:childTnLst>
                                    <p:set>
                                      <p:cBhvr>
                                        <p:cTn id="17" dur="1" fill="hold">
                                          <p:stCondLst>
                                            <p:cond delay="0"/>
                                          </p:stCondLst>
                                        </p:cTn>
                                        <p:tgtEl>
                                          <p:spTgt spid="130"/>
                                        </p:tgtEl>
                                        <p:attrNameLst>
                                          <p:attrName>style.visibility</p:attrName>
                                        </p:attrNameLst>
                                      </p:cBhvr>
                                      <p:to>
                                        <p:strVal val="visible"/>
                                      </p:to>
                                    </p:set>
                                    <p:animScale>
                                      <p:cBhvr>
                                        <p:cTn id="18" dur="500" decel="50000" fill="hold">
                                          <p:stCondLst>
                                            <p:cond delay="0"/>
                                          </p:stCondLst>
                                        </p:cTn>
                                        <p:tgtEl>
                                          <p:spTgt spid="1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500" decel="50000" fill="hold">
                                          <p:stCondLst>
                                            <p:cond delay="0"/>
                                          </p:stCondLst>
                                        </p:cTn>
                                        <p:tgtEl>
                                          <p:spTgt spid="130"/>
                                        </p:tgtEl>
                                        <p:attrNameLst>
                                          <p:attrName>ppt_x</p:attrName>
                                          <p:attrName>ppt_y</p:attrName>
                                        </p:attrNameLst>
                                      </p:cBhvr>
                                    </p:animMotion>
                                    <p:animEffect transition="in" filter="fade">
                                      <p:cBhvr>
                                        <p:cTn id="20" dur="500"/>
                                        <p:tgtEl>
                                          <p:spTgt spid="130"/>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132"/>
                                        </p:tgtEl>
                                        <p:attrNameLst>
                                          <p:attrName>style.visibility</p:attrName>
                                        </p:attrNameLst>
                                      </p:cBhvr>
                                      <p:to>
                                        <p:strVal val="visible"/>
                                      </p:to>
                                    </p:set>
                                    <p:animScale>
                                      <p:cBhvr>
                                        <p:cTn id="23" dur="500" decel="50000" fill="hold">
                                          <p:stCondLst>
                                            <p:cond delay="0"/>
                                          </p:stCondLst>
                                        </p:cTn>
                                        <p:tgtEl>
                                          <p:spTgt spid="1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500" decel="50000" fill="hold">
                                          <p:stCondLst>
                                            <p:cond delay="0"/>
                                          </p:stCondLst>
                                        </p:cTn>
                                        <p:tgtEl>
                                          <p:spTgt spid="132"/>
                                        </p:tgtEl>
                                        <p:attrNameLst>
                                          <p:attrName>ppt_x</p:attrName>
                                          <p:attrName>ppt_y</p:attrName>
                                        </p:attrNameLst>
                                      </p:cBhvr>
                                    </p:animMotion>
                                    <p:animEffect transition="in" filter="fade">
                                      <p:cBhvr>
                                        <p:cTn id="25" dur="500"/>
                                        <p:tgtEl>
                                          <p:spTgt spid="132"/>
                                        </p:tgtEl>
                                      </p:cBhvr>
                                    </p:animEffect>
                                  </p:childTnLst>
                                </p:cTn>
                              </p:par>
                              <p:par>
                                <p:cTn id="26" presetID="52" presetClass="entr" presetSubtype="0" fill="hold" grpId="0" nodeType="withEffect">
                                  <p:stCondLst>
                                    <p:cond delay="500"/>
                                  </p:stCondLst>
                                  <p:childTnLst>
                                    <p:set>
                                      <p:cBhvr>
                                        <p:cTn id="27" dur="1" fill="hold">
                                          <p:stCondLst>
                                            <p:cond delay="0"/>
                                          </p:stCondLst>
                                        </p:cTn>
                                        <p:tgtEl>
                                          <p:spTgt spid="133"/>
                                        </p:tgtEl>
                                        <p:attrNameLst>
                                          <p:attrName>style.visibility</p:attrName>
                                        </p:attrNameLst>
                                      </p:cBhvr>
                                      <p:to>
                                        <p:strVal val="visible"/>
                                      </p:to>
                                    </p:set>
                                    <p:animScale>
                                      <p:cBhvr>
                                        <p:cTn id="28" dur="500" decel="50000" fill="hold">
                                          <p:stCondLst>
                                            <p:cond delay="0"/>
                                          </p:stCondLst>
                                        </p:cTn>
                                        <p:tgtEl>
                                          <p:spTgt spid="1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500" decel="50000" fill="hold">
                                          <p:stCondLst>
                                            <p:cond delay="0"/>
                                          </p:stCondLst>
                                        </p:cTn>
                                        <p:tgtEl>
                                          <p:spTgt spid="133"/>
                                        </p:tgtEl>
                                        <p:attrNameLst>
                                          <p:attrName>ppt_x</p:attrName>
                                          <p:attrName>ppt_y</p:attrName>
                                        </p:attrNameLst>
                                      </p:cBhvr>
                                    </p:animMotion>
                                    <p:animEffect transition="in" filter="fade">
                                      <p:cBhvr>
                                        <p:cTn id="30"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2" grpId="0" animBg="1"/>
      <p:bldP spid="133"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a:solidFill>
                  <a:srgbClr val="9BBB59"/>
                </a:solidFill>
                <a:latin typeface="微软雅黑" pitchFamily="34" charset="-122"/>
                <a:ea typeface="微软雅黑" pitchFamily="34" charset="-122"/>
              </a:rPr>
              <a:t>四大特点</a:t>
            </a:r>
          </a:p>
        </p:txBody>
      </p:sp>
      <p:sp>
        <p:nvSpPr>
          <p:cNvPr id="26" name="TextBox 25"/>
          <p:cNvSpPr txBox="1"/>
          <p:nvPr/>
        </p:nvSpPr>
        <p:spPr>
          <a:xfrm>
            <a:off x="10703718" y="1052736"/>
            <a:ext cx="646331"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点评</a:t>
            </a: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7"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9" name="圆角矩形 18"/>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 name="TextBox 8"/>
          <p:cNvSpPr>
            <a:spLocks noChangeArrowheads="1"/>
          </p:cNvSpPr>
          <p:nvPr/>
        </p:nvSpPr>
        <p:spPr bwMode="auto">
          <a:xfrm>
            <a:off x="5684717" y="2429499"/>
            <a:ext cx="5691426" cy="3391954"/>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风电产业在全球普及的程度有所提高，目前已有 </a:t>
            </a:r>
            <a:r>
              <a:rPr lang="en-US" altLang="zh-CN" sz="1600" dirty="0">
                <a:solidFill>
                  <a:schemeClr val="bg1"/>
                </a:solidFill>
                <a:latin typeface="微软雅黑" pitchFamily="34" charset="-122"/>
                <a:ea typeface="微软雅黑" pitchFamily="34" charset="-122"/>
                <a:sym typeface="微软雅黑" pitchFamily="34" charset="-122"/>
              </a:rPr>
              <a:t>100 </a:t>
            </a:r>
            <a:r>
              <a:rPr lang="zh-CN" altLang="en-US" sz="1600" dirty="0">
                <a:solidFill>
                  <a:schemeClr val="bg1"/>
                </a:solidFill>
                <a:latin typeface="微软雅黑" pitchFamily="34" charset="-122"/>
                <a:ea typeface="微软雅黑" pitchFamily="34" charset="-122"/>
                <a:sym typeface="微软雅黑" pitchFamily="34" charset="-122"/>
              </a:rPr>
              <a:t>多个国家开始发展风电，但主要市场还是相对集中，并受欧洲、亚洲和北美的主导，根据全球风能理事会的统计数据，</a:t>
            </a:r>
            <a:r>
              <a:rPr lang="en-US" altLang="zh-CN" sz="1600" dirty="0">
                <a:solidFill>
                  <a:schemeClr val="bg1"/>
                </a:solidFill>
                <a:latin typeface="微软雅黑" pitchFamily="34" charset="-122"/>
                <a:ea typeface="微软雅黑" pitchFamily="34" charset="-122"/>
                <a:sym typeface="微软雅黑" pitchFamily="34" charset="-122"/>
              </a:rPr>
              <a:t>2007 </a:t>
            </a:r>
            <a:r>
              <a:rPr lang="zh-CN" altLang="en-US" sz="1600" dirty="0">
                <a:solidFill>
                  <a:schemeClr val="bg1"/>
                </a:solidFill>
                <a:latin typeface="微软雅黑" pitchFamily="34" charset="-122"/>
                <a:ea typeface="微软雅黑" pitchFamily="34" charset="-122"/>
                <a:sym typeface="微软雅黑" pitchFamily="34" charset="-122"/>
              </a:rPr>
              <a:t>年上述三个地区在全球风电累计装机容量中占据 </a:t>
            </a:r>
            <a:r>
              <a:rPr lang="en-US" altLang="zh-CN" sz="1600" dirty="0">
                <a:solidFill>
                  <a:schemeClr val="bg1"/>
                </a:solidFill>
                <a:latin typeface="微软雅黑" pitchFamily="34" charset="-122"/>
                <a:ea typeface="微软雅黑" pitchFamily="34" charset="-122"/>
                <a:sym typeface="微软雅黑" pitchFamily="34" charset="-122"/>
              </a:rPr>
              <a:t>97.62%</a:t>
            </a:r>
            <a:r>
              <a:rPr lang="zh-CN" altLang="en-US" sz="1600" dirty="0">
                <a:solidFill>
                  <a:schemeClr val="bg1"/>
                </a:solidFill>
                <a:latin typeface="微软雅黑" pitchFamily="34" charset="-122"/>
                <a:ea typeface="微软雅黑" pitchFamily="34" charset="-122"/>
                <a:sym typeface="微软雅黑" pitchFamily="34" charset="-122"/>
              </a:rPr>
              <a:t>比例，至 </a:t>
            </a:r>
            <a:r>
              <a:rPr lang="en-US" altLang="zh-CN" sz="1600" dirty="0">
                <a:solidFill>
                  <a:schemeClr val="bg1"/>
                </a:solidFill>
                <a:latin typeface="微软雅黑" pitchFamily="34" charset="-122"/>
                <a:ea typeface="微软雅黑" pitchFamily="34" charset="-122"/>
                <a:sym typeface="微软雅黑" pitchFamily="34" charset="-122"/>
              </a:rPr>
              <a:t>2013 </a:t>
            </a:r>
            <a:r>
              <a:rPr lang="zh-CN" altLang="en-US" sz="1600" dirty="0">
                <a:solidFill>
                  <a:schemeClr val="bg1"/>
                </a:solidFill>
                <a:latin typeface="微软雅黑" pitchFamily="34" charset="-122"/>
                <a:ea typeface="微软雅黑" pitchFamily="34" charset="-122"/>
                <a:sym typeface="微软雅黑" pitchFamily="34" charset="-122"/>
              </a:rPr>
              <a:t>年底，依然保持 </a:t>
            </a:r>
            <a:r>
              <a:rPr lang="en-US" altLang="zh-CN" sz="1600" dirty="0">
                <a:solidFill>
                  <a:schemeClr val="bg1"/>
                </a:solidFill>
                <a:latin typeface="微软雅黑" pitchFamily="34" charset="-122"/>
                <a:ea typeface="微软雅黑" pitchFamily="34" charset="-122"/>
                <a:sym typeface="微软雅黑" pitchFamily="34" charset="-122"/>
              </a:rPr>
              <a:t>96.91%</a:t>
            </a:r>
            <a:r>
              <a:rPr lang="zh-CN" altLang="en-US" sz="1600" dirty="0">
                <a:solidFill>
                  <a:schemeClr val="bg1"/>
                </a:solidFill>
                <a:latin typeface="微软雅黑" pitchFamily="34" charset="-122"/>
                <a:ea typeface="微软雅黑" pitchFamily="34" charset="-122"/>
                <a:sym typeface="微软雅黑" pitchFamily="34" charset="-122"/>
              </a:rPr>
              <a:t>的比例。从国家来看，截至 </a:t>
            </a:r>
            <a:r>
              <a:rPr lang="en-US" altLang="zh-CN" sz="1600" dirty="0">
                <a:solidFill>
                  <a:schemeClr val="bg1"/>
                </a:solidFill>
                <a:latin typeface="微软雅黑" pitchFamily="34" charset="-122"/>
                <a:ea typeface="微软雅黑" pitchFamily="34" charset="-122"/>
                <a:sym typeface="微软雅黑" pitchFamily="34" charset="-122"/>
              </a:rPr>
              <a:t>2013 </a:t>
            </a:r>
            <a:r>
              <a:rPr lang="zh-CN" altLang="en-US" sz="1600" dirty="0">
                <a:solidFill>
                  <a:schemeClr val="bg1"/>
                </a:solidFill>
                <a:latin typeface="微软雅黑" pitchFamily="34" charset="-122"/>
                <a:ea typeface="微软雅黑" pitchFamily="34" charset="-122"/>
                <a:sym typeface="微软雅黑" pitchFamily="34" charset="-122"/>
              </a:rPr>
              <a:t>年底，全球前十大风电装机容量国家合计装机容量占全球总量的 </a:t>
            </a:r>
            <a:r>
              <a:rPr lang="en-US" altLang="zh-CN" sz="1600" dirty="0">
                <a:solidFill>
                  <a:schemeClr val="bg1"/>
                </a:solidFill>
                <a:latin typeface="微软雅黑" pitchFamily="34" charset="-122"/>
                <a:ea typeface="微软雅黑" pitchFamily="34" charset="-122"/>
                <a:sym typeface="微软雅黑" pitchFamily="34" charset="-122"/>
              </a:rPr>
              <a:t>84.8%</a:t>
            </a:r>
            <a:r>
              <a:rPr lang="zh-CN" altLang="en-US" sz="1600" dirty="0">
                <a:solidFill>
                  <a:schemeClr val="bg1"/>
                </a:solidFill>
                <a:latin typeface="微软雅黑" pitchFamily="34" charset="-122"/>
                <a:ea typeface="微软雅黑" pitchFamily="34" charset="-122"/>
                <a:sym typeface="微软雅黑" pitchFamily="34" charset="-122"/>
              </a:rPr>
              <a:t>，其中前五大国家合计占全球总量的 </a:t>
            </a:r>
            <a:r>
              <a:rPr lang="en-US" altLang="zh-CN" sz="1600" dirty="0">
                <a:solidFill>
                  <a:schemeClr val="bg1"/>
                </a:solidFill>
                <a:latin typeface="微软雅黑" pitchFamily="34" charset="-122"/>
                <a:ea typeface="微软雅黑" pitchFamily="34" charset="-122"/>
                <a:sym typeface="微软雅黑" pitchFamily="34" charset="-122"/>
              </a:rPr>
              <a:t>72.2%</a:t>
            </a:r>
            <a:r>
              <a:rPr lang="zh-CN" altLang="en-US" sz="1600" dirty="0">
                <a:solidFill>
                  <a:schemeClr val="bg1"/>
                </a:solidFill>
                <a:latin typeface="微软雅黑" pitchFamily="34" charset="-122"/>
                <a:ea typeface="微软雅黑" pitchFamily="34" charset="-122"/>
                <a:sym typeface="微软雅黑" pitchFamily="34" charset="-122"/>
              </a:rPr>
              <a:t>。</a:t>
            </a:r>
            <a:r>
              <a:rPr lang="en-US" altLang="zh-CN" sz="1600" dirty="0">
                <a:solidFill>
                  <a:schemeClr val="bg1"/>
                </a:solidFill>
                <a:latin typeface="微软雅黑" pitchFamily="34" charset="-122"/>
                <a:ea typeface="微软雅黑" pitchFamily="34" charset="-122"/>
                <a:sym typeface="微软雅黑" pitchFamily="34" charset="-122"/>
              </a:rPr>
              <a:t>2013 </a:t>
            </a:r>
            <a:r>
              <a:rPr lang="zh-CN" altLang="en-US" sz="1600" dirty="0">
                <a:solidFill>
                  <a:schemeClr val="bg1"/>
                </a:solidFill>
                <a:latin typeface="微软雅黑" pitchFamily="34" charset="-122"/>
                <a:ea typeface="微软雅黑" pitchFamily="34" charset="-122"/>
                <a:sym typeface="微软雅黑" pitchFamily="34" charset="-122"/>
              </a:rPr>
              <a:t>年全球前十大新增装机容量国家新增容量合占全球新增总量的 </a:t>
            </a:r>
            <a:r>
              <a:rPr lang="en-US" altLang="zh-CN" sz="1600" dirty="0">
                <a:solidFill>
                  <a:schemeClr val="bg1"/>
                </a:solidFill>
                <a:latin typeface="微软雅黑" pitchFamily="34" charset="-122"/>
                <a:ea typeface="微软雅黑" pitchFamily="34" charset="-122"/>
                <a:sym typeface="微软雅黑" pitchFamily="34" charset="-122"/>
              </a:rPr>
              <a:t>81.0%</a:t>
            </a:r>
            <a:r>
              <a:rPr lang="zh-CN" altLang="en-US" sz="1600" dirty="0">
                <a:solidFill>
                  <a:schemeClr val="bg1"/>
                </a:solidFill>
                <a:latin typeface="微软雅黑" pitchFamily="34" charset="-122"/>
                <a:ea typeface="微软雅黑" pitchFamily="34" charset="-122"/>
                <a:sym typeface="微软雅黑" pitchFamily="34" charset="-122"/>
              </a:rPr>
              <a:t>，其中前五大国家新增装机容量合计占全球总量的</a:t>
            </a:r>
            <a:r>
              <a:rPr lang="en-US" altLang="zh-CN" sz="1600" dirty="0">
                <a:solidFill>
                  <a:schemeClr val="bg1"/>
                </a:solidFill>
                <a:latin typeface="微软雅黑" pitchFamily="34" charset="-122"/>
                <a:ea typeface="微软雅黑" pitchFamily="34" charset="-122"/>
                <a:sym typeface="微软雅黑" pitchFamily="34" charset="-122"/>
              </a:rPr>
              <a:t>69.2%</a:t>
            </a:r>
            <a:r>
              <a:rPr lang="zh-CN" altLang="en-US" sz="1600" dirty="0">
                <a:solidFill>
                  <a:schemeClr val="bg1"/>
                </a:solidFill>
                <a:latin typeface="微软雅黑" pitchFamily="34" charset="-122"/>
                <a:ea typeface="微软雅黑" pitchFamily="34" charset="-122"/>
                <a:sym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pic>
        <p:nvPicPr>
          <p:cNvPr id="25" name="Picture 2" descr="D:\Teliss_Tong\Copy\定期备份\工作备份\！PPT图片及版面资源\06-PPT精选插图\04-图标\C08BF25571EC89544C69CA03E91C24C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74" y="1089946"/>
            <a:ext cx="1728000" cy="17280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10"/>
          <p:cNvSpPr>
            <a:spLocks noChangeArrowheads="1"/>
          </p:cNvSpPr>
          <p:nvPr/>
        </p:nvSpPr>
        <p:spPr bwMode="auto">
          <a:xfrm>
            <a:off x="3718942" y="1771423"/>
            <a:ext cx="80648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chemeClr val="accent6"/>
                </a:solidFill>
                <a:effectLst>
                  <a:reflection blurRad="6350" stA="60000" endA="900" endPos="60000" dist="60007" dir="5400000" sy="-100000" algn="bl" rotWithShape="0"/>
                </a:effectLst>
                <a:latin typeface="微软雅黑" pitchFamily="34" charset="-122"/>
                <a:ea typeface="微软雅黑" pitchFamily="34" charset="-122"/>
                <a:cs typeface="Calibri" pitchFamily="34" charset="0"/>
                <a:sym typeface="Calibri" pitchFamily="34" charset="0"/>
              </a:rPr>
              <a:t>1</a:t>
            </a:r>
            <a:r>
              <a:rPr lang="zh-CN" altLang="en-US" sz="2400" b="1" dirty="0">
                <a:solidFill>
                  <a:schemeClr val="accent6"/>
                </a:solidFill>
                <a:effectLst>
                  <a:reflection blurRad="6350" stA="60000" endA="900" endPos="60000" dist="60007" dir="5400000" sy="-100000" algn="bl" rotWithShape="0"/>
                </a:effectLst>
                <a:latin typeface="微软雅黑" pitchFamily="34" charset="-122"/>
                <a:ea typeface="微软雅黑" pitchFamily="34" charset="-122"/>
                <a:cs typeface="Calibri" pitchFamily="34" charset="0"/>
                <a:sym typeface="Calibri" pitchFamily="34" charset="0"/>
              </a:rPr>
              <a:t>）全球风电行业市场高度集中，新兴市场未来发展迅速</a:t>
            </a:r>
            <a:endParaRPr lang="zh-CN" altLang="en-US" sz="2400" b="1" dirty="0">
              <a:solidFill>
                <a:schemeClr val="accent6"/>
              </a:solidFill>
              <a:effectLst>
                <a:reflection blurRad="6350" stA="60000" endA="900" endPos="60000" dist="60007" dir="5400000" sy="-100000" algn="bl" rotWithShape="0"/>
              </a:effectLst>
              <a:latin typeface="微软雅黑" pitchFamily="34" charset="-122"/>
              <a:ea typeface="微软雅黑" pitchFamily="34" charset="-122"/>
            </a:endParaRPr>
          </a:p>
        </p:txBody>
      </p:sp>
      <p:pic>
        <p:nvPicPr>
          <p:cNvPr id="8194" name="Picture 2" descr="http://www.cction.com/sitedata/resource/images/201308/20130830102400_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340" y="3125350"/>
            <a:ext cx="3216040" cy="2000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60597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49" presetClass="entr" presetSubtype="0" decel="100000" fill="hold" grpId="1"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 calcmode="lin" valueType="num">
                                      <p:cBhvr>
                                        <p:cTn id="14" dur="500" fill="hold"/>
                                        <p:tgtEl>
                                          <p:spTgt spid="24"/>
                                        </p:tgtEl>
                                        <p:attrNameLst>
                                          <p:attrName>style.rotation</p:attrName>
                                        </p:attrNameLst>
                                      </p:cBhvr>
                                      <p:tavLst>
                                        <p:tav tm="0">
                                          <p:val>
                                            <p:fltVal val="360"/>
                                          </p:val>
                                        </p:tav>
                                        <p:tav tm="100000">
                                          <p:val>
                                            <p:fltVal val="0"/>
                                          </p:val>
                                        </p:tav>
                                      </p:tavLst>
                                    </p:anim>
                                    <p:animEffect transition="in" filter="fade">
                                      <p:cBhvr>
                                        <p:cTn id="15" dur="500"/>
                                        <p:tgtEl>
                                          <p:spTgt spid="24"/>
                                        </p:tgtEl>
                                      </p:cBhvr>
                                    </p:animEffect>
                                  </p:childTnLst>
                                </p:cTn>
                              </p:par>
                              <p:par>
                                <p:cTn id="16" presetID="53" presetClass="entr" presetSubtype="16" fill="hold" nodeType="withEffect">
                                  <p:stCondLst>
                                    <p:cond delay="500"/>
                                  </p:stCondLst>
                                  <p:childTnLst>
                                    <p:set>
                                      <p:cBhvr>
                                        <p:cTn id="17" dur="1" fill="hold">
                                          <p:stCondLst>
                                            <p:cond delay="0"/>
                                          </p:stCondLst>
                                        </p:cTn>
                                        <p:tgtEl>
                                          <p:spTgt spid="8194"/>
                                        </p:tgtEl>
                                        <p:attrNameLst>
                                          <p:attrName>style.visibility</p:attrName>
                                        </p:attrNameLst>
                                      </p:cBhvr>
                                      <p:to>
                                        <p:strVal val="visible"/>
                                      </p:to>
                                    </p:set>
                                    <p:anim calcmode="lin" valueType="num">
                                      <p:cBhvr>
                                        <p:cTn id="18" dur="100" fill="hold"/>
                                        <p:tgtEl>
                                          <p:spTgt spid="8194"/>
                                        </p:tgtEl>
                                        <p:attrNameLst>
                                          <p:attrName>ppt_w</p:attrName>
                                        </p:attrNameLst>
                                      </p:cBhvr>
                                      <p:tavLst>
                                        <p:tav tm="0">
                                          <p:val>
                                            <p:fltVal val="0"/>
                                          </p:val>
                                        </p:tav>
                                        <p:tav tm="100000">
                                          <p:val>
                                            <p:strVal val="#ppt_w"/>
                                          </p:val>
                                        </p:tav>
                                      </p:tavLst>
                                    </p:anim>
                                    <p:anim calcmode="lin" valueType="num">
                                      <p:cBhvr>
                                        <p:cTn id="19" dur="100" fill="hold"/>
                                        <p:tgtEl>
                                          <p:spTgt spid="8194"/>
                                        </p:tgtEl>
                                        <p:attrNameLst>
                                          <p:attrName>ppt_h</p:attrName>
                                        </p:attrNameLst>
                                      </p:cBhvr>
                                      <p:tavLst>
                                        <p:tav tm="0">
                                          <p:val>
                                            <p:fltVal val="0"/>
                                          </p:val>
                                        </p:tav>
                                        <p:tav tm="100000">
                                          <p:val>
                                            <p:strVal val="#ppt_h"/>
                                          </p:val>
                                        </p:tav>
                                      </p:tavLst>
                                    </p:anim>
                                    <p:animEffect transition="in" filter="fade">
                                      <p:cBhvr>
                                        <p:cTn id="20" dur="100"/>
                                        <p:tgtEl>
                                          <p:spTgt spid="8194"/>
                                        </p:tgtEl>
                                      </p:cBhvr>
                                    </p:animEffect>
                                  </p:childTnLst>
                                </p:cTn>
                              </p:par>
                              <p:par>
                                <p:cTn id="21" presetID="6" presetClass="emph" presetSubtype="0" fill="hold" nodeType="withEffect">
                                  <p:stCondLst>
                                    <p:cond delay="600"/>
                                  </p:stCondLst>
                                  <p:childTnLst>
                                    <p:animScale>
                                      <p:cBhvr>
                                        <p:cTn id="22" dur="100" fill="hold"/>
                                        <p:tgtEl>
                                          <p:spTgt spid="8194"/>
                                        </p:tgtEl>
                                      </p:cBhvr>
                                      <p:by x="110000" y="110000"/>
                                    </p:animScale>
                                  </p:childTnLst>
                                </p:cTn>
                              </p:par>
                              <p:par>
                                <p:cTn id="23" presetID="6" presetClass="emph" presetSubtype="0" fill="hold" nodeType="withEffect">
                                  <p:stCondLst>
                                    <p:cond delay="700"/>
                                  </p:stCondLst>
                                  <p:childTnLst>
                                    <p:animScale>
                                      <p:cBhvr>
                                        <p:cTn id="24" dur="200" fill="hold"/>
                                        <p:tgtEl>
                                          <p:spTgt spid="8194"/>
                                        </p:tgtEl>
                                      </p:cBhvr>
                                      <p:by x="90000" y="90000"/>
                                    </p:animScale>
                                  </p:childTnLst>
                                </p:cTn>
                              </p:par>
                              <p:par>
                                <p:cTn id="25" presetID="6" presetClass="emph" presetSubtype="0" fill="hold" nodeType="withEffect">
                                  <p:stCondLst>
                                    <p:cond delay="900"/>
                                  </p:stCondLst>
                                  <p:childTnLst>
                                    <p:animScale>
                                      <p:cBhvr>
                                        <p:cTn id="26" dur="100" fill="hold"/>
                                        <p:tgtEl>
                                          <p:spTgt spid="8194"/>
                                        </p:tgtEl>
                                      </p:cBhvr>
                                      <p:by x="105000" y="105000"/>
                                    </p:animScale>
                                  </p:childTnLst>
                                </p:cTn>
                              </p:par>
                              <p:par>
                                <p:cTn id="27" presetID="6" presetClass="emph" presetSubtype="0" fill="hold" nodeType="withEffect">
                                  <p:stCondLst>
                                    <p:cond delay="1000"/>
                                  </p:stCondLst>
                                  <p:childTnLst>
                                    <p:animScale>
                                      <p:cBhvr>
                                        <p:cTn id="28" dur="200" fill="hold"/>
                                        <p:tgtEl>
                                          <p:spTgt spid="8194"/>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四大特点</a:t>
            </a:r>
            <a:endParaRPr lang="zh-CN" altLang="en-US" sz="2400" b="1" dirty="0">
              <a:solidFill>
                <a:srgbClr val="9BBB59"/>
              </a:solidFill>
              <a:latin typeface="微软雅黑" pitchFamily="34" charset="-122"/>
              <a:ea typeface="微软雅黑" pitchFamily="34" charset="-122"/>
            </a:endParaRPr>
          </a:p>
        </p:txBody>
      </p:sp>
      <p:sp>
        <p:nvSpPr>
          <p:cNvPr id="26" name="TextBox 25"/>
          <p:cNvSpPr txBox="1"/>
          <p:nvPr/>
        </p:nvSpPr>
        <p:spPr>
          <a:xfrm>
            <a:off x="10703718" y="1052736"/>
            <a:ext cx="646331"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点评</a:t>
            </a: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7"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9" name="圆角矩形 18"/>
          <p:cNvSpPr/>
          <p:nvPr/>
        </p:nvSpPr>
        <p:spPr>
          <a:xfrm>
            <a:off x="2278782" y="2233088"/>
            <a:ext cx="9217892" cy="4004224"/>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4" name="TextBox 8"/>
          <p:cNvSpPr>
            <a:spLocks noChangeArrowheads="1"/>
          </p:cNvSpPr>
          <p:nvPr/>
        </p:nvSpPr>
        <p:spPr bwMode="auto">
          <a:xfrm>
            <a:off x="5684717" y="2429499"/>
            <a:ext cx="5691426" cy="1048620"/>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风力发电是目前技术最成熟和最具商业应用价值的可再生能源之一，与传统能源相比，风力发电有着清洁、安全、可再生等优点</a:t>
            </a:r>
            <a:r>
              <a:rPr lang="zh-CN" altLang="en-US" sz="1600" dirty="0" smtClean="0">
                <a:solidFill>
                  <a:schemeClr val="bg1"/>
                </a:solidFill>
                <a:latin typeface="微软雅黑" pitchFamily="34" charset="-122"/>
                <a:ea typeface="微软雅黑" pitchFamily="34" charset="-122"/>
                <a:sym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pic>
        <p:nvPicPr>
          <p:cNvPr id="25" name="Picture 2" descr="D:\Teliss_Tong\Copy\定期备份\工作备份\！PPT图片及版面资源\06-PPT精选插图\04-图标\C08BF25571EC89544C69CA03E91C24C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74" y="1089946"/>
            <a:ext cx="1728000" cy="17280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10"/>
          <p:cNvSpPr>
            <a:spLocks noChangeArrowheads="1"/>
          </p:cNvSpPr>
          <p:nvPr/>
        </p:nvSpPr>
        <p:spPr bwMode="auto">
          <a:xfrm>
            <a:off x="3718942" y="1771423"/>
            <a:ext cx="80648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smtClean="0">
                <a:solidFill>
                  <a:schemeClr val="accent6"/>
                </a:solidFill>
                <a:effectLst>
                  <a:reflection blurRad="6350" stA="60000" endA="900" endPos="60000" dist="60007" dir="5400000" sy="-100000" algn="bl" rotWithShape="0"/>
                </a:effectLst>
                <a:latin typeface="微软雅黑" pitchFamily="34" charset="-122"/>
                <a:ea typeface="微软雅黑" pitchFamily="34" charset="-122"/>
                <a:cs typeface="Calibri" pitchFamily="34" charset="0"/>
                <a:sym typeface="Calibri" pitchFamily="34" charset="0"/>
              </a:rPr>
              <a:t>2</a:t>
            </a:r>
            <a:r>
              <a:rPr lang="zh-CN" altLang="en-US" sz="2400" b="1" dirty="0" smtClean="0">
                <a:solidFill>
                  <a:schemeClr val="accent6"/>
                </a:solidFill>
                <a:effectLst>
                  <a:reflection blurRad="6350" stA="60000" endA="900" endPos="60000" dist="60007" dir="5400000" sy="-100000" algn="bl" rotWithShape="0"/>
                </a:effectLst>
                <a:latin typeface="微软雅黑" pitchFamily="34" charset="-122"/>
                <a:ea typeface="微软雅黑" pitchFamily="34" charset="-122"/>
                <a:cs typeface="Calibri" pitchFamily="34" charset="0"/>
                <a:sym typeface="Calibri" pitchFamily="34" charset="0"/>
              </a:rPr>
              <a:t>）风力发电</a:t>
            </a:r>
            <a:r>
              <a:rPr lang="zh-CN" altLang="en-US" sz="2400" b="1" dirty="0">
                <a:solidFill>
                  <a:schemeClr val="accent6"/>
                </a:solidFill>
                <a:effectLst>
                  <a:reflection blurRad="6350" stA="60000" endA="900" endPos="60000" dist="60007" dir="5400000" sy="-100000" algn="bl" rotWithShape="0"/>
                </a:effectLst>
                <a:latin typeface="微软雅黑" pitchFamily="34" charset="-122"/>
                <a:ea typeface="微软雅黑" pitchFamily="34" charset="-122"/>
                <a:cs typeface="Calibri" pitchFamily="34" charset="0"/>
                <a:sym typeface="Calibri" pitchFamily="34" charset="0"/>
              </a:rPr>
              <a:t>成本已经初步具备竞争优势</a:t>
            </a:r>
            <a:endParaRPr lang="zh-CN" altLang="en-US" sz="2400" b="1" dirty="0">
              <a:solidFill>
                <a:schemeClr val="accent6"/>
              </a:solidFill>
              <a:effectLst>
                <a:reflection blurRad="6350" stA="60000" endA="900" endPos="60000" dist="60007" dir="5400000" sy="-100000" algn="bl" rotWithShape="0"/>
              </a:effectLst>
              <a:latin typeface="微软雅黑" pitchFamily="34" charset="-122"/>
              <a:ea typeface="微软雅黑" pitchFamily="34" charset="-122"/>
            </a:endParaRPr>
          </a:p>
        </p:txBody>
      </p:sp>
      <p:sp>
        <p:nvSpPr>
          <p:cNvPr id="16" name="TextBox 8"/>
          <p:cNvSpPr>
            <a:spLocks noChangeArrowheads="1"/>
          </p:cNvSpPr>
          <p:nvPr/>
        </p:nvSpPr>
        <p:spPr bwMode="auto">
          <a:xfrm>
            <a:off x="5812534" y="3444530"/>
            <a:ext cx="5691426" cy="1412181"/>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一方面，风机价格下降降低了风电成本</a:t>
            </a:r>
            <a:r>
              <a:rPr lang="zh-CN" altLang="en-US" sz="1600" dirty="0" smtClean="0">
                <a:solidFill>
                  <a:schemeClr val="bg1"/>
                </a:solidFill>
                <a:latin typeface="微软雅黑" pitchFamily="34" charset="-122"/>
                <a:ea typeface="微软雅黑" pitchFamily="34" charset="-122"/>
                <a:sym typeface="微软雅黑" pitchFamily="34" charset="-122"/>
              </a:rPr>
              <a:t>。</a:t>
            </a:r>
            <a:r>
              <a:rPr lang="en-US" altLang="zh-CN" sz="1600" dirty="0" smtClean="0">
                <a:solidFill>
                  <a:schemeClr val="bg1"/>
                </a:solidFill>
                <a:latin typeface="微软雅黑" pitchFamily="34" charset="-122"/>
                <a:ea typeface="微软雅黑" pitchFamily="34" charset="-122"/>
                <a:sym typeface="微软雅黑" pitchFamily="34" charset="-122"/>
              </a:rPr>
              <a:t>2009 </a:t>
            </a:r>
            <a:r>
              <a:rPr lang="zh-CN" altLang="en-US" sz="1600" dirty="0">
                <a:solidFill>
                  <a:schemeClr val="bg1"/>
                </a:solidFill>
                <a:latin typeface="微软雅黑" pitchFamily="34" charset="-122"/>
                <a:ea typeface="微软雅黑" pitchFamily="34" charset="-122"/>
                <a:sym typeface="微软雅黑" pitchFamily="34" charset="-122"/>
              </a:rPr>
              <a:t>年以来，随着我国风机产能的不断增长，欧美市场需求受全球金融危机等综合因素影响，风机制造商在成本和质量上的竞争日益激烈，风机价格持续</a:t>
            </a:r>
            <a:r>
              <a:rPr lang="zh-CN" altLang="en-US" sz="1600" dirty="0" smtClean="0">
                <a:solidFill>
                  <a:schemeClr val="bg1"/>
                </a:solidFill>
                <a:latin typeface="微软雅黑" pitchFamily="34" charset="-122"/>
                <a:ea typeface="微软雅黑" pitchFamily="34" charset="-122"/>
                <a:sym typeface="微软雅黑" pitchFamily="34" charset="-122"/>
              </a:rPr>
              <a:t>下降</a:t>
            </a:r>
            <a:r>
              <a:rPr lang="zh-CN" altLang="en-US" sz="1600" dirty="0">
                <a:solidFill>
                  <a:schemeClr val="bg1"/>
                </a:solidFill>
                <a:latin typeface="微软雅黑" pitchFamily="34" charset="-122"/>
                <a:ea typeface="微软雅黑" pitchFamily="34" charset="-122"/>
                <a:sym typeface="微软雅黑" pitchFamily="34" charset="-122"/>
              </a:rPr>
              <a:t>。</a:t>
            </a:r>
            <a:endParaRPr lang="en-US" altLang="zh-CN" sz="1600" dirty="0" smtClean="0">
              <a:solidFill>
                <a:schemeClr val="bg1"/>
              </a:solidFill>
              <a:latin typeface="微软雅黑" pitchFamily="34" charset="-122"/>
              <a:ea typeface="微软雅黑" pitchFamily="34" charset="-122"/>
              <a:sym typeface="微软雅黑" pitchFamily="34" charset="-122"/>
            </a:endParaRPr>
          </a:p>
        </p:txBody>
      </p:sp>
      <p:sp>
        <p:nvSpPr>
          <p:cNvPr id="18" name="TextBox 8"/>
          <p:cNvSpPr>
            <a:spLocks noChangeArrowheads="1"/>
          </p:cNvSpPr>
          <p:nvPr/>
        </p:nvSpPr>
        <p:spPr bwMode="auto">
          <a:xfrm>
            <a:off x="5739887" y="4753123"/>
            <a:ext cx="5691426" cy="1412181"/>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另一方面，风电场选址的优化，风场运营效率的提高，风机质量和维护水平的提升等同样起到了降低风电成本的作用。目前，在北美以及欧盟各国，风电的收购价格已经和其他能源一致。</a:t>
            </a:r>
            <a:endParaRPr lang="en-US" altLang="zh-CN" sz="1600" dirty="0" smtClean="0">
              <a:solidFill>
                <a:schemeClr val="bg1"/>
              </a:solidFill>
              <a:latin typeface="微软雅黑" pitchFamily="34" charset="-122"/>
              <a:ea typeface="微软雅黑" pitchFamily="34" charset="-122"/>
              <a:sym typeface="微软雅黑" pitchFamily="34" charset="-122"/>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798" y="3187450"/>
            <a:ext cx="3200400" cy="2095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950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49" presetClass="entr" presetSubtype="0" decel="100000" fill="hold" grpId="1"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 calcmode="lin" valueType="num">
                                      <p:cBhvr>
                                        <p:cTn id="14" dur="500" fill="hold"/>
                                        <p:tgtEl>
                                          <p:spTgt spid="24"/>
                                        </p:tgtEl>
                                        <p:attrNameLst>
                                          <p:attrName>style.rotation</p:attrName>
                                        </p:attrNameLst>
                                      </p:cBhvr>
                                      <p:tavLst>
                                        <p:tav tm="0">
                                          <p:val>
                                            <p:fltVal val="360"/>
                                          </p:val>
                                        </p:tav>
                                        <p:tav tm="100000">
                                          <p:val>
                                            <p:fltVal val="0"/>
                                          </p:val>
                                        </p:tav>
                                      </p:tavLst>
                                    </p:anim>
                                    <p:animEffect transition="in" filter="fade">
                                      <p:cBhvr>
                                        <p:cTn id="15" dur="500"/>
                                        <p:tgtEl>
                                          <p:spTgt spid="24"/>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500" fill="hold"/>
                                        <p:tgtEl>
                                          <p:spTgt spid="16"/>
                                        </p:tgtEl>
                                        <p:attrNameLst>
                                          <p:attrName>ppt_w</p:attrName>
                                        </p:attrNameLst>
                                      </p:cBhvr>
                                      <p:tavLst>
                                        <p:tav tm="0">
                                          <p:val>
                                            <p:fltVal val="0"/>
                                          </p:val>
                                        </p:tav>
                                        <p:tav tm="100000">
                                          <p:val>
                                            <p:strVal val="#ppt_w"/>
                                          </p:val>
                                        </p:tav>
                                      </p:tavLst>
                                    </p:anim>
                                    <p:anim calcmode="lin" valueType="num">
                                      <p:cBhvr>
                                        <p:cTn id="20" dur="500" fill="hold"/>
                                        <p:tgtEl>
                                          <p:spTgt spid="16"/>
                                        </p:tgtEl>
                                        <p:attrNameLst>
                                          <p:attrName>ppt_h</p:attrName>
                                        </p:attrNameLst>
                                      </p:cBhvr>
                                      <p:tavLst>
                                        <p:tav tm="0">
                                          <p:val>
                                            <p:fltVal val="0"/>
                                          </p:val>
                                        </p:tav>
                                        <p:tav tm="100000">
                                          <p:val>
                                            <p:strVal val="#ppt_h"/>
                                          </p:val>
                                        </p:tav>
                                      </p:tavLst>
                                    </p:anim>
                                    <p:animEffect transition="in" filter="fade">
                                      <p:cBhvr>
                                        <p:cTn id="21" dur="500"/>
                                        <p:tgtEl>
                                          <p:spTgt spid="16"/>
                                        </p:tgtEl>
                                      </p:cBhvr>
                                    </p:animEffect>
                                  </p:childTnLst>
                                </p:cTn>
                              </p:par>
                              <p:par>
                                <p:cTn id="22" presetID="49" presetClass="entr" presetSubtype="0" decel="100000" fill="hold" grpId="1"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 calcmode="lin" valueType="num">
                                      <p:cBhvr>
                                        <p:cTn id="26" dur="500" fill="hold"/>
                                        <p:tgtEl>
                                          <p:spTgt spid="16"/>
                                        </p:tgtEl>
                                        <p:attrNameLst>
                                          <p:attrName>style.rotation</p:attrName>
                                        </p:attrNameLst>
                                      </p:cBhvr>
                                      <p:tavLst>
                                        <p:tav tm="0">
                                          <p:val>
                                            <p:fltVal val="360"/>
                                          </p:val>
                                        </p:tav>
                                        <p:tav tm="100000">
                                          <p:val>
                                            <p:fltVal val="0"/>
                                          </p:val>
                                        </p:tav>
                                      </p:tavLst>
                                    </p:anim>
                                    <p:animEffect transition="in" filter="fade">
                                      <p:cBhvr>
                                        <p:cTn id="27" dur="500"/>
                                        <p:tgtEl>
                                          <p:spTgt spid="16"/>
                                        </p:tgtEl>
                                      </p:cBhvr>
                                    </p:animEffect>
                                  </p:childTnLst>
                                </p:cTn>
                              </p:par>
                            </p:childTnLst>
                          </p:cTn>
                        </p:par>
                        <p:par>
                          <p:cTn id="28" fill="hold">
                            <p:stCondLst>
                              <p:cond delay="1000"/>
                            </p:stCondLst>
                            <p:childTnLst>
                              <p:par>
                                <p:cTn id="29" presetID="53" presetClass="entr" presetSubtype="16"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49" presetClass="entr" presetSubtype="0" decel="100000" fill="hold" grpId="1"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 calcmode="lin" valueType="num">
                                      <p:cBhvr>
                                        <p:cTn id="38" dur="500" fill="hold"/>
                                        <p:tgtEl>
                                          <p:spTgt spid="18"/>
                                        </p:tgtEl>
                                        <p:attrNameLst>
                                          <p:attrName>style.rotation</p:attrName>
                                        </p:attrNameLst>
                                      </p:cBhvr>
                                      <p:tavLst>
                                        <p:tav tm="0">
                                          <p:val>
                                            <p:fltVal val="360"/>
                                          </p:val>
                                        </p:tav>
                                        <p:tav tm="100000">
                                          <p:val>
                                            <p:fltVal val="0"/>
                                          </p:val>
                                        </p:tav>
                                      </p:tavLst>
                                    </p:anim>
                                    <p:animEffect transition="in" filter="fade">
                                      <p:cBhvr>
                                        <p:cTn id="39" dur="500"/>
                                        <p:tgtEl>
                                          <p:spTgt spid="18"/>
                                        </p:tgtEl>
                                      </p:cBhvr>
                                    </p:animEffect>
                                  </p:childTnLst>
                                </p:cTn>
                              </p:par>
                              <p:par>
                                <p:cTn id="40" presetID="53" presetClass="entr" presetSubtype="16" fill="hold" nodeType="withEffect">
                                  <p:stCondLst>
                                    <p:cond delay="500"/>
                                  </p:stCondLst>
                                  <p:childTnLst>
                                    <p:set>
                                      <p:cBhvr>
                                        <p:cTn id="41" dur="1" fill="hold">
                                          <p:stCondLst>
                                            <p:cond delay="0"/>
                                          </p:stCondLst>
                                        </p:cTn>
                                        <p:tgtEl>
                                          <p:spTgt spid="10242"/>
                                        </p:tgtEl>
                                        <p:attrNameLst>
                                          <p:attrName>style.visibility</p:attrName>
                                        </p:attrNameLst>
                                      </p:cBhvr>
                                      <p:to>
                                        <p:strVal val="visible"/>
                                      </p:to>
                                    </p:set>
                                    <p:anim calcmode="lin" valueType="num">
                                      <p:cBhvr>
                                        <p:cTn id="42" dur="100" fill="hold"/>
                                        <p:tgtEl>
                                          <p:spTgt spid="10242"/>
                                        </p:tgtEl>
                                        <p:attrNameLst>
                                          <p:attrName>ppt_w</p:attrName>
                                        </p:attrNameLst>
                                      </p:cBhvr>
                                      <p:tavLst>
                                        <p:tav tm="0">
                                          <p:val>
                                            <p:fltVal val="0"/>
                                          </p:val>
                                        </p:tav>
                                        <p:tav tm="100000">
                                          <p:val>
                                            <p:strVal val="#ppt_w"/>
                                          </p:val>
                                        </p:tav>
                                      </p:tavLst>
                                    </p:anim>
                                    <p:anim calcmode="lin" valueType="num">
                                      <p:cBhvr>
                                        <p:cTn id="43" dur="100" fill="hold"/>
                                        <p:tgtEl>
                                          <p:spTgt spid="10242"/>
                                        </p:tgtEl>
                                        <p:attrNameLst>
                                          <p:attrName>ppt_h</p:attrName>
                                        </p:attrNameLst>
                                      </p:cBhvr>
                                      <p:tavLst>
                                        <p:tav tm="0">
                                          <p:val>
                                            <p:fltVal val="0"/>
                                          </p:val>
                                        </p:tav>
                                        <p:tav tm="100000">
                                          <p:val>
                                            <p:strVal val="#ppt_h"/>
                                          </p:val>
                                        </p:tav>
                                      </p:tavLst>
                                    </p:anim>
                                    <p:animEffect transition="in" filter="fade">
                                      <p:cBhvr>
                                        <p:cTn id="44" dur="100"/>
                                        <p:tgtEl>
                                          <p:spTgt spid="10242"/>
                                        </p:tgtEl>
                                      </p:cBhvr>
                                    </p:animEffect>
                                  </p:childTnLst>
                                </p:cTn>
                              </p:par>
                              <p:par>
                                <p:cTn id="45" presetID="6" presetClass="emph" presetSubtype="0" fill="hold" nodeType="withEffect">
                                  <p:stCondLst>
                                    <p:cond delay="600"/>
                                  </p:stCondLst>
                                  <p:childTnLst>
                                    <p:animScale>
                                      <p:cBhvr>
                                        <p:cTn id="46" dur="100" fill="hold"/>
                                        <p:tgtEl>
                                          <p:spTgt spid="10242"/>
                                        </p:tgtEl>
                                      </p:cBhvr>
                                      <p:by x="110000" y="110000"/>
                                    </p:animScale>
                                  </p:childTnLst>
                                </p:cTn>
                              </p:par>
                              <p:par>
                                <p:cTn id="47" presetID="6" presetClass="emph" presetSubtype="0" fill="hold" nodeType="withEffect">
                                  <p:stCondLst>
                                    <p:cond delay="700"/>
                                  </p:stCondLst>
                                  <p:childTnLst>
                                    <p:animScale>
                                      <p:cBhvr>
                                        <p:cTn id="48" dur="200" fill="hold"/>
                                        <p:tgtEl>
                                          <p:spTgt spid="10242"/>
                                        </p:tgtEl>
                                      </p:cBhvr>
                                      <p:by x="90000" y="90000"/>
                                    </p:animScale>
                                  </p:childTnLst>
                                </p:cTn>
                              </p:par>
                              <p:par>
                                <p:cTn id="49" presetID="6" presetClass="emph" presetSubtype="0" fill="hold" nodeType="withEffect">
                                  <p:stCondLst>
                                    <p:cond delay="900"/>
                                  </p:stCondLst>
                                  <p:childTnLst>
                                    <p:animScale>
                                      <p:cBhvr>
                                        <p:cTn id="50" dur="100" fill="hold"/>
                                        <p:tgtEl>
                                          <p:spTgt spid="10242"/>
                                        </p:tgtEl>
                                      </p:cBhvr>
                                      <p:by x="105000" y="105000"/>
                                    </p:animScale>
                                  </p:childTnLst>
                                </p:cTn>
                              </p:par>
                              <p:par>
                                <p:cTn id="51" presetID="6" presetClass="emph" presetSubtype="0" fill="hold" nodeType="withEffect">
                                  <p:stCondLst>
                                    <p:cond delay="1000"/>
                                  </p:stCondLst>
                                  <p:childTnLst>
                                    <p:animScale>
                                      <p:cBhvr>
                                        <p:cTn id="52" dur="200" fill="hold"/>
                                        <p:tgtEl>
                                          <p:spTgt spid="10242"/>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16" grpId="0"/>
      <p:bldP spid="16" grpId="1"/>
      <p:bldP spid="18" grpId="0"/>
      <p:bldP spid="18"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a:solidFill>
                  <a:srgbClr val="9BBB59"/>
                </a:solidFill>
                <a:latin typeface="微软雅黑" pitchFamily="34" charset="-122"/>
                <a:ea typeface="微软雅黑" pitchFamily="34" charset="-122"/>
              </a:rPr>
              <a:t>四大特点</a:t>
            </a:r>
          </a:p>
        </p:txBody>
      </p:sp>
      <p:sp>
        <p:nvSpPr>
          <p:cNvPr id="26" name="TextBox 25"/>
          <p:cNvSpPr txBox="1"/>
          <p:nvPr/>
        </p:nvSpPr>
        <p:spPr>
          <a:xfrm>
            <a:off x="10703718" y="1052736"/>
            <a:ext cx="646331"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点评</a:t>
            </a: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7"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9" name="圆角矩形 18"/>
          <p:cNvSpPr/>
          <p:nvPr/>
        </p:nvSpPr>
        <p:spPr>
          <a:xfrm>
            <a:off x="2278782" y="2233088"/>
            <a:ext cx="9217892" cy="4004224"/>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pic>
        <p:nvPicPr>
          <p:cNvPr id="25" name="Picture 2" descr="D:\Teliss_Tong\Copy\定期备份\工作备份\！PPT图片及版面资源\06-PPT精选插图\04-图标\C08BF25571EC89544C69CA03E91C24C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74" y="1089946"/>
            <a:ext cx="1728000" cy="17280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10"/>
          <p:cNvSpPr>
            <a:spLocks noChangeArrowheads="1"/>
          </p:cNvSpPr>
          <p:nvPr/>
        </p:nvSpPr>
        <p:spPr bwMode="auto">
          <a:xfrm>
            <a:off x="3718942" y="1771423"/>
            <a:ext cx="80648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smtClean="0">
                <a:solidFill>
                  <a:schemeClr val="accent6"/>
                </a:solidFill>
                <a:effectLst>
                  <a:reflection blurRad="6350" stA="60000" endA="900" endPos="60000" dist="60007" dir="5400000" sy="-100000" algn="bl" rotWithShape="0"/>
                </a:effectLst>
                <a:latin typeface="微软雅黑" pitchFamily="34" charset="-122"/>
                <a:ea typeface="微软雅黑" pitchFamily="34" charset="-122"/>
                <a:cs typeface="Calibri" pitchFamily="34" charset="0"/>
                <a:sym typeface="Calibri" pitchFamily="34" charset="0"/>
              </a:rPr>
              <a:t>3</a:t>
            </a:r>
            <a:r>
              <a:rPr lang="zh-CN" altLang="en-US" sz="2400" b="1" dirty="0" smtClean="0">
                <a:solidFill>
                  <a:schemeClr val="accent6"/>
                </a:solidFill>
                <a:effectLst>
                  <a:reflection blurRad="6350" stA="60000" endA="900" endPos="60000" dist="60007" dir="5400000" sy="-100000" algn="bl" rotWithShape="0"/>
                </a:effectLst>
                <a:latin typeface="微软雅黑" pitchFamily="34" charset="-122"/>
                <a:ea typeface="微软雅黑" pitchFamily="34" charset="-122"/>
                <a:cs typeface="Calibri" pitchFamily="34" charset="0"/>
                <a:sym typeface="Calibri" pitchFamily="34" charset="0"/>
              </a:rPr>
              <a:t>）</a:t>
            </a:r>
            <a:r>
              <a:rPr lang="zh-CN" altLang="en-US" sz="2400" b="1" dirty="0">
                <a:solidFill>
                  <a:schemeClr val="accent6"/>
                </a:solidFill>
                <a:effectLst>
                  <a:reflection blurRad="6350" stA="60000" endA="900" endPos="60000" dist="60007" dir="5400000" sy="-100000" algn="bl" rotWithShape="0"/>
                </a:effectLst>
                <a:latin typeface="微软雅黑" pitchFamily="34" charset="-122"/>
                <a:ea typeface="微软雅黑" pitchFamily="34" charset="-122"/>
                <a:cs typeface="Calibri" pitchFamily="34" charset="0"/>
                <a:sym typeface="Calibri" pitchFamily="34" charset="0"/>
              </a:rPr>
              <a:t>风电机组技术更新速度快，机组大型化成为发展趋势</a:t>
            </a:r>
            <a:endParaRPr lang="zh-CN" altLang="en-US" sz="2400" b="1" dirty="0">
              <a:solidFill>
                <a:schemeClr val="accent6"/>
              </a:solidFill>
              <a:effectLst>
                <a:reflection blurRad="6350" stA="60000" endA="900" endPos="60000" dist="60007" dir="5400000" sy="-100000" algn="bl" rotWithShape="0"/>
              </a:effectLst>
              <a:latin typeface="微软雅黑" pitchFamily="34" charset="-122"/>
              <a:ea typeface="微软雅黑" pitchFamily="34" charset="-122"/>
            </a:endParaRPr>
          </a:p>
        </p:txBody>
      </p:sp>
      <p:sp>
        <p:nvSpPr>
          <p:cNvPr id="16" name="TextBox 8"/>
          <p:cNvSpPr>
            <a:spLocks noChangeArrowheads="1"/>
          </p:cNvSpPr>
          <p:nvPr/>
        </p:nvSpPr>
        <p:spPr bwMode="auto">
          <a:xfrm>
            <a:off x="5812534" y="2996952"/>
            <a:ext cx="5691426" cy="2698431"/>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随着现代风电技术的不断发展，新产品、新技术不断涌现。第一，风电机组呈现大型化趋势。理论上，风电机组单机功率越大，每千瓦小时风电成本越低，因此风电机组的技术发展趋势向增大单机容量、减轻单位千瓦重量、提高转换效率的方向发展。大型风机的出现，也为开发海上风电提供了条件。第二，风电机组向适应低风速区发展。随着风能转化效率的提高，使得过去较低风速区域也可以建设大规模的风电场，推动了风力发电在更广泛的范围内快速发展。</a:t>
            </a:r>
            <a:endParaRPr lang="en-US" altLang="zh-CN" sz="1600" dirty="0" smtClean="0">
              <a:solidFill>
                <a:schemeClr val="bg1"/>
              </a:solidFill>
              <a:latin typeface="微软雅黑" pitchFamily="34" charset="-122"/>
              <a:ea typeface="微软雅黑" pitchFamily="34" charset="-122"/>
              <a:sym typeface="微软雅黑" pitchFamily="34" charset="-122"/>
            </a:endParaRP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534" y="3187450"/>
            <a:ext cx="3225875" cy="2095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08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grpId="1"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par>
                                <p:cTn id="16" presetID="53" presetClass="entr" presetSubtype="16" fill="hold" nodeType="withEffect">
                                  <p:stCondLst>
                                    <p:cond delay="500"/>
                                  </p:stCondLst>
                                  <p:childTnLst>
                                    <p:set>
                                      <p:cBhvr>
                                        <p:cTn id="17" dur="1" fill="hold">
                                          <p:stCondLst>
                                            <p:cond delay="0"/>
                                          </p:stCondLst>
                                        </p:cTn>
                                        <p:tgtEl>
                                          <p:spTgt spid="11266"/>
                                        </p:tgtEl>
                                        <p:attrNameLst>
                                          <p:attrName>style.visibility</p:attrName>
                                        </p:attrNameLst>
                                      </p:cBhvr>
                                      <p:to>
                                        <p:strVal val="visible"/>
                                      </p:to>
                                    </p:set>
                                    <p:anim calcmode="lin" valueType="num">
                                      <p:cBhvr>
                                        <p:cTn id="18" dur="100" fill="hold"/>
                                        <p:tgtEl>
                                          <p:spTgt spid="11266"/>
                                        </p:tgtEl>
                                        <p:attrNameLst>
                                          <p:attrName>ppt_w</p:attrName>
                                        </p:attrNameLst>
                                      </p:cBhvr>
                                      <p:tavLst>
                                        <p:tav tm="0">
                                          <p:val>
                                            <p:fltVal val="0"/>
                                          </p:val>
                                        </p:tav>
                                        <p:tav tm="100000">
                                          <p:val>
                                            <p:strVal val="#ppt_w"/>
                                          </p:val>
                                        </p:tav>
                                      </p:tavLst>
                                    </p:anim>
                                    <p:anim calcmode="lin" valueType="num">
                                      <p:cBhvr>
                                        <p:cTn id="19" dur="100" fill="hold"/>
                                        <p:tgtEl>
                                          <p:spTgt spid="11266"/>
                                        </p:tgtEl>
                                        <p:attrNameLst>
                                          <p:attrName>ppt_h</p:attrName>
                                        </p:attrNameLst>
                                      </p:cBhvr>
                                      <p:tavLst>
                                        <p:tav tm="0">
                                          <p:val>
                                            <p:fltVal val="0"/>
                                          </p:val>
                                        </p:tav>
                                        <p:tav tm="100000">
                                          <p:val>
                                            <p:strVal val="#ppt_h"/>
                                          </p:val>
                                        </p:tav>
                                      </p:tavLst>
                                    </p:anim>
                                    <p:animEffect transition="in" filter="fade">
                                      <p:cBhvr>
                                        <p:cTn id="20" dur="100"/>
                                        <p:tgtEl>
                                          <p:spTgt spid="11266"/>
                                        </p:tgtEl>
                                      </p:cBhvr>
                                    </p:animEffect>
                                  </p:childTnLst>
                                </p:cTn>
                              </p:par>
                              <p:par>
                                <p:cTn id="21" presetID="6" presetClass="emph" presetSubtype="0" fill="hold" nodeType="withEffect">
                                  <p:stCondLst>
                                    <p:cond delay="600"/>
                                  </p:stCondLst>
                                  <p:childTnLst>
                                    <p:animScale>
                                      <p:cBhvr>
                                        <p:cTn id="22" dur="100" fill="hold"/>
                                        <p:tgtEl>
                                          <p:spTgt spid="11266"/>
                                        </p:tgtEl>
                                      </p:cBhvr>
                                      <p:by x="110000" y="110000"/>
                                    </p:animScale>
                                  </p:childTnLst>
                                </p:cTn>
                              </p:par>
                              <p:par>
                                <p:cTn id="23" presetID="6" presetClass="emph" presetSubtype="0" fill="hold" nodeType="withEffect">
                                  <p:stCondLst>
                                    <p:cond delay="700"/>
                                  </p:stCondLst>
                                  <p:childTnLst>
                                    <p:animScale>
                                      <p:cBhvr>
                                        <p:cTn id="24" dur="200" fill="hold"/>
                                        <p:tgtEl>
                                          <p:spTgt spid="11266"/>
                                        </p:tgtEl>
                                      </p:cBhvr>
                                      <p:by x="90000" y="90000"/>
                                    </p:animScale>
                                  </p:childTnLst>
                                </p:cTn>
                              </p:par>
                              <p:par>
                                <p:cTn id="25" presetID="6" presetClass="emph" presetSubtype="0" fill="hold" nodeType="withEffect">
                                  <p:stCondLst>
                                    <p:cond delay="900"/>
                                  </p:stCondLst>
                                  <p:childTnLst>
                                    <p:animScale>
                                      <p:cBhvr>
                                        <p:cTn id="26" dur="100" fill="hold"/>
                                        <p:tgtEl>
                                          <p:spTgt spid="11266"/>
                                        </p:tgtEl>
                                      </p:cBhvr>
                                      <p:by x="105000" y="105000"/>
                                    </p:animScale>
                                  </p:childTnLst>
                                </p:cTn>
                              </p:par>
                              <p:par>
                                <p:cTn id="27" presetID="6" presetClass="emph" presetSubtype="0" fill="hold" nodeType="withEffect">
                                  <p:stCondLst>
                                    <p:cond delay="1000"/>
                                  </p:stCondLst>
                                  <p:childTnLst>
                                    <p:animScale>
                                      <p:cBhvr>
                                        <p:cTn id="28" dur="200" fill="hold"/>
                                        <p:tgtEl>
                                          <p:spTgt spid="1126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a:solidFill>
                  <a:srgbClr val="9BBB59"/>
                </a:solidFill>
                <a:latin typeface="微软雅黑" pitchFamily="34" charset="-122"/>
                <a:ea typeface="微软雅黑" pitchFamily="34" charset="-122"/>
              </a:rPr>
              <a:t>四大特点</a:t>
            </a:r>
          </a:p>
        </p:txBody>
      </p:sp>
      <p:sp>
        <p:nvSpPr>
          <p:cNvPr id="26" name="TextBox 25"/>
          <p:cNvSpPr txBox="1"/>
          <p:nvPr/>
        </p:nvSpPr>
        <p:spPr>
          <a:xfrm>
            <a:off x="10703718" y="1052736"/>
            <a:ext cx="646331"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点评</a:t>
            </a: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7"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9" name="圆角矩形 18"/>
          <p:cNvSpPr/>
          <p:nvPr/>
        </p:nvSpPr>
        <p:spPr>
          <a:xfrm>
            <a:off x="2278782" y="2233088"/>
            <a:ext cx="9217892" cy="4292256"/>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pic>
        <p:nvPicPr>
          <p:cNvPr id="25" name="Picture 2" descr="D:\Teliss_Tong\Copy\定期备份\工作备份\！PPT图片及版面资源\06-PPT精选插图\04-图标\C08BF25571EC89544C69CA03E91C24C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974" y="1089946"/>
            <a:ext cx="1728000" cy="17280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10"/>
          <p:cNvSpPr>
            <a:spLocks noChangeArrowheads="1"/>
          </p:cNvSpPr>
          <p:nvPr/>
        </p:nvSpPr>
        <p:spPr bwMode="auto">
          <a:xfrm>
            <a:off x="3718942" y="1771423"/>
            <a:ext cx="80648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chemeClr val="accent6"/>
                </a:solidFill>
                <a:effectLst>
                  <a:reflection blurRad="6350" stA="60000" endA="900" endPos="60000" dist="60007" dir="5400000" sy="-100000" algn="bl" rotWithShape="0"/>
                </a:effectLst>
                <a:latin typeface="微软雅黑" pitchFamily="34" charset="-122"/>
                <a:ea typeface="微软雅黑" pitchFamily="34" charset="-122"/>
                <a:cs typeface="Calibri" pitchFamily="34" charset="0"/>
                <a:sym typeface="Calibri" pitchFamily="34" charset="0"/>
              </a:rPr>
              <a:t>4</a:t>
            </a:r>
            <a:r>
              <a:rPr lang="zh-CN" altLang="en-US" sz="2400" b="1" dirty="0">
                <a:solidFill>
                  <a:schemeClr val="accent6"/>
                </a:solidFill>
                <a:effectLst>
                  <a:reflection blurRad="6350" stA="60000" endA="900" endPos="60000" dist="60007" dir="5400000" sy="-100000" algn="bl" rotWithShape="0"/>
                </a:effectLst>
                <a:latin typeface="微软雅黑" pitchFamily="34" charset="-122"/>
                <a:ea typeface="微软雅黑" pitchFamily="34" charset="-122"/>
                <a:cs typeface="Calibri" pitchFamily="34" charset="0"/>
                <a:sym typeface="Calibri" pitchFamily="34" charset="0"/>
              </a:rPr>
              <a:t>）海上风电快速增长，将成为风电开发的重要发展方向</a:t>
            </a:r>
            <a:endParaRPr lang="zh-CN" altLang="en-US" sz="2400" b="1" dirty="0">
              <a:solidFill>
                <a:schemeClr val="accent6"/>
              </a:solidFill>
              <a:effectLst>
                <a:reflection blurRad="6350" stA="60000" endA="900" endPos="60000" dist="60007" dir="5400000" sy="-100000" algn="bl" rotWithShape="0"/>
              </a:effectLst>
              <a:latin typeface="微软雅黑" pitchFamily="34" charset="-122"/>
              <a:ea typeface="微软雅黑" pitchFamily="34" charset="-122"/>
            </a:endParaRPr>
          </a:p>
        </p:txBody>
      </p:sp>
      <p:sp>
        <p:nvSpPr>
          <p:cNvPr id="16" name="TextBox 8"/>
          <p:cNvSpPr>
            <a:spLocks noChangeArrowheads="1"/>
          </p:cNvSpPr>
          <p:nvPr/>
        </p:nvSpPr>
        <p:spPr bwMode="auto">
          <a:xfrm>
            <a:off x="5732372" y="2363830"/>
            <a:ext cx="5691426" cy="1412181"/>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从全球风电的发展情况来看，由于陆地风电场可开发的地方逐渐减少，而海上风能资源丰富稳定，且沿海地区经济发达，电网容量大，风电接入条件好，风电场开发已呈现由陆上向近海发展的</a:t>
            </a:r>
            <a:r>
              <a:rPr lang="zh-CN" altLang="en-US" sz="1600" dirty="0" smtClean="0">
                <a:solidFill>
                  <a:schemeClr val="bg1"/>
                </a:solidFill>
                <a:latin typeface="微软雅黑" pitchFamily="34" charset="-122"/>
                <a:ea typeface="微软雅黑" pitchFamily="34" charset="-122"/>
                <a:sym typeface="微软雅黑" pitchFamily="34" charset="-122"/>
              </a:rPr>
              <a:t>趋势。</a:t>
            </a:r>
            <a:endParaRPr lang="en-US" altLang="zh-CN" sz="1600" dirty="0" smtClean="0">
              <a:solidFill>
                <a:schemeClr val="bg1"/>
              </a:solidFill>
              <a:latin typeface="微软雅黑" pitchFamily="34" charset="-122"/>
              <a:ea typeface="微软雅黑" pitchFamily="34" charset="-122"/>
              <a:sym typeface="微软雅黑" pitchFamily="34" charset="-122"/>
            </a:endParaRPr>
          </a:p>
        </p:txBody>
      </p:sp>
      <p:sp>
        <p:nvSpPr>
          <p:cNvPr id="18" name="TextBox 8"/>
          <p:cNvSpPr>
            <a:spLocks noChangeArrowheads="1"/>
          </p:cNvSpPr>
          <p:nvPr/>
        </p:nvSpPr>
        <p:spPr bwMode="auto">
          <a:xfrm>
            <a:off x="5663158" y="3645024"/>
            <a:ext cx="5691426" cy="2732030"/>
          </a:xfrm>
          <a:prstGeom prst="rect">
            <a:avLst/>
          </a:prstGeom>
          <a:noFill/>
          <a:ln>
            <a:noFill/>
          </a:ln>
          <a:extLst/>
        </p:spPr>
        <p:txBody>
          <a:bodyPr wrap="square">
            <a:spAutoFit/>
          </a:bodyPr>
          <a:lstStyle/>
          <a:p>
            <a:pPr indent="457200">
              <a:lnSpc>
                <a:spcPct val="134000"/>
              </a:lnSpc>
              <a:spcAft>
                <a:spcPts val="1200"/>
              </a:spcAft>
            </a:pPr>
            <a:r>
              <a:rPr lang="zh-CN" altLang="en-US" sz="1600" dirty="0" smtClean="0">
                <a:solidFill>
                  <a:schemeClr val="bg1"/>
                </a:solidFill>
                <a:latin typeface="微软雅黑" pitchFamily="34" charset="-122"/>
                <a:ea typeface="微软雅黑" pitchFamily="34" charset="-122"/>
                <a:sym typeface="微软雅黑" pitchFamily="34" charset="-122"/>
              </a:rPr>
              <a:t>全球</a:t>
            </a:r>
            <a:r>
              <a:rPr lang="zh-CN" altLang="en-US" sz="1600" dirty="0">
                <a:solidFill>
                  <a:schemeClr val="bg1"/>
                </a:solidFill>
                <a:latin typeface="微软雅黑" pitchFamily="34" charset="-122"/>
                <a:ea typeface="微软雅黑" pitchFamily="34" charset="-122"/>
                <a:sym typeface="微软雅黑" pitchFamily="34" charset="-122"/>
              </a:rPr>
              <a:t>共有 </a:t>
            </a:r>
            <a:r>
              <a:rPr lang="en-US" altLang="zh-CN" sz="1600" dirty="0">
                <a:solidFill>
                  <a:schemeClr val="bg1"/>
                </a:solidFill>
                <a:latin typeface="微软雅黑" pitchFamily="34" charset="-122"/>
                <a:ea typeface="微软雅黑" pitchFamily="34" charset="-122"/>
                <a:sym typeface="微软雅黑" pitchFamily="34" charset="-122"/>
              </a:rPr>
              <a:t>12 </a:t>
            </a:r>
            <a:r>
              <a:rPr lang="zh-CN" altLang="en-US" sz="1600" dirty="0">
                <a:solidFill>
                  <a:schemeClr val="bg1"/>
                </a:solidFill>
                <a:latin typeface="微软雅黑" pitchFamily="34" charset="-122"/>
                <a:ea typeface="微软雅黑" pitchFamily="34" charset="-122"/>
                <a:sym typeface="微软雅黑" pitchFamily="34" charset="-122"/>
              </a:rPr>
              <a:t>个国家建立了海上风电场，其中 </a:t>
            </a:r>
            <a:r>
              <a:rPr lang="en-US" altLang="zh-CN" sz="1600" dirty="0">
                <a:solidFill>
                  <a:schemeClr val="bg1"/>
                </a:solidFill>
                <a:latin typeface="微软雅黑" pitchFamily="34" charset="-122"/>
                <a:ea typeface="微软雅黑" pitchFamily="34" charset="-122"/>
                <a:sym typeface="微软雅黑" pitchFamily="34" charset="-122"/>
              </a:rPr>
              <a:t>10 </a:t>
            </a:r>
            <a:r>
              <a:rPr lang="zh-CN" altLang="en-US" sz="1600" dirty="0">
                <a:solidFill>
                  <a:schemeClr val="bg1"/>
                </a:solidFill>
                <a:latin typeface="微软雅黑" pitchFamily="34" charset="-122"/>
                <a:ea typeface="微软雅黑" pitchFamily="34" charset="-122"/>
                <a:sym typeface="微软雅黑" pitchFamily="34" charset="-122"/>
              </a:rPr>
              <a:t>个在欧洲，其余为我国和日本，我国东部沿海的经济发展和电网特点与欧洲类似，适于大规模发展海上风电，国家已经推出了江苏及山东沿海两个千万千瓦级风电基地的建设规划，并出台了</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海上风电开发建设管理暂行办法</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。与此同时，海上风电建设也取得了重大突破，</a:t>
            </a:r>
            <a:r>
              <a:rPr lang="en-US" altLang="zh-CN" sz="1600" dirty="0">
                <a:solidFill>
                  <a:schemeClr val="bg1"/>
                </a:solidFill>
                <a:latin typeface="微软雅黑" pitchFamily="34" charset="-122"/>
                <a:ea typeface="微软雅黑" pitchFamily="34" charset="-122"/>
                <a:sym typeface="微软雅黑" pitchFamily="34" charset="-122"/>
              </a:rPr>
              <a:t>2010 </a:t>
            </a:r>
            <a:r>
              <a:rPr lang="zh-CN" altLang="en-US" sz="1600" dirty="0">
                <a:solidFill>
                  <a:schemeClr val="bg1"/>
                </a:solidFill>
                <a:latin typeface="微软雅黑" pitchFamily="34" charset="-122"/>
                <a:ea typeface="微软雅黑" pitchFamily="34" charset="-122"/>
                <a:sym typeface="微软雅黑" pitchFamily="34" charset="-122"/>
              </a:rPr>
              <a:t>年我国第一个国家海上风电示范项目</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上海东海大桥 </a:t>
            </a:r>
            <a:r>
              <a:rPr lang="en-US" altLang="zh-CN" sz="1600" dirty="0">
                <a:solidFill>
                  <a:schemeClr val="bg1"/>
                </a:solidFill>
                <a:latin typeface="微软雅黑" pitchFamily="34" charset="-122"/>
                <a:ea typeface="微软雅黑" pitchFamily="34" charset="-122"/>
                <a:sym typeface="微软雅黑" pitchFamily="34" charset="-122"/>
              </a:rPr>
              <a:t>102MW</a:t>
            </a:r>
            <a:r>
              <a:rPr lang="zh-CN" altLang="en-US" sz="1600" dirty="0">
                <a:solidFill>
                  <a:schemeClr val="bg1"/>
                </a:solidFill>
                <a:latin typeface="微软雅黑" pitchFamily="34" charset="-122"/>
                <a:ea typeface="微软雅黑" pitchFamily="34" charset="-122"/>
                <a:sym typeface="微软雅黑" pitchFamily="34" charset="-122"/>
              </a:rPr>
              <a:t>海上风电场的 </a:t>
            </a:r>
            <a:r>
              <a:rPr lang="en-US" altLang="zh-CN" sz="1600" dirty="0">
                <a:solidFill>
                  <a:schemeClr val="bg1"/>
                </a:solidFill>
                <a:latin typeface="微软雅黑" pitchFamily="34" charset="-122"/>
                <a:ea typeface="微软雅黑" pitchFamily="34" charset="-122"/>
                <a:sym typeface="微软雅黑" pitchFamily="34" charset="-122"/>
              </a:rPr>
              <a:t>34 </a:t>
            </a:r>
            <a:r>
              <a:rPr lang="zh-CN" altLang="en-US" sz="1600" dirty="0">
                <a:solidFill>
                  <a:schemeClr val="bg1"/>
                </a:solidFill>
                <a:latin typeface="微软雅黑" pitchFamily="34" charset="-122"/>
                <a:ea typeface="微软雅黑" pitchFamily="34" charset="-122"/>
                <a:sym typeface="微软雅黑" pitchFamily="34" charset="-122"/>
              </a:rPr>
              <a:t>台机组已经实现并网发电。</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798" y="3161285"/>
            <a:ext cx="3215779" cy="2095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078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49" presetClass="entr" presetSubtype="0" decel="100000" fill="hold" grpId="1"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 calcmode="lin" valueType="num">
                                      <p:cBhvr>
                                        <p:cTn id="14" dur="500" fill="hold"/>
                                        <p:tgtEl>
                                          <p:spTgt spid="16"/>
                                        </p:tgtEl>
                                        <p:attrNameLst>
                                          <p:attrName>style.rotation</p:attrName>
                                        </p:attrNameLst>
                                      </p:cBhvr>
                                      <p:tavLst>
                                        <p:tav tm="0">
                                          <p:val>
                                            <p:fltVal val="360"/>
                                          </p:val>
                                        </p:tav>
                                        <p:tav tm="100000">
                                          <p:val>
                                            <p:fltVal val="0"/>
                                          </p:val>
                                        </p:tav>
                                      </p:tavLst>
                                    </p:anim>
                                    <p:animEffect transition="in" filter="fade">
                                      <p:cBhvr>
                                        <p:cTn id="15" dur="500"/>
                                        <p:tgtEl>
                                          <p:spTgt spid="16"/>
                                        </p:tgtEl>
                                      </p:cBhvr>
                                    </p:animEffect>
                                  </p:childTnLst>
                                </p:cTn>
                              </p:par>
                            </p:childTnLst>
                          </p:cTn>
                        </p:par>
                        <p:par>
                          <p:cTn id="16" fill="hold">
                            <p:stCondLst>
                              <p:cond delay="500"/>
                            </p:stCondLst>
                            <p:childTnLst>
                              <p:par>
                                <p:cTn id="17" presetID="53" presetClass="entr" presetSubtype="16"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par>
                                <p:cTn id="22" presetID="49" presetClass="entr" presetSubtype="0" decel="100000" fill="hold" grpId="1" nodeType="with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 calcmode="lin" valueType="num">
                                      <p:cBhvr>
                                        <p:cTn id="26" dur="500" fill="hold"/>
                                        <p:tgtEl>
                                          <p:spTgt spid="18"/>
                                        </p:tgtEl>
                                        <p:attrNameLst>
                                          <p:attrName>style.rotation</p:attrName>
                                        </p:attrNameLst>
                                      </p:cBhvr>
                                      <p:tavLst>
                                        <p:tav tm="0">
                                          <p:val>
                                            <p:fltVal val="360"/>
                                          </p:val>
                                        </p:tav>
                                        <p:tav tm="100000">
                                          <p:val>
                                            <p:fltVal val="0"/>
                                          </p:val>
                                        </p:tav>
                                      </p:tavLst>
                                    </p:anim>
                                    <p:animEffect transition="in" filter="fade">
                                      <p:cBhvr>
                                        <p:cTn id="27" dur="500"/>
                                        <p:tgtEl>
                                          <p:spTgt spid="18"/>
                                        </p:tgtEl>
                                      </p:cBhvr>
                                    </p:animEffect>
                                  </p:childTnLst>
                                </p:cTn>
                              </p:par>
                              <p:par>
                                <p:cTn id="28" presetID="53" presetClass="entr" presetSubtype="16" fill="hold" nodeType="withEffect">
                                  <p:stCondLst>
                                    <p:cond delay="500"/>
                                  </p:stCondLst>
                                  <p:childTnLst>
                                    <p:set>
                                      <p:cBhvr>
                                        <p:cTn id="29" dur="1" fill="hold">
                                          <p:stCondLst>
                                            <p:cond delay="0"/>
                                          </p:stCondLst>
                                        </p:cTn>
                                        <p:tgtEl>
                                          <p:spTgt spid="12290"/>
                                        </p:tgtEl>
                                        <p:attrNameLst>
                                          <p:attrName>style.visibility</p:attrName>
                                        </p:attrNameLst>
                                      </p:cBhvr>
                                      <p:to>
                                        <p:strVal val="visible"/>
                                      </p:to>
                                    </p:set>
                                    <p:anim calcmode="lin" valueType="num">
                                      <p:cBhvr>
                                        <p:cTn id="30" dur="100" fill="hold"/>
                                        <p:tgtEl>
                                          <p:spTgt spid="12290"/>
                                        </p:tgtEl>
                                        <p:attrNameLst>
                                          <p:attrName>ppt_w</p:attrName>
                                        </p:attrNameLst>
                                      </p:cBhvr>
                                      <p:tavLst>
                                        <p:tav tm="0">
                                          <p:val>
                                            <p:fltVal val="0"/>
                                          </p:val>
                                        </p:tav>
                                        <p:tav tm="100000">
                                          <p:val>
                                            <p:strVal val="#ppt_w"/>
                                          </p:val>
                                        </p:tav>
                                      </p:tavLst>
                                    </p:anim>
                                    <p:anim calcmode="lin" valueType="num">
                                      <p:cBhvr>
                                        <p:cTn id="31" dur="100" fill="hold"/>
                                        <p:tgtEl>
                                          <p:spTgt spid="12290"/>
                                        </p:tgtEl>
                                        <p:attrNameLst>
                                          <p:attrName>ppt_h</p:attrName>
                                        </p:attrNameLst>
                                      </p:cBhvr>
                                      <p:tavLst>
                                        <p:tav tm="0">
                                          <p:val>
                                            <p:fltVal val="0"/>
                                          </p:val>
                                        </p:tav>
                                        <p:tav tm="100000">
                                          <p:val>
                                            <p:strVal val="#ppt_h"/>
                                          </p:val>
                                        </p:tav>
                                      </p:tavLst>
                                    </p:anim>
                                    <p:animEffect transition="in" filter="fade">
                                      <p:cBhvr>
                                        <p:cTn id="32" dur="100"/>
                                        <p:tgtEl>
                                          <p:spTgt spid="12290"/>
                                        </p:tgtEl>
                                      </p:cBhvr>
                                    </p:animEffect>
                                  </p:childTnLst>
                                </p:cTn>
                              </p:par>
                              <p:par>
                                <p:cTn id="33" presetID="6" presetClass="emph" presetSubtype="0" fill="hold" nodeType="withEffect">
                                  <p:stCondLst>
                                    <p:cond delay="600"/>
                                  </p:stCondLst>
                                  <p:childTnLst>
                                    <p:animScale>
                                      <p:cBhvr>
                                        <p:cTn id="34" dur="100" fill="hold"/>
                                        <p:tgtEl>
                                          <p:spTgt spid="12290"/>
                                        </p:tgtEl>
                                      </p:cBhvr>
                                      <p:by x="110000" y="110000"/>
                                    </p:animScale>
                                  </p:childTnLst>
                                </p:cTn>
                              </p:par>
                              <p:par>
                                <p:cTn id="35" presetID="6" presetClass="emph" presetSubtype="0" fill="hold" nodeType="withEffect">
                                  <p:stCondLst>
                                    <p:cond delay="700"/>
                                  </p:stCondLst>
                                  <p:childTnLst>
                                    <p:animScale>
                                      <p:cBhvr>
                                        <p:cTn id="36" dur="200" fill="hold"/>
                                        <p:tgtEl>
                                          <p:spTgt spid="12290"/>
                                        </p:tgtEl>
                                      </p:cBhvr>
                                      <p:by x="90000" y="90000"/>
                                    </p:animScale>
                                  </p:childTnLst>
                                </p:cTn>
                              </p:par>
                              <p:par>
                                <p:cTn id="37" presetID="6" presetClass="emph" presetSubtype="0" fill="hold" nodeType="withEffect">
                                  <p:stCondLst>
                                    <p:cond delay="900"/>
                                  </p:stCondLst>
                                  <p:childTnLst>
                                    <p:animScale>
                                      <p:cBhvr>
                                        <p:cTn id="38" dur="100" fill="hold"/>
                                        <p:tgtEl>
                                          <p:spTgt spid="12290"/>
                                        </p:tgtEl>
                                      </p:cBhvr>
                                      <p:by x="105000" y="105000"/>
                                    </p:animScale>
                                  </p:childTnLst>
                                </p:cTn>
                              </p:par>
                              <p:par>
                                <p:cTn id="39" presetID="6" presetClass="emph" presetSubtype="0" fill="hold" nodeType="withEffect">
                                  <p:stCondLst>
                                    <p:cond delay="1000"/>
                                  </p:stCondLst>
                                  <p:childTnLst>
                                    <p:animScale>
                                      <p:cBhvr>
                                        <p:cTn id="40" dur="200" fill="hold"/>
                                        <p:tgtEl>
                                          <p:spTgt spid="12290"/>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3528392"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各国海上风电技术发展</a:t>
            </a:r>
            <a:endParaRPr lang="zh-CN" altLang="en-US" sz="2400" b="1" dirty="0">
              <a:solidFill>
                <a:srgbClr val="9BBB59"/>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23" name="TextBox 8"/>
          <p:cNvSpPr>
            <a:spLocks noChangeArrowheads="1"/>
          </p:cNvSpPr>
          <p:nvPr/>
        </p:nvSpPr>
        <p:spPr bwMode="auto">
          <a:xfrm>
            <a:off x="8039423" y="2204864"/>
            <a:ext cx="3096344" cy="3391954"/>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太平洋的一个岛屿，这天来了两个分别属于英国和美国的皮鞋厂的推销员，他们在岛上分头跑了一圈，发现岛上竟无人穿鞋，于是第二天分别给工厂发了电报，英国推销员的电文说：“此岛无人穿鞋，我于明天返回。”而美国推销员的电文却是：“此岛无人穿鞋，皮鞋销售前景极佳，我拟驻留此地。”</a:t>
            </a:r>
            <a:endParaRPr lang="zh-CN" altLang="en-US" sz="1600" b="1" dirty="0">
              <a:solidFill>
                <a:schemeClr val="bg1"/>
              </a:solidFill>
              <a:latin typeface="微软雅黑" pitchFamily="34" charset="-122"/>
              <a:ea typeface="微软雅黑" pitchFamily="34" charset="-122"/>
            </a:endParaRPr>
          </a:p>
        </p:txBody>
      </p:sp>
      <p:grpSp>
        <p:nvGrpSpPr>
          <p:cNvPr id="5" name="组合 4"/>
          <p:cNvGrpSpPr/>
          <p:nvPr/>
        </p:nvGrpSpPr>
        <p:grpSpPr>
          <a:xfrm>
            <a:off x="1965649" y="2224820"/>
            <a:ext cx="9732693" cy="4248032"/>
            <a:chOff x="1990750" y="1700808"/>
            <a:chExt cx="9732693" cy="4248032"/>
          </a:xfrm>
        </p:grpSpPr>
        <p:sp>
          <p:nvSpPr>
            <p:cNvPr id="18" name="矩形 6"/>
            <p:cNvSpPr>
              <a:spLocks noChangeArrowheads="1"/>
            </p:cNvSpPr>
            <p:nvPr/>
          </p:nvSpPr>
          <p:spPr bwMode="auto">
            <a:xfrm>
              <a:off x="1990750" y="1700808"/>
              <a:ext cx="9732693" cy="4248032"/>
            </a:xfrm>
            <a:prstGeom prst="roundRect">
              <a:avLst>
                <a:gd name="adj" fmla="val 0"/>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2" name="圆角矩形 21"/>
            <p:cNvSpPr/>
            <p:nvPr/>
          </p:nvSpPr>
          <p:spPr>
            <a:xfrm>
              <a:off x="2401270" y="3188049"/>
              <a:ext cx="2178122" cy="2530401"/>
            </a:xfrm>
            <a:prstGeom prst="roundRect">
              <a:avLst>
                <a:gd name="adj" fmla="val 0"/>
              </a:avLst>
            </a:prstGeom>
            <a:effectLst>
              <a:outerShdw blurRad="40000" dist="23000" dir="5400000" rotWithShape="0">
                <a:srgbClr val="000000">
                  <a:alpha val="35000"/>
                </a:srgbClr>
              </a:outerShdw>
              <a:reflection blurRad="6350" stA="52000" endA="300" endPos="35000" dir="5400000" sy="-100000" algn="bl" rotWithShape="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sp>
          <p:nvSpPr>
            <p:cNvPr id="29" name="矩形 9"/>
            <p:cNvSpPr>
              <a:spLocks noChangeArrowheads="1"/>
            </p:cNvSpPr>
            <p:nvPr/>
          </p:nvSpPr>
          <p:spPr bwMode="auto">
            <a:xfrm>
              <a:off x="4585261" y="2262283"/>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0" name="TextBox 10"/>
            <p:cNvSpPr>
              <a:spLocks noChangeArrowheads="1"/>
            </p:cNvSpPr>
            <p:nvPr/>
          </p:nvSpPr>
          <p:spPr bwMode="auto">
            <a:xfrm>
              <a:off x="4871070" y="2067040"/>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smtClean="0">
                  <a:solidFill>
                    <a:schemeClr val="accent6"/>
                  </a:solidFill>
                  <a:latin typeface="微软雅黑" pitchFamily="34" charset="-122"/>
                  <a:ea typeface="微软雅黑" pitchFamily="34" charset="-122"/>
                </a:rPr>
                <a:t>丹麦</a:t>
              </a:r>
              <a:endParaRPr lang="zh-CN" altLang="en-US" sz="4400" b="1" dirty="0">
                <a:solidFill>
                  <a:schemeClr val="accent6"/>
                </a:solidFill>
                <a:latin typeface="微软雅黑" pitchFamily="34" charset="-122"/>
                <a:ea typeface="微软雅黑" pitchFamily="34" charset="-122"/>
              </a:endParaRPr>
            </a:p>
          </p:txBody>
        </p:sp>
        <p:pic>
          <p:nvPicPr>
            <p:cNvPr id="31" name="Picture 2" descr="丹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853" y="1865429"/>
              <a:ext cx="1548146" cy="11726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2" name="圆角矩形 31"/>
            <p:cNvSpPr/>
            <p:nvPr/>
          </p:nvSpPr>
          <p:spPr>
            <a:xfrm>
              <a:off x="5509451" y="3188049"/>
              <a:ext cx="2178122" cy="2530401"/>
            </a:xfrm>
            <a:prstGeom prst="roundRect">
              <a:avLst>
                <a:gd name="adj" fmla="val 0"/>
              </a:avLst>
            </a:prstGeom>
            <a:effectLst>
              <a:outerShdw blurRad="40000" dist="23000" dir="5400000" rotWithShape="0">
                <a:srgbClr val="000000">
                  <a:alpha val="35000"/>
                </a:srgbClr>
              </a:outerShdw>
              <a:reflection blurRad="6350" stA="52000" endA="300" endPos="35000" dir="5400000" sy="-100000" algn="bl" rotWithShape="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3" name="圆角矩形 32"/>
            <p:cNvSpPr/>
            <p:nvPr/>
          </p:nvSpPr>
          <p:spPr>
            <a:xfrm>
              <a:off x="8687494" y="3188047"/>
              <a:ext cx="2178122" cy="2530401"/>
            </a:xfrm>
            <a:prstGeom prst="roundRect">
              <a:avLst>
                <a:gd name="adj" fmla="val 0"/>
              </a:avLst>
            </a:prstGeom>
            <a:effectLst>
              <a:outerShdw blurRad="40000" dist="23000" dir="5400000" rotWithShape="0">
                <a:srgbClr val="000000">
                  <a:alpha val="35000"/>
                </a:srgbClr>
              </a:outerShdw>
              <a:reflection blurRad="6350" stA="52000" endA="300" endPos="35000" dir="5400000" sy="-100000" algn="bl" rotWithShape="0"/>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34" name="Picture 6" descr="E:\仝德志文件，勿删！\03-参考文档\！PPT图片及版面资源\06-PPT精选插图\12-标签\橙色把手-阴影.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29150" y="4221088"/>
              <a:ext cx="1062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E:\仝德志文件，勿删！\03-参考文档\！PPT图片及版面资源\06-PPT精选插图\12-标签\橙色把手-阴影.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79382" y="4221088"/>
              <a:ext cx="1062000" cy="828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2645573" y="1196752"/>
            <a:ext cx="8447210" cy="1037943"/>
            <a:chOff x="2188868" y="5869962"/>
            <a:chExt cx="8447210" cy="1037943"/>
          </a:xfrm>
        </p:grpSpPr>
        <p:grpSp>
          <p:nvGrpSpPr>
            <p:cNvPr id="3" name="组合 2"/>
            <p:cNvGrpSpPr/>
            <p:nvPr/>
          </p:nvGrpSpPr>
          <p:grpSpPr>
            <a:xfrm>
              <a:off x="2188868" y="5869962"/>
              <a:ext cx="8064896" cy="1037943"/>
              <a:chOff x="2188868" y="5869962"/>
              <a:chExt cx="8064896" cy="1037943"/>
            </a:xfrm>
          </p:grpSpPr>
          <p:grpSp>
            <p:nvGrpSpPr>
              <p:cNvPr id="16" name="组合 15"/>
              <p:cNvGrpSpPr/>
              <p:nvPr/>
            </p:nvGrpSpPr>
            <p:grpSpPr>
              <a:xfrm>
                <a:off x="2188868" y="5869962"/>
                <a:ext cx="8064896" cy="1037943"/>
                <a:chOff x="1774727" y="6015206"/>
                <a:chExt cx="7776656" cy="828000"/>
              </a:xfrm>
            </p:grpSpPr>
            <p:sp>
              <p:nvSpPr>
                <p:cNvPr id="17" name="矩形 16"/>
                <p:cNvSpPr/>
                <p:nvPr/>
              </p:nvSpPr>
              <p:spPr>
                <a:xfrm>
                  <a:off x="1774727" y="6165304"/>
                  <a:ext cx="7776656" cy="432000"/>
                </a:xfrm>
                <a:prstGeom prst="rect">
                  <a:avLst/>
                </a:prstGeom>
                <a:solidFill>
                  <a:srgbClr val="7BC143"/>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bg1"/>
                    </a:solidFill>
                    <a:latin typeface="微软雅黑" pitchFamily="34" charset="-122"/>
                    <a:ea typeface="微软雅黑" pitchFamily="34" charset="-122"/>
                  </a:endParaRPr>
                </a:p>
              </p:txBody>
            </p:sp>
            <p:pic>
              <p:nvPicPr>
                <p:cNvPr id="19" name="Picture 6" descr="E:\仝德志文件，勿删！\03-参考文档\！PPT图片及版面资源\06-PPT精选插图\12-标签\橙色把手-阴影.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4213" y="6015206"/>
                  <a:ext cx="1062000" cy="828000"/>
                </a:xfrm>
                <a:prstGeom prst="rect">
                  <a:avLst/>
                </a:prstGeom>
                <a:noFill/>
                <a:extLst>
                  <a:ext uri="{909E8E84-426E-40DD-AFC4-6F175D3DCCD1}">
                    <a14:hiddenFill xmlns:a14="http://schemas.microsoft.com/office/drawing/2010/main">
                      <a:solidFill>
                        <a:srgbClr val="FFFFFF"/>
                      </a:solidFill>
                    </a14:hiddenFill>
                  </a:ext>
                </a:extLst>
              </p:spPr>
            </p:pic>
            <p:sp>
              <p:nvSpPr>
                <p:cNvPr id="25" name="椭圆 24"/>
                <p:cNvSpPr/>
                <p:nvPr/>
              </p:nvSpPr>
              <p:spPr>
                <a:xfrm>
                  <a:off x="1918742" y="6201687"/>
                  <a:ext cx="360040" cy="3600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2231012" y="6021288"/>
                <a:ext cx="407810" cy="584775"/>
              </a:xfrm>
              <a:prstGeom prst="rect">
                <a:avLst/>
              </a:prstGeom>
              <a:noFill/>
            </p:spPr>
            <p:txBody>
              <a:bodyPr wrap="square">
                <a:spAutoFit/>
              </a:bodyPr>
              <a:lstStyle/>
              <a:p>
                <a:pPr fontAlgn="auto">
                  <a:spcBef>
                    <a:spcPts val="0"/>
                  </a:spcBef>
                  <a:spcAft>
                    <a:spcPts val="0"/>
                  </a:spcAft>
                  <a:defRPr/>
                </a:pPr>
                <a:r>
                  <a:rPr lang="en-US" altLang="zh-CN" sz="3200" b="1" i="1" dirty="0" smtClean="0">
                    <a:solidFill>
                      <a:srgbClr val="7BC143"/>
                    </a:solidFill>
                    <a:effectLst>
                      <a:outerShdw blurRad="38100" dist="38100" dir="2700000" algn="tl">
                        <a:srgbClr val="000000">
                          <a:alpha val="43137"/>
                        </a:srgbClr>
                      </a:outerShdw>
                    </a:effectLst>
                    <a:latin typeface="Broadway" pitchFamily="82" charset="0"/>
                    <a:ea typeface="DFPYeaSong-B5" pitchFamily="18" charset="-120"/>
                  </a:rPr>
                  <a:t>1</a:t>
                </a:r>
                <a:endParaRPr lang="zh-CN" altLang="en-US" sz="3200" b="1" i="1" dirty="0">
                  <a:solidFill>
                    <a:srgbClr val="7BC143"/>
                  </a:solidFill>
                  <a:effectLst>
                    <a:outerShdw blurRad="38100" dist="38100" dir="2700000" algn="tl">
                      <a:srgbClr val="000000">
                        <a:alpha val="43137"/>
                      </a:srgbClr>
                    </a:outerShdw>
                  </a:effectLst>
                  <a:latin typeface="Broadway" pitchFamily="82" charset="0"/>
                  <a:ea typeface="DFPYeaSong-B5" pitchFamily="18" charset="-120"/>
                </a:endParaRPr>
              </a:p>
            </p:txBody>
          </p:sp>
        </p:grpSp>
        <p:sp>
          <p:nvSpPr>
            <p:cNvPr id="2" name="TextBox 1"/>
            <p:cNvSpPr txBox="1"/>
            <p:nvPr/>
          </p:nvSpPr>
          <p:spPr>
            <a:xfrm>
              <a:off x="3574926" y="6021288"/>
              <a:ext cx="7061152"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世界上第一个海上风力发电场是丹麦</a:t>
              </a:r>
              <a:r>
                <a:rPr lang="zh-CN" altLang="en-US" dirty="0" smtClean="0">
                  <a:latin typeface="微软雅黑" panose="020B0503020204020204" pitchFamily="34" charset="-122"/>
                  <a:ea typeface="微软雅黑" panose="020B0503020204020204" pitchFamily="34" charset="-122"/>
                </a:rPr>
                <a:t>的埃贝 尔道夫特风电场，于</a:t>
              </a:r>
              <a:r>
                <a:rPr lang="en-US" altLang="zh-CN" dirty="0" smtClean="0">
                  <a:latin typeface="微软雅黑" panose="020B0503020204020204" pitchFamily="34" charset="-122"/>
                  <a:ea typeface="微软雅黑" panose="020B0503020204020204" pitchFamily="34" charset="-122"/>
                </a:rPr>
                <a:t>1985</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6</a:t>
              </a:r>
              <a:r>
                <a:rPr lang="zh-CN" altLang="en-US" dirty="0" smtClean="0">
                  <a:latin typeface="微软雅黑" panose="020B0503020204020204" pitchFamily="34" charset="-122"/>
                  <a:ea typeface="微软雅黑" panose="020B0503020204020204" pitchFamily="34" charset="-122"/>
                </a:rPr>
                <a:t>月</a:t>
              </a:r>
              <a:r>
                <a:rPr lang="en-US" altLang="zh-CN" dirty="0" smtClean="0">
                  <a:latin typeface="微软雅黑" panose="020B0503020204020204" pitchFamily="34" charset="-122"/>
                  <a:ea typeface="微软雅黑" panose="020B0503020204020204" pitchFamily="34" charset="-122"/>
                </a:rPr>
                <a:t>28</a:t>
              </a:r>
              <a:r>
                <a:rPr lang="zh-CN" altLang="en-US" dirty="0" smtClean="0">
                  <a:latin typeface="微软雅黑" panose="020B0503020204020204" pitchFamily="34" charset="-122"/>
                  <a:ea typeface="微软雅黑" panose="020B0503020204020204" pitchFamily="34" charset="-122"/>
                </a:rPr>
                <a:t>日 建成</a:t>
              </a:r>
              <a:r>
                <a:rPr lang="zh-CN" altLang="en-US" dirty="0">
                  <a:latin typeface="微软雅黑" panose="020B0503020204020204" pitchFamily="34" charset="-122"/>
                  <a:ea typeface="微软雅黑" panose="020B0503020204020204" pitchFamily="34" charset="-122"/>
                </a:rPr>
                <a:t>发电</a:t>
              </a:r>
              <a:r>
                <a:rPr lang="zh-CN" altLang="en-US"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grpSp>
      <p:sp>
        <p:nvSpPr>
          <p:cNvPr id="7" name="圆角矩形 6"/>
          <p:cNvSpPr/>
          <p:nvPr/>
        </p:nvSpPr>
        <p:spPr>
          <a:xfrm>
            <a:off x="6439251" y="2591052"/>
            <a:ext cx="3240360" cy="76944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6" name="矩形 5"/>
          <p:cNvSpPr/>
          <p:nvPr/>
        </p:nvSpPr>
        <p:spPr>
          <a:xfrm>
            <a:off x="6627117" y="2636912"/>
            <a:ext cx="5444753" cy="923330"/>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丹麦研发海上风力发电</a:t>
            </a:r>
            <a:r>
              <a:rPr lang="zh-CN" altLang="en-US" b="1" dirty="0" smtClean="0">
                <a:latin typeface="微软雅黑" panose="020B0503020204020204" pitchFamily="34" charset="-122"/>
                <a:ea typeface="微软雅黑" panose="020B0503020204020204" pitchFamily="34" charset="-122"/>
              </a:rPr>
              <a:t>技术</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并</a:t>
            </a:r>
            <a:r>
              <a:rPr lang="zh-CN" altLang="en-US" b="1" dirty="0">
                <a:latin typeface="微软雅黑" panose="020B0503020204020204" pitchFamily="34" charset="-122"/>
                <a:ea typeface="微软雅黑" panose="020B0503020204020204" pitchFamily="34" charset="-122"/>
              </a:rPr>
              <a:t>领跑</a:t>
            </a:r>
            <a:r>
              <a:rPr lang="zh-CN" altLang="en-US" b="1" dirty="0" smtClean="0">
                <a:latin typeface="微软雅黑" panose="020B0503020204020204" pitchFamily="34" charset="-122"/>
                <a:ea typeface="微软雅黑" panose="020B0503020204020204" pitchFamily="34" charset="-122"/>
              </a:rPr>
              <a:t>世界的“三大法宝”</a:t>
            </a:r>
            <a:r>
              <a:rPr lang="zh-CN" altLang="en-US" b="1" dirty="0">
                <a:latin typeface="微软雅黑" panose="020B0503020204020204" pitchFamily="34" charset="-122"/>
                <a:ea typeface="微软雅黑" panose="020B0503020204020204" pitchFamily="34" charset="-122"/>
              </a:rPr>
              <a:t/>
            </a:r>
            <a:br>
              <a:rPr lang="zh-CN" altLang="en-US" b="1" dirty="0">
                <a:latin typeface="微软雅黑" panose="020B0503020204020204" pitchFamily="34" charset="-122"/>
                <a:ea typeface="微软雅黑" panose="020B0503020204020204" pitchFamily="34" charset="-122"/>
              </a:rPr>
            </a:br>
            <a:endParaRPr lang="zh-CN" altLang="en-US" b="1" dirty="0">
              <a:latin typeface="微软雅黑" panose="020B0503020204020204" pitchFamily="34" charset="-122"/>
              <a:ea typeface="微软雅黑" panose="020B0503020204020204" pitchFamily="34" charset="-122"/>
            </a:endParaRPr>
          </a:p>
        </p:txBody>
      </p:sp>
      <p:sp>
        <p:nvSpPr>
          <p:cNvPr id="8" name="矩形 7"/>
          <p:cNvSpPr/>
          <p:nvPr/>
        </p:nvSpPr>
        <p:spPr>
          <a:xfrm>
            <a:off x="2585826" y="4077072"/>
            <a:ext cx="1853196" cy="2215991"/>
          </a:xfrm>
          <a:prstGeom prst="rect">
            <a:avLst/>
          </a:prstGeom>
        </p:spPr>
        <p:txBody>
          <a:bodyPr wrap="square">
            <a:spAutoFit/>
          </a:bodyPr>
          <a:lstStyle/>
          <a:p>
            <a:r>
              <a:rPr lang="zh-CN" altLang="en-US" sz="2400" b="1" dirty="0" smtClean="0">
                <a:solidFill>
                  <a:schemeClr val="bg1"/>
                </a:solidFill>
              </a:rPr>
              <a:t>先进国家电网成其能够大力 发展风电的网络基础</a:t>
            </a:r>
            <a:r>
              <a:rPr lang="en-US" altLang="zh-CN" sz="2400" b="1" dirty="0" smtClean="0">
                <a:solidFill>
                  <a:schemeClr val="bg1"/>
                </a:solidFill>
              </a:rPr>
              <a:t>.</a:t>
            </a:r>
            <a:r>
              <a:rPr lang="zh-CN" altLang="en-US" dirty="0" smtClean="0"/>
              <a:t/>
            </a:r>
            <a:br>
              <a:rPr lang="zh-CN" altLang="en-US" dirty="0" smtClean="0"/>
            </a:br>
            <a:endParaRPr lang="zh-CN" altLang="en-US" dirty="0"/>
          </a:p>
        </p:txBody>
      </p:sp>
      <p:sp>
        <p:nvSpPr>
          <p:cNvPr id="38" name="矩形 37"/>
          <p:cNvSpPr/>
          <p:nvPr/>
        </p:nvSpPr>
        <p:spPr>
          <a:xfrm>
            <a:off x="5682170" y="4077072"/>
            <a:ext cx="1853196" cy="1938992"/>
          </a:xfrm>
          <a:prstGeom prst="rect">
            <a:avLst/>
          </a:prstGeom>
        </p:spPr>
        <p:txBody>
          <a:bodyPr wrap="square">
            <a:spAutoFit/>
          </a:bodyPr>
          <a:lstStyle/>
          <a:p>
            <a:r>
              <a:rPr lang="zh-CN" altLang="en-US" sz="2400" b="1" dirty="0" smtClean="0">
                <a:solidFill>
                  <a:schemeClr val="bg1"/>
                </a:solidFill>
              </a:rPr>
              <a:t>巨大成就源自其国内先进风电制造企业的创新实力</a:t>
            </a:r>
            <a:r>
              <a:rPr lang="en-US" altLang="zh-CN" sz="2400" b="1" dirty="0" smtClean="0">
                <a:solidFill>
                  <a:schemeClr val="bg1"/>
                </a:solidFill>
              </a:rPr>
              <a:t>.</a:t>
            </a:r>
            <a:endParaRPr lang="zh-CN" altLang="en-US" dirty="0"/>
          </a:p>
        </p:txBody>
      </p:sp>
      <p:sp>
        <p:nvSpPr>
          <p:cNvPr id="39" name="矩形 38"/>
          <p:cNvSpPr/>
          <p:nvPr/>
        </p:nvSpPr>
        <p:spPr>
          <a:xfrm>
            <a:off x="8850522" y="4149080"/>
            <a:ext cx="1853196" cy="1477328"/>
          </a:xfrm>
          <a:prstGeom prst="rect">
            <a:avLst/>
          </a:prstGeom>
        </p:spPr>
        <p:txBody>
          <a:bodyPr wrap="square">
            <a:spAutoFit/>
          </a:bodyPr>
          <a:lstStyle/>
          <a:p>
            <a:r>
              <a:rPr lang="zh-CN" altLang="en-US" sz="2400" b="1" dirty="0">
                <a:solidFill>
                  <a:schemeClr val="bg1"/>
                </a:solidFill>
              </a:rPr>
              <a:t> 积极寻求降低海上风电成本</a:t>
            </a:r>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22667442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55454" y="1700808"/>
            <a:ext cx="7452320" cy="1656184"/>
            <a:chOff x="3755454" y="1700808"/>
            <a:chExt cx="7452320" cy="1656184"/>
          </a:xfrm>
        </p:grpSpPr>
        <p:sp>
          <p:nvSpPr>
            <p:cNvPr id="124" name="矩形 123"/>
            <p:cNvSpPr/>
            <p:nvPr/>
          </p:nvSpPr>
          <p:spPr>
            <a:xfrm>
              <a:off x="3755454" y="1700808"/>
              <a:ext cx="7452320" cy="16561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126"/>
            <p:cNvSpPr txBox="1"/>
            <p:nvPr/>
          </p:nvSpPr>
          <p:spPr>
            <a:xfrm>
              <a:off x="4175202" y="2196658"/>
              <a:ext cx="3692036" cy="646331"/>
            </a:xfrm>
            <a:prstGeom prst="rect">
              <a:avLst/>
            </a:prstGeom>
            <a:noFill/>
          </p:spPr>
          <p:txBody>
            <a:bodyPr wrap="none" rtlCol="0">
              <a:spAutoFit/>
            </a:bodyPr>
            <a:lstStyle/>
            <a:p>
              <a:pPr algn="r"/>
              <a:r>
                <a:rPr lang="zh-CN" altLang="en-US" sz="3600" b="1" dirty="0" smtClean="0">
                  <a:solidFill>
                    <a:schemeClr val="bg1"/>
                  </a:solidFill>
                  <a:latin typeface="微软雅黑" pitchFamily="34" charset="-122"/>
                  <a:ea typeface="微软雅黑" pitchFamily="34" charset="-122"/>
                </a:rPr>
                <a:t>第一章  各国概况</a:t>
              </a:r>
              <a:endParaRPr lang="zh-CN" altLang="en-US" sz="3600" b="1" dirty="0">
                <a:solidFill>
                  <a:schemeClr val="bg1"/>
                </a:solidFill>
                <a:latin typeface="微软雅黑" pitchFamily="34" charset="-122"/>
                <a:ea typeface="微软雅黑" pitchFamily="34" charset="-122"/>
              </a:endParaRPr>
            </a:p>
          </p:txBody>
        </p:sp>
      </p:grpSp>
      <p:sp>
        <p:nvSpPr>
          <p:cNvPr id="130" name="矩形 129"/>
          <p:cNvSpPr/>
          <p:nvPr/>
        </p:nvSpPr>
        <p:spPr>
          <a:xfrm>
            <a:off x="7222850" y="4221088"/>
            <a:ext cx="1680668" cy="1152128"/>
          </a:xfrm>
          <a:prstGeom prst="rect">
            <a:avLst/>
          </a:prstGeom>
          <a:solidFill>
            <a:srgbClr val="9BBB5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3200" dirty="0" smtClean="0"/>
              <a:t>01</a:t>
            </a:r>
          </a:p>
          <a:p>
            <a:pPr>
              <a:lnSpc>
                <a:spcPct val="130000"/>
              </a:lnSpc>
            </a:pPr>
            <a:r>
              <a:rPr lang="zh-CN" altLang="en-US" dirty="0" smtClean="0">
                <a:latin typeface="微软雅黑" pitchFamily="34" charset="-122"/>
                <a:ea typeface="微软雅黑" pitchFamily="34" charset="-122"/>
              </a:rPr>
              <a:t>装机容量</a:t>
            </a:r>
            <a:endParaRPr lang="zh-CN" altLang="en-US" dirty="0">
              <a:latin typeface="微软雅黑" pitchFamily="34" charset="-122"/>
              <a:ea typeface="微软雅黑" pitchFamily="34" charset="-122"/>
            </a:endParaRPr>
          </a:p>
        </p:txBody>
      </p:sp>
      <p:sp>
        <p:nvSpPr>
          <p:cNvPr id="132" name="矩形 131"/>
          <p:cNvSpPr/>
          <p:nvPr/>
        </p:nvSpPr>
        <p:spPr>
          <a:xfrm>
            <a:off x="9143184" y="4221088"/>
            <a:ext cx="1680668" cy="1152128"/>
          </a:xfrm>
          <a:prstGeom prst="rect">
            <a:avLst/>
          </a:prstGeom>
          <a:solidFill>
            <a:srgbClr val="9BBB5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3200" dirty="0" smtClean="0"/>
              <a:t>02</a:t>
            </a:r>
          </a:p>
          <a:p>
            <a:pPr>
              <a:lnSpc>
                <a:spcPct val="130000"/>
              </a:lnSpc>
            </a:pPr>
            <a:r>
              <a:rPr lang="zh-CN" altLang="en-US" dirty="0" smtClean="0">
                <a:latin typeface="微软雅黑" pitchFamily="34" charset="-122"/>
                <a:ea typeface="微软雅黑" pitchFamily="34" charset="-122"/>
              </a:rPr>
              <a:t>基本特点</a:t>
            </a:r>
            <a:endParaRPr lang="zh-CN" altLang="en-US" dirty="0">
              <a:latin typeface="微软雅黑" pitchFamily="34" charset="-122"/>
              <a:ea typeface="微软雅黑" pitchFamily="34" charset="-122"/>
            </a:endParaRPr>
          </a:p>
        </p:txBody>
      </p:sp>
      <p:sp>
        <p:nvSpPr>
          <p:cNvPr id="9" name="矩形 8"/>
          <p:cNvSpPr/>
          <p:nvPr/>
        </p:nvSpPr>
        <p:spPr>
          <a:xfrm>
            <a:off x="3358902" y="1700808"/>
            <a:ext cx="288032" cy="16561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http://img5.imgtn.bdimg.com/it/u=2114395917,526490498&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img5.imgtn.bdimg.com/it/u=2114395917,526490498&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3478" y="1825005"/>
            <a:ext cx="2543175" cy="14077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4139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400"/>
                                        <p:tgtEl>
                                          <p:spTgt spid="9"/>
                                        </p:tgtEl>
                                      </p:cBhvr>
                                    </p:animEffect>
                                  </p:childTnLst>
                                </p:cTn>
                              </p:par>
                              <p:par>
                                <p:cTn id="8" presetID="22" presetClass="entr" presetSubtype="8" fill="hold" nodeType="withEffect">
                                  <p:stCondLst>
                                    <p:cond delay="1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400"/>
                                        <p:tgtEl>
                                          <p:spTgt spid="2"/>
                                        </p:tgtEl>
                                      </p:cBhvr>
                                    </p:animEffect>
                                  </p:childTnLst>
                                </p:cTn>
                              </p:par>
                              <p:par>
                                <p:cTn id="11" presetID="52" presetClass="entr" presetSubtype="0" fill="hold" grpId="0" nodeType="withEffect">
                                  <p:stCondLst>
                                    <p:cond delay="300"/>
                                  </p:stCondLst>
                                  <p:childTnLst>
                                    <p:set>
                                      <p:cBhvr>
                                        <p:cTn id="12" dur="1" fill="hold">
                                          <p:stCondLst>
                                            <p:cond delay="0"/>
                                          </p:stCondLst>
                                        </p:cTn>
                                        <p:tgtEl>
                                          <p:spTgt spid="130"/>
                                        </p:tgtEl>
                                        <p:attrNameLst>
                                          <p:attrName>style.visibility</p:attrName>
                                        </p:attrNameLst>
                                      </p:cBhvr>
                                      <p:to>
                                        <p:strVal val="visible"/>
                                      </p:to>
                                    </p:set>
                                    <p:animScale>
                                      <p:cBhvr>
                                        <p:cTn id="13" dur="500" decel="50000" fill="hold">
                                          <p:stCondLst>
                                            <p:cond delay="0"/>
                                          </p:stCondLst>
                                        </p:cTn>
                                        <p:tgtEl>
                                          <p:spTgt spid="1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500" decel="50000" fill="hold">
                                          <p:stCondLst>
                                            <p:cond delay="0"/>
                                          </p:stCondLst>
                                        </p:cTn>
                                        <p:tgtEl>
                                          <p:spTgt spid="130"/>
                                        </p:tgtEl>
                                        <p:attrNameLst>
                                          <p:attrName>ppt_x</p:attrName>
                                          <p:attrName>ppt_y</p:attrName>
                                        </p:attrNameLst>
                                      </p:cBhvr>
                                    </p:animMotion>
                                    <p:animEffect transition="in" filter="fade">
                                      <p:cBhvr>
                                        <p:cTn id="15" dur="500"/>
                                        <p:tgtEl>
                                          <p:spTgt spid="130"/>
                                        </p:tgtEl>
                                      </p:cBhvr>
                                    </p:animEffect>
                                  </p:childTnLst>
                                </p:cTn>
                              </p:par>
                              <p:par>
                                <p:cTn id="16" presetID="52" presetClass="entr" presetSubtype="0" fill="hold" grpId="0" nodeType="withEffect">
                                  <p:stCondLst>
                                    <p:cond delay="400"/>
                                  </p:stCondLst>
                                  <p:childTnLst>
                                    <p:set>
                                      <p:cBhvr>
                                        <p:cTn id="17" dur="1" fill="hold">
                                          <p:stCondLst>
                                            <p:cond delay="0"/>
                                          </p:stCondLst>
                                        </p:cTn>
                                        <p:tgtEl>
                                          <p:spTgt spid="132"/>
                                        </p:tgtEl>
                                        <p:attrNameLst>
                                          <p:attrName>style.visibility</p:attrName>
                                        </p:attrNameLst>
                                      </p:cBhvr>
                                      <p:to>
                                        <p:strVal val="visible"/>
                                      </p:to>
                                    </p:set>
                                    <p:animScale>
                                      <p:cBhvr>
                                        <p:cTn id="18" dur="500" decel="50000" fill="hold">
                                          <p:stCondLst>
                                            <p:cond delay="0"/>
                                          </p:stCondLst>
                                        </p:cTn>
                                        <p:tgtEl>
                                          <p:spTgt spid="1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500" decel="50000" fill="hold">
                                          <p:stCondLst>
                                            <p:cond delay="0"/>
                                          </p:stCondLst>
                                        </p:cTn>
                                        <p:tgtEl>
                                          <p:spTgt spid="132"/>
                                        </p:tgtEl>
                                        <p:attrNameLst>
                                          <p:attrName>ppt_x</p:attrName>
                                          <p:attrName>ppt_y</p:attrName>
                                        </p:attrNameLst>
                                      </p:cBhvr>
                                    </p:animMotion>
                                    <p:animEffect transition="in" filter="fade">
                                      <p:cBhvr>
                                        <p:cTn id="20" dur="500"/>
                                        <p:tgtEl>
                                          <p:spTgt spid="132"/>
                                        </p:tgtEl>
                                      </p:cBhvr>
                                    </p:animEffect>
                                  </p:childTnLst>
                                </p:cTn>
                              </p:par>
                              <p:par>
                                <p:cTn id="21" presetID="52" presetClass="entr" presetSubtype="0" fill="hold" nodeType="withEffect">
                                  <p:stCondLst>
                                    <p:cond delay="200"/>
                                  </p:stCondLst>
                                  <p:childTnLst>
                                    <p:set>
                                      <p:cBhvr>
                                        <p:cTn id="22" dur="1" fill="hold">
                                          <p:stCondLst>
                                            <p:cond delay="0"/>
                                          </p:stCondLst>
                                        </p:cTn>
                                        <p:tgtEl>
                                          <p:spTgt spid="7173"/>
                                        </p:tgtEl>
                                        <p:attrNameLst>
                                          <p:attrName>style.visibility</p:attrName>
                                        </p:attrNameLst>
                                      </p:cBhvr>
                                      <p:to>
                                        <p:strVal val="visible"/>
                                      </p:to>
                                    </p:set>
                                    <p:animScale>
                                      <p:cBhvr>
                                        <p:cTn id="23" dur="500" decel="50000" fill="hold">
                                          <p:stCondLst>
                                            <p:cond delay="0"/>
                                          </p:stCondLst>
                                        </p:cTn>
                                        <p:tgtEl>
                                          <p:spTgt spid="717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500" decel="50000" fill="hold">
                                          <p:stCondLst>
                                            <p:cond delay="0"/>
                                          </p:stCondLst>
                                        </p:cTn>
                                        <p:tgtEl>
                                          <p:spTgt spid="7173"/>
                                        </p:tgtEl>
                                        <p:attrNameLst>
                                          <p:attrName>ppt_x</p:attrName>
                                          <p:attrName>ppt_y</p:attrName>
                                        </p:attrNameLst>
                                      </p:cBhvr>
                                    </p:animMotion>
                                    <p:animEffect transition="in" filter="fade">
                                      <p:cBhvr>
                                        <p:cTn id="25"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2"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29" y="551904"/>
            <a:ext cx="3329027" cy="461665"/>
          </a:xfrm>
          <a:prstGeom prst="rect">
            <a:avLst/>
          </a:prstGeom>
          <a:noFill/>
        </p:spPr>
        <p:txBody>
          <a:bodyPr wrap="square" lIns="0" rtlCol="0">
            <a:spAutoFit/>
          </a:bodyPr>
          <a:lstStyle/>
          <a:p>
            <a:r>
              <a:rPr lang="zh-CN" altLang="en-US" sz="2400" b="1" dirty="0">
                <a:solidFill>
                  <a:srgbClr val="9BBB59"/>
                </a:solidFill>
                <a:latin typeface="微软雅黑" pitchFamily="34" charset="-122"/>
                <a:ea typeface="微软雅黑" pitchFamily="34" charset="-122"/>
              </a:rPr>
              <a:t>各国海上风电技术发展</a:t>
            </a: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1" name="矩形 9"/>
          <p:cNvSpPr>
            <a:spLocks noChangeArrowheads="1"/>
          </p:cNvSpPr>
          <p:nvPr/>
        </p:nvSpPr>
        <p:spPr bwMode="auto">
          <a:xfrm>
            <a:off x="6039857" y="1484784"/>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0"/>
          <p:cNvSpPr>
            <a:spLocks noChangeArrowheads="1"/>
          </p:cNvSpPr>
          <p:nvPr/>
        </p:nvSpPr>
        <p:spPr bwMode="auto">
          <a:xfrm>
            <a:off x="2441225" y="1291407"/>
            <a:ext cx="87868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4400" b="1" dirty="0">
                <a:solidFill>
                  <a:schemeClr val="accent6"/>
                </a:solidFill>
                <a:latin typeface="微软雅黑" pitchFamily="34" charset="-122"/>
                <a:ea typeface="微软雅黑" pitchFamily="34" charset="-122"/>
              </a:rPr>
              <a:t>英国</a:t>
            </a:r>
          </a:p>
        </p:txBody>
      </p:sp>
      <p:sp>
        <p:nvSpPr>
          <p:cNvPr id="14" name="圆角矩形 13"/>
          <p:cNvSpPr/>
          <p:nvPr/>
        </p:nvSpPr>
        <p:spPr>
          <a:xfrm>
            <a:off x="2287798" y="2633735"/>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715274"/>
            <a:ext cx="9203376" cy="425694"/>
          </a:xfrm>
          <a:prstGeom prst="rect">
            <a:avLst/>
          </a:prstGeom>
          <a:noFill/>
          <a:ln>
            <a:noFill/>
          </a:ln>
          <a:extLst/>
        </p:spPr>
        <p:txBody>
          <a:bodyPr wrap="square">
            <a:spAutoFit/>
          </a:bodyPr>
          <a:lstStyle/>
          <a:p>
            <a:pPr indent="457200" algn="ctr">
              <a:lnSpc>
                <a:spcPct val="134000"/>
              </a:lnSpc>
              <a:spcAft>
                <a:spcPts val="1200"/>
              </a:spcAft>
            </a:pPr>
            <a:r>
              <a:rPr lang="zh-CN" altLang="en-US" b="1" dirty="0">
                <a:latin typeface="微软雅黑" pitchFamily="34" charset="-122"/>
                <a:ea typeface="微软雅黑" pitchFamily="34" charset="-122"/>
              </a:rPr>
              <a:t>英国：全球风能发电领域技术、产品和</a:t>
            </a:r>
            <a:r>
              <a:rPr lang="zh-CN" altLang="en-US" b="1" dirty="0" smtClean="0">
                <a:latin typeface="微软雅黑" pitchFamily="34" charset="-122"/>
                <a:ea typeface="微软雅黑" pitchFamily="34" charset="-122"/>
              </a:rPr>
              <a:t>解决方案</a:t>
            </a:r>
            <a:r>
              <a:rPr lang="zh-CN" altLang="en-US" b="1" dirty="0">
                <a:latin typeface="微软雅黑" pitchFamily="34" charset="-122"/>
                <a:ea typeface="微软雅黑" pitchFamily="34" charset="-122"/>
              </a:rPr>
              <a:t>的领跑者</a:t>
            </a:r>
          </a:p>
        </p:txBody>
      </p:sp>
      <p:sp>
        <p:nvSpPr>
          <p:cNvPr id="2" name="矩形 1"/>
          <p:cNvSpPr/>
          <p:nvPr/>
        </p:nvSpPr>
        <p:spPr>
          <a:xfrm>
            <a:off x="5303118" y="3557915"/>
            <a:ext cx="5924953" cy="2031325"/>
          </a:xfrm>
          <a:prstGeom prst="rect">
            <a:avLst/>
          </a:prstGeom>
        </p:spPr>
        <p:txBody>
          <a:bodyPr wrap="square">
            <a:spAutoFit/>
          </a:bodyPr>
          <a:lstStyle/>
          <a:p>
            <a:r>
              <a:rPr lang="zh-CN" altLang="zh-CN" dirty="0"/>
              <a:t>　　</a:t>
            </a:r>
            <a:r>
              <a:rPr lang="zh-CN" altLang="en-US" dirty="0"/>
              <a:t>全球最大的</a:t>
            </a:r>
            <a:r>
              <a:rPr lang="zh-CN" altLang="en-US" dirty="0" smtClean="0"/>
              <a:t>“塔奈特离岸风力发电场”</a:t>
            </a:r>
            <a:r>
              <a:rPr lang="zh-CN" altLang="en-US" dirty="0"/>
              <a:t>于</a:t>
            </a:r>
            <a:r>
              <a:rPr lang="en-US" altLang="zh-CN" dirty="0"/>
              <a:t>2010</a:t>
            </a:r>
            <a:r>
              <a:rPr lang="zh-CN" altLang="en-US" dirty="0"/>
              <a:t>年</a:t>
            </a:r>
            <a:r>
              <a:rPr lang="en-US" altLang="zh-CN" dirty="0"/>
              <a:t>9</a:t>
            </a:r>
            <a:r>
              <a:rPr lang="zh-CN" altLang="en-US" dirty="0"/>
              <a:t>月</a:t>
            </a:r>
            <a:r>
              <a:rPr lang="en-US" altLang="zh-CN" dirty="0"/>
              <a:t>23</a:t>
            </a:r>
            <a:r>
              <a:rPr lang="zh-CN" altLang="en-US" dirty="0"/>
              <a:t>日在英国东南部肯特郡的近海正式动工。其发电量足以供应</a:t>
            </a:r>
            <a:r>
              <a:rPr lang="en-US" altLang="zh-CN" dirty="0"/>
              <a:t>50</a:t>
            </a:r>
            <a:r>
              <a:rPr lang="zh-CN" altLang="en-US" dirty="0"/>
              <a:t>万家庭、装机容量达到６３０兆瓦的“伦敦阵列”于</a:t>
            </a:r>
            <a:r>
              <a:rPr lang="en-US" altLang="zh-CN" dirty="0"/>
              <a:t>2013</a:t>
            </a:r>
            <a:r>
              <a:rPr lang="zh-CN" altLang="en-US" dirty="0"/>
              <a:t>年</a:t>
            </a:r>
            <a:r>
              <a:rPr lang="en-US" altLang="zh-CN" dirty="0"/>
              <a:t>7</a:t>
            </a:r>
            <a:r>
              <a:rPr lang="zh-CN" altLang="en-US" dirty="0"/>
              <a:t>月</a:t>
            </a:r>
            <a:r>
              <a:rPr lang="en-US" altLang="zh-CN" dirty="0"/>
              <a:t>4</a:t>
            </a:r>
            <a:r>
              <a:rPr lang="zh-CN" altLang="en-US" dirty="0"/>
              <a:t>日正式在英国东南海岸开始运营发电，英国首相卡梅伦亲自主持仪式。耗资</a:t>
            </a:r>
            <a:r>
              <a:rPr lang="en-US" altLang="zh-CN" dirty="0"/>
              <a:t>15</a:t>
            </a:r>
            <a:r>
              <a:rPr lang="zh-CN" altLang="en-US" dirty="0"/>
              <a:t>亿英镑的“伦敦阵列”绵延</a:t>
            </a:r>
            <a:r>
              <a:rPr lang="en-US" altLang="zh-CN" dirty="0"/>
              <a:t>20</a:t>
            </a:r>
            <a:r>
              <a:rPr lang="zh-CN" altLang="en-US" dirty="0"/>
              <a:t>公里，装备</a:t>
            </a:r>
            <a:r>
              <a:rPr lang="en-US" altLang="zh-CN" dirty="0"/>
              <a:t>175</a:t>
            </a:r>
            <a:r>
              <a:rPr lang="zh-CN" altLang="en-US" dirty="0"/>
              <a:t>台涡轮机，加强了英国在全球近海风力发电领域的优势地位。</a:t>
            </a:r>
          </a:p>
        </p:txBody>
      </p:sp>
      <p:pic>
        <p:nvPicPr>
          <p:cNvPr id="16" name="Picture 6" descr="英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9804" y="1183229"/>
            <a:ext cx="1463354" cy="10604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AutoShape 4" descr="http://img3.imgtn.bdimg.com/it/u=3083214489,371087208&amp;fm=15&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66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4806" y="3717032"/>
            <a:ext cx="2698328" cy="18043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27556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3528392"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各国海上风电技术发展</a:t>
            </a:r>
            <a:endParaRPr lang="zh-CN" altLang="en-US" sz="2400" b="1" dirty="0">
              <a:solidFill>
                <a:srgbClr val="9BBB59"/>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23" name="TextBox 8"/>
          <p:cNvSpPr>
            <a:spLocks noChangeArrowheads="1"/>
          </p:cNvSpPr>
          <p:nvPr/>
        </p:nvSpPr>
        <p:spPr bwMode="auto">
          <a:xfrm>
            <a:off x="8039423" y="2204864"/>
            <a:ext cx="3096344" cy="3391954"/>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太平洋的一个岛屿，这天来了两个分别属于英国和美国的皮鞋厂的推销员，他们在岛上分头跑了一圈，发现岛上竟无人穿鞋，于是第二天分别给工厂发了电报，英国推销员的电文说：“此岛无人穿鞋，我于明天返回。”而美国推销员的电文却是：“此岛无人穿鞋，皮鞋销售前景极佳，我拟驻留此地。”</a:t>
            </a:r>
            <a:endParaRPr lang="zh-CN" altLang="en-US" sz="1600" b="1" dirty="0">
              <a:solidFill>
                <a:schemeClr val="bg1"/>
              </a:solidFill>
              <a:latin typeface="微软雅黑" pitchFamily="34" charset="-122"/>
              <a:ea typeface="微软雅黑" pitchFamily="34" charset="-122"/>
            </a:endParaRPr>
          </a:p>
        </p:txBody>
      </p:sp>
      <p:sp>
        <p:nvSpPr>
          <p:cNvPr id="18" name="矩形 6"/>
          <p:cNvSpPr>
            <a:spLocks noChangeArrowheads="1"/>
          </p:cNvSpPr>
          <p:nvPr/>
        </p:nvSpPr>
        <p:spPr bwMode="auto">
          <a:xfrm>
            <a:off x="1915888" y="2241187"/>
            <a:ext cx="9732693" cy="4248032"/>
          </a:xfrm>
          <a:prstGeom prst="roundRect">
            <a:avLst>
              <a:gd name="adj" fmla="val 0"/>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grpSp>
        <p:nvGrpSpPr>
          <p:cNvPr id="4" name="组合 3"/>
          <p:cNvGrpSpPr/>
          <p:nvPr/>
        </p:nvGrpSpPr>
        <p:grpSpPr>
          <a:xfrm>
            <a:off x="2645573" y="1196752"/>
            <a:ext cx="8994249" cy="1037943"/>
            <a:chOff x="2188868" y="5869962"/>
            <a:chExt cx="8994249" cy="1037943"/>
          </a:xfrm>
        </p:grpSpPr>
        <p:grpSp>
          <p:nvGrpSpPr>
            <p:cNvPr id="3" name="组合 2"/>
            <p:cNvGrpSpPr/>
            <p:nvPr/>
          </p:nvGrpSpPr>
          <p:grpSpPr>
            <a:xfrm>
              <a:off x="2188868" y="5869962"/>
              <a:ext cx="8064896" cy="1037943"/>
              <a:chOff x="2188868" y="5869962"/>
              <a:chExt cx="8064896" cy="1037943"/>
            </a:xfrm>
          </p:grpSpPr>
          <p:grpSp>
            <p:nvGrpSpPr>
              <p:cNvPr id="16" name="组合 15"/>
              <p:cNvGrpSpPr/>
              <p:nvPr/>
            </p:nvGrpSpPr>
            <p:grpSpPr>
              <a:xfrm>
                <a:off x="2188868" y="5869962"/>
                <a:ext cx="8064896" cy="1037943"/>
                <a:chOff x="1774727" y="6015206"/>
                <a:chExt cx="7776656" cy="828000"/>
              </a:xfrm>
            </p:grpSpPr>
            <p:sp>
              <p:nvSpPr>
                <p:cNvPr id="17" name="矩形 16"/>
                <p:cNvSpPr/>
                <p:nvPr/>
              </p:nvSpPr>
              <p:spPr>
                <a:xfrm>
                  <a:off x="1774727" y="6165304"/>
                  <a:ext cx="7776656" cy="432000"/>
                </a:xfrm>
                <a:prstGeom prst="rect">
                  <a:avLst/>
                </a:prstGeom>
                <a:solidFill>
                  <a:srgbClr val="7BC143"/>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bg1"/>
                    </a:solidFill>
                    <a:latin typeface="微软雅黑" pitchFamily="34" charset="-122"/>
                    <a:ea typeface="微软雅黑" pitchFamily="34" charset="-122"/>
                  </a:endParaRPr>
                </a:p>
              </p:txBody>
            </p:sp>
            <p:pic>
              <p:nvPicPr>
                <p:cNvPr id="19" name="Picture 6" descr="E:\仝德志文件，勿删！\03-参考文档\！PPT图片及版面资源\06-PPT精选插图\12-标签\橙色把手-阴影.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4213" y="6015206"/>
                  <a:ext cx="1062000" cy="828000"/>
                </a:xfrm>
                <a:prstGeom prst="rect">
                  <a:avLst/>
                </a:prstGeom>
                <a:noFill/>
                <a:extLst>
                  <a:ext uri="{909E8E84-426E-40DD-AFC4-6F175D3DCCD1}">
                    <a14:hiddenFill xmlns:a14="http://schemas.microsoft.com/office/drawing/2010/main">
                      <a:solidFill>
                        <a:srgbClr val="FFFFFF"/>
                      </a:solidFill>
                    </a14:hiddenFill>
                  </a:ext>
                </a:extLst>
              </p:spPr>
            </p:pic>
            <p:sp>
              <p:nvSpPr>
                <p:cNvPr id="25" name="椭圆 24"/>
                <p:cNvSpPr/>
                <p:nvPr/>
              </p:nvSpPr>
              <p:spPr>
                <a:xfrm>
                  <a:off x="1918742" y="6201687"/>
                  <a:ext cx="360040" cy="3600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2231012" y="6021288"/>
                <a:ext cx="407810" cy="584775"/>
              </a:xfrm>
              <a:prstGeom prst="rect">
                <a:avLst/>
              </a:prstGeom>
              <a:noFill/>
            </p:spPr>
            <p:txBody>
              <a:bodyPr wrap="square">
                <a:spAutoFit/>
              </a:bodyPr>
              <a:lstStyle/>
              <a:p>
                <a:pPr fontAlgn="auto">
                  <a:spcBef>
                    <a:spcPts val="0"/>
                  </a:spcBef>
                  <a:spcAft>
                    <a:spcPts val="0"/>
                  </a:spcAft>
                  <a:defRPr/>
                </a:pPr>
                <a:r>
                  <a:rPr lang="en-US" altLang="zh-CN" sz="3200" b="1" i="1" dirty="0" smtClean="0">
                    <a:solidFill>
                      <a:srgbClr val="7BC143"/>
                    </a:solidFill>
                    <a:effectLst>
                      <a:outerShdw blurRad="38100" dist="38100" dir="2700000" algn="tl">
                        <a:srgbClr val="000000">
                          <a:alpha val="43137"/>
                        </a:srgbClr>
                      </a:outerShdw>
                    </a:effectLst>
                    <a:latin typeface="Broadway" pitchFamily="82" charset="0"/>
                    <a:ea typeface="DFPYeaSong-B5" pitchFamily="18" charset="-120"/>
                  </a:rPr>
                  <a:t>1</a:t>
                </a:r>
                <a:endParaRPr lang="zh-CN" altLang="en-US" sz="3200" b="1" i="1" dirty="0">
                  <a:solidFill>
                    <a:srgbClr val="7BC143"/>
                  </a:solidFill>
                  <a:effectLst>
                    <a:outerShdw blurRad="38100" dist="38100" dir="2700000" algn="tl">
                      <a:srgbClr val="000000">
                        <a:alpha val="43137"/>
                      </a:srgbClr>
                    </a:outerShdw>
                  </a:effectLst>
                  <a:latin typeface="Broadway" pitchFamily="82" charset="0"/>
                  <a:ea typeface="DFPYeaSong-B5" pitchFamily="18" charset="-120"/>
                </a:endParaRPr>
              </a:p>
            </p:txBody>
          </p:sp>
        </p:grpSp>
        <p:sp>
          <p:nvSpPr>
            <p:cNvPr id="2" name="TextBox 1"/>
            <p:cNvSpPr txBox="1"/>
            <p:nvPr/>
          </p:nvSpPr>
          <p:spPr>
            <a:xfrm>
              <a:off x="4121965" y="6148702"/>
              <a:ext cx="706115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英国目前近海风电装机容量</a:t>
              </a:r>
              <a:r>
                <a:rPr lang="en-US" altLang="zh-CN" dirty="0" smtClean="0">
                  <a:latin typeface="微软雅黑" panose="020B0503020204020204" pitchFamily="34" charset="-122"/>
                  <a:ea typeface="微软雅黑" panose="020B0503020204020204" pitchFamily="34" charset="-122"/>
                </a:rPr>
                <a:t>33GW</a:t>
              </a:r>
              <a:r>
                <a:rPr lang="zh-CN" altLang="en-US" dirty="0" smtClean="0">
                  <a:latin typeface="微软雅黑" panose="020B0503020204020204" pitchFamily="34" charset="-122"/>
                  <a:ea typeface="微软雅黑" panose="020B0503020204020204" pitchFamily="34" charset="-122"/>
                </a:rPr>
                <a:t>，在</a:t>
              </a:r>
              <a:r>
                <a:rPr lang="zh-CN" altLang="en-US" dirty="0">
                  <a:latin typeface="微软雅黑" panose="020B0503020204020204" pitchFamily="34" charset="-122"/>
                  <a:ea typeface="微软雅黑" panose="020B0503020204020204" pitchFamily="34" charset="-122"/>
                </a:rPr>
                <a:t>全球</a:t>
              </a:r>
              <a:r>
                <a:rPr lang="zh-CN" altLang="en-US" dirty="0" smtClean="0">
                  <a:latin typeface="微软雅黑" panose="020B0503020204020204" pitchFamily="34" charset="-122"/>
                  <a:ea typeface="微软雅黑" panose="020B0503020204020204" pitchFamily="34" charset="-122"/>
                </a:rPr>
                <a:t>居首。</a:t>
              </a:r>
              <a:endParaRPr lang="zh-CN" altLang="en-US"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09959" y="2407243"/>
            <a:ext cx="4271218" cy="1309789"/>
            <a:chOff x="6439251" y="2591052"/>
            <a:chExt cx="4271218" cy="1309789"/>
          </a:xfrm>
        </p:grpSpPr>
        <p:sp>
          <p:nvSpPr>
            <p:cNvPr id="7" name="圆角矩形 6"/>
            <p:cNvSpPr/>
            <p:nvPr/>
          </p:nvSpPr>
          <p:spPr>
            <a:xfrm>
              <a:off x="6439251" y="2591052"/>
              <a:ext cx="4271218" cy="130978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6" name="矩形 5"/>
            <p:cNvSpPr/>
            <p:nvPr/>
          </p:nvSpPr>
          <p:spPr>
            <a:xfrm>
              <a:off x="6627117" y="2636912"/>
              <a:ext cx="3932585" cy="1200329"/>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）变劣势为优势</a:t>
              </a:r>
              <a:endParaRPr lang="en-US" altLang="zh-CN" b="1"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由于地理因素，英国不适合大规模发展太阳能和路上风</a:t>
              </a:r>
              <a:r>
                <a:rPr lang="zh-CN" altLang="en-US" dirty="0">
                  <a:latin typeface="微软雅黑" panose="020B0503020204020204" pitchFamily="34" charset="-122"/>
                  <a:ea typeface="微软雅黑" panose="020B0503020204020204" pitchFamily="34" charset="-122"/>
                </a:rPr>
                <a:t>电场，因此， 发展海上风电</a:t>
              </a:r>
              <a:r>
                <a:rPr lang="zh-CN" altLang="en-US" dirty="0" smtClean="0">
                  <a:latin typeface="微软雅黑" panose="020B0503020204020204" pitchFamily="34" charset="-122"/>
                  <a:ea typeface="微软雅黑" panose="020B0503020204020204" pitchFamily="34" charset="-122"/>
                </a:rPr>
                <a:t>成为英国的不二选择。</a:t>
              </a:r>
              <a:endParaRPr lang="zh-CN" altLang="en-US" dirty="0">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838622" y="3684693"/>
            <a:ext cx="8786846" cy="1060407"/>
            <a:chOff x="2441225" y="1183229"/>
            <a:chExt cx="8786846" cy="1060407"/>
          </a:xfrm>
        </p:grpSpPr>
        <p:sp>
          <p:nvSpPr>
            <p:cNvPr id="36" name="矩形 9"/>
            <p:cNvSpPr>
              <a:spLocks noChangeArrowheads="1"/>
            </p:cNvSpPr>
            <p:nvPr/>
          </p:nvSpPr>
          <p:spPr bwMode="auto">
            <a:xfrm>
              <a:off x="6039857" y="1484784"/>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40" name="TextBox 10"/>
            <p:cNvSpPr>
              <a:spLocks noChangeArrowheads="1"/>
            </p:cNvSpPr>
            <p:nvPr/>
          </p:nvSpPr>
          <p:spPr bwMode="auto">
            <a:xfrm>
              <a:off x="2441225" y="1291407"/>
              <a:ext cx="878684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4400" b="1" dirty="0">
                  <a:solidFill>
                    <a:schemeClr val="accent6"/>
                  </a:solidFill>
                  <a:latin typeface="微软雅黑" pitchFamily="34" charset="-122"/>
                  <a:ea typeface="微软雅黑" pitchFamily="34" charset="-122"/>
                </a:rPr>
                <a:t>英国</a:t>
              </a:r>
            </a:p>
          </p:txBody>
        </p:sp>
        <p:pic>
          <p:nvPicPr>
            <p:cNvPr id="41" name="Picture 6" descr="英国"/>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804" y="1183229"/>
              <a:ext cx="1463354" cy="10604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grpSp>
        <p:nvGrpSpPr>
          <p:cNvPr id="10" name="组合 9"/>
          <p:cNvGrpSpPr/>
          <p:nvPr/>
        </p:nvGrpSpPr>
        <p:grpSpPr>
          <a:xfrm>
            <a:off x="6209959" y="3792871"/>
            <a:ext cx="4271218" cy="1309789"/>
            <a:chOff x="6425065" y="4053241"/>
            <a:chExt cx="4271218" cy="1309789"/>
          </a:xfrm>
        </p:grpSpPr>
        <p:sp>
          <p:nvSpPr>
            <p:cNvPr id="42" name="圆角矩形 41"/>
            <p:cNvSpPr/>
            <p:nvPr/>
          </p:nvSpPr>
          <p:spPr>
            <a:xfrm>
              <a:off x="6425065" y="4053241"/>
              <a:ext cx="4271218" cy="130978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43" name="矩形 42"/>
            <p:cNvSpPr/>
            <p:nvPr/>
          </p:nvSpPr>
          <p:spPr>
            <a:xfrm>
              <a:off x="6594381" y="4107970"/>
              <a:ext cx="3932585" cy="1200329"/>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）加强对外合作</a:t>
              </a:r>
            </a:p>
            <a:p>
              <a:r>
                <a:rPr lang="zh-CN" altLang="en-US" dirty="0" smtClean="0">
                  <a:latin typeface="微软雅黑" panose="020B0503020204020204" pitchFamily="34" charset="-122"/>
                  <a:ea typeface="微软雅黑" panose="020B0503020204020204" pitchFamily="34" charset="-122"/>
                </a:rPr>
                <a:t>著名</a:t>
              </a:r>
              <a:r>
                <a:rPr lang="zh-CN" altLang="en-US" dirty="0">
                  <a:latin typeface="微软雅黑" panose="020B0503020204020204" pitchFamily="34" charset="-122"/>
                  <a:ea typeface="微软雅黑" panose="020B0503020204020204" pitchFamily="34" charset="-122"/>
                </a:rPr>
                <a:t>的丹麦东能源公司作为英国海上风电市场的开发商，使英国获得了丹麦早期海上风电的丰富经验。</a:t>
              </a:r>
            </a:p>
          </p:txBody>
        </p:sp>
      </p:grpSp>
      <p:grpSp>
        <p:nvGrpSpPr>
          <p:cNvPr id="45" name="组合 44"/>
          <p:cNvGrpSpPr/>
          <p:nvPr/>
        </p:nvGrpSpPr>
        <p:grpSpPr>
          <a:xfrm>
            <a:off x="6239222" y="5157192"/>
            <a:ext cx="4271218" cy="1309789"/>
            <a:chOff x="6425065" y="4053241"/>
            <a:chExt cx="4271218" cy="1309789"/>
          </a:xfrm>
        </p:grpSpPr>
        <p:sp>
          <p:nvSpPr>
            <p:cNvPr id="46" name="圆角矩形 45"/>
            <p:cNvSpPr/>
            <p:nvPr/>
          </p:nvSpPr>
          <p:spPr>
            <a:xfrm>
              <a:off x="6425065" y="4053241"/>
              <a:ext cx="4271218" cy="130978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47" name="矩形 46"/>
            <p:cNvSpPr/>
            <p:nvPr/>
          </p:nvSpPr>
          <p:spPr>
            <a:xfrm>
              <a:off x="6541226" y="4107970"/>
              <a:ext cx="4101902" cy="1200329"/>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）促进本土产业链发展</a:t>
              </a:r>
              <a:endParaRPr lang="en-US" altLang="zh-CN" b="1"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促进本土产业链发展乃是降低海上风力发电成本之关键所在。需要在构建低碳经济的同时，激励英国本土制造业。</a:t>
              </a:r>
            </a:p>
          </p:txBody>
        </p:sp>
      </p:grpSp>
    </p:spTree>
    <p:extLst>
      <p:ext uri="{BB962C8B-B14F-4D97-AF65-F5344CB8AC3E}">
        <p14:creationId xmlns:p14="http://schemas.microsoft.com/office/powerpoint/2010/main" val="38354131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P spid="23"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3528392"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海上风电</a:t>
            </a:r>
            <a:r>
              <a:rPr lang="en-US" altLang="zh-CN" sz="2400" b="1" dirty="0" smtClean="0">
                <a:solidFill>
                  <a:srgbClr val="9BBB59"/>
                </a:solidFill>
                <a:latin typeface="微软雅黑" pitchFamily="34" charset="-122"/>
                <a:ea typeface="微软雅黑" pitchFamily="34" charset="-122"/>
              </a:rPr>
              <a:t>——</a:t>
            </a:r>
            <a:r>
              <a:rPr lang="zh-CN" altLang="en-US" sz="2400" b="1" dirty="0" smtClean="0">
                <a:solidFill>
                  <a:srgbClr val="9BBB59"/>
                </a:solidFill>
                <a:latin typeface="微软雅黑" pitchFamily="34" charset="-122"/>
                <a:ea typeface="微软雅黑" pitchFamily="34" charset="-122"/>
              </a:rPr>
              <a:t>时代要求</a:t>
            </a:r>
            <a:endParaRPr lang="zh-CN" altLang="en-US" sz="2400" b="1" dirty="0">
              <a:solidFill>
                <a:srgbClr val="9BBB59"/>
              </a:solidFill>
              <a:latin typeface="微软雅黑" pitchFamily="34" charset="-122"/>
              <a:ea typeface="微软雅黑" pitchFamily="34" charset="-122"/>
            </a:endParaRPr>
          </a:p>
        </p:txBody>
      </p:sp>
      <p:sp>
        <p:nvSpPr>
          <p:cNvPr id="26" name="TextBox 25"/>
          <p:cNvSpPr txBox="1"/>
          <p:nvPr/>
        </p:nvSpPr>
        <p:spPr>
          <a:xfrm>
            <a:off x="10703718" y="1052736"/>
            <a:ext cx="646331" cy="369332"/>
          </a:xfrm>
          <a:prstGeom prst="rect">
            <a:avLst/>
          </a:prstGeom>
          <a:noFill/>
        </p:spPr>
        <p:txBody>
          <a:bodyPr wrap="none" rtlCol="0">
            <a:spAutoFit/>
          </a:bodyPr>
          <a:lstStyle/>
          <a:p>
            <a:r>
              <a:rPr lang="zh-CN" altLang="en-US" dirty="0">
                <a:solidFill>
                  <a:schemeClr val="bg1"/>
                </a:solidFill>
                <a:latin typeface="微软雅黑" pitchFamily="34" charset="-122"/>
                <a:ea typeface="微软雅黑" pitchFamily="34" charset="-122"/>
              </a:rPr>
              <a:t>点评</a:t>
            </a:r>
          </a:p>
        </p:txBody>
      </p:sp>
      <p:sp>
        <p:nvSpPr>
          <p:cNvPr id="27" name="TextBox 26"/>
          <p:cNvSpPr txBox="1"/>
          <p:nvPr/>
        </p:nvSpPr>
        <p:spPr>
          <a:xfrm>
            <a:off x="3790950" y="6204270"/>
            <a:ext cx="5544616" cy="369332"/>
          </a:xfrm>
          <a:prstGeom prst="rect">
            <a:avLst/>
          </a:prstGeom>
          <a:noFill/>
        </p:spPr>
        <p:txBody>
          <a:bodyPr wrap="square" lIns="0" rtlCol="0">
            <a:spAutoFit/>
          </a:bodyPr>
          <a:lstStyle/>
          <a:p>
            <a:r>
              <a:rPr lang="zh-CN" altLang="en-US" dirty="0">
                <a:solidFill>
                  <a:schemeClr val="bg1"/>
                </a:solidFill>
                <a:latin typeface="微软雅黑" pitchFamily="34" charset="-122"/>
                <a:ea typeface="微软雅黑" pitchFamily="34" charset="-122"/>
              </a:rPr>
              <a:t>积极的心态发现机会，消极的心态发现困难</a:t>
            </a:r>
          </a:p>
        </p:txBody>
      </p:sp>
      <p:grpSp>
        <p:nvGrpSpPr>
          <p:cNvPr id="2" name="组合 1"/>
          <p:cNvGrpSpPr/>
          <p:nvPr/>
        </p:nvGrpSpPr>
        <p:grpSpPr>
          <a:xfrm>
            <a:off x="2410506" y="1318409"/>
            <a:ext cx="8149195" cy="828000"/>
            <a:chOff x="1846734" y="5949280"/>
            <a:chExt cx="7776656" cy="828000"/>
          </a:xfrm>
        </p:grpSpPr>
        <p:grpSp>
          <p:nvGrpSpPr>
            <p:cNvPr id="16" name="组合 15"/>
            <p:cNvGrpSpPr/>
            <p:nvPr/>
          </p:nvGrpSpPr>
          <p:grpSpPr>
            <a:xfrm>
              <a:off x="1846734" y="5949280"/>
              <a:ext cx="7776656" cy="828000"/>
              <a:chOff x="1774727" y="6015207"/>
              <a:chExt cx="7776656" cy="828000"/>
            </a:xfrm>
          </p:grpSpPr>
          <p:sp>
            <p:nvSpPr>
              <p:cNvPr id="17" name="矩形 16"/>
              <p:cNvSpPr/>
              <p:nvPr/>
            </p:nvSpPr>
            <p:spPr>
              <a:xfrm>
                <a:off x="1774727" y="6165304"/>
                <a:ext cx="7776656" cy="432000"/>
              </a:xfrm>
              <a:prstGeom prst="rect">
                <a:avLst/>
              </a:prstGeom>
              <a:solidFill>
                <a:srgbClr val="7BC143"/>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bg1"/>
                  </a:solidFill>
                  <a:latin typeface="微软雅黑" pitchFamily="34" charset="-122"/>
                  <a:ea typeface="微软雅黑" pitchFamily="34" charset="-122"/>
                </a:endParaRPr>
              </a:p>
            </p:txBody>
          </p:sp>
          <p:pic>
            <p:nvPicPr>
              <p:cNvPr id="19" name="Picture 6" descr="E:\仝德志文件，勿删！\03-参考文档\！PPT图片及版面资源\06-PPT精选插图\12-标签\橙色把手-阴影.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8782" y="6015207"/>
                <a:ext cx="1062000" cy="828000"/>
              </a:xfrm>
              <a:prstGeom prst="rect">
                <a:avLst/>
              </a:prstGeom>
              <a:noFill/>
              <a:extLst>
                <a:ext uri="{909E8E84-426E-40DD-AFC4-6F175D3DCCD1}">
                  <a14:hiddenFill xmlns:a14="http://schemas.microsoft.com/office/drawing/2010/main">
                    <a:solidFill>
                      <a:srgbClr val="FFFFFF"/>
                    </a:solidFill>
                  </a14:hiddenFill>
                </a:ext>
              </a:extLst>
            </p:spPr>
          </p:pic>
          <p:sp>
            <p:nvSpPr>
              <p:cNvPr id="25" name="椭圆 24"/>
              <p:cNvSpPr/>
              <p:nvPr/>
            </p:nvSpPr>
            <p:spPr>
              <a:xfrm>
                <a:off x="1918742" y="6201687"/>
                <a:ext cx="360040" cy="3600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TextBox 27"/>
            <p:cNvSpPr txBox="1"/>
            <p:nvPr/>
          </p:nvSpPr>
          <p:spPr>
            <a:xfrm>
              <a:off x="1870972" y="6012577"/>
              <a:ext cx="407810" cy="584775"/>
            </a:xfrm>
            <a:prstGeom prst="rect">
              <a:avLst/>
            </a:prstGeom>
            <a:noFill/>
          </p:spPr>
          <p:txBody>
            <a:bodyPr wrap="square">
              <a:spAutoFit/>
            </a:bodyPr>
            <a:lstStyle/>
            <a:p>
              <a:pPr fontAlgn="auto">
                <a:spcBef>
                  <a:spcPts val="0"/>
                </a:spcBef>
                <a:spcAft>
                  <a:spcPts val="0"/>
                </a:spcAft>
                <a:defRPr/>
              </a:pPr>
              <a:r>
                <a:rPr lang="en-US" altLang="zh-CN" sz="3200" b="1" i="1" dirty="0" smtClean="0">
                  <a:solidFill>
                    <a:srgbClr val="7BC143"/>
                  </a:solidFill>
                  <a:effectLst>
                    <a:outerShdw blurRad="38100" dist="38100" dir="2700000" algn="tl">
                      <a:srgbClr val="000000">
                        <a:alpha val="43137"/>
                      </a:srgbClr>
                    </a:outerShdw>
                  </a:effectLst>
                  <a:latin typeface="Broadway" pitchFamily="82" charset="0"/>
                  <a:ea typeface="DFPYeaSong-B5" pitchFamily="18" charset="-120"/>
                </a:rPr>
                <a:t>1</a:t>
              </a:r>
              <a:endParaRPr lang="zh-CN" altLang="en-US" sz="3200" b="1" i="1" dirty="0">
                <a:solidFill>
                  <a:srgbClr val="7BC143"/>
                </a:solidFill>
                <a:effectLst>
                  <a:outerShdw blurRad="38100" dist="38100" dir="2700000" algn="tl">
                    <a:srgbClr val="000000">
                      <a:alpha val="43137"/>
                    </a:srgbClr>
                  </a:outerShdw>
                </a:effectLst>
                <a:latin typeface="Broadway" pitchFamily="82" charset="0"/>
                <a:ea typeface="DFPYeaSong-B5" pitchFamily="18" charset="-120"/>
              </a:endParaRPr>
            </a:p>
          </p:txBody>
        </p:sp>
      </p:grpSp>
      <p:grpSp>
        <p:nvGrpSpPr>
          <p:cNvPr id="3" name="组合 2"/>
          <p:cNvGrpSpPr/>
          <p:nvPr/>
        </p:nvGrpSpPr>
        <p:grpSpPr>
          <a:xfrm>
            <a:off x="1990750" y="1989280"/>
            <a:ext cx="10009112" cy="4248032"/>
            <a:chOff x="1990750" y="1700808"/>
            <a:chExt cx="10009112" cy="4248032"/>
          </a:xfrm>
        </p:grpSpPr>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8" name="矩形 6"/>
            <p:cNvSpPr>
              <a:spLocks noChangeArrowheads="1"/>
            </p:cNvSpPr>
            <p:nvPr/>
          </p:nvSpPr>
          <p:spPr bwMode="auto">
            <a:xfrm>
              <a:off x="2170770" y="1700808"/>
              <a:ext cx="9829092" cy="4248032"/>
            </a:xfrm>
            <a:prstGeom prst="roundRect">
              <a:avLst>
                <a:gd name="adj" fmla="val 0"/>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0" name="矩形 9"/>
            <p:cNvSpPr>
              <a:spLocks noChangeArrowheads="1"/>
            </p:cNvSpPr>
            <p:nvPr/>
          </p:nvSpPr>
          <p:spPr bwMode="auto">
            <a:xfrm>
              <a:off x="1990750" y="2172926"/>
              <a:ext cx="492433" cy="100028"/>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1" name="TextBox 10"/>
            <p:cNvSpPr>
              <a:spLocks noChangeArrowheads="1"/>
            </p:cNvSpPr>
            <p:nvPr/>
          </p:nvSpPr>
          <p:spPr bwMode="auto">
            <a:xfrm>
              <a:off x="1990752" y="2441130"/>
              <a:ext cx="492443" cy="293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r>
                <a:rPr lang="zh-CN" altLang="en-US" sz="2000" b="1" dirty="0" smtClean="0">
                  <a:solidFill>
                    <a:schemeClr val="accent6"/>
                  </a:solidFill>
                  <a:latin typeface="微软雅黑" pitchFamily="34" charset="-122"/>
                  <a:ea typeface="微软雅黑" pitchFamily="34" charset="-122"/>
                </a:rPr>
                <a:t>点评</a:t>
              </a:r>
              <a:endParaRPr lang="zh-CN" altLang="en-US" sz="2000" b="1" dirty="0">
                <a:solidFill>
                  <a:schemeClr val="accent6"/>
                </a:solidFill>
                <a:latin typeface="微软雅黑" pitchFamily="34" charset="-122"/>
                <a:ea typeface="微软雅黑" pitchFamily="34" charset="-122"/>
              </a:endParaRPr>
            </a:p>
          </p:txBody>
        </p:sp>
        <p:sp>
          <p:nvSpPr>
            <p:cNvPr id="22" name="圆角矩形 21"/>
            <p:cNvSpPr/>
            <p:nvPr/>
          </p:nvSpPr>
          <p:spPr>
            <a:xfrm>
              <a:off x="2566814" y="1844824"/>
              <a:ext cx="3672408" cy="3960440"/>
            </a:xfrm>
            <a:prstGeom prst="roundRect">
              <a:avLst>
                <a:gd name="adj" fmla="val 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0" name="圆角矩形 29"/>
            <p:cNvSpPr/>
            <p:nvPr/>
          </p:nvSpPr>
          <p:spPr>
            <a:xfrm>
              <a:off x="8687493" y="1844824"/>
              <a:ext cx="3168353" cy="3960440"/>
            </a:xfrm>
            <a:prstGeom prst="roundRect">
              <a:avLst>
                <a:gd name="adj" fmla="val 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sp>
        <p:nvSpPr>
          <p:cNvPr id="33" name="TextBox 32"/>
          <p:cNvSpPr txBox="1"/>
          <p:nvPr/>
        </p:nvSpPr>
        <p:spPr>
          <a:xfrm>
            <a:off x="3934966" y="1484784"/>
            <a:ext cx="706115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发展海上风电是当 今社会呼唤新能源的</a:t>
            </a:r>
            <a:r>
              <a:rPr lang="zh-CN" altLang="en-US" b="1" dirty="0" smtClean="0">
                <a:latin typeface="微软雅黑" panose="020B0503020204020204" pitchFamily="34" charset="-122"/>
                <a:ea typeface="微软雅黑" panose="020B0503020204020204" pitchFamily="34" charset="-122"/>
              </a:rPr>
              <a:t>时代要求，主要为</a:t>
            </a:r>
            <a:r>
              <a:rPr lang="en-US" altLang="zh-CN" b="1" dirty="0" smtClean="0">
                <a:latin typeface="微软雅黑" panose="020B0503020204020204" pitchFamily="34" charset="-122"/>
                <a:ea typeface="微软雅黑" panose="020B0503020204020204" pitchFamily="34" charset="-122"/>
              </a:rPr>
              <a:t>4</a:t>
            </a:r>
            <a:r>
              <a:rPr lang="zh-CN" altLang="en-US" b="1" dirty="0" smtClean="0">
                <a:latin typeface="微软雅黑" panose="020B0503020204020204" pitchFamily="34" charset="-122"/>
                <a:ea typeface="微软雅黑" panose="020B0503020204020204" pitchFamily="34" charset="-122"/>
              </a:rPr>
              <a:t>点</a:t>
            </a:r>
            <a:endParaRPr lang="zh-CN" altLang="en-US" b="1" dirty="0">
              <a:latin typeface="微软雅黑" panose="020B0503020204020204" pitchFamily="34" charset="-122"/>
              <a:ea typeface="微软雅黑" panose="020B0503020204020204" pitchFamily="34" charset="-122"/>
            </a:endParaRPr>
          </a:p>
        </p:txBody>
      </p:sp>
      <p:sp>
        <p:nvSpPr>
          <p:cNvPr id="34" name="矩形 33"/>
          <p:cNvSpPr/>
          <p:nvPr/>
        </p:nvSpPr>
        <p:spPr>
          <a:xfrm>
            <a:off x="2628424" y="2420888"/>
            <a:ext cx="3394774" cy="1754326"/>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）发展海上风电具有</a:t>
            </a:r>
            <a:r>
              <a:rPr lang="zh-CN" altLang="en-US" b="1" dirty="0" smtClean="0">
                <a:latin typeface="微软雅黑" panose="020B0503020204020204" pitchFamily="34" charset="-122"/>
                <a:ea typeface="微软雅黑" panose="020B0503020204020204" pitchFamily="34" charset="-122"/>
              </a:rPr>
              <a:t>资源优势</a:t>
            </a:r>
            <a:r>
              <a:rPr lang="zh-CN" altLang="en-US" dirty="0" smtClean="0">
                <a:latin typeface="微软雅黑" panose="020B0503020204020204" pitchFamily="34" charset="-122"/>
                <a:ea typeface="微软雅黑" panose="020B0503020204020204" pitchFamily="34" charset="-122"/>
              </a:rPr>
              <a:t>海上</a:t>
            </a:r>
            <a:r>
              <a:rPr lang="zh-CN" altLang="en-US" dirty="0">
                <a:latin typeface="微软雅黑" panose="020B0503020204020204" pitchFamily="34" charset="-122"/>
                <a:ea typeface="微软雅黑" panose="020B0503020204020204" pitchFamily="34" charset="-122"/>
              </a:rPr>
              <a:t>风力资源丰富，比陆地风力发电量大，且受环境影响小；另外，海上风电靠近经济发达地区，距离电力负荷中心近，风电并网和消纳容易</a:t>
            </a:r>
          </a:p>
        </p:txBody>
      </p:sp>
      <p:sp>
        <p:nvSpPr>
          <p:cNvPr id="35" name="矩形 34"/>
          <p:cNvSpPr/>
          <p:nvPr/>
        </p:nvSpPr>
        <p:spPr>
          <a:xfrm>
            <a:off x="9039786" y="2511412"/>
            <a:ext cx="2880321" cy="1477328"/>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）人类健康因素</a:t>
            </a:r>
            <a:endParaRPr lang="en-US" altLang="zh-CN" b="1"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据调查，风</a:t>
            </a:r>
            <a:r>
              <a:rPr lang="zh-CN" altLang="en-US" dirty="0">
                <a:latin typeface="微软雅黑" panose="020B0503020204020204" pitchFamily="34" charset="-122"/>
                <a:ea typeface="微软雅黑" panose="020B0503020204020204" pitchFamily="34" charset="-122"/>
              </a:rPr>
              <a:t>电场非常扰民，住在周围的居民常抱怨被风机转动的响声搞得夜不能</a:t>
            </a:r>
            <a:r>
              <a:rPr lang="zh-CN" altLang="en-US" dirty="0" smtClean="0">
                <a:latin typeface="微软雅黑" panose="020B0503020204020204" pitchFamily="34" charset="-122"/>
                <a:ea typeface="微软雅黑" panose="020B0503020204020204" pitchFamily="34" charset="-122"/>
              </a:rPr>
              <a:t>寐。</a:t>
            </a:r>
            <a:endParaRPr lang="zh-CN" altLang="en-US" dirty="0">
              <a:latin typeface="微软雅黑" panose="020B0503020204020204" pitchFamily="34" charset="-122"/>
              <a:ea typeface="微软雅黑" panose="020B0503020204020204" pitchFamily="34" charset="-122"/>
            </a:endParaRPr>
          </a:p>
        </p:txBody>
      </p:sp>
      <p:sp>
        <p:nvSpPr>
          <p:cNvPr id="36" name="矩形 35"/>
          <p:cNvSpPr/>
          <p:nvPr/>
        </p:nvSpPr>
        <p:spPr>
          <a:xfrm>
            <a:off x="2638822" y="4327614"/>
            <a:ext cx="3394774" cy="1754326"/>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）一举两得</a:t>
            </a:r>
            <a:endParaRPr lang="en-US" altLang="zh-CN" b="1"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欧洲</a:t>
            </a:r>
            <a:r>
              <a:rPr lang="zh-CN" altLang="en-US" dirty="0">
                <a:latin typeface="微软雅黑" panose="020B0503020204020204" pitchFamily="34" charset="-122"/>
                <a:ea typeface="微软雅黑" panose="020B0503020204020204" pitchFamily="34" charset="-122"/>
              </a:rPr>
              <a:t>的研发实践表明，海上风力发电可谓一石二鸟，不仅有助于满足清洁电力需求，而且还能满足沿海国家大陆架的石油生产和天然气开采所需要的电力。</a:t>
            </a:r>
          </a:p>
        </p:txBody>
      </p:sp>
      <p:sp>
        <p:nvSpPr>
          <p:cNvPr id="38" name="矩形 37"/>
          <p:cNvSpPr/>
          <p:nvPr/>
        </p:nvSpPr>
        <p:spPr>
          <a:xfrm>
            <a:off x="9039786" y="4298761"/>
            <a:ext cx="2880321" cy="1754326"/>
          </a:xfrm>
          <a:prstGeom prst="rect">
            <a:avLst/>
          </a:prstGeom>
        </p:spPr>
        <p:txBody>
          <a:bodyPr wrap="square">
            <a:spAutoFit/>
          </a:bodyPr>
          <a:lstStyle/>
          <a:p>
            <a:r>
              <a:rPr lang="en-US" altLang="zh-CN" b="1" dirty="0" smtClean="0">
                <a:latin typeface="微软雅黑" panose="020B0503020204020204" pitchFamily="34" charset="-122"/>
                <a:ea typeface="微软雅黑" panose="020B0503020204020204" pitchFamily="34" charset="-122"/>
              </a:rPr>
              <a:t>4</a:t>
            </a:r>
            <a:r>
              <a:rPr lang="zh-CN" altLang="en-US" b="1" dirty="0" smtClean="0">
                <a:latin typeface="微软雅黑" panose="020B0503020204020204" pitchFamily="34" charset="-122"/>
                <a:ea typeface="微软雅黑" panose="020B0503020204020204" pitchFamily="34" charset="-122"/>
              </a:rPr>
              <a:t>）长远收益</a:t>
            </a:r>
            <a:endParaRPr lang="en-US" altLang="zh-CN" b="1" dirty="0" smtClean="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就</a:t>
            </a:r>
            <a:r>
              <a:rPr lang="zh-CN" altLang="en-US" dirty="0" smtClean="0">
                <a:latin typeface="微软雅黑" panose="020B0503020204020204" pitchFamily="34" charset="-122"/>
                <a:ea typeface="微软雅黑" panose="020B0503020204020204" pitchFamily="34" charset="-122"/>
              </a:rPr>
              <a:t>目前</a:t>
            </a:r>
            <a:r>
              <a:rPr lang="zh-CN" altLang="en-US" dirty="0">
                <a:latin typeface="微软雅黑" panose="020B0503020204020204" pitchFamily="34" charset="-122"/>
                <a:ea typeface="微软雅黑" panose="020B0503020204020204" pitchFamily="34" charset="-122"/>
              </a:rPr>
              <a:t>的情况来看</a:t>
            </a:r>
            <a:r>
              <a:rPr lang="zh-CN" altLang="en-US" dirty="0" smtClean="0">
                <a:latin typeface="微软雅黑" panose="020B0503020204020204" pitchFamily="34" charset="-122"/>
                <a:ea typeface="微软雅黑" panose="020B0503020204020204" pitchFamily="34" charset="-122"/>
              </a:rPr>
              <a:t>，海上</a:t>
            </a:r>
            <a:r>
              <a:rPr lang="zh-CN" altLang="en-US" dirty="0">
                <a:latin typeface="微软雅黑" panose="020B0503020204020204" pitchFamily="34" charset="-122"/>
                <a:ea typeface="微软雅黑" panose="020B0503020204020204" pitchFamily="34" charset="-122"/>
              </a:rPr>
              <a:t>风电的成本回收期</a:t>
            </a:r>
            <a:r>
              <a:rPr lang="zh-CN" altLang="en-US" dirty="0" smtClean="0">
                <a:latin typeface="微软雅黑" panose="020B0503020204020204" pitchFamily="34" charset="-122"/>
                <a:ea typeface="微软雅黑" panose="020B0503020204020204" pitchFamily="34" charset="-122"/>
              </a:rPr>
              <a:t>会大于</a:t>
            </a:r>
            <a:r>
              <a:rPr lang="zh-CN" altLang="en-US" dirty="0">
                <a:latin typeface="微软雅黑" panose="020B0503020204020204" pitchFamily="34" charset="-122"/>
                <a:ea typeface="微软雅黑" panose="020B0503020204020204" pitchFamily="34" charset="-122"/>
              </a:rPr>
              <a:t>陆上风</a:t>
            </a:r>
            <a:r>
              <a:rPr lang="zh-CN" altLang="en-US" dirty="0" smtClean="0">
                <a:latin typeface="微软雅黑" panose="020B0503020204020204" pitchFamily="34" charset="-122"/>
                <a:ea typeface="微软雅黑" panose="020B0503020204020204" pitchFamily="34" charset="-122"/>
              </a:rPr>
              <a:t>电。但海上风机的寿命要比陆上风机长</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年左右。</a:t>
            </a:r>
            <a:endParaRPr lang="zh-CN" altLang="en-US" dirty="0">
              <a:latin typeface="微软雅黑" panose="020B0503020204020204" pitchFamily="34" charset="-122"/>
              <a:ea typeface="微软雅黑" panose="020B0503020204020204" pitchFamily="34" charset="-122"/>
            </a:endParaRPr>
          </a:p>
        </p:txBody>
      </p:sp>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3969" y="2299121"/>
            <a:ext cx="2740298" cy="1814395"/>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28575">
            <a:solidFill>
              <a:schemeClr val="bg1"/>
            </a:solidFill>
          </a:ln>
          <a:effectLst>
            <a:outerShdw blurRad="63500" sx="102000" sy="102000" algn="ctr" rotWithShape="0">
              <a:prstClr val="black">
                <a:alpha val="40000"/>
              </a:prstClr>
            </a:outerShdw>
          </a:effectLst>
          <a:extLst/>
        </p:spPr>
      </p:pic>
      <p:sp>
        <p:nvSpPr>
          <p:cNvPr id="4" name="AutoShape 4" descr="http://img3.imgtn.bdimg.com/it/u=4035089874,3655580797&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150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3595" y="4382539"/>
            <a:ext cx="2740671" cy="1699401"/>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28575">
            <a:solidFill>
              <a:schemeClr val="bg1"/>
            </a:solidFill>
          </a:ln>
          <a:effectLst>
            <a:outerShdw blurRad="63500" sx="102000" sy="102000" algn="ctr" rotWithShape="0">
              <a:prstClr val="black">
                <a:alpha val="40000"/>
              </a:prstClr>
            </a:outerShdw>
          </a:effectLst>
          <a:extLst/>
        </p:spPr>
      </p:pic>
    </p:spTree>
    <p:extLst>
      <p:ext uri="{BB962C8B-B14F-4D97-AF65-F5344CB8AC3E}">
        <p14:creationId xmlns:p14="http://schemas.microsoft.com/office/powerpoint/2010/main" val="43655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3528392"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海上风电发展趋势</a:t>
            </a:r>
            <a:endParaRPr lang="zh-CN" altLang="en-US" sz="2400" b="1" dirty="0">
              <a:solidFill>
                <a:srgbClr val="9BBB59"/>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8" name="矩形 6"/>
          <p:cNvSpPr>
            <a:spLocks noChangeArrowheads="1"/>
          </p:cNvSpPr>
          <p:nvPr/>
        </p:nvSpPr>
        <p:spPr bwMode="auto">
          <a:xfrm>
            <a:off x="2236972" y="1700808"/>
            <a:ext cx="9690881" cy="4248032"/>
          </a:xfrm>
          <a:prstGeom prst="roundRect">
            <a:avLst>
              <a:gd name="adj" fmla="val 0"/>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1" name="矩形 9"/>
          <p:cNvSpPr>
            <a:spLocks noChangeArrowheads="1"/>
          </p:cNvSpPr>
          <p:nvPr/>
        </p:nvSpPr>
        <p:spPr bwMode="auto">
          <a:xfrm>
            <a:off x="1990750" y="2172926"/>
            <a:ext cx="492433" cy="100028"/>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2" name="TextBox 10"/>
          <p:cNvSpPr>
            <a:spLocks noChangeArrowheads="1"/>
          </p:cNvSpPr>
          <p:nvPr/>
        </p:nvSpPr>
        <p:spPr bwMode="auto">
          <a:xfrm>
            <a:off x="1990754" y="2441130"/>
            <a:ext cx="492443" cy="293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r>
              <a:rPr lang="zh-CN" altLang="en-US" sz="2000" b="1" dirty="0" smtClean="0">
                <a:solidFill>
                  <a:schemeClr val="accent6"/>
                </a:solidFill>
                <a:latin typeface="微软雅黑" pitchFamily="34" charset="-122"/>
                <a:ea typeface="微软雅黑" pitchFamily="34" charset="-122"/>
              </a:rPr>
              <a:t>六大特点</a:t>
            </a:r>
            <a:endParaRPr lang="zh-CN" altLang="en-US" sz="2000" b="1" dirty="0">
              <a:solidFill>
                <a:schemeClr val="accent6"/>
              </a:solidFill>
              <a:latin typeface="微软雅黑" pitchFamily="34" charset="-122"/>
              <a:ea typeface="微软雅黑" pitchFamily="34" charset="-122"/>
            </a:endParaRPr>
          </a:p>
        </p:txBody>
      </p:sp>
      <p:sp>
        <p:nvSpPr>
          <p:cNvPr id="33" name="圆角矩形 32"/>
          <p:cNvSpPr/>
          <p:nvPr/>
        </p:nvSpPr>
        <p:spPr>
          <a:xfrm>
            <a:off x="2566814" y="1844824"/>
            <a:ext cx="5040560" cy="3960440"/>
          </a:xfrm>
          <a:prstGeom prst="roundRect">
            <a:avLst>
              <a:gd name="adj" fmla="val 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34" name="TextBox 8"/>
          <p:cNvSpPr>
            <a:spLocks noChangeArrowheads="1"/>
          </p:cNvSpPr>
          <p:nvPr/>
        </p:nvSpPr>
        <p:spPr bwMode="auto">
          <a:xfrm>
            <a:off x="2854846" y="2387653"/>
            <a:ext cx="4491791" cy="2841547"/>
          </a:xfrm>
          <a:prstGeom prst="rect">
            <a:avLst/>
          </a:prstGeom>
          <a:noFill/>
          <a:ln>
            <a:noFill/>
          </a:ln>
          <a:extLst/>
        </p:spPr>
        <p:txBody>
          <a:bodyPr wrap="square">
            <a:spAutoFit/>
          </a:bodyPr>
          <a:lstStyle/>
          <a:p>
            <a:pPr marL="285750" indent="-285750">
              <a:lnSpc>
                <a:spcPct val="134000"/>
              </a:lnSpc>
              <a:spcAft>
                <a:spcPts val="1200"/>
              </a:spcAft>
              <a:buFont typeface="Arial" panose="020B0604020202020204" pitchFamily="34" charset="0"/>
              <a:buChar char="•"/>
            </a:pPr>
            <a:r>
              <a:rPr lang="zh-CN" altLang="en-US" sz="1600" b="1" dirty="0">
                <a:solidFill>
                  <a:schemeClr val="bg1"/>
                </a:solidFill>
                <a:latin typeface="微软雅黑" pitchFamily="34" charset="-122"/>
                <a:ea typeface="微软雅黑" pitchFamily="34" charset="-122"/>
              </a:rPr>
              <a:t>单机容量</a:t>
            </a:r>
            <a:r>
              <a:rPr lang="zh-CN" altLang="en-US" sz="1600" b="1" dirty="0" smtClean="0">
                <a:solidFill>
                  <a:schemeClr val="bg1"/>
                </a:solidFill>
                <a:latin typeface="微软雅黑" pitchFamily="34" charset="-122"/>
                <a:ea typeface="微软雅黑" pitchFamily="34" charset="-122"/>
              </a:rPr>
              <a:t>大型化</a:t>
            </a:r>
            <a:endParaRPr lang="en-US" altLang="zh-CN" sz="1600" b="1" dirty="0" smtClean="0">
              <a:solidFill>
                <a:schemeClr val="bg1"/>
              </a:solidFill>
              <a:latin typeface="微软雅黑" pitchFamily="34" charset="-122"/>
              <a:ea typeface="微软雅黑" pitchFamily="34" charset="-122"/>
            </a:endParaRPr>
          </a:p>
          <a:p>
            <a:pPr marL="285750" indent="-285750">
              <a:lnSpc>
                <a:spcPct val="134000"/>
              </a:lnSpc>
              <a:spcAft>
                <a:spcPts val="1200"/>
              </a:spcAft>
              <a:buFont typeface="Arial" panose="020B0604020202020204" pitchFamily="34" charset="0"/>
              <a:buChar char="•"/>
            </a:pPr>
            <a:r>
              <a:rPr lang="zh-CN" altLang="en-US" sz="1600" b="1" dirty="0">
                <a:solidFill>
                  <a:schemeClr val="bg1"/>
                </a:solidFill>
                <a:latin typeface="微软雅黑" pitchFamily="34" charset="-122"/>
                <a:ea typeface="微软雅黑" pitchFamily="34" charset="-122"/>
              </a:rPr>
              <a:t>由浅海向更深海区</a:t>
            </a:r>
            <a:r>
              <a:rPr lang="zh-CN" altLang="en-US" sz="1600" b="1" dirty="0" smtClean="0">
                <a:solidFill>
                  <a:schemeClr val="bg1"/>
                </a:solidFill>
                <a:latin typeface="微软雅黑" pitchFamily="34" charset="-122"/>
                <a:ea typeface="微软雅黑" pitchFamily="34" charset="-122"/>
              </a:rPr>
              <a:t>发展</a:t>
            </a:r>
            <a:endParaRPr lang="en-US" altLang="zh-CN" sz="1600" b="1" dirty="0" smtClean="0">
              <a:solidFill>
                <a:schemeClr val="bg1"/>
              </a:solidFill>
              <a:latin typeface="微软雅黑" pitchFamily="34" charset="-122"/>
              <a:ea typeface="微软雅黑" pitchFamily="34" charset="-122"/>
            </a:endParaRPr>
          </a:p>
          <a:p>
            <a:pPr marL="285750" indent="-285750">
              <a:lnSpc>
                <a:spcPct val="134000"/>
              </a:lnSpc>
              <a:spcAft>
                <a:spcPts val="1200"/>
              </a:spcAft>
              <a:buFont typeface="Arial" panose="020B0604020202020204" pitchFamily="34" charset="0"/>
              <a:buChar char="•"/>
            </a:pPr>
            <a:r>
              <a:rPr lang="zh-CN" altLang="en-US" sz="1600" b="1" dirty="0">
                <a:solidFill>
                  <a:schemeClr val="bg1"/>
                </a:solidFill>
                <a:latin typeface="微软雅黑" pitchFamily="34" charset="-122"/>
                <a:ea typeface="微软雅黑" pitchFamily="34" charset="-122"/>
              </a:rPr>
              <a:t>以智能电网突破发展</a:t>
            </a:r>
            <a:r>
              <a:rPr lang="zh-CN" altLang="en-US" sz="1600" b="1" dirty="0" smtClean="0">
                <a:solidFill>
                  <a:schemeClr val="bg1"/>
                </a:solidFill>
                <a:latin typeface="微软雅黑" pitchFamily="34" charset="-122"/>
                <a:ea typeface="微软雅黑" pitchFamily="34" charset="-122"/>
              </a:rPr>
              <a:t>瓶颈</a:t>
            </a:r>
            <a:endParaRPr lang="en-US" altLang="zh-CN" sz="1600" b="1" dirty="0" smtClean="0">
              <a:solidFill>
                <a:schemeClr val="bg1"/>
              </a:solidFill>
              <a:latin typeface="微软雅黑" pitchFamily="34" charset="-122"/>
              <a:ea typeface="微软雅黑" pitchFamily="34" charset="-122"/>
            </a:endParaRPr>
          </a:p>
          <a:p>
            <a:pPr marL="285750" indent="-285750">
              <a:lnSpc>
                <a:spcPct val="134000"/>
              </a:lnSpc>
              <a:spcAft>
                <a:spcPts val="1200"/>
              </a:spcAft>
              <a:buFont typeface="Arial" panose="020B0604020202020204" pitchFamily="34" charset="0"/>
              <a:buChar char="•"/>
            </a:pPr>
            <a:r>
              <a:rPr lang="zh-CN" altLang="en-US" sz="1600" b="1" dirty="0">
                <a:solidFill>
                  <a:schemeClr val="bg1"/>
                </a:solidFill>
                <a:latin typeface="微软雅黑" pitchFamily="34" charset="-122"/>
                <a:ea typeface="微软雅黑" pitchFamily="34" charset="-122"/>
              </a:rPr>
              <a:t>朝低成本方向</a:t>
            </a:r>
            <a:r>
              <a:rPr lang="zh-CN" altLang="en-US" sz="1600" b="1" dirty="0" smtClean="0">
                <a:solidFill>
                  <a:schemeClr val="bg1"/>
                </a:solidFill>
                <a:latin typeface="微软雅黑" pitchFamily="34" charset="-122"/>
                <a:ea typeface="微软雅黑" pitchFamily="34" charset="-122"/>
              </a:rPr>
              <a:t>发展</a:t>
            </a:r>
            <a:endParaRPr lang="en-US" altLang="zh-CN" sz="1600" b="1" dirty="0" smtClean="0">
              <a:solidFill>
                <a:schemeClr val="bg1"/>
              </a:solidFill>
              <a:latin typeface="微软雅黑" pitchFamily="34" charset="-122"/>
              <a:ea typeface="微软雅黑" pitchFamily="34" charset="-122"/>
            </a:endParaRPr>
          </a:p>
          <a:p>
            <a:pPr marL="285750" indent="-285750">
              <a:lnSpc>
                <a:spcPct val="134000"/>
              </a:lnSpc>
              <a:spcAft>
                <a:spcPts val="1200"/>
              </a:spcAft>
              <a:buFont typeface="Arial" panose="020B0604020202020204" pitchFamily="34" charset="0"/>
              <a:buChar char="•"/>
            </a:pPr>
            <a:r>
              <a:rPr lang="zh-CN" altLang="en-US" sz="1600" b="1" dirty="0">
                <a:solidFill>
                  <a:schemeClr val="bg1"/>
                </a:solidFill>
                <a:latin typeface="微软雅黑" pitchFamily="34" charset="-122"/>
                <a:ea typeface="微软雅黑" pitchFamily="34" charset="-122"/>
              </a:rPr>
              <a:t>政府支持是海上风电发展重要</a:t>
            </a:r>
            <a:r>
              <a:rPr lang="zh-CN" altLang="en-US" sz="1600" b="1" dirty="0" smtClean="0">
                <a:solidFill>
                  <a:schemeClr val="bg1"/>
                </a:solidFill>
                <a:latin typeface="微软雅黑" pitchFamily="34" charset="-122"/>
                <a:ea typeface="微软雅黑" pitchFamily="34" charset="-122"/>
              </a:rPr>
              <a:t>因素</a:t>
            </a:r>
            <a:endParaRPr lang="en-US" altLang="zh-CN" sz="1600" b="1" dirty="0" smtClean="0">
              <a:solidFill>
                <a:schemeClr val="bg1"/>
              </a:solidFill>
              <a:latin typeface="微软雅黑" pitchFamily="34" charset="-122"/>
              <a:ea typeface="微软雅黑" pitchFamily="34" charset="-122"/>
            </a:endParaRPr>
          </a:p>
          <a:p>
            <a:pPr marL="285750" indent="-285750">
              <a:lnSpc>
                <a:spcPct val="134000"/>
              </a:lnSpc>
              <a:spcAft>
                <a:spcPts val="1200"/>
              </a:spcAft>
              <a:buFont typeface="Arial" panose="020B0604020202020204" pitchFamily="34" charset="0"/>
              <a:buChar char="•"/>
            </a:pPr>
            <a:r>
              <a:rPr lang="zh-CN" altLang="en-US" sz="1600" b="1" dirty="0">
                <a:solidFill>
                  <a:schemeClr val="bg1"/>
                </a:solidFill>
                <a:latin typeface="微软雅黑" pitchFamily="34" charset="-122"/>
                <a:ea typeface="微软雅黑" pitchFamily="34" charset="-122"/>
              </a:rPr>
              <a:t>海上风电技术面向综合化发展</a:t>
            </a:r>
          </a:p>
        </p:txBody>
      </p:sp>
      <p:pic>
        <p:nvPicPr>
          <p:cNvPr id="2" name="Picture 2" descr="D:\360Downloads\pic\t029aa7b699bb485fc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398" y="1860012"/>
            <a:ext cx="3203920" cy="389596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28575">
            <a:solidFill>
              <a:schemeClr val="bg1"/>
            </a:solidFill>
          </a:ln>
          <a:effectLst>
            <a:outerShdw blurRad="63500" sx="102000" sy="102000" algn="ctr" rotWithShape="0">
              <a:prstClr val="black">
                <a:alpha val="40000"/>
              </a:prstClr>
            </a:outerShdw>
          </a:effectLst>
          <a:extLst/>
        </p:spPr>
      </p:pic>
    </p:spTree>
    <p:extLst>
      <p:ext uri="{BB962C8B-B14F-4D97-AF65-F5344CB8AC3E}">
        <p14:creationId xmlns:p14="http://schemas.microsoft.com/office/powerpoint/2010/main" val="49497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Scale>
                                      <p:cBhvr>
                                        <p:cTn id="7" dur="1000" decel="50000" fill="hold">
                                          <p:stCondLst>
                                            <p:cond delay="0"/>
                                          </p:stCondLst>
                                        </p:cTn>
                                        <p:tgtEl>
                                          <p:spTgt spid="3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4"/>
                                        </p:tgtEl>
                                        <p:attrNameLst>
                                          <p:attrName>ppt_x</p:attrName>
                                          <p:attrName>ppt_y</p:attrName>
                                        </p:attrNameLst>
                                      </p:cBhvr>
                                    </p:animMotion>
                                    <p:animEffect transition="in" filter="fade">
                                      <p:cBhvr>
                                        <p:cTn id="9" dur="1000"/>
                                        <p:tgtEl>
                                          <p:spTgt spid="34"/>
                                        </p:tgtEl>
                                      </p:cBhvr>
                                    </p:animEffect>
                                  </p:childTnLst>
                                </p:cTn>
                              </p:par>
                              <p:par>
                                <p:cTn id="10" presetID="52" presetClass="entr" presetSubtype="0" fill="hold" nodeType="withEffect">
                                  <p:stCondLst>
                                    <p:cond delay="400"/>
                                  </p:stCondLst>
                                  <p:childTnLst>
                                    <p:set>
                                      <p:cBhvr>
                                        <p:cTn id="11" dur="1" fill="hold">
                                          <p:stCondLst>
                                            <p:cond delay="0"/>
                                          </p:stCondLst>
                                        </p:cTn>
                                        <p:tgtEl>
                                          <p:spTgt spid="2"/>
                                        </p:tgtEl>
                                        <p:attrNameLst>
                                          <p:attrName>style.visibility</p:attrName>
                                        </p:attrNameLst>
                                      </p:cBhvr>
                                      <p:to>
                                        <p:strVal val="visible"/>
                                      </p:to>
                                    </p:set>
                                    <p:animScale>
                                      <p:cBhvr>
                                        <p:cTn id="12"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
                                        </p:tgtEl>
                                        <p:attrNameLst>
                                          <p:attrName>ppt_x</p:attrName>
                                          <p:attrName>ppt_y</p:attrName>
                                        </p:attrNameLst>
                                      </p:cBhvr>
                                    </p:animMotion>
                                    <p:animEffect transition="in" filter="fade">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03</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3528392"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各国风电政策</a:t>
            </a:r>
            <a:endParaRPr lang="zh-CN" altLang="en-US" sz="2400" b="1" dirty="0">
              <a:solidFill>
                <a:srgbClr val="9BBB59"/>
              </a:solidFill>
              <a:latin typeface="微软雅黑" pitchFamily="34" charset="-122"/>
              <a:ea typeface="微软雅黑" pitchFamily="34" charset="-122"/>
            </a:endParaRPr>
          </a:p>
        </p:txBody>
      </p:sp>
      <p:sp>
        <p:nvSpPr>
          <p:cNvPr id="26" name="TextBox 25"/>
          <p:cNvSpPr txBox="1"/>
          <p:nvPr/>
        </p:nvSpPr>
        <p:spPr>
          <a:xfrm>
            <a:off x="10703718" y="1052736"/>
            <a:ext cx="646331"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总结</a:t>
            </a:r>
            <a:endParaRPr lang="zh-CN" altLang="en-US" dirty="0">
              <a:solidFill>
                <a:schemeClr val="bg1"/>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8" name="矩形 6"/>
          <p:cNvSpPr>
            <a:spLocks noChangeArrowheads="1"/>
          </p:cNvSpPr>
          <p:nvPr/>
        </p:nvSpPr>
        <p:spPr bwMode="auto">
          <a:xfrm>
            <a:off x="2236972" y="1700808"/>
            <a:ext cx="9690881" cy="4248032"/>
          </a:xfrm>
          <a:prstGeom prst="roundRect">
            <a:avLst>
              <a:gd name="adj" fmla="val 0"/>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7" name="TextBox 26"/>
          <p:cNvSpPr txBox="1"/>
          <p:nvPr/>
        </p:nvSpPr>
        <p:spPr>
          <a:xfrm>
            <a:off x="3790950" y="6204270"/>
            <a:ext cx="5544616" cy="369332"/>
          </a:xfrm>
          <a:prstGeom prst="rect">
            <a:avLst/>
          </a:prstGeom>
          <a:noFill/>
        </p:spPr>
        <p:txBody>
          <a:bodyPr wrap="square" lIns="0" rtlCol="0">
            <a:spAutoFit/>
          </a:bodyPr>
          <a:lstStyle/>
          <a:p>
            <a:r>
              <a:rPr lang="zh-CN" altLang="en-US" dirty="0">
                <a:solidFill>
                  <a:schemeClr val="bg1"/>
                </a:solidFill>
                <a:latin typeface="微软雅黑" pitchFamily="34" charset="-122"/>
                <a:ea typeface="微软雅黑" pitchFamily="34" charset="-122"/>
              </a:rPr>
              <a:t>悲观的人虽生犹死，乐观的人永生不老</a:t>
            </a:r>
          </a:p>
        </p:txBody>
      </p:sp>
      <p:sp>
        <p:nvSpPr>
          <p:cNvPr id="31" name="矩形 9"/>
          <p:cNvSpPr>
            <a:spLocks noChangeArrowheads="1"/>
          </p:cNvSpPr>
          <p:nvPr/>
        </p:nvSpPr>
        <p:spPr bwMode="auto">
          <a:xfrm>
            <a:off x="1990750" y="2172926"/>
            <a:ext cx="492433" cy="100028"/>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2" name="TextBox 10"/>
          <p:cNvSpPr>
            <a:spLocks noChangeArrowheads="1"/>
          </p:cNvSpPr>
          <p:nvPr/>
        </p:nvSpPr>
        <p:spPr bwMode="auto">
          <a:xfrm>
            <a:off x="1990754" y="2441130"/>
            <a:ext cx="492443" cy="293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r>
              <a:rPr lang="zh-CN" altLang="en-US" sz="2000" b="1" dirty="0" smtClean="0">
                <a:solidFill>
                  <a:schemeClr val="accent6"/>
                </a:solidFill>
                <a:latin typeface="微软雅黑" pitchFamily="34" charset="-122"/>
                <a:ea typeface="微软雅黑" pitchFamily="34" charset="-122"/>
              </a:rPr>
              <a:t>总结</a:t>
            </a:r>
            <a:endParaRPr lang="zh-CN" altLang="en-US" sz="2000" b="1" dirty="0">
              <a:solidFill>
                <a:schemeClr val="accent6"/>
              </a:solidFill>
              <a:latin typeface="微软雅黑" pitchFamily="34" charset="-122"/>
              <a:ea typeface="微软雅黑" pitchFamily="34" charset="-122"/>
            </a:endParaRPr>
          </a:p>
        </p:txBody>
      </p:sp>
      <p:sp>
        <p:nvSpPr>
          <p:cNvPr id="33" name="圆角矩形 32"/>
          <p:cNvSpPr/>
          <p:nvPr/>
        </p:nvSpPr>
        <p:spPr>
          <a:xfrm>
            <a:off x="2566814" y="1844824"/>
            <a:ext cx="5904656" cy="3960440"/>
          </a:xfrm>
          <a:prstGeom prst="roundRect">
            <a:avLst>
              <a:gd name="adj" fmla="val 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2052" name="Picture 4" descr="C:\Users\user\Desktop\a9bcd6bab7ad71051aec0f9a08004832.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687494" y="1844824"/>
            <a:ext cx="3076566" cy="396044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28575">
            <a:solidFill>
              <a:schemeClr val="bg1"/>
            </a:solidFill>
          </a:ln>
          <a:effectLst>
            <a:outerShdw blurRad="63500" sx="102000" sy="102000" algn="ctr" rotWithShape="0">
              <a:prstClr val="black">
                <a:alpha val="40000"/>
              </a:prstClr>
            </a:outerShdw>
          </a:effectLst>
          <a:extLst/>
        </p:spPr>
      </p:pic>
      <p:grpSp>
        <p:nvGrpSpPr>
          <p:cNvPr id="2" name="组合 1"/>
          <p:cNvGrpSpPr/>
          <p:nvPr/>
        </p:nvGrpSpPr>
        <p:grpSpPr>
          <a:xfrm>
            <a:off x="2350790" y="2029621"/>
            <a:ext cx="5976664" cy="1111347"/>
            <a:chOff x="2350790" y="1813597"/>
            <a:chExt cx="5976664" cy="1111347"/>
          </a:xfrm>
        </p:grpSpPr>
        <p:sp>
          <p:nvSpPr>
            <p:cNvPr id="34" name="TextBox 8"/>
            <p:cNvSpPr>
              <a:spLocks noChangeArrowheads="1"/>
            </p:cNvSpPr>
            <p:nvPr/>
          </p:nvSpPr>
          <p:spPr bwMode="auto">
            <a:xfrm>
              <a:off x="2755543" y="2206286"/>
              <a:ext cx="5571911" cy="718658"/>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法国政府为刺激本国风电项目的发展</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在过去的几年里采用了优惠</a:t>
              </a:r>
              <a:r>
                <a:rPr lang="zh-CN" altLang="en-US" sz="1600" dirty="0" smtClean="0">
                  <a:solidFill>
                    <a:schemeClr val="bg1"/>
                  </a:solidFill>
                  <a:latin typeface="微软雅黑" pitchFamily="34" charset="-122"/>
                  <a:ea typeface="微软雅黑" pitchFamily="34" charset="-122"/>
                  <a:sym typeface="微软雅黑" pitchFamily="34" charset="-122"/>
                </a:rPr>
                <a:t>税收</a:t>
              </a:r>
              <a:r>
                <a:rPr lang="zh-CN" altLang="en-US" sz="1600" dirty="0">
                  <a:solidFill>
                    <a:schemeClr val="bg1"/>
                  </a:solidFill>
                  <a:latin typeface="微软雅黑" pitchFamily="34" charset="-122"/>
                  <a:ea typeface="微软雅黑" pitchFamily="34" charset="-122"/>
                  <a:sym typeface="微软雅黑" pitchFamily="34" charset="-122"/>
                </a:rPr>
                <a:t>、</a:t>
              </a:r>
              <a:r>
                <a:rPr lang="zh-CN" altLang="en-US" sz="1600" dirty="0" smtClean="0">
                  <a:solidFill>
                    <a:schemeClr val="bg1"/>
                  </a:solidFill>
                  <a:latin typeface="微软雅黑" pitchFamily="34" charset="-122"/>
                  <a:ea typeface="微软雅黑" pitchFamily="34" charset="-122"/>
                  <a:sym typeface="微软雅黑" pitchFamily="34" charset="-122"/>
                </a:rPr>
                <a:t>低息</a:t>
              </a:r>
              <a:r>
                <a:rPr lang="zh-CN" altLang="en-US" sz="1600" dirty="0">
                  <a:solidFill>
                    <a:schemeClr val="bg1"/>
                  </a:solidFill>
                  <a:latin typeface="微软雅黑" pitchFamily="34" charset="-122"/>
                  <a:ea typeface="微软雅黑" pitchFamily="34" charset="-122"/>
                  <a:sym typeface="微软雅黑" pitchFamily="34" charset="-122"/>
                </a:rPr>
                <a:t>贷款、长期购电合同等措施</a:t>
              </a:r>
              <a:r>
                <a:rPr lang="zh-CN" altLang="en-US" sz="1600" dirty="0" smtClean="0">
                  <a:solidFill>
                    <a:schemeClr val="bg1"/>
                  </a:solidFill>
                  <a:latin typeface="微软雅黑" pitchFamily="34" charset="-122"/>
                  <a:ea typeface="微软雅黑" pitchFamily="34" charset="-122"/>
                  <a:sym typeface="微软雅黑" pitchFamily="34" charset="-122"/>
                </a:rPr>
                <a:t>。</a:t>
              </a:r>
              <a:endParaRPr lang="zh-CN" altLang="en-US" sz="1600" dirty="0">
                <a:solidFill>
                  <a:schemeClr val="bg1"/>
                </a:solidFill>
                <a:latin typeface="微软雅黑" pitchFamily="34" charset="-122"/>
                <a:ea typeface="微软雅黑" pitchFamily="34" charset="-122"/>
                <a:sym typeface="微软雅黑" pitchFamily="34" charset="-122"/>
              </a:endParaRPr>
            </a:p>
          </p:txBody>
        </p:sp>
        <p:sp>
          <p:nvSpPr>
            <p:cNvPr id="23" name="TextBox 8"/>
            <p:cNvSpPr>
              <a:spLocks noChangeArrowheads="1"/>
            </p:cNvSpPr>
            <p:nvPr/>
          </p:nvSpPr>
          <p:spPr bwMode="auto">
            <a:xfrm>
              <a:off x="2350790" y="1813597"/>
              <a:ext cx="5571911" cy="462691"/>
            </a:xfrm>
            <a:prstGeom prst="rect">
              <a:avLst/>
            </a:prstGeom>
            <a:noFill/>
            <a:ln>
              <a:noFill/>
            </a:ln>
            <a:extLst/>
          </p:spPr>
          <p:txBody>
            <a:bodyPr wrap="square">
              <a:spAutoFit/>
            </a:bodyPr>
            <a:lstStyle/>
            <a:p>
              <a:pPr indent="457200" algn="ctr">
                <a:lnSpc>
                  <a:spcPct val="134000"/>
                </a:lnSpc>
                <a:spcAft>
                  <a:spcPts val="1200"/>
                </a:spcAft>
              </a:pPr>
              <a:r>
                <a:rPr lang="zh-CN" altLang="en-US" sz="2000" b="1" dirty="0" smtClean="0">
                  <a:latin typeface="微软雅黑" pitchFamily="34" charset="-122"/>
                  <a:ea typeface="微软雅黑" pitchFamily="34" charset="-122"/>
                  <a:sym typeface="微软雅黑" pitchFamily="34" charset="-122"/>
                </a:rPr>
                <a:t>法国</a:t>
              </a:r>
              <a:endParaRPr lang="zh-CN" altLang="en-US" sz="2000" b="1" dirty="0">
                <a:latin typeface="微软雅黑" pitchFamily="34" charset="-122"/>
                <a:ea typeface="微软雅黑" pitchFamily="34" charset="-122"/>
                <a:sym typeface="微软雅黑" pitchFamily="34" charset="-122"/>
              </a:endParaRPr>
            </a:p>
          </p:txBody>
        </p:sp>
      </p:grpSp>
      <p:grpSp>
        <p:nvGrpSpPr>
          <p:cNvPr id="3" name="组合 2"/>
          <p:cNvGrpSpPr/>
          <p:nvPr/>
        </p:nvGrpSpPr>
        <p:grpSpPr>
          <a:xfrm>
            <a:off x="2323495" y="3273375"/>
            <a:ext cx="6003960" cy="2171849"/>
            <a:chOff x="2323495" y="3084936"/>
            <a:chExt cx="6003960" cy="2171849"/>
          </a:xfrm>
        </p:grpSpPr>
        <p:sp>
          <p:nvSpPr>
            <p:cNvPr id="35" name="TextBox 8"/>
            <p:cNvSpPr>
              <a:spLocks noChangeArrowheads="1"/>
            </p:cNvSpPr>
            <p:nvPr/>
          </p:nvSpPr>
          <p:spPr bwMode="auto">
            <a:xfrm>
              <a:off x="2755543" y="3548240"/>
              <a:ext cx="5571912" cy="1708545"/>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从上世纪</a:t>
              </a:r>
              <a:r>
                <a:rPr lang="en-US" altLang="zh-CN" sz="1600" dirty="0">
                  <a:solidFill>
                    <a:schemeClr val="bg1"/>
                  </a:solidFill>
                  <a:latin typeface="微软雅黑" pitchFamily="34" charset="-122"/>
                  <a:ea typeface="微软雅黑" pitchFamily="34" charset="-122"/>
                  <a:sym typeface="微软雅黑" pitchFamily="34" charset="-122"/>
                </a:rPr>
                <a:t>80</a:t>
              </a:r>
              <a:r>
                <a:rPr lang="zh-CN" altLang="en-US" sz="1600" dirty="0">
                  <a:solidFill>
                    <a:schemeClr val="bg1"/>
                  </a:solidFill>
                  <a:latin typeface="微软雅黑" pitchFamily="34" charset="-122"/>
                  <a:ea typeface="微软雅黑" pitchFamily="34" charset="-122"/>
                  <a:sym typeface="微软雅黑" pitchFamily="34" charset="-122"/>
                </a:rPr>
                <a:t>年代起</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德国开展长期研发风电技术的策略</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例如</a:t>
              </a:r>
              <a:r>
                <a:rPr lang="en-US" altLang="zh-CN" sz="1600" dirty="0">
                  <a:solidFill>
                    <a:schemeClr val="bg1"/>
                  </a:solidFill>
                  <a:latin typeface="微软雅黑" pitchFamily="34" charset="-122"/>
                  <a:ea typeface="微软雅黑" pitchFamily="34" charset="-122"/>
                  <a:sym typeface="微软雅黑" pitchFamily="34" charset="-122"/>
                </a:rPr>
                <a:t>:1991</a:t>
              </a:r>
              <a:r>
                <a:rPr lang="zh-CN" altLang="en-US" sz="1600" dirty="0">
                  <a:solidFill>
                    <a:schemeClr val="bg1"/>
                  </a:solidFill>
                  <a:latin typeface="微软雅黑" pitchFamily="34" charset="-122"/>
                  <a:ea typeface="微软雅黑" pitchFamily="34" charset="-122"/>
                  <a:sym typeface="微软雅黑" pitchFamily="34" charset="-122"/>
                </a:rPr>
                <a:t>年</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德国政府推行购电法</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该政策为该国风电的发展构架了良好的环境</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并促进新能源与煤电和核电的竞争。此外</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德国政府确定到</a:t>
              </a:r>
              <a:r>
                <a:rPr lang="en-US" altLang="zh-CN" sz="1600" dirty="0">
                  <a:solidFill>
                    <a:schemeClr val="bg1"/>
                  </a:solidFill>
                  <a:latin typeface="微软雅黑" pitchFamily="34" charset="-122"/>
                  <a:ea typeface="微软雅黑" pitchFamily="34" charset="-122"/>
                  <a:sym typeface="微软雅黑" pitchFamily="34" charset="-122"/>
                </a:rPr>
                <a:t>2025</a:t>
              </a:r>
              <a:r>
                <a:rPr lang="zh-CN" altLang="en-US" sz="1600" dirty="0">
                  <a:solidFill>
                    <a:schemeClr val="bg1"/>
                  </a:solidFill>
                  <a:latin typeface="微软雅黑" pitchFamily="34" charset="-122"/>
                  <a:ea typeface="微软雅黑" pitchFamily="34" charset="-122"/>
                  <a:sym typeface="微软雅黑" pitchFamily="34" charset="-122"/>
                </a:rPr>
                <a:t>年风力发电的电量供应占总发电量</a:t>
              </a:r>
              <a:r>
                <a:rPr lang="en-US" altLang="zh-CN" sz="1600" dirty="0">
                  <a:solidFill>
                    <a:schemeClr val="bg1"/>
                  </a:solidFill>
                  <a:latin typeface="微软雅黑" pitchFamily="34" charset="-122"/>
                  <a:ea typeface="微软雅黑" pitchFamily="34" charset="-122"/>
                  <a:sym typeface="微软雅黑" pitchFamily="34" charset="-122"/>
                </a:rPr>
                <a:t>25%</a:t>
              </a:r>
              <a:r>
                <a:rPr lang="zh-CN" altLang="en-US" sz="1600" dirty="0">
                  <a:solidFill>
                    <a:schemeClr val="bg1"/>
                  </a:solidFill>
                  <a:latin typeface="微软雅黑" pitchFamily="34" charset="-122"/>
                  <a:ea typeface="微软雅黑" pitchFamily="34" charset="-122"/>
                  <a:sym typeface="微软雅黑" pitchFamily="34" charset="-122"/>
                </a:rPr>
                <a:t>的目标。</a:t>
              </a:r>
              <a:endParaRPr lang="zh-CN" altLang="en-US" sz="1600" dirty="0">
                <a:solidFill>
                  <a:schemeClr val="bg1"/>
                </a:solidFill>
                <a:latin typeface="微软雅黑" pitchFamily="34" charset="-122"/>
                <a:ea typeface="微软雅黑" pitchFamily="34" charset="-122"/>
              </a:endParaRPr>
            </a:p>
          </p:txBody>
        </p:sp>
        <p:sp>
          <p:nvSpPr>
            <p:cNvPr id="29" name="TextBox 8"/>
            <p:cNvSpPr>
              <a:spLocks noChangeArrowheads="1"/>
            </p:cNvSpPr>
            <p:nvPr/>
          </p:nvSpPr>
          <p:spPr bwMode="auto">
            <a:xfrm>
              <a:off x="2323495" y="3084936"/>
              <a:ext cx="5571911" cy="462691"/>
            </a:xfrm>
            <a:prstGeom prst="rect">
              <a:avLst/>
            </a:prstGeom>
            <a:noFill/>
            <a:ln>
              <a:noFill/>
            </a:ln>
            <a:extLst/>
          </p:spPr>
          <p:txBody>
            <a:bodyPr wrap="square">
              <a:spAutoFit/>
            </a:bodyPr>
            <a:lstStyle/>
            <a:p>
              <a:pPr indent="457200" algn="ctr">
                <a:lnSpc>
                  <a:spcPct val="134000"/>
                </a:lnSpc>
                <a:spcAft>
                  <a:spcPts val="1200"/>
                </a:spcAft>
              </a:pPr>
              <a:r>
                <a:rPr lang="zh-CN" altLang="en-US" sz="2000" b="1" dirty="0" smtClean="0">
                  <a:latin typeface="微软雅黑" pitchFamily="34" charset="-122"/>
                  <a:ea typeface="微软雅黑" pitchFamily="34" charset="-122"/>
                  <a:sym typeface="微软雅黑" pitchFamily="34" charset="-122"/>
                </a:rPr>
                <a:t>德国</a:t>
              </a:r>
              <a:endParaRPr lang="zh-CN" altLang="en-US" sz="2000" b="1" dirty="0">
                <a:latin typeface="微软雅黑" pitchFamily="34" charset="-122"/>
                <a:ea typeface="微软雅黑" pitchFamily="34" charset="-122"/>
                <a:sym typeface="微软雅黑" pitchFamily="34" charset="-122"/>
              </a:endParaRPr>
            </a:p>
          </p:txBody>
        </p:sp>
      </p:grpSp>
    </p:spTree>
    <p:extLst>
      <p:ext uri="{BB962C8B-B14F-4D97-AF65-F5344CB8AC3E}">
        <p14:creationId xmlns:p14="http://schemas.microsoft.com/office/powerpoint/2010/main" val="196925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400"/>
                                  </p:stCondLst>
                                  <p:iterate type="lt">
                                    <p:tmPct val="0"/>
                                  </p:iterate>
                                  <p:childTnLst>
                                    <p:set>
                                      <p:cBhvr>
                                        <p:cTn id="6" dur="1" fill="hold">
                                          <p:stCondLst>
                                            <p:cond delay="0"/>
                                          </p:stCondLst>
                                        </p:cTn>
                                        <p:tgtEl>
                                          <p:spTgt spid="2052"/>
                                        </p:tgtEl>
                                        <p:attrNameLst>
                                          <p:attrName>style.visibility</p:attrName>
                                        </p:attrNameLst>
                                      </p:cBhvr>
                                      <p:to>
                                        <p:strVal val="visible"/>
                                      </p:to>
                                    </p:set>
                                    <p:animScale>
                                      <p:cBhvr>
                                        <p:cTn id="7" dur="1000" decel="50000" fill="hold">
                                          <p:stCondLst>
                                            <p:cond delay="0"/>
                                          </p:stCondLst>
                                        </p:cTn>
                                        <p:tgtEl>
                                          <p:spTgt spid="20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052"/>
                                        </p:tgtEl>
                                        <p:attrNameLst>
                                          <p:attrName>ppt_x</p:attrName>
                                          <p:attrName>ppt_y</p:attrName>
                                        </p:attrNameLst>
                                      </p:cBhvr>
                                    </p:animMotion>
                                    <p:animEffect transition="in" filter="fade">
                                      <p:cBhvr>
                                        <p:cTn id="9"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03</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3528392"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各国风电政策</a:t>
            </a:r>
            <a:endParaRPr lang="zh-CN" altLang="en-US" sz="2400" b="1" dirty="0">
              <a:solidFill>
                <a:srgbClr val="9BBB59"/>
              </a:solidFill>
              <a:latin typeface="微软雅黑" pitchFamily="34" charset="-122"/>
              <a:ea typeface="微软雅黑" pitchFamily="34" charset="-122"/>
            </a:endParaRPr>
          </a:p>
        </p:txBody>
      </p:sp>
      <p:sp>
        <p:nvSpPr>
          <p:cNvPr id="26" name="TextBox 25"/>
          <p:cNvSpPr txBox="1"/>
          <p:nvPr/>
        </p:nvSpPr>
        <p:spPr>
          <a:xfrm>
            <a:off x="10703718" y="1052736"/>
            <a:ext cx="646331"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总结</a:t>
            </a:r>
            <a:endParaRPr lang="zh-CN" altLang="en-US" dirty="0">
              <a:solidFill>
                <a:schemeClr val="bg1"/>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8" name="矩形 6"/>
          <p:cNvSpPr>
            <a:spLocks noChangeArrowheads="1"/>
          </p:cNvSpPr>
          <p:nvPr/>
        </p:nvSpPr>
        <p:spPr bwMode="auto">
          <a:xfrm>
            <a:off x="2236972" y="1700808"/>
            <a:ext cx="9690881" cy="4248032"/>
          </a:xfrm>
          <a:prstGeom prst="roundRect">
            <a:avLst>
              <a:gd name="adj" fmla="val 0"/>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7" name="TextBox 26"/>
          <p:cNvSpPr txBox="1"/>
          <p:nvPr/>
        </p:nvSpPr>
        <p:spPr>
          <a:xfrm>
            <a:off x="3790950" y="6204270"/>
            <a:ext cx="5544616" cy="369332"/>
          </a:xfrm>
          <a:prstGeom prst="rect">
            <a:avLst/>
          </a:prstGeom>
          <a:noFill/>
        </p:spPr>
        <p:txBody>
          <a:bodyPr wrap="square" lIns="0" rtlCol="0">
            <a:spAutoFit/>
          </a:bodyPr>
          <a:lstStyle/>
          <a:p>
            <a:r>
              <a:rPr lang="zh-CN" altLang="en-US" dirty="0">
                <a:solidFill>
                  <a:schemeClr val="bg1"/>
                </a:solidFill>
                <a:latin typeface="微软雅黑" pitchFamily="34" charset="-122"/>
                <a:ea typeface="微软雅黑" pitchFamily="34" charset="-122"/>
              </a:rPr>
              <a:t>悲观的人虽生犹死，乐观的人永生不老</a:t>
            </a:r>
          </a:p>
        </p:txBody>
      </p:sp>
      <p:sp>
        <p:nvSpPr>
          <p:cNvPr id="31" name="矩形 9"/>
          <p:cNvSpPr>
            <a:spLocks noChangeArrowheads="1"/>
          </p:cNvSpPr>
          <p:nvPr/>
        </p:nvSpPr>
        <p:spPr bwMode="auto">
          <a:xfrm>
            <a:off x="1990750" y="2172926"/>
            <a:ext cx="492433" cy="100028"/>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2" name="TextBox 10"/>
          <p:cNvSpPr>
            <a:spLocks noChangeArrowheads="1"/>
          </p:cNvSpPr>
          <p:nvPr/>
        </p:nvSpPr>
        <p:spPr bwMode="auto">
          <a:xfrm>
            <a:off x="1990754" y="2441130"/>
            <a:ext cx="492443" cy="293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r>
              <a:rPr lang="zh-CN" altLang="en-US" sz="2000" b="1" dirty="0" smtClean="0">
                <a:solidFill>
                  <a:schemeClr val="accent6"/>
                </a:solidFill>
                <a:latin typeface="微软雅黑" pitchFamily="34" charset="-122"/>
                <a:ea typeface="微软雅黑" pitchFamily="34" charset="-122"/>
              </a:rPr>
              <a:t>总结</a:t>
            </a:r>
            <a:endParaRPr lang="zh-CN" altLang="en-US" sz="2000" b="1" dirty="0">
              <a:solidFill>
                <a:schemeClr val="accent6"/>
              </a:solidFill>
              <a:latin typeface="微软雅黑" pitchFamily="34" charset="-122"/>
              <a:ea typeface="微软雅黑" pitchFamily="34" charset="-122"/>
            </a:endParaRPr>
          </a:p>
        </p:txBody>
      </p:sp>
      <p:sp>
        <p:nvSpPr>
          <p:cNvPr id="33" name="圆角矩形 32"/>
          <p:cNvSpPr/>
          <p:nvPr/>
        </p:nvSpPr>
        <p:spPr>
          <a:xfrm>
            <a:off x="2566814" y="1844824"/>
            <a:ext cx="5904656" cy="3960440"/>
          </a:xfrm>
          <a:prstGeom prst="roundRect">
            <a:avLst>
              <a:gd name="adj" fmla="val 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2" name="组合 1"/>
          <p:cNvGrpSpPr/>
          <p:nvPr/>
        </p:nvGrpSpPr>
        <p:grpSpPr>
          <a:xfrm>
            <a:off x="2350790" y="2029621"/>
            <a:ext cx="5976664" cy="1111347"/>
            <a:chOff x="2350790" y="1813597"/>
            <a:chExt cx="5976664" cy="1111347"/>
          </a:xfrm>
        </p:grpSpPr>
        <p:sp>
          <p:nvSpPr>
            <p:cNvPr id="34" name="TextBox 8"/>
            <p:cNvSpPr>
              <a:spLocks noChangeArrowheads="1"/>
            </p:cNvSpPr>
            <p:nvPr/>
          </p:nvSpPr>
          <p:spPr bwMode="auto">
            <a:xfrm>
              <a:off x="2755543" y="2206286"/>
              <a:ext cx="5571911" cy="718658"/>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日本政府要求本土电网公司必须尽量吸纳新能源</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努力增加风电设俗</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smtClean="0">
                  <a:solidFill>
                    <a:schemeClr val="bg1"/>
                  </a:solidFill>
                  <a:latin typeface="微软雅黑" pitchFamily="34" charset="-122"/>
                  <a:ea typeface="微软雅黑" pitchFamily="34" charset="-122"/>
                  <a:sym typeface="微软雅黑" pitchFamily="34" charset="-122"/>
                </a:rPr>
                <a:t>并且从</a:t>
              </a:r>
              <a:r>
                <a:rPr lang="zh-CN" altLang="en-US" sz="1600" dirty="0">
                  <a:solidFill>
                    <a:schemeClr val="bg1"/>
                  </a:solidFill>
                  <a:latin typeface="微软雅黑" pitchFamily="34" charset="-122"/>
                  <a:ea typeface="微软雅黑" pitchFamily="34" charset="-122"/>
                  <a:sym typeface="微软雅黑" pitchFamily="34" charset="-122"/>
                </a:rPr>
                <a:t>其他电力公司购买一定额度的风屯。</a:t>
              </a:r>
            </a:p>
          </p:txBody>
        </p:sp>
        <p:sp>
          <p:nvSpPr>
            <p:cNvPr id="23" name="TextBox 8"/>
            <p:cNvSpPr>
              <a:spLocks noChangeArrowheads="1"/>
            </p:cNvSpPr>
            <p:nvPr/>
          </p:nvSpPr>
          <p:spPr bwMode="auto">
            <a:xfrm>
              <a:off x="2350790" y="1813597"/>
              <a:ext cx="5571911" cy="462691"/>
            </a:xfrm>
            <a:prstGeom prst="rect">
              <a:avLst/>
            </a:prstGeom>
            <a:noFill/>
            <a:ln>
              <a:noFill/>
            </a:ln>
            <a:extLst/>
          </p:spPr>
          <p:txBody>
            <a:bodyPr wrap="square">
              <a:spAutoFit/>
            </a:bodyPr>
            <a:lstStyle/>
            <a:p>
              <a:pPr indent="457200" algn="ctr">
                <a:lnSpc>
                  <a:spcPct val="134000"/>
                </a:lnSpc>
                <a:spcAft>
                  <a:spcPts val="1200"/>
                </a:spcAft>
              </a:pPr>
              <a:r>
                <a:rPr lang="zh-CN" altLang="en-US" sz="2000" b="1" dirty="0" smtClean="0">
                  <a:latin typeface="微软雅黑" pitchFamily="34" charset="-122"/>
                  <a:ea typeface="微软雅黑" pitchFamily="34" charset="-122"/>
                  <a:sym typeface="微软雅黑" pitchFamily="34" charset="-122"/>
                </a:rPr>
                <a:t>日本</a:t>
              </a:r>
              <a:endParaRPr lang="zh-CN" altLang="en-US" sz="2000" b="1" dirty="0">
                <a:latin typeface="微软雅黑" pitchFamily="34" charset="-122"/>
                <a:ea typeface="微软雅黑" pitchFamily="34" charset="-122"/>
                <a:sym typeface="微软雅黑" pitchFamily="34" charset="-122"/>
              </a:endParaRPr>
            </a:p>
          </p:txBody>
        </p:sp>
      </p:grpSp>
      <p:grpSp>
        <p:nvGrpSpPr>
          <p:cNvPr id="3" name="组合 2"/>
          <p:cNvGrpSpPr/>
          <p:nvPr/>
        </p:nvGrpSpPr>
        <p:grpSpPr>
          <a:xfrm>
            <a:off x="2323495" y="3273375"/>
            <a:ext cx="6003960" cy="2205448"/>
            <a:chOff x="2323495" y="3084936"/>
            <a:chExt cx="6003960" cy="2205448"/>
          </a:xfrm>
        </p:grpSpPr>
        <p:sp>
          <p:nvSpPr>
            <p:cNvPr id="35" name="TextBox 8"/>
            <p:cNvSpPr>
              <a:spLocks noChangeArrowheads="1"/>
            </p:cNvSpPr>
            <p:nvPr/>
          </p:nvSpPr>
          <p:spPr bwMode="auto">
            <a:xfrm>
              <a:off x="2755543" y="3548240"/>
              <a:ext cx="5571912" cy="1742144"/>
            </a:xfrm>
            <a:prstGeom prst="rect">
              <a:avLst/>
            </a:prstGeom>
            <a:noFill/>
            <a:ln>
              <a:noFill/>
            </a:ln>
            <a:extLst/>
          </p:spPr>
          <p:txBody>
            <a:bodyPr wrap="square">
              <a:spAutoFit/>
            </a:bodyPr>
            <a:lstStyle/>
            <a:p>
              <a:pPr indent="457200">
                <a:lnSpc>
                  <a:spcPct val="134000"/>
                </a:lnSpc>
                <a:spcAft>
                  <a:spcPts val="1200"/>
                </a:spcAft>
              </a:pPr>
              <a:r>
                <a:rPr lang="zh-CN" altLang="en-US" sz="1600" dirty="0" smtClean="0">
                  <a:solidFill>
                    <a:schemeClr val="bg1"/>
                  </a:solidFill>
                  <a:latin typeface="微软雅黑" pitchFamily="34" charset="-122"/>
                  <a:ea typeface="微软雅黑" pitchFamily="34" charset="-122"/>
                  <a:sym typeface="微软雅黑" pitchFamily="34" charset="-122"/>
                </a:rPr>
                <a:t>丹麦</a:t>
              </a:r>
              <a:r>
                <a:rPr lang="zh-CN" altLang="en-US" sz="1600" dirty="0">
                  <a:solidFill>
                    <a:schemeClr val="bg1"/>
                  </a:solidFill>
                  <a:latin typeface="微软雅黑" pitchFamily="34" charset="-122"/>
                  <a:ea typeface="微软雅黑" pitchFamily="34" charset="-122"/>
                  <a:sym typeface="微软雅黑" pitchFamily="34" charset="-122"/>
                </a:rPr>
                <a:t>的每届政府都对新能源计划全力支持</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丹麦企业才会有今天的成功。丹麦各届政府都要求减少进口燃料</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他们认为只有这样才能促使丹麦做到长期稳定旳发展。该国政府近几年提出到</a:t>
              </a:r>
              <a:r>
                <a:rPr lang="en-US" altLang="zh-CN" sz="1600" dirty="0">
                  <a:solidFill>
                    <a:schemeClr val="bg1"/>
                  </a:solidFill>
                  <a:latin typeface="微软雅黑" pitchFamily="34" charset="-122"/>
                  <a:ea typeface="微软雅黑" pitchFamily="34" charset="-122"/>
                  <a:sym typeface="微软雅黑" pitchFamily="34" charset="-122"/>
                </a:rPr>
                <a:t>2030</a:t>
              </a:r>
              <a:r>
                <a:rPr lang="zh-CN" altLang="en-US" sz="1600" dirty="0">
                  <a:solidFill>
                    <a:schemeClr val="bg1"/>
                  </a:solidFill>
                  <a:latin typeface="微软雅黑" pitchFamily="34" charset="-122"/>
                  <a:ea typeface="微软雅黑" pitchFamily="34" charset="-122"/>
                  <a:sym typeface="微软雅黑" pitchFamily="34" charset="-122"/>
                </a:rPr>
                <a:t>年发展目标</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即风力发电将会满足约</a:t>
              </a:r>
              <a:r>
                <a:rPr lang="en-US" altLang="zh-CN" sz="1600" dirty="0">
                  <a:solidFill>
                    <a:schemeClr val="bg1"/>
                  </a:solidFill>
                  <a:latin typeface="微软雅黑" pitchFamily="34" charset="-122"/>
                  <a:ea typeface="微软雅黑" pitchFamily="34" charset="-122"/>
                  <a:sym typeface="微软雅黑" pitchFamily="34" charset="-122"/>
                </a:rPr>
                <a:t>50%</a:t>
              </a:r>
              <a:r>
                <a:rPr lang="zh-CN" altLang="en-US" sz="1600" dirty="0">
                  <a:solidFill>
                    <a:schemeClr val="bg1"/>
                  </a:solidFill>
                  <a:latin typeface="微软雅黑" pitchFamily="34" charset="-122"/>
                  <a:ea typeface="微软雅黑" pitchFamily="34" charset="-122"/>
                  <a:sym typeface="微软雅黑" pitchFamily="34" charset="-122"/>
                </a:rPr>
                <a:t>的电力需求。</a:t>
              </a:r>
              <a:endParaRPr lang="zh-CN" altLang="en-US" sz="1600" dirty="0">
                <a:solidFill>
                  <a:schemeClr val="bg1"/>
                </a:solidFill>
                <a:latin typeface="微软雅黑" pitchFamily="34" charset="-122"/>
                <a:ea typeface="微软雅黑" pitchFamily="34" charset="-122"/>
              </a:endParaRPr>
            </a:p>
          </p:txBody>
        </p:sp>
        <p:sp>
          <p:nvSpPr>
            <p:cNvPr id="29" name="TextBox 8"/>
            <p:cNvSpPr>
              <a:spLocks noChangeArrowheads="1"/>
            </p:cNvSpPr>
            <p:nvPr/>
          </p:nvSpPr>
          <p:spPr bwMode="auto">
            <a:xfrm>
              <a:off x="2323495" y="3084936"/>
              <a:ext cx="5571911" cy="462691"/>
            </a:xfrm>
            <a:prstGeom prst="rect">
              <a:avLst/>
            </a:prstGeom>
            <a:noFill/>
            <a:ln>
              <a:noFill/>
            </a:ln>
            <a:extLst/>
          </p:spPr>
          <p:txBody>
            <a:bodyPr wrap="square">
              <a:spAutoFit/>
            </a:bodyPr>
            <a:lstStyle/>
            <a:p>
              <a:pPr indent="457200" algn="ctr">
                <a:lnSpc>
                  <a:spcPct val="134000"/>
                </a:lnSpc>
                <a:spcAft>
                  <a:spcPts val="1200"/>
                </a:spcAft>
              </a:pPr>
              <a:r>
                <a:rPr lang="zh-CN" altLang="en-US" sz="2000" b="1" dirty="0" smtClean="0">
                  <a:latin typeface="微软雅黑" pitchFamily="34" charset="-122"/>
                  <a:ea typeface="微软雅黑" pitchFamily="34" charset="-122"/>
                  <a:sym typeface="微软雅黑" pitchFamily="34" charset="-122"/>
                </a:rPr>
                <a:t>丹麦</a:t>
              </a:r>
              <a:endParaRPr lang="zh-CN" altLang="en-US" sz="2000" b="1" dirty="0">
                <a:latin typeface="微软雅黑" pitchFamily="34" charset="-122"/>
                <a:ea typeface="微软雅黑" pitchFamily="34" charset="-122"/>
                <a:sym typeface="微软雅黑" pitchFamily="34" charset="-122"/>
              </a:endParaRPr>
            </a:p>
          </p:txBody>
        </p:sp>
      </p:grpSp>
      <p:pic>
        <p:nvPicPr>
          <p:cNvPr id="30" name="Picture 3" descr="C:\Users\user\Desktop\t0224fef4a5b13461e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3362" y="1844825"/>
            <a:ext cx="3036460" cy="3960440"/>
          </a:xfrm>
          <a:prstGeom prst="roundRect">
            <a:avLst>
              <a:gd name="adj" fmla="val 7190"/>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04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400"/>
                                  </p:stCondLst>
                                  <p:iterate type="lt">
                                    <p:tmPct val="0"/>
                                  </p:iterate>
                                  <p:childTnLst>
                                    <p:set>
                                      <p:cBhvr>
                                        <p:cTn id="6" dur="1" fill="hold">
                                          <p:stCondLst>
                                            <p:cond delay="0"/>
                                          </p:stCondLst>
                                        </p:cTn>
                                        <p:tgtEl>
                                          <p:spTgt spid="30"/>
                                        </p:tgtEl>
                                        <p:attrNameLst>
                                          <p:attrName>style.visibility</p:attrName>
                                        </p:attrNameLst>
                                      </p:cBhvr>
                                      <p:to>
                                        <p:strVal val="visible"/>
                                      </p:to>
                                    </p:set>
                                    <p:animScale>
                                      <p:cBhvr>
                                        <p:cTn id="7" dur="1000" decel="50000" fill="hold">
                                          <p:stCondLst>
                                            <p:cond delay="0"/>
                                          </p:stCondLst>
                                        </p:cTn>
                                        <p:tgtEl>
                                          <p:spTgt spid="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0"/>
                                        </p:tgtEl>
                                        <p:attrNameLst>
                                          <p:attrName>ppt_x</p:attrName>
                                          <p:attrName>ppt_y</p:attrName>
                                        </p:attrNameLst>
                                      </p:cBhvr>
                                    </p:animMotion>
                                    <p:animEffect transition="in" filter="fade">
                                      <p:cBhvr>
                                        <p:cTn id="9"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03</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3528392"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各国风电政策</a:t>
            </a:r>
            <a:endParaRPr lang="zh-CN" altLang="en-US" sz="2400" b="1" dirty="0">
              <a:solidFill>
                <a:srgbClr val="9BBB59"/>
              </a:solidFill>
              <a:latin typeface="微软雅黑" pitchFamily="34" charset="-122"/>
              <a:ea typeface="微软雅黑" pitchFamily="34" charset="-122"/>
            </a:endParaRPr>
          </a:p>
        </p:txBody>
      </p:sp>
      <p:sp>
        <p:nvSpPr>
          <p:cNvPr id="26" name="TextBox 25"/>
          <p:cNvSpPr txBox="1"/>
          <p:nvPr/>
        </p:nvSpPr>
        <p:spPr>
          <a:xfrm>
            <a:off x="10703718" y="1052736"/>
            <a:ext cx="646331"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总结</a:t>
            </a:r>
            <a:endParaRPr lang="zh-CN" altLang="en-US" dirty="0">
              <a:solidFill>
                <a:schemeClr val="bg1"/>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8" name="矩形 6"/>
          <p:cNvSpPr>
            <a:spLocks noChangeArrowheads="1"/>
          </p:cNvSpPr>
          <p:nvPr/>
        </p:nvSpPr>
        <p:spPr bwMode="auto">
          <a:xfrm>
            <a:off x="2236972" y="1700808"/>
            <a:ext cx="9690881" cy="4248032"/>
          </a:xfrm>
          <a:prstGeom prst="roundRect">
            <a:avLst>
              <a:gd name="adj" fmla="val 0"/>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7" name="TextBox 26"/>
          <p:cNvSpPr txBox="1"/>
          <p:nvPr/>
        </p:nvSpPr>
        <p:spPr>
          <a:xfrm>
            <a:off x="3790950" y="6204270"/>
            <a:ext cx="5544616" cy="369332"/>
          </a:xfrm>
          <a:prstGeom prst="rect">
            <a:avLst/>
          </a:prstGeom>
          <a:noFill/>
        </p:spPr>
        <p:txBody>
          <a:bodyPr wrap="square" lIns="0" rtlCol="0">
            <a:spAutoFit/>
          </a:bodyPr>
          <a:lstStyle/>
          <a:p>
            <a:r>
              <a:rPr lang="zh-CN" altLang="en-US" dirty="0">
                <a:solidFill>
                  <a:schemeClr val="bg1"/>
                </a:solidFill>
                <a:latin typeface="微软雅黑" pitchFamily="34" charset="-122"/>
                <a:ea typeface="微软雅黑" pitchFamily="34" charset="-122"/>
              </a:rPr>
              <a:t>悲观的人虽生犹死，乐观的人永生不老</a:t>
            </a:r>
          </a:p>
        </p:txBody>
      </p:sp>
      <p:sp>
        <p:nvSpPr>
          <p:cNvPr id="31" name="矩形 9"/>
          <p:cNvSpPr>
            <a:spLocks noChangeArrowheads="1"/>
          </p:cNvSpPr>
          <p:nvPr/>
        </p:nvSpPr>
        <p:spPr bwMode="auto">
          <a:xfrm>
            <a:off x="1990750" y="2172926"/>
            <a:ext cx="492433" cy="100028"/>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2" name="TextBox 10"/>
          <p:cNvSpPr>
            <a:spLocks noChangeArrowheads="1"/>
          </p:cNvSpPr>
          <p:nvPr/>
        </p:nvSpPr>
        <p:spPr bwMode="auto">
          <a:xfrm>
            <a:off x="1990754" y="2441130"/>
            <a:ext cx="492443" cy="293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r>
              <a:rPr lang="zh-CN" altLang="en-US" sz="2000" b="1" dirty="0" smtClean="0">
                <a:solidFill>
                  <a:schemeClr val="accent6"/>
                </a:solidFill>
                <a:latin typeface="微软雅黑" pitchFamily="34" charset="-122"/>
                <a:ea typeface="微软雅黑" pitchFamily="34" charset="-122"/>
              </a:rPr>
              <a:t>总结</a:t>
            </a:r>
            <a:endParaRPr lang="zh-CN" altLang="en-US" sz="2000" b="1" dirty="0">
              <a:solidFill>
                <a:schemeClr val="accent6"/>
              </a:solidFill>
              <a:latin typeface="微软雅黑" pitchFamily="34" charset="-122"/>
              <a:ea typeface="微软雅黑" pitchFamily="34" charset="-122"/>
            </a:endParaRPr>
          </a:p>
        </p:txBody>
      </p:sp>
      <p:sp>
        <p:nvSpPr>
          <p:cNvPr id="33" name="圆角矩形 32"/>
          <p:cNvSpPr/>
          <p:nvPr/>
        </p:nvSpPr>
        <p:spPr>
          <a:xfrm>
            <a:off x="2566814" y="1844824"/>
            <a:ext cx="5904656" cy="3960440"/>
          </a:xfrm>
          <a:prstGeom prst="roundRect">
            <a:avLst>
              <a:gd name="adj" fmla="val 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nvGrpSpPr>
          <p:cNvPr id="2" name="组合 1"/>
          <p:cNvGrpSpPr/>
          <p:nvPr/>
        </p:nvGrpSpPr>
        <p:grpSpPr>
          <a:xfrm>
            <a:off x="2350790" y="2407886"/>
            <a:ext cx="5976664" cy="2101234"/>
            <a:chOff x="2350790" y="1813597"/>
            <a:chExt cx="5976664" cy="2101234"/>
          </a:xfrm>
        </p:grpSpPr>
        <p:sp>
          <p:nvSpPr>
            <p:cNvPr id="34" name="TextBox 8"/>
            <p:cNvSpPr>
              <a:spLocks noChangeArrowheads="1"/>
            </p:cNvSpPr>
            <p:nvPr/>
          </p:nvSpPr>
          <p:spPr bwMode="auto">
            <a:xfrm>
              <a:off x="2755543" y="2206286"/>
              <a:ext cx="5571911" cy="1708545"/>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印度风屯市场是全球中增速较快的。该闻非常规能源部出台多项政策</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极大推动该国风电市场的增长。该部门先是在建设大范围的风速测量系统</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接着又督促该国政府为风电投资者提供多项优惠税收或免税政策</a:t>
              </a:r>
              <a:r>
                <a:rPr lang="en-US" altLang="zh-CN" sz="1600" dirty="0">
                  <a:solidFill>
                    <a:schemeClr val="bg1"/>
                  </a:solidFill>
                  <a:latin typeface="微软雅黑" pitchFamily="34" charset="-122"/>
                  <a:ea typeface="微软雅黑" pitchFamily="34" charset="-122"/>
                  <a:sym typeface="微软雅黑" pitchFamily="34" charset="-122"/>
                </a:rPr>
                <a:t>,</a:t>
              </a:r>
              <a:r>
                <a:rPr lang="zh-CN" altLang="en-US" sz="1600" dirty="0">
                  <a:solidFill>
                    <a:schemeClr val="bg1"/>
                  </a:solidFill>
                  <a:latin typeface="微软雅黑" pitchFamily="34" charset="-122"/>
                  <a:ea typeface="微软雅黑" pitchFamily="34" charset="-122"/>
                  <a:sym typeface="微软雅黑" pitchFamily="34" charset="-122"/>
                </a:rPr>
                <a:t>例如</a:t>
              </a:r>
              <a:r>
                <a:rPr lang="en-US" altLang="zh-CN" sz="1600" dirty="0">
                  <a:solidFill>
                    <a:schemeClr val="bg1"/>
                  </a:solidFill>
                  <a:latin typeface="微软雅黑" pitchFamily="34" charset="-122"/>
                  <a:ea typeface="微软雅黑" pitchFamily="34" charset="-122"/>
                  <a:sym typeface="微软雅黑" pitchFamily="34" charset="-122"/>
                </a:rPr>
                <a:t>:2002</a:t>
              </a:r>
              <a:r>
                <a:rPr lang="zh-CN" altLang="en-US" sz="1600" dirty="0">
                  <a:solidFill>
                    <a:schemeClr val="bg1"/>
                  </a:solidFill>
                  <a:latin typeface="微软雅黑" pitchFamily="34" charset="-122"/>
                  <a:ea typeface="微软雅黑" pitchFamily="34" charset="-122"/>
                  <a:sym typeface="微软雅黑" pitchFamily="34" charset="-122"/>
                </a:rPr>
                <a:t>年风力发电厂在运营的第一个</a:t>
              </a:r>
              <a:r>
                <a:rPr lang="en-US" altLang="zh-CN" sz="1600" dirty="0">
                  <a:solidFill>
                    <a:schemeClr val="bg1"/>
                  </a:solidFill>
                  <a:latin typeface="微软雅黑" pitchFamily="34" charset="-122"/>
                  <a:ea typeface="微软雅黑" pitchFamily="34" charset="-122"/>
                  <a:sym typeface="微软雅黑" pitchFamily="34" charset="-122"/>
                </a:rPr>
                <a:t>10</a:t>
              </a:r>
              <a:r>
                <a:rPr lang="zh-CN" altLang="en-US" sz="1600" dirty="0">
                  <a:solidFill>
                    <a:schemeClr val="bg1"/>
                  </a:solidFill>
                  <a:latin typeface="微软雅黑" pitchFamily="34" charset="-122"/>
                  <a:ea typeface="微软雅黑" pitchFamily="34" charset="-122"/>
                  <a:sym typeface="微软雅黑" pitchFamily="34" charset="-122"/>
                </a:rPr>
                <a:t>年周期内免征收入税。</a:t>
              </a:r>
            </a:p>
          </p:txBody>
        </p:sp>
        <p:sp>
          <p:nvSpPr>
            <p:cNvPr id="23" name="TextBox 8"/>
            <p:cNvSpPr>
              <a:spLocks noChangeArrowheads="1"/>
            </p:cNvSpPr>
            <p:nvPr/>
          </p:nvSpPr>
          <p:spPr bwMode="auto">
            <a:xfrm>
              <a:off x="2350790" y="1813597"/>
              <a:ext cx="5571911" cy="462691"/>
            </a:xfrm>
            <a:prstGeom prst="rect">
              <a:avLst/>
            </a:prstGeom>
            <a:noFill/>
            <a:ln>
              <a:noFill/>
            </a:ln>
            <a:extLst/>
          </p:spPr>
          <p:txBody>
            <a:bodyPr wrap="square">
              <a:spAutoFit/>
            </a:bodyPr>
            <a:lstStyle/>
            <a:p>
              <a:pPr indent="457200" algn="ctr">
                <a:lnSpc>
                  <a:spcPct val="134000"/>
                </a:lnSpc>
                <a:spcAft>
                  <a:spcPts val="1200"/>
                </a:spcAft>
              </a:pPr>
              <a:r>
                <a:rPr lang="zh-CN" altLang="en-US" sz="2000" b="1" dirty="0" smtClean="0">
                  <a:latin typeface="微软雅黑" pitchFamily="34" charset="-122"/>
                  <a:ea typeface="微软雅黑" pitchFamily="34" charset="-122"/>
                  <a:sym typeface="微软雅黑" pitchFamily="34" charset="-122"/>
                </a:rPr>
                <a:t>印度</a:t>
              </a:r>
              <a:endParaRPr lang="zh-CN" altLang="en-US" sz="2000" b="1" dirty="0">
                <a:latin typeface="微软雅黑" pitchFamily="34" charset="-122"/>
                <a:ea typeface="微软雅黑" pitchFamily="34" charset="-122"/>
                <a:sym typeface="微软雅黑" pitchFamily="34" charset="-122"/>
              </a:endParaRPr>
            </a:p>
          </p:txBody>
        </p:sp>
      </p:grpSp>
      <p:sp>
        <p:nvSpPr>
          <p:cNvPr id="4" name="AutoShape 2" descr="http://img3.imgtn.bdimg.com/it/u=1959615300,2529636061&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8010" y="1822826"/>
            <a:ext cx="3169270" cy="3982438"/>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28575">
            <a:solidFill>
              <a:schemeClr val="bg1"/>
            </a:solidFill>
          </a:ln>
          <a:effectLst>
            <a:outerShdw blurRad="63500" sx="102000" sy="102000" algn="ctr" rotWithShape="0">
              <a:prstClr val="black">
                <a:alpha val="40000"/>
              </a:prstClr>
            </a:outerShdw>
          </a:effectLst>
          <a:extLst/>
        </p:spPr>
      </p:pic>
    </p:spTree>
    <p:extLst>
      <p:ext uri="{BB962C8B-B14F-4D97-AF65-F5344CB8AC3E}">
        <p14:creationId xmlns:p14="http://schemas.microsoft.com/office/powerpoint/2010/main" val="233105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400"/>
                                  </p:stCondLst>
                                  <p:iterate type="lt">
                                    <p:tmPct val="0"/>
                                  </p:iterate>
                                  <p:childTnLst>
                                    <p:set>
                                      <p:cBhvr>
                                        <p:cTn id="6" dur="1" fill="hold">
                                          <p:stCondLst>
                                            <p:cond delay="0"/>
                                          </p:stCondLst>
                                        </p:cTn>
                                        <p:tgtEl>
                                          <p:spTgt spid="13315"/>
                                        </p:tgtEl>
                                        <p:attrNameLst>
                                          <p:attrName>style.visibility</p:attrName>
                                        </p:attrNameLst>
                                      </p:cBhvr>
                                      <p:to>
                                        <p:strVal val="visible"/>
                                      </p:to>
                                    </p:set>
                                    <p:animScale>
                                      <p:cBhvr>
                                        <p:cTn id="7" dur="1000" decel="50000" fill="hold">
                                          <p:stCondLst>
                                            <p:cond delay="0"/>
                                          </p:stCondLst>
                                        </p:cTn>
                                        <p:tgtEl>
                                          <p:spTgt spid="133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3315"/>
                                        </p:tgtEl>
                                        <p:attrNameLst>
                                          <p:attrName>ppt_x</p:attrName>
                                          <p:attrName>ppt_y</p:attrName>
                                        </p:attrNameLst>
                                      </p:cBhvr>
                                    </p:animMotion>
                                    <p:animEffect transition="in" filter="fade">
                                      <p:cBhvr>
                                        <p:cTn id="9" dur="1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55454" y="1700808"/>
            <a:ext cx="7452320" cy="1656184"/>
            <a:chOff x="3755454" y="1700808"/>
            <a:chExt cx="7452320" cy="1656184"/>
          </a:xfrm>
        </p:grpSpPr>
        <p:sp>
          <p:nvSpPr>
            <p:cNvPr id="124" name="矩形 123"/>
            <p:cNvSpPr/>
            <p:nvPr/>
          </p:nvSpPr>
          <p:spPr>
            <a:xfrm>
              <a:off x="3755454" y="1700808"/>
              <a:ext cx="7452320" cy="16561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126"/>
            <p:cNvSpPr txBox="1"/>
            <p:nvPr/>
          </p:nvSpPr>
          <p:spPr>
            <a:xfrm>
              <a:off x="4175202" y="2196658"/>
              <a:ext cx="3692036" cy="646331"/>
            </a:xfrm>
            <a:prstGeom prst="rect">
              <a:avLst/>
            </a:prstGeom>
            <a:noFill/>
          </p:spPr>
          <p:txBody>
            <a:bodyPr wrap="none" rtlCol="0">
              <a:spAutoFit/>
            </a:bodyPr>
            <a:lstStyle/>
            <a:p>
              <a:pPr algn="r"/>
              <a:r>
                <a:rPr lang="zh-CN" altLang="en-US" sz="3600" b="1" dirty="0" smtClean="0">
                  <a:solidFill>
                    <a:schemeClr val="bg1"/>
                  </a:solidFill>
                  <a:latin typeface="微软雅黑" pitchFamily="34" charset="-122"/>
                  <a:ea typeface="微软雅黑" pitchFamily="34" charset="-122"/>
                </a:rPr>
                <a:t>第三章  发展趋势</a:t>
              </a:r>
              <a:endParaRPr lang="zh-CN" altLang="en-US" sz="3600" b="1" dirty="0">
                <a:solidFill>
                  <a:schemeClr val="bg1"/>
                </a:solidFill>
                <a:latin typeface="微软雅黑" pitchFamily="34" charset="-122"/>
                <a:ea typeface="微软雅黑" pitchFamily="34" charset="-122"/>
              </a:endParaRPr>
            </a:p>
          </p:txBody>
        </p:sp>
      </p:grpSp>
      <p:sp>
        <p:nvSpPr>
          <p:cNvPr id="130" name="矩形 129"/>
          <p:cNvSpPr/>
          <p:nvPr/>
        </p:nvSpPr>
        <p:spPr>
          <a:xfrm>
            <a:off x="4774086" y="4221088"/>
            <a:ext cx="2041200" cy="1152128"/>
          </a:xfrm>
          <a:prstGeom prst="rect">
            <a:avLst/>
          </a:prstGeom>
          <a:solidFill>
            <a:srgbClr val="9BBB5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3200" dirty="0" smtClean="0"/>
              <a:t>01</a:t>
            </a:r>
          </a:p>
          <a:p>
            <a:pPr>
              <a:lnSpc>
                <a:spcPct val="130000"/>
              </a:lnSpc>
            </a:pPr>
            <a:r>
              <a:rPr lang="zh-CN" altLang="en-US" dirty="0" smtClean="0">
                <a:latin typeface="微软雅黑" pitchFamily="34" charset="-122"/>
                <a:ea typeface="微软雅黑" pitchFamily="34" charset="-122"/>
              </a:rPr>
              <a:t>增长势头迅猛</a:t>
            </a:r>
            <a:endParaRPr lang="zh-CN" altLang="en-US" dirty="0">
              <a:latin typeface="微软雅黑" pitchFamily="34" charset="-122"/>
              <a:ea typeface="微软雅黑" pitchFamily="34" charset="-122"/>
            </a:endParaRPr>
          </a:p>
        </p:txBody>
      </p:sp>
      <p:sp>
        <p:nvSpPr>
          <p:cNvPr id="132" name="矩形 131"/>
          <p:cNvSpPr/>
          <p:nvPr/>
        </p:nvSpPr>
        <p:spPr>
          <a:xfrm>
            <a:off x="6946814" y="4221088"/>
            <a:ext cx="2041200" cy="1152128"/>
          </a:xfrm>
          <a:prstGeom prst="rect">
            <a:avLst/>
          </a:prstGeom>
          <a:solidFill>
            <a:srgbClr val="9BBB5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3200" dirty="0" smtClean="0"/>
              <a:t>02</a:t>
            </a:r>
          </a:p>
          <a:p>
            <a:pPr>
              <a:lnSpc>
                <a:spcPct val="130000"/>
              </a:lnSpc>
            </a:pPr>
            <a:r>
              <a:rPr lang="zh-CN" altLang="en-US" dirty="0" smtClean="0">
                <a:latin typeface="微软雅黑" pitchFamily="34" charset="-122"/>
                <a:ea typeface="微软雅黑" pitchFamily="34" charset="-122"/>
              </a:rPr>
              <a:t>海上风电强势兴起</a:t>
            </a:r>
            <a:endParaRPr lang="zh-CN" altLang="en-US" dirty="0">
              <a:latin typeface="微软雅黑" pitchFamily="34" charset="-122"/>
              <a:ea typeface="微软雅黑" pitchFamily="34" charset="-122"/>
            </a:endParaRPr>
          </a:p>
        </p:txBody>
      </p:sp>
      <p:sp>
        <p:nvSpPr>
          <p:cNvPr id="133" name="矩形 132"/>
          <p:cNvSpPr/>
          <p:nvPr/>
        </p:nvSpPr>
        <p:spPr>
          <a:xfrm>
            <a:off x="9119542" y="4221088"/>
            <a:ext cx="2041200" cy="1152128"/>
          </a:xfrm>
          <a:prstGeom prst="rect">
            <a:avLst/>
          </a:prstGeom>
          <a:solidFill>
            <a:srgbClr val="9BBB5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3200" dirty="0" smtClean="0"/>
              <a:t>03</a:t>
            </a:r>
          </a:p>
          <a:p>
            <a:pPr>
              <a:lnSpc>
                <a:spcPct val="130000"/>
              </a:lnSpc>
            </a:pPr>
            <a:r>
              <a:rPr lang="zh-CN" altLang="en-US" dirty="0" smtClean="0">
                <a:latin typeface="微软雅黑" pitchFamily="34" charset="-122"/>
                <a:ea typeface="微软雅黑" pitchFamily="34" charset="-122"/>
              </a:rPr>
              <a:t>竞争日益激烈</a:t>
            </a:r>
            <a:endParaRPr lang="zh-CN" altLang="en-US" dirty="0">
              <a:latin typeface="微软雅黑" pitchFamily="34" charset="-122"/>
              <a:ea typeface="微软雅黑" pitchFamily="34" charset="-122"/>
            </a:endParaRPr>
          </a:p>
        </p:txBody>
      </p:sp>
      <p:sp>
        <p:nvSpPr>
          <p:cNvPr id="9" name="矩形 8"/>
          <p:cNvSpPr/>
          <p:nvPr/>
        </p:nvSpPr>
        <p:spPr>
          <a:xfrm>
            <a:off x="3358902" y="1700808"/>
            <a:ext cx="288032" cy="16561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2" descr="http://img0.imgtn.bdimg.com/it/u=3821416294,2504211108&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5486" y="1837174"/>
            <a:ext cx="2370733" cy="13834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20064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400"/>
                                        <p:tgtEl>
                                          <p:spTgt spid="9"/>
                                        </p:tgtEl>
                                      </p:cBhvr>
                                    </p:animEffect>
                                  </p:childTnLst>
                                </p:cTn>
                              </p:par>
                              <p:par>
                                <p:cTn id="8" presetID="22" presetClass="entr" presetSubtype="8" fill="hold" nodeType="withEffect">
                                  <p:stCondLst>
                                    <p:cond delay="1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400"/>
                                        <p:tgtEl>
                                          <p:spTgt spid="2"/>
                                        </p:tgtEl>
                                      </p:cBhvr>
                                    </p:animEffect>
                                  </p:childTnLst>
                                </p:cTn>
                              </p:par>
                              <p:par>
                                <p:cTn id="11" presetID="52" presetClass="entr" presetSubtype="0" fill="hold" grpId="0" nodeType="withEffect">
                                  <p:stCondLst>
                                    <p:cond delay="300"/>
                                  </p:stCondLst>
                                  <p:childTnLst>
                                    <p:set>
                                      <p:cBhvr>
                                        <p:cTn id="12" dur="1" fill="hold">
                                          <p:stCondLst>
                                            <p:cond delay="0"/>
                                          </p:stCondLst>
                                        </p:cTn>
                                        <p:tgtEl>
                                          <p:spTgt spid="130"/>
                                        </p:tgtEl>
                                        <p:attrNameLst>
                                          <p:attrName>style.visibility</p:attrName>
                                        </p:attrNameLst>
                                      </p:cBhvr>
                                      <p:to>
                                        <p:strVal val="visible"/>
                                      </p:to>
                                    </p:set>
                                    <p:animScale>
                                      <p:cBhvr>
                                        <p:cTn id="13" dur="500" decel="50000" fill="hold">
                                          <p:stCondLst>
                                            <p:cond delay="0"/>
                                          </p:stCondLst>
                                        </p:cTn>
                                        <p:tgtEl>
                                          <p:spTgt spid="1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500" decel="50000" fill="hold">
                                          <p:stCondLst>
                                            <p:cond delay="0"/>
                                          </p:stCondLst>
                                        </p:cTn>
                                        <p:tgtEl>
                                          <p:spTgt spid="130"/>
                                        </p:tgtEl>
                                        <p:attrNameLst>
                                          <p:attrName>ppt_x</p:attrName>
                                          <p:attrName>ppt_y</p:attrName>
                                        </p:attrNameLst>
                                      </p:cBhvr>
                                    </p:animMotion>
                                    <p:animEffect transition="in" filter="fade">
                                      <p:cBhvr>
                                        <p:cTn id="15" dur="500"/>
                                        <p:tgtEl>
                                          <p:spTgt spid="130"/>
                                        </p:tgtEl>
                                      </p:cBhvr>
                                    </p:animEffect>
                                  </p:childTnLst>
                                </p:cTn>
                              </p:par>
                              <p:par>
                                <p:cTn id="16" presetID="52" presetClass="entr" presetSubtype="0" fill="hold" grpId="0" nodeType="withEffect">
                                  <p:stCondLst>
                                    <p:cond delay="400"/>
                                  </p:stCondLst>
                                  <p:childTnLst>
                                    <p:set>
                                      <p:cBhvr>
                                        <p:cTn id="17" dur="1" fill="hold">
                                          <p:stCondLst>
                                            <p:cond delay="0"/>
                                          </p:stCondLst>
                                        </p:cTn>
                                        <p:tgtEl>
                                          <p:spTgt spid="132"/>
                                        </p:tgtEl>
                                        <p:attrNameLst>
                                          <p:attrName>style.visibility</p:attrName>
                                        </p:attrNameLst>
                                      </p:cBhvr>
                                      <p:to>
                                        <p:strVal val="visible"/>
                                      </p:to>
                                    </p:set>
                                    <p:animScale>
                                      <p:cBhvr>
                                        <p:cTn id="18" dur="500" decel="50000" fill="hold">
                                          <p:stCondLst>
                                            <p:cond delay="0"/>
                                          </p:stCondLst>
                                        </p:cTn>
                                        <p:tgtEl>
                                          <p:spTgt spid="1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500" decel="50000" fill="hold">
                                          <p:stCondLst>
                                            <p:cond delay="0"/>
                                          </p:stCondLst>
                                        </p:cTn>
                                        <p:tgtEl>
                                          <p:spTgt spid="132"/>
                                        </p:tgtEl>
                                        <p:attrNameLst>
                                          <p:attrName>ppt_x</p:attrName>
                                          <p:attrName>ppt_y</p:attrName>
                                        </p:attrNameLst>
                                      </p:cBhvr>
                                    </p:animMotion>
                                    <p:animEffect transition="in" filter="fade">
                                      <p:cBhvr>
                                        <p:cTn id="20" dur="500"/>
                                        <p:tgtEl>
                                          <p:spTgt spid="132"/>
                                        </p:tgtEl>
                                      </p:cBhvr>
                                    </p:animEffect>
                                  </p:childTnLst>
                                </p:cTn>
                              </p:par>
                              <p:par>
                                <p:cTn id="21" presetID="52" presetClass="entr" presetSubtype="0" fill="hold" grpId="0" nodeType="withEffect">
                                  <p:stCondLst>
                                    <p:cond delay="500"/>
                                  </p:stCondLst>
                                  <p:childTnLst>
                                    <p:set>
                                      <p:cBhvr>
                                        <p:cTn id="22" dur="1" fill="hold">
                                          <p:stCondLst>
                                            <p:cond delay="0"/>
                                          </p:stCondLst>
                                        </p:cTn>
                                        <p:tgtEl>
                                          <p:spTgt spid="133"/>
                                        </p:tgtEl>
                                        <p:attrNameLst>
                                          <p:attrName>style.visibility</p:attrName>
                                        </p:attrNameLst>
                                      </p:cBhvr>
                                      <p:to>
                                        <p:strVal val="visible"/>
                                      </p:to>
                                    </p:set>
                                    <p:animScale>
                                      <p:cBhvr>
                                        <p:cTn id="23" dur="500" decel="50000" fill="hold">
                                          <p:stCondLst>
                                            <p:cond delay="0"/>
                                          </p:stCondLst>
                                        </p:cTn>
                                        <p:tgtEl>
                                          <p:spTgt spid="13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500" decel="50000" fill="hold">
                                          <p:stCondLst>
                                            <p:cond delay="0"/>
                                          </p:stCondLst>
                                        </p:cTn>
                                        <p:tgtEl>
                                          <p:spTgt spid="133"/>
                                        </p:tgtEl>
                                        <p:attrNameLst>
                                          <p:attrName>ppt_x</p:attrName>
                                          <p:attrName>ppt_y</p:attrName>
                                        </p:attrNameLst>
                                      </p:cBhvr>
                                    </p:animMotion>
                                    <p:animEffect transition="in" filter="fade">
                                      <p:cBhvr>
                                        <p:cTn id="25" dur="500"/>
                                        <p:tgtEl>
                                          <p:spTgt spid="133"/>
                                        </p:tgtEl>
                                      </p:cBhvr>
                                    </p:animEffect>
                                  </p:childTnLst>
                                </p:cTn>
                              </p:par>
                              <p:par>
                                <p:cTn id="26" presetID="52" presetClass="entr" presetSubtype="0" fill="hold" nodeType="withEffect">
                                  <p:stCondLst>
                                    <p:cond delay="100"/>
                                  </p:stCondLst>
                                  <p:childTnLst>
                                    <p:set>
                                      <p:cBhvr>
                                        <p:cTn id="27" dur="1" fill="hold">
                                          <p:stCondLst>
                                            <p:cond delay="0"/>
                                          </p:stCondLst>
                                        </p:cTn>
                                        <p:tgtEl>
                                          <p:spTgt spid="16387"/>
                                        </p:tgtEl>
                                        <p:attrNameLst>
                                          <p:attrName>style.visibility</p:attrName>
                                        </p:attrNameLst>
                                      </p:cBhvr>
                                      <p:to>
                                        <p:strVal val="visible"/>
                                      </p:to>
                                    </p:set>
                                    <p:animScale>
                                      <p:cBhvr>
                                        <p:cTn id="28" dur="500" decel="50000" fill="hold">
                                          <p:stCondLst>
                                            <p:cond delay="0"/>
                                          </p:stCondLst>
                                        </p:cTn>
                                        <p:tgtEl>
                                          <p:spTgt spid="1638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500" decel="50000" fill="hold">
                                          <p:stCondLst>
                                            <p:cond delay="0"/>
                                          </p:stCondLst>
                                        </p:cTn>
                                        <p:tgtEl>
                                          <p:spTgt spid="16387"/>
                                        </p:tgtEl>
                                        <p:attrNameLst>
                                          <p:attrName>ppt_x</p:attrName>
                                          <p:attrName>ppt_y</p:attrName>
                                        </p:attrNameLst>
                                      </p:cBhvr>
                                    </p:animMotion>
                                    <p:animEffect transition="in" filter="fade">
                                      <p:cBhvr>
                                        <p:cTn id="30"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2" grpId="0" animBg="1"/>
      <p:bldP spid="133"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a:solidFill>
                  <a:srgbClr val="9BBB59"/>
                </a:solidFill>
                <a:latin typeface="微软雅黑" pitchFamily="34" charset="-122"/>
                <a:ea typeface="微软雅黑" pitchFamily="34" charset="-122"/>
              </a:rPr>
              <a:t>增长势头迅猛</a:t>
            </a:r>
          </a:p>
        </p:txBody>
      </p:sp>
      <p:sp>
        <p:nvSpPr>
          <p:cNvPr id="26" name="TextBox 25"/>
          <p:cNvSpPr txBox="1"/>
          <p:nvPr/>
        </p:nvSpPr>
        <p:spPr>
          <a:xfrm>
            <a:off x="10703718" y="1052736"/>
            <a:ext cx="646331"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引例</a:t>
            </a:r>
            <a:endParaRPr lang="zh-CN" altLang="en-US" dirty="0">
              <a:solidFill>
                <a:schemeClr val="bg1"/>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5"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6" name="矩形 6"/>
          <p:cNvSpPr>
            <a:spLocks noChangeArrowheads="1"/>
          </p:cNvSpPr>
          <p:nvPr/>
        </p:nvSpPr>
        <p:spPr bwMode="auto">
          <a:xfrm>
            <a:off x="2236973" y="1700808"/>
            <a:ext cx="6090481" cy="4248032"/>
          </a:xfrm>
          <a:prstGeom prst="roundRect">
            <a:avLst>
              <a:gd name="adj" fmla="val 0"/>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pic>
        <p:nvPicPr>
          <p:cNvPr id="20" name="Picture 3" descr="C:\Users\lenovo\Desktop\11-13-00-8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798" y="1700807"/>
            <a:ext cx="10117065" cy="378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0923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a:solidFill>
                  <a:srgbClr val="9BBB59"/>
                </a:solidFill>
                <a:latin typeface="微软雅黑" pitchFamily="34" charset="-122"/>
                <a:ea typeface="微软雅黑" pitchFamily="34" charset="-122"/>
              </a:rPr>
              <a:t>增长势头迅猛</a:t>
            </a:r>
          </a:p>
        </p:txBody>
      </p:sp>
      <p:sp>
        <p:nvSpPr>
          <p:cNvPr id="26" name="TextBox 25"/>
          <p:cNvSpPr txBox="1"/>
          <p:nvPr/>
        </p:nvSpPr>
        <p:spPr>
          <a:xfrm>
            <a:off x="10703718" y="1052736"/>
            <a:ext cx="646331"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引例</a:t>
            </a:r>
            <a:endParaRPr lang="zh-CN" altLang="en-US" dirty="0">
              <a:solidFill>
                <a:schemeClr val="bg1"/>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5"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6" name="矩形 6"/>
          <p:cNvSpPr>
            <a:spLocks noChangeArrowheads="1"/>
          </p:cNvSpPr>
          <p:nvPr/>
        </p:nvSpPr>
        <p:spPr bwMode="auto">
          <a:xfrm>
            <a:off x="2236973" y="1700808"/>
            <a:ext cx="6090481" cy="4248032"/>
          </a:xfrm>
          <a:prstGeom prst="roundRect">
            <a:avLst>
              <a:gd name="adj" fmla="val 0"/>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pic>
        <p:nvPicPr>
          <p:cNvPr id="5122" name="Picture 2" descr="C:\Users\lenovo\Desktop\11-06-25-6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799" y="1700807"/>
            <a:ext cx="10117064" cy="378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3348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装机容量</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6923" y="1080928"/>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1063758" y="1261652"/>
            <a:ext cx="646331"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过往</a:t>
            </a:r>
            <a:endParaRPr lang="zh-CN" altLang="en-US" dirty="0">
              <a:solidFill>
                <a:schemeClr val="bg1"/>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21" name="TextBox 10"/>
          <p:cNvSpPr>
            <a:spLocks noChangeArrowheads="1"/>
          </p:cNvSpPr>
          <p:nvPr/>
        </p:nvSpPr>
        <p:spPr bwMode="auto">
          <a:xfrm>
            <a:off x="3646934" y="6164170"/>
            <a:ext cx="59046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数据</a:t>
            </a:r>
            <a:r>
              <a:rPr lang="zh-CN" altLang="zh-CN" sz="1600" b="1" dirty="0" smtClean="0">
                <a:latin typeface="微软雅黑" panose="020B0503020204020204" pitchFamily="34" charset="-122"/>
                <a:ea typeface="微软雅黑" panose="020B0503020204020204" pitchFamily="34" charset="-122"/>
              </a:rPr>
              <a:t>来源</a:t>
            </a:r>
            <a:r>
              <a:rPr lang="zh-CN" altLang="zh-CN" sz="1600" b="1" dirty="0">
                <a:latin typeface="微软雅黑" panose="020B0503020204020204" pitchFamily="34" charset="-122"/>
                <a:ea typeface="微软雅黑" panose="020B0503020204020204" pitchFamily="34" charset="-122"/>
              </a:rPr>
              <a:t>：全球风能</a:t>
            </a:r>
            <a:r>
              <a:rPr lang="zh-CN" altLang="zh-CN" sz="1600" b="1" dirty="0" smtClean="0">
                <a:latin typeface="微软雅黑" panose="020B0503020204020204" pitchFamily="34" charset="-122"/>
                <a:ea typeface="微软雅黑" panose="020B0503020204020204" pitchFamily="34" charset="-122"/>
              </a:rPr>
              <a:t>理事会</a:t>
            </a:r>
            <a:r>
              <a:rPr lang="en-US" altLang="zh-CN" sz="1600" b="1" dirty="0">
                <a:latin typeface="微软雅黑" panose="020B0503020204020204" pitchFamily="34" charset="-122"/>
                <a:ea typeface="微软雅黑" panose="020B0503020204020204" pitchFamily="34" charset="-122"/>
              </a:rPr>
              <a:t>《2015</a:t>
            </a:r>
            <a:r>
              <a:rPr lang="zh-CN" altLang="en-US" sz="1600" b="1" dirty="0">
                <a:latin typeface="微软雅黑" panose="020B0503020204020204" pitchFamily="34" charset="-122"/>
                <a:ea typeface="微软雅黑" panose="020B0503020204020204" pitchFamily="34" charset="-122"/>
              </a:rPr>
              <a:t>风电统计报告</a:t>
            </a:r>
            <a:r>
              <a:rPr lang="en-US" altLang="zh-CN" sz="1600" b="1" dirty="0">
                <a:latin typeface="微软雅黑" panose="020B0503020204020204" pitchFamily="34" charset="-122"/>
                <a:ea typeface="微软雅黑" panose="020B0503020204020204" pitchFamily="34" charset="-122"/>
              </a:rPr>
              <a:t>》</a:t>
            </a:r>
            <a:endParaRPr lang="zh-CN" altLang="en-US" sz="1600" b="1" dirty="0">
              <a:solidFill>
                <a:schemeClr val="accent6"/>
              </a:solidFill>
              <a:latin typeface="微软雅黑" pitchFamily="34" charset="-122"/>
              <a:ea typeface="微软雅黑" pitchFamily="34" charset="-122"/>
            </a:endParaRPr>
          </a:p>
          <a:p>
            <a:endParaRPr lang="zh-CN" altLang="en-US" sz="1600" b="1" dirty="0">
              <a:solidFill>
                <a:schemeClr val="accent6"/>
              </a:solidFill>
              <a:latin typeface="微软雅黑" pitchFamily="34" charset="-122"/>
              <a:ea typeface="微软雅黑" pitchFamily="34" charset="-122"/>
            </a:endParaRPr>
          </a:p>
        </p:txBody>
      </p:sp>
      <p:sp>
        <p:nvSpPr>
          <p:cNvPr id="2" name="TextBox 1"/>
          <p:cNvSpPr txBox="1"/>
          <p:nvPr/>
        </p:nvSpPr>
        <p:spPr>
          <a:xfrm>
            <a:off x="3070870" y="2708920"/>
            <a:ext cx="3528392" cy="369332"/>
          </a:xfrm>
          <a:prstGeom prst="rect">
            <a:avLst/>
          </a:prstGeom>
          <a:noFill/>
        </p:spPr>
        <p:txBody>
          <a:bodyPr wrap="square" rtlCol="0">
            <a:spAutoFit/>
          </a:bodyPr>
          <a:lstStyle/>
          <a:p>
            <a:endParaRPr lang="zh-CN" altLang="en-US" dirty="0"/>
          </a:p>
        </p:txBody>
      </p:sp>
      <p:sp>
        <p:nvSpPr>
          <p:cNvPr id="3" name="椭圆 2"/>
          <p:cNvSpPr/>
          <p:nvPr/>
        </p:nvSpPr>
        <p:spPr>
          <a:xfrm>
            <a:off x="2710830" y="1481789"/>
            <a:ext cx="1152128" cy="141179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000" b="1" dirty="0"/>
          </a:p>
        </p:txBody>
      </p:sp>
      <p:sp>
        <p:nvSpPr>
          <p:cNvPr id="4" name="TextBox 3"/>
          <p:cNvSpPr txBox="1"/>
          <p:nvPr/>
        </p:nvSpPr>
        <p:spPr>
          <a:xfrm>
            <a:off x="2708997" y="1832499"/>
            <a:ext cx="1188132" cy="707886"/>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第一</a:t>
            </a:r>
            <a:r>
              <a:rPr lang="zh-CN" altLang="en-US" sz="2000" b="1" dirty="0" smtClean="0">
                <a:solidFill>
                  <a:schemeClr val="bg1"/>
                </a:solidFill>
                <a:latin typeface="微软雅黑" panose="020B0503020204020204" pitchFamily="34" charset="-122"/>
                <a:ea typeface="微软雅黑" panose="020B0503020204020204" pitchFamily="34" charset="-122"/>
              </a:rPr>
              <a:t>台</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000" b="1" dirty="0" smtClean="0">
                <a:solidFill>
                  <a:schemeClr val="bg1"/>
                </a:solidFill>
                <a:latin typeface="微软雅黑" panose="020B0503020204020204" pitchFamily="34" charset="-122"/>
                <a:ea typeface="微软雅黑" panose="020B0503020204020204" pitchFamily="34" charset="-122"/>
              </a:rPr>
              <a:t>风机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7170" name="Picture 2" descr="丹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012" y="1630984"/>
            <a:ext cx="1548146" cy="11726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622293" y="1920700"/>
            <a:ext cx="4873514" cy="646331"/>
          </a:xfrm>
          <a:prstGeom prst="rect">
            <a:avLst/>
          </a:prstGeom>
          <a:noFill/>
        </p:spPr>
        <p:txBody>
          <a:bodyPr wrap="square" rtlCol="0">
            <a:spAutoFit/>
          </a:bodyPr>
          <a:lstStyle/>
          <a:p>
            <a:r>
              <a:rPr lang="en-US" altLang="zh-CN" b="1" dirty="0" smtClean="0">
                <a:latin typeface="微软雅黑" panose="020B0503020204020204" pitchFamily="34" charset="-122"/>
                <a:ea typeface="微软雅黑" panose="020B0503020204020204" pitchFamily="34" charset="-122"/>
              </a:rPr>
              <a:t>19</a:t>
            </a:r>
            <a:r>
              <a:rPr lang="zh-CN" altLang="en-US" b="1" dirty="0" smtClean="0">
                <a:latin typeface="微软雅黑" panose="020B0503020204020204" pitchFamily="34" charset="-122"/>
                <a:ea typeface="微软雅黑" panose="020B0503020204020204" pitchFamily="34" charset="-122"/>
              </a:rPr>
              <a:t>世纪末</a:t>
            </a:r>
            <a:r>
              <a:rPr lang="zh-CN" altLang="en-US"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丹麦</a:t>
            </a:r>
            <a:r>
              <a:rPr lang="zh-CN" altLang="en-US" dirty="0" smtClean="0">
                <a:latin typeface="微软雅黑" panose="020B0503020204020204" pitchFamily="34" charset="-122"/>
                <a:ea typeface="微软雅黑" panose="020B0503020204020204" pitchFamily="34" charset="-122"/>
              </a:rPr>
              <a:t>研制出了世界</a:t>
            </a:r>
            <a:r>
              <a:rPr lang="zh-CN" altLang="en-US" dirty="0">
                <a:latin typeface="微软雅黑" panose="020B0503020204020204" pitchFamily="34" charset="-122"/>
                <a:ea typeface="微软雅黑" panose="020B0503020204020204" pitchFamily="34" charset="-122"/>
              </a:rPr>
              <a:t>上</a:t>
            </a:r>
            <a:r>
              <a:rPr lang="zh-CN" altLang="en-US" b="1" dirty="0">
                <a:latin typeface="微软雅黑" panose="020B0503020204020204" pitchFamily="34" charset="-122"/>
                <a:ea typeface="微软雅黑" panose="020B0503020204020204" pitchFamily="34" charset="-122"/>
              </a:rPr>
              <a:t>第一台</a:t>
            </a:r>
            <a:r>
              <a:rPr lang="zh-CN" altLang="en-US" b="1" dirty="0" smtClean="0">
                <a:latin typeface="微软雅黑" panose="020B0503020204020204" pitchFamily="34" charset="-122"/>
                <a:ea typeface="微软雅黑" panose="020B0503020204020204" pitchFamily="34" charset="-122"/>
              </a:rPr>
              <a:t>风力发电机组</a:t>
            </a:r>
            <a:r>
              <a:rPr lang="zh-CN" altLang="en-US" dirty="0" smtClean="0">
                <a:latin typeface="微软雅黑" panose="020B0503020204020204" pitchFamily="34" charset="-122"/>
                <a:ea typeface="微软雅黑" panose="020B0503020204020204" pitchFamily="34" charset="-122"/>
              </a:rPr>
              <a:t>，并建成</a:t>
            </a:r>
            <a:r>
              <a:rPr lang="zh-CN" altLang="en-US" dirty="0">
                <a:latin typeface="微软雅黑" panose="020B0503020204020204" pitchFamily="34" charset="-122"/>
                <a:ea typeface="微软雅黑" panose="020B0503020204020204" pitchFamily="34" charset="-122"/>
              </a:rPr>
              <a:t>了世界上</a:t>
            </a:r>
            <a:r>
              <a:rPr lang="zh-CN" altLang="en-US" b="1" dirty="0" smtClean="0">
                <a:latin typeface="微软雅黑" panose="020B0503020204020204" pitchFamily="34" charset="-122"/>
                <a:ea typeface="微软雅黑" panose="020B0503020204020204" pitchFamily="34" charset="-122"/>
              </a:rPr>
              <a:t>第一座</a:t>
            </a:r>
            <a:r>
              <a:rPr lang="zh-CN" altLang="en-US" b="1" dirty="0">
                <a:latin typeface="微软雅黑" panose="020B0503020204020204" pitchFamily="34" charset="-122"/>
                <a:ea typeface="微软雅黑" panose="020B0503020204020204" pitchFamily="34" charset="-122"/>
              </a:rPr>
              <a:t>风力 </a:t>
            </a:r>
            <a:r>
              <a:rPr lang="zh-CN" altLang="en-US" b="1" dirty="0" smtClean="0">
                <a:latin typeface="微软雅黑" panose="020B0503020204020204" pitchFamily="34" charset="-122"/>
                <a:ea typeface="微软雅黑" panose="020B0503020204020204" pitchFamily="34" charset="-122"/>
              </a:rPr>
              <a:t>发电站</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6" name="右箭头 5"/>
          <p:cNvSpPr/>
          <p:nvPr/>
        </p:nvSpPr>
        <p:spPr>
          <a:xfrm>
            <a:off x="6023198" y="2066268"/>
            <a:ext cx="432048" cy="35394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9" name="椭圆 18"/>
          <p:cNvSpPr/>
          <p:nvPr/>
        </p:nvSpPr>
        <p:spPr>
          <a:xfrm>
            <a:off x="10343679" y="2855496"/>
            <a:ext cx="1152128" cy="141179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sz="2000" b="1" dirty="0"/>
          </a:p>
        </p:txBody>
      </p:sp>
      <p:sp>
        <p:nvSpPr>
          <p:cNvPr id="22" name="TextBox 21"/>
          <p:cNvSpPr txBox="1"/>
          <p:nvPr/>
        </p:nvSpPr>
        <p:spPr>
          <a:xfrm>
            <a:off x="10343679" y="3207451"/>
            <a:ext cx="1188132" cy="707886"/>
          </a:xfrm>
          <a:prstGeom prst="rect">
            <a:avLst/>
          </a:prstGeom>
          <a:noFill/>
        </p:spPr>
        <p:txBody>
          <a:bodyPr wrap="square" rtlCol="0">
            <a:spAutoFit/>
          </a:bodyPr>
          <a:lstStyle/>
          <a:p>
            <a:pPr algn="ctr"/>
            <a:r>
              <a:rPr lang="zh-CN" altLang="en-US" sz="2000" b="1" dirty="0" smtClean="0">
                <a:solidFill>
                  <a:schemeClr val="bg1"/>
                </a:solidFill>
                <a:latin typeface="微软雅黑" panose="020B0503020204020204" pitchFamily="34" charset="-122"/>
                <a:ea typeface="微软雅黑" panose="020B0503020204020204" pitchFamily="34" charset="-122"/>
              </a:rPr>
              <a:t>兆瓦级</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机组</a:t>
            </a:r>
          </a:p>
        </p:txBody>
      </p:sp>
      <p:sp>
        <p:nvSpPr>
          <p:cNvPr id="23" name="右箭头 22"/>
          <p:cNvSpPr/>
          <p:nvPr/>
        </p:nvSpPr>
        <p:spPr>
          <a:xfrm flipH="1">
            <a:off x="6023198" y="3365895"/>
            <a:ext cx="432048" cy="35394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7172" name="Picture 4" descr="美国"/>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5486" y="2920510"/>
            <a:ext cx="1568216" cy="1188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英国"/>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8648" y="2956510"/>
            <a:ext cx="1589752" cy="11520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152798" y="3365895"/>
            <a:ext cx="4873514" cy="923330"/>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美国</a:t>
            </a:r>
            <a:r>
              <a:rPr lang="zh-CN" altLang="en-US" dirty="0" smtClean="0">
                <a:latin typeface="微软雅黑" panose="020B0503020204020204" pitchFamily="34" charset="-122"/>
                <a:ea typeface="微软雅黑" panose="020B0503020204020204" pitchFamily="34" charset="-122"/>
              </a:rPr>
              <a:t>和</a:t>
            </a:r>
            <a:r>
              <a:rPr lang="zh-CN" altLang="en-US" b="1" dirty="0" smtClean="0">
                <a:latin typeface="微软雅黑" panose="020B0503020204020204" pitchFamily="34" charset="-122"/>
                <a:ea typeface="微软雅黑" panose="020B0503020204020204" pitchFamily="34" charset="-122"/>
              </a:rPr>
              <a:t>英国</a:t>
            </a:r>
            <a:r>
              <a:rPr lang="zh-CN" altLang="en-US" dirty="0" smtClean="0">
                <a:latin typeface="微软雅黑" panose="020B0503020204020204" pitchFamily="34" charset="-122"/>
                <a:ea typeface="微软雅黑" panose="020B0503020204020204" pitchFamily="34" charset="-122"/>
              </a:rPr>
              <a:t>等</a:t>
            </a:r>
            <a:r>
              <a:rPr lang="zh-CN" altLang="en-US" b="1" dirty="0" smtClean="0">
                <a:latin typeface="微软雅黑" panose="020B0503020204020204" pitchFamily="34" charset="-122"/>
                <a:ea typeface="微软雅黑" panose="020B0503020204020204" pitchFamily="34" charset="-122"/>
              </a:rPr>
              <a:t>欧洲国家</a:t>
            </a:r>
            <a:r>
              <a:rPr lang="zh-CN" altLang="en-US" dirty="0" smtClean="0">
                <a:latin typeface="微软雅黑" panose="020B0503020204020204" pitchFamily="34" charset="-122"/>
                <a:ea typeface="微软雅黑" panose="020B0503020204020204" pitchFamily="34" charset="-122"/>
              </a:rPr>
              <a:t>就</a:t>
            </a:r>
            <a:r>
              <a:rPr lang="zh-CN" altLang="en-US" dirty="0">
                <a:latin typeface="微软雅黑" panose="020B0503020204020204" pitchFamily="34" charset="-122"/>
                <a:ea typeface="微软雅黑" panose="020B0503020204020204" pitchFamily="34" charset="-122"/>
              </a:rPr>
              <a:t>开始</a:t>
            </a:r>
            <a:r>
              <a:rPr lang="zh-CN" altLang="en-US" dirty="0" smtClean="0">
                <a:latin typeface="微软雅黑" panose="020B0503020204020204" pitchFamily="34" charset="-122"/>
                <a:ea typeface="微软雅黑" panose="020B0503020204020204" pitchFamily="34" charset="-122"/>
              </a:rPr>
              <a:t>研制</a:t>
            </a:r>
            <a:endParaRPr lang="en-US" altLang="zh-CN" dirty="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兆瓦级风力发电机组。</a:t>
            </a:r>
            <a:r>
              <a:rPr lang="zh-CN" altLang="en-US" b="1" dirty="0">
                <a:latin typeface="微软雅黑" panose="020B0503020204020204" pitchFamily="34" charset="-122"/>
                <a:ea typeface="微软雅黑" panose="020B0503020204020204" pitchFamily="34" charset="-122"/>
              </a:rPr>
              <a:t/>
            </a:r>
            <a:br>
              <a:rPr lang="zh-CN" altLang="en-US" b="1" dirty="0">
                <a:latin typeface="微软雅黑" panose="020B0503020204020204" pitchFamily="34" charset="-122"/>
                <a:ea typeface="微软雅黑" panose="020B0503020204020204" pitchFamily="34" charset="-122"/>
              </a:rPr>
            </a:br>
            <a:endParaRPr lang="zh-CN" altLang="en-US" b="1" dirty="0">
              <a:latin typeface="微软雅黑" panose="020B0503020204020204" pitchFamily="34" charset="-122"/>
              <a:ea typeface="微软雅黑" panose="020B0503020204020204" pitchFamily="34" charset="-122"/>
            </a:endParaRPr>
          </a:p>
        </p:txBody>
      </p:sp>
      <p:sp>
        <p:nvSpPr>
          <p:cNvPr id="8" name="矩形 7"/>
          <p:cNvSpPr/>
          <p:nvPr/>
        </p:nvSpPr>
        <p:spPr>
          <a:xfrm>
            <a:off x="2422798" y="4437112"/>
            <a:ext cx="7920881" cy="1281338"/>
          </a:xfrm>
          <a:prstGeom prst="rect">
            <a:avLst/>
          </a:prstGeom>
          <a:effectLst>
            <a:outerShdw blurRad="40000" dist="20000" dir="5400000" rotWithShape="0">
              <a:srgbClr val="000000">
                <a:alpha val="38000"/>
              </a:srgbClr>
            </a:outerShdw>
            <a:reflection blurRad="6350" stA="52000" endA="300" endPos="35000" dir="5400000" sy="-100000" algn="bl" rotWithShape="0"/>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TextBox 8"/>
          <p:cNvSpPr txBox="1"/>
          <p:nvPr/>
        </p:nvSpPr>
        <p:spPr>
          <a:xfrm>
            <a:off x="3132524" y="4795120"/>
            <a:ext cx="7641710" cy="923330"/>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100 </a:t>
            </a:r>
            <a:r>
              <a:rPr lang="zh-CN" altLang="en-US" b="1" dirty="0">
                <a:latin typeface="微软雅黑" panose="020B0503020204020204" pitchFamily="34" charset="-122"/>
                <a:ea typeface="微软雅黑" panose="020B0503020204020204" pitchFamily="34" charset="-122"/>
              </a:rPr>
              <a:t>多年来， 世界各国 成功研制了 类型各异的</a:t>
            </a:r>
            <a:r>
              <a:rPr lang="zh-CN" altLang="en-US" b="1" dirty="0" smtClean="0">
                <a:latin typeface="微软雅黑" panose="020B0503020204020204" pitchFamily="34" charset="-122"/>
                <a:ea typeface="微软雅黑" panose="020B0503020204020204" pitchFamily="34" charset="-122"/>
              </a:rPr>
              <a:t>风力发电</a:t>
            </a:r>
            <a:r>
              <a:rPr lang="zh-CN" altLang="en-US" b="1" dirty="0">
                <a:latin typeface="微软雅黑" panose="020B0503020204020204" pitchFamily="34" charset="-122"/>
                <a:ea typeface="微软雅黑" panose="020B0503020204020204" pitchFamily="34" charset="-122"/>
              </a:rPr>
              <a:t>设备， </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推动</a:t>
            </a:r>
            <a:r>
              <a:rPr lang="zh-CN" altLang="en-US" b="1" dirty="0">
                <a:latin typeface="微软雅黑" panose="020B0503020204020204" pitchFamily="34" charset="-122"/>
                <a:ea typeface="微软雅黑" panose="020B0503020204020204" pitchFamily="34" charset="-122"/>
              </a:rPr>
              <a:t>了风力发电技术向前发展。</a:t>
            </a:r>
            <a:r>
              <a:rPr lang="zh-CN" altLang="en-US" dirty="0"/>
              <a:t/>
            </a:r>
            <a:br>
              <a:rPr lang="zh-CN" altLang="en-US" dirty="0"/>
            </a:br>
            <a:endParaRPr lang="zh-CN" altLang="en-US" dirty="0"/>
          </a:p>
        </p:txBody>
      </p:sp>
    </p:spTree>
    <p:extLst>
      <p:ext uri="{BB962C8B-B14F-4D97-AF65-F5344CB8AC3E}">
        <p14:creationId xmlns:p14="http://schemas.microsoft.com/office/powerpoint/2010/main" val="42568925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3528392" cy="461665"/>
          </a:xfrm>
          <a:prstGeom prst="rect">
            <a:avLst/>
          </a:prstGeom>
          <a:noFill/>
        </p:spPr>
        <p:txBody>
          <a:bodyPr wrap="square" lIns="0" rtlCol="0">
            <a:spAutoFit/>
          </a:bodyPr>
          <a:lstStyle/>
          <a:p>
            <a:r>
              <a:rPr lang="zh-CN" altLang="en-US" sz="2400" b="1" dirty="0">
                <a:solidFill>
                  <a:srgbClr val="9BBB59"/>
                </a:solidFill>
                <a:latin typeface="微软雅黑" pitchFamily="34" charset="-122"/>
                <a:ea typeface="微软雅黑" pitchFamily="34" charset="-122"/>
              </a:rPr>
              <a:t>双</a:t>
            </a:r>
            <a:r>
              <a:rPr lang="zh-CN" altLang="en-US" sz="2400" b="1" dirty="0" smtClean="0">
                <a:solidFill>
                  <a:srgbClr val="9BBB59"/>
                </a:solidFill>
                <a:latin typeface="微软雅黑" pitchFamily="34" charset="-122"/>
                <a:ea typeface="微软雅黑" pitchFamily="34" charset="-122"/>
              </a:rPr>
              <a:t>馈式</a:t>
            </a:r>
            <a:r>
              <a:rPr lang="en-US" altLang="zh-CN" sz="2400" b="1" dirty="0" smtClean="0">
                <a:solidFill>
                  <a:srgbClr val="9BBB59"/>
                </a:solidFill>
                <a:latin typeface="微软雅黑" pitchFamily="34" charset="-122"/>
                <a:ea typeface="微软雅黑" pitchFamily="34" charset="-122"/>
              </a:rPr>
              <a:t>VS</a:t>
            </a:r>
            <a:r>
              <a:rPr lang="zh-CN" altLang="en-US" sz="2400" b="1" dirty="0" smtClean="0">
                <a:solidFill>
                  <a:srgbClr val="9BBB59"/>
                </a:solidFill>
                <a:latin typeface="微软雅黑" pitchFamily="34" charset="-122"/>
                <a:ea typeface="微软雅黑" pitchFamily="34" charset="-122"/>
              </a:rPr>
              <a:t>直驱式</a:t>
            </a:r>
            <a:endParaRPr lang="zh-CN" altLang="en-US" sz="2400" b="1" dirty="0">
              <a:solidFill>
                <a:srgbClr val="9BBB59"/>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8" name="TextBox 17"/>
          <p:cNvSpPr txBox="1"/>
          <p:nvPr/>
        </p:nvSpPr>
        <p:spPr>
          <a:xfrm>
            <a:off x="3790950" y="6204270"/>
            <a:ext cx="5544616" cy="369332"/>
          </a:xfrm>
          <a:prstGeom prst="rect">
            <a:avLst/>
          </a:prstGeom>
          <a:noFill/>
        </p:spPr>
        <p:txBody>
          <a:bodyPr wrap="square" lIns="0" rtlCol="0">
            <a:spAutoFit/>
          </a:bodyPr>
          <a:lstStyle/>
          <a:p>
            <a:r>
              <a:rPr lang="zh-CN" altLang="en-US" dirty="0">
                <a:solidFill>
                  <a:schemeClr val="bg1"/>
                </a:solidFill>
                <a:latin typeface="微软雅黑" pitchFamily="34" charset="-122"/>
                <a:ea typeface="微软雅黑" pitchFamily="34" charset="-122"/>
              </a:rPr>
              <a:t>空杯心态可避免掉入“经验主义”的陷阱</a:t>
            </a:r>
          </a:p>
        </p:txBody>
      </p:sp>
      <p:sp>
        <p:nvSpPr>
          <p:cNvPr id="20" name="矩形 19"/>
          <p:cNvSpPr/>
          <p:nvPr/>
        </p:nvSpPr>
        <p:spPr>
          <a:xfrm>
            <a:off x="2455933" y="1994488"/>
            <a:ext cx="5312575" cy="3293209"/>
          </a:xfrm>
          <a:prstGeom prst="rect">
            <a:avLst/>
          </a:prstGeom>
        </p:spPr>
        <p:txBody>
          <a:bodyPr wrap="square">
            <a:spAutoFit/>
          </a:bodyPr>
          <a:lstStyle/>
          <a:p>
            <a:r>
              <a:rPr lang="zh-CN" altLang="en-US" sz="1600" b="1" dirty="0" smtClean="0"/>
              <a:t>         目前</a:t>
            </a:r>
            <a:r>
              <a:rPr lang="zh-CN" altLang="en-US" sz="1600" b="1" dirty="0"/>
              <a:t>国际主流风电机组发展以大型化为主的同时，双馈与直驱两种方式也竞争激激烈。现在，双馈技术是一种较为成熟技术，依旧是主流模式，占据了</a:t>
            </a:r>
            <a:r>
              <a:rPr lang="en-US" altLang="zh-CN" sz="1600" b="1" dirty="0"/>
              <a:t>75%</a:t>
            </a:r>
            <a:r>
              <a:rPr lang="zh-CN" altLang="en-US" sz="1600" b="1" dirty="0"/>
              <a:t>至</a:t>
            </a:r>
            <a:r>
              <a:rPr lang="en-US" altLang="zh-CN" sz="1600" b="1" dirty="0"/>
              <a:t>80%</a:t>
            </a:r>
            <a:r>
              <a:rPr lang="zh-CN" altLang="en-US" sz="1600" b="1" dirty="0"/>
              <a:t>全球风电场。</a:t>
            </a:r>
          </a:p>
          <a:p>
            <a:r>
              <a:rPr lang="zh-CN" altLang="en-US" sz="1600" b="1" dirty="0" smtClean="0"/>
              <a:t>         近几年</a:t>
            </a:r>
            <a:r>
              <a:rPr lang="zh-CN" altLang="en-US" sz="1600" b="1" dirty="0"/>
              <a:t>直驱电机发展迅速。由于直驱电机适应现在的风电市场的发展需求，即国内风电市场正呈现从陆地向海上发展，此类机组市场份额在增长迅速。该增长反映出直驱技术的优势，即直驱机组没有齿轮箱，从而可以大幅减少故障率。尤其是对海上风机，没有齿轮箱也意味着可以减少了润滑油泄漏时污染海洋的危险。未来海上</a:t>
            </a:r>
            <a:r>
              <a:rPr lang="en-US" altLang="zh-CN" sz="1600" b="1" dirty="0"/>
              <a:t>5</a:t>
            </a:r>
            <a:r>
              <a:rPr lang="zh-CN" altLang="en-US" sz="1600" b="1" dirty="0"/>
              <a:t>兆瓦及以上大风机将向直驱机组发展。直驱机组除了更适应电网要求之外，发电效率也相对较高。</a:t>
            </a:r>
          </a:p>
          <a:p>
            <a:endParaRPr lang="zh-CN" altLang="en-US" sz="1600" b="1" dirty="0"/>
          </a:p>
        </p:txBody>
      </p:sp>
      <p:sp>
        <p:nvSpPr>
          <p:cNvPr id="22" name="矩形 21"/>
          <p:cNvSpPr>
            <a:spLocks noChangeAspect="1"/>
          </p:cNvSpPr>
          <p:nvPr/>
        </p:nvSpPr>
        <p:spPr>
          <a:xfrm>
            <a:off x="2350789" y="1803235"/>
            <a:ext cx="5544617" cy="3425965"/>
          </a:xfrm>
          <a:prstGeom prst="rect">
            <a:avLst/>
          </a:prstGeom>
          <a:ln w="19050">
            <a:solidFill>
              <a:srgbClr val="92D050"/>
            </a:solidFill>
            <a:prstDash val="soli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tx1"/>
              </a:solidFill>
            </a:endParaRPr>
          </a:p>
        </p:txBody>
      </p:sp>
      <p:sp>
        <p:nvSpPr>
          <p:cNvPr id="2" name="AutoShape 2" descr="http://img2.imgtn.bdimg.com/it/u=1353576314,3714826786&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414" y="2202246"/>
            <a:ext cx="3941912" cy="26279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379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8" presetClass="emph" presetSubtype="0" fill="hold" grpId="1" nodeType="withEffect">
                                  <p:stCondLst>
                                    <p:cond delay="0"/>
                                  </p:stCondLst>
                                  <p:childTnLst>
                                    <p:animRot by="43200000">
                                      <p:cBhvr>
                                        <p:cTn id="10" dur="400" fill="hold"/>
                                        <p:tgtEl>
                                          <p:spTgt spid="18"/>
                                        </p:tgtEl>
                                        <p:attrNameLst>
                                          <p:attrName>r</p:attrName>
                                        </p:attrNameLst>
                                      </p:cBhvr>
                                    </p:animRo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弦形 9"/>
          <p:cNvSpPr/>
          <p:nvPr/>
        </p:nvSpPr>
        <p:spPr>
          <a:xfrm>
            <a:off x="1990750" y="1916832"/>
            <a:ext cx="4788000" cy="4788000"/>
          </a:xfrm>
          <a:prstGeom prst="chord">
            <a:avLst>
              <a:gd name="adj1" fmla="val 310437"/>
              <a:gd name="adj2" fmla="val 306747"/>
            </a:avLst>
          </a:prstGeom>
          <a:solidFill>
            <a:srgbClr val="F0F0F0"/>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3528392" cy="830997"/>
          </a:xfrm>
          <a:prstGeom prst="rect">
            <a:avLst/>
          </a:prstGeom>
          <a:noFill/>
        </p:spPr>
        <p:txBody>
          <a:bodyPr wrap="square" lIns="0" rtlCol="0">
            <a:spAutoFit/>
          </a:bodyPr>
          <a:lstStyle/>
          <a:p>
            <a:r>
              <a:rPr lang="zh-CN" altLang="en-US" sz="2400" b="1" dirty="0">
                <a:solidFill>
                  <a:srgbClr val="9BBB59"/>
                </a:solidFill>
                <a:latin typeface="微软雅黑" pitchFamily="34" charset="-122"/>
                <a:ea typeface="微软雅黑" pitchFamily="34" charset="-122"/>
              </a:rPr>
              <a:t>海上风电技术逐步成熟</a:t>
            </a:r>
          </a:p>
          <a:p>
            <a:endParaRPr lang="zh-CN" altLang="en-US" sz="2400" b="1" dirty="0">
              <a:solidFill>
                <a:srgbClr val="9BBB59"/>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9" name="弦形 8"/>
          <p:cNvSpPr/>
          <p:nvPr/>
        </p:nvSpPr>
        <p:spPr>
          <a:xfrm>
            <a:off x="2252687" y="2150832"/>
            <a:ext cx="4320000" cy="4320000"/>
          </a:xfrm>
          <a:prstGeom prst="chord">
            <a:avLst>
              <a:gd name="adj1" fmla="val 1653967"/>
              <a:gd name="adj2" fmla="val 1538455"/>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710610" y="2996952"/>
            <a:ext cx="3528612" cy="3121047"/>
          </a:xfrm>
          <a:prstGeom prst="rect">
            <a:avLst/>
          </a:prstGeom>
        </p:spPr>
        <p:txBody>
          <a:bodyPr wrap="square">
            <a:spAutoFit/>
          </a:bodyPr>
          <a:lstStyle/>
          <a:p>
            <a:pPr>
              <a:lnSpc>
                <a:spcPct val="123000"/>
              </a:lnSpc>
            </a:pPr>
            <a:r>
              <a:rPr lang="zh-CN" altLang="en-US" b="1" dirty="0">
                <a:solidFill>
                  <a:schemeClr val="bg1"/>
                </a:solidFill>
                <a:latin typeface="微软雅黑" pitchFamily="34" charset="-122"/>
                <a:ea typeface="微软雅黑" pitchFamily="34" charset="-122"/>
              </a:rPr>
              <a:t>地球广轰的海岸线上蕴藏着大量的风能资源</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近些年随着陆地风资源开发</a:t>
            </a:r>
            <a:r>
              <a:rPr lang="zh-CN" altLang="en-US" b="1" dirty="0" smtClean="0">
                <a:solidFill>
                  <a:schemeClr val="bg1"/>
                </a:solidFill>
                <a:latin typeface="微软雅黑" pitchFamily="34" charset="-122"/>
                <a:ea typeface="微软雅黑" pitchFamily="34" charset="-122"/>
              </a:rPr>
              <a:t>逐步</a:t>
            </a:r>
            <a:r>
              <a:rPr lang="zh-CN" altLang="en-US" b="1" dirty="0">
                <a:solidFill>
                  <a:schemeClr val="bg1"/>
                </a:solidFill>
                <a:latin typeface="微软雅黑" pitchFamily="34" charset="-122"/>
                <a:ea typeface="微软雅黑" pitchFamily="34" charset="-122"/>
              </a:rPr>
              <a:t>妻</a:t>
            </a:r>
            <a:r>
              <a:rPr lang="zh-CN" altLang="en-US" b="1" dirty="0" smtClean="0">
                <a:solidFill>
                  <a:schemeClr val="bg1"/>
                </a:solidFill>
                <a:latin typeface="微软雅黑" pitchFamily="34" charset="-122"/>
                <a:ea typeface="微软雅黑" pitchFamily="34" charset="-122"/>
              </a:rPr>
              <a:t>缩，近海</a:t>
            </a:r>
            <a:r>
              <a:rPr lang="zh-CN" altLang="en-US" b="1" dirty="0">
                <a:solidFill>
                  <a:schemeClr val="bg1"/>
                </a:solidFill>
                <a:latin typeface="微软雅黑" pitchFamily="34" charset="-122"/>
                <a:ea typeface="微软雅黑" pitchFamily="34" charset="-122"/>
              </a:rPr>
              <a:t>风电区域以及相关技术越来越受到研究者的重视</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超大型海上</a:t>
            </a:r>
            <a:r>
              <a:rPr lang="zh-CN" altLang="en-US" b="1" dirty="0" smtClean="0">
                <a:solidFill>
                  <a:schemeClr val="bg1"/>
                </a:solidFill>
                <a:latin typeface="微软雅黑" pitchFamily="34" charset="-122"/>
                <a:ea typeface="微软雅黑" pitchFamily="34" charset="-122"/>
              </a:rPr>
              <a:t>风屯机组</a:t>
            </a:r>
            <a:r>
              <a:rPr lang="zh-CN" altLang="en-US" b="1" dirty="0">
                <a:solidFill>
                  <a:schemeClr val="bg1"/>
                </a:solidFill>
                <a:latin typeface="微软雅黑" pitchFamily="34" charset="-122"/>
                <a:ea typeface="微软雅黑" pitchFamily="34" charset="-122"/>
              </a:rPr>
              <a:t>逐步应用到近海风</a:t>
            </a:r>
            <a:r>
              <a:rPr lang="zh-CN" altLang="en-US" b="1" dirty="0" smtClean="0">
                <a:solidFill>
                  <a:schemeClr val="bg1"/>
                </a:solidFill>
                <a:latin typeface="微软雅黑" pitchFamily="34" charset="-122"/>
                <a:ea typeface="微软雅黑" pitchFamily="34" charset="-122"/>
              </a:rPr>
              <a:t>电场，海上</a:t>
            </a:r>
            <a:r>
              <a:rPr lang="zh-CN" altLang="en-US" b="1" dirty="0">
                <a:solidFill>
                  <a:schemeClr val="bg1"/>
                </a:solidFill>
                <a:latin typeface="微软雅黑" pitchFamily="34" charset="-122"/>
                <a:ea typeface="微软雅黑" pitchFamily="34" charset="-122"/>
              </a:rPr>
              <a:t>风电的幵发已经慢慢成为风电投资</a:t>
            </a:r>
            <a:r>
              <a:rPr lang="zh-CN" altLang="en-US" b="1" dirty="0" smtClean="0">
                <a:solidFill>
                  <a:schemeClr val="bg1"/>
                </a:solidFill>
                <a:latin typeface="微软雅黑" pitchFamily="34" charset="-122"/>
                <a:ea typeface="微软雅黑" pitchFamily="34" charset="-122"/>
              </a:rPr>
              <a:t>的重心</a:t>
            </a:r>
            <a:r>
              <a:rPr lang="zh-CN" altLang="en-US" b="1" dirty="0">
                <a:solidFill>
                  <a:schemeClr val="bg1"/>
                </a:solidFill>
                <a:latin typeface="微软雅黑" pitchFamily="34" charset="-122"/>
                <a:ea typeface="微软雅黑" pitchFamily="34" charset="-122"/>
              </a:rPr>
              <a:t>。</a:t>
            </a:r>
          </a:p>
          <a:p>
            <a:pPr>
              <a:lnSpc>
                <a:spcPct val="123000"/>
              </a:lnSpc>
            </a:pPr>
            <a:endParaRPr lang="zh-CN" altLang="en-US" sz="1600" dirty="0">
              <a:solidFill>
                <a:schemeClr val="bg1"/>
              </a:solidFill>
              <a:latin typeface="微软雅黑" pitchFamily="34" charset="-122"/>
              <a:ea typeface="微软雅黑" pitchFamily="34" charset="-122"/>
            </a:endParaRPr>
          </a:p>
        </p:txBody>
      </p:sp>
      <p:pic>
        <p:nvPicPr>
          <p:cNvPr id="6146" name="Picture 2" descr="C:\Users\lenovo\Desktop\11-32-43-5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648" y="1963284"/>
            <a:ext cx="5254567" cy="3323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3177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8" presetClass="emph" presetSubtype="0" fill="hold" grpId="1" nodeType="withEffect">
                                  <p:stCondLst>
                                    <p:cond delay="0"/>
                                  </p:stCondLst>
                                  <p:childTnLst>
                                    <p:animRot by="21600000">
                                      <p:cBhvr>
                                        <p:cTn id="20" dur="500" fill="hold"/>
                                        <p:tgtEl>
                                          <p:spTgt spid="11"/>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4.29855E-6 -3.34875E-6 L -0.18809 0.00301 " pathEditMode="relative" rAng="0" ptsTypes="AA">
                                      <p:cBhvr>
                                        <p:cTn id="24" dur="2000" fill="hold"/>
                                        <p:tgtEl>
                                          <p:spTgt spid="6146"/>
                                        </p:tgtEl>
                                        <p:attrNameLst>
                                          <p:attrName>ppt_x</p:attrName>
                                          <p:attrName>ppt_y</p:attrName>
                                        </p:attrNameLst>
                                      </p:cBhvr>
                                      <p:rCtr x="-9405" y="139"/>
                                    </p:animMotion>
                                  </p:childTnLst>
                                </p:cTn>
                              </p:par>
                              <p:par>
                                <p:cTn id="25" presetID="6" presetClass="emph" presetSubtype="0" fill="hold" nodeType="withEffect">
                                  <p:stCondLst>
                                    <p:cond delay="0"/>
                                  </p:stCondLst>
                                  <p:childTnLst>
                                    <p:animScale>
                                      <p:cBhvr>
                                        <p:cTn id="26" dur="2000" fill="hold"/>
                                        <p:tgtEl>
                                          <p:spTgt spid="614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p:bldP spid="11"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03</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3528392"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风电行业竞争日益激烈</a:t>
            </a:r>
            <a:endParaRPr lang="zh-CN" altLang="en-US" sz="2400" b="1" dirty="0">
              <a:solidFill>
                <a:srgbClr val="9BBB59"/>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grpSp>
        <p:nvGrpSpPr>
          <p:cNvPr id="12" name="组合 11"/>
          <p:cNvGrpSpPr/>
          <p:nvPr/>
        </p:nvGrpSpPr>
        <p:grpSpPr>
          <a:xfrm>
            <a:off x="1846734" y="6015207"/>
            <a:ext cx="7776656" cy="828000"/>
            <a:chOff x="1774727" y="6015207"/>
            <a:chExt cx="7776656" cy="828000"/>
          </a:xfrm>
        </p:grpSpPr>
        <p:sp>
          <p:nvSpPr>
            <p:cNvPr id="14" name="矩形 13"/>
            <p:cNvSpPr/>
            <p:nvPr/>
          </p:nvSpPr>
          <p:spPr>
            <a:xfrm>
              <a:off x="1774727" y="6165304"/>
              <a:ext cx="7776656" cy="432000"/>
            </a:xfrm>
            <a:prstGeom prst="rect">
              <a:avLst/>
            </a:prstGeom>
            <a:solidFill>
              <a:srgbClr val="7BC143"/>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bg1"/>
                </a:solidFill>
                <a:latin typeface="微软雅黑" pitchFamily="34" charset="-122"/>
                <a:ea typeface="微软雅黑" pitchFamily="34" charset="-122"/>
              </a:endParaRPr>
            </a:p>
          </p:txBody>
        </p:sp>
        <p:pic>
          <p:nvPicPr>
            <p:cNvPr id="15" name="Picture 6" descr="E:\仝德志文件，勿删！\03-参考文档\！PPT图片及版面资源\06-PPT精选插图\12-标签\橙色把手-阴影.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460" y="6015207"/>
              <a:ext cx="1062000" cy="828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998862" y="6098551"/>
              <a:ext cx="346249" cy="630942"/>
            </a:xfrm>
            <a:prstGeom prst="rect">
              <a:avLst/>
            </a:prstGeom>
            <a:noFill/>
          </p:spPr>
          <p:txBody>
            <a:bodyPr vert="eaVert" wrap="none" rtlCol="0">
              <a:spAutoFit/>
            </a:bodyPr>
            <a:lstStyle/>
            <a:p>
              <a:r>
                <a:rPr lang="zh-CN" altLang="en-US" sz="1050" dirty="0" smtClean="0">
                  <a:solidFill>
                    <a:schemeClr val="bg1"/>
                  </a:solidFill>
                  <a:latin typeface="微软雅黑" pitchFamily="34" charset="-122"/>
                  <a:ea typeface="微软雅黑" pitchFamily="34" charset="-122"/>
                </a:rPr>
                <a:t>三级标题</a:t>
              </a:r>
              <a:endParaRPr lang="zh-CN" altLang="en-US" sz="1050" dirty="0">
                <a:solidFill>
                  <a:schemeClr val="bg1"/>
                </a:solidFill>
                <a:latin typeface="微软雅黑" pitchFamily="34" charset="-122"/>
                <a:ea typeface="微软雅黑" pitchFamily="34" charset="-122"/>
              </a:endParaRPr>
            </a:p>
          </p:txBody>
        </p:sp>
        <p:sp>
          <p:nvSpPr>
            <p:cNvPr id="17" name="椭圆 16"/>
            <p:cNvSpPr/>
            <p:nvPr/>
          </p:nvSpPr>
          <p:spPr>
            <a:xfrm>
              <a:off x="1918742" y="6201687"/>
              <a:ext cx="360040" cy="3600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1918742" y="6096548"/>
            <a:ext cx="407810" cy="584775"/>
          </a:xfrm>
          <a:prstGeom prst="rect">
            <a:avLst/>
          </a:prstGeom>
          <a:noFill/>
        </p:spPr>
        <p:txBody>
          <a:bodyPr wrap="square">
            <a:spAutoFit/>
          </a:bodyPr>
          <a:lstStyle/>
          <a:p>
            <a:pPr fontAlgn="auto">
              <a:spcBef>
                <a:spcPts val="0"/>
              </a:spcBef>
              <a:spcAft>
                <a:spcPts val="0"/>
              </a:spcAft>
              <a:defRPr/>
            </a:pPr>
            <a:r>
              <a:rPr lang="en-US" altLang="zh-CN" sz="3200" b="1" i="1" dirty="0" smtClean="0">
                <a:solidFill>
                  <a:srgbClr val="7BC143"/>
                </a:solidFill>
                <a:effectLst>
                  <a:outerShdw blurRad="38100" dist="38100" dir="2700000" algn="tl">
                    <a:srgbClr val="000000">
                      <a:alpha val="43137"/>
                    </a:srgbClr>
                  </a:outerShdw>
                </a:effectLst>
                <a:latin typeface="Broadway" pitchFamily="82" charset="0"/>
                <a:ea typeface="DFPYeaSong-B5" pitchFamily="18" charset="-120"/>
              </a:rPr>
              <a:t>2</a:t>
            </a:r>
            <a:endParaRPr lang="zh-CN" altLang="en-US" sz="3200" b="1" i="1" dirty="0">
              <a:solidFill>
                <a:srgbClr val="7BC143"/>
              </a:solidFill>
              <a:effectLst>
                <a:outerShdw blurRad="38100" dist="38100" dir="2700000" algn="tl">
                  <a:srgbClr val="000000">
                    <a:alpha val="43137"/>
                  </a:srgbClr>
                </a:outerShdw>
              </a:effectLst>
              <a:latin typeface="Broadway" pitchFamily="82" charset="0"/>
              <a:ea typeface="DFPYeaSong-B5" pitchFamily="18" charset="-120"/>
            </a:endParaRPr>
          </a:p>
        </p:txBody>
      </p:sp>
      <p:sp>
        <p:nvSpPr>
          <p:cNvPr id="20" name="矩形 19"/>
          <p:cNvSpPr/>
          <p:nvPr/>
        </p:nvSpPr>
        <p:spPr>
          <a:xfrm>
            <a:off x="2566813" y="2446763"/>
            <a:ext cx="5312575" cy="2419124"/>
          </a:xfrm>
          <a:prstGeom prst="rect">
            <a:avLst/>
          </a:prstGeom>
        </p:spPr>
        <p:txBody>
          <a:bodyPr wrap="square">
            <a:spAutoFit/>
          </a:bodyPr>
          <a:lstStyle/>
          <a:p>
            <a:pPr indent="457200" defTabSz="720725">
              <a:lnSpc>
                <a:spcPct val="135000"/>
              </a:lnSpc>
              <a:spcAft>
                <a:spcPts val="1200"/>
              </a:spcAft>
            </a:pPr>
            <a:r>
              <a:rPr lang="zh-CN" altLang="en-US" sz="1600" dirty="0">
                <a:latin typeface="微软雅黑" pitchFamily="34" charset="-122"/>
                <a:ea typeface="微软雅黑" pitchFamily="34" charset="-122"/>
              </a:rPr>
              <a:t>截止到</a:t>
            </a:r>
            <a:r>
              <a:rPr lang="en-US" altLang="zh-CN" sz="1600" dirty="0">
                <a:latin typeface="微软雅黑" pitchFamily="34" charset="-122"/>
                <a:ea typeface="微软雅黑" pitchFamily="34" charset="-122"/>
              </a:rPr>
              <a:t>2012</a:t>
            </a:r>
            <a:r>
              <a:rPr lang="zh-CN" altLang="en-US" sz="1600" dirty="0">
                <a:latin typeface="微软雅黑" pitchFamily="34" charset="-122"/>
                <a:ea typeface="微软雅黑" pitchFamily="34" charset="-122"/>
              </a:rPr>
              <a:t>年底</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虽然有四家中国风电设备公司路身全球十大风电设备厂商</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但是风电市场竞争环境越发激烈。从</a:t>
            </a:r>
            <a:r>
              <a:rPr lang="en-US" altLang="zh-CN" sz="1600" dirty="0">
                <a:latin typeface="微软雅黑" pitchFamily="34" charset="-122"/>
                <a:ea typeface="微软雅黑" pitchFamily="34" charset="-122"/>
              </a:rPr>
              <a:t>2011</a:t>
            </a:r>
            <a:r>
              <a:rPr lang="zh-CN" altLang="en-US" sz="1600" dirty="0">
                <a:latin typeface="微软雅黑" pitchFamily="34" charset="-122"/>
                <a:ea typeface="微软雅黑" pitchFamily="34" charset="-122"/>
              </a:rPr>
              <a:t>年上半年幵始我国风电设备企业利润下滑趋势明显</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其中风机制造行业的领军企业华说风电、金风科技净利润分别下降了 </a:t>
            </a:r>
            <a:r>
              <a:rPr lang="en-US" altLang="zh-CN" sz="1600" dirty="0">
                <a:latin typeface="微软雅黑" pitchFamily="34" charset="-122"/>
                <a:ea typeface="微软雅黑" pitchFamily="34" charset="-122"/>
              </a:rPr>
              <a:t>48.3%</a:t>
            </a:r>
            <a:r>
              <a:rPr lang="zh-CN" altLang="en-US" sz="1600" dirty="0">
                <a:latin typeface="微软雅黑" pitchFamily="34" charset="-122"/>
                <a:ea typeface="微软雅黑" pitchFamily="34" charset="-122"/>
              </a:rPr>
              <a:t>、</a:t>
            </a:r>
            <a:r>
              <a:rPr lang="en-US" altLang="zh-CN" sz="1600" dirty="0">
                <a:latin typeface="微软雅黑" pitchFamily="34" charset="-122"/>
                <a:ea typeface="微软雅黑" pitchFamily="34" charset="-122"/>
              </a:rPr>
              <a:t>45%,</a:t>
            </a:r>
            <a:r>
              <a:rPr lang="zh-CN" altLang="en-US" sz="1600" dirty="0">
                <a:latin typeface="微软雅黑" pitchFamily="34" charset="-122"/>
                <a:ea typeface="微软雅黑" pitchFamily="34" charset="-122"/>
              </a:rPr>
              <a:t>盈利甚微。而处于行业低端的企业</a:t>
            </a:r>
            <a:r>
              <a:rPr lang="en-US" altLang="zh-CN" sz="1600" dirty="0">
                <a:latin typeface="微软雅黑" pitchFamily="34" charset="-122"/>
                <a:ea typeface="微软雅黑" pitchFamily="34" charset="-122"/>
              </a:rPr>
              <a:t>2011</a:t>
            </a:r>
            <a:r>
              <a:rPr lang="zh-CN" altLang="en-US" sz="1600" dirty="0">
                <a:latin typeface="微软雅黑" pitchFamily="34" charset="-122"/>
                <a:ea typeface="微软雅黑" pitchFamily="34" charset="-122"/>
              </a:rPr>
              <a:t>年想在这个市场分得</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杯羹</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显然难度加大了</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部分企业正处于亏损的状态</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风机制造产能过剩。</a:t>
            </a:r>
            <a:endParaRPr lang="en-US" altLang="zh-CN" sz="1600" dirty="0" smtClean="0">
              <a:latin typeface="微软雅黑" pitchFamily="34" charset="-122"/>
              <a:ea typeface="微软雅黑" pitchFamily="34" charset="-122"/>
            </a:endParaRPr>
          </a:p>
        </p:txBody>
      </p:sp>
      <p:sp>
        <p:nvSpPr>
          <p:cNvPr id="22" name="矩形 21"/>
          <p:cNvSpPr>
            <a:spLocks noChangeAspect="1"/>
          </p:cNvSpPr>
          <p:nvPr/>
        </p:nvSpPr>
        <p:spPr>
          <a:xfrm>
            <a:off x="2410507" y="2204864"/>
            <a:ext cx="5628916" cy="2776442"/>
          </a:xfrm>
          <a:prstGeom prst="rect">
            <a:avLst/>
          </a:prstGeom>
          <a:ln w="19050">
            <a:solidFill>
              <a:srgbClr val="92D050"/>
            </a:solidFill>
            <a:prstDash val="soli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tx1"/>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859" y="2227288"/>
            <a:ext cx="3637987" cy="27315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6654610"/>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 fill="hold"/>
                                        <p:tgtEl>
                                          <p:spTgt spid="19"/>
                                        </p:tgtEl>
                                        <p:attrNameLst>
                                          <p:attrName>ppt_x</p:attrName>
                                        </p:attrNameLst>
                                      </p:cBhvr>
                                      <p:tavLst>
                                        <p:tav tm="0">
                                          <p:val>
                                            <p:strVal val="0-#ppt_w/2"/>
                                          </p:val>
                                        </p:tav>
                                        <p:tav tm="100000">
                                          <p:val>
                                            <p:strVal val="#ppt_x"/>
                                          </p:val>
                                        </p:tav>
                                      </p:tavLst>
                                    </p:anim>
                                    <p:anim calcmode="lin" valueType="num">
                                      <p:cBhvr additive="base">
                                        <p:cTn id="8" dur="1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42" presetClass="entr" presetSubtype="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55454" y="1700808"/>
            <a:ext cx="7452320" cy="1656184"/>
            <a:chOff x="3755454" y="1700808"/>
            <a:chExt cx="7452320" cy="1656184"/>
          </a:xfrm>
        </p:grpSpPr>
        <p:sp>
          <p:nvSpPr>
            <p:cNvPr id="124" name="矩形 123"/>
            <p:cNvSpPr/>
            <p:nvPr/>
          </p:nvSpPr>
          <p:spPr>
            <a:xfrm>
              <a:off x="3755454" y="1700808"/>
              <a:ext cx="7452320" cy="16561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126"/>
            <p:cNvSpPr txBox="1"/>
            <p:nvPr/>
          </p:nvSpPr>
          <p:spPr>
            <a:xfrm>
              <a:off x="4175202" y="2196658"/>
              <a:ext cx="3692036" cy="646331"/>
            </a:xfrm>
            <a:prstGeom prst="rect">
              <a:avLst/>
            </a:prstGeom>
            <a:noFill/>
          </p:spPr>
          <p:txBody>
            <a:bodyPr wrap="none" rtlCol="0">
              <a:spAutoFit/>
            </a:bodyPr>
            <a:lstStyle/>
            <a:p>
              <a:pPr algn="r"/>
              <a:r>
                <a:rPr lang="zh-CN" altLang="en-US" sz="3600" b="1" dirty="0" smtClean="0">
                  <a:solidFill>
                    <a:schemeClr val="bg1"/>
                  </a:solidFill>
                  <a:latin typeface="微软雅黑" pitchFamily="34" charset="-122"/>
                  <a:ea typeface="微软雅黑" pitchFamily="34" charset="-122"/>
                </a:rPr>
                <a:t>第四章  一些思考</a:t>
              </a:r>
              <a:endParaRPr lang="zh-CN" altLang="en-US" sz="3600" b="1" dirty="0">
                <a:solidFill>
                  <a:schemeClr val="bg1"/>
                </a:solidFill>
                <a:latin typeface="微软雅黑" pitchFamily="34" charset="-122"/>
                <a:ea typeface="微软雅黑" pitchFamily="34" charset="-122"/>
              </a:endParaRPr>
            </a:p>
          </p:txBody>
        </p:sp>
      </p:grpSp>
      <p:sp>
        <p:nvSpPr>
          <p:cNvPr id="130" name="矩形 129"/>
          <p:cNvSpPr/>
          <p:nvPr/>
        </p:nvSpPr>
        <p:spPr>
          <a:xfrm>
            <a:off x="6239222" y="4221088"/>
            <a:ext cx="2041200" cy="1152128"/>
          </a:xfrm>
          <a:prstGeom prst="rect">
            <a:avLst/>
          </a:prstGeom>
          <a:solidFill>
            <a:srgbClr val="9BBB5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3200" dirty="0" smtClean="0"/>
              <a:t>01</a:t>
            </a:r>
          </a:p>
          <a:p>
            <a:pPr>
              <a:lnSpc>
                <a:spcPct val="130000"/>
              </a:lnSpc>
            </a:pPr>
            <a:r>
              <a:rPr lang="zh-CN" altLang="en-US" dirty="0" smtClean="0">
                <a:latin typeface="微软雅黑" pitchFamily="34" charset="-122"/>
                <a:ea typeface="微软雅黑" pitchFamily="34" charset="-122"/>
              </a:rPr>
              <a:t>风电的负面影响？</a:t>
            </a:r>
            <a:endParaRPr lang="zh-CN" altLang="en-US" dirty="0">
              <a:latin typeface="微软雅黑" pitchFamily="34" charset="-122"/>
              <a:ea typeface="微软雅黑" pitchFamily="34" charset="-122"/>
            </a:endParaRPr>
          </a:p>
        </p:txBody>
      </p:sp>
      <p:sp>
        <p:nvSpPr>
          <p:cNvPr id="132" name="矩形 131"/>
          <p:cNvSpPr/>
          <p:nvPr/>
        </p:nvSpPr>
        <p:spPr>
          <a:xfrm>
            <a:off x="8615486" y="4221088"/>
            <a:ext cx="2041200" cy="1152128"/>
          </a:xfrm>
          <a:prstGeom prst="rect">
            <a:avLst/>
          </a:prstGeom>
          <a:solidFill>
            <a:srgbClr val="9BBB5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en-US" altLang="zh-CN" sz="3200" dirty="0" smtClean="0"/>
              <a:t>02</a:t>
            </a:r>
          </a:p>
          <a:p>
            <a:pPr>
              <a:lnSpc>
                <a:spcPct val="130000"/>
              </a:lnSpc>
            </a:pPr>
            <a:r>
              <a:rPr lang="zh-CN" altLang="en-US" dirty="0" smtClean="0">
                <a:latin typeface="微软雅黑" pitchFamily="34" charset="-122"/>
                <a:ea typeface="微软雅黑" pitchFamily="34" charset="-122"/>
              </a:rPr>
              <a:t>新的发电方式</a:t>
            </a:r>
            <a:endParaRPr lang="zh-CN" altLang="en-US" dirty="0">
              <a:latin typeface="微软雅黑" pitchFamily="34" charset="-122"/>
              <a:ea typeface="微软雅黑" pitchFamily="34" charset="-122"/>
            </a:endParaRPr>
          </a:p>
        </p:txBody>
      </p:sp>
      <p:sp>
        <p:nvSpPr>
          <p:cNvPr id="9" name="矩形 8"/>
          <p:cNvSpPr/>
          <p:nvPr/>
        </p:nvSpPr>
        <p:spPr>
          <a:xfrm>
            <a:off x="3358902" y="1700808"/>
            <a:ext cx="288032" cy="165618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15" descr="C:\Documents and Settings\tdz\桌面\baby0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903518" y="1862976"/>
            <a:ext cx="2160000" cy="1350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8575">
            <a:solidFill>
              <a:schemeClr val="bg1"/>
            </a:solidFill>
          </a:ln>
          <a:effectLst>
            <a:outerShdw blurRad="63500" sx="102000" sy="102000" algn="ctr" rotWithShape="0">
              <a:prstClr val="black">
                <a:alpha val="40000"/>
              </a:prstClr>
            </a:outerShdw>
          </a:effectLst>
          <a:extLst/>
        </p:spPr>
      </p:pic>
    </p:spTree>
    <p:extLst>
      <p:ext uri="{BB962C8B-B14F-4D97-AF65-F5344CB8AC3E}">
        <p14:creationId xmlns:p14="http://schemas.microsoft.com/office/powerpoint/2010/main" val="406132635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400"/>
                                        <p:tgtEl>
                                          <p:spTgt spid="9"/>
                                        </p:tgtEl>
                                      </p:cBhvr>
                                    </p:animEffect>
                                  </p:childTnLst>
                                </p:cTn>
                              </p:par>
                              <p:par>
                                <p:cTn id="8" presetID="22" presetClass="entr" presetSubtype="8" fill="hold" nodeType="withEffect">
                                  <p:stCondLst>
                                    <p:cond delay="1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400"/>
                                        <p:tgtEl>
                                          <p:spTgt spid="2"/>
                                        </p:tgtEl>
                                      </p:cBhvr>
                                    </p:animEffect>
                                  </p:childTnLst>
                                </p:cTn>
                              </p:par>
                              <p:par>
                                <p:cTn id="11" presetID="52" presetClass="entr" presetSubtype="0" fill="hold" nodeType="withEffect">
                                  <p:stCondLst>
                                    <p:cond delay="100"/>
                                  </p:stCondLst>
                                  <p:childTnLst>
                                    <p:set>
                                      <p:cBhvr>
                                        <p:cTn id="12" dur="1" fill="hold">
                                          <p:stCondLst>
                                            <p:cond delay="0"/>
                                          </p:stCondLst>
                                        </p:cTn>
                                        <p:tgtEl>
                                          <p:spTgt spid="10"/>
                                        </p:tgtEl>
                                        <p:attrNameLst>
                                          <p:attrName>style.visibility</p:attrName>
                                        </p:attrNameLst>
                                      </p:cBhvr>
                                      <p:to>
                                        <p:strVal val="visible"/>
                                      </p:to>
                                    </p:set>
                                    <p:animScale>
                                      <p:cBhvr>
                                        <p:cTn id="13"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500" decel="50000" fill="hold">
                                          <p:stCondLst>
                                            <p:cond delay="0"/>
                                          </p:stCondLst>
                                        </p:cTn>
                                        <p:tgtEl>
                                          <p:spTgt spid="10"/>
                                        </p:tgtEl>
                                        <p:attrNameLst>
                                          <p:attrName>ppt_x</p:attrName>
                                          <p:attrName>ppt_y</p:attrName>
                                        </p:attrNameLst>
                                      </p:cBhvr>
                                    </p:animMotion>
                                    <p:animEffect transition="in" filter="fade">
                                      <p:cBhvr>
                                        <p:cTn id="15" dur="500"/>
                                        <p:tgtEl>
                                          <p:spTgt spid="10"/>
                                        </p:tgtEl>
                                      </p:cBhvr>
                                    </p:animEffect>
                                  </p:childTnLst>
                                </p:cTn>
                              </p:par>
                              <p:par>
                                <p:cTn id="16" presetID="52" presetClass="entr" presetSubtype="0" fill="hold" grpId="0" nodeType="withEffect">
                                  <p:stCondLst>
                                    <p:cond delay="300"/>
                                  </p:stCondLst>
                                  <p:childTnLst>
                                    <p:set>
                                      <p:cBhvr>
                                        <p:cTn id="17" dur="1" fill="hold">
                                          <p:stCondLst>
                                            <p:cond delay="0"/>
                                          </p:stCondLst>
                                        </p:cTn>
                                        <p:tgtEl>
                                          <p:spTgt spid="130"/>
                                        </p:tgtEl>
                                        <p:attrNameLst>
                                          <p:attrName>style.visibility</p:attrName>
                                        </p:attrNameLst>
                                      </p:cBhvr>
                                      <p:to>
                                        <p:strVal val="visible"/>
                                      </p:to>
                                    </p:set>
                                    <p:animScale>
                                      <p:cBhvr>
                                        <p:cTn id="18" dur="500" decel="50000" fill="hold">
                                          <p:stCondLst>
                                            <p:cond delay="0"/>
                                          </p:stCondLst>
                                        </p:cTn>
                                        <p:tgtEl>
                                          <p:spTgt spid="13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9" dur="500" decel="50000" fill="hold">
                                          <p:stCondLst>
                                            <p:cond delay="0"/>
                                          </p:stCondLst>
                                        </p:cTn>
                                        <p:tgtEl>
                                          <p:spTgt spid="130"/>
                                        </p:tgtEl>
                                        <p:attrNameLst>
                                          <p:attrName>ppt_x</p:attrName>
                                          <p:attrName>ppt_y</p:attrName>
                                        </p:attrNameLst>
                                      </p:cBhvr>
                                    </p:animMotion>
                                    <p:animEffect transition="in" filter="fade">
                                      <p:cBhvr>
                                        <p:cTn id="20" dur="500"/>
                                        <p:tgtEl>
                                          <p:spTgt spid="130"/>
                                        </p:tgtEl>
                                      </p:cBhvr>
                                    </p:animEffect>
                                  </p:childTnLst>
                                </p:cTn>
                              </p:par>
                              <p:par>
                                <p:cTn id="21" presetID="52" presetClass="entr" presetSubtype="0" fill="hold" grpId="0" nodeType="withEffect">
                                  <p:stCondLst>
                                    <p:cond delay="400"/>
                                  </p:stCondLst>
                                  <p:childTnLst>
                                    <p:set>
                                      <p:cBhvr>
                                        <p:cTn id="22" dur="1" fill="hold">
                                          <p:stCondLst>
                                            <p:cond delay="0"/>
                                          </p:stCondLst>
                                        </p:cTn>
                                        <p:tgtEl>
                                          <p:spTgt spid="132"/>
                                        </p:tgtEl>
                                        <p:attrNameLst>
                                          <p:attrName>style.visibility</p:attrName>
                                        </p:attrNameLst>
                                      </p:cBhvr>
                                      <p:to>
                                        <p:strVal val="visible"/>
                                      </p:to>
                                    </p:set>
                                    <p:animScale>
                                      <p:cBhvr>
                                        <p:cTn id="23" dur="500" decel="50000" fill="hold">
                                          <p:stCondLst>
                                            <p:cond delay="0"/>
                                          </p:stCondLst>
                                        </p:cTn>
                                        <p:tgtEl>
                                          <p:spTgt spid="1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500" decel="50000" fill="hold">
                                          <p:stCondLst>
                                            <p:cond delay="0"/>
                                          </p:stCondLst>
                                        </p:cTn>
                                        <p:tgtEl>
                                          <p:spTgt spid="132"/>
                                        </p:tgtEl>
                                        <p:attrNameLst>
                                          <p:attrName>ppt_x</p:attrName>
                                          <p:attrName>ppt_y</p:attrName>
                                        </p:attrNameLst>
                                      </p:cBhvr>
                                    </p:animMotion>
                                    <p:animEffect transition="in" filter="fade">
                                      <p:cBhvr>
                                        <p:cTn id="25"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2"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Teliss_Tong\Copy\定期备份\工作备份\！PPT图片及版面资源\06-PPT精选插图\12-标签\绿色上角.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a:solidFill>
                  <a:srgbClr val="9BBB59"/>
                </a:solidFill>
                <a:latin typeface="微软雅黑" pitchFamily="34" charset="-122"/>
                <a:ea typeface="微软雅黑" pitchFamily="34" charset="-122"/>
              </a:rPr>
              <a:t>风电的负面影响？</a:t>
            </a:r>
          </a:p>
        </p:txBody>
      </p:sp>
      <p:sp>
        <p:nvSpPr>
          <p:cNvPr id="26" name="TextBox 25"/>
          <p:cNvSpPr txBox="1"/>
          <p:nvPr/>
        </p:nvSpPr>
        <p:spPr>
          <a:xfrm>
            <a:off x="10703718" y="1052736"/>
            <a:ext cx="646331"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概念</a:t>
            </a:r>
            <a:endParaRPr lang="zh-CN" altLang="en-US" dirty="0">
              <a:solidFill>
                <a:schemeClr val="bg1"/>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5"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19" name="TextBox 10"/>
          <p:cNvSpPr>
            <a:spLocks noChangeArrowheads="1"/>
          </p:cNvSpPr>
          <p:nvPr/>
        </p:nvSpPr>
        <p:spPr bwMode="auto">
          <a:xfrm rot="16200000">
            <a:off x="7058035" y="249754"/>
            <a:ext cx="615553" cy="293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p>
            <a:r>
              <a:rPr lang="zh-CN" altLang="en-US" sz="2800" b="1" spc="120" dirty="0" smtClean="0">
                <a:solidFill>
                  <a:schemeClr val="accent6"/>
                </a:solidFill>
                <a:latin typeface="微软雅黑" pitchFamily="34" charset="-122"/>
                <a:ea typeface="微软雅黑" pitchFamily="34" charset="-122"/>
              </a:rPr>
              <a:t>风速减慢</a:t>
            </a:r>
            <a:endParaRPr lang="zh-CN" altLang="en-US" sz="2800" b="1" spc="120" dirty="0">
              <a:solidFill>
                <a:schemeClr val="accent6"/>
              </a:solidFill>
              <a:latin typeface="微软雅黑" pitchFamily="34" charset="-122"/>
              <a:ea typeface="微软雅黑" pitchFamily="34" charset="-122"/>
            </a:endParaRPr>
          </a:p>
        </p:txBody>
      </p:sp>
      <p:sp>
        <p:nvSpPr>
          <p:cNvPr id="25" name="TextBox 8"/>
          <p:cNvSpPr>
            <a:spLocks noChangeArrowheads="1"/>
          </p:cNvSpPr>
          <p:nvPr/>
        </p:nvSpPr>
        <p:spPr bwMode="auto">
          <a:xfrm>
            <a:off x="2710830" y="2348880"/>
            <a:ext cx="2808312" cy="3061992"/>
          </a:xfrm>
          <a:prstGeom prst="rect">
            <a:avLst/>
          </a:prstGeom>
          <a:noFill/>
          <a:ln>
            <a:noFill/>
          </a:ln>
          <a:extLst/>
        </p:spPr>
        <p:txBody>
          <a:bodyPr wrap="square">
            <a:spAutoFit/>
          </a:bodyPr>
          <a:lstStyle/>
          <a:p>
            <a:pPr indent="457200">
              <a:lnSpc>
                <a:spcPct val="134000"/>
              </a:lnSpc>
              <a:spcAft>
                <a:spcPts val="1200"/>
              </a:spcAft>
            </a:pPr>
            <a:r>
              <a:rPr lang="zh-CN" altLang="en-US" sz="1600" b="1" dirty="0">
                <a:latin typeface="微软雅黑" pitchFamily="34" charset="-122"/>
                <a:ea typeface="微软雅黑" pitchFamily="34" charset="-122"/>
              </a:rPr>
              <a:t>有研究称北半球最近</a:t>
            </a:r>
            <a:r>
              <a:rPr lang="en-US" altLang="zh-CN" sz="1600" b="1" dirty="0">
                <a:latin typeface="微软雅黑" pitchFamily="34" charset="-122"/>
                <a:ea typeface="微软雅黑" pitchFamily="34" charset="-122"/>
              </a:rPr>
              <a:t>30</a:t>
            </a:r>
            <a:r>
              <a:rPr lang="zh-CN" altLang="en-US" sz="1600" b="1" dirty="0">
                <a:latin typeface="微软雅黑" pitchFamily="34" charset="-122"/>
                <a:ea typeface="微软雅黑" pitchFamily="34" charset="-122"/>
              </a:rPr>
              <a:t>年风速减慢，在欧洲、亚洲、北美的</a:t>
            </a:r>
            <a:r>
              <a:rPr lang="en-US" altLang="zh-CN" sz="1600" b="1" dirty="0">
                <a:latin typeface="微软雅黑" pitchFamily="34" charset="-122"/>
                <a:ea typeface="微软雅黑" pitchFamily="34" charset="-122"/>
              </a:rPr>
              <a:t>800</a:t>
            </a:r>
            <a:r>
              <a:rPr lang="zh-CN" altLang="en-US" sz="1600" b="1" dirty="0">
                <a:latin typeface="微软雅黑" pitchFamily="34" charset="-122"/>
                <a:ea typeface="微软雅黑" pitchFamily="34" charset="-122"/>
              </a:rPr>
              <a:t>多个气象观测点的数据后得出的结论，风速下降幅度介于</a:t>
            </a:r>
            <a:r>
              <a:rPr lang="en-US" altLang="zh-CN" sz="1600" b="1" dirty="0">
                <a:latin typeface="微软雅黑" pitchFamily="34" charset="-122"/>
                <a:ea typeface="微软雅黑" pitchFamily="34" charset="-122"/>
              </a:rPr>
              <a:t>5%</a:t>
            </a:r>
            <a:r>
              <a:rPr lang="zh-CN" altLang="en-US" sz="1600" b="1" dirty="0">
                <a:latin typeface="微软雅黑" pitchFamily="34" charset="-122"/>
                <a:ea typeface="微软雅黑" pitchFamily="34" charset="-122"/>
              </a:rPr>
              <a:t>到</a:t>
            </a:r>
            <a:r>
              <a:rPr lang="en-US" altLang="zh-CN" sz="1600" b="1" dirty="0">
                <a:latin typeface="微软雅黑" pitchFamily="34" charset="-122"/>
                <a:ea typeface="微软雅黑" pitchFamily="34" charset="-122"/>
              </a:rPr>
              <a:t>15%</a:t>
            </a:r>
            <a:r>
              <a:rPr lang="zh-CN" altLang="en-US" sz="1600" b="1" dirty="0">
                <a:latin typeface="微软雅黑" pitchFamily="34" charset="-122"/>
                <a:ea typeface="微软雅黑" pitchFamily="34" charset="-122"/>
              </a:rPr>
              <a:t>之间。中国科学院地理科学与资源研究所的研究小组也发现华北平原风速在过去</a:t>
            </a:r>
            <a:r>
              <a:rPr lang="en-US" altLang="zh-CN" sz="1600" b="1" dirty="0">
                <a:latin typeface="微软雅黑" pitchFamily="34" charset="-122"/>
                <a:ea typeface="微软雅黑" pitchFamily="34" charset="-122"/>
              </a:rPr>
              <a:t>50</a:t>
            </a:r>
            <a:r>
              <a:rPr lang="zh-CN" altLang="en-US" sz="1600" b="1" dirty="0">
                <a:latin typeface="微软雅黑" pitchFamily="34" charset="-122"/>
                <a:ea typeface="微软雅黑" pitchFamily="34" charset="-122"/>
              </a:rPr>
              <a:t>多年有明显的下降趋势。</a:t>
            </a:r>
          </a:p>
        </p:txBody>
      </p:sp>
      <p:sp>
        <p:nvSpPr>
          <p:cNvPr id="18" name="矩形 17"/>
          <p:cNvSpPr>
            <a:spLocks noChangeAspect="1"/>
          </p:cNvSpPr>
          <p:nvPr/>
        </p:nvSpPr>
        <p:spPr>
          <a:xfrm>
            <a:off x="2566814" y="2060848"/>
            <a:ext cx="8459787" cy="3312368"/>
          </a:xfrm>
          <a:prstGeom prst="rect">
            <a:avLst/>
          </a:prstGeom>
          <a:ln>
            <a:solidFill>
              <a:srgbClr val="92D050"/>
            </a:solidFill>
            <a:prstDash val="dash"/>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tx1"/>
              </a:solidFill>
            </a:endParaRPr>
          </a:p>
        </p:txBody>
      </p:sp>
      <p:sp>
        <p:nvSpPr>
          <p:cNvPr id="2" name="AutoShape 2" descr="http://img0.imgtn.bdimg.com/it/u=3956844584,1058994164&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629" y="2669282"/>
            <a:ext cx="2095500" cy="2095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16" name="TextBox 8"/>
          <p:cNvSpPr>
            <a:spLocks noChangeArrowheads="1"/>
          </p:cNvSpPr>
          <p:nvPr/>
        </p:nvSpPr>
        <p:spPr bwMode="auto">
          <a:xfrm>
            <a:off x="8111430" y="2347516"/>
            <a:ext cx="2808312" cy="3061992"/>
          </a:xfrm>
          <a:prstGeom prst="rect">
            <a:avLst/>
          </a:prstGeom>
          <a:noFill/>
          <a:ln>
            <a:noFill/>
          </a:ln>
          <a:extLst/>
        </p:spPr>
        <p:txBody>
          <a:bodyPr wrap="square">
            <a:spAutoFit/>
          </a:bodyPr>
          <a:lstStyle/>
          <a:p>
            <a:pPr indent="457200">
              <a:lnSpc>
                <a:spcPct val="134000"/>
              </a:lnSpc>
              <a:spcAft>
                <a:spcPts val="1200"/>
              </a:spcAft>
            </a:pPr>
            <a:r>
              <a:rPr lang="zh-CN" altLang="en-US" sz="1600" b="1" dirty="0">
                <a:latin typeface="微软雅黑" pitchFamily="34" charset="-122"/>
                <a:ea typeface="微软雅黑" pitchFamily="34" charset="-122"/>
              </a:rPr>
              <a:t>尽管风速减慢的原因很多，但是不排除风力发也电是主要原因之一。风速的减慢，一方面使世界变得“风平浪静”，另一方面使的大气中的一氧化碳、二氧化碳、灰尘粉尘、雾霾等得到集聚而不能扩散，造成大气的污染越来越严重。</a:t>
            </a:r>
          </a:p>
        </p:txBody>
      </p:sp>
    </p:spTree>
    <p:extLst>
      <p:ext uri="{BB962C8B-B14F-4D97-AF65-F5344CB8AC3E}">
        <p14:creationId xmlns:p14="http://schemas.microsoft.com/office/powerpoint/2010/main" val="8602124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2"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Scale>
                                      <p:cBhvr>
                                        <p:cTn id="16"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25"/>
                                        </p:tgtEl>
                                        <p:attrNameLst>
                                          <p:attrName>ppt_x</p:attrName>
                                          <p:attrName>ppt_y</p:attrName>
                                        </p:attrNameLst>
                                      </p:cBhvr>
                                    </p:animMotion>
                                    <p:animEffect transition="in" filter="fade">
                                      <p:cBhvr>
                                        <p:cTn id="18" dur="1000"/>
                                        <p:tgtEl>
                                          <p:spTgt spid="25"/>
                                        </p:tgtEl>
                                      </p:cBhvr>
                                    </p:animEffect>
                                  </p:childTnLst>
                                </p:cTn>
                              </p:par>
                            </p:childTnLst>
                          </p:cTn>
                        </p:par>
                        <p:par>
                          <p:cTn id="19" fill="hold">
                            <p:stCondLst>
                              <p:cond delay="1500"/>
                            </p:stCondLst>
                            <p:childTnLst>
                              <p:par>
                                <p:cTn id="20" presetID="52"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Scale>
                                      <p:cBhvr>
                                        <p:cTn id="22"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16"/>
                                        </p:tgtEl>
                                        <p:attrNameLst>
                                          <p:attrName>ppt_x</p:attrName>
                                          <p:attrName>ppt_y</p:attrName>
                                        </p:attrNameLst>
                                      </p:cBhvr>
                                    </p:animMotion>
                                    <p:animEffect transition="in" filter="fade">
                                      <p:cBhvr>
                                        <p:cTn id="2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5"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3528392" cy="461665"/>
          </a:xfrm>
          <a:prstGeom prst="rect">
            <a:avLst/>
          </a:prstGeom>
          <a:noFill/>
        </p:spPr>
        <p:txBody>
          <a:bodyPr wrap="square" lIns="0" rtlCol="0">
            <a:spAutoFit/>
          </a:bodyPr>
          <a:lstStyle/>
          <a:p>
            <a:r>
              <a:rPr lang="zh-CN" altLang="en-US" sz="2400" b="1" dirty="0">
                <a:solidFill>
                  <a:srgbClr val="9BBB59"/>
                </a:solidFill>
                <a:latin typeface="微软雅黑" pitchFamily="34" charset="-122"/>
                <a:ea typeface="微软雅黑" pitchFamily="34" charset="-122"/>
              </a:rPr>
              <a:t>风电的负面影响？</a:t>
            </a: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grpSp>
        <p:nvGrpSpPr>
          <p:cNvPr id="12" name="组合 11"/>
          <p:cNvGrpSpPr/>
          <p:nvPr/>
        </p:nvGrpSpPr>
        <p:grpSpPr>
          <a:xfrm>
            <a:off x="1846734" y="6015207"/>
            <a:ext cx="7776656" cy="828000"/>
            <a:chOff x="1774727" y="6015207"/>
            <a:chExt cx="7776656" cy="828000"/>
          </a:xfrm>
        </p:grpSpPr>
        <p:sp>
          <p:nvSpPr>
            <p:cNvPr id="14" name="矩形 13"/>
            <p:cNvSpPr/>
            <p:nvPr/>
          </p:nvSpPr>
          <p:spPr>
            <a:xfrm>
              <a:off x="1774727" y="6165304"/>
              <a:ext cx="7776656" cy="432000"/>
            </a:xfrm>
            <a:prstGeom prst="rect">
              <a:avLst/>
            </a:prstGeom>
            <a:solidFill>
              <a:srgbClr val="7BC143"/>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bg1"/>
                </a:solidFill>
                <a:latin typeface="微软雅黑" pitchFamily="34" charset="-122"/>
                <a:ea typeface="微软雅黑" pitchFamily="34" charset="-122"/>
              </a:endParaRPr>
            </a:p>
          </p:txBody>
        </p:sp>
        <p:pic>
          <p:nvPicPr>
            <p:cNvPr id="15" name="Picture 6" descr="E:\仝德志文件，勿删！\03-参考文档\！PPT图片及版面资源\06-PPT精选插图\12-标签\橙色把手-阴影.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460" y="6015207"/>
              <a:ext cx="1062000" cy="828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998862" y="6098551"/>
              <a:ext cx="346249" cy="630942"/>
            </a:xfrm>
            <a:prstGeom prst="rect">
              <a:avLst/>
            </a:prstGeom>
            <a:noFill/>
          </p:spPr>
          <p:txBody>
            <a:bodyPr vert="eaVert" wrap="none" rtlCol="0">
              <a:spAutoFit/>
            </a:bodyPr>
            <a:lstStyle/>
            <a:p>
              <a:r>
                <a:rPr lang="zh-CN" altLang="en-US" sz="1050" dirty="0" smtClean="0">
                  <a:solidFill>
                    <a:schemeClr val="bg1"/>
                  </a:solidFill>
                  <a:latin typeface="微软雅黑" pitchFamily="34" charset="-122"/>
                  <a:ea typeface="微软雅黑" pitchFamily="34" charset="-122"/>
                </a:rPr>
                <a:t>三级标题</a:t>
              </a:r>
              <a:endParaRPr lang="zh-CN" altLang="en-US" sz="1050" dirty="0">
                <a:solidFill>
                  <a:schemeClr val="bg1"/>
                </a:solidFill>
                <a:latin typeface="微软雅黑" pitchFamily="34" charset="-122"/>
                <a:ea typeface="微软雅黑" pitchFamily="34" charset="-122"/>
              </a:endParaRPr>
            </a:p>
          </p:txBody>
        </p:sp>
        <p:sp>
          <p:nvSpPr>
            <p:cNvPr id="17" name="椭圆 16"/>
            <p:cNvSpPr/>
            <p:nvPr/>
          </p:nvSpPr>
          <p:spPr>
            <a:xfrm>
              <a:off x="1918742" y="6201687"/>
              <a:ext cx="360040" cy="3600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1918742" y="6096548"/>
            <a:ext cx="407810" cy="584775"/>
          </a:xfrm>
          <a:prstGeom prst="rect">
            <a:avLst/>
          </a:prstGeom>
          <a:noFill/>
        </p:spPr>
        <p:txBody>
          <a:bodyPr wrap="square">
            <a:spAutoFit/>
          </a:bodyPr>
          <a:lstStyle/>
          <a:p>
            <a:pPr fontAlgn="auto">
              <a:spcBef>
                <a:spcPts val="0"/>
              </a:spcBef>
              <a:spcAft>
                <a:spcPts val="0"/>
              </a:spcAft>
              <a:defRPr/>
            </a:pPr>
            <a:r>
              <a:rPr lang="en-US" altLang="zh-CN" sz="3200" b="1" i="1" dirty="0">
                <a:solidFill>
                  <a:srgbClr val="7BC143"/>
                </a:solidFill>
                <a:effectLst>
                  <a:outerShdw blurRad="38100" dist="38100" dir="2700000" algn="tl">
                    <a:srgbClr val="000000">
                      <a:alpha val="43137"/>
                    </a:srgbClr>
                  </a:outerShdw>
                </a:effectLst>
                <a:latin typeface="Broadway" pitchFamily="82" charset="0"/>
                <a:ea typeface="DFPYeaSong-B5" pitchFamily="18" charset="-120"/>
              </a:rPr>
              <a:t>2</a:t>
            </a:r>
            <a:endParaRPr lang="zh-CN" altLang="en-US" sz="3200" b="1" i="1" dirty="0">
              <a:solidFill>
                <a:srgbClr val="7BC143"/>
              </a:solidFill>
              <a:effectLst>
                <a:outerShdw blurRad="38100" dist="38100" dir="2700000" algn="tl">
                  <a:srgbClr val="000000">
                    <a:alpha val="43137"/>
                  </a:srgbClr>
                </a:outerShdw>
              </a:effectLst>
              <a:latin typeface="Broadway" pitchFamily="82" charset="0"/>
              <a:ea typeface="DFPYeaSong-B5" pitchFamily="18" charset="-120"/>
            </a:endParaRPr>
          </a:p>
        </p:txBody>
      </p:sp>
      <p:sp>
        <p:nvSpPr>
          <p:cNvPr id="21" name="TextBox 8"/>
          <p:cNvSpPr>
            <a:spLocks noChangeArrowheads="1"/>
          </p:cNvSpPr>
          <p:nvPr/>
        </p:nvSpPr>
        <p:spPr bwMode="auto">
          <a:xfrm>
            <a:off x="6095208" y="2132856"/>
            <a:ext cx="4320478" cy="2072106"/>
          </a:xfrm>
          <a:prstGeom prst="rect">
            <a:avLst/>
          </a:prstGeom>
          <a:noFill/>
          <a:ln>
            <a:noFill/>
          </a:ln>
          <a:extLst/>
        </p:spPr>
        <p:txBody>
          <a:bodyPr wrap="square">
            <a:spAutoFit/>
          </a:bodyPr>
          <a:lstStyle/>
          <a:p>
            <a:pPr indent="457200">
              <a:lnSpc>
                <a:spcPct val="134000"/>
              </a:lnSpc>
              <a:spcAft>
                <a:spcPts val="1200"/>
              </a:spcAft>
            </a:pPr>
            <a:r>
              <a:rPr lang="zh-CN" altLang="en-US" sz="1600" dirty="0" smtClean="0">
                <a:solidFill>
                  <a:schemeClr val="bg1">
                    <a:lumMod val="50000"/>
                  </a:schemeClr>
                </a:solidFill>
                <a:latin typeface="微软雅黑" pitchFamily="34" charset="-122"/>
                <a:ea typeface="微软雅黑" pitchFamily="34" charset="-122"/>
                <a:sym typeface="微软雅黑" pitchFamily="34" charset="-122"/>
              </a:rPr>
              <a:t>有说法称大规模</a:t>
            </a:r>
            <a:r>
              <a:rPr lang="zh-CN" altLang="en-US" sz="1600" dirty="0">
                <a:solidFill>
                  <a:schemeClr val="bg1">
                    <a:lumMod val="50000"/>
                  </a:schemeClr>
                </a:solidFill>
                <a:latin typeface="微软雅黑" pitchFamily="34" charset="-122"/>
                <a:ea typeface="微软雅黑" pitchFamily="34" charset="-122"/>
                <a:sym typeface="微软雅黑" pitchFamily="34" charset="-122"/>
              </a:rPr>
              <a:t>风电场会抬高所在地的温度，这一点在夜间尤其明显。对此，气象学给出的解释为，夜间的近地面层大气较稳定，暖层常常位于冷层之上，但风机叶片的旋转会造成暖空气下行，冷空气上行，从而导致近地面夜间温度升高。</a:t>
            </a:r>
            <a:endParaRPr lang="zh-CN" altLang="en-US" sz="1600" b="1" dirty="0">
              <a:solidFill>
                <a:srgbClr val="FF0064"/>
              </a:solidFill>
              <a:latin typeface="微软雅黑" pitchFamily="34" charset="-122"/>
              <a:ea typeface="微软雅黑" pitchFamily="34" charset="-122"/>
            </a:endParaRPr>
          </a:p>
        </p:txBody>
      </p:sp>
      <p:pic>
        <p:nvPicPr>
          <p:cNvPr id="17410" name="Picture 2" descr="D:\Teliss_Tong\Copy\定期备份\工作备份\！PPT图片及版面资源\06-PPT精选插图\12-标签\绿色下垂标签.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80626" y="1306181"/>
            <a:ext cx="2109787" cy="215741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0889298" y="1412776"/>
            <a:ext cx="615553" cy="1584176"/>
          </a:xfrm>
          <a:prstGeom prst="rect">
            <a:avLst/>
          </a:prstGeom>
          <a:noFill/>
        </p:spPr>
        <p:txBody>
          <a:bodyPr vert="eaVert" wrap="square" rtlCol="0">
            <a:spAutoFit/>
          </a:bodyPr>
          <a:lstStyle/>
          <a:p>
            <a:pPr algn="ctr"/>
            <a:r>
              <a:rPr lang="zh-CN" altLang="en-US" sz="2800" b="1" dirty="0" smtClean="0">
                <a:solidFill>
                  <a:schemeClr val="bg1"/>
                </a:solidFill>
                <a:latin typeface="微软雅黑" pitchFamily="34" charset="-122"/>
                <a:ea typeface="微软雅黑" pitchFamily="34" charset="-122"/>
              </a:rPr>
              <a:t>影响气候</a:t>
            </a:r>
            <a:endParaRPr lang="en-US" sz="2800" b="1" dirty="0">
              <a:solidFill>
                <a:schemeClr val="bg1"/>
              </a:solidFill>
              <a:latin typeface="微软雅黑" pitchFamily="34" charset="-122"/>
              <a:ea typeface="微软雅黑" pitchFamily="34" charset="-122"/>
            </a:endParaRPr>
          </a:p>
        </p:txBody>
      </p:sp>
      <p:sp>
        <p:nvSpPr>
          <p:cNvPr id="2" name="矩形 1"/>
          <p:cNvSpPr/>
          <p:nvPr/>
        </p:nvSpPr>
        <p:spPr>
          <a:xfrm>
            <a:off x="1990749" y="4451918"/>
            <a:ext cx="8424937" cy="1425354"/>
          </a:xfrm>
          <a:prstGeom prst="rect">
            <a:avLst/>
          </a:prstGeom>
          <a:solidFill>
            <a:srgbClr val="7F7F7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Box 44"/>
          <p:cNvSpPr txBox="1">
            <a:spLocks noChangeArrowheads="1"/>
          </p:cNvSpPr>
          <p:nvPr/>
        </p:nvSpPr>
        <p:spPr bwMode="auto">
          <a:xfrm>
            <a:off x="2116101" y="4455344"/>
            <a:ext cx="8371593" cy="1421928"/>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dirty="0" smtClean="0">
                <a:solidFill>
                  <a:schemeClr val="bg1"/>
                </a:solidFill>
              </a:rPr>
              <a:t>更</a:t>
            </a:r>
            <a:r>
              <a:rPr lang="zh-CN" altLang="en-US" dirty="0">
                <a:solidFill>
                  <a:schemeClr val="bg1"/>
                </a:solidFill>
              </a:rPr>
              <a:t>有担心称，大规模风电场会改变处于其下风向远方某地的</a:t>
            </a:r>
            <a:r>
              <a:rPr lang="zh-CN" altLang="en-US" dirty="0" smtClean="0">
                <a:solidFill>
                  <a:schemeClr val="bg1"/>
                </a:solidFill>
              </a:rPr>
              <a:t>气候。一些</a:t>
            </a:r>
            <a:r>
              <a:rPr lang="zh-CN" altLang="en-US" dirty="0">
                <a:solidFill>
                  <a:schemeClr val="bg1"/>
                </a:solidFill>
              </a:rPr>
              <a:t>数值模拟研究</a:t>
            </a:r>
            <a:r>
              <a:rPr lang="zh-CN" altLang="en-US" dirty="0" smtClean="0">
                <a:solidFill>
                  <a:schemeClr val="bg1"/>
                </a:solidFill>
              </a:rPr>
              <a:t>表明，如果</a:t>
            </a:r>
            <a:r>
              <a:rPr lang="zh-CN" altLang="en-US" dirty="0">
                <a:solidFill>
                  <a:schemeClr val="bg1"/>
                </a:solidFill>
              </a:rPr>
              <a:t>全球建立大量大型风电场</a:t>
            </a:r>
            <a:r>
              <a:rPr lang="en-US" altLang="zh-CN" dirty="0">
                <a:solidFill>
                  <a:schemeClr val="bg1"/>
                </a:solidFill>
              </a:rPr>
              <a:t>,</a:t>
            </a:r>
            <a:r>
              <a:rPr lang="zh-CN" altLang="en-US" dirty="0">
                <a:solidFill>
                  <a:schemeClr val="bg1"/>
                </a:solidFill>
              </a:rPr>
              <a:t>例如假定全球使用风能占总能源</a:t>
            </a:r>
            <a:r>
              <a:rPr lang="en-US" altLang="zh-CN" dirty="0">
                <a:solidFill>
                  <a:schemeClr val="bg1"/>
                </a:solidFill>
              </a:rPr>
              <a:t>10</a:t>
            </a:r>
            <a:r>
              <a:rPr lang="zh-CN" altLang="en-US" dirty="0">
                <a:solidFill>
                  <a:schemeClr val="bg1"/>
                </a:solidFill>
              </a:rPr>
              <a:t>％</a:t>
            </a:r>
            <a:r>
              <a:rPr lang="zh-CN" altLang="en-US" dirty="0" smtClean="0">
                <a:solidFill>
                  <a:schemeClr val="bg1"/>
                </a:solidFill>
              </a:rPr>
              <a:t>以上，即</a:t>
            </a:r>
            <a:r>
              <a:rPr lang="zh-CN" altLang="en-US" dirty="0">
                <a:solidFill>
                  <a:schemeClr val="bg1"/>
                </a:solidFill>
              </a:rPr>
              <a:t>全球陆地的</a:t>
            </a:r>
            <a:r>
              <a:rPr lang="en-US" altLang="zh-CN" dirty="0">
                <a:solidFill>
                  <a:schemeClr val="bg1"/>
                </a:solidFill>
              </a:rPr>
              <a:t>30</a:t>
            </a:r>
            <a:r>
              <a:rPr lang="zh-CN" altLang="en-US" dirty="0">
                <a:solidFill>
                  <a:schemeClr val="bg1"/>
                </a:solidFill>
              </a:rPr>
              <a:t>％</a:t>
            </a:r>
            <a:r>
              <a:rPr lang="en-US" altLang="zh-CN" dirty="0">
                <a:solidFill>
                  <a:schemeClr val="bg1"/>
                </a:solidFill>
              </a:rPr>
              <a:t>— 40</a:t>
            </a:r>
            <a:r>
              <a:rPr lang="zh-CN" altLang="en-US" dirty="0">
                <a:solidFill>
                  <a:schemeClr val="bg1"/>
                </a:solidFill>
              </a:rPr>
              <a:t>％和全球海洋浅水区均建有风电场</a:t>
            </a:r>
            <a:r>
              <a:rPr lang="en-US" altLang="zh-CN" dirty="0">
                <a:solidFill>
                  <a:schemeClr val="bg1"/>
                </a:solidFill>
              </a:rPr>
              <a:t>,</a:t>
            </a:r>
            <a:r>
              <a:rPr lang="zh-CN" altLang="en-US" dirty="0">
                <a:solidFill>
                  <a:schemeClr val="bg1"/>
                </a:solidFill>
              </a:rPr>
              <a:t>这些风电场的运行将可能造成全球变暖和风速减小。</a:t>
            </a:r>
            <a:endParaRPr lang="zh-CN" altLang="zh-CN" sz="1800" b="1" dirty="0">
              <a:solidFill>
                <a:schemeClr val="bg1"/>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9216" y="1902630"/>
            <a:ext cx="3943396" cy="2390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5577462"/>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 fill="hold"/>
                                        <p:tgtEl>
                                          <p:spTgt spid="19"/>
                                        </p:tgtEl>
                                        <p:attrNameLst>
                                          <p:attrName>ppt_x</p:attrName>
                                        </p:attrNameLst>
                                      </p:cBhvr>
                                      <p:tavLst>
                                        <p:tav tm="0">
                                          <p:val>
                                            <p:strVal val="0-#ppt_w/2"/>
                                          </p:val>
                                        </p:tav>
                                        <p:tav tm="100000">
                                          <p:val>
                                            <p:strVal val="#ppt_x"/>
                                          </p:val>
                                        </p:tav>
                                      </p:tavLst>
                                    </p:anim>
                                    <p:anim calcmode="lin" valueType="num">
                                      <p:cBhvr additive="base">
                                        <p:cTn id="8" dur="1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100"/>
                            </p:stCondLst>
                            <p:childTnLst>
                              <p:par>
                                <p:cTn id="10" presetID="52"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Scale>
                                      <p:cBhvr>
                                        <p:cTn id="12"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1"/>
                                        </p:tgtEl>
                                        <p:attrNameLst>
                                          <p:attrName>ppt_x</p:attrName>
                                          <p:attrName>ppt_y</p:attrName>
                                        </p:attrNameLst>
                                      </p:cBhvr>
                                    </p:animMotion>
                                    <p:animEffect transition="in" filter="fade">
                                      <p:cBhvr>
                                        <p:cTn id="14" dur="1000"/>
                                        <p:tgtEl>
                                          <p:spTgt spid="21"/>
                                        </p:tgtEl>
                                      </p:cBhvr>
                                    </p:animEffect>
                                  </p:childTnLst>
                                </p:cTn>
                              </p:par>
                            </p:childTnLst>
                          </p:cTn>
                        </p:par>
                        <p:par>
                          <p:cTn id="15" fill="hold">
                            <p:stCondLst>
                              <p:cond delay="1100"/>
                            </p:stCondLst>
                            <p:childTnLst>
                              <p:par>
                                <p:cTn id="16" presetID="10" presetClass="entr" presetSubtype="0" fill="hold" grpId="0" nodeType="afterEffect">
                                  <p:stCondLst>
                                    <p:cond delay="0"/>
                                  </p:stCondLst>
                                  <p:iterate type="wd">
                                    <p:tmPct val="10000"/>
                                  </p:iterate>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03</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29" y="551904"/>
            <a:ext cx="4242549" cy="461665"/>
          </a:xfrm>
          <a:prstGeom prst="rect">
            <a:avLst/>
          </a:prstGeom>
          <a:noFill/>
        </p:spPr>
        <p:txBody>
          <a:bodyPr wrap="square" lIns="0" rtlCol="0">
            <a:spAutoFit/>
          </a:bodyPr>
          <a:lstStyle/>
          <a:p>
            <a:r>
              <a:rPr lang="zh-CN" altLang="en-US" sz="2400" b="1" dirty="0">
                <a:solidFill>
                  <a:srgbClr val="9BBB59"/>
                </a:solidFill>
                <a:latin typeface="微软雅黑" pitchFamily="34" charset="-122"/>
                <a:ea typeface="微软雅黑" pitchFamily="34" charset="-122"/>
              </a:rPr>
              <a:t>风电的负面影响？</a:t>
            </a: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grpSp>
        <p:nvGrpSpPr>
          <p:cNvPr id="12" name="组合 11"/>
          <p:cNvGrpSpPr/>
          <p:nvPr/>
        </p:nvGrpSpPr>
        <p:grpSpPr>
          <a:xfrm>
            <a:off x="1846734" y="6015207"/>
            <a:ext cx="7776656" cy="828000"/>
            <a:chOff x="1774727" y="6015207"/>
            <a:chExt cx="7776656" cy="828000"/>
          </a:xfrm>
        </p:grpSpPr>
        <p:sp>
          <p:nvSpPr>
            <p:cNvPr id="14" name="矩形 13"/>
            <p:cNvSpPr/>
            <p:nvPr/>
          </p:nvSpPr>
          <p:spPr>
            <a:xfrm>
              <a:off x="1774727" y="6165304"/>
              <a:ext cx="7776656" cy="432000"/>
            </a:xfrm>
            <a:prstGeom prst="rect">
              <a:avLst/>
            </a:prstGeom>
            <a:solidFill>
              <a:srgbClr val="7BC143"/>
            </a:solidFill>
            <a:ln>
              <a:solidFill>
                <a:schemeClr val="bg1"/>
              </a:solidFill>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dirty="0">
                <a:solidFill>
                  <a:schemeClr val="bg1"/>
                </a:solidFill>
                <a:latin typeface="微软雅黑" pitchFamily="34" charset="-122"/>
                <a:ea typeface="微软雅黑" pitchFamily="34" charset="-122"/>
              </a:endParaRPr>
            </a:p>
          </p:txBody>
        </p:sp>
        <p:pic>
          <p:nvPicPr>
            <p:cNvPr id="15" name="Picture 6" descr="E:\仝德志文件，勿删！\03-参考文档\！PPT图片及版面资源\06-PPT精选插图\12-标签\橙色把手-阴影.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3460" y="6015207"/>
              <a:ext cx="1062000" cy="828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2998862" y="6098551"/>
              <a:ext cx="346249" cy="630942"/>
            </a:xfrm>
            <a:prstGeom prst="rect">
              <a:avLst/>
            </a:prstGeom>
            <a:noFill/>
          </p:spPr>
          <p:txBody>
            <a:bodyPr vert="eaVert" wrap="none" rtlCol="0">
              <a:spAutoFit/>
            </a:bodyPr>
            <a:lstStyle/>
            <a:p>
              <a:r>
                <a:rPr lang="zh-CN" altLang="en-US" sz="1050" dirty="0" smtClean="0">
                  <a:solidFill>
                    <a:schemeClr val="bg1"/>
                  </a:solidFill>
                  <a:latin typeface="微软雅黑" pitchFamily="34" charset="-122"/>
                  <a:ea typeface="微软雅黑" pitchFamily="34" charset="-122"/>
                </a:rPr>
                <a:t>三级标题</a:t>
              </a:r>
              <a:endParaRPr lang="zh-CN" altLang="en-US" sz="1050" dirty="0">
                <a:solidFill>
                  <a:schemeClr val="bg1"/>
                </a:solidFill>
                <a:latin typeface="微软雅黑" pitchFamily="34" charset="-122"/>
                <a:ea typeface="微软雅黑" pitchFamily="34" charset="-122"/>
              </a:endParaRPr>
            </a:p>
          </p:txBody>
        </p:sp>
        <p:sp>
          <p:nvSpPr>
            <p:cNvPr id="17" name="椭圆 16"/>
            <p:cNvSpPr/>
            <p:nvPr/>
          </p:nvSpPr>
          <p:spPr>
            <a:xfrm>
              <a:off x="1918742" y="6201687"/>
              <a:ext cx="360040" cy="3600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8"/>
          <p:cNvSpPr txBox="1"/>
          <p:nvPr/>
        </p:nvSpPr>
        <p:spPr>
          <a:xfrm>
            <a:off x="1918742" y="6096548"/>
            <a:ext cx="407810" cy="584775"/>
          </a:xfrm>
          <a:prstGeom prst="rect">
            <a:avLst/>
          </a:prstGeom>
          <a:noFill/>
        </p:spPr>
        <p:txBody>
          <a:bodyPr wrap="square">
            <a:spAutoFit/>
          </a:bodyPr>
          <a:lstStyle/>
          <a:p>
            <a:pPr fontAlgn="auto">
              <a:spcBef>
                <a:spcPts val="0"/>
              </a:spcBef>
              <a:spcAft>
                <a:spcPts val="0"/>
              </a:spcAft>
              <a:defRPr/>
            </a:pPr>
            <a:r>
              <a:rPr lang="en-US" altLang="zh-CN" sz="3200" b="1" i="1" dirty="0" smtClean="0">
                <a:solidFill>
                  <a:srgbClr val="7BC143"/>
                </a:solidFill>
                <a:effectLst>
                  <a:outerShdw blurRad="38100" dist="38100" dir="2700000" algn="tl">
                    <a:srgbClr val="000000">
                      <a:alpha val="43137"/>
                    </a:srgbClr>
                  </a:outerShdw>
                </a:effectLst>
                <a:latin typeface="Broadway" pitchFamily="82" charset="0"/>
                <a:ea typeface="DFPYeaSong-B5" pitchFamily="18" charset="-120"/>
              </a:rPr>
              <a:t>1</a:t>
            </a:r>
            <a:endParaRPr lang="zh-CN" altLang="en-US" sz="3200" b="1" i="1" dirty="0">
              <a:solidFill>
                <a:srgbClr val="7BC143"/>
              </a:solidFill>
              <a:effectLst>
                <a:outerShdw blurRad="38100" dist="38100" dir="2700000" algn="tl">
                  <a:srgbClr val="000000">
                    <a:alpha val="43137"/>
                  </a:srgbClr>
                </a:outerShdw>
              </a:effectLst>
              <a:latin typeface="Broadway" pitchFamily="82" charset="0"/>
              <a:ea typeface="DFPYeaSong-B5" pitchFamily="18" charset="-120"/>
            </a:endParaRPr>
          </a:p>
        </p:txBody>
      </p:sp>
      <p:sp>
        <p:nvSpPr>
          <p:cNvPr id="20" name="矩形 6"/>
          <p:cNvSpPr>
            <a:spLocks noChangeArrowheads="1"/>
          </p:cNvSpPr>
          <p:nvPr/>
        </p:nvSpPr>
        <p:spPr bwMode="auto">
          <a:xfrm>
            <a:off x="1990750" y="1612831"/>
            <a:ext cx="10081120" cy="4336009"/>
          </a:xfrm>
          <a:prstGeom prst="roundRect">
            <a:avLst>
              <a:gd name="adj" fmla="val 0"/>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22" name="圆角矩形 21"/>
          <p:cNvSpPr/>
          <p:nvPr/>
        </p:nvSpPr>
        <p:spPr>
          <a:xfrm>
            <a:off x="2170769" y="1844824"/>
            <a:ext cx="9685077" cy="3960440"/>
          </a:xfrm>
          <a:prstGeom prst="roundRect">
            <a:avLst>
              <a:gd name="adj" fmla="val 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 name="Text Box 44"/>
          <p:cNvSpPr txBox="1">
            <a:spLocks noChangeArrowheads="1"/>
          </p:cNvSpPr>
          <p:nvPr/>
        </p:nvSpPr>
        <p:spPr bwMode="auto">
          <a:xfrm>
            <a:off x="2529324" y="2450036"/>
            <a:ext cx="4429978" cy="2419124"/>
          </a:xfrm>
          <a:prstGeom prst="rect">
            <a:avLst/>
          </a:prstGeom>
          <a:noFill/>
          <a:ln>
            <a:noFill/>
          </a:ln>
          <a:effectLst/>
          <a:extLst>
            <a:ext uri="{909E8E84-426E-40DD-AFC4-6F175D3DCCD1}">
              <a14:hiddenFill xmlns:a14="http://schemas.microsoft.com/office/drawing/2010/main">
                <a:solidFill>
                  <a:srgbClr val="FFFFFF">
                    <a:alpha val="3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indent="457200" defTabSz="720725">
              <a:lnSpc>
                <a:spcPct val="135000"/>
              </a:lnSpc>
              <a:defRPr sz="1600">
                <a:solidFill>
                  <a:schemeClr val="bg1">
                    <a:lumMod val="50000"/>
                  </a:schemeClr>
                </a:solidFill>
                <a:latin typeface="微软雅黑" pitchFamily="34" charset="-122"/>
                <a:ea typeface="微软雅黑" pitchFamily="34" charset="-122"/>
              </a:defRPr>
            </a:lvl1pPr>
            <a:lvl2pPr defTabSz="720725" eaLnBrk="0" hangingPunct="0">
              <a:defRPr sz="1600">
                <a:latin typeface="Arial" pitchFamily="34" charset="0"/>
                <a:ea typeface="宋体" pitchFamily="2" charset="-122"/>
              </a:defRPr>
            </a:lvl2pPr>
            <a:lvl3pPr defTabSz="720725" eaLnBrk="0" hangingPunct="0">
              <a:defRPr sz="1600">
                <a:latin typeface="Arial" pitchFamily="34" charset="0"/>
                <a:ea typeface="宋体" pitchFamily="2" charset="-122"/>
              </a:defRPr>
            </a:lvl3pPr>
            <a:lvl4pPr defTabSz="720725" eaLnBrk="0" hangingPunct="0">
              <a:defRPr sz="1600">
                <a:latin typeface="Arial" pitchFamily="34" charset="0"/>
                <a:ea typeface="宋体" pitchFamily="2" charset="-122"/>
              </a:defRPr>
            </a:lvl4pPr>
            <a:lvl5pPr defTabSz="720725" eaLnBrk="0" hangingPunct="0">
              <a:defRPr sz="1600">
                <a:latin typeface="Arial" pitchFamily="34" charset="0"/>
                <a:ea typeface="宋体" pitchFamily="2" charset="-122"/>
              </a:defRPr>
            </a:lvl5pPr>
            <a:lvl6pPr defTabSz="720725" eaLnBrk="0" fontAlgn="base" hangingPunct="0">
              <a:spcBef>
                <a:spcPct val="0"/>
              </a:spcBef>
              <a:spcAft>
                <a:spcPct val="0"/>
              </a:spcAft>
              <a:defRPr sz="1600">
                <a:latin typeface="Arial" pitchFamily="34" charset="0"/>
                <a:ea typeface="宋体" pitchFamily="2" charset="-122"/>
              </a:defRPr>
            </a:lvl6pPr>
            <a:lvl7pPr defTabSz="720725" eaLnBrk="0" fontAlgn="base" hangingPunct="0">
              <a:spcBef>
                <a:spcPct val="0"/>
              </a:spcBef>
              <a:spcAft>
                <a:spcPct val="0"/>
              </a:spcAft>
              <a:defRPr sz="1600">
                <a:latin typeface="Arial" pitchFamily="34" charset="0"/>
                <a:ea typeface="宋体" pitchFamily="2" charset="-122"/>
              </a:defRPr>
            </a:lvl7pPr>
            <a:lvl8pPr defTabSz="720725" eaLnBrk="0" fontAlgn="base" hangingPunct="0">
              <a:spcBef>
                <a:spcPct val="0"/>
              </a:spcBef>
              <a:spcAft>
                <a:spcPct val="0"/>
              </a:spcAft>
              <a:defRPr sz="1600">
                <a:latin typeface="Arial" pitchFamily="34" charset="0"/>
                <a:ea typeface="宋体" pitchFamily="2" charset="-122"/>
              </a:defRPr>
            </a:lvl8pPr>
            <a:lvl9pPr defTabSz="720725" eaLnBrk="0" fontAlgn="base" hangingPunct="0">
              <a:spcBef>
                <a:spcPct val="0"/>
              </a:spcBef>
              <a:spcAft>
                <a:spcPct val="0"/>
              </a:spcAft>
              <a:defRPr sz="1600">
                <a:latin typeface="Arial" pitchFamily="34" charset="0"/>
                <a:ea typeface="宋体" pitchFamily="2" charset="-122"/>
              </a:defRPr>
            </a:lvl9pPr>
          </a:lstStyle>
          <a:p>
            <a:r>
              <a:rPr lang="zh-CN" altLang="en-US" b="1" dirty="0">
                <a:solidFill>
                  <a:schemeClr val="bg1"/>
                </a:solidFill>
              </a:rPr>
              <a:t>根据</a:t>
            </a:r>
            <a:r>
              <a:rPr lang="en-US" altLang="zh-CN" b="1" dirty="0">
                <a:solidFill>
                  <a:schemeClr val="bg1"/>
                </a:solidFill>
              </a:rPr>
              <a:t>《</a:t>
            </a:r>
            <a:r>
              <a:rPr lang="zh-CN" altLang="en-US" b="1" dirty="0">
                <a:solidFill>
                  <a:schemeClr val="bg1"/>
                </a:solidFill>
              </a:rPr>
              <a:t>地球物理研究</a:t>
            </a:r>
            <a:r>
              <a:rPr lang="en-US" altLang="zh-CN" b="1" dirty="0">
                <a:solidFill>
                  <a:schemeClr val="bg1"/>
                </a:solidFill>
              </a:rPr>
              <a:t>》</a:t>
            </a:r>
            <a:r>
              <a:rPr lang="zh-CN" altLang="en-US" b="1" dirty="0">
                <a:solidFill>
                  <a:schemeClr val="bg1"/>
                </a:solidFill>
              </a:rPr>
              <a:t>杂志一篇文章的研究结果，在一个拥有</a:t>
            </a:r>
            <a:r>
              <a:rPr lang="en-US" altLang="zh-CN" b="1" dirty="0">
                <a:solidFill>
                  <a:schemeClr val="bg1"/>
                </a:solidFill>
              </a:rPr>
              <a:t>1</a:t>
            </a:r>
            <a:r>
              <a:rPr lang="zh-CN" altLang="en-US" b="1" dirty="0">
                <a:solidFill>
                  <a:schemeClr val="bg1"/>
                </a:solidFill>
              </a:rPr>
              <a:t>万台风力发电机的风力发电厂内，其地表温度会上升</a:t>
            </a:r>
            <a:r>
              <a:rPr lang="en-US" altLang="zh-CN" b="1" dirty="0">
                <a:solidFill>
                  <a:schemeClr val="bg1"/>
                </a:solidFill>
              </a:rPr>
              <a:t>0.7</a:t>
            </a:r>
            <a:r>
              <a:rPr lang="zh-CN" altLang="en-US" b="1" dirty="0">
                <a:solidFill>
                  <a:schemeClr val="bg1"/>
                </a:solidFill>
              </a:rPr>
              <a:t>摄氏度。发电机叶片的转动会使空气中的潮气上升，而靠近地面的区域会变得温暖干燥。因此造成风力发电厂附近的植被破坏，局部干旱形成，对农作物生长造成不良影响。</a:t>
            </a:r>
            <a:endParaRPr lang="zh-CN" altLang="zh-CN" sz="1800" b="1" dirty="0">
              <a:solidFill>
                <a:schemeClr val="bg1"/>
              </a:solidFill>
            </a:endParaRPr>
          </a:p>
        </p:txBody>
      </p:sp>
      <p:pic>
        <p:nvPicPr>
          <p:cNvPr id="27" name="Picture 2" descr="D:\Teliss_Tong\Copy\定期备份\工作备份\！PPT图片及版面资源\06-PPT精选插图\12-标签\绿色上角.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9365" y="1031891"/>
            <a:ext cx="1514473" cy="414337"/>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9"/>
          <p:cNvSpPr>
            <a:spLocks noChangeArrowheads="1"/>
          </p:cNvSpPr>
          <p:nvPr/>
        </p:nvSpPr>
        <p:spPr bwMode="auto">
          <a:xfrm>
            <a:off x="2170769" y="141277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30" name="TextBox 10"/>
          <p:cNvSpPr>
            <a:spLocks noChangeArrowheads="1"/>
          </p:cNvSpPr>
          <p:nvPr/>
        </p:nvSpPr>
        <p:spPr bwMode="auto">
          <a:xfrm>
            <a:off x="2350789" y="1412776"/>
            <a:ext cx="29386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smtClean="0">
                <a:solidFill>
                  <a:schemeClr val="accent6"/>
                </a:solidFill>
                <a:latin typeface="微软雅黑" pitchFamily="34" charset="-122"/>
                <a:ea typeface="微软雅黑" pitchFamily="34" charset="-122"/>
              </a:rPr>
              <a:t>破坏植被</a:t>
            </a:r>
            <a:endParaRPr lang="zh-CN" altLang="en-US" sz="2000" b="1" dirty="0">
              <a:solidFill>
                <a:schemeClr val="accent6"/>
              </a:solidFill>
              <a:latin typeface="微软雅黑" pitchFamily="34" charset="-122"/>
              <a:ea typeface="微软雅黑" pitchFamily="34" charset="-122"/>
            </a:endParaRPr>
          </a:p>
        </p:txBody>
      </p:sp>
      <p:pic>
        <p:nvPicPr>
          <p:cNvPr id="19459" name="Picture 3" descr="D:\360Downloads\pic\t0212fb4c1bf84673ba.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319342" y="1492319"/>
            <a:ext cx="3567017" cy="4553378"/>
          </a:xfrm>
          <a:prstGeom prst="roundRect">
            <a:avLst>
              <a:gd name="adj" fmla="val 0"/>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7528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100" fill="hold"/>
                                        <p:tgtEl>
                                          <p:spTgt spid="19"/>
                                        </p:tgtEl>
                                        <p:attrNameLst>
                                          <p:attrName>ppt_x</p:attrName>
                                        </p:attrNameLst>
                                      </p:cBhvr>
                                      <p:tavLst>
                                        <p:tav tm="0">
                                          <p:val>
                                            <p:strVal val="0-#ppt_w/2"/>
                                          </p:val>
                                        </p:tav>
                                        <p:tav tm="100000">
                                          <p:val>
                                            <p:strVal val="#ppt_x"/>
                                          </p:val>
                                        </p:tav>
                                      </p:tavLst>
                                    </p:anim>
                                    <p:anim calcmode="lin" valueType="num">
                                      <p:cBhvr additive="base">
                                        <p:cTn id="17" dur="100" fill="hold"/>
                                        <p:tgtEl>
                                          <p:spTgt spid="19"/>
                                        </p:tgtEl>
                                        <p:attrNameLst>
                                          <p:attrName>ppt_y</p:attrName>
                                        </p:attrNameLst>
                                      </p:cBhvr>
                                      <p:tavLst>
                                        <p:tav tm="0">
                                          <p:val>
                                            <p:strVal val="#ppt_y"/>
                                          </p:val>
                                        </p:tav>
                                        <p:tav tm="100000">
                                          <p:val>
                                            <p:strVal val="#ppt_y"/>
                                          </p:val>
                                        </p:tav>
                                      </p:tavLst>
                                    </p:anim>
                                  </p:childTnLst>
                                </p:cTn>
                              </p:par>
                            </p:childTnLst>
                          </p:cTn>
                        </p:par>
                        <p:par>
                          <p:cTn id="18" fill="hold">
                            <p:stCondLst>
                              <p:cond delay="600"/>
                            </p:stCondLst>
                            <p:childTnLst>
                              <p:par>
                                <p:cTn id="19" presetID="47"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5"/>
          <p:cNvSpPr>
            <a:spLocks noChangeArrowheads="1"/>
          </p:cNvSpPr>
          <p:nvPr/>
        </p:nvSpPr>
        <p:spPr bwMode="auto">
          <a:xfrm>
            <a:off x="1" y="405460"/>
            <a:ext cx="12190412" cy="4079229"/>
          </a:xfrm>
          <a:prstGeom prst="rect">
            <a:avLst/>
          </a:prstGeom>
          <a:solidFill>
            <a:srgbClr val="9BBB59"/>
          </a:solidFill>
          <a:ln w="9525" cmpd="sng">
            <a:noFill/>
            <a:miter lim="800000"/>
            <a:headEnd/>
            <a:tailEnd/>
          </a:ln>
        </p:spPr>
        <p:txBody>
          <a:bodyPr lIns="287926" tIns="45708" rIns="91417" bIns="45708" anchor="b"/>
          <a:lstStyle/>
          <a:p>
            <a:pPr fontAlgn="base">
              <a:spcBef>
                <a:spcPct val="0"/>
              </a:spcBef>
              <a:spcAft>
                <a:spcPct val="0"/>
              </a:spcAft>
            </a:pPr>
            <a:endParaRPr lang="zh-CN" altLang="zh-CN" sz="2800" dirty="0">
              <a:ln>
                <a:solidFill>
                  <a:srgbClr val="92D050"/>
                </a:solidFill>
              </a:ln>
              <a:solidFill>
                <a:srgbClr val="92D050"/>
              </a:solidFill>
              <a:latin typeface="微软雅黑" pitchFamily="34" charset="-122"/>
              <a:ea typeface="微软雅黑" pitchFamily="34" charset="-122"/>
              <a:sym typeface="Arial" pitchFamily="34" charset="0"/>
            </a:endParaRPr>
          </a:p>
        </p:txBody>
      </p:sp>
      <p:sp>
        <p:nvSpPr>
          <p:cNvPr id="42" name="Oval 60">
            <a:hlinkClick r:id="rId2"/>
          </p:cNvPr>
          <p:cNvSpPr>
            <a:spLocks noChangeArrowheads="1"/>
          </p:cNvSpPr>
          <p:nvPr/>
        </p:nvSpPr>
        <p:spPr bwMode="auto">
          <a:xfrm>
            <a:off x="5967477" y="2757243"/>
            <a:ext cx="444010" cy="523875"/>
          </a:xfrm>
          <a:prstGeom prst="ellipse">
            <a:avLst/>
          </a:prstGeom>
          <a:solidFill>
            <a:srgbClr val="0079C5">
              <a:alpha val="0"/>
            </a:srgbClr>
          </a:solidFill>
          <a:ln w="33338">
            <a:noFill/>
            <a:miter lim="800000"/>
            <a:headEnd/>
            <a:tailEnd/>
          </a:ln>
        </p:spPr>
        <p:txBody>
          <a:bodyPr lIns="91417" tIns="45708" rIns="91417" bIns="45708"/>
          <a:lstStyle/>
          <a:p>
            <a:pPr fontAlgn="base">
              <a:spcBef>
                <a:spcPct val="0"/>
              </a:spcBef>
              <a:spcAft>
                <a:spcPct val="0"/>
              </a:spcAft>
            </a:pPr>
            <a:endParaRPr lang="zh-CN" altLang="en-US" smtClean="0">
              <a:solidFill>
                <a:srgbClr val="000000"/>
              </a:solidFill>
              <a:latin typeface="Arial" pitchFamily="34" charset="0"/>
            </a:endParaRPr>
          </a:p>
        </p:txBody>
      </p:sp>
      <p:sp>
        <p:nvSpPr>
          <p:cNvPr id="43" name="Oval 61">
            <a:hlinkClick r:id="rId3"/>
          </p:cNvPr>
          <p:cNvSpPr>
            <a:spLocks noChangeArrowheads="1"/>
          </p:cNvSpPr>
          <p:nvPr/>
        </p:nvSpPr>
        <p:spPr bwMode="auto">
          <a:xfrm>
            <a:off x="5979439" y="3565675"/>
            <a:ext cx="420086" cy="521494"/>
          </a:xfrm>
          <a:prstGeom prst="ellipse">
            <a:avLst/>
          </a:prstGeom>
          <a:solidFill>
            <a:srgbClr val="0079C5">
              <a:alpha val="0"/>
            </a:srgbClr>
          </a:solidFill>
          <a:ln w="33338">
            <a:noFill/>
            <a:miter lim="800000"/>
            <a:headEnd/>
            <a:tailEnd/>
          </a:ln>
        </p:spPr>
        <p:txBody>
          <a:bodyPr lIns="91417" tIns="45708" rIns="91417" bIns="45708"/>
          <a:lstStyle/>
          <a:p>
            <a:pPr fontAlgn="base">
              <a:spcBef>
                <a:spcPct val="0"/>
              </a:spcBef>
              <a:spcAft>
                <a:spcPct val="0"/>
              </a:spcAft>
            </a:pPr>
            <a:endParaRPr lang="zh-CN" altLang="en-US" smtClean="0">
              <a:solidFill>
                <a:srgbClr val="000000"/>
              </a:solidFill>
              <a:latin typeface="Arial" pitchFamily="34" charset="0"/>
            </a:endParaRPr>
          </a:p>
        </p:txBody>
      </p:sp>
      <p:sp>
        <p:nvSpPr>
          <p:cNvPr id="45" name="Line 33"/>
          <p:cNvSpPr>
            <a:spLocks noChangeShapeType="1"/>
          </p:cNvSpPr>
          <p:nvPr/>
        </p:nvSpPr>
        <p:spPr bwMode="auto">
          <a:xfrm flipV="1">
            <a:off x="6187893" y="1671390"/>
            <a:ext cx="1587" cy="2700338"/>
          </a:xfrm>
          <a:prstGeom prst="line">
            <a:avLst/>
          </a:prstGeom>
          <a:noFill/>
          <a:ln w="33338">
            <a:solidFill>
              <a:srgbClr val="FFFFFF"/>
            </a:solidFill>
            <a:miter lim="800000"/>
            <a:headEnd/>
            <a:tailEnd/>
          </a:ln>
        </p:spPr>
        <p:txBody>
          <a:bodyPr lIns="91417" tIns="45708" rIns="91417" bIns="45708"/>
          <a:lstStyle/>
          <a:p>
            <a:pPr fontAlgn="base">
              <a:spcBef>
                <a:spcPct val="0"/>
              </a:spcBef>
              <a:spcAft>
                <a:spcPct val="0"/>
              </a:spcAft>
            </a:pPr>
            <a:endParaRPr lang="zh-CN" altLang="en-US" smtClean="0">
              <a:solidFill>
                <a:srgbClr val="FFFFFF"/>
              </a:solidFill>
              <a:latin typeface="Arial" charset="0"/>
            </a:endParaRPr>
          </a:p>
        </p:txBody>
      </p:sp>
      <p:sp>
        <p:nvSpPr>
          <p:cNvPr id="46" name="Line 5"/>
          <p:cNvSpPr>
            <a:spLocks noChangeShapeType="1"/>
          </p:cNvSpPr>
          <p:nvPr/>
        </p:nvSpPr>
        <p:spPr bwMode="auto">
          <a:xfrm>
            <a:off x="0" y="3913340"/>
            <a:ext cx="1922980" cy="15477"/>
          </a:xfrm>
          <a:prstGeom prst="line">
            <a:avLst/>
          </a:prstGeom>
          <a:noFill/>
          <a:ln w="33338">
            <a:solidFill>
              <a:srgbClr val="FFFFFF"/>
            </a:solidFill>
            <a:miter lim="800000"/>
            <a:headEnd/>
            <a:tailEnd/>
          </a:ln>
        </p:spPr>
        <p:txBody>
          <a:bodyPr lIns="91417" tIns="45708" rIns="91417" bIns="45708"/>
          <a:lstStyle/>
          <a:p>
            <a:pPr fontAlgn="base">
              <a:spcBef>
                <a:spcPct val="0"/>
              </a:spcBef>
              <a:spcAft>
                <a:spcPct val="0"/>
              </a:spcAft>
            </a:pPr>
            <a:endParaRPr lang="zh-CN" altLang="en-US" smtClean="0">
              <a:solidFill>
                <a:srgbClr val="FFFFFF"/>
              </a:solidFill>
              <a:latin typeface="Arial" charset="0"/>
            </a:endParaRPr>
          </a:p>
        </p:txBody>
      </p:sp>
      <p:sp>
        <p:nvSpPr>
          <p:cNvPr id="47" name="Line 19"/>
          <p:cNvSpPr>
            <a:spLocks noChangeShapeType="1"/>
          </p:cNvSpPr>
          <p:nvPr/>
        </p:nvSpPr>
        <p:spPr bwMode="auto">
          <a:xfrm flipH="1">
            <a:off x="1922979" y="2740573"/>
            <a:ext cx="200025" cy="1188244"/>
          </a:xfrm>
          <a:prstGeom prst="line">
            <a:avLst/>
          </a:prstGeom>
          <a:noFill/>
          <a:ln w="33338">
            <a:solidFill>
              <a:schemeClr val="bg1"/>
            </a:solidFill>
            <a:miter lim="800000"/>
            <a:headEnd/>
            <a:tailEnd/>
          </a:ln>
        </p:spPr>
        <p:txBody>
          <a:bodyPr lIns="91417" tIns="45708" rIns="91417" bIns="45708"/>
          <a:lstStyle/>
          <a:p>
            <a:pPr fontAlgn="base">
              <a:spcBef>
                <a:spcPct val="0"/>
              </a:spcBef>
              <a:spcAft>
                <a:spcPct val="0"/>
              </a:spcAft>
            </a:pPr>
            <a:endParaRPr lang="zh-CN" altLang="en-US" smtClean="0">
              <a:solidFill>
                <a:srgbClr val="FFFFFF"/>
              </a:solidFill>
              <a:latin typeface="Arial" charset="0"/>
            </a:endParaRPr>
          </a:p>
        </p:txBody>
      </p:sp>
      <p:sp>
        <p:nvSpPr>
          <p:cNvPr id="48" name="Line 21"/>
          <p:cNvSpPr>
            <a:spLocks noChangeShapeType="1"/>
          </p:cNvSpPr>
          <p:nvPr/>
        </p:nvSpPr>
        <p:spPr bwMode="auto">
          <a:xfrm>
            <a:off x="3135827" y="2561978"/>
            <a:ext cx="7938" cy="1806178"/>
          </a:xfrm>
          <a:prstGeom prst="line">
            <a:avLst/>
          </a:prstGeom>
          <a:noFill/>
          <a:ln w="33338">
            <a:solidFill>
              <a:schemeClr val="bg1"/>
            </a:solidFill>
            <a:miter lim="800000"/>
            <a:headEnd/>
            <a:tailEnd/>
          </a:ln>
        </p:spPr>
        <p:txBody>
          <a:bodyPr lIns="91417" tIns="45708" rIns="91417" bIns="45708"/>
          <a:lstStyle/>
          <a:p>
            <a:pPr fontAlgn="base">
              <a:spcBef>
                <a:spcPct val="0"/>
              </a:spcBef>
              <a:spcAft>
                <a:spcPct val="0"/>
              </a:spcAft>
            </a:pPr>
            <a:endParaRPr lang="zh-CN" altLang="en-US" smtClean="0">
              <a:solidFill>
                <a:srgbClr val="FFFFFF"/>
              </a:solidFill>
              <a:latin typeface="Arial" charset="0"/>
            </a:endParaRPr>
          </a:p>
        </p:txBody>
      </p:sp>
      <p:sp>
        <p:nvSpPr>
          <p:cNvPr id="49" name="Oval 22"/>
          <p:cNvSpPr>
            <a:spLocks noChangeArrowheads="1"/>
          </p:cNvSpPr>
          <p:nvPr/>
        </p:nvSpPr>
        <p:spPr bwMode="auto">
          <a:xfrm>
            <a:off x="5679445" y="692696"/>
            <a:ext cx="1008109" cy="978694"/>
          </a:xfrm>
          <a:prstGeom prst="ellipse">
            <a:avLst/>
          </a:prstGeom>
          <a:noFill/>
          <a:ln w="33338">
            <a:solidFill>
              <a:srgbClr val="FFFFFF"/>
            </a:solidFill>
            <a:miter lim="800000"/>
            <a:headEnd/>
            <a:tailEnd/>
          </a:ln>
        </p:spPr>
        <p:txBody>
          <a:bodyPr lIns="91417" tIns="45708" rIns="91417" bIns="45708"/>
          <a:lstStyle/>
          <a:p>
            <a:pPr fontAlgn="base">
              <a:spcBef>
                <a:spcPct val="0"/>
              </a:spcBef>
              <a:spcAft>
                <a:spcPct val="0"/>
              </a:spcAft>
            </a:pPr>
            <a:r>
              <a:rPr lang="zh-CN" altLang="en-US" sz="2000" b="1" dirty="0">
                <a:solidFill>
                  <a:prstClr val="white"/>
                </a:solidFill>
                <a:latin typeface="微软雅黑" pitchFamily="34" charset="-122"/>
                <a:ea typeface="微软雅黑" pitchFamily="34" charset="-122"/>
              </a:rPr>
              <a:t>课件制作</a:t>
            </a:r>
          </a:p>
        </p:txBody>
      </p:sp>
      <p:grpSp>
        <p:nvGrpSpPr>
          <p:cNvPr id="50" name="Group 63"/>
          <p:cNvGrpSpPr>
            <a:grpSpLocks/>
          </p:cNvGrpSpPr>
          <p:nvPr/>
        </p:nvGrpSpPr>
        <p:grpSpPr bwMode="auto">
          <a:xfrm>
            <a:off x="5907430" y="2757243"/>
            <a:ext cx="564100" cy="523875"/>
            <a:chOff x="3073" y="2610"/>
            <a:chExt cx="438" cy="440"/>
          </a:xfrm>
        </p:grpSpPr>
        <p:sp>
          <p:nvSpPr>
            <p:cNvPr id="51" name="Rectangle 28"/>
            <p:cNvSpPr>
              <a:spLocks noChangeArrowheads="1"/>
            </p:cNvSpPr>
            <p:nvPr/>
          </p:nvSpPr>
          <p:spPr bwMode="auto">
            <a:xfrm>
              <a:off x="3181" y="2748"/>
              <a:ext cx="222" cy="164"/>
            </a:xfrm>
            <a:prstGeom prst="rect">
              <a:avLst/>
            </a:prstGeom>
            <a:solidFill>
              <a:srgbClr val="FFFFFF"/>
            </a:solidFill>
            <a:ln w="11113">
              <a:noFill/>
              <a:miter lim="800000"/>
              <a:headEnd/>
              <a:tailEnd/>
            </a:ln>
          </p:spPr>
          <p:txBody>
            <a:bodyPr/>
            <a:lstStyle/>
            <a:p>
              <a:pPr fontAlgn="base">
                <a:spcBef>
                  <a:spcPct val="0"/>
                </a:spcBef>
                <a:spcAft>
                  <a:spcPct val="0"/>
                </a:spcAft>
              </a:pPr>
              <a:endParaRPr lang="zh-CN" altLang="en-US" smtClean="0">
                <a:solidFill>
                  <a:srgbClr val="000000"/>
                </a:solidFill>
                <a:latin typeface="Arial" pitchFamily="34" charset="0"/>
              </a:endParaRPr>
            </a:p>
          </p:txBody>
        </p:sp>
        <p:sp>
          <p:nvSpPr>
            <p:cNvPr id="52" name="Freeform 29"/>
            <p:cNvSpPr>
              <a:spLocks/>
            </p:cNvSpPr>
            <p:nvPr/>
          </p:nvSpPr>
          <p:spPr bwMode="auto">
            <a:xfrm>
              <a:off x="3182" y="2748"/>
              <a:ext cx="220" cy="110"/>
            </a:xfrm>
            <a:custGeom>
              <a:avLst/>
              <a:gdLst>
                <a:gd name="T0" fmla="*/ 0 w 278"/>
                <a:gd name="T1" fmla="*/ 0 h 140"/>
                <a:gd name="T2" fmla="*/ 138 w 278"/>
                <a:gd name="T3" fmla="*/ 140 h 140"/>
                <a:gd name="T4" fmla="*/ 278 w 278"/>
                <a:gd name="T5" fmla="*/ 0 h 140"/>
                <a:gd name="T6" fmla="*/ 0 w 278"/>
                <a:gd name="T7" fmla="*/ 0 h 140"/>
                <a:gd name="T8" fmla="*/ 0 60000 65536"/>
                <a:gd name="T9" fmla="*/ 0 60000 65536"/>
                <a:gd name="T10" fmla="*/ 0 60000 65536"/>
                <a:gd name="T11" fmla="*/ 0 60000 65536"/>
                <a:gd name="T12" fmla="*/ 0 w 278"/>
                <a:gd name="T13" fmla="*/ 0 h 140"/>
                <a:gd name="T14" fmla="*/ 278 w 278"/>
                <a:gd name="T15" fmla="*/ 140 h 140"/>
              </a:gdLst>
              <a:ahLst/>
              <a:cxnLst>
                <a:cxn ang="T8">
                  <a:pos x="T0" y="T1"/>
                </a:cxn>
                <a:cxn ang="T9">
                  <a:pos x="T2" y="T3"/>
                </a:cxn>
                <a:cxn ang="T10">
                  <a:pos x="T4" y="T5"/>
                </a:cxn>
                <a:cxn ang="T11">
                  <a:pos x="T6" y="T7"/>
                </a:cxn>
              </a:cxnLst>
              <a:rect l="T12" t="T13" r="T14" b="T15"/>
              <a:pathLst>
                <a:path w="278" h="140">
                  <a:moveTo>
                    <a:pt x="0" y="0"/>
                  </a:moveTo>
                  <a:lnTo>
                    <a:pt x="138" y="140"/>
                  </a:lnTo>
                  <a:lnTo>
                    <a:pt x="278" y="0"/>
                  </a:lnTo>
                  <a:lnTo>
                    <a:pt x="0" y="0"/>
                  </a:lnTo>
                  <a:close/>
                </a:path>
              </a:pathLst>
            </a:custGeom>
            <a:solidFill>
              <a:srgbClr val="FFFFFF"/>
            </a:solidFill>
            <a:ln w="19050" cap="flat" cmpd="sng">
              <a:solidFill>
                <a:schemeClr val="accent1"/>
              </a:solidFill>
              <a:prstDash val="solid"/>
              <a:miter lim="800000"/>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53" name="Oval 27"/>
            <p:cNvSpPr>
              <a:spLocks noChangeArrowheads="1"/>
            </p:cNvSpPr>
            <p:nvPr/>
          </p:nvSpPr>
          <p:spPr bwMode="auto">
            <a:xfrm>
              <a:off x="3073" y="2610"/>
              <a:ext cx="438" cy="440"/>
            </a:xfrm>
            <a:prstGeom prst="ellipse">
              <a:avLst/>
            </a:prstGeom>
            <a:solidFill>
              <a:schemeClr val="accent1"/>
            </a:solidFill>
            <a:ln w="33338">
              <a:solidFill>
                <a:srgbClr val="FFFFFF"/>
              </a:solidFill>
              <a:miter lim="800000"/>
              <a:headEnd/>
              <a:tailEnd/>
            </a:ln>
          </p:spPr>
          <p:txBody>
            <a:bodyPr/>
            <a:lstStyle/>
            <a:p>
              <a:pPr fontAlgn="base">
                <a:spcBef>
                  <a:spcPct val="0"/>
                </a:spcBef>
                <a:spcAft>
                  <a:spcPct val="0"/>
                </a:spcAft>
              </a:pPr>
              <a:endParaRPr lang="zh-CN" altLang="en-US" smtClean="0">
                <a:solidFill>
                  <a:srgbClr val="000000"/>
                </a:solidFill>
                <a:latin typeface="Arial" pitchFamily="34" charset="0"/>
              </a:endParaRPr>
            </a:p>
          </p:txBody>
        </p:sp>
      </p:grpSp>
      <p:grpSp>
        <p:nvGrpSpPr>
          <p:cNvPr id="54" name="Group 64"/>
          <p:cNvGrpSpPr>
            <a:grpSpLocks/>
          </p:cNvGrpSpPr>
          <p:nvPr/>
        </p:nvGrpSpPr>
        <p:grpSpPr bwMode="auto">
          <a:xfrm>
            <a:off x="5907430" y="3565675"/>
            <a:ext cx="564100" cy="521494"/>
            <a:chOff x="3073" y="3289"/>
            <a:chExt cx="438" cy="438"/>
          </a:xfrm>
        </p:grpSpPr>
        <p:sp>
          <p:nvSpPr>
            <p:cNvPr id="55" name="Freeform 32"/>
            <p:cNvSpPr>
              <a:spLocks/>
            </p:cNvSpPr>
            <p:nvPr/>
          </p:nvSpPr>
          <p:spPr bwMode="auto">
            <a:xfrm>
              <a:off x="3173" y="3389"/>
              <a:ext cx="240" cy="241"/>
            </a:xfrm>
            <a:custGeom>
              <a:avLst/>
              <a:gdLst>
                <a:gd name="T0" fmla="*/ 303 w 303"/>
                <a:gd name="T1" fmla="*/ 263 h 305"/>
                <a:gd name="T2" fmla="*/ 171 w 303"/>
                <a:gd name="T3" fmla="*/ 131 h 305"/>
                <a:gd name="T4" fmla="*/ 223 w 303"/>
                <a:gd name="T5" fmla="*/ 77 h 305"/>
                <a:gd name="T6" fmla="*/ 0 w 303"/>
                <a:gd name="T7" fmla="*/ 0 h 305"/>
                <a:gd name="T8" fmla="*/ 76 w 303"/>
                <a:gd name="T9" fmla="*/ 224 h 305"/>
                <a:gd name="T10" fmla="*/ 129 w 303"/>
                <a:gd name="T11" fmla="*/ 170 h 305"/>
                <a:gd name="T12" fmla="*/ 262 w 303"/>
                <a:gd name="T13" fmla="*/ 305 h 305"/>
                <a:gd name="T14" fmla="*/ 303 w 303"/>
                <a:gd name="T15" fmla="*/ 263 h 305"/>
                <a:gd name="T16" fmla="*/ 0 60000 65536"/>
                <a:gd name="T17" fmla="*/ 0 60000 65536"/>
                <a:gd name="T18" fmla="*/ 0 60000 65536"/>
                <a:gd name="T19" fmla="*/ 0 60000 65536"/>
                <a:gd name="T20" fmla="*/ 0 60000 65536"/>
                <a:gd name="T21" fmla="*/ 0 60000 65536"/>
                <a:gd name="T22" fmla="*/ 0 60000 65536"/>
                <a:gd name="T23" fmla="*/ 0 60000 65536"/>
                <a:gd name="T24" fmla="*/ 0 w 303"/>
                <a:gd name="T25" fmla="*/ 0 h 305"/>
                <a:gd name="T26" fmla="*/ 303 w 303"/>
                <a:gd name="T27" fmla="*/ 305 h 3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3" h="305">
                  <a:moveTo>
                    <a:pt x="303" y="263"/>
                  </a:moveTo>
                  <a:lnTo>
                    <a:pt x="171" y="131"/>
                  </a:lnTo>
                  <a:lnTo>
                    <a:pt x="223" y="77"/>
                  </a:lnTo>
                  <a:lnTo>
                    <a:pt x="0" y="0"/>
                  </a:lnTo>
                  <a:lnTo>
                    <a:pt x="76" y="224"/>
                  </a:lnTo>
                  <a:lnTo>
                    <a:pt x="129" y="170"/>
                  </a:lnTo>
                  <a:lnTo>
                    <a:pt x="262" y="305"/>
                  </a:lnTo>
                  <a:lnTo>
                    <a:pt x="303" y="263"/>
                  </a:lnTo>
                  <a:close/>
                </a:path>
              </a:pathLst>
            </a:custGeom>
            <a:solidFill>
              <a:schemeClr val="bg1"/>
            </a:solidFill>
            <a:ln w="11113" cap="flat">
              <a:noFill/>
              <a:prstDash val="solid"/>
              <a:miter lim="800000"/>
              <a:headEnd/>
              <a:tailEnd/>
            </a:ln>
          </p:spPr>
          <p:txBody>
            <a:bodyPr/>
            <a:lstStyle/>
            <a:p>
              <a:pPr fontAlgn="base">
                <a:spcBef>
                  <a:spcPct val="0"/>
                </a:spcBef>
                <a:spcAft>
                  <a:spcPct val="0"/>
                </a:spcAft>
              </a:pPr>
              <a:endParaRPr lang="zh-CN" altLang="en-US" smtClean="0">
                <a:solidFill>
                  <a:srgbClr val="FFFFFF"/>
                </a:solidFill>
                <a:latin typeface="Arial" charset="0"/>
              </a:endParaRPr>
            </a:p>
          </p:txBody>
        </p:sp>
        <p:sp>
          <p:nvSpPr>
            <p:cNvPr id="56" name="Oval 30"/>
            <p:cNvSpPr>
              <a:spLocks noChangeArrowheads="1"/>
            </p:cNvSpPr>
            <p:nvPr/>
          </p:nvSpPr>
          <p:spPr bwMode="auto">
            <a:xfrm>
              <a:off x="3073" y="3289"/>
              <a:ext cx="438" cy="438"/>
            </a:xfrm>
            <a:prstGeom prst="ellipse">
              <a:avLst/>
            </a:prstGeom>
            <a:solidFill>
              <a:schemeClr val="accent1"/>
            </a:solidFill>
            <a:ln w="33338">
              <a:solidFill>
                <a:srgbClr val="FFFFFF"/>
              </a:solidFill>
              <a:miter lim="800000"/>
              <a:headEnd/>
              <a:tailEnd/>
            </a:ln>
          </p:spPr>
          <p:txBody>
            <a:bodyPr/>
            <a:lstStyle/>
            <a:p>
              <a:pPr fontAlgn="base">
                <a:spcBef>
                  <a:spcPct val="0"/>
                </a:spcBef>
                <a:spcAft>
                  <a:spcPct val="0"/>
                </a:spcAft>
              </a:pPr>
              <a:endParaRPr lang="zh-CN" altLang="en-US" smtClean="0">
                <a:solidFill>
                  <a:srgbClr val="000000"/>
                </a:solidFill>
                <a:latin typeface="Arial" pitchFamily="34" charset="0"/>
              </a:endParaRPr>
            </a:p>
          </p:txBody>
        </p:sp>
      </p:grpSp>
      <p:sp>
        <p:nvSpPr>
          <p:cNvPr id="57" name="Freeform 11"/>
          <p:cNvSpPr>
            <a:spLocks/>
          </p:cNvSpPr>
          <p:nvPr/>
        </p:nvSpPr>
        <p:spPr bwMode="auto">
          <a:xfrm>
            <a:off x="1154632" y="2738190"/>
            <a:ext cx="981075" cy="198834"/>
          </a:xfrm>
          <a:custGeom>
            <a:avLst/>
            <a:gdLst>
              <a:gd name="T0" fmla="*/ 0 w 618"/>
              <a:gd name="T1" fmla="*/ 167 h 167"/>
              <a:gd name="T2" fmla="*/ 616 w 618"/>
              <a:gd name="T3" fmla="*/ 20 h 167"/>
              <a:gd name="T4" fmla="*/ 618 w 618"/>
              <a:gd name="T5" fmla="*/ 0 h 167"/>
              <a:gd name="T6" fmla="*/ 2 w 618"/>
              <a:gd name="T7" fmla="*/ 153 h 167"/>
              <a:gd name="T8" fmla="*/ 0 60000 65536"/>
              <a:gd name="T9" fmla="*/ 0 60000 65536"/>
              <a:gd name="T10" fmla="*/ 0 60000 65536"/>
              <a:gd name="T11" fmla="*/ 0 60000 65536"/>
              <a:gd name="T12" fmla="*/ 0 w 618"/>
              <a:gd name="T13" fmla="*/ 0 h 167"/>
              <a:gd name="T14" fmla="*/ 618 w 618"/>
              <a:gd name="T15" fmla="*/ 167 h 167"/>
            </a:gdLst>
            <a:ahLst/>
            <a:cxnLst>
              <a:cxn ang="T8">
                <a:pos x="T0" y="T1"/>
              </a:cxn>
              <a:cxn ang="T9">
                <a:pos x="T2" y="T3"/>
              </a:cxn>
              <a:cxn ang="T10">
                <a:pos x="T4" y="T5"/>
              </a:cxn>
              <a:cxn ang="T11">
                <a:pos x="T6" y="T7"/>
              </a:cxn>
            </a:cxnLst>
            <a:rect l="T12" t="T13" r="T14" b="T15"/>
            <a:pathLst>
              <a:path w="618" h="167">
                <a:moveTo>
                  <a:pt x="0" y="167"/>
                </a:moveTo>
                <a:lnTo>
                  <a:pt x="616" y="20"/>
                </a:lnTo>
                <a:lnTo>
                  <a:pt x="618" y="0"/>
                </a:lnTo>
                <a:lnTo>
                  <a:pt x="2" y="153"/>
                </a:lnTo>
              </a:path>
            </a:pathLst>
          </a:custGeom>
          <a:solidFill>
            <a:schemeClr val="bg1"/>
          </a:solidFill>
          <a:ln w="11113" cap="flat">
            <a:solidFill>
              <a:schemeClr val="bg1"/>
            </a:solidFill>
            <a:prstDash val="solid"/>
            <a:miter lim="800000"/>
            <a:headEnd/>
            <a:tailEnd/>
          </a:ln>
        </p:spPr>
        <p:txBody>
          <a:bodyPr lIns="91417" tIns="45708" rIns="91417" bIns="45708"/>
          <a:lstStyle/>
          <a:p>
            <a:pPr fontAlgn="base">
              <a:spcBef>
                <a:spcPct val="0"/>
              </a:spcBef>
              <a:spcAft>
                <a:spcPct val="0"/>
              </a:spcAft>
            </a:pPr>
            <a:endParaRPr lang="zh-CN" altLang="en-US" smtClean="0">
              <a:solidFill>
                <a:srgbClr val="FFFFFF"/>
              </a:solidFill>
              <a:latin typeface="Arial" charset="0"/>
            </a:endParaRPr>
          </a:p>
        </p:txBody>
      </p:sp>
      <p:sp>
        <p:nvSpPr>
          <p:cNvPr id="58" name="Freeform 13"/>
          <p:cNvSpPr>
            <a:spLocks/>
          </p:cNvSpPr>
          <p:nvPr/>
        </p:nvSpPr>
        <p:spPr bwMode="auto">
          <a:xfrm>
            <a:off x="2103952" y="2459586"/>
            <a:ext cx="1566863" cy="309563"/>
          </a:xfrm>
          <a:custGeom>
            <a:avLst/>
            <a:gdLst>
              <a:gd name="T0" fmla="*/ 0 w 987"/>
              <a:gd name="T1" fmla="*/ 260 h 260"/>
              <a:gd name="T2" fmla="*/ 985 w 987"/>
              <a:gd name="T3" fmla="*/ 19 h 260"/>
              <a:gd name="T4" fmla="*/ 987 w 987"/>
              <a:gd name="T5" fmla="*/ 0 h 260"/>
              <a:gd name="T6" fmla="*/ 8 w 987"/>
              <a:gd name="T7" fmla="*/ 238 h 260"/>
              <a:gd name="T8" fmla="*/ 0 60000 65536"/>
              <a:gd name="T9" fmla="*/ 0 60000 65536"/>
              <a:gd name="T10" fmla="*/ 0 60000 65536"/>
              <a:gd name="T11" fmla="*/ 0 60000 65536"/>
              <a:gd name="T12" fmla="*/ 0 w 987"/>
              <a:gd name="T13" fmla="*/ 0 h 260"/>
              <a:gd name="T14" fmla="*/ 987 w 987"/>
              <a:gd name="T15" fmla="*/ 260 h 260"/>
            </a:gdLst>
            <a:ahLst/>
            <a:cxnLst>
              <a:cxn ang="T8">
                <a:pos x="T0" y="T1"/>
              </a:cxn>
              <a:cxn ang="T9">
                <a:pos x="T2" y="T3"/>
              </a:cxn>
              <a:cxn ang="T10">
                <a:pos x="T4" y="T5"/>
              </a:cxn>
              <a:cxn ang="T11">
                <a:pos x="T6" y="T7"/>
              </a:cxn>
            </a:cxnLst>
            <a:rect l="T12" t="T13" r="T14" b="T15"/>
            <a:pathLst>
              <a:path w="987" h="260">
                <a:moveTo>
                  <a:pt x="0" y="260"/>
                </a:moveTo>
                <a:lnTo>
                  <a:pt x="985" y="19"/>
                </a:lnTo>
                <a:lnTo>
                  <a:pt x="987" y="0"/>
                </a:lnTo>
                <a:lnTo>
                  <a:pt x="8" y="238"/>
                </a:lnTo>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smtClean="0">
              <a:solidFill>
                <a:srgbClr val="FFFFFF"/>
              </a:solidFill>
              <a:latin typeface="Arial" charset="0"/>
            </a:endParaRPr>
          </a:p>
        </p:txBody>
      </p:sp>
      <p:sp>
        <p:nvSpPr>
          <p:cNvPr id="59" name="Freeform 15"/>
          <p:cNvSpPr>
            <a:spLocks/>
          </p:cNvSpPr>
          <p:nvPr/>
        </p:nvSpPr>
        <p:spPr bwMode="auto">
          <a:xfrm>
            <a:off x="1260995" y="946300"/>
            <a:ext cx="2541587" cy="845344"/>
          </a:xfrm>
          <a:custGeom>
            <a:avLst/>
            <a:gdLst>
              <a:gd name="T0" fmla="*/ 1002 w 1002"/>
              <a:gd name="T1" fmla="*/ 3 h 396"/>
              <a:gd name="T2" fmla="*/ 997 w 1002"/>
              <a:gd name="T3" fmla="*/ 12 h 396"/>
              <a:gd name="T4" fmla="*/ 993 w 1002"/>
              <a:gd name="T5" fmla="*/ 11 h 396"/>
              <a:gd name="T6" fmla="*/ 982 w 1002"/>
              <a:gd name="T7" fmla="*/ 9 h 396"/>
              <a:gd name="T8" fmla="*/ 967 w 1002"/>
              <a:gd name="T9" fmla="*/ 9 h 396"/>
              <a:gd name="T10" fmla="*/ 953 w 1002"/>
              <a:gd name="T11" fmla="*/ 11 h 396"/>
              <a:gd name="T12" fmla="*/ 939 w 1002"/>
              <a:gd name="T13" fmla="*/ 16 h 396"/>
              <a:gd name="T14" fmla="*/ 424 w 1002"/>
              <a:gd name="T15" fmla="*/ 224 h 396"/>
              <a:gd name="T16" fmla="*/ 376 w 1002"/>
              <a:gd name="T17" fmla="*/ 244 h 396"/>
              <a:gd name="T18" fmla="*/ 1 w 1002"/>
              <a:gd name="T19" fmla="*/ 396 h 396"/>
              <a:gd name="T20" fmla="*/ 0 w 1002"/>
              <a:gd name="T21" fmla="*/ 390 h 396"/>
              <a:gd name="T22" fmla="*/ 377 w 1002"/>
              <a:gd name="T23" fmla="*/ 237 h 396"/>
              <a:gd name="T24" fmla="*/ 424 w 1002"/>
              <a:gd name="T25" fmla="*/ 218 h 396"/>
              <a:gd name="T26" fmla="*/ 938 w 1002"/>
              <a:gd name="T27" fmla="*/ 8 h 396"/>
              <a:gd name="T28" fmla="*/ 954 w 1002"/>
              <a:gd name="T29" fmla="*/ 3 h 396"/>
              <a:gd name="T30" fmla="*/ 971 w 1002"/>
              <a:gd name="T31" fmla="*/ 1 h 396"/>
              <a:gd name="T32" fmla="*/ 987 w 1002"/>
              <a:gd name="T33" fmla="*/ 0 h 396"/>
              <a:gd name="T34" fmla="*/ 1000 w 1002"/>
              <a:gd name="T35" fmla="*/ 3 h 396"/>
              <a:gd name="T36" fmla="*/ 1002 w 1002"/>
              <a:gd name="T37" fmla="*/ 3 h 3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02"/>
              <a:gd name="T58" fmla="*/ 0 h 396"/>
              <a:gd name="T59" fmla="*/ 1002 w 1002"/>
              <a:gd name="T60" fmla="*/ 396 h 39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02" h="396">
                <a:moveTo>
                  <a:pt x="1002" y="3"/>
                </a:moveTo>
                <a:cubicBezTo>
                  <a:pt x="997" y="12"/>
                  <a:pt x="997" y="12"/>
                  <a:pt x="997" y="12"/>
                </a:cubicBezTo>
                <a:cubicBezTo>
                  <a:pt x="993" y="11"/>
                  <a:pt x="993" y="11"/>
                  <a:pt x="993" y="11"/>
                </a:cubicBezTo>
                <a:cubicBezTo>
                  <a:pt x="990" y="10"/>
                  <a:pt x="986" y="9"/>
                  <a:pt x="982" y="9"/>
                </a:cubicBezTo>
                <a:cubicBezTo>
                  <a:pt x="977" y="9"/>
                  <a:pt x="972" y="9"/>
                  <a:pt x="967" y="9"/>
                </a:cubicBezTo>
                <a:cubicBezTo>
                  <a:pt x="962" y="10"/>
                  <a:pt x="957" y="10"/>
                  <a:pt x="953" y="11"/>
                </a:cubicBezTo>
                <a:cubicBezTo>
                  <a:pt x="948" y="13"/>
                  <a:pt x="943" y="14"/>
                  <a:pt x="939" y="16"/>
                </a:cubicBezTo>
                <a:cubicBezTo>
                  <a:pt x="424" y="224"/>
                  <a:pt x="424" y="224"/>
                  <a:pt x="424" y="224"/>
                </a:cubicBezTo>
                <a:cubicBezTo>
                  <a:pt x="376" y="244"/>
                  <a:pt x="376" y="244"/>
                  <a:pt x="376" y="244"/>
                </a:cubicBezTo>
                <a:cubicBezTo>
                  <a:pt x="1" y="396"/>
                  <a:pt x="1" y="396"/>
                  <a:pt x="1" y="396"/>
                </a:cubicBezTo>
                <a:cubicBezTo>
                  <a:pt x="0" y="390"/>
                  <a:pt x="0" y="390"/>
                  <a:pt x="0" y="390"/>
                </a:cubicBezTo>
                <a:cubicBezTo>
                  <a:pt x="377" y="237"/>
                  <a:pt x="377" y="237"/>
                  <a:pt x="377" y="237"/>
                </a:cubicBezTo>
                <a:cubicBezTo>
                  <a:pt x="424" y="218"/>
                  <a:pt x="424" y="218"/>
                  <a:pt x="424" y="218"/>
                </a:cubicBezTo>
                <a:cubicBezTo>
                  <a:pt x="938" y="8"/>
                  <a:pt x="938" y="8"/>
                  <a:pt x="938" y="8"/>
                </a:cubicBezTo>
                <a:cubicBezTo>
                  <a:pt x="943" y="6"/>
                  <a:pt x="948" y="5"/>
                  <a:pt x="954" y="3"/>
                </a:cubicBezTo>
                <a:cubicBezTo>
                  <a:pt x="959" y="2"/>
                  <a:pt x="965" y="1"/>
                  <a:pt x="971" y="1"/>
                </a:cubicBezTo>
                <a:cubicBezTo>
                  <a:pt x="976" y="0"/>
                  <a:pt x="982" y="0"/>
                  <a:pt x="987" y="0"/>
                </a:cubicBezTo>
                <a:cubicBezTo>
                  <a:pt x="992" y="1"/>
                  <a:pt x="996" y="1"/>
                  <a:pt x="1000" y="3"/>
                </a:cubicBezTo>
                <a:cubicBezTo>
                  <a:pt x="1002" y="3"/>
                  <a:pt x="1002" y="3"/>
                  <a:pt x="1002" y="3"/>
                </a:cubicBezTo>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smtClean="0">
              <a:solidFill>
                <a:srgbClr val="FFFFFF"/>
              </a:solidFill>
              <a:latin typeface="Arial" charset="0"/>
            </a:endParaRPr>
          </a:p>
        </p:txBody>
      </p:sp>
      <p:sp>
        <p:nvSpPr>
          <p:cNvPr id="60" name="Freeform 16"/>
          <p:cNvSpPr>
            <a:spLocks/>
          </p:cNvSpPr>
          <p:nvPr/>
        </p:nvSpPr>
        <p:spPr bwMode="auto">
          <a:xfrm>
            <a:off x="938727" y="1778549"/>
            <a:ext cx="325438" cy="1190625"/>
          </a:xfrm>
          <a:custGeom>
            <a:avLst/>
            <a:gdLst>
              <a:gd name="T0" fmla="*/ 128 w 128"/>
              <a:gd name="T1" fmla="*/ 6 h 558"/>
              <a:gd name="T2" fmla="*/ 124 w 128"/>
              <a:gd name="T3" fmla="*/ 7 h 558"/>
              <a:gd name="T4" fmla="*/ 118 w 128"/>
              <a:gd name="T5" fmla="*/ 11 h 558"/>
              <a:gd name="T6" fmla="*/ 112 w 128"/>
              <a:gd name="T7" fmla="*/ 17 h 558"/>
              <a:gd name="T8" fmla="*/ 108 w 128"/>
              <a:gd name="T9" fmla="*/ 24 h 558"/>
              <a:gd name="T10" fmla="*/ 106 w 128"/>
              <a:gd name="T11" fmla="*/ 31 h 558"/>
              <a:gd name="T12" fmla="*/ 64 w 128"/>
              <a:gd name="T13" fmla="*/ 240 h 558"/>
              <a:gd name="T14" fmla="*/ 55 w 128"/>
              <a:gd name="T15" fmla="*/ 287 h 558"/>
              <a:gd name="T16" fmla="*/ 7 w 128"/>
              <a:gd name="T17" fmla="*/ 530 h 558"/>
              <a:gd name="T18" fmla="*/ 6 w 128"/>
              <a:gd name="T19" fmla="*/ 539 h 558"/>
              <a:gd name="T20" fmla="*/ 8 w 128"/>
              <a:gd name="T21" fmla="*/ 545 h 558"/>
              <a:gd name="T22" fmla="*/ 13 w 128"/>
              <a:gd name="T23" fmla="*/ 549 h 558"/>
              <a:gd name="T24" fmla="*/ 19 w 128"/>
              <a:gd name="T25" fmla="*/ 550 h 558"/>
              <a:gd name="T26" fmla="*/ 86 w 128"/>
              <a:gd name="T27" fmla="*/ 535 h 558"/>
              <a:gd name="T28" fmla="*/ 85 w 128"/>
              <a:gd name="T29" fmla="*/ 543 h 558"/>
              <a:gd name="T30" fmla="*/ 17 w 128"/>
              <a:gd name="T31" fmla="*/ 558 h 558"/>
              <a:gd name="T32" fmla="*/ 9 w 128"/>
              <a:gd name="T33" fmla="*/ 557 h 558"/>
              <a:gd name="T34" fmla="*/ 3 w 128"/>
              <a:gd name="T35" fmla="*/ 552 h 558"/>
              <a:gd name="T36" fmla="*/ 0 w 128"/>
              <a:gd name="T37" fmla="*/ 543 h 558"/>
              <a:gd name="T38" fmla="*/ 1 w 128"/>
              <a:gd name="T39" fmla="*/ 531 h 558"/>
              <a:gd name="T40" fmla="*/ 49 w 128"/>
              <a:gd name="T41" fmla="*/ 289 h 558"/>
              <a:gd name="T42" fmla="*/ 58 w 128"/>
              <a:gd name="T43" fmla="*/ 242 h 558"/>
              <a:gd name="T44" fmla="*/ 100 w 128"/>
              <a:gd name="T45" fmla="*/ 33 h 558"/>
              <a:gd name="T46" fmla="*/ 104 w 128"/>
              <a:gd name="T47" fmla="*/ 23 h 558"/>
              <a:gd name="T48" fmla="*/ 110 w 128"/>
              <a:gd name="T49" fmla="*/ 14 h 558"/>
              <a:gd name="T50" fmla="*/ 117 w 128"/>
              <a:gd name="T51" fmla="*/ 6 h 558"/>
              <a:gd name="T52" fmla="*/ 126 w 128"/>
              <a:gd name="T53" fmla="*/ 1 h 558"/>
              <a:gd name="T54" fmla="*/ 127 w 128"/>
              <a:gd name="T55" fmla="*/ 0 h 558"/>
              <a:gd name="T56" fmla="*/ 128 w 128"/>
              <a:gd name="T57" fmla="*/ 6 h 55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8"/>
              <a:gd name="T88" fmla="*/ 0 h 558"/>
              <a:gd name="T89" fmla="*/ 128 w 128"/>
              <a:gd name="T90" fmla="*/ 558 h 55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8" h="558">
                <a:moveTo>
                  <a:pt x="128" y="6"/>
                </a:moveTo>
                <a:cubicBezTo>
                  <a:pt x="124" y="7"/>
                  <a:pt x="124" y="7"/>
                  <a:pt x="124" y="7"/>
                </a:cubicBezTo>
                <a:cubicBezTo>
                  <a:pt x="122" y="8"/>
                  <a:pt x="120" y="9"/>
                  <a:pt x="118" y="11"/>
                </a:cubicBezTo>
                <a:cubicBezTo>
                  <a:pt x="116" y="13"/>
                  <a:pt x="114" y="15"/>
                  <a:pt x="112" y="17"/>
                </a:cubicBezTo>
                <a:cubicBezTo>
                  <a:pt x="111" y="19"/>
                  <a:pt x="109" y="21"/>
                  <a:pt x="108" y="24"/>
                </a:cubicBezTo>
                <a:cubicBezTo>
                  <a:pt x="107" y="26"/>
                  <a:pt x="106" y="28"/>
                  <a:pt x="106" y="31"/>
                </a:cubicBezTo>
                <a:cubicBezTo>
                  <a:pt x="64" y="240"/>
                  <a:pt x="64" y="240"/>
                  <a:pt x="64" y="240"/>
                </a:cubicBezTo>
                <a:cubicBezTo>
                  <a:pt x="55" y="287"/>
                  <a:pt x="55" y="287"/>
                  <a:pt x="55" y="287"/>
                </a:cubicBezTo>
                <a:cubicBezTo>
                  <a:pt x="7" y="530"/>
                  <a:pt x="7" y="530"/>
                  <a:pt x="7" y="530"/>
                </a:cubicBezTo>
                <a:cubicBezTo>
                  <a:pt x="6" y="533"/>
                  <a:pt x="6" y="536"/>
                  <a:pt x="6" y="539"/>
                </a:cubicBezTo>
                <a:cubicBezTo>
                  <a:pt x="6" y="541"/>
                  <a:pt x="7" y="544"/>
                  <a:pt x="8" y="545"/>
                </a:cubicBezTo>
                <a:cubicBezTo>
                  <a:pt x="9" y="547"/>
                  <a:pt x="11" y="548"/>
                  <a:pt x="13" y="549"/>
                </a:cubicBezTo>
                <a:cubicBezTo>
                  <a:pt x="14" y="550"/>
                  <a:pt x="17" y="550"/>
                  <a:pt x="19" y="550"/>
                </a:cubicBezTo>
                <a:cubicBezTo>
                  <a:pt x="86" y="535"/>
                  <a:pt x="86" y="535"/>
                  <a:pt x="86" y="535"/>
                </a:cubicBezTo>
                <a:cubicBezTo>
                  <a:pt x="85" y="543"/>
                  <a:pt x="85" y="543"/>
                  <a:pt x="85" y="543"/>
                </a:cubicBezTo>
                <a:cubicBezTo>
                  <a:pt x="17" y="558"/>
                  <a:pt x="17" y="558"/>
                  <a:pt x="17" y="558"/>
                </a:cubicBezTo>
                <a:cubicBezTo>
                  <a:pt x="14" y="558"/>
                  <a:pt x="11" y="558"/>
                  <a:pt x="9" y="557"/>
                </a:cubicBezTo>
                <a:cubicBezTo>
                  <a:pt x="6" y="556"/>
                  <a:pt x="4" y="554"/>
                  <a:pt x="3" y="552"/>
                </a:cubicBezTo>
                <a:cubicBezTo>
                  <a:pt x="1" y="550"/>
                  <a:pt x="0" y="547"/>
                  <a:pt x="0" y="543"/>
                </a:cubicBezTo>
                <a:cubicBezTo>
                  <a:pt x="0" y="540"/>
                  <a:pt x="0" y="536"/>
                  <a:pt x="1" y="531"/>
                </a:cubicBezTo>
                <a:cubicBezTo>
                  <a:pt x="49" y="289"/>
                  <a:pt x="49" y="289"/>
                  <a:pt x="49" y="289"/>
                </a:cubicBezTo>
                <a:cubicBezTo>
                  <a:pt x="58" y="242"/>
                  <a:pt x="58" y="242"/>
                  <a:pt x="58" y="242"/>
                </a:cubicBezTo>
                <a:cubicBezTo>
                  <a:pt x="100" y="33"/>
                  <a:pt x="100" y="33"/>
                  <a:pt x="100" y="33"/>
                </a:cubicBezTo>
                <a:cubicBezTo>
                  <a:pt x="101" y="30"/>
                  <a:pt x="102" y="26"/>
                  <a:pt x="104" y="23"/>
                </a:cubicBezTo>
                <a:cubicBezTo>
                  <a:pt x="105" y="20"/>
                  <a:pt x="107" y="17"/>
                  <a:pt x="110" y="14"/>
                </a:cubicBezTo>
                <a:cubicBezTo>
                  <a:pt x="112" y="11"/>
                  <a:pt x="114" y="8"/>
                  <a:pt x="117" y="6"/>
                </a:cubicBezTo>
                <a:cubicBezTo>
                  <a:pt x="120" y="4"/>
                  <a:pt x="123" y="2"/>
                  <a:pt x="126" y="1"/>
                </a:cubicBezTo>
                <a:cubicBezTo>
                  <a:pt x="127" y="0"/>
                  <a:pt x="127" y="0"/>
                  <a:pt x="127" y="0"/>
                </a:cubicBezTo>
                <a:lnTo>
                  <a:pt x="128" y="6"/>
                </a:lnTo>
                <a:close/>
              </a:path>
            </a:pathLst>
          </a:custGeom>
          <a:solidFill>
            <a:schemeClr val="bg1"/>
          </a:solidFill>
          <a:ln w="11113" cap="flat">
            <a:solidFill>
              <a:schemeClr val="bg1"/>
            </a:solidFill>
            <a:prstDash val="solid"/>
            <a:miter lim="800000"/>
            <a:headEnd/>
            <a:tailEnd/>
          </a:ln>
        </p:spPr>
        <p:txBody>
          <a:bodyPr lIns="91417" tIns="45708" rIns="91417" bIns="45708"/>
          <a:lstStyle/>
          <a:p>
            <a:pPr fontAlgn="base">
              <a:spcBef>
                <a:spcPct val="0"/>
              </a:spcBef>
              <a:spcAft>
                <a:spcPct val="0"/>
              </a:spcAft>
            </a:pPr>
            <a:endParaRPr lang="zh-CN" altLang="en-US" smtClean="0">
              <a:solidFill>
                <a:srgbClr val="FFFFFF"/>
              </a:solidFill>
              <a:latin typeface="Arial" charset="0"/>
            </a:endParaRPr>
          </a:p>
        </p:txBody>
      </p:sp>
      <p:sp>
        <p:nvSpPr>
          <p:cNvPr id="61" name="Freeform 17"/>
          <p:cNvSpPr>
            <a:spLocks/>
          </p:cNvSpPr>
          <p:nvPr/>
        </p:nvSpPr>
        <p:spPr bwMode="auto">
          <a:xfrm>
            <a:off x="3673990" y="952253"/>
            <a:ext cx="1308100" cy="1528763"/>
          </a:xfrm>
          <a:custGeom>
            <a:avLst/>
            <a:gdLst>
              <a:gd name="T0" fmla="*/ 46 w 516"/>
              <a:gd name="T1" fmla="*/ 9 h 716"/>
              <a:gd name="T2" fmla="*/ 485 w 516"/>
              <a:gd name="T3" fmla="*/ 148 h 716"/>
              <a:gd name="T4" fmla="*/ 496 w 516"/>
              <a:gd name="T5" fmla="*/ 154 h 716"/>
              <a:gd name="T6" fmla="*/ 501 w 516"/>
              <a:gd name="T7" fmla="*/ 164 h 716"/>
              <a:gd name="T8" fmla="*/ 501 w 516"/>
              <a:gd name="T9" fmla="*/ 175 h 716"/>
              <a:gd name="T10" fmla="*/ 494 w 516"/>
              <a:gd name="T11" fmla="*/ 187 h 716"/>
              <a:gd name="T12" fmla="*/ 113 w 516"/>
              <a:gd name="T13" fmla="*/ 656 h 716"/>
              <a:gd name="T14" fmla="*/ 100 w 516"/>
              <a:gd name="T15" fmla="*/ 668 h 716"/>
              <a:gd name="T16" fmla="*/ 84 w 516"/>
              <a:gd name="T17" fmla="*/ 679 h 716"/>
              <a:gd name="T18" fmla="*/ 66 w 516"/>
              <a:gd name="T19" fmla="*/ 689 h 716"/>
              <a:gd name="T20" fmla="*/ 49 w 516"/>
              <a:gd name="T21" fmla="*/ 694 h 716"/>
              <a:gd name="T22" fmla="*/ 0 w 516"/>
              <a:gd name="T23" fmla="*/ 705 h 716"/>
              <a:gd name="T24" fmla="*/ 0 w 516"/>
              <a:gd name="T25" fmla="*/ 716 h 716"/>
              <a:gd name="T26" fmla="*/ 50 w 516"/>
              <a:gd name="T27" fmla="*/ 705 h 716"/>
              <a:gd name="T28" fmla="*/ 69 w 516"/>
              <a:gd name="T29" fmla="*/ 699 h 716"/>
              <a:gd name="T30" fmla="*/ 89 w 516"/>
              <a:gd name="T31" fmla="*/ 689 h 716"/>
              <a:gd name="T32" fmla="*/ 108 w 516"/>
              <a:gd name="T33" fmla="*/ 676 h 716"/>
              <a:gd name="T34" fmla="*/ 122 w 516"/>
              <a:gd name="T35" fmla="*/ 661 h 716"/>
              <a:gd name="T36" fmla="*/ 506 w 516"/>
              <a:gd name="T37" fmla="*/ 190 h 716"/>
              <a:gd name="T38" fmla="*/ 515 w 516"/>
              <a:gd name="T39" fmla="*/ 174 h 716"/>
              <a:gd name="T40" fmla="*/ 515 w 516"/>
              <a:gd name="T41" fmla="*/ 159 h 716"/>
              <a:gd name="T42" fmla="*/ 508 w 516"/>
              <a:gd name="T43" fmla="*/ 147 h 716"/>
              <a:gd name="T44" fmla="*/ 493 w 516"/>
              <a:gd name="T45" fmla="*/ 138 h 716"/>
              <a:gd name="T46" fmla="*/ 51 w 516"/>
              <a:gd name="T47" fmla="*/ 0 h 716"/>
              <a:gd name="T48" fmla="*/ 46 w 516"/>
              <a:gd name="T49" fmla="*/ 9 h 7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6"/>
              <a:gd name="T76" fmla="*/ 0 h 716"/>
              <a:gd name="T77" fmla="*/ 516 w 516"/>
              <a:gd name="T78" fmla="*/ 716 h 7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6" h="716">
                <a:moveTo>
                  <a:pt x="46" y="9"/>
                </a:moveTo>
                <a:cubicBezTo>
                  <a:pt x="485" y="148"/>
                  <a:pt x="485" y="148"/>
                  <a:pt x="485" y="148"/>
                </a:cubicBezTo>
                <a:cubicBezTo>
                  <a:pt x="490" y="150"/>
                  <a:pt x="493" y="152"/>
                  <a:pt x="496" y="154"/>
                </a:cubicBezTo>
                <a:cubicBezTo>
                  <a:pt x="499" y="157"/>
                  <a:pt x="500" y="160"/>
                  <a:pt x="501" y="164"/>
                </a:cubicBezTo>
                <a:cubicBezTo>
                  <a:pt x="502" y="167"/>
                  <a:pt x="502" y="171"/>
                  <a:pt x="501" y="175"/>
                </a:cubicBezTo>
                <a:cubicBezTo>
                  <a:pt x="500" y="179"/>
                  <a:pt x="498" y="183"/>
                  <a:pt x="494" y="187"/>
                </a:cubicBezTo>
                <a:cubicBezTo>
                  <a:pt x="113" y="656"/>
                  <a:pt x="113" y="656"/>
                  <a:pt x="113" y="656"/>
                </a:cubicBezTo>
                <a:cubicBezTo>
                  <a:pt x="109" y="660"/>
                  <a:pt x="105" y="664"/>
                  <a:pt x="100" y="668"/>
                </a:cubicBezTo>
                <a:cubicBezTo>
                  <a:pt x="95" y="672"/>
                  <a:pt x="89" y="676"/>
                  <a:pt x="84" y="679"/>
                </a:cubicBezTo>
                <a:cubicBezTo>
                  <a:pt x="78" y="683"/>
                  <a:pt x="72" y="686"/>
                  <a:pt x="66" y="689"/>
                </a:cubicBezTo>
                <a:cubicBezTo>
                  <a:pt x="60" y="691"/>
                  <a:pt x="55" y="693"/>
                  <a:pt x="49" y="694"/>
                </a:cubicBezTo>
                <a:cubicBezTo>
                  <a:pt x="0" y="705"/>
                  <a:pt x="0" y="705"/>
                  <a:pt x="0" y="705"/>
                </a:cubicBezTo>
                <a:cubicBezTo>
                  <a:pt x="0" y="716"/>
                  <a:pt x="0" y="716"/>
                  <a:pt x="0" y="716"/>
                </a:cubicBezTo>
                <a:cubicBezTo>
                  <a:pt x="50" y="705"/>
                  <a:pt x="50" y="705"/>
                  <a:pt x="50" y="705"/>
                </a:cubicBezTo>
                <a:cubicBezTo>
                  <a:pt x="56" y="704"/>
                  <a:pt x="63" y="702"/>
                  <a:pt x="69" y="699"/>
                </a:cubicBezTo>
                <a:cubicBezTo>
                  <a:pt x="76" y="696"/>
                  <a:pt x="83" y="693"/>
                  <a:pt x="89" y="689"/>
                </a:cubicBezTo>
                <a:cubicBezTo>
                  <a:pt x="96" y="685"/>
                  <a:pt x="102" y="680"/>
                  <a:pt x="108" y="676"/>
                </a:cubicBezTo>
                <a:cubicBezTo>
                  <a:pt x="113" y="671"/>
                  <a:pt x="118" y="666"/>
                  <a:pt x="122" y="661"/>
                </a:cubicBezTo>
                <a:cubicBezTo>
                  <a:pt x="506" y="190"/>
                  <a:pt x="506" y="190"/>
                  <a:pt x="506" y="190"/>
                </a:cubicBezTo>
                <a:cubicBezTo>
                  <a:pt x="510" y="185"/>
                  <a:pt x="513" y="180"/>
                  <a:pt x="515" y="174"/>
                </a:cubicBezTo>
                <a:cubicBezTo>
                  <a:pt x="516" y="169"/>
                  <a:pt x="516" y="164"/>
                  <a:pt x="515" y="159"/>
                </a:cubicBezTo>
                <a:cubicBezTo>
                  <a:pt x="514" y="154"/>
                  <a:pt x="511" y="150"/>
                  <a:pt x="508" y="147"/>
                </a:cubicBezTo>
                <a:cubicBezTo>
                  <a:pt x="504" y="143"/>
                  <a:pt x="499" y="140"/>
                  <a:pt x="493" y="138"/>
                </a:cubicBezTo>
                <a:cubicBezTo>
                  <a:pt x="51" y="0"/>
                  <a:pt x="51" y="0"/>
                  <a:pt x="51" y="0"/>
                </a:cubicBezTo>
                <a:lnTo>
                  <a:pt x="46" y="9"/>
                </a:lnTo>
                <a:close/>
              </a:path>
            </a:pathLst>
          </a:custGeom>
          <a:solidFill>
            <a:schemeClr val="bg1"/>
          </a:solidFill>
          <a:ln w="11113" cap="flat" cmpd="sng">
            <a:solidFill>
              <a:schemeClr val="bg1"/>
            </a:solidFill>
            <a:prstDash val="solid"/>
            <a:miter lim="800000"/>
            <a:headEnd type="none" w="med" len="med"/>
            <a:tailEnd type="none" w="med" len="med"/>
          </a:ln>
        </p:spPr>
        <p:txBody>
          <a:bodyPr lIns="91417" tIns="45708" rIns="91417" bIns="45708"/>
          <a:lstStyle/>
          <a:p>
            <a:pPr fontAlgn="base">
              <a:spcBef>
                <a:spcPct val="0"/>
              </a:spcBef>
              <a:spcAft>
                <a:spcPct val="0"/>
              </a:spcAft>
            </a:pPr>
            <a:endParaRPr lang="zh-CN" altLang="en-US" smtClean="0">
              <a:solidFill>
                <a:srgbClr val="FFFFFF"/>
              </a:solidFill>
              <a:latin typeface="Arial" charset="0"/>
            </a:endParaRPr>
          </a:p>
        </p:txBody>
      </p:sp>
      <p:sp>
        <p:nvSpPr>
          <p:cNvPr id="62" name="Line 51"/>
          <p:cNvSpPr>
            <a:spLocks noChangeShapeType="1"/>
          </p:cNvSpPr>
          <p:nvPr/>
        </p:nvSpPr>
        <p:spPr bwMode="auto">
          <a:xfrm>
            <a:off x="3129479" y="4365776"/>
            <a:ext cx="3071203" cy="2380"/>
          </a:xfrm>
          <a:prstGeom prst="line">
            <a:avLst/>
          </a:prstGeom>
          <a:noFill/>
          <a:ln w="33338">
            <a:solidFill>
              <a:srgbClr val="FFFFFF"/>
            </a:solidFill>
            <a:miter lim="800000"/>
            <a:headEnd/>
            <a:tailEnd/>
          </a:ln>
        </p:spPr>
        <p:txBody>
          <a:bodyPr lIns="91417" tIns="45708" rIns="91417" bIns="45708"/>
          <a:lstStyle/>
          <a:p>
            <a:pPr fontAlgn="base">
              <a:spcBef>
                <a:spcPct val="0"/>
              </a:spcBef>
              <a:spcAft>
                <a:spcPct val="0"/>
              </a:spcAft>
            </a:pPr>
            <a:endParaRPr lang="zh-CN" altLang="en-US" smtClean="0">
              <a:solidFill>
                <a:srgbClr val="FFFFFF"/>
              </a:solidFill>
              <a:latin typeface="Arial" charset="0"/>
            </a:endParaRPr>
          </a:p>
        </p:txBody>
      </p:sp>
      <p:sp>
        <p:nvSpPr>
          <p:cNvPr id="66" name="Text Box 62"/>
          <p:cNvSpPr txBox="1">
            <a:spLocks noChangeArrowheads="1"/>
          </p:cNvSpPr>
          <p:nvPr/>
        </p:nvSpPr>
        <p:spPr bwMode="auto">
          <a:xfrm>
            <a:off x="6787424" y="882557"/>
            <a:ext cx="4763566" cy="598975"/>
          </a:xfrm>
          <a:prstGeom prst="rect">
            <a:avLst/>
          </a:prstGeom>
          <a:noFill/>
          <a:ln w="9525">
            <a:noFill/>
            <a:miter lim="800000"/>
            <a:headEnd/>
            <a:tailEnd/>
          </a:ln>
        </p:spPr>
        <p:txBody>
          <a:bodyPr lIns="91417" tIns="45708" rIns="91417" bIns="45708" anchor="ctr"/>
          <a:lstStyle/>
          <a:p>
            <a:pPr fontAlgn="base">
              <a:spcBef>
                <a:spcPct val="50000"/>
              </a:spcBef>
              <a:spcAft>
                <a:spcPct val="0"/>
              </a:spcAft>
            </a:pPr>
            <a:r>
              <a:rPr lang="zh-CN" altLang="en-US" sz="2200" dirty="0">
                <a:solidFill>
                  <a:srgbClr val="FFFFFF"/>
                </a:solidFill>
                <a:latin typeface="微软雅黑" pitchFamily="34" charset="-122"/>
                <a:ea typeface="微软雅黑" pitchFamily="34" charset="-122"/>
              </a:rPr>
              <a:t>课件</a:t>
            </a:r>
            <a:r>
              <a:rPr lang="zh-CN" altLang="en-US" sz="2200" dirty="0" smtClean="0">
                <a:solidFill>
                  <a:srgbClr val="FFFFFF"/>
                </a:solidFill>
                <a:latin typeface="微软雅黑" pitchFamily="34" charset="-122"/>
                <a:ea typeface="微软雅黑" pitchFamily="34" charset="-122"/>
              </a:rPr>
              <a:t>制作</a:t>
            </a:r>
            <a:endParaRPr lang="en-GB" altLang="zh-CN" sz="2200" dirty="0">
              <a:solidFill>
                <a:srgbClr val="FFFFFF"/>
              </a:solidFill>
              <a:latin typeface="微软雅黑" pitchFamily="34" charset="-122"/>
              <a:ea typeface="微软雅黑" pitchFamily="34" charset="-122"/>
            </a:endParaRPr>
          </a:p>
        </p:txBody>
      </p:sp>
      <p:sp>
        <p:nvSpPr>
          <p:cNvPr id="67" name="TextBox 66"/>
          <p:cNvSpPr txBox="1"/>
          <p:nvPr/>
        </p:nvSpPr>
        <p:spPr>
          <a:xfrm rot="20445248">
            <a:off x="1391032" y="1491918"/>
            <a:ext cx="2954609" cy="923305"/>
          </a:xfrm>
          <a:prstGeom prst="rect">
            <a:avLst/>
          </a:prstGeom>
          <a:noFill/>
        </p:spPr>
        <p:txBody>
          <a:bodyPr wrap="none" lIns="91417" tIns="45708" rIns="91417" bIns="45708">
            <a:spAutoFit/>
          </a:bodyPr>
          <a:lstStyle/>
          <a:p>
            <a:pPr fontAlgn="base">
              <a:spcBef>
                <a:spcPct val="0"/>
              </a:spcBef>
              <a:spcAft>
                <a:spcPct val="0"/>
              </a:spcAft>
              <a:defRPr/>
            </a:pPr>
            <a:r>
              <a:rPr lang="zh-CN" altLang="en-US" sz="5400" b="1" dirty="0">
                <a:solidFill>
                  <a:srgbClr val="FFFFFF"/>
                </a:solidFill>
                <a:latin typeface="微软雅黑" pitchFamily="34" charset="-122"/>
                <a:ea typeface="微软雅黑" pitchFamily="34" charset="-122"/>
              </a:rPr>
              <a:t>谢谢观看</a:t>
            </a:r>
          </a:p>
        </p:txBody>
      </p:sp>
      <p:pic>
        <p:nvPicPr>
          <p:cNvPr id="68" name="Picture 3" descr="C:\Documents and Settings\tdz\桌面\未标题-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2110" y="3632352"/>
            <a:ext cx="457143" cy="41142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9" descr="E:\仝德志文件，勿删！\03-参考文档\！PPT图片及版面资源\06-PPT精选插图\05-头像\嘿嘿.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4186" y="728321"/>
            <a:ext cx="853334" cy="853334"/>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3" descr="C:\Users\user\Desktop\未标题-4 拷贝.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568" y="2794759"/>
            <a:ext cx="356400" cy="453600"/>
          </a:xfrm>
          <a:prstGeom prst="rect">
            <a:avLst/>
          </a:prstGeom>
          <a:noFill/>
          <a:extLst>
            <a:ext uri="{909E8E84-426E-40DD-AFC4-6F175D3DCCD1}">
              <a14:hiddenFill xmlns:a14="http://schemas.microsoft.com/office/drawing/2010/main">
                <a:solidFill>
                  <a:srgbClr val="FFFFFF"/>
                </a:solidFill>
              </a14:hiddenFill>
            </a:ext>
          </a:extLst>
        </p:spPr>
      </p:pic>
      <p:grpSp>
        <p:nvGrpSpPr>
          <p:cNvPr id="71" name="组合 70"/>
          <p:cNvGrpSpPr/>
          <p:nvPr/>
        </p:nvGrpSpPr>
        <p:grpSpPr>
          <a:xfrm>
            <a:off x="5907429" y="1965479"/>
            <a:ext cx="564102" cy="523876"/>
            <a:chOff x="5907429" y="1965479"/>
            <a:chExt cx="564102" cy="523876"/>
          </a:xfrm>
        </p:grpSpPr>
        <p:sp>
          <p:nvSpPr>
            <p:cNvPr id="72" name="Oval 25"/>
            <p:cNvSpPr>
              <a:spLocks noChangeArrowheads="1"/>
            </p:cNvSpPr>
            <p:nvPr/>
          </p:nvSpPr>
          <p:spPr bwMode="auto">
            <a:xfrm>
              <a:off x="5907429" y="1965479"/>
              <a:ext cx="564102" cy="523876"/>
            </a:xfrm>
            <a:prstGeom prst="ellipse">
              <a:avLst/>
            </a:prstGeom>
            <a:solidFill>
              <a:schemeClr val="accent1"/>
            </a:solidFill>
            <a:ln w="33338">
              <a:solidFill>
                <a:srgbClr val="FFFFFF"/>
              </a:solidFill>
              <a:miter lim="800000"/>
              <a:headEnd/>
              <a:tailEnd/>
            </a:ln>
          </p:spPr>
          <p:txBody>
            <a:bodyPr/>
            <a:lstStyle/>
            <a:p>
              <a:pPr fontAlgn="base">
                <a:spcBef>
                  <a:spcPct val="0"/>
                </a:spcBef>
                <a:spcAft>
                  <a:spcPct val="0"/>
                </a:spcAft>
              </a:pPr>
              <a:endParaRPr lang="zh-CN" altLang="en-US" smtClean="0">
                <a:solidFill>
                  <a:srgbClr val="000000"/>
                </a:solidFill>
                <a:latin typeface="Arial" pitchFamily="34" charset="0"/>
              </a:endParaRPr>
            </a:p>
          </p:txBody>
        </p:sp>
        <p:pic>
          <p:nvPicPr>
            <p:cNvPr id="73" name="Picture 4" descr="C:\Users\user\Desktop\未标题-5 拷贝.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7082" y="2021384"/>
              <a:ext cx="448164" cy="40126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AutoShape 2" descr="http://img1.imgtn.bdimg.com/it/u=1781944891,3462918652&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45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479" y="4581128"/>
            <a:ext cx="2887383" cy="1889103"/>
          </a:xfrm>
          <a:prstGeom prst="rect">
            <a:avLst/>
          </a:prstGeom>
          <a:blipFill dpi="0" rotWithShape="1">
            <a:blip r:embed="rId9" cstate="print">
              <a:extLst>
                <a:ext uri="{28A0092B-C50C-407E-A947-70E740481C1C}">
                  <a14:useLocalDpi xmlns:a14="http://schemas.microsoft.com/office/drawing/2010/main" val="0"/>
                </a:ext>
              </a:extLst>
            </a:blip>
            <a:srcRect/>
            <a:stretch>
              <a:fillRect/>
            </a:stretch>
          </a:blipFill>
          <a:ln w="28575">
            <a:solidFill>
              <a:schemeClr val="bg1"/>
            </a:solidFill>
          </a:ln>
          <a:effectLst>
            <a:outerShdw blurRad="63500" sx="102000" sy="102000" algn="ctr" rotWithShape="0">
              <a:prstClr val="black">
                <a:alpha val="40000"/>
              </a:prstClr>
            </a:outerShdw>
          </a:effectLst>
          <a:extLst/>
        </p:spPr>
      </p:pic>
      <p:pic>
        <p:nvPicPr>
          <p:cNvPr id="1946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5827" y="4566031"/>
            <a:ext cx="2900393" cy="1956703"/>
          </a:xfrm>
          <a:prstGeom prst="rect">
            <a:avLst/>
          </a:prstGeom>
          <a:blipFill dpi="0" rotWithShape="1">
            <a:blip r:embed="rId9" cstate="print">
              <a:extLst>
                <a:ext uri="{28A0092B-C50C-407E-A947-70E740481C1C}">
                  <a14:useLocalDpi xmlns:a14="http://schemas.microsoft.com/office/drawing/2010/main" val="0"/>
                </a:ext>
              </a:extLst>
            </a:blip>
            <a:srcRect/>
            <a:stretch>
              <a:fillRect/>
            </a:stretch>
          </a:blipFill>
          <a:ln w="28575">
            <a:solidFill>
              <a:schemeClr val="bg1"/>
            </a:solidFill>
          </a:ln>
          <a:effectLst>
            <a:outerShdw blurRad="63500" sx="102000" sy="102000" algn="ctr" rotWithShape="0">
              <a:prstClr val="black">
                <a:alpha val="40000"/>
              </a:prstClr>
            </a:outerShdw>
          </a:effectLst>
          <a:extLst/>
        </p:spPr>
      </p:pic>
      <p:pic>
        <p:nvPicPr>
          <p:cNvPr id="19461"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67214" y="4585648"/>
            <a:ext cx="2936274" cy="1939696"/>
          </a:xfrm>
          <a:prstGeom prst="rect">
            <a:avLst/>
          </a:prstGeom>
          <a:blipFill dpi="0" rotWithShape="1">
            <a:blip r:embed="rId9" cstate="print">
              <a:extLst>
                <a:ext uri="{28A0092B-C50C-407E-A947-70E740481C1C}">
                  <a14:useLocalDpi xmlns:a14="http://schemas.microsoft.com/office/drawing/2010/main" val="0"/>
                </a:ext>
              </a:extLst>
            </a:blip>
            <a:srcRect/>
            <a:stretch>
              <a:fillRect/>
            </a:stretch>
          </a:blipFill>
          <a:ln w="28575">
            <a:solidFill>
              <a:schemeClr val="bg1"/>
            </a:solidFill>
          </a:ln>
          <a:effectLst>
            <a:outerShdw blurRad="63500" sx="102000" sy="102000" algn="ctr" rotWithShape="0">
              <a:prstClr val="black">
                <a:alpha val="40000"/>
              </a:prstClr>
            </a:outerShdw>
          </a:effectLst>
          <a:extLst/>
        </p:spPr>
      </p:pic>
      <p:pic>
        <p:nvPicPr>
          <p:cNvPr id="19462"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63558" y="4581128"/>
            <a:ext cx="2881138" cy="1944216"/>
          </a:xfrm>
          <a:prstGeom prst="rect">
            <a:avLst/>
          </a:prstGeom>
          <a:blipFill dpi="0" rotWithShape="1">
            <a:blip r:embed="rId9" cstate="print">
              <a:extLst>
                <a:ext uri="{28A0092B-C50C-407E-A947-70E740481C1C}">
                  <a14:useLocalDpi xmlns:a14="http://schemas.microsoft.com/office/drawing/2010/main" val="0"/>
                </a:ext>
              </a:extLst>
            </a:blip>
            <a:srcRect/>
            <a:stretch>
              <a:fillRect/>
            </a:stretch>
          </a:blipFill>
          <a:ln w="28575">
            <a:solidFill>
              <a:schemeClr val="bg1"/>
            </a:solidFill>
          </a:ln>
          <a:effectLst>
            <a:outerShdw blurRad="63500" sx="102000" sy="102000" algn="ctr" rotWithShape="0">
              <a:prstClr val="black">
                <a:alpha val="40000"/>
              </a:prstClr>
            </a:outerShdw>
          </a:effectLst>
          <a:extLst/>
        </p:spPr>
      </p:pic>
    </p:spTree>
    <p:extLst>
      <p:ext uri="{BB962C8B-B14F-4D97-AF65-F5344CB8AC3E}">
        <p14:creationId xmlns:p14="http://schemas.microsoft.com/office/powerpoint/2010/main" val="126982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300"/>
                                        <p:tgtEl>
                                          <p:spTgt spid="44"/>
                                        </p:tgtEl>
                                      </p:cBhvr>
                                    </p:animEffect>
                                  </p:childTnLst>
                                </p:cTn>
                              </p:par>
                              <p:par>
                                <p:cTn id="8" presetID="2" presetClass="entr" presetSubtype="9" fill="hold" grpId="1" nodeType="withEffect">
                                  <p:stCondLst>
                                    <p:cond delay="0"/>
                                  </p:stCondLst>
                                  <p:childTnLst>
                                    <p:set>
                                      <p:cBhvr>
                                        <p:cTn id="9" dur="1" fill="hold">
                                          <p:stCondLst>
                                            <p:cond delay="0"/>
                                          </p:stCondLst>
                                        </p:cTn>
                                        <p:tgtEl>
                                          <p:spTgt spid="44"/>
                                        </p:tgtEl>
                                        <p:attrNameLst>
                                          <p:attrName>style.visibility</p:attrName>
                                        </p:attrNameLst>
                                      </p:cBhvr>
                                      <p:to>
                                        <p:strVal val="visible"/>
                                      </p:to>
                                    </p:set>
                                    <p:anim calcmode="lin" valueType="num">
                                      <p:cBhvr additive="base">
                                        <p:cTn id="10" dur="1000" fill="hold"/>
                                        <p:tgtEl>
                                          <p:spTgt spid="44"/>
                                        </p:tgtEl>
                                        <p:attrNameLst>
                                          <p:attrName>ppt_x</p:attrName>
                                        </p:attrNameLst>
                                      </p:cBhvr>
                                      <p:tavLst>
                                        <p:tav tm="0">
                                          <p:val>
                                            <p:strVal val="0-#ppt_w/2"/>
                                          </p:val>
                                        </p:tav>
                                        <p:tav tm="100000">
                                          <p:val>
                                            <p:strVal val="#ppt_x"/>
                                          </p:val>
                                        </p:tav>
                                      </p:tavLst>
                                    </p:anim>
                                    <p:anim calcmode="lin" valueType="num">
                                      <p:cBhvr additive="base">
                                        <p:cTn id="11" dur="1000" fill="hold"/>
                                        <p:tgtEl>
                                          <p:spTgt spid="44"/>
                                        </p:tgtEl>
                                        <p:attrNameLst>
                                          <p:attrName>ppt_y</p:attrName>
                                        </p:attrNameLst>
                                      </p:cBhvr>
                                      <p:tavLst>
                                        <p:tav tm="0">
                                          <p:val>
                                            <p:strVal val="0-#ppt_h/2"/>
                                          </p:val>
                                        </p:tav>
                                        <p:tav tm="100000">
                                          <p:val>
                                            <p:strVal val="#ppt_y"/>
                                          </p:val>
                                        </p:tav>
                                      </p:tavLst>
                                    </p:anim>
                                  </p:childTnLst>
                                </p:cTn>
                              </p:par>
                            </p:childTnLst>
                          </p:cTn>
                        </p:par>
                        <p:par>
                          <p:cTn id="12" fill="hold">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childTnLst>
                          </p:cTn>
                        </p:par>
                        <p:par>
                          <p:cTn id="16" fill="hold">
                            <p:stCondLst>
                              <p:cond delay="1800"/>
                            </p:stCondLst>
                            <p:childTnLst>
                              <p:par>
                                <p:cTn id="17" presetID="22" presetClass="entr" presetSubtype="4"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down)">
                                      <p:cBhvr>
                                        <p:cTn id="19" dur="500"/>
                                        <p:tgtEl>
                                          <p:spTgt spid="47"/>
                                        </p:tgtEl>
                                      </p:cBhvr>
                                    </p:animEffect>
                                  </p:childTnLst>
                                </p:cTn>
                              </p:par>
                            </p:childTnLst>
                          </p:cTn>
                        </p:par>
                        <p:par>
                          <p:cTn id="20" fill="hold">
                            <p:stCondLst>
                              <p:cond delay="2300"/>
                            </p:stCondLst>
                            <p:childTnLst>
                              <p:par>
                                <p:cTn id="21" presetID="22" presetClass="entr" presetSubtype="2"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right)">
                                      <p:cBhvr>
                                        <p:cTn id="23" dur="500"/>
                                        <p:tgtEl>
                                          <p:spTgt spid="57"/>
                                        </p:tgtEl>
                                      </p:cBhvr>
                                    </p:animEffect>
                                  </p:childTnLst>
                                </p:cTn>
                              </p:par>
                            </p:childTnLst>
                          </p:cTn>
                        </p:par>
                        <p:par>
                          <p:cTn id="24" fill="hold">
                            <p:stCondLst>
                              <p:cond delay="2800"/>
                            </p:stCondLst>
                            <p:childTnLst>
                              <p:par>
                                <p:cTn id="25" presetID="22" presetClass="entr" presetSubtype="4" fill="hold" grpId="0" nodeType="after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down)">
                                      <p:cBhvr>
                                        <p:cTn id="27" dur="500"/>
                                        <p:tgtEl>
                                          <p:spTgt spid="60"/>
                                        </p:tgtEl>
                                      </p:cBhvr>
                                    </p:animEffect>
                                  </p:childTnLst>
                                </p:cTn>
                              </p:par>
                            </p:childTnLst>
                          </p:cTn>
                        </p:par>
                        <p:par>
                          <p:cTn id="28" fill="hold">
                            <p:stCondLst>
                              <p:cond delay="3300"/>
                            </p:stCondLst>
                            <p:childTnLst>
                              <p:par>
                                <p:cTn id="29" presetID="22" presetClass="entr" presetSubtype="4" fill="hold" grpId="0"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500"/>
                                        <p:tgtEl>
                                          <p:spTgt spid="59"/>
                                        </p:tgtEl>
                                      </p:cBhvr>
                                    </p:animEffect>
                                  </p:childTnLst>
                                </p:cTn>
                              </p:par>
                            </p:childTnLst>
                          </p:cTn>
                        </p:par>
                        <p:par>
                          <p:cTn id="32" fill="hold">
                            <p:stCondLst>
                              <p:cond delay="3800"/>
                            </p:stCondLst>
                            <p:childTnLst>
                              <p:par>
                                <p:cTn id="33" presetID="22" presetClass="entr" presetSubtype="1"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up)">
                                      <p:cBhvr>
                                        <p:cTn id="35" dur="500"/>
                                        <p:tgtEl>
                                          <p:spTgt spid="61"/>
                                        </p:tgtEl>
                                      </p:cBhvr>
                                    </p:animEffect>
                                  </p:childTnLst>
                                </p:cTn>
                              </p:par>
                            </p:childTnLst>
                          </p:cTn>
                        </p:par>
                        <p:par>
                          <p:cTn id="36" fill="hold">
                            <p:stCondLst>
                              <p:cond delay="4300"/>
                            </p:stCondLst>
                            <p:childTnLst>
                              <p:par>
                                <p:cTn id="37" presetID="22" presetClass="entr" presetSubtype="1" fill="hold" grpId="0" nodeType="after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up)">
                                      <p:cBhvr>
                                        <p:cTn id="39" dur="500"/>
                                        <p:tgtEl>
                                          <p:spTgt spid="58"/>
                                        </p:tgtEl>
                                      </p:cBhvr>
                                    </p:animEffect>
                                  </p:childTnLst>
                                </p:cTn>
                              </p:par>
                            </p:childTnLst>
                          </p:cTn>
                        </p:par>
                        <p:par>
                          <p:cTn id="40" fill="hold">
                            <p:stCondLst>
                              <p:cond delay="4800"/>
                            </p:stCondLst>
                            <p:childTnLst>
                              <p:par>
                                <p:cTn id="41" presetID="22" presetClass="entr" presetSubtype="1" fill="hold" grpId="0"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up)">
                                      <p:cBhvr>
                                        <p:cTn id="43" dur="500"/>
                                        <p:tgtEl>
                                          <p:spTgt spid="48"/>
                                        </p:tgtEl>
                                      </p:cBhvr>
                                    </p:animEffect>
                                  </p:childTnLst>
                                </p:cTn>
                              </p:par>
                            </p:childTnLst>
                          </p:cTn>
                        </p:par>
                        <p:par>
                          <p:cTn id="44" fill="hold">
                            <p:stCondLst>
                              <p:cond delay="5300"/>
                            </p:stCondLst>
                            <p:childTnLst>
                              <p:par>
                                <p:cTn id="45" presetID="22" presetClass="entr" presetSubtype="8" fill="hold" nodeType="afterEffect">
                                  <p:stCondLst>
                                    <p:cond delay="0"/>
                                  </p:stCondLst>
                                  <p:childTnLst>
                                    <p:set>
                                      <p:cBhvr>
                                        <p:cTn id="46" dur="1" fill="hold">
                                          <p:stCondLst>
                                            <p:cond delay="0"/>
                                          </p:stCondLst>
                                        </p:cTn>
                                        <p:tgtEl>
                                          <p:spTgt spid="67">
                                            <p:txEl>
                                              <p:pRg st="0" end="0"/>
                                            </p:txEl>
                                          </p:spTgt>
                                        </p:tgtEl>
                                        <p:attrNameLst>
                                          <p:attrName>style.visibility</p:attrName>
                                        </p:attrNameLst>
                                      </p:cBhvr>
                                      <p:to>
                                        <p:strVal val="visible"/>
                                      </p:to>
                                    </p:set>
                                    <p:animEffect transition="in" filter="wipe(left)">
                                      <p:cBhvr>
                                        <p:cTn id="47" dur="500"/>
                                        <p:tgtEl>
                                          <p:spTgt spid="67">
                                            <p:txEl>
                                              <p:pRg st="0" end="0"/>
                                            </p:txEl>
                                          </p:spTgt>
                                        </p:tgtEl>
                                      </p:cBhvr>
                                    </p:animEffect>
                                  </p:childTnLst>
                                </p:cTn>
                              </p:par>
                            </p:childTnLst>
                          </p:cTn>
                        </p:par>
                        <p:par>
                          <p:cTn id="48" fill="hold">
                            <p:stCondLst>
                              <p:cond delay="5800"/>
                            </p:stCondLst>
                            <p:childTnLst>
                              <p:par>
                                <p:cTn id="49" presetID="22" presetClass="entr" presetSubtype="8" fill="hold" grpId="0" nodeType="after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left)">
                                      <p:cBhvr>
                                        <p:cTn id="51" dur="500"/>
                                        <p:tgtEl>
                                          <p:spTgt spid="62"/>
                                        </p:tgtEl>
                                      </p:cBhvr>
                                    </p:animEffect>
                                  </p:childTnLst>
                                </p:cTn>
                              </p:par>
                            </p:childTnLst>
                          </p:cTn>
                        </p:par>
                        <p:par>
                          <p:cTn id="52" fill="hold">
                            <p:stCondLst>
                              <p:cond delay="6300"/>
                            </p:stCondLst>
                            <p:childTnLst>
                              <p:par>
                                <p:cTn id="53" presetID="22" presetClass="entr" presetSubtype="4"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down)">
                                      <p:cBhvr>
                                        <p:cTn id="55" dur="500"/>
                                        <p:tgtEl>
                                          <p:spTgt spid="45"/>
                                        </p:tgtEl>
                                      </p:cBhvr>
                                    </p:animEffect>
                                  </p:childTnLst>
                                </p:cTn>
                              </p:par>
                            </p:childTnLst>
                          </p:cTn>
                        </p:par>
                        <p:par>
                          <p:cTn id="56" fill="hold">
                            <p:stCondLst>
                              <p:cond delay="6800"/>
                            </p:stCondLst>
                            <p:childTnLst>
                              <p:par>
                                <p:cTn id="57" presetID="17" presetClass="entr" presetSubtype="1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 calcmode="lin" valueType="num">
                                      <p:cBhvr>
                                        <p:cTn id="59" dur="500" fill="hold"/>
                                        <p:tgtEl>
                                          <p:spTgt spid="49"/>
                                        </p:tgtEl>
                                        <p:attrNameLst>
                                          <p:attrName>ppt_w</p:attrName>
                                        </p:attrNameLst>
                                      </p:cBhvr>
                                      <p:tavLst>
                                        <p:tav tm="0">
                                          <p:val>
                                            <p:fltVal val="0"/>
                                          </p:val>
                                        </p:tav>
                                        <p:tav tm="100000">
                                          <p:val>
                                            <p:strVal val="#ppt_w"/>
                                          </p:val>
                                        </p:tav>
                                      </p:tavLst>
                                    </p:anim>
                                    <p:anim calcmode="lin" valueType="num">
                                      <p:cBhvr>
                                        <p:cTn id="60" dur="500" fill="hold"/>
                                        <p:tgtEl>
                                          <p:spTgt spid="49"/>
                                        </p:tgtEl>
                                        <p:attrNameLst>
                                          <p:attrName>ppt_h</p:attrName>
                                        </p:attrNameLst>
                                      </p:cBhvr>
                                      <p:tavLst>
                                        <p:tav tm="0">
                                          <p:val>
                                            <p:strVal val="#ppt_h"/>
                                          </p:val>
                                        </p:tav>
                                        <p:tav tm="100000">
                                          <p:val>
                                            <p:strVal val="#ppt_h"/>
                                          </p:val>
                                        </p:tav>
                                      </p:tavLst>
                                    </p:anim>
                                  </p:childTnLst>
                                </p:cTn>
                              </p:par>
                              <p:par>
                                <p:cTn id="61" presetID="17" presetClass="entr" presetSubtype="1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 calcmode="lin" valueType="num">
                                      <p:cBhvr>
                                        <p:cTn id="63" dur="500" fill="hold"/>
                                        <p:tgtEl>
                                          <p:spTgt spid="69"/>
                                        </p:tgtEl>
                                        <p:attrNameLst>
                                          <p:attrName>ppt_w</p:attrName>
                                        </p:attrNameLst>
                                      </p:cBhvr>
                                      <p:tavLst>
                                        <p:tav tm="0">
                                          <p:val>
                                            <p:fltVal val="0"/>
                                          </p:val>
                                        </p:tav>
                                        <p:tav tm="100000">
                                          <p:val>
                                            <p:strVal val="#ppt_w"/>
                                          </p:val>
                                        </p:tav>
                                      </p:tavLst>
                                    </p:anim>
                                    <p:anim calcmode="lin" valueType="num">
                                      <p:cBhvr>
                                        <p:cTn id="64" dur="500" fill="hold"/>
                                        <p:tgtEl>
                                          <p:spTgt spid="69"/>
                                        </p:tgtEl>
                                        <p:attrNameLst>
                                          <p:attrName>ppt_h</p:attrName>
                                        </p:attrNameLst>
                                      </p:cBhvr>
                                      <p:tavLst>
                                        <p:tav tm="0">
                                          <p:val>
                                            <p:strVal val="#ppt_h"/>
                                          </p:val>
                                        </p:tav>
                                        <p:tav tm="100000">
                                          <p:val>
                                            <p:strVal val="#ppt_h"/>
                                          </p:val>
                                        </p:tav>
                                      </p:tavLst>
                                    </p:anim>
                                  </p:childTnLst>
                                </p:cTn>
                              </p:par>
                            </p:childTnLst>
                          </p:cTn>
                        </p:par>
                        <p:par>
                          <p:cTn id="65" fill="hold">
                            <p:stCondLst>
                              <p:cond delay="7300"/>
                            </p:stCondLst>
                            <p:childTnLst>
                              <p:par>
                                <p:cTn id="66" presetID="22" presetClass="entr" presetSubtype="8" fill="hold" grpId="0" nodeType="after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wipe(left)">
                                      <p:cBhvr>
                                        <p:cTn id="68" dur="500"/>
                                        <p:tgtEl>
                                          <p:spTgt spid="66"/>
                                        </p:tgtEl>
                                      </p:cBhvr>
                                    </p:animEffect>
                                  </p:childTnLst>
                                </p:cTn>
                              </p:par>
                              <p:par>
                                <p:cTn id="69" presetID="17" presetClass="entr" presetSubtype="10" fill="hold" nodeType="withEffect">
                                  <p:stCondLst>
                                    <p:cond delay="0"/>
                                  </p:stCondLst>
                                  <p:childTnLst>
                                    <p:set>
                                      <p:cBhvr>
                                        <p:cTn id="70" dur="1" fill="hold">
                                          <p:stCondLst>
                                            <p:cond delay="0"/>
                                          </p:stCondLst>
                                        </p:cTn>
                                        <p:tgtEl>
                                          <p:spTgt spid="71"/>
                                        </p:tgtEl>
                                        <p:attrNameLst>
                                          <p:attrName>style.visibility</p:attrName>
                                        </p:attrNameLst>
                                      </p:cBhvr>
                                      <p:to>
                                        <p:strVal val="visible"/>
                                      </p:to>
                                    </p:set>
                                    <p:anim calcmode="lin" valueType="num">
                                      <p:cBhvr>
                                        <p:cTn id="71" dur="500" fill="hold"/>
                                        <p:tgtEl>
                                          <p:spTgt spid="71"/>
                                        </p:tgtEl>
                                        <p:attrNameLst>
                                          <p:attrName>ppt_w</p:attrName>
                                        </p:attrNameLst>
                                      </p:cBhvr>
                                      <p:tavLst>
                                        <p:tav tm="0">
                                          <p:val>
                                            <p:fltVal val="0"/>
                                          </p:val>
                                        </p:tav>
                                        <p:tav tm="100000">
                                          <p:val>
                                            <p:strVal val="#ppt_w"/>
                                          </p:val>
                                        </p:tav>
                                      </p:tavLst>
                                    </p:anim>
                                    <p:anim calcmode="lin" valueType="num">
                                      <p:cBhvr>
                                        <p:cTn id="72" dur="500" fill="hold"/>
                                        <p:tgtEl>
                                          <p:spTgt spid="71"/>
                                        </p:tgtEl>
                                        <p:attrNameLst>
                                          <p:attrName>ppt_h</p:attrName>
                                        </p:attrNameLst>
                                      </p:cBhvr>
                                      <p:tavLst>
                                        <p:tav tm="0">
                                          <p:val>
                                            <p:strVal val="#ppt_h"/>
                                          </p:val>
                                        </p:tav>
                                        <p:tav tm="100000">
                                          <p:val>
                                            <p:strVal val="#ppt_h"/>
                                          </p:val>
                                        </p:tav>
                                      </p:tavLst>
                                    </p:anim>
                                  </p:childTnLst>
                                </p:cTn>
                              </p:par>
                            </p:childTnLst>
                          </p:cTn>
                        </p:par>
                        <p:par>
                          <p:cTn id="73" fill="hold">
                            <p:stCondLst>
                              <p:cond delay="7800"/>
                            </p:stCondLst>
                            <p:childTnLst>
                              <p:par>
                                <p:cTn id="74" presetID="17" presetClass="entr" presetSubtype="10" fill="hold" nodeType="afterEffect">
                                  <p:stCondLst>
                                    <p:cond delay="0"/>
                                  </p:stCondLst>
                                  <p:childTnLst>
                                    <p:set>
                                      <p:cBhvr>
                                        <p:cTn id="75" dur="1" fill="hold">
                                          <p:stCondLst>
                                            <p:cond delay="0"/>
                                          </p:stCondLst>
                                        </p:cTn>
                                        <p:tgtEl>
                                          <p:spTgt spid="50"/>
                                        </p:tgtEl>
                                        <p:attrNameLst>
                                          <p:attrName>style.visibility</p:attrName>
                                        </p:attrNameLst>
                                      </p:cBhvr>
                                      <p:to>
                                        <p:strVal val="visible"/>
                                      </p:to>
                                    </p:set>
                                    <p:anim calcmode="lin" valueType="num">
                                      <p:cBhvr>
                                        <p:cTn id="76" dur="500" fill="hold"/>
                                        <p:tgtEl>
                                          <p:spTgt spid="50"/>
                                        </p:tgtEl>
                                        <p:attrNameLst>
                                          <p:attrName>ppt_w</p:attrName>
                                        </p:attrNameLst>
                                      </p:cBhvr>
                                      <p:tavLst>
                                        <p:tav tm="0">
                                          <p:val>
                                            <p:fltVal val="0"/>
                                          </p:val>
                                        </p:tav>
                                        <p:tav tm="100000">
                                          <p:val>
                                            <p:strVal val="#ppt_w"/>
                                          </p:val>
                                        </p:tav>
                                      </p:tavLst>
                                    </p:anim>
                                    <p:anim calcmode="lin" valueType="num">
                                      <p:cBhvr>
                                        <p:cTn id="77" dur="500" fill="hold"/>
                                        <p:tgtEl>
                                          <p:spTgt spid="50"/>
                                        </p:tgtEl>
                                        <p:attrNameLst>
                                          <p:attrName>ppt_h</p:attrName>
                                        </p:attrNameLst>
                                      </p:cBhvr>
                                      <p:tavLst>
                                        <p:tav tm="0">
                                          <p:val>
                                            <p:strVal val="#ppt_h"/>
                                          </p:val>
                                        </p:tav>
                                        <p:tav tm="100000">
                                          <p:val>
                                            <p:strVal val="#ppt_h"/>
                                          </p:val>
                                        </p:tav>
                                      </p:tavLst>
                                    </p:anim>
                                  </p:childTnLst>
                                </p:cTn>
                              </p:par>
                              <p:par>
                                <p:cTn id="78" presetID="17" presetClass="entr" presetSubtype="10" fill="hold" nodeType="withEffect">
                                  <p:stCondLst>
                                    <p:cond delay="0"/>
                                  </p:stCondLst>
                                  <p:childTnLst>
                                    <p:set>
                                      <p:cBhvr>
                                        <p:cTn id="79" dur="1" fill="hold">
                                          <p:stCondLst>
                                            <p:cond delay="0"/>
                                          </p:stCondLst>
                                        </p:cTn>
                                        <p:tgtEl>
                                          <p:spTgt spid="70"/>
                                        </p:tgtEl>
                                        <p:attrNameLst>
                                          <p:attrName>style.visibility</p:attrName>
                                        </p:attrNameLst>
                                      </p:cBhvr>
                                      <p:to>
                                        <p:strVal val="visible"/>
                                      </p:to>
                                    </p:set>
                                    <p:anim calcmode="lin" valueType="num">
                                      <p:cBhvr>
                                        <p:cTn id="80" dur="500" fill="hold"/>
                                        <p:tgtEl>
                                          <p:spTgt spid="70"/>
                                        </p:tgtEl>
                                        <p:attrNameLst>
                                          <p:attrName>ppt_w</p:attrName>
                                        </p:attrNameLst>
                                      </p:cBhvr>
                                      <p:tavLst>
                                        <p:tav tm="0">
                                          <p:val>
                                            <p:fltVal val="0"/>
                                          </p:val>
                                        </p:tav>
                                        <p:tav tm="100000">
                                          <p:val>
                                            <p:strVal val="#ppt_w"/>
                                          </p:val>
                                        </p:tav>
                                      </p:tavLst>
                                    </p:anim>
                                    <p:anim calcmode="lin" valueType="num">
                                      <p:cBhvr>
                                        <p:cTn id="81" dur="500" fill="hold"/>
                                        <p:tgtEl>
                                          <p:spTgt spid="70"/>
                                        </p:tgtEl>
                                        <p:attrNameLst>
                                          <p:attrName>ppt_h</p:attrName>
                                        </p:attrNameLst>
                                      </p:cBhvr>
                                      <p:tavLst>
                                        <p:tav tm="0">
                                          <p:val>
                                            <p:strVal val="#ppt_h"/>
                                          </p:val>
                                        </p:tav>
                                        <p:tav tm="100000">
                                          <p:val>
                                            <p:strVal val="#ppt_h"/>
                                          </p:val>
                                        </p:tav>
                                      </p:tavLst>
                                    </p:anim>
                                  </p:childTnLst>
                                </p:cTn>
                              </p:par>
                              <p:par>
                                <p:cTn id="82" presetID="17" presetClass="entr" presetSubtype="10" fill="hold" nodeType="withEffect">
                                  <p:stCondLst>
                                    <p:cond delay="0"/>
                                  </p:stCondLst>
                                  <p:childTnLst>
                                    <p:set>
                                      <p:cBhvr>
                                        <p:cTn id="83" dur="1" fill="hold">
                                          <p:stCondLst>
                                            <p:cond delay="0"/>
                                          </p:stCondLst>
                                        </p:cTn>
                                        <p:tgtEl>
                                          <p:spTgt spid="54"/>
                                        </p:tgtEl>
                                        <p:attrNameLst>
                                          <p:attrName>style.visibility</p:attrName>
                                        </p:attrNameLst>
                                      </p:cBhvr>
                                      <p:to>
                                        <p:strVal val="visible"/>
                                      </p:to>
                                    </p:set>
                                    <p:anim calcmode="lin" valueType="num">
                                      <p:cBhvr>
                                        <p:cTn id="84" dur="500" fill="hold"/>
                                        <p:tgtEl>
                                          <p:spTgt spid="54"/>
                                        </p:tgtEl>
                                        <p:attrNameLst>
                                          <p:attrName>ppt_w</p:attrName>
                                        </p:attrNameLst>
                                      </p:cBhvr>
                                      <p:tavLst>
                                        <p:tav tm="0">
                                          <p:val>
                                            <p:fltVal val="0"/>
                                          </p:val>
                                        </p:tav>
                                        <p:tav tm="100000">
                                          <p:val>
                                            <p:strVal val="#ppt_w"/>
                                          </p:val>
                                        </p:tav>
                                      </p:tavLst>
                                    </p:anim>
                                    <p:anim calcmode="lin" valueType="num">
                                      <p:cBhvr>
                                        <p:cTn id="85" dur="500" fill="hold"/>
                                        <p:tgtEl>
                                          <p:spTgt spid="54"/>
                                        </p:tgtEl>
                                        <p:attrNameLst>
                                          <p:attrName>ppt_h</p:attrName>
                                        </p:attrNameLst>
                                      </p:cBhvr>
                                      <p:tavLst>
                                        <p:tav tm="0">
                                          <p:val>
                                            <p:strVal val="#ppt_h"/>
                                          </p:val>
                                        </p:tav>
                                        <p:tav tm="100000">
                                          <p:val>
                                            <p:strVal val="#ppt_h"/>
                                          </p:val>
                                        </p:tav>
                                      </p:tavLst>
                                    </p:anim>
                                  </p:childTnLst>
                                </p:cTn>
                              </p:par>
                              <p:par>
                                <p:cTn id="86" presetID="17" presetClass="entr" presetSubtype="10" fill="hold" nodeType="withEffect">
                                  <p:stCondLst>
                                    <p:cond delay="0"/>
                                  </p:stCondLst>
                                  <p:childTnLst>
                                    <p:set>
                                      <p:cBhvr>
                                        <p:cTn id="87" dur="1" fill="hold">
                                          <p:stCondLst>
                                            <p:cond delay="0"/>
                                          </p:stCondLst>
                                        </p:cTn>
                                        <p:tgtEl>
                                          <p:spTgt spid="68"/>
                                        </p:tgtEl>
                                        <p:attrNameLst>
                                          <p:attrName>style.visibility</p:attrName>
                                        </p:attrNameLst>
                                      </p:cBhvr>
                                      <p:to>
                                        <p:strVal val="visible"/>
                                      </p:to>
                                    </p:set>
                                    <p:anim calcmode="lin" valueType="num">
                                      <p:cBhvr>
                                        <p:cTn id="88" dur="500" fill="hold"/>
                                        <p:tgtEl>
                                          <p:spTgt spid="68"/>
                                        </p:tgtEl>
                                        <p:attrNameLst>
                                          <p:attrName>ppt_w</p:attrName>
                                        </p:attrNameLst>
                                      </p:cBhvr>
                                      <p:tavLst>
                                        <p:tav tm="0">
                                          <p:val>
                                            <p:fltVal val="0"/>
                                          </p:val>
                                        </p:tav>
                                        <p:tav tm="100000">
                                          <p:val>
                                            <p:strVal val="#ppt_w"/>
                                          </p:val>
                                        </p:tav>
                                      </p:tavLst>
                                    </p:anim>
                                    <p:anim calcmode="lin" valueType="num">
                                      <p:cBhvr>
                                        <p:cTn id="89" dur="500" fill="hold"/>
                                        <p:tgtEl>
                                          <p:spTgt spid="68"/>
                                        </p:tgtEl>
                                        <p:attrNameLst>
                                          <p:attrName>ppt_h</p:attrName>
                                        </p:attrNameLst>
                                      </p:cBhvr>
                                      <p:tavLst>
                                        <p:tav tm="0">
                                          <p:val>
                                            <p:strVal val="#ppt_h"/>
                                          </p:val>
                                        </p:tav>
                                        <p:tav tm="100000">
                                          <p:val>
                                            <p:strVal val="#ppt_h"/>
                                          </p:val>
                                        </p:tav>
                                      </p:tavLst>
                                    </p:anim>
                                  </p:childTnLst>
                                </p:cTn>
                              </p:par>
                              <p:par>
                                <p:cTn id="90" presetID="10" presetClass="entr" presetSubtype="0" fill="hold" nodeType="withEffect">
                                  <p:stCondLst>
                                    <p:cond delay="0"/>
                                  </p:stCondLst>
                                  <p:childTnLst>
                                    <p:set>
                                      <p:cBhvr>
                                        <p:cTn id="91" dur="1" fill="hold">
                                          <p:stCondLst>
                                            <p:cond delay="0"/>
                                          </p:stCondLst>
                                        </p:cTn>
                                        <p:tgtEl>
                                          <p:spTgt spid="19459"/>
                                        </p:tgtEl>
                                        <p:attrNameLst>
                                          <p:attrName>style.visibility</p:attrName>
                                        </p:attrNameLst>
                                      </p:cBhvr>
                                      <p:to>
                                        <p:strVal val="visible"/>
                                      </p:to>
                                    </p:set>
                                    <p:animEffect transition="in" filter="fade">
                                      <p:cBhvr>
                                        <p:cTn id="92" dur="1250"/>
                                        <p:tgtEl>
                                          <p:spTgt spid="19459"/>
                                        </p:tgtEl>
                                      </p:cBhvr>
                                    </p:animEffect>
                                  </p:childTnLst>
                                </p:cTn>
                              </p:par>
                              <p:par>
                                <p:cTn id="93" presetID="2" presetClass="entr" presetSubtype="2" fill="hold" nodeType="withEffect">
                                  <p:stCondLst>
                                    <p:cond delay="0"/>
                                  </p:stCondLst>
                                  <p:childTnLst>
                                    <p:set>
                                      <p:cBhvr>
                                        <p:cTn id="94" dur="1" fill="hold">
                                          <p:stCondLst>
                                            <p:cond delay="0"/>
                                          </p:stCondLst>
                                        </p:cTn>
                                        <p:tgtEl>
                                          <p:spTgt spid="19459"/>
                                        </p:tgtEl>
                                        <p:attrNameLst>
                                          <p:attrName>style.visibility</p:attrName>
                                        </p:attrNameLst>
                                      </p:cBhvr>
                                      <p:to>
                                        <p:strVal val="visible"/>
                                      </p:to>
                                    </p:set>
                                    <p:anim calcmode="lin" valueType="num">
                                      <p:cBhvr additive="base">
                                        <p:cTn id="95" dur="1000" fill="hold"/>
                                        <p:tgtEl>
                                          <p:spTgt spid="19459"/>
                                        </p:tgtEl>
                                        <p:attrNameLst>
                                          <p:attrName>ppt_x</p:attrName>
                                        </p:attrNameLst>
                                      </p:cBhvr>
                                      <p:tavLst>
                                        <p:tav tm="0">
                                          <p:val>
                                            <p:strVal val="1+#ppt_w/2"/>
                                          </p:val>
                                        </p:tav>
                                        <p:tav tm="100000">
                                          <p:val>
                                            <p:strVal val="#ppt_x"/>
                                          </p:val>
                                        </p:tav>
                                      </p:tavLst>
                                    </p:anim>
                                    <p:anim calcmode="lin" valueType="num">
                                      <p:cBhvr additive="base">
                                        <p:cTn id="96" dur="1000" fill="hold"/>
                                        <p:tgtEl>
                                          <p:spTgt spid="19459"/>
                                        </p:tgtEl>
                                        <p:attrNameLst>
                                          <p:attrName>ppt_y</p:attrName>
                                        </p:attrNameLst>
                                      </p:cBhvr>
                                      <p:tavLst>
                                        <p:tav tm="0">
                                          <p:val>
                                            <p:strVal val="#ppt_y"/>
                                          </p:val>
                                        </p:tav>
                                        <p:tav tm="100000">
                                          <p:val>
                                            <p:strVal val="#ppt_y"/>
                                          </p:val>
                                        </p:tav>
                                      </p:tavLst>
                                    </p:anim>
                                  </p:childTnLst>
                                </p:cTn>
                              </p:par>
                              <p:par>
                                <p:cTn id="97" presetID="8" presetClass="emph" presetSubtype="0" fill="hold" nodeType="withEffect">
                                  <p:stCondLst>
                                    <p:cond delay="0"/>
                                  </p:stCondLst>
                                  <p:childTnLst>
                                    <p:animRot by="21600000">
                                      <p:cBhvr>
                                        <p:cTn id="98" dur="1000" fill="hold"/>
                                        <p:tgtEl>
                                          <p:spTgt spid="19459"/>
                                        </p:tgtEl>
                                        <p:attrNameLst>
                                          <p:attrName>r</p:attrName>
                                        </p:attrNameLst>
                                      </p:cBhvr>
                                    </p:animRot>
                                  </p:childTnLst>
                                </p:cTn>
                              </p:par>
                              <p:par>
                                <p:cTn id="99" presetID="10" presetClass="entr" presetSubtype="0" fill="hold" nodeType="withEffect">
                                  <p:stCondLst>
                                    <p:cond delay="0"/>
                                  </p:stCondLst>
                                  <p:childTnLst>
                                    <p:set>
                                      <p:cBhvr>
                                        <p:cTn id="100" dur="1" fill="hold">
                                          <p:stCondLst>
                                            <p:cond delay="0"/>
                                          </p:stCondLst>
                                        </p:cTn>
                                        <p:tgtEl>
                                          <p:spTgt spid="19460"/>
                                        </p:tgtEl>
                                        <p:attrNameLst>
                                          <p:attrName>style.visibility</p:attrName>
                                        </p:attrNameLst>
                                      </p:cBhvr>
                                      <p:to>
                                        <p:strVal val="visible"/>
                                      </p:to>
                                    </p:set>
                                    <p:animEffect transition="in" filter="fade">
                                      <p:cBhvr>
                                        <p:cTn id="101" dur="1300"/>
                                        <p:tgtEl>
                                          <p:spTgt spid="19460"/>
                                        </p:tgtEl>
                                      </p:cBhvr>
                                    </p:animEffect>
                                  </p:childTnLst>
                                </p:cTn>
                              </p:par>
                              <p:par>
                                <p:cTn id="102" presetID="2" presetClass="entr" presetSubtype="3" fill="hold" nodeType="withEffect">
                                  <p:stCondLst>
                                    <p:cond delay="0"/>
                                  </p:stCondLst>
                                  <p:childTnLst>
                                    <p:set>
                                      <p:cBhvr>
                                        <p:cTn id="103" dur="1" fill="hold">
                                          <p:stCondLst>
                                            <p:cond delay="0"/>
                                          </p:stCondLst>
                                        </p:cTn>
                                        <p:tgtEl>
                                          <p:spTgt spid="19460"/>
                                        </p:tgtEl>
                                        <p:attrNameLst>
                                          <p:attrName>style.visibility</p:attrName>
                                        </p:attrNameLst>
                                      </p:cBhvr>
                                      <p:to>
                                        <p:strVal val="visible"/>
                                      </p:to>
                                    </p:set>
                                    <p:anim calcmode="lin" valueType="num">
                                      <p:cBhvr additive="base">
                                        <p:cTn id="104" dur="1000" fill="hold"/>
                                        <p:tgtEl>
                                          <p:spTgt spid="19460"/>
                                        </p:tgtEl>
                                        <p:attrNameLst>
                                          <p:attrName>ppt_x</p:attrName>
                                        </p:attrNameLst>
                                      </p:cBhvr>
                                      <p:tavLst>
                                        <p:tav tm="0">
                                          <p:val>
                                            <p:strVal val="1+#ppt_w/2"/>
                                          </p:val>
                                        </p:tav>
                                        <p:tav tm="100000">
                                          <p:val>
                                            <p:strVal val="#ppt_x"/>
                                          </p:val>
                                        </p:tav>
                                      </p:tavLst>
                                    </p:anim>
                                    <p:anim calcmode="lin" valueType="num">
                                      <p:cBhvr additive="base">
                                        <p:cTn id="105" dur="1000" fill="hold"/>
                                        <p:tgtEl>
                                          <p:spTgt spid="19460"/>
                                        </p:tgtEl>
                                        <p:attrNameLst>
                                          <p:attrName>ppt_y</p:attrName>
                                        </p:attrNameLst>
                                      </p:cBhvr>
                                      <p:tavLst>
                                        <p:tav tm="0">
                                          <p:val>
                                            <p:strVal val="0-#ppt_h/2"/>
                                          </p:val>
                                        </p:tav>
                                        <p:tav tm="100000">
                                          <p:val>
                                            <p:strVal val="#ppt_y"/>
                                          </p:val>
                                        </p:tav>
                                      </p:tavLst>
                                    </p:anim>
                                  </p:childTnLst>
                                </p:cTn>
                              </p:par>
                              <p:par>
                                <p:cTn id="106" presetID="8" presetClass="emph" presetSubtype="0" fill="hold" nodeType="withEffect">
                                  <p:stCondLst>
                                    <p:cond delay="0"/>
                                  </p:stCondLst>
                                  <p:childTnLst>
                                    <p:animRot by="21600000">
                                      <p:cBhvr>
                                        <p:cTn id="107" dur="1000" fill="hold"/>
                                        <p:tgtEl>
                                          <p:spTgt spid="19460"/>
                                        </p:tgtEl>
                                        <p:attrNameLst>
                                          <p:attrName>r</p:attrName>
                                        </p:attrNameLst>
                                      </p:cBhvr>
                                    </p:animRot>
                                  </p:childTnLst>
                                </p:cTn>
                              </p:par>
                              <p:par>
                                <p:cTn id="108" presetID="10" presetClass="entr" presetSubtype="0" fill="hold" nodeType="withEffect">
                                  <p:stCondLst>
                                    <p:cond delay="0"/>
                                  </p:stCondLst>
                                  <p:childTnLst>
                                    <p:set>
                                      <p:cBhvr>
                                        <p:cTn id="109" dur="1" fill="hold">
                                          <p:stCondLst>
                                            <p:cond delay="0"/>
                                          </p:stCondLst>
                                        </p:cTn>
                                        <p:tgtEl>
                                          <p:spTgt spid="19461"/>
                                        </p:tgtEl>
                                        <p:attrNameLst>
                                          <p:attrName>style.visibility</p:attrName>
                                        </p:attrNameLst>
                                      </p:cBhvr>
                                      <p:to>
                                        <p:strVal val="visible"/>
                                      </p:to>
                                    </p:set>
                                    <p:animEffect transition="in" filter="fade">
                                      <p:cBhvr>
                                        <p:cTn id="110" dur="1250"/>
                                        <p:tgtEl>
                                          <p:spTgt spid="19461"/>
                                        </p:tgtEl>
                                      </p:cBhvr>
                                    </p:animEffect>
                                  </p:childTnLst>
                                </p:cTn>
                              </p:par>
                              <p:par>
                                <p:cTn id="111" presetID="2" presetClass="entr" presetSubtype="9" fill="hold" nodeType="withEffect">
                                  <p:stCondLst>
                                    <p:cond delay="0"/>
                                  </p:stCondLst>
                                  <p:childTnLst>
                                    <p:set>
                                      <p:cBhvr>
                                        <p:cTn id="112" dur="1" fill="hold">
                                          <p:stCondLst>
                                            <p:cond delay="0"/>
                                          </p:stCondLst>
                                        </p:cTn>
                                        <p:tgtEl>
                                          <p:spTgt spid="19461"/>
                                        </p:tgtEl>
                                        <p:attrNameLst>
                                          <p:attrName>style.visibility</p:attrName>
                                        </p:attrNameLst>
                                      </p:cBhvr>
                                      <p:to>
                                        <p:strVal val="visible"/>
                                      </p:to>
                                    </p:set>
                                    <p:anim calcmode="lin" valueType="num">
                                      <p:cBhvr additive="base">
                                        <p:cTn id="113" dur="1000" fill="hold"/>
                                        <p:tgtEl>
                                          <p:spTgt spid="19461"/>
                                        </p:tgtEl>
                                        <p:attrNameLst>
                                          <p:attrName>ppt_x</p:attrName>
                                        </p:attrNameLst>
                                      </p:cBhvr>
                                      <p:tavLst>
                                        <p:tav tm="0">
                                          <p:val>
                                            <p:strVal val="0-#ppt_w/2"/>
                                          </p:val>
                                        </p:tav>
                                        <p:tav tm="100000">
                                          <p:val>
                                            <p:strVal val="#ppt_x"/>
                                          </p:val>
                                        </p:tav>
                                      </p:tavLst>
                                    </p:anim>
                                    <p:anim calcmode="lin" valueType="num">
                                      <p:cBhvr additive="base">
                                        <p:cTn id="114" dur="1000" fill="hold"/>
                                        <p:tgtEl>
                                          <p:spTgt spid="19461"/>
                                        </p:tgtEl>
                                        <p:attrNameLst>
                                          <p:attrName>ppt_y</p:attrName>
                                        </p:attrNameLst>
                                      </p:cBhvr>
                                      <p:tavLst>
                                        <p:tav tm="0">
                                          <p:val>
                                            <p:strVal val="0-#ppt_h/2"/>
                                          </p:val>
                                        </p:tav>
                                        <p:tav tm="100000">
                                          <p:val>
                                            <p:strVal val="#ppt_y"/>
                                          </p:val>
                                        </p:tav>
                                      </p:tavLst>
                                    </p:anim>
                                  </p:childTnLst>
                                </p:cTn>
                              </p:par>
                              <p:par>
                                <p:cTn id="115" presetID="8" presetClass="emph" presetSubtype="0" fill="hold" nodeType="withEffect">
                                  <p:stCondLst>
                                    <p:cond delay="0"/>
                                  </p:stCondLst>
                                  <p:childTnLst>
                                    <p:animRot by="21600000">
                                      <p:cBhvr>
                                        <p:cTn id="116" dur="1000" fill="hold"/>
                                        <p:tgtEl>
                                          <p:spTgt spid="19461"/>
                                        </p:tgtEl>
                                        <p:attrNameLst>
                                          <p:attrName>r</p:attrName>
                                        </p:attrNameLst>
                                      </p:cBhvr>
                                    </p:animRot>
                                  </p:childTnLst>
                                </p:cTn>
                              </p:par>
                              <p:par>
                                <p:cTn id="117" presetID="10" presetClass="entr" presetSubtype="0" fill="hold" nodeType="withEffect">
                                  <p:stCondLst>
                                    <p:cond delay="0"/>
                                  </p:stCondLst>
                                  <p:childTnLst>
                                    <p:set>
                                      <p:cBhvr>
                                        <p:cTn id="118" dur="1" fill="hold">
                                          <p:stCondLst>
                                            <p:cond delay="0"/>
                                          </p:stCondLst>
                                        </p:cTn>
                                        <p:tgtEl>
                                          <p:spTgt spid="19462"/>
                                        </p:tgtEl>
                                        <p:attrNameLst>
                                          <p:attrName>style.visibility</p:attrName>
                                        </p:attrNameLst>
                                      </p:cBhvr>
                                      <p:to>
                                        <p:strVal val="visible"/>
                                      </p:to>
                                    </p:set>
                                    <p:animEffect transition="in" filter="fade">
                                      <p:cBhvr>
                                        <p:cTn id="119" dur="1250"/>
                                        <p:tgtEl>
                                          <p:spTgt spid="19462"/>
                                        </p:tgtEl>
                                      </p:cBhvr>
                                    </p:animEffect>
                                  </p:childTnLst>
                                </p:cTn>
                              </p:par>
                              <p:par>
                                <p:cTn id="120" presetID="2" presetClass="entr" presetSubtype="8" fill="hold" nodeType="withEffect">
                                  <p:stCondLst>
                                    <p:cond delay="0"/>
                                  </p:stCondLst>
                                  <p:childTnLst>
                                    <p:set>
                                      <p:cBhvr>
                                        <p:cTn id="121" dur="1" fill="hold">
                                          <p:stCondLst>
                                            <p:cond delay="0"/>
                                          </p:stCondLst>
                                        </p:cTn>
                                        <p:tgtEl>
                                          <p:spTgt spid="19462"/>
                                        </p:tgtEl>
                                        <p:attrNameLst>
                                          <p:attrName>style.visibility</p:attrName>
                                        </p:attrNameLst>
                                      </p:cBhvr>
                                      <p:to>
                                        <p:strVal val="visible"/>
                                      </p:to>
                                    </p:set>
                                    <p:anim calcmode="lin" valueType="num">
                                      <p:cBhvr additive="base">
                                        <p:cTn id="122" dur="1000" fill="hold"/>
                                        <p:tgtEl>
                                          <p:spTgt spid="19462"/>
                                        </p:tgtEl>
                                        <p:attrNameLst>
                                          <p:attrName>ppt_x</p:attrName>
                                        </p:attrNameLst>
                                      </p:cBhvr>
                                      <p:tavLst>
                                        <p:tav tm="0">
                                          <p:val>
                                            <p:strVal val="0-#ppt_w/2"/>
                                          </p:val>
                                        </p:tav>
                                        <p:tav tm="100000">
                                          <p:val>
                                            <p:strVal val="#ppt_x"/>
                                          </p:val>
                                        </p:tav>
                                      </p:tavLst>
                                    </p:anim>
                                    <p:anim calcmode="lin" valueType="num">
                                      <p:cBhvr additive="base">
                                        <p:cTn id="123" dur="1000" fill="hold"/>
                                        <p:tgtEl>
                                          <p:spTgt spid="19462"/>
                                        </p:tgtEl>
                                        <p:attrNameLst>
                                          <p:attrName>ppt_y</p:attrName>
                                        </p:attrNameLst>
                                      </p:cBhvr>
                                      <p:tavLst>
                                        <p:tav tm="0">
                                          <p:val>
                                            <p:strVal val="#ppt_y"/>
                                          </p:val>
                                        </p:tav>
                                        <p:tav tm="100000">
                                          <p:val>
                                            <p:strVal val="#ppt_y"/>
                                          </p:val>
                                        </p:tav>
                                      </p:tavLst>
                                    </p:anim>
                                  </p:childTnLst>
                                </p:cTn>
                              </p:par>
                              <p:par>
                                <p:cTn id="124" presetID="8" presetClass="emph" presetSubtype="0" fill="hold" nodeType="withEffect">
                                  <p:stCondLst>
                                    <p:cond delay="0"/>
                                  </p:stCondLst>
                                  <p:childTnLst>
                                    <p:animRot by="21600000">
                                      <p:cBhvr>
                                        <p:cTn id="125" dur="1000" fill="hold"/>
                                        <p:tgtEl>
                                          <p:spTgt spid="1946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6" grpId="0" animBg="1"/>
      <p:bldP spid="47" grpId="0" animBg="1"/>
      <p:bldP spid="48" grpId="0" animBg="1"/>
      <p:bldP spid="49" grpId="0" animBg="1"/>
      <p:bldP spid="57" grpId="0" animBg="1"/>
      <p:bldP spid="58" grpId="0" animBg="1"/>
      <p:bldP spid="59" grpId="0" animBg="1"/>
      <p:bldP spid="60" grpId="0" animBg="1"/>
      <p:bldP spid="61" grpId="0" animBg="1"/>
      <p:bldP spid="62" grpId="0" animBg="1"/>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enovo\appdata\roaming\360se6\User Data\temp\11-30-43-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449" y="1013568"/>
            <a:ext cx="10153128" cy="547557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Teliss_Tong\Copy\定期备份\工作备份\！PPT图片及版面资源\06-PPT精选插图\12-标签\绿色箭头标签0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0835827" y="1196752"/>
            <a:ext cx="646331"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引例</a:t>
            </a:r>
            <a:endParaRPr lang="zh-CN" altLang="en-US" dirty="0">
              <a:solidFill>
                <a:schemeClr val="bg1"/>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2" name="椭圆 1"/>
          <p:cNvSpPr/>
          <p:nvPr/>
        </p:nvSpPr>
        <p:spPr>
          <a:xfrm>
            <a:off x="9047534" y="3897052"/>
            <a:ext cx="720080" cy="20882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rot="917152">
            <a:off x="9793639" y="5109581"/>
            <a:ext cx="1237475" cy="461665"/>
          </a:xfrm>
          <a:prstGeom prst="rect">
            <a:avLst/>
          </a:prstGeom>
          <a:noFill/>
        </p:spPr>
        <p:txBody>
          <a:bodyPr wrap="square" rtlCol="0">
            <a:spAutoFit/>
          </a:bodyPr>
          <a:lstStyle/>
          <a:p>
            <a:r>
              <a:rPr lang="en-US" altLang="zh-CN" sz="2400" dirty="0" smtClean="0">
                <a:ln>
                  <a:solidFill>
                    <a:srgbClr val="FF0000"/>
                  </a:solidFill>
                </a:ln>
              </a:rPr>
              <a:t>Why?</a:t>
            </a:r>
            <a:endParaRPr lang="zh-CN" altLang="en-US" sz="2400" dirty="0">
              <a:ln>
                <a:solidFill>
                  <a:srgbClr val="FF0000"/>
                </a:solidFill>
              </a:ln>
            </a:endParaRPr>
          </a:p>
        </p:txBody>
      </p:sp>
      <p:grpSp>
        <p:nvGrpSpPr>
          <p:cNvPr id="18" name="组合 17"/>
          <p:cNvGrpSpPr/>
          <p:nvPr/>
        </p:nvGrpSpPr>
        <p:grpSpPr>
          <a:xfrm>
            <a:off x="1882798" y="512736"/>
            <a:ext cx="540000" cy="540000"/>
            <a:chOff x="9395349" y="3909884"/>
            <a:chExt cx="540000" cy="540000"/>
          </a:xfrm>
        </p:grpSpPr>
        <p:sp>
          <p:nvSpPr>
            <p:cNvPr id="19" name="椭圆 18"/>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20" name="TextBox 19"/>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21" name="TextBox 20"/>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装机容量</a:t>
            </a:r>
            <a:endParaRPr lang="zh-CN" altLang="en-US" sz="2400" b="1" dirty="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val="9480131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lenovo\Desktop\11-27-08-57-1_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404" y="1336194"/>
            <a:ext cx="5009326" cy="4825368"/>
          </a:xfrm>
          <a:prstGeom prst="rect">
            <a:avLst/>
          </a:prstGeom>
          <a:noFill/>
          <a:extLst>
            <a:ext uri="{909E8E84-426E-40DD-AFC4-6F175D3DCCD1}">
              <a14:hiddenFill xmlns:a14="http://schemas.microsoft.com/office/drawing/2010/main">
                <a:solidFill>
                  <a:srgbClr val="FFFFFF"/>
                </a:solidFill>
              </a14:hiddenFill>
            </a:ext>
          </a:extLst>
        </p:spPr>
      </p:pic>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装机容量</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6923" y="1080928"/>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1063758" y="1261652"/>
            <a:ext cx="646331"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引例</a:t>
            </a:r>
            <a:endParaRPr lang="zh-CN" altLang="en-US" dirty="0">
              <a:solidFill>
                <a:schemeClr val="bg1"/>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pic>
        <p:nvPicPr>
          <p:cNvPr id="1026" name="Picture 2" descr="C:\Users\lenovo\Desktop\11-27-08-57-1_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582" y="2299508"/>
            <a:ext cx="5109931" cy="363340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0"/>
          <p:cNvSpPr>
            <a:spLocks noChangeArrowheads="1"/>
          </p:cNvSpPr>
          <p:nvPr/>
        </p:nvSpPr>
        <p:spPr bwMode="auto">
          <a:xfrm>
            <a:off x="2278782" y="1445724"/>
            <a:ext cx="54821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latin typeface="微软雅黑" pitchFamily="34" charset="-122"/>
                <a:ea typeface="微软雅黑" pitchFamily="34" charset="-122"/>
                <a:cs typeface="Calibri" pitchFamily="34" charset="0"/>
                <a:sym typeface="Calibri" pitchFamily="34" charset="0"/>
              </a:rPr>
              <a:t>2014</a:t>
            </a:r>
            <a:r>
              <a:rPr lang="zh-CN" altLang="en-US" sz="3600" b="1" dirty="0" smtClean="0">
                <a:latin typeface="微软雅黑" pitchFamily="34" charset="-122"/>
                <a:ea typeface="微软雅黑" pitchFamily="34" charset="-122"/>
                <a:cs typeface="Calibri" pitchFamily="34" charset="0"/>
                <a:sym typeface="Calibri" pitchFamily="34" charset="0"/>
              </a:rPr>
              <a:t>全球新增容量</a:t>
            </a:r>
            <a:endParaRPr lang="zh-CN" altLang="en-US" sz="3600" b="1" dirty="0">
              <a:latin typeface="微软雅黑" pitchFamily="34" charset="-122"/>
              <a:ea typeface="微软雅黑" pitchFamily="34" charset="-122"/>
            </a:endParaRPr>
          </a:p>
        </p:txBody>
      </p:sp>
      <p:sp>
        <p:nvSpPr>
          <p:cNvPr id="21" name="TextBox 10"/>
          <p:cNvSpPr>
            <a:spLocks noChangeArrowheads="1"/>
          </p:cNvSpPr>
          <p:nvPr/>
        </p:nvSpPr>
        <p:spPr bwMode="auto">
          <a:xfrm>
            <a:off x="3646934" y="6164170"/>
            <a:ext cx="59046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数据</a:t>
            </a:r>
            <a:r>
              <a:rPr lang="zh-CN" altLang="zh-CN" sz="1600" b="1" dirty="0" smtClean="0">
                <a:latin typeface="微软雅黑" panose="020B0503020204020204" pitchFamily="34" charset="-122"/>
                <a:ea typeface="微软雅黑" panose="020B0503020204020204" pitchFamily="34" charset="-122"/>
              </a:rPr>
              <a:t>来源</a:t>
            </a:r>
            <a:r>
              <a:rPr lang="zh-CN" altLang="zh-CN" sz="1600" b="1" dirty="0">
                <a:latin typeface="微软雅黑" panose="020B0503020204020204" pitchFamily="34" charset="-122"/>
                <a:ea typeface="微软雅黑" panose="020B0503020204020204" pitchFamily="34" charset="-122"/>
              </a:rPr>
              <a:t>：全球风能</a:t>
            </a:r>
            <a:r>
              <a:rPr lang="zh-CN" altLang="zh-CN" sz="1600" b="1" dirty="0" smtClean="0">
                <a:latin typeface="微软雅黑" panose="020B0503020204020204" pitchFamily="34" charset="-122"/>
                <a:ea typeface="微软雅黑" panose="020B0503020204020204" pitchFamily="34" charset="-122"/>
              </a:rPr>
              <a:t>理事会</a:t>
            </a:r>
            <a:r>
              <a:rPr lang="en-US" altLang="zh-CN" sz="1600" b="1" dirty="0">
                <a:latin typeface="微软雅黑" panose="020B0503020204020204" pitchFamily="34" charset="-122"/>
                <a:ea typeface="微软雅黑" panose="020B0503020204020204" pitchFamily="34" charset="-122"/>
              </a:rPr>
              <a:t>《2015</a:t>
            </a:r>
            <a:r>
              <a:rPr lang="zh-CN" altLang="en-US" sz="1600" b="1" dirty="0">
                <a:latin typeface="微软雅黑" panose="020B0503020204020204" pitchFamily="34" charset="-122"/>
                <a:ea typeface="微软雅黑" panose="020B0503020204020204" pitchFamily="34" charset="-122"/>
              </a:rPr>
              <a:t>风电统计报告</a:t>
            </a:r>
            <a:r>
              <a:rPr lang="en-US" altLang="zh-CN" sz="1600" b="1" dirty="0">
                <a:latin typeface="微软雅黑" panose="020B0503020204020204" pitchFamily="34" charset="-122"/>
                <a:ea typeface="微软雅黑" panose="020B0503020204020204" pitchFamily="34" charset="-122"/>
              </a:rPr>
              <a:t>》</a:t>
            </a:r>
            <a:endParaRPr lang="zh-CN" altLang="en-US" sz="1600" b="1" dirty="0">
              <a:solidFill>
                <a:schemeClr val="accent6"/>
              </a:solidFill>
              <a:latin typeface="微软雅黑" pitchFamily="34" charset="-122"/>
              <a:ea typeface="微软雅黑" pitchFamily="34" charset="-122"/>
            </a:endParaRPr>
          </a:p>
          <a:p>
            <a:endParaRPr lang="zh-CN" altLang="en-US" sz="1600" b="1" dirty="0">
              <a:solidFill>
                <a:schemeClr val="accent6"/>
              </a:solidFill>
              <a:latin typeface="微软雅黑" pitchFamily="34" charset="-122"/>
              <a:ea typeface="微软雅黑" pitchFamily="34" charset="-122"/>
            </a:endParaRPr>
          </a:p>
        </p:txBody>
      </p:sp>
    </p:spTree>
    <p:extLst>
      <p:ext uri="{BB962C8B-B14F-4D97-AF65-F5344CB8AC3E}">
        <p14:creationId xmlns:p14="http://schemas.microsoft.com/office/powerpoint/2010/main" val="99627415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lenovo\Desktop\11-28-10-25-1_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751" y="1418928"/>
            <a:ext cx="5011200" cy="474524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Teliss_Tong\Copy\定期备份\工作备份\！PPT图片及版面资源\06-PPT精选插图\12-标签\绿色箭头标签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6923" y="1080928"/>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11063758" y="1261652"/>
            <a:ext cx="646331"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引例</a:t>
            </a:r>
            <a:endParaRPr lang="zh-CN" altLang="en-US" dirty="0">
              <a:solidFill>
                <a:schemeClr val="bg1"/>
              </a:solidFill>
              <a:latin typeface="微软雅黑" pitchFamily="34" charset="-122"/>
              <a:ea typeface="微软雅黑" pitchFamily="34" charset="-122"/>
            </a:endParaRPr>
          </a:p>
        </p:txBody>
      </p:sp>
      <p:sp>
        <p:nvSpPr>
          <p:cNvPr id="37" name="TextBox 81"/>
          <p:cNvSpPr txBox="1">
            <a:spLocks noChangeArrowheads="1"/>
          </p:cNvSpPr>
          <p:nvPr/>
        </p:nvSpPr>
        <p:spPr bwMode="auto">
          <a:xfrm>
            <a:off x="6768648" y="525678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libri" pitchFamily="34" charset="0"/>
                <a:ea typeface="宋体" pitchFamily="2" charset="-122"/>
              </a:defRPr>
            </a:lvl1pPr>
            <a:lvl2pPr marL="742950" indent="-285750">
              <a:defRPr sz="2400">
                <a:solidFill>
                  <a:schemeClr val="tx1"/>
                </a:solidFill>
                <a:latin typeface="Calibri" pitchFamily="34" charset="0"/>
                <a:ea typeface="宋体" pitchFamily="2" charset="-122"/>
              </a:defRPr>
            </a:lvl2pPr>
            <a:lvl3pPr marL="1143000" indent="-228600">
              <a:defRPr sz="2400">
                <a:solidFill>
                  <a:schemeClr val="tx1"/>
                </a:solidFill>
                <a:latin typeface="Calibri" pitchFamily="34" charset="0"/>
                <a:ea typeface="宋体" pitchFamily="2" charset="-122"/>
              </a:defRPr>
            </a:lvl3pPr>
            <a:lvl4pPr marL="1600200" indent="-228600">
              <a:defRPr sz="2400">
                <a:solidFill>
                  <a:schemeClr val="tx1"/>
                </a:solidFill>
                <a:latin typeface="Calibri" pitchFamily="34" charset="0"/>
                <a:ea typeface="宋体" pitchFamily="2" charset="-122"/>
              </a:defRPr>
            </a:lvl4pPr>
            <a:lvl5pPr marL="2057400" indent="-228600">
              <a:defRPr sz="2400">
                <a:solidFill>
                  <a:schemeClr val="tx1"/>
                </a:solidFill>
                <a:latin typeface="Calibri" pitchFamily="34" charset="0"/>
                <a:ea typeface="宋体" pitchFamily="2" charset="-122"/>
              </a:defRPr>
            </a:lvl5pPr>
            <a:lvl6pPr marL="2514600" indent="-228600" defTabSz="1233488" fontAlgn="base">
              <a:spcBef>
                <a:spcPct val="0"/>
              </a:spcBef>
              <a:spcAft>
                <a:spcPct val="0"/>
              </a:spcAft>
              <a:defRPr sz="2400">
                <a:solidFill>
                  <a:schemeClr val="tx1"/>
                </a:solidFill>
                <a:latin typeface="Calibri" pitchFamily="34" charset="0"/>
                <a:ea typeface="宋体" pitchFamily="2" charset="-122"/>
              </a:defRPr>
            </a:lvl6pPr>
            <a:lvl7pPr marL="2971800" indent="-228600" defTabSz="1233488" fontAlgn="base">
              <a:spcBef>
                <a:spcPct val="0"/>
              </a:spcBef>
              <a:spcAft>
                <a:spcPct val="0"/>
              </a:spcAft>
              <a:defRPr sz="2400">
                <a:solidFill>
                  <a:schemeClr val="tx1"/>
                </a:solidFill>
                <a:latin typeface="Calibri" pitchFamily="34" charset="0"/>
                <a:ea typeface="宋体" pitchFamily="2" charset="-122"/>
              </a:defRPr>
            </a:lvl7pPr>
            <a:lvl8pPr marL="3429000" indent="-228600" defTabSz="1233488" fontAlgn="base">
              <a:spcBef>
                <a:spcPct val="0"/>
              </a:spcBef>
              <a:spcAft>
                <a:spcPct val="0"/>
              </a:spcAft>
              <a:defRPr sz="2400">
                <a:solidFill>
                  <a:schemeClr val="tx1"/>
                </a:solidFill>
                <a:latin typeface="Calibri" pitchFamily="34" charset="0"/>
                <a:ea typeface="宋体" pitchFamily="2" charset="-122"/>
              </a:defRPr>
            </a:lvl8pPr>
            <a:lvl9pPr marL="3886200" indent="-228600" defTabSz="1233488" fontAlgn="base">
              <a:spcBef>
                <a:spcPct val="0"/>
              </a:spcBef>
              <a:spcAft>
                <a:spcPct val="0"/>
              </a:spcAft>
              <a:defRPr sz="2400">
                <a:solidFill>
                  <a:schemeClr val="tx1"/>
                </a:solidFill>
                <a:latin typeface="Calibri" pitchFamily="34" charset="0"/>
                <a:ea typeface="宋体" pitchFamily="2" charset="-122"/>
              </a:defRPr>
            </a:lvl9pPr>
          </a:lstStyle>
          <a:p>
            <a:endParaRPr lang="zh-CN" altLang="en-US" dirty="0">
              <a:ea typeface="微软雅黑" pitchFamily="34" charset="-122"/>
            </a:endParaRPr>
          </a:p>
        </p:txBody>
      </p:sp>
      <p:sp>
        <p:nvSpPr>
          <p:cNvPr id="20" name="TextBox 10"/>
          <p:cNvSpPr>
            <a:spLocks noChangeArrowheads="1"/>
          </p:cNvSpPr>
          <p:nvPr/>
        </p:nvSpPr>
        <p:spPr bwMode="auto">
          <a:xfrm>
            <a:off x="2278782" y="1445724"/>
            <a:ext cx="54821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smtClean="0">
                <a:latin typeface="微软雅黑" pitchFamily="34" charset="-122"/>
                <a:ea typeface="微软雅黑" pitchFamily="34" charset="-122"/>
                <a:cs typeface="Calibri" pitchFamily="34" charset="0"/>
                <a:sym typeface="Calibri" pitchFamily="34" charset="0"/>
              </a:rPr>
              <a:t>2014</a:t>
            </a:r>
            <a:r>
              <a:rPr lang="zh-CN" altLang="en-US" sz="3600" b="1" dirty="0" smtClean="0">
                <a:latin typeface="微软雅黑" pitchFamily="34" charset="-122"/>
                <a:ea typeface="微软雅黑" pitchFamily="34" charset="-122"/>
                <a:cs typeface="Calibri" pitchFamily="34" charset="0"/>
                <a:sym typeface="Calibri" pitchFamily="34" charset="0"/>
              </a:rPr>
              <a:t>全球累计容量</a:t>
            </a:r>
            <a:endParaRPr lang="zh-CN" altLang="en-US" sz="3600" b="1" dirty="0">
              <a:latin typeface="微软雅黑" pitchFamily="34" charset="-122"/>
              <a:ea typeface="微软雅黑" pitchFamily="34" charset="-122"/>
            </a:endParaRPr>
          </a:p>
        </p:txBody>
      </p:sp>
      <p:pic>
        <p:nvPicPr>
          <p:cNvPr id="2051" name="Picture 3" descr="C:\Users\lenovo\Desktop\11-28-10-25-1_副本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378" y="2420887"/>
            <a:ext cx="5208716" cy="351588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0"/>
          <p:cNvSpPr>
            <a:spLocks noChangeArrowheads="1"/>
          </p:cNvSpPr>
          <p:nvPr/>
        </p:nvSpPr>
        <p:spPr bwMode="auto">
          <a:xfrm>
            <a:off x="3646934" y="6164170"/>
            <a:ext cx="59046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b="1" dirty="0" smtClean="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数据</a:t>
            </a:r>
            <a:r>
              <a:rPr lang="zh-CN" altLang="zh-CN" sz="1600" b="1" dirty="0" smtClean="0">
                <a:latin typeface="微软雅黑" panose="020B0503020204020204" pitchFamily="34" charset="-122"/>
                <a:ea typeface="微软雅黑" panose="020B0503020204020204" pitchFamily="34" charset="-122"/>
              </a:rPr>
              <a:t>来源</a:t>
            </a:r>
            <a:r>
              <a:rPr lang="zh-CN" altLang="zh-CN" sz="1600" b="1" dirty="0">
                <a:latin typeface="微软雅黑" panose="020B0503020204020204" pitchFamily="34" charset="-122"/>
                <a:ea typeface="微软雅黑" panose="020B0503020204020204" pitchFamily="34" charset="-122"/>
              </a:rPr>
              <a:t>：全球风能</a:t>
            </a:r>
            <a:r>
              <a:rPr lang="zh-CN" altLang="zh-CN" sz="1600" b="1" dirty="0" smtClean="0">
                <a:latin typeface="微软雅黑" panose="020B0503020204020204" pitchFamily="34" charset="-122"/>
                <a:ea typeface="微软雅黑" panose="020B0503020204020204" pitchFamily="34" charset="-122"/>
              </a:rPr>
              <a:t>理事会</a:t>
            </a:r>
            <a:r>
              <a:rPr lang="en-US" altLang="zh-CN" sz="1600" b="1" dirty="0">
                <a:latin typeface="微软雅黑" panose="020B0503020204020204" pitchFamily="34" charset="-122"/>
                <a:ea typeface="微软雅黑" panose="020B0503020204020204" pitchFamily="34" charset="-122"/>
              </a:rPr>
              <a:t>《2015</a:t>
            </a:r>
            <a:r>
              <a:rPr lang="zh-CN" altLang="en-US" sz="1600" b="1" dirty="0">
                <a:latin typeface="微软雅黑" panose="020B0503020204020204" pitchFamily="34" charset="-122"/>
                <a:ea typeface="微软雅黑" panose="020B0503020204020204" pitchFamily="34" charset="-122"/>
              </a:rPr>
              <a:t>风电统计报告</a:t>
            </a:r>
            <a:r>
              <a:rPr lang="en-US" altLang="zh-CN" sz="1600" b="1" dirty="0">
                <a:latin typeface="微软雅黑" panose="020B0503020204020204" pitchFamily="34" charset="-122"/>
                <a:ea typeface="微软雅黑" panose="020B0503020204020204" pitchFamily="34" charset="-122"/>
              </a:rPr>
              <a:t>》</a:t>
            </a:r>
            <a:endParaRPr lang="zh-CN" altLang="en-US" sz="1600" b="1" dirty="0">
              <a:solidFill>
                <a:schemeClr val="accent6"/>
              </a:solidFill>
              <a:latin typeface="微软雅黑" pitchFamily="34" charset="-122"/>
              <a:ea typeface="微软雅黑" pitchFamily="34" charset="-122"/>
            </a:endParaRPr>
          </a:p>
          <a:p>
            <a:endParaRPr lang="zh-CN" altLang="en-US" sz="1600" b="1" dirty="0">
              <a:solidFill>
                <a:schemeClr val="accent6"/>
              </a:solidFill>
              <a:latin typeface="微软雅黑" pitchFamily="34" charset="-122"/>
              <a:ea typeface="微软雅黑" pitchFamily="34" charset="-122"/>
            </a:endParaRPr>
          </a:p>
        </p:txBody>
      </p:sp>
      <p:grpSp>
        <p:nvGrpSpPr>
          <p:cNvPr id="18" name="组合 17"/>
          <p:cNvGrpSpPr/>
          <p:nvPr/>
        </p:nvGrpSpPr>
        <p:grpSpPr>
          <a:xfrm>
            <a:off x="1882798" y="512736"/>
            <a:ext cx="540000" cy="540000"/>
            <a:chOff x="9395349" y="3909884"/>
            <a:chExt cx="540000" cy="540000"/>
          </a:xfrm>
        </p:grpSpPr>
        <p:sp>
          <p:nvSpPr>
            <p:cNvPr id="19" name="椭圆 18"/>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22" name="TextBox 21"/>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01</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23" name="TextBox 2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装机容量</a:t>
            </a:r>
            <a:endParaRPr lang="zh-CN" altLang="en-US" sz="2400" b="1" dirty="0">
              <a:solidFill>
                <a:srgbClr val="9BBB59"/>
              </a:solidFill>
              <a:latin typeface="微软雅黑" pitchFamily="34" charset="-122"/>
              <a:ea typeface="微软雅黑" pitchFamily="34" charset="-122"/>
            </a:endParaRPr>
          </a:p>
        </p:txBody>
      </p:sp>
    </p:spTree>
    <p:extLst>
      <p:ext uri="{BB962C8B-B14F-4D97-AF65-F5344CB8AC3E}">
        <p14:creationId xmlns:p14="http://schemas.microsoft.com/office/powerpoint/2010/main" val="3103205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1" name="矩形 9"/>
          <p:cNvSpPr>
            <a:spLocks noChangeArrowheads="1"/>
          </p:cNvSpPr>
          <p:nvPr/>
        </p:nvSpPr>
        <p:spPr bwMode="auto">
          <a:xfrm>
            <a:off x="6067202" y="141277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0"/>
          <p:cNvSpPr>
            <a:spLocks noChangeArrowheads="1"/>
          </p:cNvSpPr>
          <p:nvPr/>
        </p:nvSpPr>
        <p:spPr bwMode="auto">
          <a:xfrm>
            <a:off x="6197932" y="121939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smtClean="0">
                <a:solidFill>
                  <a:schemeClr val="accent6"/>
                </a:solidFill>
                <a:latin typeface="微软雅黑" pitchFamily="34" charset="-122"/>
                <a:ea typeface="微软雅黑" pitchFamily="34" charset="-122"/>
              </a:rPr>
              <a:t>亚洲</a:t>
            </a:r>
            <a:endParaRPr lang="zh-CN" altLang="en-US" sz="4400" b="1" dirty="0">
              <a:solidFill>
                <a:schemeClr val="accent6"/>
              </a:solidFill>
              <a:latin typeface="微软雅黑" pitchFamily="34" charset="-122"/>
              <a:ea typeface="微软雅黑" pitchFamily="34"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0" name="TextBox 8"/>
          <p:cNvSpPr>
            <a:spLocks noChangeArrowheads="1"/>
          </p:cNvSpPr>
          <p:nvPr/>
        </p:nvSpPr>
        <p:spPr bwMode="auto">
          <a:xfrm>
            <a:off x="5663158" y="2852936"/>
            <a:ext cx="5689500" cy="3006208"/>
          </a:xfrm>
          <a:prstGeom prst="rect">
            <a:avLst/>
          </a:prstGeom>
          <a:noFill/>
          <a:ln>
            <a:noFill/>
          </a:ln>
          <a:extLst/>
        </p:spPr>
        <p:txBody>
          <a:bodyPr wrap="square">
            <a:spAutoFit/>
          </a:bodyPr>
          <a:lstStyle/>
          <a:p>
            <a:pPr indent="457200">
              <a:lnSpc>
                <a:spcPct val="134000"/>
              </a:lnSpc>
              <a:spcAft>
                <a:spcPts val="1200"/>
              </a:spcAft>
            </a:pPr>
            <a:r>
              <a:rPr lang="zh-CN" altLang="en-US" sz="1600" dirty="0">
                <a:solidFill>
                  <a:schemeClr val="bg1"/>
                </a:solidFill>
                <a:latin typeface="微软雅黑" pitchFamily="34" charset="-122"/>
                <a:ea typeface="微软雅黑" pitchFamily="34" charset="-122"/>
                <a:sym typeface="微软雅黑" pitchFamily="34" charset="-122"/>
              </a:rPr>
              <a:t>亚洲持续</a:t>
            </a:r>
            <a:r>
              <a:rPr lang="en-US" altLang="zh-CN" sz="1600" dirty="0">
                <a:solidFill>
                  <a:schemeClr val="bg1"/>
                </a:solidFill>
                <a:latin typeface="微软雅黑" pitchFamily="34" charset="-122"/>
                <a:ea typeface="微软雅黑" pitchFamily="34" charset="-122"/>
                <a:sym typeface="微软雅黑" pitchFamily="34" charset="-122"/>
              </a:rPr>
              <a:t>17</a:t>
            </a:r>
            <a:r>
              <a:rPr lang="zh-CN" altLang="en-US" sz="1600" dirty="0">
                <a:solidFill>
                  <a:schemeClr val="bg1"/>
                </a:solidFill>
                <a:latin typeface="微软雅黑" pitchFamily="34" charset="-122"/>
                <a:ea typeface="微软雅黑" pitchFamily="34" charset="-122"/>
                <a:sym typeface="微软雅黑" pitchFamily="34" charset="-122"/>
              </a:rPr>
              <a:t>年成为全球最大的风电市场。</a:t>
            </a:r>
            <a:r>
              <a:rPr lang="zh-CN" altLang="zh-CN" sz="1600" dirty="0">
                <a:solidFill>
                  <a:schemeClr val="bg1"/>
                </a:solidFill>
                <a:latin typeface="微软雅黑" pitchFamily="34" charset="-122"/>
                <a:ea typeface="微软雅黑" pitchFamily="34" charset="-122"/>
              </a:rPr>
              <a:t>其中中国和印度始终引领亚洲的发展，日本和韩国形成第二梯队</a:t>
            </a:r>
            <a:r>
              <a:rPr lang="zh-CN" altLang="zh-CN" sz="1600" dirty="0" smtClean="0">
                <a:solidFill>
                  <a:schemeClr val="bg1"/>
                </a:solidFill>
                <a:latin typeface="微软雅黑" pitchFamily="34" charset="-122"/>
                <a:ea typeface="微软雅黑" pitchFamily="34" charset="-122"/>
              </a:rPr>
              <a:t>。</a:t>
            </a:r>
            <a:endParaRPr lang="en-US" altLang="zh-CN" sz="1600" dirty="0" smtClean="0">
              <a:solidFill>
                <a:schemeClr val="bg1"/>
              </a:solidFill>
              <a:latin typeface="微软雅黑" pitchFamily="34" charset="-122"/>
              <a:ea typeface="微软雅黑" pitchFamily="34" charset="-122"/>
            </a:endParaRPr>
          </a:p>
          <a:p>
            <a:pPr indent="457200">
              <a:lnSpc>
                <a:spcPct val="134000"/>
              </a:lnSpc>
              <a:spcAft>
                <a:spcPts val="1200"/>
              </a:spcAft>
            </a:pPr>
            <a:r>
              <a:rPr lang="zh-CN" altLang="zh-CN" sz="1600" dirty="0" smtClean="0">
                <a:solidFill>
                  <a:schemeClr val="bg1"/>
                </a:solidFill>
                <a:latin typeface="微软雅黑" pitchFamily="34" charset="-122"/>
                <a:ea typeface="微软雅黑" pitchFamily="34" charset="-122"/>
              </a:rPr>
              <a:t>自</a:t>
            </a:r>
            <a:r>
              <a:rPr lang="en-US" altLang="zh-CN" sz="1600" dirty="0">
                <a:solidFill>
                  <a:schemeClr val="bg1"/>
                </a:solidFill>
                <a:latin typeface="微软雅黑" pitchFamily="34" charset="-122"/>
                <a:ea typeface="微软雅黑" pitchFamily="34" charset="-122"/>
              </a:rPr>
              <a:t>2012</a:t>
            </a:r>
            <a:r>
              <a:rPr lang="zh-CN" altLang="zh-CN" sz="1600" dirty="0">
                <a:solidFill>
                  <a:schemeClr val="bg1"/>
                </a:solidFill>
                <a:latin typeface="微软雅黑" pitchFamily="34" charset="-122"/>
                <a:ea typeface="微软雅黑" pitchFamily="34" charset="-122"/>
              </a:rPr>
              <a:t>年开始，一些新兴风电国家如蒙古、巴基斯坦等也开始</a:t>
            </a:r>
            <a:r>
              <a:rPr lang="zh-CN" altLang="zh-CN" sz="1600" dirty="0" smtClean="0">
                <a:solidFill>
                  <a:schemeClr val="bg1"/>
                </a:solidFill>
                <a:latin typeface="微软雅黑" pitchFamily="34" charset="-122"/>
                <a:ea typeface="微软雅黑" pitchFamily="34" charset="-122"/>
              </a:rPr>
              <a:t>了</a:t>
            </a:r>
            <a:r>
              <a:rPr lang="zh-CN" altLang="en-US" sz="1600" dirty="0" smtClean="0">
                <a:solidFill>
                  <a:schemeClr val="bg1"/>
                </a:solidFill>
                <a:latin typeface="微软雅黑" pitchFamily="34" charset="-122"/>
                <a:ea typeface="微软雅黑" pitchFamily="34" charset="-122"/>
              </a:rPr>
              <a:t>风电发展</a:t>
            </a:r>
            <a:r>
              <a:rPr lang="zh-CN" altLang="zh-CN" sz="1600" dirty="0" smtClean="0">
                <a:solidFill>
                  <a:schemeClr val="bg1"/>
                </a:solidFill>
                <a:latin typeface="微软雅黑" pitchFamily="34" charset="-122"/>
                <a:ea typeface="微软雅黑" pitchFamily="34" charset="-122"/>
              </a:rPr>
              <a:t>，</a:t>
            </a:r>
            <a:r>
              <a:rPr lang="zh-CN" altLang="zh-CN" sz="1600" dirty="0">
                <a:solidFill>
                  <a:schemeClr val="bg1"/>
                </a:solidFill>
                <a:latin typeface="微软雅黑" pitchFamily="34" charset="-122"/>
                <a:ea typeface="微软雅黑" pitchFamily="34" charset="-122"/>
              </a:rPr>
              <a:t>实现了风电零的突破</a:t>
            </a:r>
            <a:r>
              <a:rPr lang="zh-CN" altLang="zh-CN" sz="1600" dirty="0" smtClean="0">
                <a:solidFill>
                  <a:schemeClr val="bg1"/>
                </a:solidFill>
                <a:latin typeface="微软雅黑" pitchFamily="34" charset="-122"/>
                <a:ea typeface="微软雅黑" pitchFamily="34" charset="-122"/>
              </a:rPr>
              <a:t>。</a:t>
            </a:r>
            <a:endParaRPr lang="en-US" altLang="zh-CN" sz="1600" dirty="0" smtClean="0">
              <a:solidFill>
                <a:schemeClr val="bg1"/>
              </a:solidFill>
              <a:latin typeface="微软雅黑" pitchFamily="34" charset="-122"/>
              <a:ea typeface="微软雅黑" pitchFamily="34" charset="-122"/>
            </a:endParaRPr>
          </a:p>
          <a:p>
            <a:pPr indent="457200">
              <a:lnSpc>
                <a:spcPct val="134000"/>
              </a:lnSpc>
              <a:spcAft>
                <a:spcPts val="1200"/>
              </a:spcAft>
            </a:pPr>
            <a:r>
              <a:rPr lang="zh-CN" altLang="zh-CN" sz="1600" dirty="0" smtClean="0">
                <a:solidFill>
                  <a:schemeClr val="bg1"/>
                </a:solidFill>
                <a:latin typeface="微软雅黑" pitchFamily="34" charset="-122"/>
                <a:ea typeface="微软雅黑" pitchFamily="34" charset="-122"/>
              </a:rPr>
              <a:t>一些</a:t>
            </a:r>
            <a:r>
              <a:rPr lang="zh-CN" altLang="zh-CN" sz="1600" dirty="0">
                <a:solidFill>
                  <a:schemeClr val="bg1"/>
                </a:solidFill>
                <a:latin typeface="微软雅黑" pitchFamily="34" charset="-122"/>
                <a:ea typeface="微软雅黑" pitchFamily="34" charset="-122"/>
              </a:rPr>
              <a:t>历史上有过零星风电发展，但是由于政策经济条件约束未能大规模发展风电的国家，如菲律宾和泰国，在过去一年也有很大的政策突破，为未来几年风电的发展奠定了良好的基础。</a:t>
            </a:r>
            <a:endParaRPr lang="zh-CN" altLang="en-US" sz="1600" dirty="0">
              <a:solidFill>
                <a:schemeClr val="bg1"/>
              </a:solidFill>
              <a:latin typeface="微软雅黑" pitchFamily="34" charset="-122"/>
              <a:ea typeface="微软雅黑" pitchFamily="34" charset="-122"/>
            </a:endParaRPr>
          </a:p>
        </p:txBody>
      </p:sp>
      <p:sp>
        <p:nvSpPr>
          <p:cNvPr id="3" name="TextBox 2"/>
          <p:cNvSpPr txBox="1"/>
          <p:nvPr/>
        </p:nvSpPr>
        <p:spPr>
          <a:xfrm>
            <a:off x="2926854" y="2348880"/>
            <a:ext cx="8232138" cy="830997"/>
          </a:xfrm>
          <a:prstGeom prst="rect">
            <a:avLst/>
          </a:prstGeom>
          <a:noFill/>
        </p:spPr>
        <p:txBody>
          <a:bodyPr wrap="square" rtlCol="0">
            <a:spAutoFit/>
          </a:bodyPr>
          <a:lstStyle/>
          <a:p>
            <a:pPr algn="ctr"/>
            <a:r>
              <a:rPr lang="zh-CN" altLang="zh-CN" sz="2400" dirty="0">
                <a:latin typeface="微软雅黑" panose="020B0503020204020204" pitchFamily="34" charset="-122"/>
                <a:ea typeface="微软雅黑" panose="020B0503020204020204" pitchFamily="34" charset="-122"/>
              </a:rPr>
              <a:t>　</a:t>
            </a:r>
            <a:r>
              <a:rPr lang="zh-CN" altLang="zh-CN" sz="2400" b="1" dirty="0">
                <a:latin typeface="微软雅黑" panose="020B0503020204020204" pitchFamily="34" charset="-122"/>
                <a:ea typeface="微软雅黑" panose="020B0503020204020204" pitchFamily="34" charset="-122"/>
              </a:rPr>
              <a:t>亚洲：中国印度依然引领前路更多国家开始风电破冰</a:t>
            </a:r>
            <a:r>
              <a:rPr lang="zh-CN" altLang="zh-CN" sz="2400" b="1" dirty="0" smtClean="0">
                <a:latin typeface="微软雅黑" panose="020B0503020204020204" pitchFamily="34" charset="-122"/>
                <a:ea typeface="微软雅黑" panose="020B0503020204020204" pitchFamily="34" charset="-122"/>
              </a:rPr>
              <a:t>之旅</a:t>
            </a:r>
            <a:r>
              <a:rPr lang="en-US" altLang="zh-CN" sz="2400" dirty="0" smtClean="0">
                <a:latin typeface="微软雅黑" panose="020B0503020204020204" pitchFamily="34" charset="-122"/>
                <a:ea typeface="微软雅黑" panose="020B0503020204020204" pitchFamily="34" charset="-122"/>
              </a:rPr>
              <a:t/>
            </a:r>
            <a:br>
              <a:rPr lang="en-US" altLang="zh-CN" sz="2400" dirty="0" smtClean="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5" name="AutoShape 2" descr="http://img2.imgtn.bdimg.com/it/u=1456938636,3111807372&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047" y="3087708"/>
            <a:ext cx="2304256" cy="2213696"/>
          </a:xfrm>
          <a:prstGeom prst="roundRect">
            <a:avLst>
              <a:gd name="adj" fmla="val 7190"/>
            </a:avLst>
          </a:prstGeom>
          <a:noFill/>
          <a:ln w="28575">
            <a:solidFill>
              <a:schemeClr val="bg1"/>
            </a:solidFill>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949221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par>
                          <p:cTn id="25" fill="hold">
                            <p:stCondLst>
                              <p:cond delay="1000"/>
                            </p:stCondLst>
                            <p:childTnLst>
                              <p:par>
                                <p:cTn id="26" presetID="53" presetClass="entr" presetSubtype="16" fill="hold" nodeType="afterEffect">
                                  <p:stCondLst>
                                    <p:cond delay="0"/>
                                  </p:stCondLst>
                                  <p:childTnLst>
                                    <p:set>
                                      <p:cBhvr>
                                        <p:cTn id="27" dur="1" fill="hold">
                                          <p:stCondLst>
                                            <p:cond delay="0"/>
                                          </p:stCondLst>
                                        </p:cTn>
                                        <p:tgtEl>
                                          <p:spTgt spid="16387"/>
                                        </p:tgtEl>
                                        <p:attrNameLst>
                                          <p:attrName>style.visibility</p:attrName>
                                        </p:attrNameLst>
                                      </p:cBhvr>
                                      <p:to>
                                        <p:strVal val="visible"/>
                                      </p:to>
                                    </p:set>
                                    <p:anim calcmode="lin" valueType="num">
                                      <p:cBhvr>
                                        <p:cTn id="28" dur="500" fill="hold"/>
                                        <p:tgtEl>
                                          <p:spTgt spid="16387"/>
                                        </p:tgtEl>
                                        <p:attrNameLst>
                                          <p:attrName>ppt_w</p:attrName>
                                        </p:attrNameLst>
                                      </p:cBhvr>
                                      <p:tavLst>
                                        <p:tav tm="0">
                                          <p:val>
                                            <p:fltVal val="0"/>
                                          </p:val>
                                        </p:tav>
                                        <p:tav tm="100000">
                                          <p:val>
                                            <p:strVal val="#ppt_w"/>
                                          </p:val>
                                        </p:tav>
                                      </p:tavLst>
                                    </p:anim>
                                    <p:anim calcmode="lin" valueType="num">
                                      <p:cBhvr>
                                        <p:cTn id="29" dur="500" fill="hold"/>
                                        <p:tgtEl>
                                          <p:spTgt spid="16387"/>
                                        </p:tgtEl>
                                        <p:attrNameLst>
                                          <p:attrName>ppt_h</p:attrName>
                                        </p:attrNameLst>
                                      </p:cBhvr>
                                      <p:tavLst>
                                        <p:tav tm="0">
                                          <p:val>
                                            <p:fltVal val="0"/>
                                          </p:val>
                                        </p:tav>
                                        <p:tav tm="100000">
                                          <p:val>
                                            <p:strVal val="#ppt_h"/>
                                          </p:val>
                                        </p:tav>
                                      </p:tavLst>
                                    </p:anim>
                                    <p:animEffect transition="in" filter="fade">
                                      <p:cBhvr>
                                        <p:cTn id="30" dur="500"/>
                                        <p:tgtEl>
                                          <p:spTgt spid="16387"/>
                                        </p:tgtEl>
                                      </p:cBhvr>
                                    </p:animEffect>
                                  </p:childTnLst>
                                </p:cTn>
                              </p:par>
                              <p:par>
                                <p:cTn id="31" presetID="49" presetClass="entr" presetSubtype="0" decel="100000" fill="hold" nodeType="withEffect">
                                  <p:stCondLst>
                                    <p:cond delay="0"/>
                                  </p:stCondLst>
                                  <p:childTnLst>
                                    <p:set>
                                      <p:cBhvr>
                                        <p:cTn id="32" dur="1" fill="hold">
                                          <p:stCondLst>
                                            <p:cond delay="0"/>
                                          </p:stCondLst>
                                        </p:cTn>
                                        <p:tgtEl>
                                          <p:spTgt spid="16387"/>
                                        </p:tgtEl>
                                        <p:attrNameLst>
                                          <p:attrName>style.visibility</p:attrName>
                                        </p:attrNameLst>
                                      </p:cBhvr>
                                      <p:to>
                                        <p:strVal val="visible"/>
                                      </p:to>
                                    </p:set>
                                    <p:anim calcmode="lin" valueType="num">
                                      <p:cBhvr>
                                        <p:cTn id="33" dur="500" fill="hold"/>
                                        <p:tgtEl>
                                          <p:spTgt spid="16387"/>
                                        </p:tgtEl>
                                        <p:attrNameLst>
                                          <p:attrName>ppt_w</p:attrName>
                                        </p:attrNameLst>
                                      </p:cBhvr>
                                      <p:tavLst>
                                        <p:tav tm="0">
                                          <p:val>
                                            <p:fltVal val="0"/>
                                          </p:val>
                                        </p:tav>
                                        <p:tav tm="100000">
                                          <p:val>
                                            <p:strVal val="#ppt_w"/>
                                          </p:val>
                                        </p:tav>
                                      </p:tavLst>
                                    </p:anim>
                                    <p:anim calcmode="lin" valueType="num">
                                      <p:cBhvr>
                                        <p:cTn id="34" dur="500" fill="hold"/>
                                        <p:tgtEl>
                                          <p:spTgt spid="16387"/>
                                        </p:tgtEl>
                                        <p:attrNameLst>
                                          <p:attrName>ppt_h</p:attrName>
                                        </p:attrNameLst>
                                      </p:cBhvr>
                                      <p:tavLst>
                                        <p:tav tm="0">
                                          <p:val>
                                            <p:fltVal val="0"/>
                                          </p:val>
                                        </p:tav>
                                        <p:tav tm="100000">
                                          <p:val>
                                            <p:strVal val="#ppt_h"/>
                                          </p:val>
                                        </p:tav>
                                      </p:tavLst>
                                    </p:anim>
                                    <p:anim calcmode="lin" valueType="num">
                                      <p:cBhvr>
                                        <p:cTn id="35" dur="500" fill="hold"/>
                                        <p:tgtEl>
                                          <p:spTgt spid="16387"/>
                                        </p:tgtEl>
                                        <p:attrNameLst>
                                          <p:attrName>style.rotation</p:attrName>
                                        </p:attrNameLst>
                                      </p:cBhvr>
                                      <p:tavLst>
                                        <p:tav tm="0">
                                          <p:val>
                                            <p:fltVal val="360"/>
                                          </p:val>
                                        </p:tav>
                                        <p:tav tm="100000">
                                          <p:val>
                                            <p:fltVal val="0"/>
                                          </p:val>
                                        </p:tav>
                                      </p:tavLst>
                                    </p:anim>
                                    <p:animEffect transition="in" filter="fade">
                                      <p:cBhvr>
                                        <p:cTn id="36"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组合 91"/>
          <p:cNvGrpSpPr/>
          <p:nvPr/>
        </p:nvGrpSpPr>
        <p:grpSpPr>
          <a:xfrm>
            <a:off x="1882798" y="512736"/>
            <a:ext cx="540000" cy="540000"/>
            <a:chOff x="9395349" y="3909884"/>
            <a:chExt cx="540000" cy="540000"/>
          </a:xfrm>
        </p:grpSpPr>
        <p:sp>
          <p:nvSpPr>
            <p:cNvPr id="93" name="椭圆 92"/>
            <p:cNvSpPr/>
            <p:nvPr/>
          </p:nvSpPr>
          <p:spPr bwMode="auto">
            <a:xfrm>
              <a:off x="9395349" y="3909884"/>
              <a:ext cx="540000" cy="540000"/>
            </a:xfrm>
            <a:prstGeom prst="ellipse">
              <a:avLst/>
            </a:prstGeom>
            <a:solidFill>
              <a:srgbClr val="9BBB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1105235" fontAlgn="auto">
                <a:spcBef>
                  <a:spcPts val="0"/>
                </a:spcBef>
                <a:spcAft>
                  <a:spcPts val="0"/>
                </a:spcAft>
                <a:defRPr/>
              </a:pPr>
              <a:endParaRPr lang="zh-CN" altLang="en-US" sz="1600" dirty="0">
                <a:latin typeface="Arial Unicode MS" pitchFamily="34" charset="-122"/>
                <a:ea typeface="Arial Unicode MS" pitchFamily="34" charset="-122"/>
                <a:cs typeface="Arial Unicode MS" pitchFamily="34" charset="-122"/>
              </a:endParaRPr>
            </a:p>
          </p:txBody>
        </p:sp>
        <p:sp>
          <p:nvSpPr>
            <p:cNvPr id="94" name="TextBox 93"/>
            <p:cNvSpPr txBox="1"/>
            <p:nvPr/>
          </p:nvSpPr>
          <p:spPr>
            <a:xfrm>
              <a:off x="9395349" y="3949051"/>
              <a:ext cx="527709" cy="461665"/>
            </a:xfrm>
            <a:prstGeom prst="rect">
              <a:avLst/>
            </a:prstGeom>
            <a:noFill/>
          </p:spPr>
          <p:txBody>
            <a:bodyPr wrap="none" rtlCol="0">
              <a:spAutoFit/>
            </a:bodyPr>
            <a:lstStyle/>
            <a:p>
              <a:r>
                <a:rPr lang="en-US" altLang="zh-CN" sz="2400" dirty="0" smtClean="0">
                  <a:solidFill>
                    <a:schemeClr val="bg1"/>
                  </a:solidFill>
                  <a:latin typeface="Arial Unicode MS" pitchFamily="34" charset="-122"/>
                  <a:ea typeface="Arial Unicode MS" pitchFamily="34" charset="-122"/>
                  <a:cs typeface="Arial Unicode MS" pitchFamily="34" charset="-122"/>
                </a:rPr>
                <a:t>02</a:t>
              </a:r>
              <a:endParaRPr lang="zh-CN" altLang="en-US" sz="2400" dirty="0">
                <a:solidFill>
                  <a:schemeClr val="bg1"/>
                </a:solidFill>
                <a:latin typeface="Arial Unicode MS" pitchFamily="34" charset="-122"/>
                <a:ea typeface="Arial Unicode MS" pitchFamily="34" charset="-122"/>
                <a:cs typeface="Arial Unicode MS" pitchFamily="34" charset="-122"/>
              </a:endParaRPr>
            </a:p>
          </p:txBody>
        </p:sp>
      </p:grpSp>
      <p:sp>
        <p:nvSpPr>
          <p:cNvPr id="13" name="TextBox 12"/>
          <p:cNvSpPr txBox="1"/>
          <p:nvPr/>
        </p:nvSpPr>
        <p:spPr>
          <a:xfrm>
            <a:off x="2710830" y="551904"/>
            <a:ext cx="2952328" cy="461665"/>
          </a:xfrm>
          <a:prstGeom prst="rect">
            <a:avLst/>
          </a:prstGeom>
          <a:noFill/>
        </p:spPr>
        <p:txBody>
          <a:bodyPr wrap="square" lIns="0" rtlCol="0">
            <a:spAutoFit/>
          </a:bodyPr>
          <a:lstStyle/>
          <a:p>
            <a:r>
              <a:rPr lang="zh-CN" altLang="en-US" sz="2400" b="1" dirty="0" smtClean="0">
                <a:solidFill>
                  <a:srgbClr val="9BBB59"/>
                </a:solidFill>
                <a:latin typeface="微软雅黑" pitchFamily="34" charset="-122"/>
                <a:ea typeface="微软雅黑" pitchFamily="34" charset="-122"/>
              </a:rPr>
              <a:t>基本特点</a:t>
            </a:r>
            <a:endParaRPr lang="zh-CN" altLang="en-US" sz="2400" b="1" dirty="0">
              <a:solidFill>
                <a:srgbClr val="9BBB59"/>
              </a:solidFill>
              <a:latin typeface="微软雅黑" pitchFamily="34" charset="-122"/>
              <a:ea typeface="微软雅黑" pitchFamily="34" charset="-122"/>
            </a:endParaRPr>
          </a:p>
        </p:txBody>
      </p:sp>
      <p:pic>
        <p:nvPicPr>
          <p:cNvPr id="1027" name="Picture 3" descr="D:\Teliss_Tong\Copy\定期备份\工作备份\！PPT图片及版面资源\06-PPT精选插图\12-标签\绿色箭头标签0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3838" y="1074631"/>
            <a:ext cx="1260000" cy="77019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6"/>
          <p:cNvSpPr>
            <a:spLocks noChangeArrowheads="1"/>
          </p:cNvSpPr>
          <p:nvPr/>
        </p:nvSpPr>
        <p:spPr bwMode="auto">
          <a:xfrm>
            <a:off x="2152798" y="1988840"/>
            <a:ext cx="9487893" cy="3960000"/>
          </a:xfrm>
          <a:prstGeom prst="roundRect">
            <a:avLst>
              <a:gd name="adj" fmla="val 5983"/>
            </a:avLst>
          </a:prstGeom>
          <a:solidFill>
            <a:srgbClr val="F0F0F0"/>
          </a:solidFill>
          <a:ln>
            <a:noFill/>
          </a:ln>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1" name="矩形 9"/>
          <p:cNvSpPr>
            <a:spLocks noChangeArrowheads="1"/>
          </p:cNvSpPr>
          <p:nvPr/>
        </p:nvSpPr>
        <p:spPr bwMode="auto">
          <a:xfrm>
            <a:off x="2310495" y="1376606"/>
            <a:ext cx="100012" cy="378955"/>
          </a:xfrm>
          <a:prstGeom prst="rect">
            <a:avLst/>
          </a:prstGeom>
          <a:solidFill>
            <a:srgbClr val="FFC00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ea typeface="宋体" pitchFamily="2" charset="-122"/>
              <a:sym typeface="宋体" pitchFamily="2" charset="-122"/>
            </a:endParaRPr>
          </a:p>
        </p:txBody>
      </p:sp>
      <p:sp>
        <p:nvSpPr>
          <p:cNvPr id="12" name="TextBox 10"/>
          <p:cNvSpPr>
            <a:spLocks noChangeArrowheads="1"/>
          </p:cNvSpPr>
          <p:nvPr/>
        </p:nvSpPr>
        <p:spPr bwMode="auto">
          <a:xfrm>
            <a:off x="2441225" y="1183229"/>
            <a:ext cx="29386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400" b="1" dirty="0" smtClean="0">
                <a:solidFill>
                  <a:schemeClr val="accent6"/>
                </a:solidFill>
                <a:latin typeface="微软雅黑" pitchFamily="34" charset="-122"/>
                <a:ea typeface="微软雅黑" pitchFamily="34" charset="-122"/>
              </a:rPr>
              <a:t>印度</a:t>
            </a:r>
            <a:endParaRPr lang="zh-CN" altLang="en-US" sz="4400" b="1" dirty="0">
              <a:solidFill>
                <a:schemeClr val="accent6"/>
              </a:solidFill>
              <a:latin typeface="微软雅黑" pitchFamily="34" charset="-122"/>
              <a:ea typeface="微软雅黑" pitchFamily="34" charset="-122"/>
            </a:endParaRPr>
          </a:p>
        </p:txBody>
      </p:sp>
      <p:sp>
        <p:nvSpPr>
          <p:cNvPr id="14" name="圆角矩形 13"/>
          <p:cNvSpPr/>
          <p:nvPr/>
        </p:nvSpPr>
        <p:spPr>
          <a:xfrm>
            <a:off x="2278782" y="2276872"/>
            <a:ext cx="9217892" cy="3528392"/>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400" dirty="0"/>
          </a:p>
        </p:txBody>
      </p:sp>
      <p:sp>
        <p:nvSpPr>
          <p:cNvPr id="10" name="TextBox 8"/>
          <p:cNvSpPr>
            <a:spLocks noChangeArrowheads="1"/>
          </p:cNvSpPr>
          <p:nvPr/>
        </p:nvSpPr>
        <p:spPr bwMode="auto">
          <a:xfrm>
            <a:off x="2278782" y="2477159"/>
            <a:ext cx="9203376" cy="422295"/>
          </a:xfrm>
          <a:prstGeom prst="rect">
            <a:avLst/>
          </a:prstGeom>
          <a:noFill/>
          <a:ln>
            <a:noFill/>
          </a:ln>
          <a:extLst/>
        </p:spPr>
        <p:txBody>
          <a:bodyPr wrap="square">
            <a:spAutoFit/>
          </a:bodyPr>
          <a:lstStyle/>
          <a:p>
            <a:pPr indent="457200" algn="ctr">
              <a:lnSpc>
                <a:spcPct val="134000"/>
              </a:lnSpc>
              <a:spcAft>
                <a:spcPts val="1200"/>
              </a:spcAft>
            </a:pPr>
            <a:r>
              <a:rPr lang="zh-CN" altLang="zh-CN" b="1" dirty="0" smtClean="0">
                <a:latin typeface="微软雅黑" panose="020B0503020204020204" pitchFamily="34" charset="-122"/>
                <a:ea typeface="微软雅黑" panose="020B0503020204020204" pitchFamily="34" charset="-122"/>
              </a:rPr>
              <a:t>印度于</a:t>
            </a:r>
            <a:r>
              <a:rPr lang="en-US" altLang="zh-CN" b="1" dirty="0" smtClean="0">
                <a:latin typeface="微软雅黑" panose="020B0503020204020204" pitchFamily="34" charset="-122"/>
                <a:ea typeface="微软雅黑" panose="020B0503020204020204" pitchFamily="34" charset="-122"/>
              </a:rPr>
              <a:t>2012</a:t>
            </a:r>
            <a:r>
              <a:rPr lang="zh-CN" altLang="en-US" b="1" dirty="0" smtClean="0">
                <a:latin typeface="微软雅黑" panose="020B0503020204020204" pitchFamily="34" charset="-122"/>
                <a:ea typeface="微软雅黑" panose="020B0503020204020204" pitchFamily="34" charset="-122"/>
              </a:rPr>
              <a:t>年停止了</a:t>
            </a:r>
            <a:r>
              <a:rPr lang="zh-CN" altLang="zh-CN" b="1" dirty="0" smtClean="0">
                <a:latin typeface="微软雅黑" panose="020B0503020204020204" pitchFamily="34" charset="-122"/>
                <a:ea typeface="微软雅黑" panose="020B0503020204020204" pitchFamily="34" charset="-122"/>
              </a:rPr>
              <a:t>两</a:t>
            </a:r>
            <a:r>
              <a:rPr lang="zh-CN" altLang="zh-CN" b="1" dirty="0">
                <a:latin typeface="微软雅黑" panose="020B0503020204020204" pitchFamily="34" charset="-122"/>
                <a:ea typeface="微软雅黑" panose="020B0503020204020204" pitchFamily="34" charset="-122"/>
              </a:rPr>
              <a:t>项重要的风电补贴</a:t>
            </a:r>
            <a:r>
              <a:rPr lang="zh-CN" altLang="zh-CN" b="1" dirty="0" smtClean="0">
                <a:latin typeface="微软雅黑" panose="020B0503020204020204" pitchFamily="34" charset="-122"/>
                <a:ea typeface="微软雅黑" panose="020B0503020204020204" pitchFamily="34" charset="-122"/>
              </a:rPr>
              <a:t>政策</a:t>
            </a:r>
            <a:endParaRPr lang="zh-CN" altLang="en-US" b="1" dirty="0">
              <a:solidFill>
                <a:schemeClr val="bg1"/>
              </a:solidFill>
              <a:latin typeface="微软雅黑" pitchFamily="34" charset="-122"/>
              <a:ea typeface="微软雅黑" pitchFamily="34" charset="-122"/>
            </a:endParaRPr>
          </a:p>
        </p:txBody>
      </p:sp>
      <p:pic>
        <p:nvPicPr>
          <p:cNvPr id="10242" name="Picture 2" descr="印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460" y="3336484"/>
            <a:ext cx="2552700" cy="170497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5414957" y="3289545"/>
            <a:ext cx="4022998" cy="1768581"/>
            <a:chOff x="6023198" y="3289545"/>
            <a:chExt cx="4022998" cy="1768581"/>
          </a:xfrm>
        </p:grpSpPr>
        <p:sp>
          <p:nvSpPr>
            <p:cNvPr id="4" name="矩形 3"/>
            <p:cNvSpPr/>
            <p:nvPr/>
          </p:nvSpPr>
          <p:spPr>
            <a:xfrm>
              <a:off x="6023198" y="3496474"/>
              <a:ext cx="3057247" cy="1384995"/>
            </a:xfrm>
            <a:prstGeom prst="rect">
              <a:avLst/>
            </a:prstGeom>
            <a:noFill/>
          </p:spPr>
          <p:txBody>
            <a:bodyPr wrap="none" lIns="91440" tIns="45720" rIns="91440" bIns="45720">
              <a:spAutoFit/>
            </a:bodyPr>
            <a:lstStyle/>
            <a:p>
              <a:pPr algn="ctr"/>
              <a:r>
                <a:rPr lang="zh-CN"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加速</a:t>
              </a:r>
              <a:r>
                <a:rPr lang="zh-CN"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rPr>
                <a:t>折旧</a:t>
              </a:r>
              <a:r>
                <a:rPr lang="zh-CN"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政策</a:t>
              </a:r>
              <a:endParaRPr lang="en-US"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endParaRPr lang="en-US"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zh-CN"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基于</a:t>
              </a:r>
              <a:r>
                <a:rPr lang="zh-CN" altLang="zh-CN" sz="2800" dirty="0">
                  <a:ln w="18415" cmpd="sng">
                    <a:solidFill>
                      <a:srgbClr val="FFFFFF"/>
                    </a:solidFill>
                    <a:prstDash val="solid"/>
                  </a:ln>
                  <a:solidFill>
                    <a:srgbClr val="FFFFFF"/>
                  </a:solidFill>
                  <a:effectLst>
                    <a:outerShdw blurRad="63500" dir="3600000" algn="tl" rotWithShape="0">
                      <a:srgbClr val="000000">
                        <a:alpha val="70000"/>
                      </a:srgbClr>
                    </a:outerShdw>
                  </a:effectLst>
                </a:rPr>
                <a:t>发电量的</a:t>
              </a:r>
              <a:r>
                <a:rPr lang="zh-CN" altLang="zh-CN"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激励</a:t>
              </a:r>
              <a:endPar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乘号 4"/>
            <p:cNvSpPr/>
            <p:nvPr/>
          </p:nvSpPr>
          <p:spPr>
            <a:xfrm>
              <a:off x="8545110" y="3289545"/>
              <a:ext cx="1070670" cy="97599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18" name="乘号 17"/>
            <p:cNvSpPr/>
            <p:nvPr/>
          </p:nvSpPr>
          <p:spPr>
            <a:xfrm>
              <a:off x="8975526" y="4082130"/>
              <a:ext cx="1070670" cy="975996"/>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grpSp>
      <p:sp>
        <p:nvSpPr>
          <p:cNvPr id="7" name="右箭头 6"/>
          <p:cNvSpPr/>
          <p:nvPr/>
        </p:nvSpPr>
        <p:spPr>
          <a:xfrm>
            <a:off x="9437955" y="3968840"/>
            <a:ext cx="329659" cy="296701"/>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9820163" y="3711918"/>
            <a:ext cx="1620957" cy="954107"/>
          </a:xfrm>
          <a:prstGeom prst="rect">
            <a:avLst/>
          </a:prstGeom>
        </p:spPr>
        <p:txBody>
          <a:bodyPr wrap="none">
            <a:spAutoFit/>
          </a:bodyPr>
          <a:lstStyle/>
          <a:p>
            <a:r>
              <a:rPr lang="zh-CN" altLang="zh-CN" sz="2800" dirty="0">
                <a:solidFill>
                  <a:schemeClr val="bg1"/>
                </a:solidFill>
                <a:latin typeface="微软雅黑" panose="020B0503020204020204" pitchFamily="34" charset="-122"/>
                <a:ea typeface="微软雅黑" panose="020B0503020204020204" pitchFamily="34" charset="-122"/>
              </a:rPr>
              <a:t>风电</a:t>
            </a:r>
            <a:r>
              <a:rPr lang="zh-CN" altLang="zh-CN" sz="2800" dirty="0" smtClean="0">
                <a:solidFill>
                  <a:schemeClr val="bg1"/>
                </a:solidFill>
                <a:latin typeface="微软雅黑" panose="020B0503020204020204" pitchFamily="34" charset="-122"/>
                <a:ea typeface="微软雅黑" panose="020B0503020204020204" pitchFamily="34" charset="-122"/>
              </a:rPr>
              <a:t>市场</a:t>
            </a:r>
            <a:endParaRPr lang="en-US" altLang="zh-CN" sz="2800" dirty="0" smtClean="0">
              <a:solidFill>
                <a:schemeClr val="bg1"/>
              </a:solidFill>
              <a:latin typeface="微软雅黑" panose="020B0503020204020204" pitchFamily="34" charset="-122"/>
              <a:ea typeface="微软雅黑" panose="020B0503020204020204" pitchFamily="34" charset="-122"/>
            </a:endParaRPr>
          </a:p>
          <a:p>
            <a:r>
              <a:rPr lang="zh-CN" altLang="zh-CN" sz="2800" dirty="0" smtClean="0">
                <a:solidFill>
                  <a:schemeClr val="bg1"/>
                </a:solidFill>
                <a:latin typeface="微软雅黑" panose="020B0503020204020204" pitchFamily="34" charset="-122"/>
                <a:ea typeface="微软雅黑" panose="020B0503020204020204" pitchFamily="34" charset="-122"/>
              </a:rPr>
              <a:t>增长</a:t>
            </a:r>
            <a:r>
              <a:rPr lang="zh-CN" altLang="zh-CN" sz="2800" dirty="0">
                <a:solidFill>
                  <a:schemeClr val="bg1"/>
                </a:solidFill>
                <a:latin typeface="微软雅黑" panose="020B0503020204020204" pitchFamily="34" charset="-122"/>
                <a:ea typeface="微软雅黑" panose="020B0503020204020204" pitchFamily="34" charset="-122"/>
              </a:rPr>
              <a:t>缓慢</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24651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 calcmode="lin" valueType="num">
                                      <p:cBhvr additive="base">
                                        <p:cTn id="7" dur="500" fill="hold"/>
                                        <p:tgtEl>
                                          <p:spTgt spid="92"/>
                                        </p:tgtEl>
                                        <p:attrNameLst>
                                          <p:attrName>ppt_x</p:attrName>
                                        </p:attrNameLst>
                                      </p:cBhvr>
                                      <p:tavLst>
                                        <p:tav tm="0">
                                          <p:val>
                                            <p:strVal val="#ppt_x"/>
                                          </p:val>
                                        </p:tav>
                                        <p:tav tm="100000">
                                          <p:val>
                                            <p:strVal val="#ppt_x"/>
                                          </p:val>
                                        </p:tav>
                                      </p:tavLst>
                                    </p:anim>
                                    <p:anim calcmode="lin" valueType="num">
                                      <p:cBhvr additive="base">
                                        <p:cTn id="8" dur="500" fill="hold"/>
                                        <p:tgtEl>
                                          <p:spTgt spid="9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par>
                                <p:cTn id="19" presetID="49" presetClass="entr" presetSubtype="0" decel="10000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 calcmode="lin" valueType="num">
                                      <p:cBhvr>
                                        <p:cTn id="23" dur="500" fill="hold"/>
                                        <p:tgtEl>
                                          <p:spTgt spid="10"/>
                                        </p:tgtEl>
                                        <p:attrNameLst>
                                          <p:attrName>style.rotation</p:attrName>
                                        </p:attrNameLst>
                                      </p:cBhvr>
                                      <p:tavLst>
                                        <p:tav tm="0">
                                          <p:val>
                                            <p:fltVal val="360"/>
                                          </p:val>
                                        </p:tav>
                                        <p:tav tm="100000">
                                          <p:val>
                                            <p:fltVal val="0"/>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10"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3958</TotalTime>
  <Words>3342</Words>
  <Application>Microsoft Office PowerPoint</Application>
  <PresentationFormat>自定义</PresentationFormat>
  <Paragraphs>310</Paragraphs>
  <Slides>47</Slides>
  <Notes>2</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李启章</cp:lastModifiedBy>
  <cp:revision>638</cp:revision>
  <dcterms:modified xsi:type="dcterms:W3CDTF">2015-03-24T03:23:35Z</dcterms:modified>
</cp:coreProperties>
</file>