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67"/>
  </p:notesMasterIdLst>
  <p:sldIdLst>
    <p:sldId id="520" r:id="rId2"/>
    <p:sldId id="521" r:id="rId3"/>
    <p:sldId id="522" r:id="rId4"/>
    <p:sldId id="524" r:id="rId5"/>
    <p:sldId id="525" r:id="rId6"/>
    <p:sldId id="526" r:id="rId7"/>
    <p:sldId id="527" r:id="rId8"/>
    <p:sldId id="528" r:id="rId9"/>
    <p:sldId id="529" r:id="rId10"/>
    <p:sldId id="530" r:id="rId11"/>
    <p:sldId id="531" r:id="rId12"/>
    <p:sldId id="532" r:id="rId13"/>
    <p:sldId id="533" r:id="rId14"/>
    <p:sldId id="534" r:id="rId15"/>
    <p:sldId id="535" r:id="rId16"/>
    <p:sldId id="536" r:id="rId17"/>
    <p:sldId id="537" r:id="rId18"/>
    <p:sldId id="538" r:id="rId19"/>
    <p:sldId id="542" r:id="rId20"/>
    <p:sldId id="543" r:id="rId21"/>
    <p:sldId id="544" r:id="rId22"/>
    <p:sldId id="545" r:id="rId23"/>
    <p:sldId id="546" r:id="rId24"/>
    <p:sldId id="547" r:id="rId25"/>
    <p:sldId id="548" r:id="rId26"/>
    <p:sldId id="549" r:id="rId27"/>
    <p:sldId id="550" r:id="rId28"/>
    <p:sldId id="551" r:id="rId29"/>
    <p:sldId id="552" r:id="rId30"/>
    <p:sldId id="553" r:id="rId31"/>
    <p:sldId id="554" r:id="rId32"/>
    <p:sldId id="555" r:id="rId33"/>
    <p:sldId id="556" r:id="rId34"/>
    <p:sldId id="557" r:id="rId35"/>
    <p:sldId id="558" r:id="rId36"/>
    <p:sldId id="559" r:id="rId37"/>
    <p:sldId id="560" r:id="rId38"/>
    <p:sldId id="561" r:id="rId39"/>
    <p:sldId id="562" r:id="rId40"/>
    <p:sldId id="563" r:id="rId41"/>
    <p:sldId id="564" r:id="rId42"/>
    <p:sldId id="565" r:id="rId43"/>
    <p:sldId id="566" r:id="rId44"/>
    <p:sldId id="567" r:id="rId45"/>
    <p:sldId id="519" r:id="rId46"/>
    <p:sldId id="569" r:id="rId47"/>
    <p:sldId id="570" r:id="rId48"/>
    <p:sldId id="571" r:id="rId49"/>
    <p:sldId id="572" r:id="rId50"/>
    <p:sldId id="573" r:id="rId51"/>
    <p:sldId id="575" r:id="rId52"/>
    <p:sldId id="576" r:id="rId53"/>
    <p:sldId id="577" r:id="rId54"/>
    <p:sldId id="578" r:id="rId55"/>
    <p:sldId id="579" r:id="rId56"/>
    <p:sldId id="580" r:id="rId57"/>
    <p:sldId id="581" r:id="rId58"/>
    <p:sldId id="582" r:id="rId59"/>
    <p:sldId id="583" r:id="rId60"/>
    <p:sldId id="584" r:id="rId61"/>
    <p:sldId id="585" r:id="rId62"/>
    <p:sldId id="586" r:id="rId63"/>
    <p:sldId id="587" r:id="rId64"/>
    <p:sldId id="588" r:id="rId65"/>
    <p:sldId id="589" r:id="rId6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p:cViewPr varScale="1">
        <p:scale>
          <a:sx n="86" d="100"/>
          <a:sy n="86" d="100"/>
        </p:scale>
        <p:origin x="1349"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Sheet1!$E$10:$E$43</c:f>
              <c:numCache>
                <c:formatCode>General</c:formatCode>
                <c:ptCount val="34"/>
                <c:pt idx="0">
                  <c:v>2015.1</c:v>
                </c:pt>
                <c:pt idx="1">
                  <c:v>2015.2</c:v>
                </c:pt>
                <c:pt idx="2">
                  <c:v>2015.3</c:v>
                </c:pt>
                <c:pt idx="3">
                  <c:v>2015.4</c:v>
                </c:pt>
                <c:pt idx="4">
                  <c:v>2015.5</c:v>
                </c:pt>
                <c:pt idx="5">
                  <c:v>2015.6</c:v>
                </c:pt>
                <c:pt idx="6">
                  <c:v>2015.7</c:v>
                </c:pt>
                <c:pt idx="7">
                  <c:v>2015.8</c:v>
                </c:pt>
                <c:pt idx="8">
                  <c:v>2015.9</c:v>
                </c:pt>
                <c:pt idx="9">
                  <c:v>201510</c:v>
                </c:pt>
                <c:pt idx="10">
                  <c:v>2015.11</c:v>
                </c:pt>
                <c:pt idx="11">
                  <c:v>2015.12</c:v>
                </c:pt>
                <c:pt idx="12">
                  <c:v>2016.1</c:v>
                </c:pt>
                <c:pt idx="13">
                  <c:v>2016.2</c:v>
                </c:pt>
                <c:pt idx="14">
                  <c:v>2016.3</c:v>
                </c:pt>
                <c:pt idx="15">
                  <c:v>2016.4</c:v>
                </c:pt>
                <c:pt idx="16">
                  <c:v>2016.5</c:v>
                </c:pt>
                <c:pt idx="17">
                  <c:v>2016.6</c:v>
                </c:pt>
                <c:pt idx="18">
                  <c:v>2016.7</c:v>
                </c:pt>
                <c:pt idx="19">
                  <c:v>2016.8</c:v>
                </c:pt>
                <c:pt idx="20">
                  <c:v>2016.9</c:v>
                </c:pt>
                <c:pt idx="21">
                  <c:v>201610</c:v>
                </c:pt>
                <c:pt idx="22">
                  <c:v>2016.11</c:v>
                </c:pt>
                <c:pt idx="23">
                  <c:v>2016.12</c:v>
                </c:pt>
                <c:pt idx="24">
                  <c:v>2017.1</c:v>
                </c:pt>
                <c:pt idx="25">
                  <c:v>2017.2</c:v>
                </c:pt>
                <c:pt idx="26">
                  <c:v>2017.3</c:v>
                </c:pt>
                <c:pt idx="27">
                  <c:v>2017.4</c:v>
                </c:pt>
                <c:pt idx="28">
                  <c:v>2017.5</c:v>
                </c:pt>
                <c:pt idx="29">
                  <c:v>2017.6</c:v>
                </c:pt>
                <c:pt idx="30">
                  <c:v>2017.7</c:v>
                </c:pt>
                <c:pt idx="31">
                  <c:v>2017.8</c:v>
                </c:pt>
                <c:pt idx="32">
                  <c:v>2017.9</c:v>
                </c:pt>
                <c:pt idx="33">
                  <c:v>201710</c:v>
                </c:pt>
              </c:numCache>
            </c:numRef>
          </c:cat>
          <c:val>
            <c:numRef>
              <c:f>Sheet1!$F$10:$F$43</c:f>
              <c:numCache>
                <c:formatCode>General</c:formatCode>
                <c:ptCount val="34"/>
                <c:pt idx="0">
                  <c:v>49.8</c:v>
                </c:pt>
                <c:pt idx="1">
                  <c:v>49.9</c:v>
                </c:pt>
                <c:pt idx="2">
                  <c:v>50.1</c:v>
                </c:pt>
                <c:pt idx="3">
                  <c:v>50.1</c:v>
                </c:pt>
                <c:pt idx="4">
                  <c:v>50.2</c:v>
                </c:pt>
                <c:pt idx="5">
                  <c:v>50.2</c:v>
                </c:pt>
                <c:pt idx="6">
                  <c:v>50</c:v>
                </c:pt>
                <c:pt idx="7">
                  <c:v>49.7</c:v>
                </c:pt>
                <c:pt idx="8">
                  <c:v>49.8</c:v>
                </c:pt>
                <c:pt idx="9">
                  <c:v>49.8</c:v>
                </c:pt>
                <c:pt idx="10">
                  <c:v>49.6</c:v>
                </c:pt>
                <c:pt idx="11">
                  <c:v>49.7</c:v>
                </c:pt>
                <c:pt idx="12">
                  <c:v>49.4</c:v>
                </c:pt>
                <c:pt idx="13">
                  <c:v>49</c:v>
                </c:pt>
                <c:pt idx="14">
                  <c:v>50.2</c:v>
                </c:pt>
                <c:pt idx="15">
                  <c:v>50.1</c:v>
                </c:pt>
                <c:pt idx="16">
                  <c:v>50.1</c:v>
                </c:pt>
                <c:pt idx="17">
                  <c:v>50</c:v>
                </c:pt>
                <c:pt idx="18">
                  <c:v>49.9</c:v>
                </c:pt>
                <c:pt idx="19">
                  <c:v>50.4</c:v>
                </c:pt>
                <c:pt idx="20">
                  <c:v>50.4</c:v>
                </c:pt>
                <c:pt idx="21">
                  <c:v>51.2</c:v>
                </c:pt>
                <c:pt idx="22">
                  <c:v>51.7</c:v>
                </c:pt>
                <c:pt idx="23">
                  <c:v>51.4</c:v>
                </c:pt>
                <c:pt idx="24">
                  <c:v>51.3</c:v>
                </c:pt>
                <c:pt idx="25">
                  <c:v>51.6</c:v>
                </c:pt>
                <c:pt idx="26">
                  <c:v>51.8</c:v>
                </c:pt>
                <c:pt idx="27">
                  <c:v>51.2</c:v>
                </c:pt>
                <c:pt idx="28">
                  <c:v>51.2</c:v>
                </c:pt>
                <c:pt idx="29">
                  <c:v>51.7</c:v>
                </c:pt>
                <c:pt idx="30">
                  <c:v>51.4</c:v>
                </c:pt>
                <c:pt idx="31">
                  <c:v>51.7</c:v>
                </c:pt>
                <c:pt idx="32">
                  <c:v>52.4</c:v>
                </c:pt>
                <c:pt idx="33">
                  <c:v>51.6</c:v>
                </c:pt>
              </c:numCache>
            </c:numRef>
          </c:val>
          <c:smooth val="0"/>
        </c:ser>
        <c:dLbls>
          <c:showLegendKey val="0"/>
          <c:showVal val="0"/>
          <c:showCatName val="0"/>
          <c:showSerName val="0"/>
          <c:showPercent val="0"/>
          <c:showBubbleSize val="0"/>
        </c:dLbls>
        <c:marker val="1"/>
        <c:smooth val="0"/>
        <c:axId val="335402960"/>
        <c:axId val="335403520"/>
      </c:lineChart>
      <c:catAx>
        <c:axId val="33540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35403520"/>
        <c:crosses val="autoZero"/>
        <c:auto val="1"/>
        <c:lblAlgn val="ctr"/>
        <c:lblOffset val="100"/>
        <c:noMultiLvlLbl val="0"/>
      </c:catAx>
      <c:valAx>
        <c:axId val="335403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35402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26051E3F-C0E7-4B35-B8EA-814360410586}" type="slidenum">
              <a:rPr lang="en-US" altLang="zh-CN"/>
              <a:pPr>
                <a:defRPr/>
              </a:pPr>
              <a:t>‹#›</a:t>
            </a:fld>
            <a:endParaRPr lang="en-US" altLang="zh-CN"/>
          </a:p>
        </p:txBody>
      </p:sp>
    </p:spTree>
    <p:extLst>
      <p:ext uri="{BB962C8B-B14F-4D97-AF65-F5344CB8AC3E}">
        <p14:creationId xmlns:p14="http://schemas.microsoft.com/office/powerpoint/2010/main" val="4483311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2</a:t>
            </a:fld>
            <a:endParaRPr lang="en-US" altLang="zh-CN"/>
          </a:p>
        </p:txBody>
      </p:sp>
    </p:spTree>
    <p:extLst>
      <p:ext uri="{BB962C8B-B14F-4D97-AF65-F5344CB8AC3E}">
        <p14:creationId xmlns:p14="http://schemas.microsoft.com/office/powerpoint/2010/main" val="4165133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45</a:t>
            </a:fld>
            <a:endParaRPr lang="en-US" altLang="zh-CN"/>
          </a:p>
        </p:txBody>
      </p:sp>
    </p:spTree>
    <p:extLst>
      <p:ext uri="{BB962C8B-B14F-4D97-AF65-F5344CB8AC3E}">
        <p14:creationId xmlns:p14="http://schemas.microsoft.com/office/powerpoint/2010/main" val="1657613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38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4638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fld id="{A5823AC0-F601-4A6D-9067-3AC32CEA08C5}" type="datetime1">
              <a:rPr lang="zh-CN" altLang="en-US" smtClean="0"/>
              <a:t>2018/12/17</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zh-CN" altLang="en-US" smtClean="0"/>
              <a:t>第七讲   失业、通货膨胀和经济周期 </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C20D42A5-FE95-4DAD-BC92-C34A317441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3B81A5E2-049C-4A22-B58A-16FC54E9C914}" type="datetime1">
              <a:rPr lang="zh-CN" altLang="en-US" smtClean="0"/>
              <a:t>2018/12/17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8B4B38E-DED5-40AB-B448-484B9FC16FA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5E94EABD-FAB9-431F-89F0-E13597DD6AAF}" type="datetime1">
              <a:rPr lang="zh-CN" altLang="en-US" smtClean="0"/>
              <a:t>2018/12/17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87DA86-2FC1-4A09-BDD9-B97009CF26D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54578EBB-B777-4067-8CBB-5A29380AE646}" type="datetime1">
              <a:rPr lang="zh-CN" altLang="en-US" smtClean="0"/>
              <a:t>2018/12/17</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89D4047-AA6E-425E-A65A-0D26727AA55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981075"/>
            <a:ext cx="8229600" cy="436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9"/>
          <p:cNvSpPr>
            <a:spLocks noGrp="1" noChangeArrowheads="1"/>
          </p:cNvSpPr>
          <p:nvPr>
            <p:ph type="sldNum" sz="quarter" idx="10"/>
          </p:nvPr>
        </p:nvSpPr>
        <p:spPr/>
        <p:txBody>
          <a:bodyPr/>
          <a:lstStyle>
            <a:lvl1pPr>
              <a:defRPr/>
            </a:lvl1pPr>
          </a:lstStyle>
          <a:p>
            <a:fld id="{76F1F5EF-4D92-4744-B021-79134CDE9174}" type="slidenum">
              <a:rPr lang="en-GB" altLang="zh-CN"/>
              <a:pPr/>
              <a:t>‹#›</a:t>
            </a:fld>
            <a:endParaRPr lang="en-GB" altLang="zh-CN"/>
          </a:p>
        </p:txBody>
      </p:sp>
    </p:spTree>
    <p:extLst>
      <p:ext uri="{BB962C8B-B14F-4D97-AF65-F5344CB8AC3E}">
        <p14:creationId xmlns:p14="http://schemas.microsoft.com/office/powerpoint/2010/main" val="3628924554"/>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1F8B16AF-8772-4848-B38C-B73DB8D9C619}" type="datetime1">
              <a:rPr lang="zh-CN" altLang="en-US" smtClean="0"/>
              <a:t>2018/12/17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7741CD0-23B6-40A2-8994-9BE513E79A7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803639CF-4920-4CCB-96B5-BBDD86E4DF02}" type="datetime1">
              <a:rPr lang="zh-CN" altLang="en-US" smtClean="0"/>
              <a:t>2018/12/17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D6EEABC-E1FC-4922-950E-F7D39963F20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115981CB-8FF3-45DB-A19F-E58F477EC4AF}" type="datetime1">
              <a:rPr lang="zh-CN" altLang="en-US" smtClean="0"/>
              <a:t>2018/12/17</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67004D9-84A8-4565-AF35-6559E68F4F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02AD6A84-3437-4160-A34C-C2BDC1119E59}" type="datetime1">
              <a:rPr lang="zh-CN" altLang="en-US" smtClean="0"/>
              <a:t>2018/12/17</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F7266AA-7182-4841-9110-3D0AD46F33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36473F5E-B0CA-44B2-8EA9-EC1488335B78}" type="datetime1">
              <a:rPr lang="zh-CN" altLang="en-US" smtClean="0"/>
              <a:t>2018/12/17</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AADC7D6-D28A-4CD0-86AF-42D7275F9B7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798ED7F3-2EF4-4E4E-A9E9-174717B432AE}" type="datetime1">
              <a:rPr lang="zh-CN" altLang="en-US" smtClean="0"/>
              <a:t>2018/12/17</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5FC3E80-0015-413D-A258-B19EFED73BA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0074E7AF-04C1-41AE-A29B-5078C55CAFD5}" type="datetime1">
              <a:rPr lang="zh-CN" altLang="en-US" smtClean="0"/>
              <a:t>2018/12/17</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2636DD-7279-4F68-81FF-F7A8F94ED25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58BDE27-6196-45FD-9B60-8DAD5FC13691}" type="datetime1">
              <a:rPr lang="zh-CN" altLang="en-US" smtClean="0"/>
              <a:t>2018/12/17</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32D6752-A98A-4EDE-B69F-3B4B6B4F56A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285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285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6285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fld id="{E832AE87-6E1B-41BB-9F1C-62471FA4D073}" type="datetime1">
              <a:rPr lang="zh-CN" altLang="en-US" smtClean="0"/>
              <a:t>2018/12/17</a:t>
            </a:fld>
            <a:endParaRPr lang="en-US" altLang="zh-CN"/>
          </a:p>
        </p:txBody>
      </p:sp>
      <p:sp>
        <p:nvSpPr>
          <p:cNvPr id="46285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r>
              <a:rPr lang="zh-CN" altLang="en-US" smtClean="0"/>
              <a:t>第七讲   失业、通货膨胀和经济周期 </a:t>
            </a:r>
            <a:endParaRPr lang="en-US" altLang="zh-CN"/>
          </a:p>
        </p:txBody>
      </p:sp>
      <p:sp>
        <p:nvSpPr>
          <p:cNvPr id="46285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4305C7E-FA70-4B7A-BD63-FB9C99412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7" r:id="rId13"/>
  </p:sldLayoutIdLst>
  <p:timing>
    <p:tnLst>
      <p:par>
        <p:cTn id="1" dur="indefinite" restart="never" nodeType="tmRoot"/>
      </p:par>
    </p:tnLst>
  </p:timing>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slide" Target="slide4.x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sogou.com/link?url=DSOYnZeCC_opZRsg0m9J8uXUmPjkhsvW9Tm775sNTML0IIIua7p90nC3xOHU0Ebb7u9x45gpTNHqUtHl50kAkhmFMJH2fq_llhaJdF7Q1ys.&amp;query=%E8%92%8B%E7%BB%8F%E5%9B%BD%E6%89%93%E8%99%8E%E5%A7%8B%E6%9C%A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 Target="slide49.xml"/><Relationship Id="rId7" Type="http://schemas.openxmlformats.org/officeDocument/2006/relationships/image" Target="../media/image12.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7.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14.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6.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9" name="Group 148"/>
          <p:cNvGrpSpPr>
            <a:grpSpLocks/>
          </p:cNvGrpSpPr>
          <p:nvPr/>
        </p:nvGrpSpPr>
        <p:grpSpPr bwMode="auto">
          <a:xfrm>
            <a:off x="395288" y="5229225"/>
            <a:ext cx="727075" cy="955675"/>
            <a:chOff x="5171" y="2672"/>
            <a:chExt cx="511" cy="669"/>
          </a:xfrm>
        </p:grpSpPr>
        <p:sp>
          <p:nvSpPr>
            <p:cNvPr id="24582" name="Freeform 149"/>
            <p:cNvSpPr>
              <a:spLocks/>
            </p:cNvSpPr>
            <p:nvPr/>
          </p:nvSpPr>
          <p:spPr bwMode="auto">
            <a:xfrm>
              <a:off x="5241" y="3314"/>
              <a:ext cx="217" cy="21"/>
            </a:xfrm>
            <a:custGeom>
              <a:avLst/>
              <a:gdLst>
                <a:gd name="T0" fmla="*/ 1 w 434"/>
                <a:gd name="T1" fmla="*/ 1 h 42"/>
                <a:gd name="T2" fmla="*/ 1 w 434"/>
                <a:gd name="T3" fmla="*/ 1 h 42"/>
                <a:gd name="T4" fmla="*/ 1 w 434"/>
                <a:gd name="T5" fmla="*/ 1 h 42"/>
                <a:gd name="T6" fmla="*/ 1 w 434"/>
                <a:gd name="T7" fmla="*/ 1 h 42"/>
                <a:gd name="T8" fmla="*/ 1 w 434"/>
                <a:gd name="T9" fmla="*/ 1 h 42"/>
                <a:gd name="T10" fmla="*/ 1 w 434"/>
                <a:gd name="T11" fmla="*/ 1 h 42"/>
                <a:gd name="T12" fmla="*/ 1 w 434"/>
                <a:gd name="T13" fmla="*/ 1 h 42"/>
                <a:gd name="T14" fmla="*/ 1 w 434"/>
                <a:gd name="T15" fmla="*/ 1 h 42"/>
                <a:gd name="T16" fmla="*/ 1 w 434"/>
                <a:gd name="T17" fmla="*/ 1 h 42"/>
                <a:gd name="T18" fmla="*/ 1 w 434"/>
                <a:gd name="T19" fmla="*/ 1 h 42"/>
                <a:gd name="T20" fmla="*/ 1 w 434"/>
                <a:gd name="T21" fmla="*/ 1 h 42"/>
                <a:gd name="T22" fmla="*/ 1 w 434"/>
                <a:gd name="T23" fmla="*/ 1 h 42"/>
                <a:gd name="T24" fmla="*/ 1 w 434"/>
                <a:gd name="T25" fmla="*/ 0 h 42"/>
                <a:gd name="T26" fmla="*/ 1 w 434"/>
                <a:gd name="T27" fmla="*/ 0 h 42"/>
                <a:gd name="T28" fmla="*/ 1 w 434"/>
                <a:gd name="T29" fmla="*/ 1 h 42"/>
                <a:gd name="T30" fmla="*/ 1 w 434"/>
                <a:gd name="T31" fmla="*/ 1 h 42"/>
                <a:gd name="T32" fmla="*/ 1 w 434"/>
                <a:gd name="T33" fmla="*/ 1 h 42"/>
                <a:gd name="T34" fmla="*/ 1 w 434"/>
                <a:gd name="T35" fmla="*/ 1 h 42"/>
                <a:gd name="T36" fmla="*/ 1 w 434"/>
                <a:gd name="T37" fmla="*/ 1 h 42"/>
                <a:gd name="T38" fmla="*/ 1 w 434"/>
                <a:gd name="T39" fmla="*/ 1 h 42"/>
                <a:gd name="T40" fmla="*/ 1 w 434"/>
                <a:gd name="T41" fmla="*/ 1 h 42"/>
                <a:gd name="T42" fmla="*/ 1 w 434"/>
                <a:gd name="T43" fmla="*/ 1 h 42"/>
                <a:gd name="T44" fmla="*/ 1 w 434"/>
                <a:gd name="T45" fmla="*/ 1 h 42"/>
                <a:gd name="T46" fmla="*/ 1 w 434"/>
                <a:gd name="T47" fmla="*/ 1 h 42"/>
                <a:gd name="T48" fmla="*/ 1 w 434"/>
                <a:gd name="T49" fmla="*/ 1 h 42"/>
                <a:gd name="T50" fmla="*/ 1 w 434"/>
                <a:gd name="T51" fmla="*/ 1 h 42"/>
                <a:gd name="T52" fmla="*/ 1 w 434"/>
                <a:gd name="T53" fmla="*/ 1 h 42"/>
                <a:gd name="T54" fmla="*/ 1 w 434"/>
                <a:gd name="T55" fmla="*/ 1 h 42"/>
                <a:gd name="T56" fmla="*/ 1 w 434"/>
                <a:gd name="T57" fmla="*/ 1 h 42"/>
                <a:gd name="T58" fmla="*/ 1 w 434"/>
                <a:gd name="T59" fmla="*/ 1 h 42"/>
                <a:gd name="T60" fmla="*/ 1 w 434"/>
                <a:gd name="T61" fmla="*/ 1 h 42"/>
                <a:gd name="T62" fmla="*/ 1 w 434"/>
                <a:gd name="T63" fmla="*/ 1 h 42"/>
                <a:gd name="T64" fmla="*/ 1 w 434"/>
                <a:gd name="T65" fmla="*/ 1 h 42"/>
                <a:gd name="T66" fmla="*/ 1 w 434"/>
                <a:gd name="T67" fmla="*/ 1 h 42"/>
                <a:gd name="T68" fmla="*/ 1 w 434"/>
                <a:gd name="T69" fmla="*/ 1 h 42"/>
                <a:gd name="T70" fmla="*/ 1 w 434"/>
                <a:gd name="T71" fmla="*/ 1 h 42"/>
                <a:gd name="T72" fmla="*/ 1 w 434"/>
                <a:gd name="T73" fmla="*/ 1 h 42"/>
                <a:gd name="T74" fmla="*/ 1 w 434"/>
                <a:gd name="T75" fmla="*/ 1 h 42"/>
                <a:gd name="T76" fmla="*/ 1 w 434"/>
                <a:gd name="T77" fmla="*/ 1 h 42"/>
                <a:gd name="T78" fmla="*/ 1 w 434"/>
                <a:gd name="T79" fmla="*/ 1 h 42"/>
                <a:gd name="T80" fmla="*/ 1 w 434"/>
                <a:gd name="T81" fmla="*/ 1 h 42"/>
                <a:gd name="T82" fmla="*/ 1 w 434"/>
                <a:gd name="T83" fmla="*/ 1 h 42"/>
                <a:gd name="T84" fmla="*/ 1 w 434"/>
                <a:gd name="T85" fmla="*/ 1 h 42"/>
                <a:gd name="T86" fmla="*/ 1 w 434"/>
                <a:gd name="T87" fmla="*/ 1 h 42"/>
                <a:gd name="T88" fmla="*/ 1 w 434"/>
                <a:gd name="T89" fmla="*/ 1 h 42"/>
                <a:gd name="T90" fmla="*/ 1 w 434"/>
                <a:gd name="T91" fmla="*/ 1 h 42"/>
                <a:gd name="T92" fmla="*/ 1 w 434"/>
                <a:gd name="T93" fmla="*/ 1 h 42"/>
                <a:gd name="T94" fmla="*/ 1 w 434"/>
                <a:gd name="T95" fmla="*/ 1 h 42"/>
                <a:gd name="T96" fmla="*/ 1 w 434"/>
                <a:gd name="T97" fmla="*/ 1 h 42"/>
                <a:gd name="T98" fmla="*/ 1 w 434"/>
                <a:gd name="T99" fmla="*/ 1 h 42"/>
                <a:gd name="T100" fmla="*/ 1 w 434"/>
                <a:gd name="T101" fmla="*/ 1 h 42"/>
                <a:gd name="T102" fmla="*/ 1 w 434"/>
                <a:gd name="T103" fmla="*/ 1 h 42"/>
                <a:gd name="T104" fmla="*/ 1 w 434"/>
                <a:gd name="T105" fmla="*/ 1 h 42"/>
                <a:gd name="T106" fmla="*/ 1 w 434"/>
                <a:gd name="T107" fmla="*/ 1 h 42"/>
                <a:gd name="T108" fmla="*/ 1 w 434"/>
                <a:gd name="T109" fmla="*/ 1 h 42"/>
                <a:gd name="T110" fmla="*/ 1 w 434"/>
                <a:gd name="T111" fmla="*/ 1 h 42"/>
                <a:gd name="T112" fmla="*/ 1 w 434"/>
                <a:gd name="T113" fmla="*/ 1 h 42"/>
                <a:gd name="T114" fmla="*/ 1 w 434"/>
                <a:gd name="T115" fmla="*/ 1 h 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4"/>
                <a:gd name="T175" fmla="*/ 0 h 42"/>
                <a:gd name="T176" fmla="*/ 434 w 434"/>
                <a:gd name="T177" fmla="*/ 42 h 4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4" h="42">
                  <a:moveTo>
                    <a:pt x="0" y="15"/>
                  </a:moveTo>
                  <a:lnTo>
                    <a:pt x="6" y="13"/>
                  </a:lnTo>
                  <a:lnTo>
                    <a:pt x="15" y="12"/>
                  </a:lnTo>
                  <a:lnTo>
                    <a:pt x="28" y="11"/>
                  </a:lnTo>
                  <a:lnTo>
                    <a:pt x="43" y="10"/>
                  </a:lnTo>
                  <a:lnTo>
                    <a:pt x="57" y="9"/>
                  </a:lnTo>
                  <a:lnTo>
                    <a:pt x="69" y="8"/>
                  </a:lnTo>
                  <a:lnTo>
                    <a:pt x="79" y="7"/>
                  </a:lnTo>
                  <a:lnTo>
                    <a:pt x="84" y="7"/>
                  </a:lnTo>
                  <a:lnTo>
                    <a:pt x="81" y="5"/>
                  </a:lnTo>
                  <a:lnTo>
                    <a:pt x="76" y="4"/>
                  </a:lnTo>
                  <a:lnTo>
                    <a:pt x="72" y="2"/>
                  </a:lnTo>
                  <a:lnTo>
                    <a:pt x="67" y="2"/>
                  </a:lnTo>
                  <a:lnTo>
                    <a:pt x="82" y="1"/>
                  </a:lnTo>
                  <a:lnTo>
                    <a:pt x="105" y="1"/>
                  </a:lnTo>
                  <a:lnTo>
                    <a:pt x="131" y="1"/>
                  </a:lnTo>
                  <a:lnTo>
                    <a:pt x="161" y="2"/>
                  </a:lnTo>
                  <a:lnTo>
                    <a:pt x="189" y="3"/>
                  </a:lnTo>
                  <a:lnTo>
                    <a:pt x="214" y="4"/>
                  </a:lnTo>
                  <a:lnTo>
                    <a:pt x="233" y="4"/>
                  </a:lnTo>
                  <a:lnTo>
                    <a:pt x="243" y="3"/>
                  </a:lnTo>
                  <a:lnTo>
                    <a:pt x="247" y="3"/>
                  </a:lnTo>
                  <a:lnTo>
                    <a:pt x="251" y="2"/>
                  </a:lnTo>
                  <a:lnTo>
                    <a:pt x="258" y="1"/>
                  </a:lnTo>
                  <a:lnTo>
                    <a:pt x="265" y="0"/>
                  </a:lnTo>
                  <a:lnTo>
                    <a:pt x="272" y="0"/>
                  </a:lnTo>
                  <a:lnTo>
                    <a:pt x="280" y="0"/>
                  </a:lnTo>
                  <a:lnTo>
                    <a:pt x="287" y="0"/>
                  </a:lnTo>
                  <a:lnTo>
                    <a:pt x="293" y="1"/>
                  </a:lnTo>
                  <a:lnTo>
                    <a:pt x="291" y="2"/>
                  </a:lnTo>
                  <a:lnTo>
                    <a:pt x="290" y="2"/>
                  </a:lnTo>
                  <a:lnTo>
                    <a:pt x="289" y="3"/>
                  </a:lnTo>
                  <a:lnTo>
                    <a:pt x="288" y="4"/>
                  </a:lnTo>
                  <a:lnTo>
                    <a:pt x="293" y="5"/>
                  </a:lnTo>
                  <a:lnTo>
                    <a:pt x="298" y="8"/>
                  </a:lnTo>
                  <a:lnTo>
                    <a:pt x="303" y="9"/>
                  </a:lnTo>
                  <a:lnTo>
                    <a:pt x="306" y="10"/>
                  </a:lnTo>
                  <a:lnTo>
                    <a:pt x="310" y="10"/>
                  </a:lnTo>
                  <a:lnTo>
                    <a:pt x="317" y="10"/>
                  </a:lnTo>
                  <a:lnTo>
                    <a:pt x="326" y="11"/>
                  </a:lnTo>
                  <a:lnTo>
                    <a:pt x="337" y="11"/>
                  </a:lnTo>
                  <a:lnTo>
                    <a:pt x="349" y="12"/>
                  </a:lnTo>
                  <a:lnTo>
                    <a:pt x="360" y="13"/>
                  </a:lnTo>
                  <a:lnTo>
                    <a:pt x="371" y="15"/>
                  </a:lnTo>
                  <a:lnTo>
                    <a:pt x="379" y="16"/>
                  </a:lnTo>
                  <a:lnTo>
                    <a:pt x="387" y="17"/>
                  </a:lnTo>
                  <a:lnTo>
                    <a:pt x="396" y="19"/>
                  </a:lnTo>
                  <a:lnTo>
                    <a:pt x="404" y="20"/>
                  </a:lnTo>
                  <a:lnTo>
                    <a:pt x="413" y="21"/>
                  </a:lnTo>
                  <a:lnTo>
                    <a:pt x="421" y="23"/>
                  </a:lnTo>
                  <a:lnTo>
                    <a:pt x="427" y="24"/>
                  </a:lnTo>
                  <a:lnTo>
                    <a:pt x="432" y="25"/>
                  </a:lnTo>
                  <a:lnTo>
                    <a:pt x="434" y="26"/>
                  </a:lnTo>
                  <a:lnTo>
                    <a:pt x="433" y="27"/>
                  </a:lnTo>
                  <a:lnTo>
                    <a:pt x="430" y="30"/>
                  </a:lnTo>
                  <a:lnTo>
                    <a:pt x="424" y="31"/>
                  </a:lnTo>
                  <a:lnTo>
                    <a:pt x="417" y="32"/>
                  </a:lnTo>
                  <a:lnTo>
                    <a:pt x="410" y="34"/>
                  </a:lnTo>
                  <a:lnTo>
                    <a:pt x="403" y="34"/>
                  </a:lnTo>
                  <a:lnTo>
                    <a:pt x="397" y="35"/>
                  </a:lnTo>
                  <a:lnTo>
                    <a:pt x="393" y="35"/>
                  </a:lnTo>
                  <a:lnTo>
                    <a:pt x="388" y="35"/>
                  </a:lnTo>
                  <a:lnTo>
                    <a:pt x="382" y="35"/>
                  </a:lnTo>
                  <a:lnTo>
                    <a:pt x="374" y="35"/>
                  </a:lnTo>
                  <a:lnTo>
                    <a:pt x="365" y="35"/>
                  </a:lnTo>
                  <a:lnTo>
                    <a:pt x="356" y="35"/>
                  </a:lnTo>
                  <a:lnTo>
                    <a:pt x="348" y="35"/>
                  </a:lnTo>
                  <a:lnTo>
                    <a:pt x="340" y="36"/>
                  </a:lnTo>
                  <a:lnTo>
                    <a:pt x="335" y="36"/>
                  </a:lnTo>
                  <a:lnTo>
                    <a:pt x="331" y="38"/>
                  </a:lnTo>
                  <a:lnTo>
                    <a:pt x="324" y="38"/>
                  </a:lnTo>
                  <a:lnTo>
                    <a:pt x="316" y="38"/>
                  </a:lnTo>
                  <a:lnTo>
                    <a:pt x="306" y="39"/>
                  </a:lnTo>
                  <a:lnTo>
                    <a:pt x="296" y="39"/>
                  </a:lnTo>
                  <a:lnTo>
                    <a:pt x="288" y="39"/>
                  </a:lnTo>
                  <a:lnTo>
                    <a:pt x="280" y="38"/>
                  </a:lnTo>
                  <a:lnTo>
                    <a:pt x="274" y="38"/>
                  </a:lnTo>
                  <a:lnTo>
                    <a:pt x="268" y="36"/>
                  </a:lnTo>
                  <a:lnTo>
                    <a:pt x="260" y="36"/>
                  </a:lnTo>
                  <a:lnTo>
                    <a:pt x="251" y="36"/>
                  </a:lnTo>
                  <a:lnTo>
                    <a:pt x="242" y="38"/>
                  </a:lnTo>
                  <a:lnTo>
                    <a:pt x="233" y="38"/>
                  </a:lnTo>
                  <a:lnTo>
                    <a:pt x="225" y="39"/>
                  </a:lnTo>
                  <a:lnTo>
                    <a:pt x="218" y="40"/>
                  </a:lnTo>
                  <a:lnTo>
                    <a:pt x="214" y="40"/>
                  </a:lnTo>
                  <a:lnTo>
                    <a:pt x="210" y="40"/>
                  </a:lnTo>
                  <a:lnTo>
                    <a:pt x="203" y="40"/>
                  </a:lnTo>
                  <a:lnTo>
                    <a:pt x="194" y="41"/>
                  </a:lnTo>
                  <a:lnTo>
                    <a:pt x="184" y="41"/>
                  </a:lnTo>
                  <a:lnTo>
                    <a:pt x="175" y="42"/>
                  </a:lnTo>
                  <a:lnTo>
                    <a:pt x="167" y="42"/>
                  </a:lnTo>
                  <a:lnTo>
                    <a:pt x="160" y="42"/>
                  </a:lnTo>
                  <a:lnTo>
                    <a:pt x="157" y="41"/>
                  </a:lnTo>
                  <a:lnTo>
                    <a:pt x="153" y="41"/>
                  </a:lnTo>
                  <a:lnTo>
                    <a:pt x="148" y="41"/>
                  </a:lnTo>
                  <a:lnTo>
                    <a:pt x="140" y="41"/>
                  </a:lnTo>
                  <a:lnTo>
                    <a:pt x="130" y="42"/>
                  </a:lnTo>
                  <a:lnTo>
                    <a:pt x="121" y="42"/>
                  </a:lnTo>
                  <a:lnTo>
                    <a:pt x="113" y="42"/>
                  </a:lnTo>
                  <a:lnTo>
                    <a:pt x="105" y="42"/>
                  </a:lnTo>
                  <a:lnTo>
                    <a:pt x="99" y="41"/>
                  </a:lnTo>
                  <a:lnTo>
                    <a:pt x="91" y="39"/>
                  </a:lnTo>
                  <a:lnTo>
                    <a:pt x="84" y="38"/>
                  </a:lnTo>
                  <a:lnTo>
                    <a:pt x="80" y="38"/>
                  </a:lnTo>
                  <a:lnTo>
                    <a:pt x="75" y="38"/>
                  </a:lnTo>
                  <a:lnTo>
                    <a:pt x="68" y="36"/>
                  </a:lnTo>
                  <a:lnTo>
                    <a:pt x="59" y="35"/>
                  </a:lnTo>
                  <a:lnTo>
                    <a:pt x="50" y="32"/>
                  </a:lnTo>
                  <a:lnTo>
                    <a:pt x="44" y="30"/>
                  </a:lnTo>
                  <a:lnTo>
                    <a:pt x="38" y="27"/>
                  </a:lnTo>
                  <a:lnTo>
                    <a:pt x="31" y="26"/>
                  </a:lnTo>
                  <a:lnTo>
                    <a:pt x="23" y="24"/>
                  </a:lnTo>
                  <a:lnTo>
                    <a:pt x="19" y="24"/>
                  </a:lnTo>
                  <a:lnTo>
                    <a:pt x="14" y="23"/>
                  </a:lnTo>
                  <a:lnTo>
                    <a:pt x="8" y="20"/>
                  </a:lnTo>
                  <a:lnTo>
                    <a:pt x="3" y="17"/>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3" name="Freeform 150"/>
            <p:cNvSpPr>
              <a:spLocks/>
            </p:cNvSpPr>
            <p:nvPr/>
          </p:nvSpPr>
          <p:spPr bwMode="auto">
            <a:xfrm>
              <a:off x="5223" y="2947"/>
              <a:ext cx="55" cy="76"/>
            </a:xfrm>
            <a:custGeom>
              <a:avLst/>
              <a:gdLst>
                <a:gd name="T0" fmla="*/ 1 w 110"/>
                <a:gd name="T1" fmla="*/ 0 h 151"/>
                <a:gd name="T2" fmla="*/ 1 w 110"/>
                <a:gd name="T3" fmla="*/ 1 h 151"/>
                <a:gd name="T4" fmla="*/ 1 w 110"/>
                <a:gd name="T5" fmla="*/ 1 h 151"/>
                <a:gd name="T6" fmla="*/ 1 w 110"/>
                <a:gd name="T7" fmla="*/ 1 h 151"/>
                <a:gd name="T8" fmla="*/ 1 w 110"/>
                <a:gd name="T9" fmla="*/ 1 h 151"/>
                <a:gd name="T10" fmla="*/ 1 w 110"/>
                <a:gd name="T11" fmla="*/ 1 h 151"/>
                <a:gd name="T12" fmla="*/ 1 w 110"/>
                <a:gd name="T13" fmla="*/ 1 h 151"/>
                <a:gd name="T14" fmla="*/ 1 w 110"/>
                <a:gd name="T15" fmla="*/ 1 h 151"/>
                <a:gd name="T16" fmla="*/ 1 w 110"/>
                <a:gd name="T17" fmla="*/ 1 h 151"/>
                <a:gd name="T18" fmla="*/ 1 w 110"/>
                <a:gd name="T19" fmla="*/ 1 h 151"/>
                <a:gd name="T20" fmla="*/ 1 w 110"/>
                <a:gd name="T21" fmla="*/ 1 h 151"/>
                <a:gd name="T22" fmla="*/ 1 w 110"/>
                <a:gd name="T23" fmla="*/ 1 h 151"/>
                <a:gd name="T24" fmla="*/ 1 w 110"/>
                <a:gd name="T25" fmla="*/ 1 h 151"/>
                <a:gd name="T26" fmla="*/ 1 w 110"/>
                <a:gd name="T27" fmla="*/ 1 h 151"/>
                <a:gd name="T28" fmla="*/ 1 w 110"/>
                <a:gd name="T29" fmla="*/ 1 h 151"/>
                <a:gd name="T30" fmla="*/ 1 w 110"/>
                <a:gd name="T31" fmla="*/ 1 h 151"/>
                <a:gd name="T32" fmla="*/ 0 w 110"/>
                <a:gd name="T33" fmla="*/ 1 h 151"/>
                <a:gd name="T34" fmla="*/ 1 w 110"/>
                <a:gd name="T35" fmla="*/ 1 h 151"/>
                <a:gd name="T36" fmla="*/ 1 w 110"/>
                <a:gd name="T37" fmla="*/ 1 h 151"/>
                <a:gd name="T38" fmla="*/ 1 w 110"/>
                <a:gd name="T39" fmla="*/ 1 h 151"/>
                <a:gd name="T40" fmla="*/ 1 w 110"/>
                <a:gd name="T41" fmla="*/ 1 h 151"/>
                <a:gd name="T42" fmla="*/ 1 w 110"/>
                <a:gd name="T43" fmla="*/ 1 h 151"/>
                <a:gd name="T44" fmla="*/ 1 w 110"/>
                <a:gd name="T45" fmla="*/ 1 h 151"/>
                <a:gd name="T46" fmla="*/ 1 w 110"/>
                <a:gd name="T47" fmla="*/ 1 h 151"/>
                <a:gd name="T48" fmla="*/ 1 w 110"/>
                <a:gd name="T49" fmla="*/ 0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51"/>
                <a:gd name="T77" fmla="*/ 110 w 110"/>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51">
                  <a:moveTo>
                    <a:pt x="110" y="0"/>
                  </a:moveTo>
                  <a:lnTo>
                    <a:pt x="107" y="34"/>
                  </a:lnTo>
                  <a:lnTo>
                    <a:pt x="102" y="67"/>
                  </a:lnTo>
                  <a:lnTo>
                    <a:pt x="94" y="102"/>
                  </a:lnTo>
                  <a:lnTo>
                    <a:pt x="81" y="134"/>
                  </a:lnTo>
                  <a:lnTo>
                    <a:pt x="78" y="141"/>
                  </a:lnTo>
                  <a:lnTo>
                    <a:pt x="76" y="147"/>
                  </a:lnTo>
                  <a:lnTo>
                    <a:pt x="71" y="150"/>
                  </a:lnTo>
                  <a:lnTo>
                    <a:pt x="64" y="151"/>
                  </a:lnTo>
                  <a:lnTo>
                    <a:pt x="59" y="151"/>
                  </a:lnTo>
                  <a:lnTo>
                    <a:pt x="54" y="151"/>
                  </a:lnTo>
                  <a:lnTo>
                    <a:pt x="46" y="151"/>
                  </a:lnTo>
                  <a:lnTo>
                    <a:pt x="38" y="150"/>
                  </a:lnTo>
                  <a:lnTo>
                    <a:pt x="28" y="150"/>
                  </a:lnTo>
                  <a:lnTo>
                    <a:pt x="18" y="150"/>
                  </a:lnTo>
                  <a:lnTo>
                    <a:pt x="9" y="150"/>
                  </a:lnTo>
                  <a:lnTo>
                    <a:pt x="0" y="150"/>
                  </a:lnTo>
                  <a:lnTo>
                    <a:pt x="25" y="147"/>
                  </a:lnTo>
                  <a:lnTo>
                    <a:pt x="46" y="141"/>
                  </a:lnTo>
                  <a:lnTo>
                    <a:pt x="61" y="132"/>
                  </a:lnTo>
                  <a:lnTo>
                    <a:pt x="73" y="118"/>
                  </a:lnTo>
                  <a:lnTo>
                    <a:pt x="82" y="99"/>
                  </a:lnTo>
                  <a:lnTo>
                    <a:pt x="92" y="74"/>
                  </a:lnTo>
                  <a:lnTo>
                    <a:pt x="100" y="41"/>
                  </a:lnTo>
                  <a:lnTo>
                    <a:pt x="1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4" name="Freeform 151"/>
            <p:cNvSpPr>
              <a:spLocks/>
            </p:cNvSpPr>
            <p:nvPr/>
          </p:nvSpPr>
          <p:spPr bwMode="auto">
            <a:xfrm>
              <a:off x="5180" y="2799"/>
              <a:ext cx="98" cy="234"/>
            </a:xfrm>
            <a:custGeom>
              <a:avLst/>
              <a:gdLst>
                <a:gd name="T0" fmla="*/ 0 w 197"/>
                <a:gd name="T1" fmla="*/ 1 h 467"/>
                <a:gd name="T2" fmla="*/ 0 w 197"/>
                <a:gd name="T3" fmla="*/ 1 h 467"/>
                <a:gd name="T4" fmla="*/ 0 w 197"/>
                <a:gd name="T5" fmla="*/ 1 h 467"/>
                <a:gd name="T6" fmla="*/ 0 w 197"/>
                <a:gd name="T7" fmla="*/ 1 h 467"/>
                <a:gd name="T8" fmla="*/ 0 w 197"/>
                <a:gd name="T9" fmla="*/ 1 h 467"/>
                <a:gd name="T10" fmla="*/ 0 w 197"/>
                <a:gd name="T11" fmla="*/ 1 h 467"/>
                <a:gd name="T12" fmla="*/ 0 w 197"/>
                <a:gd name="T13" fmla="*/ 1 h 467"/>
                <a:gd name="T14" fmla="*/ 0 w 197"/>
                <a:gd name="T15" fmla="*/ 1 h 467"/>
                <a:gd name="T16" fmla="*/ 0 w 197"/>
                <a:gd name="T17" fmla="*/ 1 h 467"/>
                <a:gd name="T18" fmla="*/ 0 w 197"/>
                <a:gd name="T19" fmla="*/ 1 h 467"/>
                <a:gd name="T20" fmla="*/ 0 w 197"/>
                <a:gd name="T21" fmla="*/ 1 h 467"/>
                <a:gd name="T22" fmla="*/ 0 w 197"/>
                <a:gd name="T23" fmla="*/ 1 h 467"/>
                <a:gd name="T24" fmla="*/ 0 w 197"/>
                <a:gd name="T25" fmla="*/ 1 h 467"/>
                <a:gd name="T26" fmla="*/ 0 w 197"/>
                <a:gd name="T27" fmla="*/ 1 h 467"/>
                <a:gd name="T28" fmla="*/ 0 w 197"/>
                <a:gd name="T29" fmla="*/ 1 h 467"/>
                <a:gd name="T30" fmla="*/ 0 w 197"/>
                <a:gd name="T31" fmla="*/ 1 h 467"/>
                <a:gd name="T32" fmla="*/ 0 w 197"/>
                <a:gd name="T33" fmla="*/ 1 h 467"/>
                <a:gd name="T34" fmla="*/ 0 w 197"/>
                <a:gd name="T35" fmla="*/ 1 h 467"/>
                <a:gd name="T36" fmla="*/ 0 w 197"/>
                <a:gd name="T37" fmla="*/ 1 h 467"/>
                <a:gd name="T38" fmla="*/ 0 w 197"/>
                <a:gd name="T39" fmla="*/ 1 h 467"/>
                <a:gd name="T40" fmla="*/ 0 w 197"/>
                <a:gd name="T41" fmla="*/ 1 h 467"/>
                <a:gd name="T42" fmla="*/ 0 w 197"/>
                <a:gd name="T43" fmla="*/ 1 h 467"/>
                <a:gd name="T44" fmla="*/ 0 w 197"/>
                <a:gd name="T45" fmla="*/ 1 h 467"/>
                <a:gd name="T46" fmla="*/ 0 w 197"/>
                <a:gd name="T47" fmla="*/ 1 h 467"/>
                <a:gd name="T48" fmla="*/ 0 w 197"/>
                <a:gd name="T49" fmla="*/ 1 h 467"/>
                <a:gd name="T50" fmla="*/ 0 w 197"/>
                <a:gd name="T51" fmla="*/ 1 h 467"/>
                <a:gd name="T52" fmla="*/ 0 w 197"/>
                <a:gd name="T53" fmla="*/ 1 h 467"/>
                <a:gd name="T54" fmla="*/ 0 w 197"/>
                <a:gd name="T55" fmla="*/ 1 h 467"/>
                <a:gd name="T56" fmla="*/ 0 w 197"/>
                <a:gd name="T57" fmla="*/ 1 h 467"/>
                <a:gd name="T58" fmla="*/ 0 w 197"/>
                <a:gd name="T59" fmla="*/ 1 h 467"/>
                <a:gd name="T60" fmla="*/ 0 w 197"/>
                <a:gd name="T61" fmla="*/ 1 h 467"/>
                <a:gd name="T62" fmla="*/ 0 w 197"/>
                <a:gd name="T63" fmla="*/ 1 h 467"/>
                <a:gd name="T64" fmla="*/ 0 w 197"/>
                <a:gd name="T65" fmla="*/ 1 h 467"/>
                <a:gd name="T66" fmla="*/ 0 w 197"/>
                <a:gd name="T67" fmla="*/ 1 h 467"/>
                <a:gd name="T68" fmla="*/ 0 w 197"/>
                <a:gd name="T69" fmla="*/ 1 h 467"/>
                <a:gd name="T70" fmla="*/ 0 w 197"/>
                <a:gd name="T71" fmla="*/ 1 h 467"/>
                <a:gd name="T72" fmla="*/ 0 w 197"/>
                <a:gd name="T73" fmla="*/ 1 h 467"/>
                <a:gd name="T74" fmla="*/ 0 w 197"/>
                <a:gd name="T75" fmla="*/ 1 h 467"/>
                <a:gd name="T76" fmla="*/ 0 w 197"/>
                <a:gd name="T77" fmla="*/ 1 h 467"/>
                <a:gd name="T78" fmla="*/ 0 w 197"/>
                <a:gd name="T79" fmla="*/ 1 h 467"/>
                <a:gd name="T80" fmla="*/ 0 w 197"/>
                <a:gd name="T81" fmla="*/ 1 h 467"/>
                <a:gd name="T82" fmla="*/ 0 w 197"/>
                <a:gd name="T83" fmla="*/ 1 h 467"/>
                <a:gd name="T84" fmla="*/ 0 w 197"/>
                <a:gd name="T85" fmla="*/ 1 h 467"/>
                <a:gd name="T86" fmla="*/ 0 w 197"/>
                <a:gd name="T87" fmla="*/ 1 h 467"/>
                <a:gd name="T88" fmla="*/ 0 w 197"/>
                <a:gd name="T89" fmla="*/ 1 h 4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7"/>
                <a:gd name="T136" fmla="*/ 0 h 467"/>
                <a:gd name="T137" fmla="*/ 197 w 197"/>
                <a:gd name="T138" fmla="*/ 467 h 4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7" h="467">
                  <a:moveTo>
                    <a:pt x="67" y="423"/>
                  </a:moveTo>
                  <a:lnTo>
                    <a:pt x="68" y="412"/>
                  </a:lnTo>
                  <a:lnTo>
                    <a:pt x="68" y="394"/>
                  </a:lnTo>
                  <a:lnTo>
                    <a:pt x="68" y="378"/>
                  </a:lnTo>
                  <a:lnTo>
                    <a:pt x="68" y="367"/>
                  </a:lnTo>
                  <a:lnTo>
                    <a:pt x="68" y="366"/>
                  </a:lnTo>
                  <a:lnTo>
                    <a:pt x="69" y="361"/>
                  </a:lnTo>
                  <a:lnTo>
                    <a:pt x="72" y="356"/>
                  </a:lnTo>
                  <a:lnTo>
                    <a:pt x="73" y="350"/>
                  </a:lnTo>
                  <a:lnTo>
                    <a:pt x="74" y="341"/>
                  </a:lnTo>
                  <a:lnTo>
                    <a:pt x="74" y="329"/>
                  </a:lnTo>
                  <a:lnTo>
                    <a:pt x="73" y="317"/>
                  </a:lnTo>
                  <a:lnTo>
                    <a:pt x="72" y="308"/>
                  </a:lnTo>
                  <a:lnTo>
                    <a:pt x="68" y="318"/>
                  </a:lnTo>
                  <a:lnTo>
                    <a:pt x="67" y="336"/>
                  </a:lnTo>
                  <a:lnTo>
                    <a:pt x="67" y="354"/>
                  </a:lnTo>
                  <a:lnTo>
                    <a:pt x="68" y="367"/>
                  </a:lnTo>
                  <a:lnTo>
                    <a:pt x="68" y="378"/>
                  </a:lnTo>
                  <a:lnTo>
                    <a:pt x="68" y="394"/>
                  </a:lnTo>
                  <a:lnTo>
                    <a:pt x="68" y="412"/>
                  </a:lnTo>
                  <a:lnTo>
                    <a:pt x="67" y="423"/>
                  </a:lnTo>
                  <a:lnTo>
                    <a:pt x="66" y="431"/>
                  </a:lnTo>
                  <a:lnTo>
                    <a:pt x="64" y="444"/>
                  </a:lnTo>
                  <a:lnTo>
                    <a:pt x="61" y="457"/>
                  </a:lnTo>
                  <a:lnTo>
                    <a:pt x="60" y="466"/>
                  </a:lnTo>
                  <a:lnTo>
                    <a:pt x="57" y="467"/>
                  </a:lnTo>
                  <a:lnTo>
                    <a:pt x="53" y="467"/>
                  </a:lnTo>
                  <a:lnTo>
                    <a:pt x="50" y="467"/>
                  </a:lnTo>
                  <a:lnTo>
                    <a:pt x="46" y="467"/>
                  </a:lnTo>
                  <a:lnTo>
                    <a:pt x="41" y="467"/>
                  </a:lnTo>
                  <a:lnTo>
                    <a:pt x="35" y="467"/>
                  </a:lnTo>
                  <a:lnTo>
                    <a:pt x="29" y="467"/>
                  </a:lnTo>
                  <a:lnTo>
                    <a:pt x="23" y="467"/>
                  </a:lnTo>
                  <a:lnTo>
                    <a:pt x="19" y="466"/>
                  </a:lnTo>
                  <a:lnTo>
                    <a:pt x="14" y="466"/>
                  </a:lnTo>
                  <a:lnTo>
                    <a:pt x="9" y="465"/>
                  </a:lnTo>
                  <a:lnTo>
                    <a:pt x="7" y="465"/>
                  </a:lnTo>
                  <a:lnTo>
                    <a:pt x="4" y="462"/>
                  </a:lnTo>
                  <a:lnTo>
                    <a:pt x="1" y="459"/>
                  </a:lnTo>
                  <a:lnTo>
                    <a:pt x="1" y="455"/>
                  </a:lnTo>
                  <a:lnTo>
                    <a:pt x="1" y="451"/>
                  </a:lnTo>
                  <a:lnTo>
                    <a:pt x="1" y="442"/>
                  </a:lnTo>
                  <a:lnTo>
                    <a:pt x="1" y="427"/>
                  </a:lnTo>
                  <a:lnTo>
                    <a:pt x="1" y="411"/>
                  </a:lnTo>
                  <a:lnTo>
                    <a:pt x="0" y="399"/>
                  </a:lnTo>
                  <a:lnTo>
                    <a:pt x="0" y="391"/>
                  </a:lnTo>
                  <a:lnTo>
                    <a:pt x="0" y="379"/>
                  </a:lnTo>
                  <a:lnTo>
                    <a:pt x="0" y="369"/>
                  </a:lnTo>
                  <a:lnTo>
                    <a:pt x="0" y="361"/>
                  </a:lnTo>
                  <a:lnTo>
                    <a:pt x="0" y="352"/>
                  </a:lnTo>
                  <a:lnTo>
                    <a:pt x="3" y="340"/>
                  </a:lnTo>
                  <a:lnTo>
                    <a:pt x="4" y="329"/>
                  </a:lnTo>
                  <a:lnTo>
                    <a:pt x="5" y="321"/>
                  </a:lnTo>
                  <a:lnTo>
                    <a:pt x="5" y="314"/>
                  </a:lnTo>
                  <a:lnTo>
                    <a:pt x="4" y="307"/>
                  </a:lnTo>
                  <a:lnTo>
                    <a:pt x="3" y="300"/>
                  </a:lnTo>
                  <a:lnTo>
                    <a:pt x="1" y="294"/>
                  </a:lnTo>
                  <a:lnTo>
                    <a:pt x="0" y="285"/>
                  </a:lnTo>
                  <a:lnTo>
                    <a:pt x="0" y="274"/>
                  </a:lnTo>
                  <a:lnTo>
                    <a:pt x="1" y="261"/>
                  </a:lnTo>
                  <a:lnTo>
                    <a:pt x="4" y="249"/>
                  </a:lnTo>
                  <a:lnTo>
                    <a:pt x="8" y="231"/>
                  </a:lnTo>
                  <a:lnTo>
                    <a:pt x="13" y="208"/>
                  </a:lnTo>
                  <a:lnTo>
                    <a:pt x="16" y="190"/>
                  </a:lnTo>
                  <a:lnTo>
                    <a:pt x="18" y="178"/>
                  </a:lnTo>
                  <a:lnTo>
                    <a:pt x="19" y="169"/>
                  </a:lnTo>
                  <a:lnTo>
                    <a:pt x="19" y="154"/>
                  </a:lnTo>
                  <a:lnTo>
                    <a:pt x="19" y="140"/>
                  </a:lnTo>
                  <a:lnTo>
                    <a:pt x="19" y="131"/>
                  </a:lnTo>
                  <a:lnTo>
                    <a:pt x="20" y="124"/>
                  </a:lnTo>
                  <a:lnTo>
                    <a:pt x="21" y="115"/>
                  </a:lnTo>
                  <a:lnTo>
                    <a:pt x="23" y="107"/>
                  </a:lnTo>
                  <a:lnTo>
                    <a:pt x="24" y="101"/>
                  </a:lnTo>
                  <a:lnTo>
                    <a:pt x="28" y="88"/>
                  </a:lnTo>
                  <a:lnTo>
                    <a:pt x="36" y="65"/>
                  </a:lnTo>
                  <a:lnTo>
                    <a:pt x="44" y="41"/>
                  </a:lnTo>
                  <a:lnTo>
                    <a:pt x="51" y="25"/>
                  </a:lnTo>
                  <a:lnTo>
                    <a:pt x="58" y="22"/>
                  </a:lnTo>
                  <a:lnTo>
                    <a:pt x="67" y="19"/>
                  </a:lnTo>
                  <a:lnTo>
                    <a:pt x="77" y="17"/>
                  </a:lnTo>
                  <a:lnTo>
                    <a:pt x="88" y="15"/>
                  </a:lnTo>
                  <a:lnTo>
                    <a:pt x="99" y="12"/>
                  </a:lnTo>
                  <a:lnTo>
                    <a:pt x="108" y="11"/>
                  </a:lnTo>
                  <a:lnTo>
                    <a:pt x="116" y="11"/>
                  </a:lnTo>
                  <a:lnTo>
                    <a:pt x="121" y="10"/>
                  </a:lnTo>
                  <a:lnTo>
                    <a:pt x="129" y="9"/>
                  </a:lnTo>
                  <a:lnTo>
                    <a:pt x="138" y="5"/>
                  </a:lnTo>
                  <a:lnTo>
                    <a:pt x="148" y="2"/>
                  </a:lnTo>
                  <a:lnTo>
                    <a:pt x="154" y="0"/>
                  </a:lnTo>
                  <a:lnTo>
                    <a:pt x="153" y="2"/>
                  </a:lnTo>
                  <a:lnTo>
                    <a:pt x="151" y="4"/>
                  </a:lnTo>
                  <a:lnTo>
                    <a:pt x="150" y="5"/>
                  </a:lnTo>
                  <a:lnTo>
                    <a:pt x="148" y="9"/>
                  </a:lnTo>
                  <a:lnTo>
                    <a:pt x="145" y="17"/>
                  </a:lnTo>
                  <a:lnTo>
                    <a:pt x="141" y="31"/>
                  </a:lnTo>
                  <a:lnTo>
                    <a:pt x="136" y="45"/>
                  </a:lnTo>
                  <a:lnTo>
                    <a:pt x="133" y="54"/>
                  </a:lnTo>
                  <a:lnTo>
                    <a:pt x="135" y="56"/>
                  </a:lnTo>
                  <a:lnTo>
                    <a:pt x="140" y="58"/>
                  </a:lnTo>
                  <a:lnTo>
                    <a:pt x="144" y="61"/>
                  </a:lnTo>
                  <a:lnTo>
                    <a:pt x="148" y="63"/>
                  </a:lnTo>
                  <a:lnTo>
                    <a:pt x="151" y="83"/>
                  </a:lnTo>
                  <a:lnTo>
                    <a:pt x="161" y="114"/>
                  </a:lnTo>
                  <a:lnTo>
                    <a:pt x="172" y="147"/>
                  </a:lnTo>
                  <a:lnTo>
                    <a:pt x="181" y="173"/>
                  </a:lnTo>
                  <a:lnTo>
                    <a:pt x="187" y="193"/>
                  </a:lnTo>
                  <a:lnTo>
                    <a:pt x="191" y="215"/>
                  </a:lnTo>
                  <a:lnTo>
                    <a:pt x="195" y="238"/>
                  </a:lnTo>
                  <a:lnTo>
                    <a:pt x="196" y="260"/>
                  </a:lnTo>
                  <a:lnTo>
                    <a:pt x="197" y="269"/>
                  </a:lnTo>
                  <a:lnTo>
                    <a:pt x="197" y="279"/>
                  </a:lnTo>
                  <a:lnTo>
                    <a:pt x="197" y="287"/>
                  </a:lnTo>
                  <a:lnTo>
                    <a:pt x="197" y="295"/>
                  </a:lnTo>
                  <a:lnTo>
                    <a:pt x="194" y="329"/>
                  </a:lnTo>
                  <a:lnTo>
                    <a:pt x="189" y="362"/>
                  </a:lnTo>
                  <a:lnTo>
                    <a:pt x="181" y="397"/>
                  </a:lnTo>
                  <a:lnTo>
                    <a:pt x="168" y="429"/>
                  </a:lnTo>
                  <a:lnTo>
                    <a:pt x="165" y="436"/>
                  </a:lnTo>
                  <a:lnTo>
                    <a:pt x="163" y="442"/>
                  </a:lnTo>
                  <a:lnTo>
                    <a:pt x="158" y="445"/>
                  </a:lnTo>
                  <a:lnTo>
                    <a:pt x="151" y="446"/>
                  </a:lnTo>
                  <a:lnTo>
                    <a:pt x="146" y="446"/>
                  </a:lnTo>
                  <a:lnTo>
                    <a:pt x="141" y="446"/>
                  </a:lnTo>
                  <a:lnTo>
                    <a:pt x="133" y="446"/>
                  </a:lnTo>
                  <a:lnTo>
                    <a:pt x="125" y="445"/>
                  </a:lnTo>
                  <a:lnTo>
                    <a:pt x="115" y="445"/>
                  </a:lnTo>
                  <a:lnTo>
                    <a:pt x="105" y="445"/>
                  </a:lnTo>
                  <a:lnTo>
                    <a:pt x="96" y="445"/>
                  </a:lnTo>
                  <a:lnTo>
                    <a:pt x="87" y="445"/>
                  </a:lnTo>
                  <a:lnTo>
                    <a:pt x="81" y="445"/>
                  </a:lnTo>
                  <a:lnTo>
                    <a:pt x="75" y="445"/>
                  </a:lnTo>
                  <a:lnTo>
                    <a:pt x="70" y="445"/>
                  </a:lnTo>
                  <a:lnTo>
                    <a:pt x="66" y="445"/>
                  </a:lnTo>
                  <a:lnTo>
                    <a:pt x="67" y="440"/>
                  </a:lnTo>
                  <a:lnTo>
                    <a:pt x="67" y="434"/>
                  </a:lnTo>
                  <a:lnTo>
                    <a:pt x="67" y="428"/>
                  </a:lnTo>
                  <a:lnTo>
                    <a:pt x="67" y="42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5" name="Freeform 152"/>
            <p:cNvSpPr>
              <a:spLocks/>
            </p:cNvSpPr>
            <p:nvPr/>
          </p:nvSpPr>
          <p:spPr bwMode="auto">
            <a:xfrm>
              <a:off x="5302" y="2805"/>
              <a:ext cx="74" cy="227"/>
            </a:xfrm>
            <a:custGeom>
              <a:avLst/>
              <a:gdLst>
                <a:gd name="T0" fmla="*/ 0 w 149"/>
                <a:gd name="T1" fmla="*/ 0 h 455"/>
                <a:gd name="T2" fmla="*/ 0 w 149"/>
                <a:gd name="T3" fmla="*/ 0 h 455"/>
                <a:gd name="T4" fmla="*/ 0 w 149"/>
                <a:gd name="T5" fmla="*/ 0 h 455"/>
                <a:gd name="T6" fmla="*/ 0 w 149"/>
                <a:gd name="T7" fmla="*/ 0 h 455"/>
                <a:gd name="T8" fmla="*/ 0 w 149"/>
                <a:gd name="T9" fmla="*/ 0 h 455"/>
                <a:gd name="T10" fmla="*/ 0 w 149"/>
                <a:gd name="T11" fmla="*/ 0 h 455"/>
                <a:gd name="T12" fmla="*/ 0 w 149"/>
                <a:gd name="T13" fmla="*/ 0 h 455"/>
                <a:gd name="T14" fmla="*/ 0 w 149"/>
                <a:gd name="T15" fmla="*/ 0 h 455"/>
                <a:gd name="T16" fmla="*/ 0 w 149"/>
                <a:gd name="T17" fmla="*/ 0 h 455"/>
                <a:gd name="T18" fmla="*/ 0 w 149"/>
                <a:gd name="T19" fmla="*/ 0 h 455"/>
                <a:gd name="T20" fmla="*/ 0 w 149"/>
                <a:gd name="T21" fmla="*/ 0 h 455"/>
                <a:gd name="T22" fmla="*/ 0 w 149"/>
                <a:gd name="T23" fmla="*/ 0 h 455"/>
                <a:gd name="T24" fmla="*/ 0 w 149"/>
                <a:gd name="T25" fmla="*/ 0 h 455"/>
                <a:gd name="T26" fmla="*/ 0 w 149"/>
                <a:gd name="T27" fmla="*/ 0 h 455"/>
                <a:gd name="T28" fmla="*/ 0 w 149"/>
                <a:gd name="T29" fmla="*/ 0 h 455"/>
                <a:gd name="T30" fmla="*/ 0 w 149"/>
                <a:gd name="T31" fmla="*/ 0 h 455"/>
                <a:gd name="T32" fmla="*/ 0 w 149"/>
                <a:gd name="T33" fmla="*/ 0 h 455"/>
                <a:gd name="T34" fmla="*/ 0 w 149"/>
                <a:gd name="T35" fmla="*/ 0 h 455"/>
                <a:gd name="T36" fmla="*/ 0 w 149"/>
                <a:gd name="T37" fmla="*/ 0 h 455"/>
                <a:gd name="T38" fmla="*/ 0 w 149"/>
                <a:gd name="T39" fmla="*/ 0 h 455"/>
                <a:gd name="T40" fmla="*/ 0 w 149"/>
                <a:gd name="T41" fmla="*/ 0 h 455"/>
                <a:gd name="T42" fmla="*/ 0 w 149"/>
                <a:gd name="T43" fmla="*/ 0 h 455"/>
                <a:gd name="T44" fmla="*/ 0 w 149"/>
                <a:gd name="T45" fmla="*/ 0 h 455"/>
                <a:gd name="T46" fmla="*/ 0 w 149"/>
                <a:gd name="T47" fmla="*/ 0 h 455"/>
                <a:gd name="T48" fmla="*/ 0 w 149"/>
                <a:gd name="T49" fmla="*/ 0 h 455"/>
                <a:gd name="T50" fmla="*/ 0 w 149"/>
                <a:gd name="T51" fmla="*/ 0 h 455"/>
                <a:gd name="T52" fmla="*/ 0 w 149"/>
                <a:gd name="T53" fmla="*/ 0 h 455"/>
                <a:gd name="T54" fmla="*/ 0 w 149"/>
                <a:gd name="T55" fmla="*/ 0 h 455"/>
                <a:gd name="T56" fmla="*/ 0 w 149"/>
                <a:gd name="T57" fmla="*/ 0 h 455"/>
                <a:gd name="T58" fmla="*/ 0 w 149"/>
                <a:gd name="T59" fmla="*/ 0 h 455"/>
                <a:gd name="T60" fmla="*/ 0 w 149"/>
                <a:gd name="T61" fmla="*/ 0 h 455"/>
                <a:gd name="T62" fmla="*/ 0 w 149"/>
                <a:gd name="T63" fmla="*/ 0 h 455"/>
                <a:gd name="T64" fmla="*/ 0 w 149"/>
                <a:gd name="T65" fmla="*/ 0 h 455"/>
                <a:gd name="T66" fmla="*/ 0 w 149"/>
                <a:gd name="T67" fmla="*/ 0 h 455"/>
                <a:gd name="T68" fmla="*/ 0 w 149"/>
                <a:gd name="T69" fmla="*/ 0 h 455"/>
                <a:gd name="T70" fmla="*/ 0 w 149"/>
                <a:gd name="T71" fmla="*/ 0 h 455"/>
                <a:gd name="T72" fmla="*/ 0 w 149"/>
                <a:gd name="T73" fmla="*/ 0 h 455"/>
                <a:gd name="T74" fmla="*/ 0 w 149"/>
                <a:gd name="T75" fmla="*/ 0 h 455"/>
                <a:gd name="T76" fmla="*/ 0 w 149"/>
                <a:gd name="T77" fmla="*/ 0 h 455"/>
                <a:gd name="T78" fmla="*/ 0 w 149"/>
                <a:gd name="T79" fmla="*/ 0 h 455"/>
                <a:gd name="T80" fmla="*/ 0 w 149"/>
                <a:gd name="T81" fmla="*/ 0 h 455"/>
                <a:gd name="T82" fmla="*/ 0 w 149"/>
                <a:gd name="T83" fmla="*/ 0 h 455"/>
                <a:gd name="T84" fmla="*/ 0 w 149"/>
                <a:gd name="T85" fmla="*/ 0 h 455"/>
                <a:gd name="T86" fmla="*/ 0 w 149"/>
                <a:gd name="T87" fmla="*/ 0 h 455"/>
                <a:gd name="T88" fmla="*/ 0 w 149"/>
                <a:gd name="T89" fmla="*/ 0 h 455"/>
                <a:gd name="T90" fmla="*/ 0 w 149"/>
                <a:gd name="T91" fmla="*/ 0 h 455"/>
                <a:gd name="T92" fmla="*/ 0 w 149"/>
                <a:gd name="T93" fmla="*/ 0 h 455"/>
                <a:gd name="T94" fmla="*/ 0 w 149"/>
                <a:gd name="T95" fmla="*/ 0 h 455"/>
                <a:gd name="T96" fmla="*/ 0 w 149"/>
                <a:gd name="T97" fmla="*/ 0 h 455"/>
                <a:gd name="T98" fmla="*/ 0 w 149"/>
                <a:gd name="T99" fmla="*/ 0 h 45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9"/>
                <a:gd name="T151" fmla="*/ 0 h 455"/>
                <a:gd name="T152" fmla="*/ 149 w 149"/>
                <a:gd name="T153" fmla="*/ 455 h 45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9" h="455">
                  <a:moveTo>
                    <a:pt x="23" y="244"/>
                  </a:moveTo>
                  <a:lnTo>
                    <a:pt x="27" y="236"/>
                  </a:lnTo>
                  <a:lnTo>
                    <a:pt x="30" y="228"/>
                  </a:lnTo>
                  <a:lnTo>
                    <a:pt x="34" y="222"/>
                  </a:lnTo>
                  <a:lnTo>
                    <a:pt x="36" y="218"/>
                  </a:lnTo>
                  <a:lnTo>
                    <a:pt x="34" y="204"/>
                  </a:lnTo>
                  <a:lnTo>
                    <a:pt x="28" y="184"/>
                  </a:lnTo>
                  <a:lnTo>
                    <a:pt x="22" y="161"/>
                  </a:lnTo>
                  <a:lnTo>
                    <a:pt x="17" y="136"/>
                  </a:lnTo>
                  <a:lnTo>
                    <a:pt x="11" y="111"/>
                  </a:lnTo>
                  <a:lnTo>
                    <a:pt x="5" y="86"/>
                  </a:lnTo>
                  <a:lnTo>
                    <a:pt x="2" y="68"/>
                  </a:lnTo>
                  <a:lnTo>
                    <a:pt x="0" y="55"/>
                  </a:lnTo>
                  <a:lnTo>
                    <a:pt x="3" y="54"/>
                  </a:lnTo>
                  <a:lnTo>
                    <a:pt x="5" y="52"/>
                  </a:lnTo>
                  <a:lnTo>
                    <a:pt x="7" y="51"/>
                  </a:lnTo>
                  <a:lnTo>
                    <a:pt x="10" y="51"/>
                  </a:lnTo>
                  <a:lnTo>
                    <a:pt x="10" y="40"/>
                  </a:lnTo>
                  <a:lnTo>
                    <a:pt x="12" y="25"/>
                  </a:lnTo>
                  <a:lnTo>
                    <a:pt x="13" y="12"/>
                  </a:lnTo>
                  <a:lnTo>
                    <a:pt x="17" y="0"/>
                  </a:lnTo>
                  <a:lnTo>
                    <a:pt x="19" y="2"/>
                  </a:lnTo>
                  <a:lnTo>
                    <a:pt x="21" y="3"/>
                  </a:lnTo>
                  <a:lnTo>
                    <a:pt x="25" y="5"/>
                  </a:lnTo>
                  <a:lnTo>
                    <a:pt x="28" y="5"/>
                  </a:lnTo>
                  <a:lnTo>
                    <a:pt x="30" y="5"/>
                  </a:lnTo>
                  <a:lnTo>
                    <a:pt x="35" y="5"/>
                  </a:lnTo>
                  <a:lnTo>
                    <a:pt x="40" y="5"/>
                  </a:lnTo>
                  <a:lnTo>
                    <a:pt x="45" y="6"/>
                  </a:lnTo>
                  <a:lnTo>
                    <a:pt x="51" y="6"/>
                  </a:lnTo>
                  <a:lnTo>
                    <a:pt x="58" y="7"/>
                  </a:lnTo>
                  <a:lnTo>
                    <a:pt x="64" y="8"/>
                  </a:lnTo>
                  <a:lnTo>
                    <a:pt x="69" y="10"/>
                  </a:lnTo>
                  <a:lnTo>
                    <a:pt x="80" y="14"/>
                  </a:lnTo>
                  <a:lnTo>
                    <a:pt x="88" y="20"/>
                  </a:lnTo>
                  <a:lnTo>
                    <a:pt x="95" y="28"/>
                  </a:lnTo>
                  <a:lnTo>
                    <a:pt x="98" y="40"/>
                  </a:lnTo>
                  <a:lnTo>
                    <a:pt x="102" y="54"/>
                  </a:lnTo>
                  <a:lnTo>
                    <a:pt x="104" y="73"/>
                  </a:lnTo>
                  <a:lnTo>
                    <a:pt x="107" y="91"/>
                  </a:lnTo>
                  <a:lnTo>
                    <a:pt x="110" y="108"/>
                  </a:lnTo>
                  <a:lnTo>
                    <a:pt x="110" y="113"/>
                  </a:lnTo>
                  <a:lnTo>
                    <a:pt x="111" y="119"/>
                  </a:lnTo>
                  <a:lnTo>
                    <a:pt x="111" y="122"/>
                  </a:lnTo>
                  <a:lnTo>
                    <a:pt x="111" y="125"/>
                  </a:lnTo>
                  <a:lnTo>
                    <a:pt x="118" y="150"/>
                  </a:lnTo>
                  <a:lnTo>
                    <a:pt x="126" y="177"/>
                  </a:lnTo>
                  <a:lnTo>
                    <a:pt x="132" y="201"/>
                  </a:lnTo>
                  <a:lnTo>
                    <a:pt x="135" y="216"/>
                  </a:lnTo>
                  <a:lnTo>
                    <a:pt x="138" y="228"/>
                  </a:lnTo>
                  <a:lnTo>
                    <a:pt x="143" y="243"/>
                  </a:lnTo>
                  <a:lnTo>
                    <a:pt x="147" y="260"/>
                  </a:lnTo>
                  <a:lnTo>
                    <a:pt x="149" y="276"/>
                  </a:lnTo>
                  <a:lnTo>
                    <a:pt x="149" y="311"/>
                  </a:lnTo>
                  <a:lnTo>
                    <a:pt x="149" y="367"/>
                  </a:lnTo>
                  <a:lnTo>
                    <a:pt x="149" y="422"/>
                  </a:lnTo>
                  <a:lnTo>
                    <a:pt x="149" y="451"/>
                  </a:lnTo>
                  <a:lnTo>
                    <a:pt x="148" y="452"/>
                  </a:lnTo>
                  <a:lnTo>
                    <a:pt x="144" y="452"/>
                  </a:lnTo>
                  <a:lnTo>
                    <a:pt x="142" y="453"/>
                  </a:lnTo>
                  <a:lnTo>
                    <a:pt x="140" y="455"/>
                  </a:lnTo>
                  <a:lnTo>
                    <a:pt x="135" y="452"/>
                  </a:lnTo>
                  <a:lnTo>
                    <a:pt x="129" y="450"/>
                  </a:lnTo>
                  <a:lnTo>
                    <a:pt x="124" y="448"/>
                  </a:lnTo>
                  <a:lnTo>
                    <a:pt x="119" y="447"/>
                  </a:lnTo>
                  <a:lnTo>
                    <a:pt x="113" y="445"/>
                  </a:lnTo>
                  <a:lnTo>
                    <a:pt x="109" y="445"/>
                  </a:lnTo>
                  <a:lnTo>
                    <a:pt x="104" y="445"/>
                  </a:lnTo>
                  <a:lnTo>
                    <a:pt x="99" y="447"/>
                  </a:lnTo>
                  <a:lnTo>
                    <a:pt x="97" y="448"/>
                  </a:lnTo>
                  <a:lnTo>
                    <a:pt x="95" y="448"/>
                  </a:lnTo>
                  <a:lnTo>
                    <a:pt x="92" y="448"/>
                  </a:lnTo>
                  <a:lnTo>
                    <a:pt x="89" y="448"/>
                  </a:lnTo>
                  <a:lnTo>
                    <a:pt x="88" y="437"/>
                  </a:lnTo>
                  <a:lnTo>
                    <a:pt x="88" y="427"/>
                  </a:lnTo>
                  <a:lnTo>
                    <a:pt x="88" y="419"/>
                  </a:lnTo>
                  <a:lnTo>
                    <a:pt x="87" y="413"/>
                  </a:lnTo>
                  <a:lnTo>
                    <a:pt x="86" y="420"/>
                  </a:lnTo>
                  <a:lnTo>
                    <a:pt x="86" y="429"/>
                  </a:lnTo>
                  <a:lnTo>
                    <a:pt x="86" y="439"/>
                  </a:lnTo>
                  <a:lnTo>
                    <a:pt x="84" y="447"/>
                  </a:lnTo>
                  <a:lnTo>
                    <a:pt x="75" y="441"/>
                  </a:lnTo>
                  <a:lnTo>
                    <a:pt x="66" y="433"/>
                  </a:lnTo>
                  <a:lnTo>
                    <a:pt x="58" y="421"/>
                  </a:lnTo>
                  <a:lnTo>
                    <a:pt x="54" y="410"/>
                  </a:lnTo>
                  <a:lnTo>
                    <a:pt x="54" y="396"/>
                  </a:lnTo>
                  <a:lnTo>
                    <a:pt x="54" y="381"/>
                  </a:lnTo>
                  <a:lnTo>
                    <a:pt x="53" y="367"/>
                  </a:lnTo>
                  <a:lnTo>
                    <a:pt x="52" y="358"/>
                  </a:lnTo>
                  <a:lnTo>
                    <a:pt x="50" y="350"/>
                  </a:lnTo>
                  <a:lnTo>
                    <a:pt x="48" y="341"/>
                  </a:lnTo>
                  <a:lnTo>
                    <a:pt x="43" y="329"/>
                  </a:lnTo>
                  <a:lnTo>
                    <a:pt x="37" y="318"/>
                  </a:lnTo>
                  <a:lnTo>
                    <a:pt x="31" y="306"/>
                  </a:lnTo>
                  <a:lnTo>
                    <a:pt x="25" y="295"/>
                  </a:lnTo>
                  <a:lnTo>
                    <a:pt x="17" y="285"/>
                  </a:lnTo>
                  <a:lnTo>
                    <a:pt x="8" y="279"/>
                  </a:lnTo>
                  <a:lnTo>
                    <a:pt x="11" y="272"/>
                  </a:lnTo>
                  <a:lnTo>
                    <a:pt x="14" y="262"/>
                  </a:lnTo>
                  <a:lnTo>
                    <a:pt x="19" y="253"/>
                  </a:lnTo>
                  <a:lnTo>
                    <a:pt x="23" y="24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6" name="Freeform 153"/>
            <p:cNvSpPr>
              <a:spLocks/>
            </p:cNvSpPr>
            <p:nvPr/>
          </p:nvSpPr>
          <p:spPr bwMode="auto">
            <a:xfrm>
              <a:off x="5180" y="2872"/>
              <a:ext cx="24" cy="160"/>
            </a:xfrm>
            <a:custGeom>
              <a:avLst/>
              <a:gdLst>
                <a:gd name="T0" fmla="*/ 0 w 50"/>
                <a:gd name="T1" fmla="*/ 1 h 319"/>
                <a:gd name="T2" fmla="*/ 0 w 50"/>
                <a:gd name="T3" fmla="*/ 1 h 319"/>
                <a:gd name="T4" fmla="*/ 0 w 50"/>
                <a:gd name="T5" fmla="*/ 1 h 319"/>
                <a:gd name="T6" fmla="*/ 0 w 50"/>
                <a:gd name="T7" fmla="*/ 1 h 319"/>
                <a:gd name="T8" fmla="*/ 0 w 50"/>
                <a:gd name="T9" fmla="*/ 1 h 319"/>
                <a:gd name="T10" fmla="*/ 0 w 50"/>
                <a:gd name="T11" fmla="*/ 1 h 319"/>
                <a:gd name="T12" fmla="*/ 0 w 50"/>
                <a:gd name="T13" fmla="*/ 1 h 319"/>
                <a:gd name="T14" fmla="*/ 0 w 50"/>
                <a:gd name="T15" fmla="*/ 1 h 319"/>
                <a:gd name="T16" fmla="*/ 0 w 50"/>
                <a:gd name="T17" fmla="*/ 1 h 319"/>
                <a:gd name="T18" fmla="*/ 0 w 50"/>
                <a:gd name="T19" fmla="*/ 1 h 319"/>
                <a:gd name="T20" fmla="*/ 0 w 50"/>
                <a:gd name="T21" fmla="*/ 1 h 319"/>
                <a:gd name="T22" fmla="*/ 0 w 50"/>
                <a:gd name="T23" fmla="*/ 1 h 319"/>
                <a:gd name="T24" fmla="*/ 0 w 50"/>
                <a:gd name="T25" fmla="*/ 1 h 319"/>
                <a:gd name="T26" fmla="*/ 0 w 50"/>
                <a:gd name="T27" fmla="*/ 1 h 319"/>
                <a:gd name="T28" fmla="*/ 0 w 50"/>
                <a:gd name="T29" fmla="*/ 1 h 319"/>
                <a:gd name="T30" fmla="*/ 0 w 50"/>
                <a:gd name="T31" fmla="*/ 1 h 319"/>
                <a:gd name="T32" fmla="*/ 0 w 50"/>
                <a:gd name="T33" fmla="*/ 1 h 319"/>
                <a:gd name="T34" fmla="*/ 0 w 50"/>
                <a:gd name="T35" fmla="*/ 1 h 319"/>
                <a:gd name="T36" fmla="*/ 0 w 50"/>
                <a:gd name="T37" fmla="*/ 1 h 319"/>
                <a:gd name="T38" fmla="*/ 0 w 50"/>
                <a:gd name="T39" fmla="*/ 1 h 319"/>
                <a:gd name="T40" fmla="*/ 0 w 50"/>
                <a:gd name="T41" fmla="*/ 1 h 319"/>
                <a:gd name="T42" fmla="*/ 0 w 50"/>
                <a:gd name="T43" fmla="*/ 1 h 319"/>
                <a:gd name="T44" fmla="*/ 0 w 50"/>
                <a:gd name="T45" fmla="*/ 1 h 319"/>
                <a:gd name="T46" fmla="*/ 0 w 50"/>
                <a:gd name="T47" fmla="*/ 1 h 319"/>
                <a:gd name="T48" fmla="*/ 0 w 50"/>
                <a:gd name="T49" fmla="*/ 1 h 319"/>
                <a:gd name="T50" fmla="*/ 0 w 50"/>
                <a:gd name="T51" fmla="*/ 1 h 319"/>
                <a:gd name="T52" fmla="*/ 0 w 50"/>
                <a:gd name="T53" fmla="*/ 1 h 319"/>
                <a:gd name="T54" fmla="*/ 0 w 50"/>
                <a:gd name="T55" fmla="*/ 1 h 319"/>
                <a:gd name="T56" fmla="*/ 0 w 50"/>
                <a:gd name="T57" fmla="*/ 1 h 319"/>
                <a:gd name="T58" fmla="*/ 0 w 50"/>
                <a:gd name="T59" fmla="*/ 1 h 319"/>
                <a:gd name="T60" fmla="*/ 0 w 50"/>
                <a:gd name="T61" fmla="*/ 1 h 319"/>
                <a:gd name="T62" fmla="*/ 0 w 50"/>
                <a:gd name="T63" fmla="*/ 1 h 319"/>
                <a:gd name="T64" fmla="*/ 0 w 50"/>
                <a:gd name="T65" fmla="*/ 1 h 319"/>
                <a:gd name="T66" fmla="*/ 0 w 50"/>
                <a:gd name="T67" fmla="*/ 1 h 319"/>
                <a:gd name="T68" fmla="*/ 0 w 50"/>
                <a:gd name="T69" fmla="*/ 1 h 319"/>
                <a:gd name="T70" fmla="*/ 0 w 50"/>
                <a:gd name="T71" fmla="*/ 1 h 319"/>
                <a:gd name="T72" fmla="*/ 0 w 50"/>
                <a:gd name="T73" fmla="*/ 1 h 319"/>
                <a:gd name="T74" fmla="*/ 0 w 50"/>
                <a:gd name="T75" fmla="*/ 1 h 319"/>
                <a:gd name="T76" fmla="*/ 0 w 50"/>
                <a:gd name="T77" fmla="*/ 1 h 319"/>
                <a:gd name="T78" fmla="*/ 0 w 50"/>
                <a:gd name="T79" fmla="*/ 1 h 3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
                <a:gd name="T121" fmla="*/ 0 h 319"/>
                <a:gd name="T122" fmla="*/ 50 w 50"/>
                <a:gd name="T123" fmla="*/ 319 h 3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 h="319">
                  <a:moveTo>
                    <a:pt x="7" y="319"/>
                  </a:moveTo>
                  <a:lnTo>
                    <a:pt x="4" y="316"/>
                  </a:lnTo>
                  <a:lnTo>
                    <a:pt x="1" y="313"/>
                  </a:lnTo>
                  <a:lnTo>
                    <a:pt x="1" y="309"/>
                  </a:lnTo>
                  <a:lnTo>
                    <a:pt x="1" y="305"/>
                  </a:lnTo>
                  <a:lnTo>
                    <a:pt x="1" y="296"/>
                  </a:lnTo>
                  <a:lnTo>
                    <a:pt x="1" y="281"/>
                  </a:lnTo>
                  <a:lnTo>
                    <a:pt x="1" y="265"/>
                  </a:lnTo>
                  <a:lnTo>
                    <a:pt x="0" y="253"/>
                  </a:lnTo>
                  <a:lnTo>
                    <a:pt x="0" y="245"/>
                  </a:lnTo>
                  <a:lnTo>
                    <a:pt x="0" y="233"/>
                  </a:lnTo>
                  <a:lnTo>
                    <a:pt x="0" y="223"/>
                  </a:lnTo>
                  <a:lnTo>
                    <a:pt x="0" y="215"/>
                  </a:lnTo>
                  <a:lnTo>
                    <a:pt x="0" y="206"/>
                  </a:lnTo>
                  <a:lnTo>
                    <a:pt x="3" y="194"/>
                  </a:lnTo>
                  <a:lnTo>
                    <a:pt x="4" y="183"/>
                  </a:lnTo>
                  <a:lnTo>
                    <a:pt x="5" y="175"/>
                  </a:lnTo>
                  <a:lnTo>
                    <a:pt x="5" y="168"/>
                  </a:lnTo>
                  <a:lnTo>
                    <a:pt x="4" y="161"/>
                  </a:lnTo>
                  <a:lnTo>
                    <a:pt x="3" y="154"/>
                  </a:lnTo>
                  <a:lnTo>
                    <a:pt x="1" y="148"/>
                  </a:lnTo>
                  <a:lnTo>
                    <a:pt x="0" y="139"/>
                  </a:lnTo>
                  <a:lnTo>
                    <a:pt x="0" y="128"/>
                  </a:lnTo>
                  <a:lnTo>
                    <a:pt x="1" y="115"/>
                  </a:lnTo>
                  <a:lnTo>
                    <a:pt x="4" y="103"/>
                  </a:lnTo>
                  <a:lnTo>
                    <a:pt x="8" y="85"/>
                  </a:lnTo>
                  <a:lnTo>
                    <a:pt x="13" y="62"/>
                  </a:lnTo>
                  <a:lnTo>
                    <a:pt x="16" y="44"/>
                  </a:lnTo>
                  <a:lnTo>
                    <a:pt x="18" y="32"/>
                  </a:lnTo>
                  <a:lnTo>
                    <a:pt x="24" y="29"/>
                  </a:lnTo>
                  <a:lnTo>
                    <a:pt x="30" y="19"/>
                  </a:lnTo>
                  <a:lnTo>
                    <a:pt x="36" y="9"/>
                  </a:lnTo>
                  <a:lnTo>
                    <a:pt x="39" y="0"/>
                  </a:lnTo>
                  <a:lnTo>
                    <a:pt x="35" y="16"/>
                  </a:lnTo>
                  <a:lnTo>
                    <a:pt x="31" y="27"/>
                  </a:lnTo>
                  <a:lnTo>
                    <a:pt x="28" y="36"/>
                  </a:lnTo>
                  <a:lnTo>
                    <a:pt x="24" y="40"/>
                  </a:lnTo>
                  <a:lnTo>
                    <a:pt x="23" y="52"/>
                  </a:lnTo>
                  <a:lnTo>
                    <a:pt x="21" y="68"/>
                  </a:lnTo>
                  <a:lnTo>
                    <a:pt x="19" y="82"/>
                  </a:lnTo>
                  <a:lnTo>
                    <a:pt x="15" y="91"/>
                  </a:lnTo>
                  <a:lnTo>
                    <a:pt x="13" y="97"/>
                  </a:lnTo>
                  <a:lnTo>
                    <a:pt x="11" y="103"/>
                  </a:lnTo>
                  <a:lnTo>
                    <a:pt x="8" y="111"/>
                  </a:lnTo>
                  <a:lnTo>
                    <a:pt x="8" y="116"/>
                  </a:lnTo>
                  <a:lnTo>
                    <a:pt x="19" y="115"/>
                  </a:lnTo>
                  <a:lnTo>
                    <a:pt x="26" y="113"/>
                  </a:lnTo>
                  <a:lnTo>
                    <a:pt x="31" y="110"/>
                  </a:lnTo>
                  <a:lnTo>
                    <a:pt x="35" y="106"/>
                  </a:lnTo>
                  <a:lnTo>
                    <a:pt x="41" y="102"/>
                  </a:lnTo>
                  <a:lnTo>
                    <a:pt x="46" y="100"/>
                  </a:lnTo>
                  <a:lnTo>
                    <a:pt x="50" y="100"/>
                  </a:lnTo>
                  <a:lnTo>
                    <a:pt x="47" y="105"/>
                  </a:lnTo>
                  <a:lnTo>
                    <a:pt x="44" y="109"/>
                  </a:lnTo>
                  <a:lnTo>
                    <a:pt x="38" y="115"/>
                  </a:lnTo>
                  <a:lnTo>
                    <a:pt x="32" y="122"/>
                  </a:lnTo>
                  <a:lnTo>
                    <a:pt x="26" y="129"/>
                  </a:lnTo>
                  <a:lnTo>
                    <a:pt x="20" y="136"/>
                  </a:lnTo>
                  <a:lnTo>
                    <a:pt x="15" y="143"/>
                  </a:lnTo>
                  <a:lnTo>
                    <a:pt x="13" y="146"/>
                  </a:lnTo>
                  <a:lnTo>
                    <a:pt x="13" y="148"/>
                  </a:lnTo>
                  <a:lnTo>
                    <a:pt x="15" y="148"/>
                  </a:lnTo>
                  <a:lnTo>
                    <a:pt x="19" y="147"/>
                  </a:lnTo>
                  <a:lnTo>
                    <a:pt x="22" y="147"/>
                  </a:lnTo>
                  <a:lnTo>
                    <a:pt x="24" y="147"/>
                  </a:lnTo>
                  <a:lnTo>
                    <a:pt x="23" y="149"/>
                  </a:lnTo>
                  <a:lnTo>
                    <a:pt x="21" y="152"/>
                  </a:lnTo>
                  <a:lnTo>
                    <a:pt x="18" y="158"/>
                  </a:lnTo>
                  <a:lnTo>
                    <a:pt x="14" y="164"/>
                  </a:lnTo>
                  <a:lnTo>
                    <a:pt x="13" y="176"/>
                  </a:lnTo>
                  <a:lnTo>
                    <a:pt x="12" y="192"/>
                  </a:lnTo>
                  <a:lnTo>
                    <a:pt x="11" y="207"/>
                  </a:lnTo>
                  <a:lnTo>
                    <a:pt x="12" y="220"/>
                  </a:lnTo>
                  <a:lnTo>
                    <a:pt x="12" y="231"/>
                  </a:lnTo>
                  <a:lnTo>
                    <a:pt x="9" y="244"/>
                  </a:lnTo>
                  <a:lnTo>
                    <a:pt x="7" y="256"/>
                  </a:lnTo>
                  <a:lnTo>
                    <a:pt x="6" y="268"/>
                  </a:lnTo>
                  <a:lnTo>
                    <a:pt x="6" y="281"/>
                  </a:lnTo>
                  <a:lnTo>
                    <a:pt x="6" y="296"/>
                  </a:lnTo>
                  <a:lnTo>
                    <a:pt x="6" y="311"/>
                  </a:lnTo>
                  <a:lnTo>
                    <a:pt x="7" y="3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7" name="Freeform 154"/>
            <p:cNvSpPr>
              <a:spLocks/>
            </p:cNvSpPr>
            <p:nvPr/>
          </p:nvSpPr>
          <p:spPr bwMode="auto">
            <a:xfrm>
              <a:off x="5205" y="2805"/>
              <a:ext cx="35" cy="12"/>
            </a:xfrm>
            <a:custGeom>
              <a:avLst/>
              <a:gdLst>
                <a:gd name="T0" fmla="*/ 1 w 70"/>
                <a:gd name="T1" fmla="*/ 0 h 24"/>
                <a:gd name="T2" fmla="*/ 1 w 70"/>
                <a:gd name="T3" fmla="*/ 1 h 24"/>
                <a:gd name="T4" fmla="*/ 1 w 70"/>
                <a:gd name="T5" fmla="*/ 1 h 24"/>
                <a:gd name="T6" fmla="*/ 1 w 70"/>
                <a:gd name="T7" fmla="*/ 1 h 24"/>
                <a:gd name="T8" fmla="*/ 1 w 70"/>
                <a:gd name="T9" fmla="*/ 1 h 24"/>
                <a:gd name="T10" fmla="*/ 1 w 70"/>
                <a:gd name="T11" fmla="*/ 1 h 24"/>
                <a:gd name="T12" fmla="*/ 1 w 70"/>
                <a:gd name="T13" fmla="*/ 1 h 24"/>
                <a:gd name="T14" fmla="*/ 1 w 70"/>
                <a:gd name="T15" fmla="*/ 1 h 24"/>
                <a:gd name="T16" fmla="*/ 0 w 70"/>
                <a:gd name="T17" fmla="*/ 1 h 24"/>
                <a:gd name="T18" fmla="*/ 1 w 70"/>
                <a:gd name="T19" fmla="*/ 1 h 24"/>
                <a:gd name="T20" fmla="*/ 1 w 70"/>
                <a:gd name="T21" fmla="*/ 1 h 24"/>
                <a:gd name="T22" fmla="*/ 1 w 70"/>
                <a:gd name="T23" fmla="*/ 1 h 24"/>
                <a:gd name="T24" fmla="*/ 1 w 70"/>
                <a:gd name="T25" fmla="*/ 1 h 24"/>
                <a:gd name="T26" fmla="*/ 1 w 70"/>
                <a:gd name="T27" fmla="*/ 1 h 24"/>
                <a:gd name="T28" fmla="*/ 1 w 70"/>
                <a:gd name="T29" fmla="*/ 1 h 24"/>
                <a:gd name="T30" fmla="*/ 1 w 70"/>
                <a:gd name="T31" fmla="*/ 1 h 24"/>
                <a:gd name="T32" fmla="*/ 1 w 70"/>
                <a:gd name="T33" fmla="*/ 1 h 24"/>
                <a:gd name="T34" fmla="*/ 1 w 70"/>
                <a:gd name="T35" fmla="*/ 1 h 24"/>
                <a:gd name="T36" fmla="*/ 1 w 70"/>
                <a:gd name="T37" fmla="*/ 1 h 24"/>
                <a:gd name="T38" fmla="*/ 1 w 70"/>
                <a:gd name="T39" fmla="*/ 1 h 24"/>
                <a:gd name="T40" fmla="*/ 1 w 70"/>
                <a:gd name="T41" fmla="*/ 1 h 24"/>
                <a:gd name="T42" fmla="*/ 1 w 70"/>
                <a:gd name="T43" fmla="*/ 1 h 24"/>
                <a:gd name="T44" fmla="*/ 1 w 70"/>
                <a:gd name="T45" fmla="*/ 1 h 24"/>
                <a:gd name="T46" fmla="*/ 1 w 70"/>
                <a:gd name="T47" fmla="*/ 1 h 24"/>
                <a:gd name="T48" fmla="*/ 1 w 70"/>
                <a:gd name="T49" fmla="*/ 0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24"/>
                <a:gd name="T77" fmla="*/ 70 w 70"/>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24">
                  <a:moveTo>
                    <a:pt x="70" y="0"/>
                  </a:moveTo>
                  <a:lnTo>
                    <a:pt x="65" y="1"/>
                  </a:lnTo>
                  <a:lnTo>
                    <a:pt x="57" y="1"/>
                  </a:lnTo>
                  <a:lnTo>
                    <a:pt x="48" y="2"/>
                  </a:lnTo>
                  <a:lnTo>
                    <a:pt x="37" y="5"/>
                  </a:lnTo>
                  <a:lnTo>
                    <a:pt x="26" y="7"/>
                  </a:lnTo>
                  <a:lnTo>
                    <a:pt x="16" y="9"/>
                  </a:lnTo>
                  <a:lnTo>
                    <a:pt x="7" y="12"/>
                  </a:lnTo>
                  <a:lnTo>
                    <a:pt x="0" y="15"/>
                  </a:lnTo>
                  <a:lnTo>
                    <a:pt x="1" y="17"/>
                  </a:lnTo>
                  <a:lnTo>
                    <a:pt x="3" y="21"/>
                  </a:lnTo>
                  <a:lnTo>
                    <a:pt x="5" y="23"/>
                  </a:lnTo>
                  <a:lnTo>
                    <a:pt x="6" y="24"/>
                  </a:lnTo>
                  <a:lnTo>
                    <a:pt x="8" y="23"/>
                  </a:lnTo>
                  <a:lnTo>
                    <a:pt x="11" y="22"/>
                  </a:lnTo>
                  <a:lnTo>
                    <a:pt x="16" y="18"/>
                  </a:lnTo>
                  <a:lnTo>
                    <a:pt x="22" y="16"/>
                  </a:lnTo>
                  <a:lnTo>
                    <a:pt x="29" y="14"/>
                  </a:lnTo>
                  <a:lnTo>
                    <a:pt x="34" y="10"/>
                  </a:lnTo>
                  <a:lnTo>
                    <a:pt x="39" y="9"/>
                  </a:lnTo>
                  <a:lnTo>
                    <a:pt x="44" y="8"/>
                  </a:lnTo>
                  <a:lnTo>
                    <a:pt x="51" y="7"/>
                  </a:lnTo>
                  <a:lnTo>
                    <a:pt x="57" y="6"/>
                  </a:lnTo>
                  <a:lnTo>
                    <a:pt x="64" y="2"/>
                  </a:lnTo>
                  <a:lnTo>
                    <a:pt x="7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8" name="Freeform 155"/>
            <p:cNvSpPr>
              <a:spLocks/>
            </p:cNvSpPr>
            <p:nvPr/>
          </p:nvSpPr>
          <p:spPr bwMode="auto">
            <a:xfrm>
              <a:off x="5355" y="2857"/>
              <a:ext cx="2" cy="10"/>
            </a:xfrm>
            <a:custGeom>
              <a:avLst/>
              <a:gdLst>
                <a:gd name="T0" fmla="*/ 0 w 6"/>
                <a:gd name="T1" fmla="*/ 1 h 20"/>
                <a:gd name="T2" fmla="*/ 0 w 6"/>
                <a:gd name="T3" fmla="*/ 1 h 20"/>
                <a:gd name="T4" fmla="*/ 0 w 6"/>
                <a:gd name="T5" fmla="*/ 1 h 20"/>
                <a:gd name="T6" fmla="*/ 0 w 6"/>
                <a:gd name="T7" fmla="*/ 1 h 20"/>
                <a:gd name="T8" fmla="*/ 0 w 6"/>
                <a:gd name="T9" fmla="*/ 1 h 20"/>
                <a:gd name="T10" fmla="*/ 0 w 6"/>
                <a:gd name="T11" fmla="*/ 1 h 20"/>
                <a:gd name="T12" fmla="*/ 0 w 6"/>
                <a:gd name="T13" fmla="*/ 1 h 20"/>
                <a:gd name="T14" fmla="*/ 0 w 6"/>
                <a:gd name="T15" fmla="*/ 1 h 20"/>
                <a:gd name="T16" fmla="*/ 0 w 6"/>
                <a:gd name="T17" fmla="*/ 0 h 20"/>
                <a:gd name="T18" fmla="*/ 0 w 6"/>
                <a:gd name="T19" fmla="*/ 1 h 20"/>
                <a:gd name="T20" fmla="*/ 0 w 6"/>
                <a:gd name="T21" fmla="*/ 1 h 20"/>
                <a:gd name="T22" fmla="*/ 0 w 6"/>
                <a:gd name="T23" fmla="*/ 1 h 20"/>
                <a:gd name="T24" fmla="*/ 0 w 6"/>
                <a:gd name="T25" fmla="*/ 1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
                <a:gd name="T40" fmla="*/ 0 h 20"/>
                <a:gd name="T41" fmla="*/ 6 w 6"/>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 h="20">
                  <a:moveTo>
                    <a:pt x="6" y="20"/>
                  </a:moveTo>
                  <a:lnTo>
                    <a:pt x="6" y="17"/>
                  </a:lnTo>
                  <a:lnTo>
                    <a:pt x="6" y="14"/>
                  </a:lnTo>
                  <a:lnTo>
                    <a:pt x="5" y="8"/>
                  </a:lnTo>
                  <a:lnTo>
                    <a:pt x="5" y="3"/>
                  </a:lnTo>
                  <a:lnTo>
                    <a:pt x="4" y="3"/>
                  </a:lnTo>
                  <a:lnTo>
                    <a:pt x="2" y="2"/>
                  </a:lnTo>
                  <a:lnTo>
                    <a:pt x="1" y="1"/>
                  </a:lnTo>
                  <a:lnTo>
                    <a:pt x="0" y="0"/>
                  </a:lnTo>
                  <a:lnTo>
                    <a:pt x="1" y="6"/>
                  </a:lnTo>
                  <a:lnTo>
                    <a:pt x="4" y="11"/>
                  </a:lnTo>
                  <a:lnTo>
                    <a:pt x="5" y="17"/>
                  </a:lnTo>
                  <a:lnTo>
                    <a:pt x="6"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9" name="Freeform 156"/>
            <p:cNvSpPr>
              <a:spLocks/>
            </p:cNvSpPr>
            <p:nvPr/>
          </p:nvSpPr>
          <p:spPr bwMode="auto">
            <a:xfrm>
              <a:off x="5319" y="2825"/>
              <a:ext cx="22" cy="151"/>
            </a:xfrm>
            <a:custGeom>
              <a:avLst/>
              <a:gdLst>
                <a:gd name="T0" fmla="*/ 0 w 44"/>
                <a:gd name="T1" fmla="*/ 0 h 302"/>
                <a:gd name="T2" fmla="*/ 1 w 44"/>
                <a:gd name="T3" fmla="*/ 1 h 302"/>
                <a:gd name="T4" fmla="*/ 1 w 44"/>
                <a:gd name="T5" fmla="*/ 1 h 302"/>
                <a:gd name="T6" fmla="*/ 1 w 44"/>
                <a:gd name="T7" fmla="*/ 1 h 302"/>
                <a:gd name="T8" fmla="*/ 1 w 44"/>
                <a:gd name="T9" fmla="*/ 1 h 302"/>
                <a:gd name="T10" fmla="*/ 1 w 44"/>
                <a:gd name="T11" fmla="*/ 1 h 302"/>
                <a:gd name="T12" fmla="*/ 1 w 44"/>
                <a:gd name="T13" fmla="*/ 1 h 302"/>
                <a:gd name="T14" fmla="*/ 1 w 44"/>
                <a:gd name="T15" fmla="*/ 1 h 302"/>
                <a:gd name="T16" fmla="*/ 1 w 44"/>
                <a:gd name="T17" fmla="*/ 1 h 302"/>
                <a:gd name="T18" fmla="*/ 1 w 44"/>
                <a:gd name="T19" fmla="*/ 1 h 302"/>
                <a:gd name="T20" fmla="*/ 1 w 44"/>
                <a:gd name="T21" fmla="*/ 1 h 302"/>
                <a:gd name="T22" fmla="*/ 1 w 44"/>
                <a:gd name="T23" fmla="*/ 1 h 302"/>
                <a:gd name="T24" fmla="*/ 1 w 44"/>
                <a:gd name="T25" fmla="*/ 1 h 302"/>
                <a:gd name="T26" fmla="*/ 1 w 44"/>
                <a:gd name="T27" fmla="*/ 1 h 302"/>
                <a:gd name="T28" fmla="*/ 1 w 44"/>
                <a:gd name="T29" fmla="*/ 1 h 302"/>
                <a:gd name="T30" fmla="*/ 1 w 44"/>
                <a:gd name="T31" fmla="*/ 1 h 302"/>
                <a:gd name="T32" fmla="*/ 1 w 44"/>
                <a:gd name="T33" fmla="*/ 1 h 302"/>
                <a:gd name="T34" fmla="*/ 1 w 44"/>
                <a:gd name="T35" fmla="*/ 1 h 302"/>
                <a:gd name="T36" fmla="*/ 1 w 44"/>
                <a:gd name="T37" fmla="*/ 1 h 302"/>
                <a:gd name="T38" fmla="*/ 1 w 44"/>
                <a:gd name="T39" fmla="*/ 1 h 302"/>
                <a:gd name="T40" fmla="*/ 1 w 44"/>
                <a:gd name="T41" fmla="*/ 1 h 302"/>
                <a:gd name="T42" fmla="*/ 1 w 44"/>
                <a:gd name="T43" fmla="*/ 1 h 302"/>
                <a:gd name="T44" fmla="*/ 1 w 44"/>
                <a:gd name="T45" fmla="*/ 1 h 302"/>
                <a:gd name="T46" fmla="*/ 1 w 44"/>
                <a:gd name="T47" fmla="*/ 1 h 302"/>
                <a:gd name="T48" fmla="*/ 0 w 44"/>
                <a:gd name="T49" fmla="*/ 0 h 3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302"/>
                <a:gd name="T77" fmla="*/ 44 w 44"/>
                <a:gd name="T78" fmla="*/ 302 h 3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302">
                  <a:moveTo>
                    <a:pt x="0" y="0"/>
                  </a:moveTo>
                  <a:lnTo>
                    <a:pt x="6" y="26"/>
                  </a:lnTo>
                  <a:lnTo>
                    <a:pt x="15" y="60"/>
                  </a:lnTo>
                  <a:lnTo>
                    <a:pt x="24" y="94"/>
                  </a:lnTo>
                  <a:lnTo>
                    <a:pt x="31" y="118"/>
                  </a:lnTo>
                  <a:lnTo>
                    <a:pt x="36" y="139"/>
                  </a:lnTo>
                  <a:lnTo>
                    <a:pt x="40" y="163"/>
                  </a:lnTo>
                  <a:lnTo>
                    <a:pt x="42" y="186"/>
                  </a:lnTo>
                  <a:lnTo>
                    <a:pt x="44" y="202"/>
                  </a:lnTo>
                  <a:lnTo>
                    <a:pt x="42" y="221"/>
                  </a:lnTo>
                  <a:lnTo>
                    <a:pt x="40" y="251"/>
                  </a:lnTo>
                  <a:lnTo>
                    <a:pt x="39" y="282"/>
                  </a:lnTo>
                  <a:lnTo>
                    <a:pt x="40" y="302"/>
                  </a:lnTo>
                  <a:lnTo>
                    <a:pt x="38" y="270"/>
                  </a:lnTo>
                  <a:lnTo>
                    <a:pt x="38" y="239"/>
                  </a:lnTo>
                  <a:lnTo>
                    <a:pt x="38" y="213"/>
                  </a:lnTo>
                  <a:lnTo>
                    <a:pt x="38" y="196"/>
                  </a:lnTo>
                  <a:lnTo>
                    <a:pt x="37" y="182"/>
                  </a:lnTo>
                  <a:lnTo>
                    <a:pt x="34" y="165"/>
                  </a:lnTo>
                  <a:lnTo>
                    <a:pt x="32" y="149"/>
                  </a:lnTo>
                  <a:lnTo>
                    <a:pt x="28" y="135"/>
                  </a:lnTo>
                  <a:lnTo>
                    <a:pt x="21" y="112"/>
                  </a:lnTo>
                  <a:lnTo>
                    <a:pt x="11" y="74"/>
                  </a:lnTo>
                  <a:lnTo>
                    <a:pt x="3" y="3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0" name="Freeform 157"/>
            <p:cNvSpPr>
              <a:spLocks/>
            </p:cNvSpPr>
            <p:nvPr/>
          </p:nvSpPr>
          <p:spPr bwMode="auto">
            <a:xfrm>
              <a:off x="5320" y="2913"/>
              <a:ext cx="10" cy="96"/>
            </a:xfrm>
            <a:custGeom>
              <a:avLst/>
              <a:gdLst>
                <a:gd name="T0" fmla="*/ 0 w 20"/>
                <a:gd name="T1" fmla="*/ 0 h 192"/>
                <a:gd name="T2" fmla="*/ 1 w 20"/>
                <a:gd name="T3" fmla="*/ 1 h 192"/>
                <a:gd name="T4" fmla="*/ 1 w 20"/>
                <a:gd name="T5" fmla="*/ 1 h 192"/>
                <a:gd name="T6" fmla="*/ 1 w 20"/>
                <a:gd name="T7" fmla="*/ 1 h 192"/>
                <a:gd name="T8" fmla="*/ 1 w 20"/>
                <a:gd name="T9" fmla="*/ 1 h 192"/>
                <a:gd name="T10" fmla="*/ 1 w 20"/>
                <a:gd name="T11" fmla="*/ 1 h 192"/>
                <a:gd name="T12" fmla="*/ 1 w 20"/>
                <a:gd name="T13" fmla="*/ 1 h 192"/>
                <a:gd name="T14" fmla="*/ 1 w 20"/>
                <a:gd name="T15" fmla="*/ 1 h 192"/>
                <a:gd name="T16" fmla="*/ 1 w 20"/>
                <a:gd name="T17" fmla="*/ 1 h 192"/>
                <a:gd name="T18" fmla="*/ 1 w 20"/>
                <a:gd name="T19" fmla="*/ 1 h 192"/>
                <a:gd name="T20" fmla="*/ 1 w 20"/>
                <a:gd name="T21" fmla="*/ 1 h 192"/>
                <a:gd name="T22" fmla="*/ 1 w 20"/>
                <a:gd name="T23" fmla="*/ 1 h 192"/>
                <a:gd name="T24" fmla="*/ 1 w 20"/>
                <a:gd name="T25" fmla="*/ 1 h 192"/>
                <a:gd name="T26" fmla="*/ 1 w 20"/>
                <a:gd name="T27" fmla="*/ 1 h 192"/>
                <a:gd name="T28" fmla="*/ 1 w 20"/>
                <a:gd name="T29" fmla="*/ 1 h 192"/>
                <a:gd name="T30" fmla="*/ 1 w 20"/>
                <a:gd name="T31" fmla="*/ 1 h 192"/>
                <a:gd name="T32" fmla="*/ 1 w 20"/>
                <a:gd name="T33" fmla="*/ 1 h 192"/>
                <a:gd name="T34" fmla="*/ 1 w 20"/>
                <a:gd name="T35" fmla="*/ 1 h 192"/>
                <a:gd name="T36" fmla="*/ 1 w 20"/>
                <a:gd name="T37" fmla="*/ 1 h 192"/>
                <a:gd name="T38" fmla="*/ 1 w 20"/>
                <a:gd name="T39" fmla="*/ 1 h 192"/>
                <a:gd name="T40" fmla="*/ 1 w 20"/>
                <a:gd name="T41" fmla="*/ 1 h 192"/>
                <a:gd name="T42" fmla="*/ 1 w 20"/>
                <a:gd name="T43" fmla="*/ 1 h 192"/>
                <a:gd name="T44" fmla="*/ 1 w 20"/>
                <a:gd name="T45" fmla="*/ 1 h 192"/>
                <a:gd name="T46" fmla="*/ 1 w 20"/>
                <a:gd name="T47" fmla="*/ 1 h 192"/>
                <a:gd name="T48" fmla="*/ 1 w 20"/>
                <a:gd name="T49" fmla="*/ 1 h 192"/>
                <a:gd name="T50" fmla="*/ 1 w 20"/>
                <a:gd name="T51" fmla="*/ 1 h 192"/>
                <a:gd name="T52" fmla="*/ 1 w 20"/>
                <a:gd name="T53" fmla="*/ 1 h 192"/>
                <a:gd name="T54" fmla="*/ 1 w 20"/>
                <a:gd name="T55" fmla="*/ 1 h 192"/>
                <a:gd name="T56" fmla="*/ 1 w 20"/>
                <a:gd name="T57" fmla="*/ 1 h 192"/>
                <a:gd name="T58" fmla="*/ 1 w 20"/>
                <a:gd name="T59" fmla="*/ 1 h 192"/>
                <a:gd name="T60" fmla="*/ 1 w 20"/>
                <a:gd name="T61" fmla="*/ 1 h 192"/>
                <a:gd name="T62" fmla="*/ 1 w 20"/>
                <a:gd name="T63" fmla="*/ 1 h 192"/>
                <a:gd name="T64" fmla="*/ 0 w 20"/>
                <a:gd name="T65" fmla="*/ 0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192"/>
                <a:gd name="T101" fmla="*/ 20 w 20"/>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192">
                  <a:moveTo>
                    <a:pt x="0" y="0"/>
                  </a:moveTo>
                  <a:lnTo>
                    <a:pt x="2" y="11"/>
                  </a:lnTo>
                  <a:lnTo>
                    <a:pt x="6" y="24"/>
                  </a:lnTo>
                  <a:lnTo>
                    <a:pt x="7" y="35"/>
                  </a:lnTo>
                  <a:lnTo>
                    <a:pt x="8" y="44"/>
                  </a:lnTo>
                  <a:lnTo>
                    <a:pt x="8" y="55"/>
                  </a:lnTo>
                  <a:lnTo>
                    <a:pt x="8" y="69"/>
                  </a:lnTo>
                  <a:lnTo>
                    <a:pt x="8" y="84"/>
                  </a:lnTo>
                  <a:lnTo>
                    <a:pt x="9" y="94"/>
                  </a:lnTo>
                  <a:lnTo>
                    <a:pt x="10" y="103"/>
                  </a:lnTo>
                  <a:lnTo>
                    <a:pt x="13" y="116"/>
                  </a:lnTo>
                  <a:lnTo>
                    <a:pt x="15" y="130"/>
                  </a:lnTo>
                  <a:lnTo>
                    <a:pt x="16" y="140"/>
                  </a:lnTo>
                  <a:lnTo>
                    <a:pt x="17" y="149"/>
                  </a:lnTo>
                  <a:lnTo>
                    <a:pt x="18" y="163"/>
                  </a:lnTo>
                  <a:lnTo>
                    <a:pt x="18" y="178"/>
                  </a:lnTo>
                  <a:lnTo>
                    <a:pt x="18" y="192"/>
                  </a:lnTo>
                  <a:lnTo>
                    <a:pt x="20" y="164"/>
                  </a:lnTo>
                  <a:lnTo>
                    <a:pt x="20" y="143"/>
                  </a:lnTo>
                  <a:lnTo>
                    <a:pt x="20" y="128"/>
                  </a:lnTo>
                  <a:lnTo>
                    <a:pt x="18" y="119"/>
                  </a:lnTo>
                  <a:lnTo>
                    <a:pt x="17" y="111"/>
                  </a:lnTo>
                  <a:lnTo>
                    <a:pt x="16" y="104"/>
                  </a:lnTo>
                  <a:lnTo>
                    <a:pt x="16" y="97"/>
                  </a:lnTo>
                  <a:lnTo>
                    <a:pt x="15" y="90"/>
                  </a:lnTo>
                  <a:lnTo>
                    <a:pt x="15" y="80"/>
                  </a:lnTo>
                  <a:lnTo>
                    <a:pt x="16" y="64"/>
                  </a:lnTo>
                  <a:lnTo>
                    <a:pt x="15" y="48"/>
                  </a:lnTo>
                  <a:lnTo>
                    <a:pt x="14" y="34"/>
                  </a:lnTo>
                  <a:lnTo>
                    <a:pt x="12" y="25"/>
                  </a:lnTo>
                  <a:lnTo>
                    <a:pt x="8" y="16"/>
                  </a:lnTo>
                  <a:lnTo>
                    <a:pt x="5"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1" name="Freeform 158"/>
            <p:cNvSpPr>
              <a:spLocks/>
            </p:cNvSpPr>
            <p:nvPr/>
          </p:nvSpPr>
          <p:spPr bwMode="auto">
            <a:xfrm>
              <a:off x="5278" y="2927"/>
              <a:ext cx="36" cy="20"/>
            </a:xfrm>
            <a:custGeom>
              <a:avLst/>
              <a:gdLst>
                <a:gd name="T0" fmla="*/ 0 w 71"/>
                <a:gd name="T1" fmla="*/ 0 h 41"/>
                <a:gd name="T2" fmla="*/ 1 w 71"/>
                <a:gd name="T3" fmla="*/ 0 h 41"/>
                <a:gd name="T4" fmla="*/ 1 w 71"/>
                <a:gd name="T5" fmla="*/ 0 h 41"/>
                <a:gd name="T6" fmla="*/ 1 w 71"/>
                <a:gd name="T7" fmla="*/ 0 h 41"/>
                <a:gd name="T8" fmla="*/ 1 w 71"/>
                <a:gd name="T9" fmla="*/ 0 h 41"/>
                <a:gd name="T10" fmla="*/ 1 w 71"/>
                <a:gd name="T11" fmla="*/ 0 h 41"/>
                <a:gd name="T12" fmla="*/ 1 w 71"/>
                <a:gd name="T13" fmla="*/ 0 h 41"/>
                <a:gd name="T14" fmla="*/ 1 w 71"/>
                <a:gd name="T15" fmla="*/ 0 h 41"/>
                <a:gd name="T16" fmla="*/ 1 w 71"/>
                <a:gd name="T17" fmla="*/ 0 h 41"/>
                <a:gd name="T18" fmla="*/ 1 w 71"/>
                <a:gd name="T19" fmla="*/ 0 h 41"/>
                <a:gd name="T20" fmla="*/ 1 w 71"/>
                <a:gd name="T21" fmla="*/ 0 h 41"/>
                <a:gd name="T22" fmla="*/ 1 w 71"/>
                <a:gd name="T23" fmla="*/ 0 h 41"/>
                <a:gd name="T24" fmla="*/ 1 w 71"/>
                <a:gd name="T25" fmla="*/ 0 h 41"/>
                <a:gd name="T26" fmla="*/ 1 w 71"/>
                <a:gd name="T27" fmla="*/ 0 h 41"/>
                <a:gd name="T28" fmla="*/ 1 w 71"/>
                <a:gd name="T29" fmla="*/ 0 h 41"/>
                <a:gd name="T30" fmla="*/ 1 w 71"/>
                <a:gd name="T31" fmla="*/ 0 h 41"/>
                <a:gd name="T32" fmla="*/ 1 w 71"/>
                <a:gd name="T33" fmla="*/ 0 h 41"/>
                <a:gd name="T34" fmla="*/ 1 w 71"/>
                <a:gd name="T35" fmla="*/ 0 h 41"/>
                <a:gd name="T36" fmla="*/ 1 w 71"/>
                <a:gd name="T37" fmla="*/ 0 h 41"/>
                <a:gd name="T38" fmla="*/ 1 w 71"/>
                <a:gd name="T39" fmla="*/ 0 h 41"/>
                <a:gd name="T40" fmla="*/ 1 w 71"/>
                <a:gd name="T41" fmla="*/ 0 h 41"/>
                <a:gd name="T42" fmla="*/ 1 w 71"/>
                <a:gd name="T43" fmla="*/ 0 h 41"/>
                <a:gd name="T44" fmla="*/ 1 w 71"/>
                <a:gd name="T45" fmla="*/ 0 h 41"/>
                <a:gd name="T46" fmla="*/ 1 w 71"/>
                <a:gd name="T47" fmla="*/ 0 h 41"/>
                <a:gd name="T48" fmla="*/ 1 w 71"/>
                <a:gd name="T49" fmla="*/ 0 h 41"/>
                <a:gd name="T50" fmla="*/ 1 w 71"/>
                <a:gd name="T51" fmla="*/ 0 h 41"/>
                <a:gd name="T52" fmla="*/ 1 w 71"/>
                <a:gd name="T53" fmla="*/ 0 h 41"/>
                <a:gd name="T54" fmla="*/ 1 w 71"/>
                <a:gd name="T55" fmla="*/ 0 h 41"/>
                <a:gd name="T56" fmla="*/ 1 w 71"/>
                <a:gd name="T57" fmla="*/ 0 h 41"/>
                <a:gd name="T58" fmla="*/ 1 w 71"/>
                <a:gd name="T59" fmla="*/ 0 h 41"/>
                <a:gd name="T60" fmla="*/ 1 w 71"/>
                <a:gd name="T61" fmla="*/ 0 h 41"/>
                <a:gd name="T62" fmla="*/ 0 w 71"/>
                <a:gd name="T63" fmla="*/ 0 h 41"/>
                <a:gd name="T64" fmla="*/ 0 w 71"/>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41"/>
                <a:gd name="T101" fmla="*/ 71 w 71"/>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41">
                  <a:moveTo>
                    <a:pt x="0" y="41"/>
                  </a:moveTo>
                  <a:lnTo>
                    <a:pt x="2" y="41"/>
                  </a:lnTo>
                  <a:lnTo>
                    <a:pt x="4" y="41"/>
                  </a:lnTo>
                  <a:lnTo>
                    <a:pt x="6" y="41"/>
                  </a:lnTo>
                  <a:lnTo>
                    <a:pt x="7" y="41"/>
                  </a:lnTo>
                  <a:lnTo>
                    <a:pt x="14" y="41"/>
                  </a:lnTo>
                  <a:lnTo>
                    <a:pt x="21" y="41"/>
                  </a:lnTo>
                  <a:lnTo>
                    <a:pt x="27" y="40"/>
                  </a:lnTo>
                  <a:lnTo>
                    <a:pt x="33" y="39"/>
                  </a:lnTo>
                  <a:lnTo>
                    <a:pt x="40" y="39"/>
                  </a:lnTo>
                  <a:lnTo>
                    <a:pt x="46" y="38"/>
                  </a:lnTo>
                  <a:lnTo>
                    <a:pt x="52" y="36"/>
                  </a:lnTo>
                  <a:lnTo>
                    <a:pt x="56" y="35"/>
                  </a:lnTo>
                  <a:lnTo>
                    <a:pt x="59" y="28"/>
                  </a:lnTo>
                  <a:lnTo>
                    <a:pt x="62" y="18"/>
                  </a:lnTo>
                  <a:lnTo>
                    <a:pt x="67" y="9"/>
                  </a:lnTo>
                  <a:lnTo>
                    <a:pt x="71" y="0"/>
                  </a:lnTo>
                  <a:lnTo>
                    <a:pt x="69" y="1"/>
                  </a:lnTo>
                  <a:lnTo>
                    <a:pt x="67" y="1"/>
                  </a:lnTo>
                  <a:lnTo>
                    <a:pt x="63" y="2"/>
                  </a:lnTo>
                  <a:lnTo>
                    <a:pt x="61" y="2"/>
                  </a:lnTo>
                  <a:lnTo>
                    <a:pt x="54" y="3"/>
                  </a:lnTo>
                  <a:lnTo>
                    <a:pt x="46" y="5"/>
                  </a:lnTo>
                  <a:lnTo>
                    <a:pt x="38" y="6"/>
                  </a:lnTo>
                  <a:lnTo>
                    <a:pt x="30" y="6"/>
                  </a:lnTo>
                  <a:lnTo>
                    <a:pt x="22" y="6"/>
                  </a:lnTo>
                  <a:lnTo>
                    <a:pt x="15" y="6"/>
                  </a:lnTo>
                  <a:lnTo>
                    <a:pt x="9" y="6"/>
                  </a:lnTo>
                  <a:lnTo>
                    <a:pt x="5" y="6"/>
                  </a:lnTo>
                  <a:lnTo>
                    <a:pt x="4" y="13"/>
                  </a:lnTo>
                  <a:lnTo>
                    <a:pt x="1" y="23"/>
                  </a:lnTo>
                  <a:lnTo>
                    <a:pt x="0" y="33"/>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2" name="Freeform 159"/>
            <p:cNvSpPr>
              <a:spLocks/>
            </p:cNvSpPr>
            <p:nvPr/>
          </p:nvSpPr>
          <p:spPr bwMode="auto">
            <a:xfrm>
              <a:off x="5214" y="2992"/>
              <a:ext cx="163" cy="189"/>
            </a:xfrm>
            <a:custGeom>
              <a:avLst/>
              <a:gdLst>
                <a:gd name="T0" fmla="*/ 1 w 326"/>
                <a:gd name="T1" fmla="*/ 0 h 379"/>
                <a:gd name="T2" fmla="*/ 1 w 326"/>
                <a:gd name="T3" fmla="*/ 0 h 379"/>
                <a:gd name="T4" fmla="*/ 1 w 326"/>
                <a:gd name="T5" fmla="*/ 0 h 379"/>
                <a:gd name="T6" fmla="*/ 1 w 326"/>
                <a:gd name="T7" fmla="*/ 0 h 379"/>
                <a:gd name="T8" fmla="*/ 1 w 326"/>
                <a:gd name="T9" fmla="*/ 0 h 379"/>
                <a:gd name="T10" fmla="*/ 1 w 326"/>
                <a:gd name="T11" fmla="*/ 0 h 379"/>
                <a:gd name="T12" fmla="*/ 1 w 326"/>
                <a:gd name="T13" fmla="*/ 0 h 379"/>
                <a:gd name="T14" fmla="*/ 1 w 326"/>
                <a:gd name="T15" fmla="*/ 0 h 379"/>
                <a:gd name="T16" fmla="*/ 1 w 326"/>
                <a:gd name="T17" fmla="*/ 0 h 379"/>
                <a:gd name="T18" fmla="*/ 1 w 326"/>
                <a:gd name="T19" fmla="*/ 0 h 379"/>
                <a:gd name="T20" fmla="*/ 1 w 326"/>
                <a:gd name="T21" fmla="*/ 0 h 379"/>
                <a:gd name="T22" fmla="*/ 1 w 326"/>
                <a:gd name="T23" fmla="*/ 0 h 379"/>
                <a:gd name="T24" fmla="*/ 1 w 326"/>
                <a:gd name="T25" fmla="*/ 0 h 379"/>
                <a:gd name="T26" fmla="*/ 1 w 326"/>
                <a:gd name="T27" fmla="*/ 0 h 379"/>
                <a:gd name="T28" fmla="*/ 1 w 326"/>
                <a:gd name="T29" fmla="*/ 0 h 379"/>
                <a:gd name="T30" fmla="*/ 1 w 326"/>
                <a:gd name="T31" fmla="*/ 0 h 379"/>
                <a:gd name="T32" fmla="*/ 1 w 326"/>
                <a:gd name="T33" fmla="*/ 0 h 379"/>
                <a:gd name="T34" fmla="*/ 1 w 326"/>
                <a:gd name="T35" fmla="*/ 0 h 379"/>
                <a:gd name="T36" fmla="*/ 1 w 326"/>
                <a:gd name="T37" fmla="*/ 0 h 379"/>
                <a:gd name="T38" fmla="*/ 1 w 326"/>
                <a:gd name="T39" fmla="*/ 0 h 379"/>
                <a:gd name="T40" fmla="*/ 1 w 326"/>
                <a:gd name="T41" fmla="*/ 0 h 379"/>
                <a:gd name="T42" fmla="*/ 1 w 326"/>
                <a:gd name="T43" fmla="*/ 0 h 379"/>
                <a:gd name="T44" fmla="*/ 1 w 326"/>
                <a:gd name="T45" fmla="*/ 0 h 379"/>
                <a:gd name="T46" fmla="*/ 1 w 326"/>
                <a:gd name="T47" fmla="*/ 0 h 379"/>
                <a:gd name="T48" fmla="*/ 1 w 326"/>
                <a:gd name="T49" fmla="*/ 0 h 379"/>
                <a:gd name="T50" fmla="*/ 1 w 326"/>
                <a:gd name="T51" fmla="*/ 0 h 379"/>
                <a:gd name="T52" fmla="*/ 1 w 326"/>
                <a:gd name="T53" fmla="*/ 0 h 379"/>
                <a:gd name="T54" fmla="*/ 1 w 326"/>
                <a:gd name="T55" fmla="*/ 0 h 379"/>
                <a:gd name="T56" fmla="*/ 1 w 326"/>
                <a:gd name="T57" fmla="*/ 0 h 379"/>
                <a:gd name="T58" fmla="*/ 1 w 326"/>
                <a:gd name="T59" fmla="*/ 0 h 379"/>
                <a:gd name="T60" fmla="*/ 1 w 326"/>
                <a:gd name="T61" fmla="*/ 0 h 379"/>
                <a:gd name="T62" fmla="*/ 1 w 326"/>
                <a:gd name="T63" fmla="*/ 0 h 379"/>
                <a:gd name="T64" fmla="*/ 1 w 326"/>
                <a:gd name="T65" fmla="*/ 0 h 379"/>
                <a:gd name="T66" fmla="*/ 1 w 326"/>
                <a:gd name="T67" fmla="*/ 0 h 379"/>
                <a:gd name="T68" fmla="*/ 1 w 326"/>
                <a:gd name="T69" fmla="*/ 0 h 379"/>
                <a:gd name="T70" fmla="*/ 1 w 326"/>
                <a:gd name="T71" fmla="*/ 0 h 379"/>
                <a:gd name="T72" fmla="*/ 1 w 326"/>
                <a:gd name="T73" fmla="*/ 0 h 379"/>
                <a:gd name="T74" fmla="*/ 1 w 326"/>
                <a:gd name="T75" fmla="*/ 0 h 379"/>
                <a:gd name="T76" fmla="*/ 1 w 326"/>
                <a:gd name="T77" fmla="*/ 0 h 379"/>
                <a:gd name="T78" fmla="*/ 1 w 326"/>
                <a:gd name="T79" fmla="*/ 0 h 379"/>
                <a:gd name="T80" fmla="*/ 1 w 326"/>
                <a:gd name="T81" fmla="*/ 0 h 379"/>
                <a:gd name="T82" fmla="*/ 1 w 326"/>
                <a:gd name="T83" fmla="*/ 0 h 379"/>
                <a:gd name="T84" fmla="*/ 1 w 326"/>
                <a:gd name="T85" fmla="*/ 0 h 379"/>
                <a:gd name="T86" fmla="*/ 1 w 326"/>
                <a:gd name="T87" fmla="*/ 0 h 379"/>
                <a:gd name="T88" fmla="*/ 1 w 326"/>
                <a:gd name="T89" fmla="*/ 0 h 379"/>
                <a:gd name="T90" fmla="*/ 1 w 326"/>
                <a:gd name="T91" fmla="*/ 0 h 379"/>
                <a:gd name="T92" fmla="*/ 1 w 326"/>
                <a:gd name="T93" fmla="*/ 0 h 379"/>
                <a:gd name="T94" fmla="*/ 1 w 326"/>
                <a:gd name="T95" fmla="*/ 0 h 379"/>
                <a:gd name="T96" fmla="*/ 1 w 326"/>
                <a:gd name="T97" fmla="*/ 0 h 3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6"/>
                <a:gd name="T148" fmla="*/ 0 h 379"/>
                <a:gd name="T149" fmla="*/ 326 w 326"/>
                <a:gd name="T150" fmla="*/ 379 h 37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6" h="379">
                  <a:moveTo>
                    <a:pt x="11" y="130"/>
                  </a:moveTo>
                  <a:lnTo>
                    <a:pt x="13" y="145"/>
                  </a:lnTo>
                  <a:lnTo>
                    <a:pt x="18" y="167"/>
                  </a:lnTo>
                  <a:lnTo>
                    <a:pt x="22" y="189"/>
                  </a:lnTo>
                  <a:lnTo>
                    <a:pt x="27" y="203"/>
                  </a:lnTo>
                  <a:lnTo>
                    <a:pt x="28" y="206"/>
                  </a:lnTo>
                  <a:lnTo>
                    <a:pt x="29" y="210"/>
                  </a:lnTo>
                  <a:lnTo>
                    <a:pt x="30" y="213"/>
                  </a:lnTo>
                  <a:lnTo>
                    <a:pt x="31" y="218"/>
                  </a:lnTo>
                  <a:lnTo>
                    <a:pt x="33" y="221"/>
                  </a:lnTo>
                  <a:lnTo>
                    <a:pt x="33" y="223"/>
                  </a:lnTo>
                  <a:lnTo>
                    <a:pt x="33" y="227"/>
                  </a:lnTo>
                  <a:lnTo>
                    <a:pt x="34" y="229"/>
                  </a:lnTo>
                  <a:lnTo>
                    <a:pt x="35" y="237"/>
                  </a:lnTo>
                  <a:lnTo>
                    <a:pt x="38" y="249"/>
                  </a:lnTo>
                  <a:lnTo>
                    <a:pt x="43" y="260"/>
                  </a:lnTo>
                  <a:lnTo>
                    <a:pt x="46" y="269"/>
                  </a:lnTo>
                  <a:lnTo>
                    <a:pt x="50" y="279"/>
                  </a:lnTo>
                  <a:lnTo>
                    <a:pt x="53" y="289"/>
                  </a:lnTo>
                  <a:lnTo>
                    <a:pt x="56" y="299"/>
                  </a:lnTo>
                  <a:lnTo>
                    <a:pt x="57" y="307"/>
                  </a:lnTo>
                  <a:lnTo>
                    <a:pt x="57" y="313"/>
                  </a:lnTo>
                  <a:lnTo>
                    <a:pt x="58" y="318"/>
                  </a:lnTo>
                  <a:lnTo>
                    <a:pt x="58" y="322"/>
                  </a:lnTo>
                  <a:lnTo>
                    <a:pt x="59" y="327"/>
                  </a:lnTo>
                  <a:lnTo>
                    <a:pt x="60" y="330"/>
                  </a:lnTo>
                  <a:lnTo>
                    <a:pt x="60" y="334"/>
                  </a:lnTo>
                  <a:lnTo>
                    <a:pt x="60" y="338"/>
                  </a:lnTo>
                  <a:lnTo>
                    <a:pt x="60" y="343"/>
                  </a:lnTo>
                  <a:lnTo>
                    <a:pt x="60" y="349"/>
                  </a:lnTo>
                  <a:lnTo>
                    <a:pt x="59" y="357"/>
                  </a:lnTo>
                  <a:lnTo>
                    <a:pt x="58" y="364"/>
                  </a:lnTo>
                  <a:lnTo>
                    <a:pt x="57" y="370"/>
                  </a:lnTo>
                  <a:lnTo>
                    <a:pt x="59" y="371"/>
                  </a:lnTo>
                  <a:lnTo>
                    <a:pt x="61" y="371"/>
                  </a:lnTo>
                  <a:lnTo>
                    <a:pt x="62" y="371"/>
                  </a:lnTo>
                  <a:lnTo>
                    <a:pt x="65" y="372"/>
                  </a:lnTo>
                  <a:lnTo>
                    <a:pt x="72" y="373"/>
                  </a:lnTo>
                  <a:lnTo>
                    <a:pt x="77" y="374"/>
                  </a:lnTo>
                  <a:lnTo>
                    <a:pt x="83" y="375"/>
                  </a:lnTo>
                  <a:lnTo>
                    <a:pt x="89" y="375"/>
                  </a:lnTo>
                  <a:lnTo>
                    <a:pt x="94" y="376"/>
                  </a:lnTo>
                  <a:lnTo>
                    <a:pt x="98" y="376"/>
                  </a:lnTo>
                  <a:lnTo>
                    <a:pt x="102" y="376"/>
                  </a:lnTo>
                  <a:lnTo>
                    <a:pt x="104" y="376"/>
                  </a:lnTo>
                  <a:lnTo>
                    <a:pt x="108" y="376"/>
                  </a:lnTo>
                  <a:lnTo>
                    <a:pt x="112" y="376"/>
                  </a:lnTo>
                  <a:lnTo>
                    <a:pt x="113" y="376"/>
                  </a:lnTo>
                  <a:lnTo>
                    <a:pt x="115" y="376"/>
                  </a:lnTo>
                  <a:lnTo>
                    <a:pt x="117" y="378"/>
                  </a:lnTo>
                  <a:lnTo>
                    <a:pt x="118" y="379"/>
                  </a:lnTo>
                  <a:lnTo>
                    <a:pt x="120" y="379"/>
                  </a:lnTo>
                  <a:lnTo>
                    <a:pt x="121" y="379"/>
                  </a:lnTo>
                  <a:lnTo>
                    <a:pt x="125" y="378"/>
                  </a:lnTo>
                  <a:lnTo>
                    <a:pt x="129" y="375"/>
                  </a:lnTo>
                  <a:lnTo>
                    <a:pt x="134" y="373"/>
                  </a:lnTo>
                  <a:lnTo>
                    <a:pt x="136" y="372"/>
                  </a:lnTo>
                  <a:lnTo>
                    <a:pt x="140" y="372"/>
                  </a:lnTo>
                  <a:lnTo>
                    <a:pt x="144" y="371"/>
                  </a:lnTo>
                  <a:lnTo>
                    <a:pt x="148" y="370"/>
                  </a:lnTo>
                  <a:lnTo>
                    <a:pt x="151" y="370"/>
                  </a:lnTo>
                  <a:lnTo>
                    <a:pt x="151" y="367"/>
                  </a:lnTo>
                  <a:lnTo>
                    <a:pt x="151" y="366"/>
                  </a:lnTo>
                  <a:lnTo>
                    <a:pt x="151" y="364"/>
                  </a:lnTo>
                  <a:lnTo>
                    <a:pt x="151" y="363"/>
                  </a:lnTo>
                  <a:lnTo>
                    <a:pt x="160" y="359"/>
                  </a:lnTo>
                  <a:lnTo>
                    <a:pt x="171" y="356"/>
                  </a:lnTo>
                  <a:lnTo>
                    <a:pt x="182" y="351"/>
                  </a:lnTo>
                  <a:lnTo>
                    <a:pt x="194" y="348"/>
                  </a:lnTo>
                  <a:lnTo>
                    <a:pt x="204" y="343"/>
                  </a:lnTo>
                  <a:lnTo>
                    <a:pt x="213" y="340"/>
                  </a:lnTo>
                  <a:lnTo>
                    <a:pt x="220" y="337"/>
                  </a:lnTo>
                  <a:lnTo>
                    <a:pt x="225" y="336"/>
                  </a:lnTo>
                  <a:lnTo>
                    <a:pt x="234" y="333"/>
                  </a:lnTo>
                  <a:lnTo>
                    <a:pt x="242" y="330"/>
                  </a:lnTo>
                  <a:lnTo>
                    <a:pt x="250" y="330"/>
                  </a:lnTo>
                  <a:lnTo>
                    <a:pt x="257" y="329"/>
                  </a:lnTo>
                  <a:lnTo>
                    <a:pt x="262" y="329"/>
                  </a:lnTo>
                  <a:lnTo>
                    <a:pt x="267" y="330"/>
                  </a:lnTo>
                  <a:lnTo>
                    <a:pt x="271" y="332"/>
                  </a:lnTo>
                  <a:lnTo>
                    <a:pt x="274" y="332"/>
                  </a:lnTo>
                  <a:lnTo>
                    <a:pt x="277" y="334"/>
                  </a:lnTo>
                  <a:lnTo>
                    <a:pt x="273" y="338"/>
                  </a:lnTo>
                  <a:lnTo>
                    <a:pt x="265" y="342"/>
                  </a:lnTo>
                  <a:lnTo>
                    <a:pt x="257" y="345"/>
                  </a:lnTo>
                  <a:lnTo>
                    <a:pt x="262" y="345"/>
                  </a:lnTo>
                  <a:lnTo>
                    <a:pt x="266" y="344"/>
                  </a:lnTo>
                  <a:lnTo>
                    <a:pt x="271" y="343"/>
                  </a:lnTo>
                  <a:lnTo>
                    <a:pt x="277" y="342"/>
                  </a:lnTo>
                  <a:lnTo>
                    <a:pt x="281" y="340"/>
                  </a:lnTo>
                  <a:lnTo>
                    <a:pt x="287" y="338"/>
                  </a:lnTo>
                  <a:lnTo>
                    <a:pt x="291" y="336"/>
                  </a:lnTo>
                  <a:lnTo>
                    <a:pt x="295" y="335"/>
                  </a:lnTo>
                  <a:lnTo>
                    <a:pt x="301" y="332"/>
                  </a:lnTo>
                  <a:lnTo>
                    <a:pt x="308" y="330"/>
                  </a:lnTo>
                  <a:lnTo>
                    <a:pt x="314" y="329"/>
                  </a:lnTo>
                  <a:lnTo>
                    <a:pt x="326" y="330"/>
                  </a:lnTo>
                  <a:lnTo>
                    <a:pt x="320" y="328"/>
                  </a:lnTo>
                  <a:lnTo>
                    <a:pt x="314" y="327"/>
                  </a:lnTo>
                  <a:lnTo>
                    <a:pt x="309" y="327"/>
                  </a:lnTo>
                  <a:lnTo>
                    <a:pt x="303" y="327"/>
                  </a:lnTo>
                  <a:lnTo>
                    <a:pt x="297" y="327"/>
                  </a:lnTo>
                  <a:lnTo>
                    <a:pt x="293" y="328"/>
                  </a:lnTo>
                  <a:lnTo>
                    <a:pt x="288" y="330"/>
                  </a:lnTo>
                  <a:lnTo>
                    <a:pt x="283" y="333"/>
                  </a:lnTo>
                  <a:lnTo>
                    <a:pt x="281" y="319"/>
                  </a:lnTo>
                  <a:lnTo>
                    <a:pt x="277" y="303"/>
                  </a:lnTo>
                  <a:lnTo>
                    <a:pt x="267" y="286"/>
                  </a:lnTo>
                  <a:lnTo>
                    <a:pt x="253" y="269"/>
                  </a:lnTo>
                  <a:lnTo>
                    <a:pt x="260" y="279"/>
                  </a:lnTo>
                  <a:lnTo>
                    <a:pt x="268" y="295"/>
                  </a:lnTo>
                  <a:lnTo>
                    <a:pt x="274" y="312"/>
                  </a:lnTo>
                  <a:lnTo>
                    <a:pt x="277" y="328"/>
                  </a:lnTo>
                  <a:lnTo>
                    <a:pt x="273" y="327"/>
                  </a:lnTo>
                  <a:lnTo>
                    <a:pt x="268" y="327"/>
                  </a:lnTo>
                  <a:lnTo>
                    <a:pt x="264" y="326"/>
                  </a:lnTo>
                  <a:lnTo>
                    <a:pt x="258" y="326"/>
                  </a:lnTo>
                  <a:lnTo>
                    <a:pt x="248" y="312"/>
                  </a:lnTo>
                  <a:lnTo>
                    <a:pt x="229" y="292"/>
                  </a:lnTo>
                  <a:lnTo>
                    <a:pt x="205" y="268"/>
                  </a:lnTo>
                  <a:lnTo>
                    <a:pt x="179" y="243"/>
                  </a:lnTo>
                  <a:lnTo>
                    <a:pt x="151" y="218"/>
                  </a:lnTo>
                  <a:lnTo>
                    <a:pt x="127" y="195"/>
                  </a:lnTo>
                  <a:lnTo>
                    <a:pt x="108" y="175"/>
                  </a:lnTo>
                  <a:lnTo>
                    <a:pt x="98" y="160"/>
                  </a:lnTo>
                  <a:lnTo>
                    <a:pt x="104" y="165"/>
                  </a:lnTo>
                  <a:lnTo>
                    <a:pt x="112" y="170"/>
                  </a:lnTo>
                  <a:lnTo>
                    <a:pt x="120" y="175"/>
                  </a:lnTo>
                  <a:lnTo>
                    <a:pt x="127" y="178"/>
                  </a:lnTo>
                  <a:lnTo>
                    <a:pt x="125" y="176"/>
                  </a:lnTo>
                  <a:lnTo>
                    <a:pt x="123" y="172"/>
                  </a:lnTo>
                  <a:lnTo>
                    <a:pt x="121" y="168"/>
                  </a:lnTo>
                  <a:lnTo>
                    <a:pt x="119" y="165"/>
                  </a:lnTo>
                  <a:lnTo>
                    <a:pt x="126" y="170"/>
                  </a:lnTo>
                  <a:lnTo>
                    <a:pt x="135" y="178"/>
                  </a:lnTo>
                  <a:lnTo>
                    <a:pt x="145" y="187"/>
                  </a:lnTo>
                  <a:lnTo>
                    <a:pt x="158" y="196"/>
                  </a:lnTo>
                  <a:lnTo>
                    <a:pt x="169" y="204"/>
                  </a:lnTo>
                  <a:lnTo>
                    <a:pt x="180" y="211"/>
                  </a:lnTo>
                  <a:lnTo>
                    <a:pt x="188" y="216"/>
                  </a:lnTo>
                  <a:lnTo>
                    <a:pt x="194" y="220"/>
                  </a:lnTo>
                  <a:lnTo>
                    <a:pt x="202" y="223"/>
                  </a:lnTo>
                  <a:lnTo>
                    <a:pt x="211" y="229"/>
                  </a:lnTo>
                  <a:lnTo>
                    <a:pt x="218" y="234"/>
                  </a:lnTo>
                  <a:lnTo>
                    <a:pt x="224" y="237"/>
                  </a:lnTo>
                  <a:lnTo>
                    <a:pt x="220" y="215"/>
                  </a:lnTo>
                  <a:lnTo>
                    <a:pt x="214" y="196"/>
                  </a:lnTo>
                  <a:lnTo>
                    <a:pt x="205" y="177"/>
                  </a:lnTo>
                  <a:lnTo>
                    <a:pt x="193" y="161"/>
                  </a:lnTo>
                  <a:lnTo>
                    <a:pt x="183" y="153"/>
                  </a:lnTo>
                  <a:lnTo>
                    <a:pt x="172" y="143"/>
                  </a:lnTo>
                  <a:lnTo>
                    <a:pt x="159" y="130"/>
                  </a:lnTo>
                  <a:lnTo>
                    <a:pt x="146" y="116"/>
                  </a:lnTo>
                  <a:lnTo>
                    <a:pt x="135" y="103"/>
                  </a:lnTo>
                  <a:lnTo>
                    <a:pt x="125" y="89"/>
                  </a:lnTo>
                  <a:lnTo>
                    <a:pt x="117" y="75"/>
                  </a:lnTo>
                  <a:lnTo>
                    <a:pt x="112" y="62"/>
                  </a:lnTo>
                  <a:lnTo>
                    <a:pt x="111" y="53"/>
                  </a:lnTo>
                  <a:lnTo>
                    <a:pt x="111" y="51"/>
                  </a:lnTo>
                  <a:lnTo>
                    <a:pt x="112" y="52"/>
                  </a:lnTo>
                  <a:lnTo>
                    <a:pt x="114" y="54"/>
                  </a:lnTo>
                  <a:lnTo>
                    <a:pt x="119" y="60"/>
                  </a:lnTo>
                  <a:lnTo>
                    <a:pt x="127" y="67"/>
                  </a:lnTo>
                  <a:lnTo>
                    <a:pt x="133" y="71"/>
                  </a:lnTo>
                  <a:lnTo>
                    <a:pt x="133" y="68"/>
                  </a:lnTo>
                  <a:lnTo>
                    <a:pt x="127" y="54"/>
                  </a:lnTo>
                  <a:lnTo>
                    <a:pt x="121" y="35"/>
                  </a:lnTo>
                  <a:lnTo>
                    <a:pt x="117" y="15"/>
                  </a:lnTo>
                  <a:lnTo>
                    <a:pt x="115" y="0"/>
                  </a:lnTo>
                  <a:lnTo>
                    <a:pt x="112" y="12"/>
                  </a:lnTo>
                  <a:lnTo>
                    <a:pt x="108" y="23"/>
                  </a:lnTo>
                  <a:lnTo>
                    <a:pt x="104" y="35"/>
                  </a:lnTo>
                  <a:lnTo>
                    <a:pt x="99" y="45"/>
                  </a:lnTo>
                  <a:lnTo>
                    <a:pt x="96" y="52"/>
                  </a:lnTo>
                  <a:lnTo>
                    <a:pt x="94" y="58"/>
                  </a:lnTo>
                  <a:lnTo>
                    <a:pt x="89" y="61"/>
                  </a:lnTo>
                  <a:lnTo>
                    <a:pt x="82" y="62"/>
                  </a:lnTo>
                  <a:lnTo>
                    <a:pt x="77" y="62"/>
                  </a:lnTo>
                  <a:lnTo>
                    <a:pt x="72" y="62"/>
                  </a:lnTo>
                  <a:lnTo>
                    <a:pt x="64" y="62"/>
                  </a:lnTo>
                  <a:lnTo>
                    <a:pt x="56" y="61"/>
                  </a:lnTo>
                  <a:lnTo>
                    <a:pt x="46" y="61"/>
                  </a:lnTo>
                  <a:lnTo>
                    <a:pt x="36" y="61"/>
                  </a:lnTo>
                  <a:lnTo>
                    <a:pt x="27" y="61"/>
                  </a:lnTo>
                  <a:lnTo>
                    <a:pt x="18" y="61"/>
                  </a:lnTo>
                  <a:lnTo>
                    <a:pt x="13" y="61"/>
                  </a:lnTo>
                  <a:lnTo>
                    <a:pt x="10" y="61"/>
                  </a:lnTo>
                  <a:lnTo>
                    <a:pt x="5" y="61"/>
                  </a:lnTo>
                  <a:lnTo>
                    <a:pt x="0" y="61"/>
                  </a:lnTo>
                  <a:lnTo>
                    <a:pt x="3" y="89"/>
                  </a:lnTo>
                  <a:lnTo>
                    <a:pt x="6" y="107"/>
                  </a:lnTo>
                  <a:lnTo>
                    <a:pt x="8" y="120"/>
                  </a:lnTo>
                  <a:lnTo>
                    <a:pt x="11" y="130"/>
                  </a:lnTo>
                  <a:lnTo>
                    <a:pt x="13" y="145"/>
                  </a:lnTo>
                  <a:lnTo>
                    <a:pt x="18" y="167"/>
                  </a:lnTo>
                  <a:lnTo>
                    <a:pt x="22" y="189"/>
                  </a:lnTo>
                  <a:lnTo>
                    <a:pt x="27" y="203"/>
                  </a:lnTo>
                  <a:lnTo>
                    <a:pt x="11" y="1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3" name="Freeform 160"/>
            <p:cNvSpPr>
              <a:spLocks/>
            </p:cNvSpPr>
            <p:nvPr/>
          </p:nvSpPr>
          <p:spPr bwMode="auto">
            <a:xfrm>
              <a:off x="5266" y="3173"/>
              <a:ext cx="24" cy="8"/>
            </a:xfrm>
            <a:custGeom>
              <a:avLst/>
              <a:gdLst>
                <a:gd name="T0" fmla="*/ 1 w 47"/>
                <a:gd name="T1" fmla="*/ 0 h 16"/>
                <a:gd name="T2" fmla="*/ 1 w 47"/>
                <a:gd name="T3" fmla="*/ 1 h 16"/>
                <a:gd name="T4" fmla="*/ 1 w 47"/>
                <a:gd name="T5" fmla="*/ 1 h 16"/>
                <a:gd name="T6" fmla="*/ 1 w 47"/>
                <a:gd name="T7" fmla="*/ 1 h 16"/>
                <a:gd name="T8" fmla="*/ 1 w 47"/>
                <a:gd name="T9" fmla="*/ 1 h 16"/>
                <a:gd name="T10" fmla="*/ 1 w 47"/>
                <a:gd name="T11" fmla="*/ 1 h 16"/>
                <a:gd name="T12" fmla="*/ 1 w 47"/>
                <a:gd name="T13" fmla="*/ 1 h 16"/>
                <a:gd name="T14" fmla="*/ 1 w 47"/>
                <a:gd name="T15" fmla="*/ 1 h 16"/>
                <a:gd name="T16" fmla="*/ 1 w 47"/>
                <a:gd name="T17" fmla="*/ 1 h 16"/>
                <a:gd name="T18" fmla="*/ 1 w 47"/>
                <a:gd name="T19" fmla="*/ 1 h 16"/>
                <a:gd name="T20" fmla="*/ 1 w 47"/>
                <a:gd name="T21" fmla="*/ 1 h 16"/>
                <a:gd name="T22" fmla="*/ 1 w 47"/>
                <a:gd name="T23" fmla="*/ 1 h 16"/>
                <a:gd name="T24" fmla="*/ 1 w 47"/>
                <a:gd name="T25" fmla="*/ 1 h 16"/>
                <a:gd name="T26" fmla="*/ 1 w 47"/>
                <a:gd name="T27" fmla="*/ 1 h 16"/>
                <a:gd name="T28" fmla="*/ 1 w 47"/>
                <a:gd name="T29" fmla="*/ 1 h 16"/>
                <a:gd name="T30" fmla="*/ 1 w 47"/>
                <a:gd name="T31" fmla="*/ 1 h 16"/>
                <a:gd name="T32" fmla="*/ 1 w 47"/>
                <a:gd name="T33" fmla="*/ 1 h 16"/>
                <a:gd name="T34" fmla="*/ 1 w 47"/>
                <a:gd name="T35" fmla="*/ 1 h 16"/>
                <a:gd name="T36" fmla="*/ 1 w 47"/>
                <a:gd name="T37" fmla="*/ 1 h 16"/>
                <a:gd name="T38" fmla="*/ 1 w 47"/>
                <a:gd name="T39" fmla="*/ 1 h 16"/>
                <a:gd name="T40" fmla="*/ 0 w 47"/>
                <a:gd name="T41" fmla="*/ 1 h 16"/>
                <a:gd name="T42" fmla="*/ 1 w 47"/>
                <a:gd name="T43" fmla="*/ 1 h 16"/>
                <a:gd name="T44" fmla="*/ 1 w 47"/>
                <a:gd name="T45" fmla="*/ 1 h 16"/>
                <a:gd name="T46" fmla="*/ 1 w 47"/>
                <a:gd name="T47" fmla="*/ 1 h 16"/>
                <a:gd name="T48" fmla="*/ 1 w 47"/>
                <a:gd name="T49" fmla="*/ 1 h 16"/>
                <a:gd name="T50" fmla="*/ 1 w 47"/>
                <a:gd name="T51" fmla="*/ 1 h 16"/>
                <a:gd name="T52" fmla="*/ 1 w 47"/>
                <a:gd name="T53" fmla="*/ 1 h 16"/>
                <a:gd name="T54" fmla="*/ 1 w 47"/>
                <a:gd name="T55" fmla="*/ 1 h 16"/>
                <a:gd name="T56" fmla="*/ 1 w 47"/>
                <a:gd name="T57" fmla="*/ 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
                <a:gd name="T88" fmla="*/ 0 h 16"/>
                <a:gd name="T89" fmla="*/ 47 w 47"/>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 h="16">
                  <a:moveTo>
                    <a:pt x="47" y="0"/>
                  </a:moveTo>
                  <a:lnTo>
                    <a:pt x="47" y="1"/>
                  </a:lnTo>
                  <a:lnTo>
                    <a:pt x="47" y="3"/>
                  </a:lnTo>
                  <a:lnTo>
                    <a:pt x="47" y="4"/>
                  </a:lnTo>
                  <a:lnTo>
                    <a:pt x="47" y="7"/>
                  </a:lnTo>
                  <a:lnTo>
                    <a:pt x="44" y="7"/>
                  </a:lnTo>
                  <a:lnTo>
                    <a:pt x="40" y="8"/>
                  </a:lnTo>
                  <a:lnTo>
                    <a:pt x="36" y="9"/>
                  </a:lnTo>
                  <a:lnTo>
                    <a:pt x="32" y="9"/>
                  </a:lnTo>
                  <a:lnTo>
                    <a:pt x="30" y="10"/>
                  </a:lnTo>
                  <a:lnTo>
                    <a:pt x="25" y="12"/>
                  </a:lnTo>
                  <a:lnTo>
                    <a:pt x="21" y="15"/>
                  </a:lnTo>
                  <a:lnTo>
                    <a:pt x="17" y="16"/>
                  </a:lnTo>
                  <a:lnTo>
                    <a:pt x="16" y="16"/>
                  </a:lnTo>
                  <a:lnTo>
                    <a:pt x="14" y="16"/>
                  </a:lnTo>
                  <a:lnTo>
                    <a:pt x="13" y="15"/>
                  </a:lnTo>
                  <a:lnTo>
                    <a:pt x="11" y="13"/>
                  </a:lnTo>
                  <a:lnTo>
                    <a:pt x="9" y="13"/>
                  </a:lnTo>
                  <a:lnTo>
                    <a:pt x="8" y="13"/>
                  </a:lnTo>
                  <a:lnTo>
                    <a:pt x="4" y="13"/>
                  </a:lnTo>
                  <a:lnTo>
                    <a:pt x="0" y="13"/>
                  </a:lnTo>
                  <a:lnTo>
                    <a:pt x="6" y="12"/>
                  </a:lnTo>
                  <a:lnTo>
                    <a:pt x="13" y="11"/>
                  </a:lnTo>
                  <a:lnTo>
                    <a:pt x="18" y="9"/>
                  </a:lnTo>
                  <a:lnTo>
                    <a:pt x="25" y="7"/>
                  </a:lnTo>
                  <a:lnTo>
                    <a:pt x="32" y="5"/>
                  </a:lnTo>
                  <a:lnTo>
                    <a:pt x="38" y="3"/>
                  </a:lnTo>
                  <a:lnTo>
                    <a:pt x="42" y="1"/>
                  </a:lnTo>
                  <a:lnTo>
                    <a:pt x="4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4" name="Freeform 161"/>
            <p:cNvSpPr>
              <a:spLocks/>
            </p:cNvSpPr>
            <p:nvPr/>
          </p:nvSpPr>
          <p:spPr bwMode="auto">
            <a:xfrm>
              <a:off x="5263" y="2944"/>
              <a:ext cx="114" cy="233"/>
            </a:xfrm>
            <a:custGeom>
              <a:avLst/>
              <a:gdLst>
                <a:gd name="T0" fmla="*/ 1 w 228"/>
                <a:gd name="T1" fmla="*/ 1 h 466"/>
                <a:gd name="T2" fmla="*/ 1 w 228"/>
                <a:gd name="T3" fmla="*/ 1 h 466"/>
                <a:gd name="T4" fmla="*/ 1 w 228"/>
                <a:gd name="T5" fmla="*/ 1 h 466"/>
                <a:gd name="T6" fmla="*/ 1 w 228"/>
                <a:gd name="T7" fmla="*/ 1 h 466"/>
                <a:gd name="T8" fmla="*/ 1 w 228"/>
                <a:gd name="T9" fmla="*/ 1 h 466"/>
                <a:gd name="T10" fmla="*/ 1 w 228"/>
                <a:gd name="T11" fmla="*/ 1 h 466"/>
                <a:gd name="T12" fmla="*/ 0 w 228"/>
                <a:gd name="T13" fmla="*/ 1 h 466"/>
                <a:gd name="T14" fmla="*/ 1 w 228"/>
                <a:gd name="T15" fmla="*/ 1 h 466"/>
                <a:gd name="T16" fmla="*/ 1 w 228"/>
                <a:gd name="T17" fmla="*/ 1 h 466"/>
                <a:gd name="T18" fmla="*/ 1 w 228"/>
                <a:gd name="T19" fmla="*/ 1 h 466"/>
                <a:gd name="T20" fmla="*/ 1 w 228"/>
                <a:gd name="T21" fmla="*/ 1 h 466"/>
                <a:gd name="T22" fmla="*/ 1 w 228"/>
                <a:gd name="T23" fmla="*/ 1 h 466"/>
                <a:gd name="T24" fmla="*/ 1 w 228"/>
                <a:gd name="T25" fmla="*/ 1 h 466"/>
                <a:gd name="T26" fmla="*/ 1 w 228"/>
                <a:gd name="T27" fmla="*/ 1 h 466"/>
                <a:gd name="T28" fmla="*/ 1 w 228"/>
                <a:gd name="T29" fmla="*/ 1 h 466"/>
                <a:gd name="T30" fmla="*/ 1 w 228"/>
                <a:gd name="T31" fmla="*/ 1 h 466"/>
                <a:gd name="T32" fmla="*/ 1 w 228"/>
                <a:gd name="T33" fmla="*/ 1 h 466"/>
                <a:gd name="T34" fmla="*/ 1 w 228"/>
                <a:gd name="T35" fmla="*/ 1 h 466"/>
                <a:gd name="T36" fmla="*/ 1 w 228"/>
                <a:gd name="T37" fmla="*/ 1 h 466"/>
                <a:gd name="T38" fmla="*/ 1 w 228"/>
                <a:gd name="T39" fmla="*/ 1 h 466"/>
                <a:gd name="T40" fmla="*/ 1 w 228"/>
                <a:gd name="T41" fmla="*/ 1 h 466"/>
                <a:gd name="T42" fmla="*/ 1 w 228"/>
                <a:gd name="T43" fmla="*/ 1 h 466"/>
                <a:gd name="T44" fmla="*/ 1 w 228"/>
                <a:gd name="T45" fmla="*/ 1 h 466"/>
                <a:gd name="T46" fmla="*/ 1 w 228"/>
                <a:gd name="T47" fmla="*/ 1 h 466"/>
                <a:gd name="T48" fmla="*/ 1 w 228"/>
                <a:gd name="T49" fmla="*/ 1 h 466"/>
                <a:gd name="T50" fmla="*/ 1 w 228"/>
                <a:gd name="T51" fmla="*/ 1 h 466"/>
                <a:gd name="T52" fmla="*/ 1 w 228"/>
                <a:gd name="T53" fmla="*/ 1 h 466"/>
                <a:gd name="T54" fmla="*/ 1 w 228"/>
                <a:gd name="T55" fmla="*/ 1 h 466"/>
                <a:gd name="T56" fmla="*/ 1 w 228"/>
                <a:gd name="T57" fmla="*/ 1 h 466"/>
                <a:gd name="T58" fmla="*/ 1 w 228"/>
                <a:gd name="T59" fmla="*/ 1 h 466"/>
                <a:gd name="T60" fmla="*/ 1 w 228"/>
                <a:gd name="T61" fmla="*/ 1 h 466"/>
                <a:gd name="T62" fmla="*/ 1 w 228"/>
                <a:gd name="T63" fmla="*/ 1 h 466"/>
                <a:gd name="T64" fmla="*/ 1 w 228"/>
                <a:gd name="T65" fmla="*/ 1 h 466"/>
                <a:gd name="T66" fmla="*/ 1 w 228"/>
                <a:gd name="T67" fmla="*/ 1 h 466"/>
                <a:gd name="T68" fmla="*/ 1 w 228"/>
                <a:gd name="T69" fmla="*/ 1 h 466"/>
                <a:gd name="T70" fmla="*/ 1 w 228"/>
                <a:gd name="T71" fmla="*/ 1 h 466"/>
                <a:gd name="T72" fmla="*/ 1 w 228"/>
                <a:gd name="T73" fmla="*/ 1 h 466"/>
                <a:gd name="T74" fmla="*/ 1 w 228"/>
                <a:gd name="T75" fmla="*/ 1 h 466"/>
                <a:gd name="T76" fmla="*/ 1 w 228"/>
                <a:gd name="T77" fmla="*/ 1 h 466"/>
                <a:gd name="T78" fmla="*/ 1 w 228"/>
                <a:gd name="T79" fmla="*/ 1 h 466"/>
                <a:gd name="T80" fmla="*/ 1 w 228"/>
                <a:gd name="T81" fmla="*/ 1 h 466"/>
                <a:gd name="T82" fmla="*/ 1 w 228"/>
                <a:gd name="T83" fmla="*/ 1 h 466"/>
                <a:gd name="T84" fmla="*/ 1 w 228"/>
                <a:gd name="T85" fmla="*/ 1 h 466"/>
                <a:gd name="T86" fmla="*/ 1 w 228"/>
                <a:gd name="T87" fmla="*/ 1 h 466"/>
                <a:gd name="T88" fmla="*/ 1 w 228"/>
                <a:gd name="T89" fmla="*/ 1 h 466"/>
                <a:gd name="T90" fmla="*/ 1 w 228"/>
                <a:gd name="T91" fmla="*/ 1 h 466"/>
                <a:gd name="T92" fmla="*/ 1 w 228"/>
                <a:gd name="T93" fmla="*/ 1 h 466"/>
                <a:gd name="T94" fmla="*/ 1 w 228"/>
                <a:gd name="T95" fmla="*/ 1 h 466"/>
                <a:gd name="T96" fmla="*/ 1 w 228"/>
                <a:gd name="T97" fmla="*/ 1 h 466"/>
                <a:gd name="T98" fmla="*/ 1 w 228"/>
                <a:gd name="T99" fmla="*/ 1 h 466"/>
                <a:gd name="T100" fmla="*/ 1 w 228"/>
                <a:gd name="T101" fmla="*/ 1 h 466"/>
                <a:gd name="T102" fmla="*/ 1 w 228"/>
                <a:gd name="T103" fmla="*/ 1 h 466"/>
                <a:gd name="T104" fmla="*/ 1 w 228"/>
                <a:gd name="T105" fmla="*/ 1 h 4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8"/>
                <a:gd name="T160" fmla="*/ 0 h 466"/>
                <a:gd name="T161" fmla="*/ 228 w 228"/>
                <a:gd name="T162" fmla="*/ 466 h 4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8" h="466">
                  <a:moveTo>
                    <a:pt x="185" y="428"/>
                  </a:moveTo>
                  <a:lnTo>
                    <a:pt x="183" y="414"/>
                  </a:lnTo>
                  <a:lnTo>
                    <a:pt x="179" y="398"/>
                  </a:lnTo>
                  <a:lnTo>
                    <a:pt x="169" y="381"/>
                  </a:lnTo>
                  <a:lnTo>
                    <a:pt x="155" y="364"/>
                  </a:lnTo>
                  <a:lnTo>
                    <a:pt x="162" y="374"/>
                  </a:lnTo>
                  <a:lnTo>
                    <a:pt x="170" y="390"/>
                  </a:lnTo>
                  <a:lnTo>
                    <a:pt x="176" y="407"/>
                  </a:lnTo>
                  <a:lnTo>
                    <a:pt x="179" y="423"/>
                  </a:lnTo>
                  <a:lnTo>
                    <a:pt x="175" y="422"/>
                  </a:lnTo>
                  <a:lnTo>
                    <a:pt x="170" y="422"/>
                  </a:lnTo>
                  <a:lnTo>
                    <a:pt x="166" y="421"/>
                  </a:lnTo>
                  <a:lnTo>
                    <a:pt x="160" y="421"/>
                  </a:lnTo>
                  <a:lnTo>
                    <a:pt x="150" y="407"/>
                  </a:lnTo>
                  <a:lnTo>
                    <a:pt x="131" y="387"/>
                  </a:lnTo>
                  <a:lnTo>
                    <a:pt x="107" y="363"/>
                  </a:lnTo>
                  <a:lnTo>
                    <a:pt x="81" y="338"/>
                  </a:lnTo>
                  <a:lnTo>
                    <a:pt x="53" y="313"/>
                  </a:lnTo>
                  <a:lnTo>
                    <a:pt x="29" y="290"/>
                  </a:lnTo>
                  <a:lnTo>
                    <a:pt x="10" y="270"/>
                  </a:lnTo>
                  <a:lnTo>
                    <a:pt x="0" y="255"/>
                  </a:lnTo>
                  <a:lnTo>
                    <a:pt x="6" y="260"/>
                  </a:lnTo>
                  <a:lnTo>
                    <a:pt x="14" y="265"/>
                  </a:lnTo>
                  <a:lnTo>
                    <a:pt x="22" y="270"/>
                  </a:lnTo>
                  <a:lnTo>
                    <a:pt x="29" y="273"/>
                  </a:lnTo>
                  <a:lnTo>
                    <a:pt x="27" y="271"/>
                  </a:lnTo>
                  <a:lnTo>
                    <a:pt x="25" y="267"/>
                  </a:lnTo>
                  <a:lnTo>
                    <a:pt x="23" y="263"/>
                  </a:lnTo>
                  <a:lnTo>
                    <a:pt x="21" y="260"/>
                  </a:lnTo>
                  <a:lnTo>
                    <a:pt x="28" y="265"/>
                  </a:lnTo>
                  <a:lnTo>
                    <a:pt x="37" y="273"/>
                  </a:lnTo>
                  <a:lnTo>
                    <a:pt x="47" y="282"/>
                  </a:lnTo>
                  <a:lnTo>
                    <a:pt x="60" y="291"/>
                  </a:lnTo>
                  <a:lnTo>
                    <a:pt x="71" y="299"/>
                  </a:lnTo>
                  <a:lnTo>
                    <a:pt x="82" y="306"/>
                  </a:lnTo>
                  <a:lnTo>
                    <a:pt x="90" y="311"/>
                  </a:lnTo>
                  <a:lnTo>
                    <a:pt x="96" y="315"/>
                  </a:lnTo>
                  <a:lnTo>
                    <a:pt x="104" y="318"/>
                  </a:lnTo>
                  <a:lnTo>
                    <a:pt x="113" y="324"/>
                  </a:lnTo>
                  <a:lnTo>
                    <a:pt x="120" y="329"/>
                  </a:lnTo>
                  <a:lnTo>
                    <a:pt x="126" y="332"/>
                  </a:lnTo>
                  <a:lnTo>
                    <a:pt x="122" y="310"/>
                  </a:lnTo>
                  <a:lnTo>
                    <a:pt x="116" y="291"/>
                  </a:lnTo>
                  <a:lnTo>
                    <a:pt x="107" y="272"/>
                  </a:lnTo>
                  <a:lnTo>
                    <a:pt x="95" y="256"/>
                  </a:lnTo>
                  <a:lnTo>
                    <a:pt x="85" y="248"/>
                  </a:lnTo>
                  <a:lnTo>
                    <a:pt x="74" y="238"/>
                  </a:lnTo>
                  <a:lnTo>
                    <a:pt x="61" y="225"/>
                  </a:lnTo>
                  <a:lnTo>
                    <a:pt x="48" y="211"/>
                  </a:lnTo>
                  <a:lnTo>
                    <a:pt x="37" y="198"/>
                  </a:lnTo>
                  <a:lnTo>
                    <a:pt x="27" y="184"/>
                  </a:lnTo>
                  <a:lnTo>
                    <a:pt x="19" y="170"/>
                  </a:lnTo>
                  <a:lnTo>
                    <a:pt x="14" y="157"/>
                  </a:lnTo>
                  <a:lnTo>
                    <a:pt x="13" y="148"/>
                  </a:lnTo>
                  <a:lnTo>
                    <a:pt x="13" y="146"/>
                  </a:lnTo>
                  <a:lnTo>
                    <a:pt x="14" y="147"/>
                  </a:lnTo>
                  <a:lnTo>
                    <a:pt x="16" y="149"/>
                  </a:lnTo>
                  <a:lnTo>
                    <a:pt x="21" y="155"/>
                  </a:lnTo>
                  <a:lnTo>
                    <a:pt x="29" y="162"/>
                  </a:lnTo>
                  <a:lnTo>
                    <a:pt x="35" y="166"/>
                  </a:lnTo>
                  <a:lnTo>
                    <a:pt x="35" y="163"/>
                  </a:lnTo>
                  <a:lnTo>
                    <a:pt x="29" y="149"/>
                  </a:lnTo>
                  <a:lnTo>
                    <a:pt x="23" y="130"/>
                  </a:lnTo>
                  <a:lnTo>
                    <a:pt x="19" y="110"/>
                  </a:lnTo>
                  <a:lnTo>
                    <a:pt x="17" y="95"/>
                  </a:lnTo>
                  <a:lnTo>
                    <a:pt x="22" y="72"/>
                  </a:lnTo>
                  <a:lnTo>
                    <a:pt x="25" y="50"/>
                  </a:lnTo>
                  <a:lnTo>
                    <a:pt x="28" y="27"/>
                  </a:lnTo>
                  <a:lnTo>
                    <a:pt x="30" y="6"/>
                  </a:lnTo>
                  <a:lnTo>
                    <a:pt x="37" y="6"/>
                  </a:lnTo>
                  <a:lnTo>
                    <a:pt x="44" y="6"/>
                  </a:lnTo>
                  <a:lnTo>
                    <a:pt x="52" y="5"/>
                  </a:lnTo>
                  <a:lnTo>
                    <a:pt x="59" y="5"/>
                  </a:lnTo>
                  <a:lnTo>
                    <a:pt x="67" y="4"/>
                  </a:lnTo>
                  <a:lnTo>
                    <a:pt x="74" y="3"/>
                  </a:lnTo>
                  <a:lnTo>
                    <a:pt x="81" y="2"/>
                  </a:lnTo>
                  <a:lnTo>
                    <a:pt x="86" y="0"/>
                  </a:lnTo>
                  <a:lnTo>
                    <a:pt x="95" y="6"/>
                  </a:lnTo>
                  <a:lnTo>
                    <a:pt x="103" y="16"/>
                  </a:lnTo>
                  <a:lnTo>
                    <a:pt x="109" y="27"/>
                  </a:lnTo>
                  <a:lnTo>
                    <a:pt x="115" y="39"/>
                  </a:lnTo>
                  <a:lnTo>
                    <a:pt x="121" y="50"/>
                  </a:lnTo>
                  <a:lnTo>
                    <a:pt x="126" y="62"/>
                  </a:lnTo>
                  <a:lnTo>
                    <a:pt x="128" y="71"/>
                  </a:lnTo>
                  <a:lnTo>
                    <a:pt x="130" y="79"/>
                  </a:lnTo>
                  <a:lnTo>
                    <a:pt x="131" y="88"/>
                  </a:lnTo>
                  <a:lnTo>
                    <a:pt x="132" y="102"/>
                  </a:lnTo>
                  <a:lnTo>
                    <a:pt x="132" y="117"/>
                  </a:lnTo>
                  <a:lnTo>
                    <a:pt x="132" y="131"/>
                  </a:lnTo>
                  <a:lnTo>
                    <a:pt x="136" y="142"/>
                  </a:lnTo>
                  <a:lnTo>
                    <a:pt x="144" y="154"/>
                  </a:lnTo>
                  <a:lnTo>
                    <a:pt x="153" y="162"/>
                  </a:lnTo>
                  <a:lnTo>
                    <a:pt x="162" y="168"/>
                  </a:lnTo>
                  <a:lnTo>
                    <a:pt x="162" y="185"/>
                  </a:lnTo>
                  <a:lnTo>
                    <a:pt x="164" y="210"/>
                  </a:lnTo>
                  <a:lnTo>
                    <a:pt x="166" y="238"/>
                  </a:lnTo>
                  <a:lnTo>
                    <a:pt x="168" y="262"/>
                  </a:lnTo>
                  <a:lnTo>
                    <a:pt x="172" y="267"/>
                  </a:lnTo>
                  <a:lnTo>
                    <a:pt x="175" y="275"/>
                  </a:lnTo>
                  <a:lnTo>
                    <a:pt x="180" y="284"/>
                  </a:lnTo>
                  <a:lnTo>
                    <a:pt x="185" y="295"/>
                  </a:lnTo>
                  <a:lnTo>
                    <a:pt x="191" y="307"/>
                  </a:lnTo>
                  <a:lnTo>
                    <a:pt x="197" y="317"/>
                  </a:lnTo>
                  <a:lnTo>
                    <a:pt x="202" y="326"/>
                  </a:lnTo>
                  <a:lnTo>
                    <a:pt x="205" y="333"/>
                  </a:lnTo>
                  <a:lnTo>
                    <a:pt x="212" y="351"/>
                  </a:lnTo>
                  <a:lnTo>
                    <a:pt x="220" y="376"/>
                  </a:lnTo>
                  <a:lnTo>
                    <a:pt x="227" y="404"/>
                  </a:lnTo>
                  <a:lnTo>
                    <a:pt x="228" y="425"/>
                  </a:lnTo>
                  <a:lnTo>
                    <a:pt x="225" y="427"/>
                  </a:lnTo>
                  <a:lnTo>
                    <a:pt x="220" y="429"/>
                  </a:lnTo>
                  <a:lnTo>
                    <a:pt x="215" y="431"/>
                  </a:lnTo>
                  <a:lnTo>
                    <a:pt x="208" y="435"/>
                  </a:lnTo>
                  <a:lnTo>
                    <a:pt x="203" y="439"/>
                  </a:lnTo>
                  <a:lnTo>
                    <a:pt x="197" y="443"/>
                  </a:lnTo>
                  <a:lnTo>
                    <a:pt x="191" y="446"/>
                  </a:lnTo>
                  <a:lnTo>
                    <a:pt x="185" y="450"/>
                  </a:lnTo>
                  <a:lnTo>
                    <a:pt x="181" y="452"/>
                  </a:lnTo>
                  <a:lnTo>
                    <a:pt x="174" y="454"/>
                  </a:lnTo>
                  <a:lnTo>
                    <a:pt x="166" y="458"/>
                  </a:lnTo>
                  <a:lnTo>
                    <a:pt x="158" y="459"/>
                  </a:lnTo>
                  <a:lnTo>
                    <a:pt x="149" y="461"/>
                  </a:lnTo>
                  <a:lnTo>
                    <a:pt x="141" y="463"/>
                  </a:lnTo>
                  <a:lnTo>
                    <a:pt x="131" y="465"/>
                  </a:lnTo>
                  <a:lnTo>
                    <a:pt x="123" y="466"/>
                  </a:lnTo>
                  <a:lnTo>
                    <a:pt x="123" y="458"/>
                  </a:lnTo>
                  <a:lnTo>
                    <a:pt x="124" y="448"/>
                  </a:lnTo>
                  <a:lnTo>
                    <a:pt x="126" y="438"/>
                  </a:lnTo>
                  <a:lnTo>
                    <a:pt x="127" y="431"/>
                  </a:lnTo>
                  <a:lnTo>
                    <a:pt x="136" y="428"/>
                  </a:lnTo>
                  <a:lnTo>
                    <a:pt x="144" y="425"/>
                  </a:lnTo>
                  <a:lnTo>
                    <a:pt x="152" y="425"/>
                  </a:lnTo>
                  <a:lnTo>
                    <a:pt x="159" y="424"/>
                  </a:lnTo>
                  <a:lnTo>
                    <a:pt x="164" y="424"/>
                  </a:lnTo>
                  <a:lnTo>
                    <a:pt x="169" y="425"/>
                  </a:lnTo>
                  <a:lnTo>
                    <a:pt x="173" y="427"/>
                  </a:lnTo>
                  <a:lnTo>
                    <a:pt x="176" y="427"/>
                  </a:lnTo>
                  <a:lnTo>
                    <a:pt x="179" y="429"/>
                  </a:lnTo>
                  <a:lnTo>
                    <a:pt x="175" y="433"/>
                  </a:lnTo>
                  <a:lnTo>
                    <a:pt x="167" y="437"/>
                  </a:lnTo>
                  <a:lnTo>
                    <a:pt x="159" y="440"/>
                  </a:lnTo>
                  <a:lnTo>
                    <a:pt x="164" y="440"/>
                  </a:lnTo>
                  <a:lnTo>
                    <a:pt x="168" y="439"/>
                  </a:lnTo>
                  <a:lnTo>
                    <a:pt x="173" y="438"/>
                  </a:lnTo>
                  <a:lnTo>
                    <a:pt x="179" y="437"/>
                  </a:lnTo>
                  <a:lnTo>
                    <a:pt x="183" y="435"/>
                  </a:lnTo>
                  <a:lnTo>
                    <a:pt x="189" y="433"/>
                  </a:lnTo>
                  <a:lnTo>
                    <a:pt x="193" y="431"/>
                  </a:lnTo>
                  <a:lnTo>
                    <a:pt x="197" y="430"/>
                  </a:lnTo>
                  <a:lnTo>
                    <a:pt x="203" y="427"/>
                  </a:lnTo>
                  <a:lnTo>
                    <a:pt x="210" y="425"/>
                  </a:lnTo>
                  <a:lnTo>
                    <a:pt x="216" y="424"/>
                  </a:lnTo>
                  <a:lnTo>
                    <a:pt x="228" y="425"/>
                  </a:lnTo>
                  <a:lnTo>
                    <a:pt x="222" y="423"/>
                  </a:lnTo>
                  <a:lnTo>
                    <a:pt x="216" y="422"/>
                  </a:lnTo>
                  <a:lnTo>
                    <a:pt x="211" y="422"/>
                  </a:lnTo>
                  <a:lnTo>
                    <a:pt x="205" y="422"/>
                  </a:lnTo>
                  <a:lnTo>
                    <a:pt x="199" y="422"/>
                  </a:lnTo>
                  <a:lnTo>
                    <a:pt x="195" y="423"/>
                  </a:lnTo>
                  <a:lnTo>
                    <a:pt x="190" y="425"/>
                  </a:lnTo>
                  <a:lnTo>
                    <a:pt x="185" y="4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5" name="Freeform 162"/>
            <p:cNvSpPr>
              <a:spLocks/>
            </p:cNvSpPr>
            <p:nvPr/>
          </p:nvSpPr>
          <p:spPr bwMode="auto">
            <a:xfrm>
              <a:off x="5227" y="3093"/>
              <a:ext cx="11" cy="12"/>
            </a:xfrm>
            <a:custGeom>
              <a:avLst/>
              <a:gdLst>
                <a:gd name="T0" fmla="*/ 1 w 20"/>
                <a:gd name="T1" fmla="*/ 1 h 24"/>
                <a:gd name="T2" fmla="*/ 1 w 20"/>
                <a:gd name="T3" fmla="*/ 1 h 24"/>
                <a:gd name="T4" fmla="*/ 1 w 20"/>
                <a:gd name="T5" fmla="*/ 1 h 24"/>
                <a:gd name="T6" fmla="*/ 1 w 20"/>
                <a:gd name="T7" fmla="*/ 1 h 24"/>
                <a:gd name="T8" fmla="*/ 0 w 20"/>
                <a:gd name="T9" fmla="*/ 0 h 24"/>
                <a:gd name="T10" fmla="*/ 1 w 20"/>
                <a:gd name="T11" fmla="*/ 1 h 24"/>
                <a:gd name="T12" fmla="*/ 1 w 20"/>
                <a:gd name="T13" fmla="*/ 1 h 24"/>
                <a:gd name="T14" fmla="*/ 1 w 20"/>
                <a:gd name="T15" fmla="*/ 1 h 24"/>
                <a:gd name="T16" fmla="*/ 1 w 20"/>
                <a:gd name="T17" fmla="*/ 1 h 24"/>
                <a:gd name="T18" fmla="*/ 1 w 20"/>
                <a:gd name="T19" fmla="*/ 1 h 24"/>
                <a:gd name="T20" fmla="*/ 1 w 20"/>
                <a:gd name="T21" fmla="*/ 1 h 24"/>
                <a:gd name="T22" fmla="*/ 1 w 20"/>
                <a:gd name="T23" fmla="*/ 1 h 24"/>
                <a:gd name="T24" fmla="*/ 1 w 20"/>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24"/>
                <a:gd name="T41" fmla="*/ 20 w 20"/>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24">
                  <a:moveTo>
                    <a:pt x="4" y="15"/>
                  </a:moveTo>
                  <a:lnTo>
                    <a:pt x="3" y="10"/>
                  </a:lnTo>
                  <a:lnTo>
                    <a:pt x="2" y="7"/>
                  </a:lnTo>
                  <a:lnTo>
                    <a:pt x="1" y="3"/>
                  </a:lnTo>
                  <a:lnTo>
                    <a:pt x="0" y="0"/>
                  </a:lnTo>
                  <a:lnTo>
                    <a:pt x="6" y="8"/>
                  </a:lnTo>
                  <a:lnTo>
                    <a:pt x="10" y="13"/>
                  </a:lnTo>
                  <a:lnTo>
                    <a:pt x="16" y="19"/>
                  </a:lnTo>
                  <a:lnTo>
                    <a:pt x="20" y="24"/>
                  </a:lnTo>
                  <a:lnTo>
                    <a:pt x="16" y="22"/>
                  </a:lnTo>
                  <a:lnTo>
                    <a:pt x="12" y="19"/>
                  </a:lnTo>
                  <a:lnTo>
                    <a:pt x="9" y="17"/>
                  </a:lnTo>
                  <a:lnTo>
                    <a:pt x="4"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6" name="Freeform 163"/>
            <p:cNvSpPr>
              <a:spLocks/>
            </p:cNvSpPr>
            <p:nvPr/>
          </p:nvSpPr>
          <p:spPr bwMode="auto">
            <a:xfrm>
              <a:off x="5347" y="3075"/>
              <a:ext cx="19" cy="45"/>
            </a:xfrm>
            <a:custGeom>
              <a:avLst/>
              <a:gdLst>
                <a:gd name="T0" fmla="*/ 1 w 38"/>
                <a:gd name="T1" fmla="*/ 0 h 91"/>
                <a:gd name="T2" fmla="*/ 1 w 38"/>
                <a:gd name="T3" fmla="*/ 0 h 91"/>
                <a:gd name="T4" fmla="*/ 1 w 38"/>
                <a:gd name="T5" fmla="*/ 0 h 91"/>
                <a:gd name="T6" fmla="*/ 1 w 38"/>
                <a:gd name="T7" fmla="*/ 0 h 91"/>
                <a:gd name="T8" fmla="*/ 1 w 38"/>
                <a:gd name="T9" fmla="*/ 0 h 91"/>
                <a:gd name="T10" fmla="*/ 1 w 38"/>
                <a:gd name="T11" fmla="*/ 0 h 91"/>
                <a:gd name="T12" fmla="*/ 1 w 38"/>
                <a:gd name="T13" fmla="*/ 0 h 91"/>
                <a:gd name="T14" fmla="*/ 1 w 38"/>
                <a:gd name="T15" fmla="*/ 0 h 91"/>
                <a:gd name="T16" fmla="*/ 0 w 38"/>
                <a:gd name="T17" fmla="*/ 0 h 91"/>
                <a:gd name="T18" fmla="*/ 0 w 38"/>
                <a:gd name="T19" fmla="*/ 0 h 91"/>
                <a:gd name="T20" fmla="*/ 0 w 38"/>
                <a:gd name="T21" fmla="*/ 0 h 91"/>
                <a:gd name="T22" fmla="*/ 0 w 38"/>
                <a:gd name="T23" fmla="*/ 0 h 91"/>
                <a:gd name="T24" fmla="*/ 0 w 38"/>
                <a:gd name="T25" fmla="*/ 0 h 91"/>
                <a:gd name="T26" fmla="*/ 1 w 38"/>
                <a:gd name="T27" fmla="*/ 0 h 91"/>
                <a:gd name="T28" fmla="*/ 1 w 38"/>
                <a:gd name="T29" fmla="*/ 0 h 91"/>
                <a:gd name="T30" fmla="*/ 1 w 38"/>
                <a:gd name="T31" fmla="*/ 0 h 91"/>
                <a:gd name="T32" fmla="*/ 1 w 38"/>
                <a:gd name="T33" fmla="*/ 0 h 91"/>
                <a:gd name="T34" fmla="*/ 1 w 38"/>
                <a:gd name="T35" fmla="*/ 0 h 91"/>
                <a:gd name="T36" fmla="*/ 1 w 38"/>
                <a:gd name="T37" fmla="*/ 0 h 91"/>
                <a:gd name="T38" fmla="*/ 1 w 38"/>
                <a:gd name="T39" fmla="*/ 0 h 91"/>
                <a:gd name="T40" fmla="*/ 1 w 38"/>
                <a:gd name="T41" fmla="*/ 0 h 91"/>
                <a:gd name="T42" fmla="*/ 1 w 38"/>
                <a:gd name="T43" fmla="*/ 0 h 91"/>
                <a:gd name="T44" fmla="*/ 1 w 38"/>
                <a:gd name="T45" fmla="*/ 0 h 91"/>
                <a:gd name="T46" fmla="*/ 1 w 38"/>
                <a:gd name="T47" fmla="*/ 0 h 91"/>
                <a:gd name="T48" fmla="*/ 1 w 38"/>
                <a:gd name="T49" fmla="*/ 0 h 91"/>
                <a:gd name="T50" fmla="*/ 1 w 38"/>
                <a:gd name="T51" fmla="*/ 0 h 91"/>
                <a:gd name="T52" fmla="*/ 1 w 38"/>
                <a:gd name="T53" fmla="*/ 0 h 91"/>
                <a:gd name="T54" fmla="*/ 1 w 38"/>
                <a:gd name="T55" fmla="*/ 0 h 91"/>
                <a:gd name="T56" fmla="*/ 1 w 38"/>
                <a:gd name="T57" fmla="*/ 0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8"/>
                <a:gd name="T88" fmla="*/ 0 h 91"/>
                <a:gd name="T89" fmla="*/ 38 w 3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8" h="91">
                  <a:moveTo>
                    <a:pt x="37" y="71"/>
                  </a:moveTo>
                  <a:lnTo>
                    <a:pt x="34" y="64"/>
                  </a:lnTo>
                  <a:lnTo>
                    <a:pt x="29" y="55"/>
                  </a:lnTo>
                  <a:lnTo>
                    <a:pt x="23" y="45"/>
                  </a:lnTo>
                  <a:lnTo>
                    <a:pt x="17" y="33"/>
                  </a:lnTo>
                  <a:lnTo>
                    <a:pt x="12" y="22"/>
                  </a:lnTo>
                  <a:lnTo>
                    <a:pt x="7" y="13"/>
                  </a:lnTo>
                  <a:lnTo>
                    <a:pt x="4" y="5"/>
                  </a:lnTo>
                  <a:lnTo>
                    <a:pt x="0" y="0"/>
                  </a:lnTo>
                  <a:lnTo>
                    <a:pt x="0" y="8"/>
                  </a:lnTo>
                  <a:lnTo>
                    <a:pt x="0" y="17"/>
                  </a:lnTo>
                  <a:lnTo>
                    <a:pt x="0" y="25"/>
                  </a:lnTo>
                  <a:lnTo>
                    <a:pt x="0" y="31"/>
                  </a:lnTo>
                  <a:lnTo>
                    <a:pt x="1" y="29"/>
                  </a:lnTo>
                  <a:lnTo>
                    <a:pt x="2" y="25"/>
                  </a:lnTo>
                  <a:lnTo>
                    <a:pt x="4" y="23"/>
                  </a:lnTo>
                  <a:lnTo>
                    <a:pt x="4" y="20"/>
                  </a:lnTo>
                  <a:lnTo>
                    <a:pt x="11" y="36"/>
                  </a:lnTo>
                  <a:lnTo>
                    <a:pt x="20" y="58"/>
                  </a:lnTo>
                  <a:lnTo>
                    <a:pt x="29" y="78"/>
                  </a:lnTo>
                  <a:lnTo>
                    <a:pt x="32" y="91"/>
                  </a:lnTo>
                  <a:lnTo>
                    <a:pt x="34" y="89"/>
                  </a:lnTo>
                  <a:lnTo>
                    <a:pt x="36" y="85"/>
                  </a:lnTo>
                  <a:lnTo>
                    <a:pt x="37" y="84"/>
                  </a:lnTo>
                  <a:lnTo>
                    <a:pt x="38" y="83"/>
                  </a:lnTo>
                  <a:lnTo>
                    <a:pt x="38" y="82"/>
                  </a:lnTo>
                  <a:lnTo>
                    <a:pt x="38" y="78"/>
                  </a:lnTo>
                  <a:lnTo>
                    <a:pt x="38" y="76"/>
                  </a:lnTo>
                  <a:lnTo>
                    <a:pt x="37"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7" name="Freeform 164"/>
            <p:cNvSpPr>
              <a:spLocks/>
            </p:cNvSpPr>
            <p:nvPr/>
          </p:nvSpPr>
          <p:spPr bwMode="auto">
            <a:xfrm>
              <a:off x="5246" y="2798"/>
              <a:ext cx="74" cy="149"/>
            </a:xfrm>
            <a:custGeom>
              <a:avLst/>
              <a:gdLst>
                <a:gd name="T0" fmla="*/ 1 w 148"/>
                <a:gd name="T1" fmla="*/ 1 h 298"/>
                <a:gd name="T2" fmla="*/ 1 w 148"/>
                <a:gd name="T3" fmla="*/ 1 h 298"/>
                <a:gd name="T4" fmla="*/ 1 w 148"/>
                <a:gd name="T5" fmla="*/ 1 h 298"/>
                <a:gd name="T6" fmla="*/ 1 w 148"/>
                <a:gd name="T7" fmla="*/ 1 h 298"/>
                <a:gd name="T8" fmla="*/ 1 w 148"/>
                <a:gd name="T9" fmla="*/ 1 h 298"/>
                <a:gd name="T10" fmla="*/ 1 w 148"/>
                <a:gd name="T11" fmla="*/ 1 h 298"/>
                <a:gd name="T12" fmla="*/ 1 w 148"/>
                <a:gd name="T13" fmla="*/ 1 h 298"/>
                <a:gd name="T14" fmla="*/ 1 w 148"/>
                <a:gd name="T15" fmla="*/ 1 h 298"/>
                <a:gd name="T16" fmla="*/ 1 w 148"/>
                <a:gd name="T17" fmla="*/ 1 h 298"/>
                <a:gd name="T18" fmla="*/ 1 w 148"/>
                <a:gd name="T19" fmla="*/ 1 h 298"/>
                <a:gd name="T20" fmla="*/ 1 w 148"/>
                <a:gd name="T21" fmla="*/ 1 h 298"/>
                <a:gd name="T22" fmla="*/ 1 w 148"/>
                <a:gd name="T23" fmla="*/ 1 h 298"/>
                <a:gd name="T24" fmla="*/ 1 w 148"/>
                <a:gd name="T25" fmla="*/ 1 h 298"/>
                <a:gd name="T26" fmla="*/ 1 w 148"/>
                <a:gd name="T27" fmla="*/ 1 h 298"/>
                <a:gd name="T28" fmla="*/ 1 w 148"/>
                <a:gd name="T29" fmla="*/ 1 h 298"/>
                <a:gd name="T30" fmla="*/ 1 w 148"/>
                <a:gd name="T31" fmla="*/ 1 h 298"/>
                <a:gd name="T32" fmla="*/ 1 w 148"/>
                <a:gd name="T33" fmla="*/ 1 h 298"/>
                <a:gd name="T34" fmla="*/ 1 w 148"/>
                <a:gd name="T35" fmla="*/ 1 h 298"/>
                <a:gd name="T36" fmla="*/ 1 w 148"/>
                <a:gd name="T37" fmla="*/ 1 h 298"/>
                <a:gd name="T38" fmla="*/ 1 w 148"/>
                <a:gd name="T39" fmla="*/ 1 h 298"/>
                <a:gd name="T40" fmla="*/ 1 w 148"/>
                <a:gd name="T41" fmla="*/ 1 h 298"/>
                <a:gd name="T42" fmla="*/ 1 w 148"/>
                <a:gd name="T43" fmla="*/ 1 h 298"/>
                <a:gd name="T44" fmla="*/ 1 w 148"/>
                <a:gd name="T45" fmla="*/ 1 h 298"/>
                <a:gd name="T46" fmla="*/ 1 w 148"/>
                <a:gd name="T47" fmla="*/ 1 h 298"/>
                <a:gd name="T48" fmla="*/ 1 w 148"/>
                <a:gd name="T49" fmla="*/ 1 h 298"/>
                <a:gd name="T50" fmla="*/ 1 w 148"/>
                <a:gd name="T51" fmla="*/ 1 h 298"/>
                <a:gd name="T52" fmla="*/ 1 w 148"/>
                <a:gd name="T53" fmla="*/ 1 h 298"/>
                <a:gd name="T54" fmla="*/ 1 w 148"/>
                <a:gd name="T55" fmla="*/ 1 h 298"/>
                <a:gd name="T56" fmla="*/ 1 w 148"/>
                <a:gd name="T57" fmla="*/ 1 h 298"/>
                <a:gd name="T58" fmla="*/ 1 w 148"/>
                <a:gd name="T59" fmla="*/ 1 h 298"/>
                <a:gd name="T60" fmla="*/ 1 w 148"/>
                <a:gd name="T61" fmla="*/ 1 h 298"/>
                <a:gd name="T62" fmla="*/ 1 w 148"/>
                <a:gd name="T63" fmla="*/ 1 h 298"/>
                <a:gd name="T64" fmla="*/ 1 w 148"/>
                <a:gd name="T65" fmla="*/ 1 h 298"/>
                <a:gd name="T66" fmla="*/ 1 w 148"/>
                <a:gd name="T67" fmla="*/ 1 h 298"/>
                <a:gd name="T68" fmla="*/ 1 w 148"/>
                <a:gd name="T69" fmla="*/ 1 h 298"/>
                <a:gd name="T70" fmla="*/ 1 w 148"/>
                <a:gd name="T71" fmla="*/ 1 h 298"/>
                <a:gd name="T72" fmla="*/ 1 w 148"/>
                <a:gd name="T73" fmla="*/ 1 h 298"/>
                <a:gd name="T74" fmla="*/ 1 w 148"/>
                <a:gd name="T75" fmla="*/ 1 h 298"/>
                <a:gd name="T76" fmla="*/ 1 w 148"/>
                <a:gd name="T77" fmla="*/ 1 h 298"/>
                <a:gd name="T78" fmla="*/ 1 w 148"/>
                <a:gd name="T79" fmla="*/ 1 h 298"/>
                <a:gd name="T80" fmla="*/ 1 w 148"/>
                <a:gd name="T81" fmla="*/ 1 h 298"/>
                <a:gd name="T82" fmla="*/ 1 w 148"/>
                <a:gd name="T83" fmla="*/ 1 h 298"/>
                <a:gd name="T84" fmla="*/ 1 w 148"/>
                <a:gd name="T85" fmla="*/ 1 h 298"/>
                <a:gd name="T86" fmla="*/ 1 w 148"/>
                <a:gd name="T87" fmla="*/ 1 h 298"/>
                <a:gd name="T88" fmla="*/ 1 w 148"/>
                <a:gd name="T89" fmla="*/ 1 h 298"/>
                <a:gd name="T90" fmla="*/ 1 w 148"/>
                <a:gd name="T91" fmla="*/ 1 h 2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298"/>
                <a:gd name="T140" fmla="*/ 148 w 148"/>
                <a:gd name="T141" fmla="*/ 298 h 2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298">
                  <a:moveTo>
                    <a:pt x="129" y="13"/>
                  </a:moveTo>
                  <a:lnTo>
                    <a:pt x="125" y="25"/>
                  </a:lnTo>
                  <a:lnTo>
                    <a:pt x="124" y="38"/>
                  </a:lnTo>
                  <a:lnTo>
                    <a:pt x="122" y="53"/>
                  </a:lnTo>
                  <a:lnTo>
                    <a:pt x="122" y="64"/>
                  </a:lnTo>
                  <a:lnTo>
                    <a:pt x="119" y="64"/>
                  </a:lnTo>
                  <a:lnTo>
                    <a:pt x="117" y="65"/>
                  </a:lnTo>
                  <a:lnTo>
                    <a:pt x="115" y="67"/>
                  </a:lnTo>
                  <a:lnTo>
                    <a:pt x="112" y="68"/>
                  </a:lnTo>
                  <a:lnTo>
                    <a:pt x="112" y="72"/>
                  </a:lnTo>
                  <a:lnTo>
                    <a:pt x="114" y="77"/>
                  </a:lnTo>
                  <a:lnTo>
                    <a:pt x="115" y="83"/>
                  </a:lnTo>
                  <a:lnTo>
                    <a:pt x="116" y="90"/>
                  </a:lnTo>
                  <a:lnTo>
                    <a:pt x="124" y="127"/>
                  </a:lnTo>
                  <a:lnTo>
                    <a:pt x="134" y="168"/>
                  </a:lnTo>
                  <a:lnTo>
                    <a:pt x="142" y="205"/>
                  </a:lnTo>
                  <a:lnTo>
                    <a:pt x="148" y="231"/>
                  </a:lnTo>
                  <a:lnTo>
                    <a:pt x="146" y="235"/>
                  </a:lnTo>
                  <a:lnTo>
                    <a:pt x="142" y="241"/>
                  </a:lnTo>
                  <a:lnTo>
                    <a:pt x="139" y="249"/>
                  </a:lnTo>
                  <a:lnTo>
                    <a:pt x="135" y="257"/>
                  </a:lnTo>
                  <a:lnTo>
                    <a:pt x="133" y="258"/>
                  </a:lnTo>
                  <a:lnTo>
                    <a:pt x="131" y="258"/>
                  </a:lnTo>
                  <a:lnTo>
                    <a:pt x="127" y="259"/>
                  </a:lnTo>
                  <a:lnTo>
                    <a:pt x="125" y="259"/>
                  </a:lnTo>
                  <a:lnTo>
                    <a:pt x="123" y="260"/>
                  </a:lnTo>
                  <a:lnTo>
                    <a:pt x="119" y="260"/>
                  </a:lnTo>
                  <a:lnTo>
                    <a:pt x="116" y="260"/>
                  </a:lnTo>
                  <a:lnTo>
                    <a:pt x="111" y="262"/>
                  </a:lnTo>
                  <a:lnTo>
                    <a:pt x="105" y="262"/>
                  </a:lnTo>
                  <a:lnTo>
                    <a:pt x="99" y="263"/>
                  </a:lnTo>
                  <a:lnTo>
                    <a:pt x="93" y="263"/>
                  </a:lnTo>
                  <a:lnTo>
                    <a:pt x="87" y="263"/>
                  </a:lnTo>
                  <a:lnTo>
                    <a:pt x="81" y="263"/>
                  </a:lnTo>
                  <a:lnTo>
                    <a:pt x="77" y="263"/>
                  </a:lnTo>
                  <a:lnTo>
                    <a:pt x="72" y="263"/>
                  </a:lnTo>
                  <a:lnTo>
                    <a:pt x="69" y="263"/>
                  </a:lnTo>
                  <a:lnTo>
                    <a:pt x="68" y="270"/>
                  </a:lnTo>
                  <a:lnTo>
                    <a:pt x="65" y="280"/>
                  </a:lnTo>
                  <a:lnTo>
                    <a:pt x="64" y="290"/>
                  </a:lnTo>
                  <a:lnTo>
                    <a:pt x="64" y="298"/>
                  </a:lnTo>
                  <a:lnTo>
                    <a:pt x="64" y="290"/>
                  </a:lnTo>
                  <a:lnTo>
                    <a:pt x="64" y="282"/>
                  </a:lnTo>
                  <a:lnTo>
                    <a:pt x="64" y="272"/>
                  </a:lnTo>
                  <a:lnTo>
                    <a:pt x="63" y="263"/>
                  </a:lnTo>
                  <a:lnTo>
                    <a:pt x="62" y="241"/>
                  </a:lnTo>
                  <a:lnTo>
                    <a:pt x="58" y="218"/>
                  </a:lnTo>
                  <a:lnTo>
                    <a:pt x="54" y="196"/>
                  </a:lnTo>
                  <a:lnTo>
                    <a:pt x="48" y="176"/>
                  </a:lnTo>
                  <a:lnTo>
                    <a:pt x="39" y="150"/>
                  </a:lnTo>
                  <a:lnTo>
                    <a:pt x="28" y="117"/>
                  </a:lnTo>
                  <a:lnTo>
                    <a:pt x="18" y="86"/>
                  </a:lnTo>
                  <a:lnTo>
                    <a:pt x="15" y="66"/>
                  </a:lnTo>
                  <a:lnTo>
                    <a:pt x="11" y="64"/>
                  </a:lnTo>
                  <a:lnTo>
                    <a:pt x="7" y="61"/>
                  </a:lnTo>
                  <a:lnTo>
                    <a:pt x="2" y="59"/>
                  </a:lnTo>
                  <a:lnTo>
                    <a:pt x="0" y="57"/>
                  </a:lnTo>
                  <a:lnTo>
                    <a:pt x="3" y="48"/>
                  </a:lnTo>
                  <a:lnTo>
                    <a:pt x="8" y="34"/>
                  </a:lnTo>
                  <a:lnTo>
                    <a:pt x="12" y="20"/>
                  </a:lnTo>
                  <a:lnTo>
                    <a:pt x="15" y="12"/>
                  </a:lnTo>
                  <a:lnTo>
                    <a:pt x="17" y="8"/>
                  </a:lnTo>
                  <a:lnTo>
                    <a:pt x="18" y="7"/>
                  </a:lnTo>
                  <a:lnTo>
                    <a:pt x="20" y="5"/>
                  </a:lnTo>
                  <a:lnTo>
                    <a:pt x="21" y="3"/>
                  </a:lnTo>
                  <a:lnTo>
                    <a:pt x="23" y="7"/>
                  </a:lnTo>
                  <a:lnTo>
                    <a:pt x="25" y="13"/>
                  </a:lnTo>
                  <a:lnTo>
                    <a:pt x="28" y="19"/>
                  </a:lnTo>
                  <a:lnTo>
                    <a:pt x="31" y="23"/>
                  </a:lnTo>
                  <a:lnTo>
                    <a:pt x="33" y="38"/>
                  </a:lnTo>
                  <a:lnTo>
                    <a:pt x="36" y="54"/>
                  </a:lnTo>
                  <a:lnTo>
                    <a:pt x="41" y="71"/>
                  </a:lnTo>
                  <a:lnTo>
                    <a:pt x="47" y="88"/>
                  </a:lnTo>
                  <a:lnTo>
                    <a:pt x="53" y="104"/>
                  </a:lnTo>
                  <a:lnTo>
                    <a:pt x="58" y="118"/>
                  </a:lnTo>
                  <a:lnTo>
                    <a:pt x="63" y="129"/>
                  </a:lnTo>
                  <a:lnTo>
                    <a:pt x="65" y="137"/>
                  </a:lnTo>
                  <a:lnTo>
                    <a:pt x="70" y="113"/>
                  </a:lnTo>
                  <a:lnTo>
                    <a:pt x="76" y="90"/>
                  </a:lnTo>
                  <a:lnTo>
                    <a:pt x="81" y="73"/>
                  </a:lnTo>
                  <a:lnTo>
                    <a:pt x="86" y="61"/>
                  </a:lnTo>
                  <a:lnTo>
                    <a:pt x="92" y="52"/>
                  </a:lnTo>
                  <a:lnTo>
                    <a:pt x="100" y="38"/>
                  </a:lnTo>
                  <a:lnTo>
                    <a:pt x="107" y="26"/>
                  </a:lnTo>
                  <a:lnTo>
                    <a:pt x="109" y="18"/>
                  </a:lnTo>
                  <a:lnTo>
                    <a:pt x="109" y="12"/>
                  </a:lnTo>
                  <a:lnTo>
                    <a:pt x="109" y="7"/>
                  </a:lnTo>
                  <a:lnTo>
                    <a:pt x="110" y="3"/>
                  </a:lnTo>
                  <a:lnTo>
                    <a:pt x="111" y="0"/>
                  </a:lnTo>
                  <a:lnTo>
                    <a:pt x="115" y="3"/>
                  </a:lnTo>
                  <a:lnTo>
                    <a:pt x="119" y="6"/>
                  </a:lnTo>
                  <a:lnTo>
                    <a:pt x="124" y="11"/>
                  </a:lnTo>
                  <a:lnTo>
                    <a:pt x="129" y="1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8" name="Freeform 165"/>
            <p:cNvSpPr>
              <a:spLocks/>
            </p:cNvSpPr>
            <p:nvPr/>
          </p:nvSpPr>
          <p:spPr bwMode="auto">
            <a:xfrm>
              <a:off x="5289" y="2798"/>
              <a:ext cx="21" cy="39"/>
            </a:xfrm>
            <a:custGeom>
              <a:avLst/>
              <a:gdLst>
                <a:gd name="T0" fmla="*/ 0 w 43"/>
                <a:gd name="T1" fmla="*/ 0 h 79"/>
                <a:gd name="T2" fmla="*/ 0 w 43"/>
                <a:gd name="T3" fmla="*/ 0 h 79"/>
                <a:gd name="T4" fmla="*/ 0 w 43"/>
                <a:gd name="T5" fmla="*/ 0 h 79"/>
                <a:gd name="T6" fmla="*/ 0 w 43"/>
                <a:gd name="T7" fmla="*/ 0 h 79"/>
                <a:gd name="T8" fmla="*/ 0 w 43"/>
                <a:gd name="T9" fmla="*/ 0 h 79"/>
                <a:gd name="T10" fmla="*/ 0 w 43"/>
                <a:gd name="T11" fmla="*/ 0 h 79"/>
                <a:gd name="T12" fmla="*/ 0 w 43"/>
                <a:gd name="T13" fmla="*/ 0 h 79"/>
                <a:gd name="T14" fmla="*/ 0 w 43"/>
                <a:gd name="T15" fmla="*/ 0 h 79"/>
                <a:gd name="T16" fmla="*/ 0 w 43"/>
                <a:gd name="T17" fmla="*/ 0 h 79"/>
                <a:gd name="T18" fmla="*/ 0 w 43"/>
                <a:gd name="T19" fmla="*/ 0 h 79"/>
                <a:gd name="T20" fmla="*/ 0 w 43"/>
                <a:gd name="T21" fmla="*/ 0 h 79"/>
                <a:gd name="T22" fmla="*/ 0 w 43"/>
                <a:gd name="T23" fmla="*/ 0 h 79"/>
                <a:gd name="T24" fmla="*/ 0 w 43"/>
                <a:gd name="T25" fmla="*/ 0 h 79"/>
                <a:gd name="T26" fmla="*/ 0 w 43"/>
                <a:gd name="T27" fmla="*/ 0 h 79"/>
                <a:gd name="T28" fmla="*/ 0 w 43"/>
                <a:gd name="T29" fmla="*/ 0 h 79"/>
                <a:gd name="T30" fmla="*/ 0 w 43"/>
                <a:gd name="T31" fmla="*/ 0 h 79"/>
                <a:gd name="T32" fmla="*/ 0 w 43"/>
                <a:gd name="T33" fmla="*/ 0 h 79"/>
                <a:gd name="T34" fmla="*/ 0 w 43"/>
                <a:gd name="T35" fmla="*/ 0 h 79"/>
                <a:gd name="T36" fmla="*/ 0 w 43"/>
                <a:gd name="T37" fmla="*/ 0 h 79"/>
                <a:gd name="T38" fmla="*/ 0 w 43"/>
                <a:gd name="T39" fmla="*/ 0 h 79"/>
                <a:gd name="T40" fmla="*/ 0 w 43"/>
                <a:gd name="T41" fmla="*/ 0 h 79"/>
                <a:gd name="T42" fmla="*/ 0 w 43"/>
                <a:gd name="T43" fmla="*/ 0 h 79"/>
                <a:gd name="T44" fmla="*/ 0 w 43"/>
                <a:gd name="T45" fmla="*/ 0 h 79"/>
                <a:gd name="T46" fmla="*/ 0 w 43"/>
                <a:gd name="T47" fmla="*/ 0 h 79"/>
                <a:gd name="T48" fmla="*/ 0 w 43"/>
                <a:gd name="T49" fmla="*/ 0 h 79"/>
                <a:gd name="T50" fmla="*/ 0 w 43"/>
                <a:gd name="T51" fmla="*/ 0 h 79"/>
                <a:gd name="T52" fmla="*/ 0 w 43"/>
                <a:gd name="T53" fmla="*/ 0 h 79"/>
                <a:gd name="T54" fmla="*/ 0 w 43"/>
                <a:gd name="T55" fmla="*/ 0 h 79"/>
                <a:gd name="T56" fmla="*/ 0 w 43"/>
                <a:gd name="T57" fmla="*/ 0 h 79"/>
                <a:gd name="T58" fmla="*/ 0 w 43"/>
                <a:gd name="T59" fmla="*/ 0 h 79"/>
                <a:gd name="T60" fmla="*/ 0 w 43"/>
                <a:gd name="T61" fmla="*/ 0 h 79"/>
                <a:gd name="T62" fmla="*/ 0 w 43"/>
                <a:gd name="T63" fmla="*/ 0 h 79"/>
                <a:gd name="T64" fmla="*/ 0 w 43"/>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79"/>
                <a:gd name="T101" fmla="*/ 43 w 43"/>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79">
                  <a:moveTo>
                    <a:pt x="26" y="68"/>
                  </a:moveTo>
                  <a:lnTo>
                    <a:pt x="29" y="67"/>
                  </a:lnTo>
                  <a:lnTo>
                    <a:pt x="31" y="65"/>
                  </a:lnTo>
                  <a:lnTo>
                    <a:pt x="33" y="64"/>
                  </a:lnTo>
                  <a:lnTo>
                    <a:pt x="36" y="64"/>
                  </a:lnTo>
                  <a:lnTo>
                    <a:pt x="36" y="53"/>
                  </a:lnTo>
                  <a:lnTo>
                    <a:pt x="38" y="38"/>
                  </a:lnTo>
                  <a:lnTo>
                    <a:pt x="39" y="25"/>
                  </a:lnTo>
                  <a:lnTo>
                    <a:pt x="43" y="13"/>
                  </a:lnTo>
                  <a:lnTo>
                    <a:pt x="38" y="11"/>
                  </a:lnTo>
                  <a:lnTo>
                    <a:pt x="33" y="6"/>
                  </a:lnTo>
                  <a:lnTo>
                    <a:pt x="29" y="3"/>
                  </a:lnTo>
                  <a:lnTo>
                    <a:pt x="25" y="0"/>
                  </a:lnTo>
                  <a:lnTo>
                    <a:pt x="24" y="3"/>
                  </a:lnTo>
                  <a:lnTo>
                    <a:pt x="23" y="7"/>
                  </a:lnTo>
                  <a:lnTo>
                    <a:pt x="23" y="12"/>
                  </a:lnTo>
                  <a:lnTo>
                    <a:pt x="23" y="18"/>
                  </a:lnTo>
                  <a:lnTo>
                    <a:pt x="21" y="26"/>
                  </a:lnTo>
                  <a:lnTo>
                    <a:pt x="14" y="38"/>
                  </a:lnTo>
                  <a:lnTo>
                    <a:pt x="6" y="52"/>
                  </a:lnTo>
                  <a:lnTo>
                    <a:pt x="0" y="61"/>
                  </a:lnTo>
                  <a:lnTo>
                    <a:pt x="3" y="61"/>
                  </a:lnTo>
                  <a:lnTo>
                    <a:pt x="8" y="63"/>
                  </a:lnTo>
                  <a:lnTo>
                    <a:pt x="11" y="63"/>
                  </a:lnTo>
                  <a:lnTo>
                    <a:pt x="13" y="64"/>
                  </a:lnTo>
                  <a:lnTo>
                    <a:pt x="13" y="67"/>
                  </a:lnTo>
                  <a:lnTo>
                    <a:pt x="11" y="72"/>
                  </a:lnTo>
                  <a:lnTo>
                    <a:pt x="10" y="76"/>
                  </a:lnTo>
                  <a:lnTo>
                    <a:pt x="9" y="79"/>
                  </a:lnTo>
                  <a:lnTo>
                    <a:pt x="11" y="77"/>
                  </a:lnTo>
                  <a:lnTo>
                    <a:pt x="16" y="75"/>
                  </a:lnTo>
                  <a:lnTo>
                    <a:pt x="23" y="71"/>
                  </a:lnTo>
                  <a:lnTo>
                    <a:pt x="26"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9" name="Freeform 166"/>
            <p:cNvSpPr>
              <a:spLocks/>
            </p:cNvSpPr>
            <p:nvPr/>
          </p:nvSpPr>
          <p:spPr bwMode="auto">
            <a:xfrm>
              <a:off x="5283" y="2843"/>
              <a:ext cx="35" cy="86"/>
            </a:xfrm>
            <a:custGeom>
              <a:avLst/>
              <a:gdLst>
                <a:gd name="T0" fmla="*/ 0 w 72"/>
                <a:gd name="T1" fmla="*/ 1 h 172"/>
                <a:gd name="T2" fmla="*/ 0 w 72"/>
                <a:gd name="T3" fmla="*/ 1 h 172"/>
                <a:gd name="T4" fmla="*/ 0 w 72"/>
                <a:gd name="T5" fmla="*/ 1 h 172"/>
                <a:gd name="T6" fmla="*/ 0 w 72"/>
                <a:gd name="T7" fmla="*/ 1 h 172"/>
                <a:gd name="T8" fmla="*/ 0 w 72"/>
                <a:gd name="T9" fmla="*/ 1 h 172"/>
                <a:gd name="T10" fmla="*/ 0 w 72"/>
                <a:gd name="T11" fmla="*/ 1 h 172"/>
                <a:gd name="T12" fmla="*/ 0 w 72"/>
                <a:gd name="T13" fmla="*/ 1 h 172"/>
                <a:gd name="T14" fmla="*/ 0 w 72"/>
                <a:gd name="T15" fmla="*/ 1 h 172"/>
                <a:gd name="T16" fmla="*/ 0 w 72"/>
                <a:gd name="T17" fmla="*/ 1 h 172"/>
                <a:gd name="T18" fmla="*/ 0 w 72"/>
                <a:gd name="T19" fmla="*/ 1 h 172"/>
                <a:gd name="T20" fmla="*/ 0 w 72"/>
                <a:gd name="T21" fmla="*/ 1 h 172"/>
                <a:gd name="T22" fmla="*/ 0 w 72"/>
                <a:gd name="T23" fmla="*/ 1 h 172"/>
                <a:gd name="T24" fmla="*/ 0 w 72"/>
                <a:gd name="T25" fmla="*/ 1 h 172"/>
                <a:gd name="T26" fmla="*/ 0 w 72"/>
                <a:gd name="T27" fmla="*/ 1 h 172"/>
                <a:gd name="T28" fmla="*/ 0 w 72"/>
                <a:gd name="T29" fmla="*/ 1 h 172"/>
                <a:gd name="T30" fmla="*/ 0 w 72"/>
                <a:gd name="T31" fmla="*/ 1 h 172"/>
                <a:gd name="T32" fmla="*/ 0 w 72"/>
                <a:gd name="T33" fmla="*/ 1 h 172"/>
                <a:gd name="T34" fmla="*/ 0 w 72"/>
                <a:gd name="T35" fmla="*/ 1 h 172"/>
                <a:gd name="T36" fmla="*/ 0 w 72"/>
                <a:gd name="T37" fmla="*/ 1 h 172"/>
                <a:gd name="T38" fmla="*/ 0 w 72"/>
                <a:gd name="T39" fmla="*/ 1 h 172"/>
                <a:gd name="T40" fmla="*/ 0 w 72"/>
                <a:gd name="T41" fmla="*/ 1 h 172"/>
                <a:gd name="T42" fmla="*/ 0 w 72"/>
                <a:gd name="T43" fmla="*/ 1 h 172"/>
                <a:gd name="T44" fmla="*/ 0 w 72"/>
                <a:gd name="T45" fmla="*/ 1 h 172"/>
                <a:gd name="T46" fmla="*/ 0 w 72"/>
                <a:gd name="T47" fmla="*/ 1 h 172"/>
                <a:gd name="T48" fmla="*/ 0 w 72"/>
                <a:gd name="T49" fmla="*/ 1 h 172"/>
                <a:gd name="T50" fmla="*/ 0 w 72"/>
                <a:gd name="T51" fmla="*/ 1 h 172"/>
                <a:gd name="T52" fmla="*/ 0 w 72"/>
                <a:gd name="T53" fmla="*/ 1 h 172"/>
                <a:gd name="T54" fmla="*/ 0 w 72"/>
                <a:gd name="T55" fmla="*/ 1 h 172"/>
                <a:gd name="T56" fmla="*/ 0 w 72"/>
                <a:gd name="T57" fmla="*/ 1 h 172"/>
                <a:gd name="T58" fmla="*/ 0 w 72"/>
                <a:gd name="T59" fmla="*/ 1 h 172"/>
                <a:gd name="T60" fmla="*/ 0 w 72"/>
                <a:gd name="T61" fmla="*/ 1 h 172"/>
                <a:gd name="T62" fmla="*/ 0 w 72"/>
                <a:gd name="T63" fmla="*/ 1 h 172"/>
                <a:gd name="T64" fmla="*/ 0 w 72"/>
                <a:gd name="T65" fmla="*/ 1 h 172"/>
                <a:gd name="T66" fmla="*/ 0 w 72"/>
                <a:gd name="T67" fmla="*/ 1 h 172"/>
                <a:gd name="T68" fmla="*/ 0 w 72"/>
                <a:gd name="T69" fmla="*/ 1 h 172"/>
                <a:gd name="T70" fmla="*/ 0 w 72"/>
                <a:gd name="T71" fmla="*/ 1 h 172"/>
                <a:gd name="T72" fmla="*/ 0 w 72"/>
                <a:gd name="T73" fmla="*/ 1 h 172"/>
                <a:gd name="T74" fmla="*/ 0 w 72"/>
                <a:gd name="T75" fmla="*/ 1 h 1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172"/>
                <a:gd name="T116" fmla="*/ 72 w 72"/>
                <a:gd name="T117" fmla="*/ 172 h 1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172">
                  <a:moveTo>
                    <a:pt x="43" y="0"/>
                  </a:moveTo>
                  <a:lnTo>
                    <a:pt x="49" y="29"/>
                  </a:lnTo>
                  <a:lnTo>
                    <a:pt x="57" y="60"/>
                  </a:lnTo>
                  <a:lnTo>
                    <a:pt x="65" y="92"/>
                  </a:lnTo>
                  <a:lnTo>
                    <a:pt x="72" y="121"/>
                  </a:lnTo>
                  <a:lnTo>
                    <a:pt x="66" y="129"/>
                  </a:lnTo>
                  <a:lnTo>
                    <a:pt x="58" y="139"/>
                  </a:lnTo>
                  <a:lnTo>
                    <a:pt x="51" y="151"/>
                  </a:lnTo>
                  <a:lnTo>
                    <a:pt x="47" y="159"/>
                  </a:lnTo>
                  <a:lnTo>
                    <a:pt x="52" y="154"/>
                  </a:lnTo>
                  <a:lnTo>
                    <a:pt x="59" y="146"/>
                  </a:lnTo>
                  <a:lnTo>
                    <a:pt x="66" y="139"/>
                  </a:lnTo>
                  <a:lnTo>
                    <a:pt x="69" y="137"/>
                  </a:lnTo>
                  <a:lnTo>
                    <a:pt x="68" y="142"/>
                  </a:lnTo>
                  <a:lnTo>
                    <a:pt x="64" y="151"/>
                  </a:lnTo>
                  <a:lnTo>
                    <a:pt x="58" y="161"/>
                  </a:lnTo>
                  <a:lnTo>
                    <a:pt x="52" y="169"/>
                  </a:lnTo>
                  <a:lnTo>
                    <a:pt x="50" y="170"/>
                  </a:lnTo>
                  <a:lnTo>
                    <a:pt x="46" y="170"/>
                  </a:lnTo>
                  <a:lnTo>
                    <a:pt x="43" y="170"/>
                  </a:lnTo>
                  <a:lnTo>
                    <a:pt x="38" y="172"/>
                  </a:lnTo>
                  <a:lnTo>
                    <a:pt x="34" y="170"/>
                  </a:lnTo>
                  <a:lnTo>
                    <a:pt x="29" y="170"/>
                  </a:lnTo>
                  <a:lnTo>
                    <a:pt x="26" y="169"/>
                  </a:lnTo>
                  <a:lnTo>
                    <a:pt x="26" y="167"/>
                  </a:lnTo>
                  <a:lnTo>
                    <a:pt x="29" y="160"/>
                  </a:lnTo>
                  <a:lnTo>
                    <a:pt x="34" y="147"/>
                  </a:lnTo>
                  <a:lnTo>
                    <a:pt x="38" y="132"/>
                  </a:lnTo>
                  <a:lnTo>
                    <a:pt x="38" y="119"/>
                  </a:lnTo>
                  <a:lnTo>
                    <a:pt x="32" y="120"/>
                  </a:lnTo>
                  <a:lnTo>
                    <a:pt x="27" y="123"/>
                  </a:lnTo>
                  <a:lnTo>
                    <a:pt x="21" y="127"/>
                  </a:lnTo>
                  <a:lnTo>
                    <a:pt x="16" y="131"/>
                  </a:lnTo>
                  <a:lnTo>
                    <a:pt x="12" y="136"/>
                  </a:lnTo>
                  <a:lnTo>
                    <a:pt x="7" y="141"/>
                  </a:lnTo>
                  <a:lnTo>
                    <a:pt x="4" y="143"/>
                  </a:lnTo>
                  <a:lnTo>
                    <a:pt x="0" y="143"/>
                  </a:lnTo>
                  <a:lnTo>
                    <a:pt x="5" y="136"/>
                  </a:lnTo>
                  <a:lnTo>
                    <a:pt x="9" y="129"/>
                  </a:lnTo>
                  <a:lnTo>
                    <a:pt x="14" y="122"/>
                  </a:lnTo>
                  <a:lnTo>
                    <a:pt x="19" y="115"/>
                  </a:lnTo>
                  <a:lnTo>
                    <a:pt x="23" y="109"/>
                  </a:lnTo>
                  <a:lnTo>
                    <a:pt x="28" y="104"/>
                  </a:lnTo>
                  <a:lnTo>
                    <a:pt x="32" y="99"/>
                  </a:lnTo>
                  <a:lnTo>
                    <a:pt x="36" y="96"/>
                  </a:lnTo>
                  <a:lnTo>
                    <a:pt x="43" y="89"/>
                  </a:lnTo>
                  <a:lnTo>
                    <a:pt x="50" y="81"/>
                  </a:lnTo>
                  <a:lnTo>
                    <a:pt x="54" y="69"/>
                  </a:lnTo>
                  <a:lnTo>
                    <a:pt x="53" y="55"/>
                  </a:lnTo>
                  <a:lnTo>
                    <a:pt x="52" y="51"/>
                  </a:lnTo>
                  <a:lnTo>
                    <a:pt x="51" y="46"/>
                  </a:lnTo>
                  <a:lnTo>
                    <a:pt x="50" y="42"/>
                  </a:lnTo>
                  <a:lnTo>
                    <a:pt x="50" y="38"/>
                  </a:lnTo>
                  <a:lnTo>
                    <a:pt x="45" y="39"/>
                  </a:lnTo>
                  <a:lnTo>
                    <a:pt x="38" y="40"/>
                  </a:lnTo>
                  <a:lnTo>
                    <a:pt x="31" y="42"/>
                  </a:lnTo>
                  <a:lnTo>
                    <a:pt x="24" y="43"/>
                  </a:lnTo>
                  <a:lnTo>
                    <a:pt x="16" y="43"/>
                  </a:lnTo>
                  <a:lnTo>
                    <a:pt x="9" y="44"/>
                  </a:lnTo>
                  <a:lnTo>
                    <a:pt x="5" y="45"/>
                  </a:lnTo>
                  <a:lnTo>
                    <a:pt x="1" y="45"/>
                  </a:lnTo>
                  <a:lnTo>
                    <a:pt x="5" y="42"/>
                  </a:lnTo>
                  <a:lnTo>
                    <a:pt x="8" y="39"/>
                  </a:lnTo>
                  <a:lnTo>
                    <a:pt x="13" y="37"/>
                  </a:lnTo>
                  <a:lnTo>
                    <a:pt x="18" y="35"/>
                  </a:lnTo>
                  <a:lnTo>
                    <a:pt x="22" y="34"/>
                  </a:lnTo>
                  <a:lnTo>
                    <a:pt x="27" y="34"/>
                  </a:lnTo>
                  <a:lnTo>
                    <a:pt x="31" y="32"/>
                  </a:lnTo>
                  <a:lnTo>
                    <a:pt x="36" y="32"/>
                  </a:lnTo>
                  <a:lnTo>
                    <a:pt x="38" y="29"/>
                  </a:lnTo>
                  <a:lnTo>
                    <a:pt x="42" y="24"/>
                  </a:lnTo>
                  <a:lnTo>
                    <a:pt x="44" y="20"/>
                  </a:lnTo>
                  <a:lnTo>
                    <a:pt x="44" y="16"/>
                  </a:lnTo>
                  <a:lnTo>
                    <a:pt x="43" y="14"/>
                  </a:lnTo>
                  <a:lnTo>
                    <a:pt x="43" y="9"/>
                  </a:lnTo>
                  <a:lnTo>
                    <a:pt x="43" y="5"/>
                  </a:lnTo>
                  <a:lnTo>
                    <a:pt x="4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0" name="Freeform 167"/>
            <p:cNvSpPr>
              <a:spLocks/>
            </p:cNvSpPr>
            <p:nvPr/>
          </p:nvSpPr>
          <p:spPr bwMode="auto">
            <a:xfrm>
              <a:off x="5306" y="2903"/>
              <a:ext cx="14" cy="25"/>
            </a:xfrm>
            <a:custGeom>
              <a:avLst/>
              <a:gdLst>
                <a:gd name="T0" fmla="*/ 1 w 28"/>
                <a:gd name="T1" fmla="*/ 1 h 48"/>
                <a:gd name="T2" fmla="*/ 1 w 28"/>
                <a:gd name="T3" fmla="*/ 1 h 48"/>
                <a:gd name="T4" fmla="*/ 1 w 28"/>
                <a:gd name="T5" fmla="*/ 1 h 48"/>
                <a:gd name="T6" fmla="*/ 1 w 28"/>
                <a:gd name="T7" fmla="*/ 1 h 48"/>
                <a:gd name="T8" fmla="*/ 1 w 28"/>
                <a:gd name="T9" fmla="*/ 1 h 48"/>
                <a:gd name="T10" fmla="*/ 1 w 28"/>
                <a:gd name="T11" fmla="*/ 1 h 48"/>
                <a:gd name="T12" fmla="*/ 1 w 28"/>
                <a:gd name="T13" fmla="*/ 1 h 48"/>
                <a:gd name="T14" fmla="*/ 1 w 28"/>
                <a:gd name="T15" fmla="*/ 1 h 48"/>
                <a:gd name="T16" fmla="*/ 0 w 28"/>
                <a:gd name="T17" fmla="*/ 1 h 48"/>
                <a:gd name="T18" fmla="*/ 1 w 28"/>
                <a:gd name="T19" fmla="*/ 1 h 48"/>
                <a:gd name="T20" fmla="*/ 1 w 28"/>
                <a:gd name="T21" fmla="*/ 1 h 48"/>
                <a:gd name="T22" fmla="*/ 1 w 28"/>
                <a:gd name="T23" fmla="*/ 1 h 48"/>
                <a:gd name="T24" fmla="*/ 1 w 28"/>
                <a:gd name="T25" fmla="*/ 0 h 48"/>
                <a:gd name="T26" fmla="*/ 1 w 28"/>
                <a:gd name="T27" fmla="*/ 1 h 48"/>
                <a:gd name="T28" fmla="*/ 1 w 28"/>
                <a:gd name="T29" fmla="*/ 1 h 48"/>
                <a:gd name="T30" fmla="*/ 1 w 28"/>
                <a:gd name="T31" fmla="*/ 1 h 48"/>
                <a:gd name="T32" fmla="*/ 1 w 28"/>
                <a:gd name="T33" fmla="*/ 1 h 48"/>
                <a:gd name="T34" fmla="*/ 1 w 28"/>
                <a:gd name="T35" fmla="*/ 1 h 48"/>
                <a:gd name="T36" fmla="*/ 1 w 28"/>
                <a:gd name="T37" fmla="*/ 1 h 48"/>
                <a:gd name="T38" fmla="*/ 1 w 28"/>
                <a:gd name="T39" fmla="*/ 1 h 48"/>
                <a:gd name="T40" fmla="*/ 1 w 28"/>
                <a:gd name="T41" fmla="*/ 1 h 48"/>
                <a:gd name="T42" fmla="*/ 1 w 28"/>
                <a:gd name="T43" fmla="*/ 1 h 48"/>
                <a:gd name="T44" fmla="*/ 1 w 28"/>
                <a:gd name="T45" fmla="*/ 1 h 48"/>
                <a:gd name="T46" fmla="*/ 1 w 28"/>
                <a:gd name="T47" fmla="*/ 1 h 48"/>
                <a:gd name="T48" fmla="*/ 1 w 28"/>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48"/>
                <a:gd name="T77" fmla="*/ 28 w 2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48">
                  <a:moveTo>
                    <a:pt x="5" y="48"/>
                  </a:moveTo>
                  <a:lnTo>
                    <a:pt x="11" y="40"/>
                  </a:lnTo>
                  <a:lnTo>
                    <a:pt x="17" y="30"/>
                  </a:lnTo>
                  <a:lnTo>
                    <a:pt x="21" y="21"/>
                  </a:lnTo>
                  <a:lnTo>
                    <a:pt x="22" y="16"/>
                  </a:lnTo>
                  <a:lnTo>
                    <a:pt x="19" y="18"/>
                  </a:lnTo>
                  <a:lnTo>
                    <a:pt x="12" y="25"/>
                  </a:lnTo>
                  <a:lnTo>
                    <a:pt x="5" y="33"/>
                  </a:lnTo>
                  <a:lnTo>
                    <a:pt x="0" y="38"/>
                  </a:lnTo>
                  <a:lnTo>
                    <a:pt x="4" y="30"/>
                  </a:lnTo>
                  <a:lnTo>
                    <a:pt x="11" y="18"/>
                  </a:lnTo>
                  <a:lnTo>
                    <a:pt x="19" y="8"/>
                  </a:lnTo>
                  <a:lnTo>
                    <a:pt x="25" y="0"/>
                  </a:lnTo>
                  <a:lnTo>
                    <a:pt x="26" y="6"/>
                  </a:lnTo>
                  <a:lnTo>
                    <a:pt x="27" y="11"/>
                  </a:lnTo>
                  <a:lnTo>
                    <a:pt x="28" y="16"/>
                  </a:lnTo>
                  <a:lnTo>
                    <a:pt x="28" y="20"/>
                  </a:lnTo>
                  <a:lnTo>
                    <a:pt x="26" y="24"/>
                  </a:lnTo>
                  <a:lnTo>
                    <a:pt x="22" y="30"/>
                  </a:lnTo>
                  <a:lnTo>
                    <a:pt x="19" y="38"/>
                  </a:lnTo>
                  <a:lnTo>
                    <a:pt x="15" y="46"/>
                  </a:lnTo>
                  <a:lnTo>
                    <a:pt x="13" y="47"/>
                  </a:lnTo>
                  <a:lnTo>
                    <a:pt x="11" y="47"/>
                  </a:lnTo>
                  <a:lnTo>
                    <a:pt x="7" y="48"/>
                  </a:lnTo>
                  <a:lnTo>
                    <a:pt x="5"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1" name="Freeform 168"/>
            <p:cNvSpPr>
              <a:spLocks/>
            </p:cNvSpPr>
            <p:nvPr/>
          </p:nvSpPr>
          <p:spPr bwMode="auto">
            <a:xfrm>
              <a:off x="5278" y="2938"/>
              <a:ext cx="5" cy="9"/>
            </a:xfrm>
            <a:custGeom>
              <a:avLst/>
              <a:gdLst>
                <a:gd name="T0" fmla="*/ 1 w 9"/>
                <a:gd name="T1" fmla="*/ 1 h 18"/>
                <a:gd name="T2" fmla="*/ 1 w 9"/>
                <a:gd name="T3" fmla="*/ 1 h 18"/>
                <a:gd name="T4" fmla="*/ 1 w 9"/>
                <a:gd name="T5" fmla="*/ 1 h 18"/>
                <a:gd name="T6" fmla="*/ 1 w 9"/>
                <a:gd name="T7" fmla="*/ 1 h 18"/>
                <a:gd name="T8" fmla="*/ 0 w 9"/>
                <a:gd name="T9" fmla="*/ 1 h 18"/>
                <a:gd name="T10" fmla="*/ 1 w 9"/>
                <a:gd name="T11" fmla="*/ 1 h 18"/>
                <a:gd name="T12" fmla="*/ 1 w 9"/>
                <a:gd name="T13" fmla="*/ 1 h 18"/>
                <a:gd name="T14" fmla="*/ 1 w 9"/>
                <a:gd name="T15" fmla="*/ 1 h 18"/>
                <a:gd name="T16" fmla="*/ 1 w 9"/>
                <a:gd name="T17" fmla="*/ 0 h 18"/>
                <a:gd name="T18" fmla="*/ 1 w 9"/>
                <a:gd name="T19" fmla="*/ 1 h 18"/>
                <a:gd name="T20" fmla="*/ 1 w 9"/>
                <a:gd name="T21" fmla="*/ 1 h 18"/>
                <a:gd name="T22" fmla="*/ 1 w 9"/>
                <a:gd name="T23" fmla="*/ 1 h 18"/>
                <a:gd name="T24" fmla="*/ 1 w 9"/>
                <a:gd name="T25" fmla="*/ 1 h 18"/>
                <a:gd name="T26" fmla="*/ 1 w 9"/>
                <a:gd name="T27" fmla="*/ 1 h 18"/>
                <a:gd name="T28" fmla="*/ 1 w 9"/>
                <a:gd name="T29" fmla="*/ 1 h 18"/>
                <a:gd name="T30" fmla="*/ 1 w 9"/>
                <a:gd name="T31" fmla="*/ 1 h 18"/>
                <a:gd name="T32" fmla="*/ 1 w 9"/>
                <a:gd name="T33" fmla="*/ 1 h 18"/>
                <a:gd name="T34" fmla="*/ 1 w 9"/>
                <a:gd name="T35" fmla="*/ 1 h 18"/>
                <a:gd name="T36" fmla="*/ 1 w 9"/>
                <a:gd name="T37" fmla="*/ 1 h 18"/>
                <a:gd name="T38" fmla="*/ 1 w 9"/>
                <a:gd name="T39" fmla="*/ 1 h 18"/>
                <a:gd name="T40" fmla="*/ 1 w 9"/>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8"/>
                <a:gd name="T65" fmla="*/ 9 w 9"/>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8">
                  <a:moveTo>
                    <a:pt x="7" y="18"/>
                  </a:moveTo>
                  <a:lnTo>
                    <a:pt x="6" y="18"/>
                  </a:lnTo>
                  <a:lnTo>
                    <a:pt x="4" y="18"/>
                  </a:lnTo>
                  <a:lnTo>
                    <a:pt x="2" y="18"/>
                  </a:lnTo>
                  <a:lnTo>
                    <a:pt x="0" y="18"/>
                  </a:lnTo>
                  <a:lnTo>
                    <a:pt x="1" y="13"/>
                  </a:lnTo>
                  <a:lnTo>
                    <a:pt x="5" y="8"/>
                  </a:lnTo>
                  <a:lnTo>
                    <a:pt x="7" y="3"/>
                  </a:lnTo>
                  <a:lnTo>
                    <a:pt x="9" y="0"/>
                  </a:lnTo>
                  <a:lnTo>
                    <a:pt x="8" y="3"/>
                  </a:lnTo>
                  <a:lnTo>
                    <a:pt x="7" y="7"/>
                  </a:lnTo>
                  <a:lnTo>
                    <a:pt x="6" y="10"/>
                  </a:lnTo>
                  <a:lnTo>
                    <a:pt x="5" y="12"/>
                  </a:lnTo>
                  <a:lnTo>
                    <a:pt x="6" y="12"/>
                  </a:lnTo>
                  <a:lnTo>
                    <a:pt x="7" y="13"/>
                  </a:lnTo>
                  <a:lnTo>
                    <a:pt x="7" y="14"/>
                  </a:lnTo>
                  <a:lnTo>
                    <a:pt x="8" y="15"/>
                  </a:lnTo>
                  <a:lnTo>
                    <a:pt x="8" y="16"/>
                  </a:lnTo>
                  <a:lnTo>
                    <a:pt x="7" y="17"/>
                  </a:lnTo>
                  <a:lnTo>
                    <a:pt x="7"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2" name="Freeform 169"/>
            <p:cNvSpPr>
              <a:spLocks/>
            </p:cNvSpPr>
            <p:nvPr/>
          </p:nvSpPr>
          <p:spPr bwMode="auto">
            <a:xfrm>
              <a:off x="5306" y="2927"/>
              <a:ext cx="8" cy="17"/>
            </a:xfrm>
            <a:custGeom>
              <a:avLst/>
              <a:gdLst>
                <a:gd name="T0" fmla="*/ 0 w 15"/>
                <a:gd name="T1" fmla="*/ 0 h 35"/>
                <a:gd name="T2" fmla="*/ 1 w 15"/>
                <a:gd name="T3" fmla="*/ 0 h 35"/>
                <a:gd name="T4" fmla="*/ 1 w 15"/>
                <a:gd name="T5" fmla="*/ 0 h 35"/>
                <a:gd name="T6" fmla="*/ 1 w 15"/>
                <a:gd name="T7" fmla="*/ 0 h 35"/>
                <a:gd name="T8" fmla="*/ 1 w 15"/>
                <a:gd name="T9" fmla="*/ 0 h 35"/>
                <a:gd name="T10" fmla="*/ 1 w 15"/>
                <a:gd name="T11" fmla="*/ 0 h 35"/>
                <a:gd name="T12" fmla="*/ 1 w 15"/>
                <a:gd name="T13" fmla="*/ 0 h 35"/>
                <a:gd name="T14" fmla="*/ 1 w 15"/>
                <a:gd name="T15" fmla="*/ 0 h 35"/>
                <a:gd name="T16" fmla="*/ 1 w 15"/>
                <a:gd name="T17" fmla="*/ 0 h 35"/>
                <a:gd name="T18" fmla="*/ 1 w 15"/>
                <a:gd name="T19" fmla="*/ 0 h 35"/>
                <a:gd name="T20" fmla="*/ 1 w 15"/>
                <a:gd name="T21" fmla="*/ 0 h 35"/>
                <a:gd name="T22" fmla="*/ 0 w 15"/>
                <a:gd name="T23" fmla="*/ 0 h 35"/>
                <a:gd name="T24" fmla="*/ 0 w 15"/>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35"/>
                <a:gd name="T41" fmla="*/ 15 w 15"/>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35">
                  <a:moveTo>
                    <a:pt x="0" y="35"/>
                  </a:moveTo>
                  <a:lnTo>
                    <a:pt x="3" y="28"/>
                  </a:lnTo>
                  <a:lnTo>
                    <a:pt x="6" y="18"/>
                  </a:lnTo>
                  <a:lnTo>
                    <a:pt x="11" y="9"/>
                  </a:lnTo>
                  <a:lnTo>
                    <a:pt x="15" y="0"/>
                  </a:lnTo>
                  <a:lnTo>
                    <a:pt x="13" y="1"/>
                  </a:lnTo>
                  <a:lnTo>
                    <a:pt x="11" y="1"/>
                  </a:lnTo>
                  <a:lnTo>
                    <a:pt x="7" y="2"/>
                  </a:lnTo>
                  <a:lnTo>
                    <a:pt x="5" y="2"/>
                  </a:lnTo>
                  <a:lnTo>
                    <a:pt x="4" y="9"/>
                  </a:lnTo>
                  <a:lnTo>
                    <a:pt x="3" y="18"/>
                  </a:lnTo>
                  <a:lnTo>
                    <a:pt x="0" y="28"/>
                  </a:lnTo>
                  <a:lnTo>
                    <a:pt x="0" y="3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3" name="Freeform 170"/>
            <p:cNvSpPr>
              <a:spLocks/>
            </p:cNvSpPr>
            <p:nvPr/>
          </p:nvSpPr>
          <p:spPr bwMode="auto">
            <a:xfrm>
              <a:off x="5252" y="3266"/>
              <a:ext cx="27" cy="56"/>
            </a:xfrm>
            <a:custGeom>
              <a:avLst/>
              <a:gdLst>
                <a:gd name="T0" fmla="*/ 0 w 55"/>
                <a:gd name="T1" fmla="*/ 0 h 113"/>
                <a:gd name="T2" fmla="*/ 0 w 55"/>
                <a:gd name="T3" fmla="*/ 0 h 113"/>
                <a:gd name="T4" fmla="*/ 0 w 55"/>
                <a:gd name="T5" fmla="*/ 0 h 113"/>
                <a:gd name="T6" fmla="*/ 0 w 55"/>
                <a:gd name="T7" fmla="*/ 0 h 113"/>
                <a:gd name="T8" fmla="*/ 0 w 55"/>
                <a:gd name="T9" fmla="*/ 0 h 113"/>
                <a:gd name="T10" fmla="*/ 0 w 55"/>
                <a:gd name="T11" fmla="*/ 0 h 113"/>
                <a:gd name="T12" fmla="*/ 0 w 55"/>
                <a:gd name="T13" fmla="*/ 0 h 113"/>
                <a:gd name="T14" fmla="*/ 0 w 55"/>
                <a:gd name="T15" fmla="*/ 0 h 113"/>
                <a:gd name="T16" fmla="*/ 0 w 55"/>
                <a:gd name="T17" fmla="*/ 0 h 113"/>
                <a:gd name="T18" fmla="*/ 0 w 55"/>
                <a:gd name="T19" fmla="*/ 0 h 113"/>
                <a:gd name="T20" fmla="*/ 0 w 55"/>
                <a:gd name="T21" fmla="*/ 0 h 113"/>
                <a:gd name="T22" fmla="*/ 0 w 55"/>
                <a:gd name="T23" fmla="*/ 0 h 113"/>
                <a:gd name="T24" fmla="*/ 0 w 55"/>
                <a:gd name="T25" fmla="*/ 0 h 113"/>
                <a:gd name="T26" fmla="*/ 0 w 55"/>
                <a:gd name="T27" fmla="*/ 0 h 113"/>
                <a:gd name="T28" fmla="*/ 0 w 55"/>
                <a:gd name="T29" fmla="*/ 0 h 113"/>
                <a:gd name="T30" fmla="*/ 0 w 55"/>
                <a:gd name="T31" fmla="*/ 0 h 113"/>
                <a:gd name="T32" fmla="*/ 0 w 55"/>
                <a:gd name="T33" fmla="*/ 0 h 113"/>
                <a:gd name="T34" fmla="*/ 0 w 55"/>
                <a:gd name="T35" fmla="*/ 0 h 113"/>
                <a:gd name="T36" fmla="*/ 0 w 55"/>
                <a:gd name="T37" fmla="*/ 0 h 113"/>
                <a:gd name="T38" fmla="*/ 0 w 55"/>
                <a:gd name="T39" fmla="*/ 0 h 113"/>
                <a:gd name="T40" fmla="*/ 0 w 55"/>
                <a:gd name="T41" fmla="*/ 0 h 113"/>
                <a:gd name="T42" fmla="*/ 0 w 55"/>
                <a:gd name="T43" fmla="*/ 0 h 113"/>
                <a:gd name="T44" fmla="*/ 0 w 55"/>
                <a:gd name="T45" fmla="*/ 0 h 113"/>
                <a:gd name="T46" fmla="*/ 0 w 55"/>
                <a:gd name="T47" fmla="*/ 0 h 113"/>
                <a:gd name="T48" fmla="*/ 0 w 55"/>
                <a:gd name="T49" fmla="*/ 0 h 113"/>
                <a:gd name="T50" fmla="*/ 0 w 55"/>
                <a:gd name="T51" fmla="*/ 0 h 113"/>
                <a:gd name="T52" fmla="*/ 0 w 55"/>
                <a:gd name="T53" fmla="*/ 0 h 113"/>
                <a:gd name="T54" fmla="*/ 0 w 55"/>
                <a:gd name="T55" fmla="*/ 0 h 113"/>
                <a:gd name="T56" fmla="*/ 0 w 55"/>
                <a:gd name="T57" fmla="*/ 0 h 113"/>
                <a:gd name="T58" fmla="*/ 0 w 55"/>
                <a:gd name="T59" fmla="*/ 0 h 113"/>
                <a:gd name="T60" fmla="*/ 0 w 55"/>
                <a:gd name="T61" fmla="*/ 0 h 113"/>
                <a:gd name="T62" fmla="*/ 0 w 55"/>
                <a:gd name="T63" fmla="*/ 0 h 113"/>
                <a:gd name="T64" fmla="*/ 0 w 55"/>
                <a:gd name="T65" fmla="*/ 0 h 113"/>
                <a:gd name="T66" fmla="*/ 0 w 55"/>
                <a:gd name="T67" fmla="*/ 0 h 113"/>
                <a:gd name="T68" fmla="*/ 0 w 55"/>
                <a:gd name="T69" fmla="*/ 0 h 113"/>
                <a:gd name="T70" fmla="*/ 0 w 55"/>
                <a:gd name="T71" fmla="*/ 0 h 113"/>
                <a:gd name="T72" fmla="*/ 0 w 55"/>
                <a:gd name="T73" fmla="*/ 0 h 1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113"/>
                <a:gd name="T113" fmla="*/ 55 w 55"/>
                <a:gd name="T114" fmla="*/ 113 h 1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113">
                  <a:moveTo>
                    <a:pt x="21" y="0"/>
                  </a:moveTo>
                  <a:lnTo>
                    <a:pt x="21" y="4"/>
                  </a:lnTo>
                  <a:lnTo>
                    <a:pt x="19" y="10"/>
                  </a:lnTo>
                  <a:lnTo>
                    <a:pt x="16" y="18"/>
                  </a:lnTo>
                  <a:lnTo>
                    <a:pt x="13" y="29"/>
                  </a:lnTo>
                  <a:lnTo>
                    <a:pt x="12" y="31"/>
                  </a:lnTo>
                  <a:lnTo>
                    <a:pt x="9" y="37"/>
                  </a:lnTo>
                  <a:lnTo>
                    <a:pt x="7" y="44"/>
                  </a:lnTo>
                  <a:lnTo>
                    <a:pt x="6" y="52"/>
                  </a:lnTo>
                  <a:lnTo>
                    <a:pt x="6" y="60"/>
                  </a:lnTo>
                  <a:lnTo>
                    <a:pt x="8" y="68"/>
                  </a:lnTo>
                  <a:lnTo>
                    <a:pt x="15" y="74"/>
                  </a:lnTo>
                  <a:lnTo>
                    <a:pt x="27" y="77"/>
                  </a:lnTo>
                  <a:lnTo>
                    <a:pt x="39" y="76"/>
                  </a:lnTo>
                  <a:lnTo>
                    <a:pt x="47" y="68"/>
                  </a:lnTo>
                  <a:lnTo>
                    <a:pt x="52" y="54"/>
                  </a:lnTo>
                  <a:lnTo>
                    <a:pt x="54" y="36"/>
                  </a:lnTo>
                  <a:lnTo>
                    <a:pt x="55" y="46"/>
                  </a:lnTo>
                  <a:lnTo>
                    <a:pt x="55" y="59"/>
                  </a:lnTo>
                  <a:lnTo>
                    <a:pt x="53" y="71"/>
                  </a:lnTo>
                  <a:lnTo>
                    <a:pt x="50" y="84"/>
                  </a:lnTo>
                  <a:lnTo>
                    <a:pt x="44" y="96"/>
                  </a:lnTo>
                  <a:lnTo>
                    <a:pt x="36" y="105"/>
                  </a:lnTo>
                  <a:lnTo>
                    <a:pt x="27" y="111"/>
                  </a:lnTo>
                  <a:lnTo>
                    <a:pt x="16" y="113"/>
                  </a:lnTo>
                  <a:lnTo>
                    <a:pt x="15" y="112"/>
                  </a:lnTo>
                  <a:lnTo>
                    <a:pt x="13" y="109"/>
                  </a:lnTo>
                  <a:lnTo>
                    <a:pt x="10" y="105"/>
                  </a:lnTo>
                  <a:lnTo>
                    <a:pt x="8" y="100"/>
                  </a:lnTo>
                  <a:lnTo>
                    <a:pt x="4" y="88"/>
                  </a:lnTo>
                  <a:lnTo>
                    <a:pt x="0" y="73"/>
                  </a:lnTo>
                  <a:lnTo>
                    <a:pt x="0" y="56"/>
                  </a:lnTo>
                  <a:lnTo>
                    <a:pt x="4" y="43"/>
                  </a:lnTo>
                  <a:lnTo>
                    <a:pt x="9" y="28"/>
                  </a:lnTo>
                  <a:lnTo>
                    <a:pt x="14" y="15"/>
                  </a:lnTo>
                  <a:lnTo>
                    <a:pt x="17" y="6"/>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4" name="Freeform 171"/>
            <p:cNvSpPr>
              <a:spLocks/>
            </p:cNvSpPr>
            <p:nvPr/>
          </p:nvSpPr>
          <p:spPr bwMode="auto">
            <a:xfrm>
              <a:off x="5290" y="3314"/>
              <a:ext cx="32" cy="22"/>
            </a:xfrm>
            <a:custGeom>
              <a:avLst/>
              <a:gdLst>
                <a:gd name="T0" fmla="*/ 1 w 64"/>
                <a:gd name="T1" fmla="*/ 0 h 43"/>
                <a:gd name="T2" fmla="*/ 1 w 64"/>
                <a:gd name="T3" fmla="*/ 1 h 43"/>
                <a:gd name="T4" fmla="*/ 1 w 64"/>
                <a:gd name="T5" fmla="*/ 1 h 43"/>
                <a:gd name="T6" fmla="*/ 1 w 64"/>
                <a:gd name="T7" fmla="*/ 1 h 43"/>
                <a:gd name="T8" fmla="*/ 1 w 64"/>
                <a:gd name="T9" fmla="*/ 1 h 43"/>
                <a:gd name="T10" fmla="*/ 1 w 64"/>
                <a:gd name="T11" fmla="*/ 1 h 43"/>
                <a:gd name="T12" fmla="*/ 1 w 64"/>
                <a:gd name="T13" fmla="*/ 1 h 43"/>
                <a:gd name="T14" fmla="*/ 1 w 64"/>
                <a:gd name="T15" fmla="*/ 1 h 43"/>
                <a:gd name="T16" fmla="*/ 1 w 64"/>
                <a:gd name="T17" fmla="*/ 1 h 43"/>
                <a:gd name="T18" fmla="*/ 1 w 64"/>
                <a:gd name="T19" fmla="*/ 1 h 43"/>
                <a:gd name="T20" fmla="*/ 1 w 64"/>
                <a:gd name="T21" fmla="*/ 1 h 43"/>
                <a:gd name="T22" fmla="*/ 1 w 64"/>
                <a:gd name="T23" fmla="*/ 1 h 43"/>
                <a:gd name="T24" fmla="*/ 1 w 64"/>
                <a:gd name="T25" fmla="*/ 1 h 43"/>
                <a:gd name="T26" fmla="*/ 1 w 64"/>
                <a:gd name="T27" fmla="*/ 1 h 43"/>
                <a:gd name="T28" fmla="*/ 1 w 64"/>
                <a:gd name="T29" fmla="*/ 1 h 43"/>
                <a:gd name="T30" fmla="*/ 1 w 64"/>
                <a:gd name="T31" fmla="*/ 1 h 43"/>
                <a:gd name="T32" fmla="*/ 1 w 64"/>
                <a:gd name="T33" fmla="*/ 1 h 43"/>
                <a:gd name="T34" fmla="*/ 1 w 64"/>
                <a:gd name="T35" fmla="*/ 1 h 43"/>
                <a:gd name="T36" fmla="*/ 1 w 64"/>
                <a:gd name="T37" fmla="*/ 1 h 43"/>
                <a:gd name="T38" fmla="*/ 1 w 64"/>
                <a:gd name="T39" fmla="*/ 1 h 43"/>
                <a:gd name="T40" fmla="*/ 1 w 64"/>
                <a:gd name="T41" fmla="*/ 1 h 43"/>
                <a:gd name="T42" fmla="*/ 1 w 64"/>
                <a:gd name="T43" fmla="*/ 1 h 43"/>
                <a:gd name="T44" fmla="*/ 1 w 64"/>
                <a:gd name="T45" fmla="*/ 1 h 43"/>
                <a:gd name="T46" fmla="*/ 1 w 64"/>
                <a:gd name="T47" fmla="*/ 1 h 43"/>
                <a:gd name="T48" fmla="*/ 1 w 64"/>
                <a:gd name="T49" fmla="*/ 1 h 43"/>
                <a:gd name="T50" fmla="*/ 1 w 64"/>
                <a:gd name="T51" fmla="*/ 1 h 43"/>
                <a:gd name="T52" fmla="*/ 1 w 64"/>
                <a:gd name="T53" fmla="*/ 1 h 43"/>
                <a:gd name="T54" fmla="*/ 1 w 64"/>
                <a:gd name="T55" fmla="*/ 1 h 43"/>
                <a:gd name="T56" fmla="*/ 1 w 64"/>
                <a:gd name="T57" fmla="*/ 1 h 43"/>
                <a:gd name="T58" fmla="*/ 1 w 64"/>
                <a:gd name="T59" fmla="*/ 1 h 43"/>
                <a:gd name="T60" fmla="*/ 1 w 64"/>
                <a:gd name="T61" fmla="*/ 1 h 43"/>
                <a:gd name="T62" fmla="*/ 1 w 64"/>
                <a:gd name="T63" fmla="*/ 1 h 43"/>
                <a:gd name="T64" fmla="*/ 1 w 64"/>
                <a:gd name="T65" fmla="*/ 1 h 43"/>
                <a:gd name="T66" fmla="*/ 1 w 64"/>
                <a:gd name="T67" fmla="*/ 1 h 43"/>
                <a:gd name="T68" fmla="*/ 1 w 64"/>
                <a:gd name="T69" fmla="*/ 1 h 43"/>
                <a:gd name="T70" fmla="*/ 1 w 64"/>
                <a:gd name="T71" fmla="*/ 1 h 43"/>
                <a:gd name="T72" fmla="*/ 0 w 64"/>
                <a:gd name="T73" fmla="*/ 1 h 43"/>
                <a:gd name="T74" fmla="*/ 0 w 64"/>
                <a:gd name="T75" fmla="*/ 1 h 43"/>
                <a:gd name="T76" fmla="*/ 1 w 64"/>
                <a:gd name="T77" fmla="*/ 1 h 43"/>
                <a:gd name="T78" fmla="*/ 1 w 64"/>
                <a:gd name="T79" fmla="*/ 1 h 43"/>
                <a:gd name="T80" fmla="*/ 1 w 64"/>
                <a:gd name="T81" fmla="*/ 0 h 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
                <a:gd name="T124" fmla="*/ 0 h 43"/>
                <a:gd name="T125" fmla="*/ 64 w 64"/>
                <a:gd name="T126" fmla="*/ 43 h 4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 h="43">
                  <a:moveTo>
                    <a:pt x="3" y="0"/>
                  </a:moveTo>
                  <a:lnTo>
                    <a:pt x="3" y="3"/>
                  </a:lnTo>
                  <a:lnTo>
                    <a:pt x="4" y="9"/>
                  </a:lnTo>
                  <a:lnTo>
                    <a:pt x="5" y="15"/>
                  </a:lnTo>
                  <a:lnTo>
                    <a:pt x="6" y="19"/>
                  </a:lnTo>
                  <a:lnTo>
                    <a:pt x="7" y="23"/>
                  </a:lnTo>
                  <a:lnTo>
                    <a:pt x="11" y="24"/>
                  </a:lnTo>
                  <a:lnTo>
                    <a:pt x="13" y="25"/>
                  </a:lnTo>
                  <a:lnTo>
                    <a:pt x="16" y="25"/>
                  </a:lnTo>
                  <a:lnTo>
                    <a:pt x="22" y="24"/>
                  </a:lnTo>
                  <a:lnTo>
                    <a:pt x="30" y="23"/>
                  </a:lnTo>
                  <a:lnTo>
                    <a:pt x="39" y="22"/>
                  </a:lnTo>
                  <a:lnTo>
                    <a:pt x="46" y="22"/>
                  </a:lnTo>
                  <a:lnTo>
                    <a:pt x="51" y="23"/>
                  </a:lnTo>
                  <a:lnTo>
                    <a:pt x="55" y="22"/>
                  </a:lnTo>
                  <a:lnTo>
                    <a:pt x="58" y="18"/>
                  </a:lnTo>
                  <a:lnTo>
                    <a:pt x="58" y="12"/>
                  </a:lnTo>
                  <a:lnTo>
                    <a:pt x="61" y="16"/>
                  </a:lnTo>
                  <a:lnTo>
                    <a:pt x="62" y="18"/>
                  </a:lnTo>
                  <a:lnTo>
                    <a:pt x="64" y="20"/>
                  </a:lnTo>
                  <a:lnTo>
                    <a:pt x="64" y="22"/>
                  </a:lnTo>
                  <a:lnTo>
                    <a:pt x="64" y="26"/>
                  </a:lnTo>
                  <a:lnTo>
                    <a:pt x="64" y="33"/>
                  </a:lnTo>
                  <a:lnTo>
                    <a:pt x="61" y="39"/>
                  </a:lnTo>
                  <a:lnTo>
                    <a:pt x="55" y="42"/>
                  </a:lnTo>
                  <a:lnTo>
                    <a:pt x="51" y="42"/>
                  </a:lnTo>
                  <a:lnTo>
                    <a:pt x="44" y="43"/>
                  </a:lnTo>
                  <a:lnTo>
                    <a:pt x="36" y="43"/>
                  </a:lnTo>
                  <a:lnTo>
                    <a:pt x="27" y="43"/>
                  </a:lnTo>
                  <a:lnTo>
                    <a:pt x="19" y="43"/>
                  </a:lnTo>
                  <a:lnTo>
                    <a:pt x="12" y="43"/>
                  </a:lnTo>
                  <a:lnTo>
                    <a:pt x="7" y="42"/>
                  </a:lnTo>
                  <a:lnTo>
                    <a:pt x="5" y="41"/>
                  </a:lnTo>
                  <a:lnTo>
                    <a:pt x="4" y="38"/>
                  </a:lnTo>
                  <a:lnTo>
                    <a:pt x="3" y="32"/>
                  </a:lnTo>
                  <a:lnTo>
                    <a:pt x="1" y="27"/>
                  </a:lnTo>
                  <a:lnTo>
                    <a:pt x="0" y="24"/>
                  </a:lnTo>
                  <a:lnTo>
                    <a:pt x="0" y="18"/>
                  </a:lnTo>
                  <a:lnTo>
                    <a:pt x="1" y="11"/>
                  </a:lnTo>
                  <a:lnTo>
                    <a:pt x="3" y="4"/>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5" name="Freeform 172"/>
            <p:cNvSpPr>
              <a:spLocks/>
            </p:cNvSpPr>
            <p:nvPr/>
          </p:nvSpPr>
          <p:spPr bwMode="auto">
            <a:xfrm>
              <a:off x="5256" y="3306"/>
              <a:ext cx="4" cy="16"/>
            </a:xfrm>
            <a:custGeom>
              <a:avLst/>
              <a:gdLst>
                <a:gd name="T0" fmla="*/ 0 w 9"/>
                <a:gd name="T1" fmla="*/ 0 h 34"/>
                <a:gd name="T2" fmla="*/ 0 w 9"/>
                <a:gd name="T3" fmla="*/ 0 h 34"/>
                <a:gd name="T4" fmla="*/ 0 w 9"/>
                <a:gd name="T5" fmla="*/ 0 h 34"/>
                <a:gd name="T6" fmla="*/ 0 w 9"/>
                <a:gd name="T7" fmla="*/ 0 h 34"/>
                <a:gd name="T8" fmla="*/ 0 w 9"/>
                <a:gd name="T9" fmla="*/ 0 h 34"/>
                <a:gd name="T10" fmla="*/ 0 w 9"/>
                <a:gd name="T11" fmla="*/ 0 h 34"/>
                <a:gd name="T12" fmla="*/ 0 w 9"/>
                <a:gd name="T13" fmla="*/ 0 h 34"/>
                <a:gd name="T14" fmla="*/ 0 w 9"/>
                <a:gd name="T15" fmla="*/ 0 h 34"/>
                <a:gd name="T16" fmla="*/ 0 w 9"/>
                <a:gd name="T17" fmla="*/ 0 h 34"/>
                <a:gd name="T18" fmla="*/ 0 w 9"/>
                <a:gd name="T19" fmla="*/ 0 h 34"/>
                <a:gd name="T20" fmla="*/ 0 w 9"/>
                <a:gd name="T21" fmla="*/ 0 h 34"/>
                <a:gd name="T22" fmla="*/ 0 w 9"/>
                <a:gd name="T23" fmla="*/ 0 h 34"/>
                <a:gd name="T24" fmla="*/ 0 w 9"/>
                <a:gd name="T25" fmla="*/ 0 h 34"/>
                <a:gd name="T26" fmla="*/ 0 w 9"/>
                <a:gd name="T27" fmla="*/ 0 h 34"/>
                <a:gd name="T28" fmla="*/ 0 w 9"/>
                <a:gd name="T29" fmla="*/ 0 h 34"/>
                <a:gd name="T30" fmla="*/ 0 w 9"/>
                <a:gd name="T31" fmla="*/ 0 h 34"/>
                <a:gd name="T32" fmla="*/ 0 w 9"/>
                <a:gd name="T33" fmla="*/ 0 h 34"/>
                <a:gd name="T34" fmla="*/ 0 w 9"/>
                <a:gd name="T35" fmla="*/ 0 h 34"/>
                <a:gd name="T36" fmla="*/ 0 w 9"/>
                <a:gd name="T37" fmla="*/ 0 h 34"/>
                <a:gd name="T38" fmla="*/ 0 w 9"/>
                <a:gd name="T39" fmla="*/ 0 h 34"/>
                <a:gd name="T40" fmla="*/ 0 w 9"/>
                <a:gd name="T41" fmla="*/ 0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34"/>
                <a:gd name="T65" fmla="*/ 9 w 9"/>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34">
                  <a:moveTo>
                    <a:pt x="0" y="21"/>
                  </a:moveTo>
                  <a:lnTo>
                    <a:pt x="0" y="17"/>
                  </a:lnTo>
                  <a:lnTo>
                    <a:pt x="1" y="10"/>
                  </a:lnTo>
                  <a:lnTo>
                    <a:pt x="2" y="5"/>
                  </a:lnTo>
                  <a:lnTo>
                    <a:pt x="2" y="2"/>
                  </a:lnTo>
                  <a:lnTo>
                    <a:pt x="4" y="0"/>
                  </a:lnTo>
                  <a:lnTo>
                    <a:pt x="5" y="0"/>
                  </a:lnTo>
                  <a:lnTo>
                    <a:pt x="5" y="6"/>
                  </a:lnTo>
                  <a:lnTo>
                    <a:pt x="6" y="14"/>
                  </a:lnTo>
                  <a:lnTo>
                    <a:pt x="8" y="21"/>
                  </a:lnTo>
                  <a:lnTo>
                    <a:pt x="9" y="27"/>
                  </a:lnTo>
                  <a:lnTo>
                    <a:pt x="9" y="28"/>
                  </a:lnTo>
                  <a:lnTo>
                    <a:pt x="9" y="30"/>
                  </a:lnTo>
                  <a:lnTo>
                    <a:pt x="9" y="32"/>
                  </a:lnTo>
                  <a:lnTo>
                    <a:pt x="8" y="34"/>
                  </a:lnTo>
                  <a:lnTo>
                    <a:pt x="7" y="33"/>
                  </a:lnTo>
                  <a:lnTo>
                    <a:pt x="5" y="30"/>
                  </a:lnTo>
                  <a:lnTo>
                    <a:pt x="2" y="26"/>
                  </a:lnTo>
                  <a:lnTo>
                    <a:pt x="0" y="2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6" name="Freeform 173"/>
            <p:cNvSpPr>
              <a:spLocks/>
            </p:cNvSpPr>
            <p:nvPr/>
          </p:nvSpPr>
          <p:spPr bwMode="auto">
            <a:xfrm>
              <a:off x="5294" y="3326"/>
              <a:ext cx="21" cy="10"/>
            </a:xfrm>
            <a:custGeom>
              <a:avLst/>
              <a:gdLst>
                <a:gd name="T0" fmla="*/ 1 w 42"/>
                <a:gd name="T1" fmla="*/ 0 h 19"/>
                <a:gd name="T2" fmla="*/ 1 w 42"/>
                <a:gd name="T3" fmla="*/ 1 h 19"/>
                <a:gd name="T4" fmla="*/ 1 w 42"/>
                <a:gd name="T5" fmla="*/ 1 h 19"/>
                <a:gd name="T6" fmla="*/ 1 w 42"/>
                <a:gd name="T7" fmla="*/ 1 h 19"/>
                <a:gd name="T8" fmla="*/ 0 w 42"/>
                <a:gd name="T9" fmla="*/ 1 h 19"/>
                <a:gd name="T10" fmla="*/ 1 w 42"/>
                <a:gd name="T11" fmla="*/ 1 h 19"/>
                <a:gd name="T12" fmla="*/ 1 w 42"/>
                <a:gd name="T13" fmla="*/ 1 h 19"/>
                <a:gd name="T14" fmla="*/ 1 w 42"/>
                <a:gd name="T15" fmla="*/ 1 h 19"/>
                <a:gd name="T16" fmla="*/ 1 w 42"/>
                <a:gd name="T17" fmla="*/ 1 h 19"/>
                <a:gd name="T18" fmla="*/ 1 w 42"/>
                <a:gd name="T19" fmla="*/ 1 h 19"/>
                <a:gd name="T20" fmla="*/ 1 w 42"/>
                <a:gd name="T21" fmla="*/ 1 h 19"/>
                <a:gd name="T22" fmla="*/ 1 w 42"/>
                <a:gd name="T23" fmla="*/ 1 h 19"/>
                <a:gd name="T24" fmla="*/ 1 w 42"/>
                <a:gd name="T25" fmla="*/ 1 h 19"/>
                <a:gd name="T26" fmla="*/ 1 w 42"/>
                <a:gd name="T27" fmla="*/ 1 h 19"/>
                <a:gd name="T28" fmla="*/ 1 w 42"/>
                <a:gd name="T29" fmla="*/ 1 h 19"/>
                <a:gd name="T30" fmla="*/ 1 w 42"/>
                <a:gd name="T31" fmla="*/ 1 h 19"/>
                <a:gd name="T32" fmla="*/ 1 w 42"/>
                <a:gd name="T33" fmla="*/ 1 h 19"/>
                <a:gd name="T34" fmla="*/ 1 w 42"/>
                <a:gd name="T35" fmla="*/ 1 h 19"/>
                <a:gd name="T36" fmla="*/ 1 w 42"/>
                <a:gd name="T37" fmla="*/ 1 h 19"/>
                <a:gd name="T38" fmla="*/ 1 w 42"/>
                <a:gd name="T39" fmla="*/ 1 h 19"/>
                <a:gd name="T40" fmla="*/ 1 w 42"/>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9"/>
                <a:gd name="T65" fmla="*/ 42 w 4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9">
                  <a:moveTo>
                    <a:pt x="21" y="0"/>
                  </a:moveTo>
                  <a:lnTo>
                    <a:pt x="13" y="2"/>
                  </a:lnTo>
                  <a:lnTo>
                    <a:pt x="6" y="6"/>
                  </a:lnTo>
                  <a:lnTo>
                    <a:pt x="1" y="9"/>
                  </a:lnTo>
                  <a:lnTo>
                    <a:pt x="0" y="11"/>
                  </a:lnTo>
                  <a:lnTo>
                    <a:pt x="1" y="14"/>
                  </a:lnTo>
                  <a:lnTo>
                    <a:pt x="6" y="16"/>
                  </a:lnTo>
                  <a:lnTo>
                    <a:pt x="12" y="18"/>
                  </a:lnTo>
                  <a:lnTo>
                    <a:pt x="19" y="19"/>
                  </a:lnTo>
                  <a:lnTo>
                    <a:pt x="27" y="18"/>
                  </a:lnTo>
                  <a:lnTo>
                    <a:pt x="34" y="16"/>
                  </a:lnTo>
                  <a:lnTo>
                    <a:pt x="39" y="14"/>
                  </a:lnTo>
                  <a:lnTo>
                    <a:pt x="42" y="11"/>
                  </a:lnTo>
                  <a:lnTo>
                    <a:pt x="37" y="10"/>
                  </a:lnTo>
                  <a:lnTo>
                    <a:pt x="28" y="10"/>
                  </a:lnTo>
                  <a:lnTo>
                    <a:pt x="18" y="10"/>
                  </a:lnTo>
                  <a:lnTo>
                    <a:pt x="13" y="9"/>
                  </a:lnTo>
                  <a:lnTo>
                    <a:pt x="14" y="7"/>
                  </a:lnTo>
                  <a:lnTo>
                    <a:pt x="18" y="5"/>
                  </a:lnTo>
                  <a:lnTo>
                    <a:pt x="20" y="2"/>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7" name="Freeform 174"/>
            <p:cNvSpPr>
              <a:spLocks/>
            </p:cNvSpPr>
            <p:nvPr/>
          </p:nvSpPr>
          <p:spPr bwMode="auto">
            <a:xfrm>
              <a:off x="5246" y="3177"/>
              <a:ext cx="37" cy="128"/>
            </a:xfrm>
            <a:custGeom>
              <a:avLst/>
              <a:gdLst>
                <a:gd name="T0" fmla="*/ 1 w 73"/>
                <a:gd name="T1" fmla="*/ 1 h 254"/>
                <a:gd name="T2" fmla="*/ 1 w 73"/>
                <a:gd name="T3" fmla="*/ 1 h 254"/>
                <a:gd name="T4" fmla="*/ 1 w 73"/>
                <a:gd name="T5" fmla="*/ 1 h 254"/>
                <a:gd name="T6" fmla="*/ 1 w 73"/>
                <a:gd name="T7" fmla="*/ 1 h 254"/>
                <a:gd name="T8" fmla="*/ 1 w 73"/>
                <a:gd name="T9" fmla="*/ 1 h 254"/>
                <a:gd name="T10" fmla="*/ 1 w 73"/>
                <a:gd name="T11" fmla="*/ 1 h 254"/>
                <a:gd name="T12" fmla="*/ 1 w 73"/>
                <a:gd name="T13" fmla="*/ 1 h 254"/>
                <a:gd name="T14" fmla="*/ 1 w 73"/>
                <a:gd name="T15" fmla="*/ 1 h 254"/>
                <a:gd name="T16" fmla="*/ 1 w 73"/>
                <a:gd name="T17" fmla="*/ 1 h 254"/>
                <a:gd name="T18" fmla="*/ 1 w 73"/>
                <a:gd name="T19" fmla="*/ 1 h 254"/>
                <a:gd name="T20" fmla="*/ 0 w 73"/>
                <a:gd name="T21" fmla="*/ 1 h 254"/>
                <a:gd name="T22" fmla="*/ 1 w 73"/>
                <a:gd name="T23" fmla="*/ 1 h 254"/>
                <a:gd name="T24" fmla="*/ 1 w 73"/>
                <a:gd name="T25" fmla="*/ 1 h 254"/>
                <a:gd name="T26" fmla="*/ 1 w 73"/>
                <a:gd name="T27" fmla="*/ 1 h 254"/>
                <a:gd name="T28" fmla="*/ 1 w 73"/>
                <a:gd name="T29" fmla="*/ 1 h 254"/>
                <a:gd name="T30" fmla="*/ 1 w 73"/>
                <a:gd name="T31" fmla="*/ 1 h 254"/>
                <a:gd name="T32" fmla="*/ 1 w 73"/>
                <a:gd name="T33" fmla="*/ 1 h 254"/>
                <a:gd name="T34" fmla="*/ 1 w 73"/>
                <a:gd name="T35" fmla="*/ 1 h 254"/>
                <a:gd name="T36" fmla="*/ 1 w 73"/>
                <a:gd name="T37" fmla="*/ 1 h 254"/>
                <a:gd name="T38" fmla="*/ 1 w 73"/>
                <a:gd name="T39" fmla="*/ 1 h 254"/>
                <a:gd name="T40" fmla="*/ 1 w 73"/>
                <a:gd name="T41" fmla="*/ 1 h 254"/>
                <a:gd name="T42" fmla="*/ 1 w 73"/>
                <a:gd name="T43" fmla="*/ 1 h 254"/>
                <a:gd name="T44" fmla="*/ 1 w 73"/>
                <a:gd name="T45" fmla="*/ 1 h 254"/>
                <a:gd name="T46" fmla="*/ 1 w 73"/>
                <a:gd name="T47" fmla="*/ 1 h 254"/>
                <a:gd name="T48" fmla="*/ 1 w 73"/>
                <a:gd name="T49" fmla="*/ 1 h 254"/>
                <a:gd name="T50" fmla="*/ 1 w 73"/>
                <a:gd name="T51" fmla="*/ 1 h 254"/>
                <a:gd name="T52" fmla="*/ 1 w 73"/>
                <a:gd name="T53" fmla="*/ 1 h 254"/>
                <a:gd name="T54" fmla="*/ 1 w 73"/>
                <a:gd name="T55" fmla="*/ 1 h 254"/>
                <a:gd name="T56" fmla="*/ 1 w 73"/>
                <a:gd name="T57" fmla="*/ 1 h 254"/>
                <a:gd name="T58" fmla="*/ 1 w 73"/>
                <a:gd name="T59" fmla="*/ 1 h 254"/>
                <a:gd name="T60" fmla="*/ 1 w 73"/>
                <a:gd name="T61" fmla="*/ 1 h 254"/>
                <a:gd name="T62" fmla="*/ 1 w 73"/>
                <a:gd name="T63" fmla="*/ 1 h 254"/>
                <a:gd name="T64" fmla="*/ 1 w 73"/>
                <a:gd name="T65" fmla="*/ 1 h 254"/>
                <a:gd name="T66" fmla="*/ 1 w 73"/>
                <a:gd name="T67" fmla="*/ 1 h 254"/>
                <a:gd name="T68" fmla="*/ 1 w 73"/>
                <a:gd name="T69" fmla="*/ 1 h 254"/>
                <a:gd name="T70" fmla="*/ 1 w 73"/>
                <a:gd name="T71" fmla="*/ 1 h 2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
                <a:gd name="T109" fmla="*/ 0 h 254"/>
                <a:gd name="T110" fmla="*/ 73 w 73"/>
                <a:gd name="T111" fmla="*/ 254 h 2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 h="254">
                  <a:moveTo>
                    <a:pt x="71" y="0"/>
                  </a:moveTo>
                  <a:lnTo>
                    <a:pt x="69" y="1"/>
                  </a:lnTo>
                  <a:lnTo>
                    <a:pt x="64" y="3"/>
                  </a:lnTo>
                  <a:lnTo>
                    <a:pt x="60" y="6"/>
                  </a:lnTo>
                  <a:lnTo>
                    <a:pt x="56" y="7"/>
                  </a:lnTo>
                  <a:lnTo>
                    <a:pt x="55" y="7"/>
                  </a:lnTo>
                  <a:lnTo>
                    <a:pt x="53" y="7"/>
                  </a:lnTo>
                  <a:lnTo>
                    <a:pt x="52" y="6"/>
                  </a:lnTo>
                  <a:lnTo>
                    <a:pt x="50" y="4"/>
                  </a:lnTo>
                  <a:lnTo>
                    <a:pt x="48" y="4"/>
                  </a:lnTo>
                  <a:lnTo>
                    <a:pt x="47" y="4"/>
                  </a:lnTo>
                  <a:lnTo>
                    <a:pt x="43" y="4"/>
                  </a:lnTo>
                  <a:lnTo>
                    <a:pt x="39" y="4"/>
                  </a:lnTo>
                  <a:lnTo>
                    <a:pt x="35" y="4"/>
                  </a:lnTo>
                  <a:lnTo>
                    <a:pt x="31" y="4"/>
                  </a:lnTo>
                  <a:lnTo>
                    <a:pt x="25" y="4"/>
                  </a:lnTo>
                  <a:lnTo>
                    <a:pt x="18" y="3"/>
                  </a:ln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0" y="141"/>
                  </a:lnTo>
                  <a:lnTo>
                    <a:pt x="30" y="147"/>
                  </a:lnTo>
                  <a:lnTo>
                    <a:pt x="30" y="154"/>
                  </a:lnTo>
                  <a:lnTo>
                    <a:pt x="31" y="158"/>
                  </a:lnTo>
                  <a:lnTo>
                    <a:pt x="32" y="160"/>
                  </a:lnTo>
                  <a:lnTo>
                    <a:pt x="32" y="163"/>
                  </a:lnTo>
                  <a:lnTo>
                    <a:pt x="32" y="167"/>
                  </a:lnTo>
                  <a:lnTo>
                    <a:pt x="32" y="171"/>
                  </a:lnTo>
                  <a:lnTo>
                    <a:pt x="32" y="172"/>
                  </a:lnTo>
                  <a:lnTo>
                    <a:pt x="32" y="175"/>
                  </a:lnTo>
                  <a:lnTo>
                    <a:pt x="32" y="176"/>
                  </a:lnTo>
                  <a:lnTo>
                    <a:pt x="31" y="177"/>
                  </a:lnTo>
                  <a:lnTo>
                    <a:pt x="31" y="181"/>
                  </a:lnTo>
                  <a:lnTo>
                    <a:pt x="29" y="187"/>
                  </a:lnTo>
                  <a:lnTo>
                    <a:pt x="26" y="195"/>
                  </a:lnTo>
                  <a:lnTo>
                    <a:pt x="23" y="206"/>
                  </a:lnTo>
                  <a:lnTo>
                    <a:pt x="22" y="208"/>
                  </a:lnTo>
                  <a:lnTo>
                    <a:pt x="19" y="214"/>
                  </a:lnTo>
                  <a:lnTo>
                    <a:pt x="17" y="221"/>
                  </a:lnTo>
                  <a:lnTo>
                    <a:pt x="16" y="229"/>
                  </a:lnTo>
                  <a:lnTo>
                    <a:pt x="16" y="237"/>
                  </a:lnTo>
                  <a:lnTo>
                    <a:pt x="18" y="245"/>
                  </a:lnTo>
                  <a:lnTo>
                    <a:pt x="25" y="251"/>
                  </a:lnTo>
                  <a:lnTo>
                    <a:pt x="37" y="254"/>
                  </a:lnTo>
                  <a:lnTo>
                    <a:pt x="49" y="253"/>
                  </a:lnTo>
                  <a:lnTo>
                    <a:pt x="57" y="245"/>
                  </a:lnTo>
                  <a:lnTo>
                    <a:pt x="62" y="231"/>
                  </a:lnTo>
                  <a:lnTo>
                    <a:pt x="64" y="213"/>
                  </a:lnTo>
                  <a:lnTo>
                    <a:pt x="67" y="197"/>
                  </a:lnTo>
                  <a:lnTo>
                    <a:pt x="69" y="179"/>
                  </a:lnTo>
                  <a:lnTo>
                    <a:pt x="71" y="164"/>
                  </a:lnTo>
                  <a:lnTo>
                    <a:pt x="70" y="153"/>
                  </a:lnTo>
                  <a:lnTo>
                    <a:pt x="68" y="145"/>
                  </a:lnTo>
                  <a:lnTo>
                    <a:pt x="67" y="136"/>
                  </a:lnTo>
                  <a:lnTo>
                    <a:pt x="67" y="126"/>
                  </a:lnTo>
                  <a:lnTo>
                    <a:pt x="68" y="116"/>
                  </a:lnTo>
                  <a:lnTo>
                    <a:pt x="69" y="100"/>
                  </a:lnTo>
                  <a:lnTo>
                    <a:pt x="72" y="76"/>
                  </a:lnTo>
                  <a:lnTo>
                    <a:pt x="73" y="52"/>
                  </a:lnTo>
                  <a:lnTo>
                    <a:pt x="73" y="37"/>
                  </a:lnTo>
                  <a:lnTo>
                    <a:pt x="72" y="27"/>
                  </a:lnTo>
                  <a:lnTo>
                    <a:pt x="71" y="18"/>
                  </a:lnTo>
                  <a:lnTo>
                    <a:pt x="71" y="9"/>
                  </a:lnTo>
                  <a:lnTo>
                    <a:pt x="7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8" name="Freeform 175"/>
            <p:cNvSpPr>
              <a:spLocks/>
            </p:cNvSpPr>
            <p:nvPr/>
          </p:nvSpPr>
          <p:spPr bwMode="auto">
            <a:xfrm>
              <a:off x="5287" y="3160"/>
              <a:ext cx="39" cy="167"/>
            </a:xfrm>
            <a:custGeom>
              <a:avLst/>
              <a:gdLst>
                <a:gd name="T0" fmla="*/ 0 w 79"/>
                <a:gd name="T1" fmla="*/ 0 h 335"/>
                <a:gd name="T2" fmla="*/ 0 w 79"/>
                <a:gd name="T3" fmla="*/ 0 h 335"/>
                <a:gd name="T4" fmla="*/ 0 w 79"/>
                <a:gd name="T5" fmla="*/ 0 h 335"/>
                <a:gd name="T6" fmla="*/ 0 w 79"/>
                <a:gd name="T7" fmla="*/ 0 h 335"/>
                <a:gd name="T8" fmla="*/ 0 w 79"/>
                <a:gd name="T9" fmla="*/ 0 h 335"/>
                <a:gd name="T10" fmla="*/ 0 w 79"/>
                <a:gd name="T11" fmla="*/ 0 h 335"/>
                <a:gd name="T12" fmla="*/ 0 w 79"/>
                <a:gd name="T13" fmla="*/ 0 h 335"/>
                <a:gd name="T14" fmla="*/ 0 w 79"/>
                <a:gd name="T15" fmla="*/ 0 h 335"/>
                <a:gd name="T16" fmla="*/ 0 w 79"/>
                <a:gd name="T17" fmla="*/ 0 h 335"/>
                <a:gd name="T18" fmla="*/ 0 w 79"/>
                <a:gd name="T19" fmla="*/ 0 h 335"/>
                <a:gd name="T20" fmla="*/ 0 w 79"/>
                <a:gd name="T21" fmla="*/ 0 h 335"/>
                <a:gd name="T22" fmla="*/ 0 w 79"/>
                <a:gd name="T23" fmla="*/ 0 h 335"/>
                <a:gd name="T24" fmla="*/ 0 w 79"/>
                <a:gd name="T25" fmla="*/ 0 h 335"/>
                <a:gd name="T26" fmla="*/ 0 w 79"/>
                <a:gd name="T27" fmla="*/ 0 h 335"/>
                <a:gd name="T28" fmla="*/ 0 w 79"/>
                <a:gd name="T29" fmla="*/ 0 h 335"/>
                <a:gd name="T30" fmla="*/ 0 w 79"/>
                <a:gd name="T31" fmla="*/ 0 h 335"/>
                <a:gd name="T32" fmla="*/ 0 w 79"/>
                <a:gd name="T33" fmla="*/ 0 h 335"/>
                <a:gd name="T34" fmla="*/ 0 w 79"/>
                <a:gd name="T35" fmla="*/ 0 h 335"/>
                <a:gd name="T36" fmla="*/ 0 w 79"/>
                <a:gd name="T37" fmla="*/ 0 h 335"/>
                <a:gd name="T38" fmla="*/ 0 w 79"/>
                <a:gd name="T39" fmla="*/ 0 h 335"/>
                <a:gd name="T40" fmla="*/ 0 w 79"/>
                <a:gd name="T41" fmla="*/ 0 h 335"/>
                <a:gd name="T42" fmla="*/ 0 w 79"/>
                <a:gd name="T43" fmla="*/ 0 h 335"/>
                <a:gd name="T44" fmla="*/ 0 w 79"/>
                <a:gd name="T45" fmla="*/ 0 h 335"/>
                <a:gd name="T46" fmla="*/ 0 w 79"/>
                <a:gd name="T47" fmla="*/ 0 h 335"/>
                <a:gd name="T48" fmla="*/ 0 w 79"/>
                <a:gd name="T49" fmla="*/ 0 h 335"/>
                <a:gd name="T50" fmla="*/ 0 w 79"/>
                <a:gd name="T51" fmla="*/ 0 h 335"/>
                <a:gd name="T52" fmla="*/ 0 w 79"/>
                <a:gd name="T53" fmla="*/ 0 h 335"/>
                <a:gd name="T54" fmla="*/ 0 w 79"/>
                <a:gd name="T55" fmla="*/ 0 h 335"/>
                <a:gd name="T56" fmla="*/ 0 w 79"/>
                <a:gd name="T57" fmla="*/ 0 h 335"/>
                <a:gd name="T58" fmla="*/ 0 w 79"/>
                <a:gd name="T59" fmla="*/ 0 h 335"/>
                <a:gd name="T60" fmla="*/ 0 w 79"/>
                <a:gd name="T61" fmla="*/ 0 h 335"/>
                <a:gd name="T62" fmla="*/ 0 w 79"/>
                <a:gd name="T63" fmla="*/ 0 h 335"/>
                <a:gd name="T64" fmla="*/ 0 w 79"/>
                <a:gd name="T65" fmla="*/ 0 h 335"/>
                <a:gd name="T66" fmla="*/ 0 w 79"/>
                <a:gd name="T67" fmla="*/ 0 h 335"/>
                <a:gd name="T68" fmla="*/ 0 w 79"/>
                <a:gd name="T69" fmla="*/ 0 h 335"/>
                <a:gd name="T70" fmla="*/ 0 w 79"/>
                <a:gd name="T71" fmla="*/ 0 h 3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35"/>
                <a:gd name="T110" fmla="*/ 79 w 79"/>
                <a:gd name="T111" fmla="*/ 335 h 3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35">
                  <a:moveTo>
                    <a:pt x="79" y="0"/>
                  </a:moveTo>
                  <a:lnTo>
                    <a:pt x="74" y="1"/>
                  </a:lnTo>
                  <a:lnTo>
                    <a:pt x="67" y="4"/>
                  </a:lnTo>
                  <a:lnTo>
                    <a:pt x="58" y="7"/>
                  </a:lnTo>
                  <a:lnTo>
                    <a:pt x="48" y="12"/>
                  </a:lnTo>
                  <a:lnTo>
                    <a:pt x="36" y="15"/>
                  </a:lnTo>
                  <a:lnTo>
                    <a:pt x="25" y="20"/>
                  </a:lnTo>
                  <a:lnTo>
                    <a:pt x="14" y="23"/>
                  </a:lnTo>
                  <a:lnTo>
                    <a:pt x="5" y="27"/>
                  </a:lnTo>
                  <a:lnTo>
                    <a:pt x="5" y="28"/>
                  </a:lnTo>
                  <a:lnTo>
                    <a:pt x="5" y="30"/>
                  </a:lnTo>
                  <a:lnTo>
                    <a:pt x="5" y="31"/>
                  </a:lnTo>
                  <a:lnTo>
                    <a:pt x="5" y="34"/>
                  </a:lnTo>
                  <a:lnTo>
                    <a:pt x="3" y="44"/>
                  </a:lnTo>
                  <a:lnTo>
                    <a:pt x="2" y="54"/>
                  </a:lnTo>
                  <a:lnTo>
                    <a:pt x="0" y="68"/>
                  </a:lnTo>
                  <a:lnTo>
                    <a:pt x="0" y="84"/>
                  </a:lnTo>
                  <a:lnTo>
                    <a:pt x="3" y="115"/>
                  </a:lnTo>
                  <a:lnTo>
                    <a:pt x="7" y="147"/>
                  </a:lnTo>
                  <a:lnTo>
                    <a:pt x="11" y="176"/>
                  </a:lnTo>
                  <a:lnTo>
                    <a:pt x="14" y="198"/>
                  </a:lnTo>
                  <a:lnTo>
                    <a:pt x="17" y="215"/>
                  </a:lnTo>
                  <a:lnTo>
                    <a:pt x="18" y="234"/>
                  </a:lnTo>
                  <a:lnTo>
                    <a:pt x="18" y="249"/>
                  </a:lnTo>
                  <a:lnTo>
                    <a:pt x="15" y="260"/>
                  </a:lnTo>
                  <a:lnTo>
                    <a:pt x="13" y="269"/>
                  </a:lnTo>
                  <a:lnTo>
                    <a:pt x="11" y="276"/>
                  </a:lnTo>
                  <a:lnTo>
                    <a:pt x="10" y="283"/>
                  </a:lnTo>
                  <a:lnTo>
                    <a:pt x="10" y="287"/>
                  </a:lnTo>
                  <a:lnTo>
                    <a:pt x="11" y="290"/>
                  </a:lnTo>
                  <a:lnTo>
                    <a:pt x="11" y="292"/>
                  </a:lnTo>
                  <a:lnTo>
                    <a:pt x="11" y="296"/>
                  </a:lnTo>
                  <a:lnTo>
                    <a:pt x="11" y="299"/>
                  </a:lnTo>
                  <a:lnTo>
                    <a:pt x="10" y="302"/>
                  </a:lnTo>
                  <a:lnTo>
                    <a:pt x="10" y="304"/>
                  </a:lnTo>
                  <a:lnTo>
                    <a:pt x="9" y="307"/>
                  </a:lnTo>
                  <a:lnTo>
                    <a:pt x="9" y="310"/>
                  </a:lnTo>
                  <a:lnTo>
                    <a:pt x="9" y="313"/>
                  </a:lnTo>
                  <a:lnTo>
                    <a:pt x="10" y="319"/>
                  </a:lnTo>
                  <a:lnTo>
                    <a:pt x="11" y="325"/>
                  </a:lnTo>
                  <a:lnTo>
                    <a:pt x="12" y="329"/>
                  </a:lnTo>
                  <a:lnTo>
                    <a:pt x="13" y="333"/>
                  </a:lnTo>
                  <a:lnTo>
                    <a:pt x="17" y="334"/>
                  </a:lnTo>
                  <a:lnTo>
                    <a:pt x="19" y="335"/>
                  </a:lnTo>
                  <a:lnTo>
                    <a:pt x="22" y="335"/>
                  </a:lnTo>
                  <a:lnTo>
                    <a:pt x="28" y="334"/>
                  </a:lnTo>
                  <a:lnTo>
                    <a:pt x="36" y="333"/>
                  </a:lnTo>
                  <a:lnTo>
                    <a:pt x="45" y="332"/>
                  </a:lnTo>
                  <a:lnTo>
                    <a:pt x="52" y="332"/>
                  </a:lnTo>
                  <a:lnTo>
                    <a:pt x="57" y="333"/>
                  </a:lnTo>
                  <a:lnTo>
                    <a:pt x="61" y="332"/>
                  </a:lnTo>
                  <a:lnTo>
                    <a:pt x="64" y="328"/>
                  </a:lnTo>
                  <a:lnTo>
                    <a:pt x="64" y="322"/>
                  </a:lnTo>
                  <a:lnTo>
                    <a:pt x="61" y="316"/>
                  </a:lnTo>
                  <a:lnTo>
                    <a:pt x="59" y="306"/>
                  </a:lnTo>
                  <a:lnTo>
                    <a:pt x="56" y="298"/>
                  </a:lnTo>
                  <a:lnTo>
                    <a:pt x="53" y="291"/>
                  </a:lnTo>
                  <a:lnTo>
                    <a:pt x="52" y="282"/>
                  </a:lnTo>
                  <a:lnTo>
                    <a:pt x="50" y="273"/>
                  </a:lnTo>
                  <a:lnTo>
                    <a:pt x="49" y="264"/>
                  </a:lnTo>
                  <a:lnTo>
                    <a:pt x="48" y="258"/>
                  </a:lnTo>
                  <a:lnTo>
                    <a:pt x="49" y="246"/>
                  </a:lnTo>
                  <a:lnTo>
                    <a:pt x="51" y="226"/>
                  </a:lnTo>
                  <a:lnTo>
                    <a:pt x="55" y="203"/>
                  </a:lnTo>
                  <a:lnTo>
                    <a:pt x="57" y="184"/>
                  </a:lnTo>
                  <a:lnTo>
                    <a:pt x="60" y="160"/>
                  </a:lnTo>
                  <a:lnTo>
                    <a:pt x="66" y="127"/>
                  </a:lnTo>
                  <a:lnTo>
                    <a:pt x="72" y="92"/>
                  </a:lnTo>
                  <a:lnTo>
                    <a:pt x="74" y="69"/>
                  </a:lnTo>
                  <a:lnTo>
                    <a:pt x="74" y="52"/>
                  </a:lnTo>
                  <a:lnTo>
                    <a:pt x="75" y="31"/>
                  </a:lnTo>
                  <a:lnTo>
                    <a:pt x="78" y="12"/>
                  </a:lnTo>
                  <a:lnTo>
                    <a:pt x="79"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9" name="Freeform 176"/>
            <p:cNvSpPr>
              <a:spLocks/>
            </p:cNvSpPr>
            <p:nvPr/>
          </p:nvSpPr>
          <p:spPr bwMode="auto">
            <a:xfrm>
              <a:off x="5253" y="2716"/>
              <a:ext cx="62" cy="151"/>
            </a:xfrm>
            <a:custGeom>
              <a:avLst/>
              <a:gdLst>
                <a:gd name="T0" fmla="*/ 0 w 126"/>
                <a:gd name="T1" fmla="*/ 1 h 300"/>
                <a:gd name="T2" fmla="*/ 0 w 126"/>
                <a:gd name="T3" fmla="*/ 1 h 300"/>
                <a:gd name="T4" fmla="*/ 0 w 126"/>
                <a:gd name="T5" fmla="*/ 1 h 300"/>
                <a:gd name="T6" fmla="*/ 0 w 126"/>
                <a:gd name="T7" fmla="*/ 1 h 300"/>
                <a:gd name="T8" fmla="*/ 0 w 126"/>
                <a:gd name="T9" fmla="*/ 1 h 300"/>
                <a:gd name="T10" fmla="*/ 0 w 126"/>
                <a:gd name="T11" fmla="*/ 1 h 300"/>
                <a:gd name="T12" fmla="*/ 0 w 126"/>
                <a:gd name="T13" fmla="*/ 1 h 300"/>
                <a:gd name="T14" fmla="*/ 0 w 126"/>
                <a:gd name="T15" fmla="*/ 1 h 300"/>
                <a:gd name="T16" fmla="*/ 0 w 126"/>
                <a:gd name="T17" fmla="*/ 1 h 300"/>
                <a:gd name="T18" fmla="*/ 0 w 126"/>
                <a:gd name="T19" fmla="*/ 1 h 300"/>
                <a:gd name="T20" fmla="*/ 0 w 126"/>
                <a:gd name="T21" fmla="*/ 1 h 300"/>
                <a:gd name="T22" fmla="*/ 0 w 126"/>
                <a:gd name="T23" fmla="*/ 1 h 300"/>
                <a:gd name="T24" fmla="*/ 0 w 126"/>
                <a:gd name="T25" fmla="*/ 1 h 300"/>
                <a:gd name="T26" fmla="*/ 0 w 126"/>
                <a:gd name="T27" fmla="*/ 1 h 300"/>
                <a:gd name="T28" fmla="*/ 0 w 126"/>
                <a:gd name="T29" fmla="*/ 1 h 300"/>
                <a:gd name="T30" fmla="*/ 0 w 126"/>
                <a:gd name="T31" fmla="*/ 1 h 300"/>
                <a:gd name="T32" fmla="*/ 0 w 126"/>
                <a:gd name="T33" fmla="*/ 1 h 300"/>
                <a:gd name="T34" fmla="*/ 0 w 126"/>
                <a:gd name="T35" fmla="*/ 1 h 300"/>
                <a:gd name="T36" fmla="*/ 0 w 126"/>
                <a:gd name="T37" fmla="*/ 1 h 300"/>
                <a:gd name="T38" fmla="*/ 0 w 126"/>
                <a:gd name="T39" fmla="*/ 1 h 300"/>
                <a:gd name="T40" fmla="*/ 0 w 126"/>
                <a:gd name="T41" fmla="*/ 1 h 300"/>
                <a:gd name="T42" fmla="*/ 0 w 126"/>
                <a:gd name="T43" fmla="*/ 1 h 300"/>
                <a:gd name="T44" fmla="*/ 0 w 126"/>
                <a:gd name="T45" fmla="*/ 1 h 300"/>
                <a:gd name="T46" fmla="*/ 0 w 126"/>
                <a:gd name="T47" fmla="*/ 1 h 300"/>
                <a:gd name="T48" fmla="*/ 0 w 126"/>
                <a:gd name="T49" fmla="*/ 1 h 300"/>
                <a:gd name="T50" fmla="*/ 0 w 126"/>
                <a:gd name="T51" fmla="*/ 1 h 300"/>
                <a:gd name="T52" fmla="*/ 0 w 126"/>
                <a:gd name="T53" fmla="*/ 1 h 300"/>
                <a:gd name="T54" fmla="*/ 0 w 126"/>
                <a:gd name="T55" fmla="*/ 1 h 300"/>
                <a:gd name="T56" fmla="*/ 0 w 126"/>
                <a:gd name="T57" fmla="*/ 1 h 300"/>
                <a:gd name="T58" fmla="*/ 0 w 126"/>
                <a:gd name="T59" fmla="*/ 1 h 300"/>
                <a:gd name="T60" fmla="*/ 0 w 126"/>
                <a:gd name="T61" fmla="*/ 1 h 300"/>
                <a:gd name="T62" fmla="*/ 0 w 126"/>
                <a:gd name="T63" fmla="*/ 1 h 300"/>
                <a:gd name="T64" fmla="*/ 0 w 126"/>
                <a:gd name="T65" fmla="*/ 1 h 300"/>
                <a:gd name="T66" fmla="*/ 0 w 126"/>
                <a:gd name="T67" fmla="*/ 1 h 300"/>
                <a:gd name="T68" fmla="*/ 0 w 126"/>
                <a:gd name="T69" fmla="*/ 1 h 300"/>
                <a:gd name="T70" fmla="*/ 0 w 126"/>
                <a:gd name="T71" fmla="*/ 1 h 300"/>
                <a:gd name="T72" fmla="*/ 0 w 126"/>
                <a:gd name="T73" fmla="*/ 1 h 300"/>
                <a:gd name="T74" fmla="*/ 0 w 126"/>
                <a:gd name="T75" fmla="*/ 1 h 300"/>
                <a:gd name="T76" fmla="*/ 0 w 126"/>
                <a:gd name="T77" fmla="*/ 1 h 300"/>
                <a:gd name="T78" fmla="*/ 0 w 126"/>
                <a:gd name="T79" fmla="*/ 1 h 300"/>
                <a:gd name="T80" fmla="*/ 0 w 126"/>
                <a:gd name="T81" fmla="*/ 1 h 300"/>
                <a:gd name="T82" fmla="*/ 0 w 126"/>
                <a:gd name="T83" fmla="*/ 1 h 300"/>
                <a:gd name="T84" fmla="*/ 0 w 126"/>
                <a:gd name="T85" fmla="*/ 1 h 300"/>
                <a:gd name="T86" fmla="*/ 0 w 126"/>
                <a:gd name="T87" fmla="*/ 1 h 300"/>
                <a:gd name="T88" fmla="*/ 0 w 126"/>
                <a:gd name="T89" fmla="*/ 1 h 300"/>
                <a:gd name="T90" fmla="*/ 0 w 126"/>
                <a:gd name="T91" fmla="*/ 1 h 300"/>
                <a:gd name="T92" fmla="*/ 0 w 126"/>
                <a:gd name="T93" fmla="*/ 1 h 300"/>
                <a:gd name="T94" fmla="*/ 0 w 126"/>
                <a:gd name="T95" fmla="*/ 1 h 300"/>
                <a:gd name="T96" fmla="*/ 0 w 126"/>
                <a:gd name="T97" fmla="*/ 1 h 300"/>
                <a:gd name="T98" fmla="*/ 0 w 126"/>
                <a:gd name="T99" fmla="*/ 1 h 300"/>
                <a:gd name="T100" fmla="*/ 0 w 126"/>
                <a:gd name="T101" fmla="*/ 1 h 300"/>
                <a:gd name="T102" fmla="*/ 0 w 126"/>
                <a:gd name="T103" fmla="*/ 1 h 300"/>
                <a:gd name="T104" fmla="*/ 0 w 126"/>
                <a:gd name="T105" fmla="*/ 1 h 300"/>
                <a:gd name="T106" fmla="*/ 0 w 126"/>
                <a:gd name="T107" fmla="*/ 1 h 300"/>
                <a:gd name="T108" fmla="*/ 0 w 126"/>
                <a:gd name="T109" fmla="*/ 1 h 300"/>
                <a:gd name="T110" fmla="*/ 0 w 126"/>
                <a:gd name="T111" fmla="*/ 1 h 3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6"/>
                <a:gd name="T169" fmla="*/ 0 h 300"/>
                <a:gd name="T170" fmla="*/ 126 w 126"/>
                <a:gd name="T171" fmla="*/ 300 h 30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6" h="300">
                  <a:moveTo>
                    <a:pt x="126" y="87"/>
                  </a:moveTo>
                  <a:lnTo>
                    <a:pt x="125" y="92"/>
                  </a:lnTo>
                  <a:lnTo>
                    <a:pt x="124" y="97"/>
                  </a:lnTo>
                  <a:lnTo>
                    <a:pt x="121" y="101"/>
                  </a:lnTo>
                  <a:lnTo>
                    <a:pt x="119" y="104"/>
                  </a:lnTo>
                  <a:lnTo>
                    <a:pt x="118" y="105"/>
                  </a:lnTo>
                  <a:lnTo>
                    <a:pt x="118" y="106"/>
                  </a:lnTo>
                  <a:lnTo>
                    <a:pt x="117" y="106"/>
                  </a:lnTo>
                  <a:lnTo>
                    <a:pt x="116" y="108"/>
                  </a:lnTo>
                  <a:lnTo>
                    <a:pt x="116" y="110"/>
                  </a:lnTo>
                  <a:lnTo>
                    <a:pt x="116" y="113"/>
                  </a:lnTo>
                  <a:lnTo>
                    <a:pt x="114" y="115"/>
                  </a:lnTo>
                  <a:lnTo>
                    <a:pt x="113" y="116"/>
                  </a:lnTo>
                  <a:lnTo>
                    <a:pt x="112" y="117"/>
                  </a:lnTo>
                  <a:lnTo>
                    <a:pt x="111" y="118"/>
                  </a:lnTo>
                  <a:lnTo>
                    <a:pt x="110" y="118"/>
                  </a:lnTo>
                  <a:lnTo>
                    <a:pt x="107" y="117"/>
                  </a:lnTo>
                  <a:lnTo>
                    <a:pt x="107" y="116"/>
                  </a:lnTo>
                  <a:lnTo>
                    <a:pt x="107" y="113"/>
                  </a:lnTo>
                  <a:lnTo>
                    <a:pt x="106" y="117"/>
                  </a:lnTo>
                  <a:lnTo>
                    <a:pt x="103" y="124"/>
                  </a:lnTo>
                  <a:lnTo>
                    <a:pt x="101" y="131"/>
                  </a:lnTo>
                  <a:lnTo>
                    <a:pt x="98" y="136"/>
                  </a:lnTo>
                  <a:lnTo>
                    <a:pt x="97" y="140"/>
                  </a:lnTo>
                  <a:lnTo>
                    <a:pt x="96" y="145"/>
                  </a:lnTo>
                  <a:lnTo>
                    <a:pt x="96" y="151"/>
                  </a:lnTo>
                  <a:lnTo>
                    <a:pt x="97" y="158"/>
                  </a:lnTo>
                  <a:lnTo>
                    <a:pt x="97" y="159"/>
                  </a:lnTo>
                  <a:lnTo>
                    <a:pt x="97" y="160"/>
                  </a:lnTo>
                  <a:lnTo>
                    <a:pt x="97" y="162"/>
                  </a:lnTo>
                  <a:lnTo>
                    <a:pt x="98" y="163"/>
                  </a:lnTo>
                  <a:lnTo>
                    <a:pt x="97" y="166"/>
                  </a:lnTo>
                  <a:lnTo>
                    <a:pt x="96" y="170"/>
                  </a:lnTo>
                  <a:lnTo>
                    <a:pt x="96" y="175"/>
                  </a:lnTo>
                  <a:lnTo>
                    <a:pt x="96" y="181"/>
                  </a:lnTo>
                  <a:lnTo>
                    <a:pt x="94" y="189"/>
                  </a:lnTo>
                  <a:lnTo>
                    <a:pt x="87" y="201"/>
                  </a:lnTo>
                  <a:lnTo>
                    <a:pt x="79" y="215"/>
                  </a:lnTo>
                  <a:lnTo>
                    <a:pt x="73" y="224"/>
                  </a:lnTo>
                  <a:lnTo>
                    <a:pt x="68" y="236"/>
                  </a:lnTo>
                  <a:lnTo>
                    <a:pt x="63" y="253"/>
                  </a:lnTo>
                  <a:lnTo>
                    <a:pt x="57" y="276"/>
                  </a:lnTo>
                  <a:lnTo>
                    <a:pt x="52" y="300"/>
                  </a:lnTo>
                  <a:lnTo>
                    <a:pt x="50" y="292"/>
                  </a:lnTo>
                  <a:lnTo>
                    <a:pt x="45" y="281"/>
                  </a:lnTo>
                  <a:lnTo>
                    <a:pt x="40" y="267"/>
                  </a:lnTo>
                  <a:lnTo>
                    <a:pt x="34" y="251"/>
                  </a:lnTo>
                  <a:lnTo>
                    <a:pt x="28" y="234"/>
                  </a:lnTo>
                  <a:lnTo>
                    <a:pt x="23" y="217"/>
                  </a:lnTo>
                  <a:lnTo>
                    <a:pt x="20" y="201"/>
                  </a:lnTo>
                  <a:lnTo>
                    <a:pt x="18" y="186"/>
                  </a:lnTo>
                  <a:lnTo>
                    <a:pt x="15" y="182"/>
                  </a:lnTo>
                  <a:lnTo>
                    <a:pt x="12" y="176"/>
                  </a:lnTo>
                  <a:lnTo>
                    <a:pt x="10" y="170"/>
                  </a:lnTo>
                  <a:lnTo>
                    <a:pt x="8" y="166"/>
                  </a:lnTo>
                  <a:lnTo>
                    <a:pt x="12" y="156"/>
                  </a:lnTo>
                  <a:lnTo>
                    <a:pt x="14" y="141"/>
                  </a:lnTo>
                  <a:lnTo>
                    <a:pt x="15" y="128"/>
                  </a:lnTo>
                  <a:lnTo>
                    <a:pt x="14" y="116"/>
                  </a:lnTo>
                  <a:lnTo>
                    <a:pt x="14" y="117"/>
                  </a:lnTo>
                  <a:lnTo>
                    <a:pt x="14" y="118"/>
                  </a:lnTo>
                  <a:lnTo>
                    <a:pt x="13" y="118"/>
                  </a:lnTo>
                  <a:lnTo>
                    <a:pt x="12" y="118"/>
                  </a:lnTo>
                  <a:lnTo>
                    <a:pt x="10" y="118"/>
                  </a:lnTo>
                  <a:lnTo>
                    <a:pt x="8" y="117"/>
                  </a:lnTo>
                  <a:lnTo>
                    <a:pt x="8" y="115"/>
                  </a:lnTo>
                  <a:lnTo>
                    <a:pt x="8" y="110"/>
                  </a:lnTo>
                  <a:lnTo>
                    <a:pt x="6" y="106"/>
                  </a:lnTo>
                  <a:lnTo>
                    <a:pt x="5" y="102"/>
                  </a:lnTo>
                  <a:lnTo>
                    <a:pt x="4" y="99"/>
                  </a:lnTo>
                  <a:lnTo>
                    <a:pt x="3" y="97"/>
                  </a:lnTo>
                  <a:lnTo>
                    <a:pt x="2" y="92"/>
                  </a:lnTo>
                  <a:lnTo>
                    <a:pt x="0" y="89"/>
                  </a:lnTo>
                  <a:lnTo>
                    <a:pt x="2" y="86"/>
                  </a:lnTo>
                  <a:lnTo>
                    <a:pt x="3" y="87"/>
                  </a:lnTo>
                  <a:lnTo>
                    <a:pt x="5" y="87"/>
                  </a:lnTo>
                  <a:lnTo>
                    <a:pt x="6" y="86"/>
                  </a:lnTo>
                  <a:lnTo>
                    <a:pt x="7" y="85"/>
                  </a:lnTo>
                  <a:lnTo>
                    <a:pt x="7" y="86"/>
                  </a:lnTo>
                  <a:lnTo>
                    <a:pt x="7" y="87"/>
                  </a:lnTo>
                  <a:lnTo>
                    <a:pt x="6" y="89"/>
                  </a:lnTo>
                  <a:lnTo>
                    <a:pt x="5" y="89"/>
                  </a:lnTo>
                  <a:lnTo>
                    <a:pt x="8" y="86"/>
                  </a:lnTo>
                  <a:lnTo>
                    <a:pt x="11" y="82"/>
                  </a:lnTo>
                  <a:lnTo>
                    <a:pt x="12" y="77"/>
                  </a:lnTo>
                  <a:lnTo>
                    <a:pt x="12" y="71"/>
                  </a:lnTo>
                  <a:lnTo>
                    <a:pt x="12" y="68"/>
                  </a:lnTo>
                  <a:lnTo>
                    <a:pt x="11" y="64"/>
                  </a:lnTo>
                  <a:lnTo>
                    <a:pt x="8" y="61"/>
                  </a:lnTo>
                  <a:lnTo>
                    <a:pt x="7" y="59"/>
                  </a:lnTo>
                  <a:lnTo>
                    <a:pt x="8" y="57"/>
                  </a:lnTo>
                  <a:lnTo>
                    <a:pt x="8" y="56"/>
                  </a:lnTo>
                  <a:lnTo>
                    <a:pt x="10" y="56"/>
                  </a:lnTo>
                  <a:lnTo>
                    <a:pt x="8" y="55"/>
                  </a:lnTo>
                  <a:lnTo>
                    <a:pt x="7" y="55"/>
                  </a:lnTo>
                  <a:lnTo>
                    <a:pt x="10" y="53"/>
                  </a:lnTo>
                  <a:lnTo>
                    <a:pt x="11" y="51"/>
                  </a:lnTo>
                  <a:lnTo>
                    <a:pt x="13" y="47"/>
                  </a:lnTo>
                  <a:lnTo>
                    <a:pt x="14" y="45"/>
                  </a:lnTo>
                  <a:lnTo>
                    <a:pt x="12" y="46"/>
                  </a:lnTo>
                  <a:lnTo>
                    <a:pt x="10" y="47"/>
                  </a:lnTo>
                  <a:lnTo>
                    <a:pt x="6" y="47"/>
                  </a:lnTo>
                  <a:lnTo>
                    <a:pt x="4" y="48"/>
                  </a:lnTo>
                  <a:lnTo>
                    <a:pt x="4" y="46"/>
                  </a:lnTo>
                  <a:lnTo>
                    <a:pt x="7" y="45"/>
                  </a:lnTo>
                  <a:lnTo>
                    <a:pt x="11" y="43"/>
                  </a:lnTo>
                  <a:lnTo>
                    <a:pt x="17" y="39"/>
                  </a:lnTo>
                  <a:lnTo>
                    <a:pt x="21" y="36"/>
                  </a:lnTo>
                  <a:lnTo>
                    <a:pt x="22" y="34"/>
                  </a:lnTo>
                  <a:lnTo>
                    <a:pt x="23" y="33"/>
                  </a:lnTo>
                  <a:lnTo>
                    <a:pt x="25" y="31"/>
                  </a:lnTo>
                  <a:lnTo>
                    <a:pt x="26" y="30"/>
                  </a:lnTo>
                  <a:lnTo>
                    <a:pt x="23" y="31"/>
                  </a:lnTo>
                  <a:lnTo>
                    <a:pt x="22" y="32"/>
                  </a:lnTo>
                  <a:lnTo>
                    <a:pt x="20" y="33"/>
                  </a:lnTo>
                  <a:lnTo>
                    <a:pt x="18" y="33"/>
                  </a:lnTo>
                  <a:lnTo>
                    <a:pt x="20" y="29"/>
                  </a:lnTo>
                  <a:lnTo>
                    <a:pt x="23" y="23"/>
                  </a:lnTo>
                  <a:lnTo>
                    <a:pt x="27" y="17"/>
                  </a:lnTo>
                  <a:lnTo>
                    <a:pt x="31" y="11"/>
                  </a:lnTo>
                  <a:lnTo>
                    <a:pt x="34" y="9"/>
                  </a:lnTo>
                  <a:lnTo>
                    <a:pt x="37" y="8"/>
                  </a:lnTo>
                  <a:lnTo>
                    <a:pt x="40" y="6"/>
                  </a:lnTo>
                  <a:lnTo>
                    <a:pt x="41" y="5"/>
                  </a:lnTo>
                  <a:lnTo>
                    <a:pt x="43" y="7"/>
                  </a:lnTo>
                  <a:lnTo>
                    <a:pt x="45" y="8"/>
                  </a:lnTo>
                  <a:lnTo>
                    <a:pt x="48" y="9"/>
                  </a:lnTo>
                  <a:lnTo>
                    <a:pt x="52" y="9"/>
                  </a:lnTo>
                  <a:lnTo>
                    <a:pt x="50" y="8"/>
                  </a:lnTo>
                  <a:lnTo>
                    <a:pt x="48" y="7"/>
                  </a:lnTo>
                  <a:lnTo>
                    <a:pt x="45" y="6"/>
                  </a:lnTo>
                  <a:lnTo>
                    <a:pt x="44" y="3"/>
                  </a:lnTo>
                  <a:lnTo>
                    <a:pt x="46" y="3"/>
                  </a:lnTo>
                  <a:lnTo>
                    <a:pt x="49" y="5"/>
                  </a:lnTo>
                  <a:lnTo>
                    <a:pt x="51" y="5"/>
                  </a:lnTo>
                  <a:lnTo>
                    <a:pt x="53" y="6"/>
                  </a:lnTo>
                  <a:lnTo>
                    <a:pt x="55" y="6"/>
                  </a:lnTo>
                  <a:lnTo>
                    <a:pt x="56" y="6"/>
                  </a:lnTo>
                  <a:lnTo>
                    <a:pt x="57" y="6"/>
                  </a:lnTo>
                  <a:lnTo>
                    <a:pt x="58" y="6"/>
                  </a:lnTo>
                  <a:lnTo>
                    <a:pt x="58" y="7"/>
                  </a:lnTo>
                  <a:lnTo>
                    <a:pt x="58" y="8"/>
                  </a:lnTo>
                  <a:lnTo>
                    <a:pt x="59" y="8"/>
                  </a:lnTo>
                  <a:lnTo>
                    <a:pt x="60" y="8"/>
                  </a:lnTo>
                  <a:lnTo>
                    <a:pt x="61" y="7"/>
                  </a:lnTo>
                  <a:lnTo>
                    <a:pt x="61" y="6"/>
                  </a:lnTo>
                  <a:lnTo>
                    <a:pt x="63" y="5"/>
                  </a:lnTo>
                  <a:lnTo>
                    <a:pt x="64" y="5"/>
                  </a:lnTo>
                  <a:lnTo>
                    <a:pt x="66" y="5"/>
                  </a:lnTo>
                  <a:lnTo>
                    <a:pt x="67" y="5"/>
                  </a:lnTo>
                  <a:lnTo>
                    <a:pt x="69" y="6"/>
                  </a:lnTo>
                  <a:lnTo>
                    <a:pt x="71" y="3"/>
                  </a:lnTo>
                  <a:lnTo>
                    <a:pt x="72" y="2"/>
                  </a:lnTo>
                  <a:lnTo>
                    <a:pt x="74" y="0"/>
                  </a:lnTo>
                  <a:lnTo>
                    <a:pt x="75" y="0"/>
                  </a:lnTo>
                  <a:lnTo>
                    <a:pt x="74" y="1"/>
                  </a:lnTo>
                  <a:lnTo>
                    <a:pt x="73" y="3"/>
                  </a:lnTo>
                  <a:lnTo>
                    <a:pt x="72" y="5"/>
                  </a:lnTo>
                  <a:lnTo>
                    <a:pt x="72" y="7"/>
                  </a:lnTo>
                  <a:lnTo>
                    <a:pt x="75" y="7"/>
                  </a:lnTo>
                  <a:lnTo>
                    <a:pt x="78" y="7"/>
                  </a:lnTo>
                  <a:lnTo>
                    <a:pt x="81" y="7"/>
                  </a:lnTo>
                  <a:lnTo>
                    <a:pt x="82" y="8"/>
                  </a:lnTo>
                  <a:lnTo>
                    <a:pt x="86" y="9"/>
                  </a:lnTo>
                  <a:lnTo>
                    <a:pt x="90" y="11"/>
                  </a:lnTo>
                  <a:lnTo>
                    <a:pt x="94" y="14"/>
                  </a:lnTo>
                  <a:lnTo>
                    <a:pt x="97" y="16"/>
                  </a:lnTo>
                  <a:lnTo>
                    <a:pt x="101" y="17"/>
                  </a:lnTo>
                  <a:lnTo>
                    <a:pt x="104" y="18"/>
                  </a:lnTo>
                  <a:lnTo>
                    <a:pt x="107" y="18"/>
                  </a:lnTo>
                  <a:lnTo>
                    <a:pt x="112" y="18"/>
                  </a:lnTo>
                  <a:lnTo>
                    <a:pt x="109" y="19"/>
                  </a:lnTo>
                  <a:lnTo>
                    <a:pt x="104" y="19"/>
                  </a:lnTo>
                  <a:lnTo>
                    <a:pt x="101" y="19"/>
                  </a:lnTo>
                  <a:lnTo>
                    <a:pt x="97" y="18"/>
                  </a:lnTo>
                  <a:lnTo>
                    <a:pt x="99" y="22"/>
                  </a:lnTo>
                  <a:lnTo>
                    <a:pt x="102" y="24"/>
                  </a:lnTo>
                  <a:lnTo>
                    <a:pt x="105" y="26"/>
                  </a:lnTo>
                  <a:lnTo>
                    <a:pt x="109" y="28"/>
                  </a:lnTo>
                  <a:lnTo>
                    <a:pt x="110" y="30"/>
                  </a:lnTo>
                  <a:lnTo>
                    <a:pt x="110" y="31"/>
                  </a:lnTo>
                  <a:lnTo>
                    <a:pt x="110" y="33"/>
                  </a:lnTo>
                  <a:lnTo>
                    <a:pt x="109" y="34"/>
                  </a:lnTo>
                  <a:lnTo>
                    <a:pt x="110" y="39"/>
                  </a:lnTo>
                  <a:lnTo>
                    <a:pt x="111" y="46"/>
                  </a:lnTo>
                  <a:lnTo>
                    <a:pt x="112" y="53"/>
                  </a:lnTo>
                  <a:lnTo>
                    <a:pt x="112" y="57"/>
                  </a:lnTo>
                  <a:lnTo>
                    <a:pt x="113" y="57"/>
                  </a:lnTo>
                  <a:lnTo>
                    <a:pt x="114" y="56"/>
                  </a:lnTo>
                  <a:lnTo>
                    <a:pt x="116" y="56"/>
                  </a:lnTo>
                  <a:lnTo>
                    <a:pt x="117" y="55"/>
                  </a:lnTo>
                  <a:lnTo>
                    <a:pt x="116" y="59"/>
                  </a:lnTo>
                  <a:lnTo>
                    <a:pt x="116" y="62"/>
                  </a:lnTo>
                  <a:lnTo>
                    <a:pt x="114" y="66"/>
                  </a:lnTo>
                  <a:lnTo>
                    <a:pt x="114" y="68"/>
                  </a:lnTo>
                  <a:lnTo>
                    <a:pt x="114" y="70"/>
                  </a:lnTo>
                  <a:lnTo>
                    <a:pt x="116" y="74"/>
                  </a:lnTo>
                  <a:lnTo>
                    <a:pt x="116" y="78"/>
                  </a:lnTo>
                  <a:lnTo>
                    <a:pt x="117" y="82"/>
                  </a:lnTo>
                  <a:lnTo>
                    <a:pt x="117" y="83"/>
                  </a:lnTo>
                  <a:lnTo>
                    <a:pt x="116" y="85"/>
                  </a:lnTo>
                  <a:lnTo>
                    <a:pt x="113" y="87"/>
                  </a:lnTo>
                  <a:lnTo>
                    <a:pt x="113" y="90"/>
                  </a:lnTo>
                  <a:lnTo>
                    <a:pt x="113" y="91"/>
                  </a:lnTo>
                  <a:lnTo>
                    <a:pt x="114" y="93"/>
                  </a:lnTo>
                  <a:lnTo>
                    <a:pt x="116" y="94"/>
                  </a:lnTo>
                  <a:lnTo>
                    <a:pt x="117" y="94"/>
                  </a:lnTo>
                  <a:lnTo>
                    <a:pt x="118" y="93"/>
                  </a:lnTo>
                  <a:lnTo>
                    <a:pt x="119" y="91"/>
                  </a:lnTo>
                  <a:lnTo>
                    <a:pt x="120" y="89"/>
                  </a:lnTo>
                  <a:lnTo>
                    <a:pt x="120" y="86"/>
                  </a:lnTo>
                  <a:lnTo>
                    <a:pt x="121" y="86"/>
                  </a:lnTo>
                  <a:lnTo>
                    <a:pt x="124" y="86"/>
                  </a:lnTo>
                  <a:lnTo>
                    <a:pt x="125" y="86"/>
                  </a:lnTo>
                  <a:lnTo>
                    <a:pt x="126" y="85"/>
                  </a:lnTo>
                  <a:lnTo>
                    <a:pt x="126" y="86"/>
                  </a:lnTo>
                  <a:lnTo>
                    <a:pt x="125" y="87"/>
                  </a:lnTo>
                  <a:lnTo>
                    <a:pt x="126" y="8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0" name="Freeform 177"/>
            <p:cNvSpPr>
              <a:spLocks/>
            </p:cNvSpPr>
            <p:nvPr/>
          </p:nvSpPr>
          <p:spPr bwMode="auto">
            <a:xfrm>
              <a:off x="5177" y="3032"/>
              <a:ext cx="26" cy="33"/>
            </a:xfrm>
            <a:custGeom>
              <a:avLst/>
              <a:gdLst>
                <a:gd name="T0" fmla="*/ 1 w 51"/>
                <a:gd name="T1" fmla="*/ 0 h 66"/>
                <a:gd name="T2" fmla="*/ 1 w 51"/>
                <a:gd name="T3" fmla="*/ 0 h 66"/>
                <a:gd name="T4" fmla="*/ 1 w 51"/>
                <a:gd name="T5" fmla="*/ 1 h 66"/>
                <a:gd name="T6" fmla="*/ 1 w 51"/>
                <a:gd name="T7" fmla="*/ 1 h 66"/>
                <a:gd name="T8" fmla="*/ 1 w 51"/>
                <a:gd name="T9" fmla="*/ 1 h 66"/>
                <a:gd name="T10" fmla="*/ 1 w 51"/>
                <a:gd name="T11" fmla="*/ 1 h 66"/>
                <a:gd name="T12" fmla="*/ 1 w 51"/>
                <a:gd name="T13" fmla="*/ 1 h 66"/>
                <a:gd name="T14" fmla="*/ 1 w 51"/>
                <a:gd name="T15" fmla="*/ 1 h 66"/>
                <a:gd name="T16" fmla="*/ 1 w 51"/>
                <a:gd name="T17" fmla="*/ 1 h 66"/>
                <a:gd name="T18" fmla="*/ 1 w 51"/>
                <a:gd name="T19" fmla="*/ 1 h 66"/>
                <a:gd name="T20" fmla="*/ 1 w 51"/>
                <a:gd name="T21" fmla="*/ 1 h 66"/>
                <a:gd name="T22" fmla="*/ 1 w 51"/>
                <a:gd name="T23" fmla="*/ 1 h 66"/>
                <a:gd name="T24" fmla="*/ 1 w 51"/>
                <a:gd name="T25" fmla="*/ 1 h 66"/>
                <a:gd name="T26" fmla="*/ 1 w 51"/>
                <a:gd name="T27" fmla="*/ 1 h 66"/>
                <a:gd name="T28" fmla="*/ 1 w 51"/>
                <a:gd name="T29" fmla="*/ 1 h 66"/>
                <a:gd name="T30" fmla="*/ 1 w 51"/>
                <a:gd name="T31" fmla="*/ 1 h 66"/>
                <a:gd name="T32" fmla="*/ 1 w 51"/>
                <a:gd name="T33" fmla="*/ 1 h 66"/>
                <a:gd name="T34" fmla="*/ 1 w 51"/>
                <a:gd name="T35" fmla="*/ 1 h 66"/>
                <a:gd name="T36" fmla="*/ 1 w 51"/>
                <a:gd name="T37" fmla="*/ 1 h 66"/>
                <a:gd name="T38" fmla="*/ 1 w 51"/>
                <a:gd name="T39" fmla="*/ 1 h 66"/>
                <a:gd name="T40" fmla="*/ 1 w 51"/>
                <a:gd name="T41" fmla="*/ 1 h 66"/>
                <a:gd name="T42" fmla="*/ 1 w 51"/>
                <a:gd name="T43" fmla="*/ 1 h 66"/>
                <a:gd name="T44" fmla="*/ 1 w 51"/>
                <a:gd name="T45" fmla="*/ 1 h 66"/>
                <a:gd name="T46" fmla="*/ 1 w 51"/>
                <a:gd name="T47" fmla="*/ 1 h 66"/>
                <a:gd name="T48" fmla="*/ 1 w 51"/>
                <a:gd name="T49" fmla="*/ 1 h 66"/>
                <a:gd name="T50" fmla="*/ 1 w 51"/>
                <a:gd name="T51" fmla="*/ 1 h 66"/>
                <a:gd name="T52" fmla="*/ 1 w 51"/>
                <a:gd name="T53" fmla="*/ 1 h 66"/>
                <a:gd name="T54" fmla="*/ 1 w 51"/>
                <a:gd name="T55" fmla="*/ 1 h 66"/>
                <a:gd name="T56" fmla="*/ 1 w 51"/>
                <a:gd name="T57" fmla="*/ 1 h 66"/>
                <a:gd name="T58" fmla="*/ 1 w 51"/>
                <a:gd name="T59" fmla="*/ 1 h 66"/>
                <a:gd name="T60" fmla="*/ 1 w 51"/>
                <a:gd name="T61" fmla="*/ 1 h 66"/>
                <a:gd name="T62" fmla="*/ 1 w 51"/>
                <a:gd name="T63" fmla="*/ 1 h 66"/>
                <a:gd name="T64" fmla="*/ 1 w 51"/>
                <a:gd name="T65" fmla="*/ 1 h 66"/>
                <a:gd name="T66" fmla="*/ 1 w 51"/>
                <a:gd name="T67" fmla="*/ 1 h 66"/>
                <a:gd name="T68" fmla="*/ 1 w 51"/>
                <a:gd name="T69" fmla="*/ 1 h 66"/>
                <a:gd name="T70" fmla="*/ 1 w 51"/>
                <a:gd name="T71" fmla="*/ 1 h 66"/>
                <a:gd name="T72" fmla="*/ 1 w 51"/>
                <a:gd name="T73" fmla="*/ 1 h 66"/>
                <a:gd name="T74" fmla="*/ 1 w 51"/>
                <a:gd name="T75" fmla="*/ 1 h 66"/>
                <a:gd name="T76" fmla="*/ 1 w 51"/>
                <a:gd name="T77" fmla="*/ 1 h 66"/>
                <a:gd name="T78" fmla="*/ 1 w 51"/>
                <a:gd name="T79" fmla="*/ 1 h 66"/>
                <a:gd name="T80" fmla="*/ 1 w 51"/>
                <a:gd name="T81" fmla="*/ 1 h 66"/>
                <a:gd name="T82" fmla="*/ 1 w 51"/>
                <a:gd name="T83" fmla="*/ 1 h 66"/>
                <a:gd name="T84" fmla="*/ 1 w 51"/>
                <a:gd name="T85" fmla="*/ 1 h 66"/>
                <a:gd name="T86" fmla="*/ 0 w 51"/>
                <a:gd name="T87" fmla="*/ 1 h 66"/>
                <a:gd name="T88" fmla="*/ 1 w 51"/>
                <a:gd name="T89" fmla="*/ 1 h 66"/>
                <a:gd name="T90" fmla="*/ 1 w 51"/>
                <a:gd name="T91" fmla="*/ 1 h 66"/>
                <a:gd name="T92" fmla="*/ 1 w 51"/>
                <a:gd name="T93" fmla="*/ 1 h 66"/>
                <a:gd name="T94" fmla="*/ 1 w 51"/>
                <a:gd name="T95" fmla="*/ 1 h 66"/>
                <a:gd name="T96" fmla="*/ 1 w 51"/>
                <a:gd name="T97" fmla="*/ 0 h 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
                <a:gd name="T148" fmla="*/ 0 h 66"/>
                <a:gd name="T149" fmla="*/ 51 w 51"/>
                <a:gd name="T150" fmla="*/ 66 h 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 h="66">
                  <a:moveTo>
                    <a:pt x="17" y="0"/>
                  </a:moveTo>
                  <a:lnTo>
                    <a:pt x="20" y="0"/>
                  </a:lnTo>
                  <a:lnTo>
                    <a:pt x="24" y="1"/>
                  </a:lnTo>
                  <a:lnTo>
                    <a:pt x="27" y="1"/>
                  </a:lnTo>
                  <a:lnTo>
                    <a:pt x="32" y="2"/>
                  </a:lnTo>
                  <a:lnTo>
                    <a:pt x="36" y="2"/>
                  </a:lnTo>
                  <a:lnTo>
                    <a:pt x="42" y="2"/>
                  </a:lnTo>
                  <a:lnTo>
                    <a:pt x="47" y="2"/>
                  </a:lnTo>
                  <a:lnTo>
                    <a:pt x="51" y="2"/>
                  </a:lnTo>
                  <a:lnTo>
                    <a:pt x="51" y="7"/>
                  </a:lnTo>
                  <a:lnTo>
                    <a:pt x="51" y="11"/>
                  </a:lnTo>
                  <a:lnTo>
                    <a:pt x="50" y="16"/>
                  </a:lnTo>
                  <a:lnTo>
                    <a:pt x="49" y="18"/>
                  </a:lnTo>
                  <a:lnTo>
                    <a:pt x="48" y="23"/>
                  </a:lnTo>
                  <a:lnTo>
                    <a:pt x="46" y="28"/>
                  </a:lnTo>
                  <a:lnTo>
                    <a:pt x="43" y="35"/>
                  </a:lnTo>
                  <a:lnTo>
                    <a:pt x="42" y="40"/>
                  </a:lnTo>
                  <a:lnTo>
                    <a:pt x="47" y="40"/>
                  </a:lnTo>
                  <a:lnTo>
                    <a:pt x="49" y="41"/>
                  </a:lnTo>
                  <a:lnTo>
                    <a:pt x="49" y="43"/>
                  </a:lnTo>
                  <a:lnTo>
                    <a:pt x="46" y="49"/>
                  </a:lnTo>
                  <a:lnTo>
                    <a:pt x="49" y="50"/>
                  </a:lnTo>
                  <a:lnTo>
                    <a:pt x="50" y="51"/>
                  </a:lnTo>
                  <a:lnTo>
                    <a:pt x="50" y="53"/>
                  </a:lnTo>
                  <a:lnTo>
                    <a:pt x="49" y="55"/>
                  </a:lnTo>
                  <a:lnTo>
                    <a:pt x="46" y="57"/>
                  </a:lnTo>
                  <a:lnTo>
                    <a:pt x="44" y="59"/>
                  </a:lnTo>
                  <a:lnTo>
                    <a:pt x="42" y="62"/>
                  </a:lnTo>
                  <a:lnTo>
                    <a:pt x="40" y="63"/>
                  </a:lnTo>
                  <a:lnTo>
                    <a:pt x="36" y="65"/>
                  </a:lnTo>
                  <a:lnTo>
                    <a:pt x="34" y="65"/>
                  </a:lnTo>
                  <a:lnTo>
                    <a:pt x="32" y="66"/>
                  </a:lnTo>
                  <a:lnTo>
                    <a:pt x="29" y="65"/>
                  </a:lnTo>
                  <a:lnTo>
                    <a:pt x="28" y="64"/>
                  </a:lnTo>
                  <a:lnTo>
                    <a:pt x="26" y="63"/>
                  </a:lnTo>
                  <a:lnTo>
                    <a:pt x="25" y="63"/>
                  </a:lnTo>
                  <a:lnTo>
                    <a:pt x="23" y="62"/>
                  </a:lnTo>
                  <a:lnTo>
                    <a:pt x="21" y="61"/>
                  </a:lnTo>
                  <a:lnTo>
                    <a:pt x="20" y="61"/>
                  </a:lnTo>
                  <a:lnTo>
                    <a:pt x="18" y="59"/>
                  </a:lnTo>
                  <a:lnTo>
                    <a:pt x="16" y="58"/>
                  </a:lnTo>
                  <a:lnTo>
                    <a:pt x="9" y="53"/>
                  </a:lnTo>
                  <a:lnTo>
                    <a:pt x="3" y="46"/>
                  </a:lnTo>
                  <a:lnTo>
                    <a:pt x="0" y="40"/>
                  </a:lnTo>
                  <a:lnTo>
                    <a:pt x="1" y="34"/>
                  </a:lnTo>
                  <a:lnTo>
                    <a:pt x="5" y="27"/>
                  </a:lnTo>
                  <a:lnTo>
                    <a:pt x="11" y="18"/>
                  </a:lnTo>
                  <a:lnTo>
                    <a:pt x="16" y="8"/>
                  </a:lnTo>
                  <a:lnTo>
                    <a:pt x="1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1" name="Freeform 178"/>
            <p:cNvSpPr>
              <a:spLocks/>
            </p:cNvSpPr>
            <p:nvPr/>
          </p:nvSpPr>
          <p:spPr bwMode="auto">
            <a:xfrm>
              <a:off x="5349" y="3027"/>
              <a:ext cx="25" cy="48"/>
            </a:xfrm>
            <a:custGeom>
              <a:avLst/>
              <a:gdLst>
                <a:gd name="T0" fmla="*/ 1 w 48"/>
                <a:gd name="T1" fmla="*/ 1 h 96"/>
                <a:gd name="T2" fmla="*/ 1 w 48"/>
                <a:gd name="T3" fmla="*/ 1 h 96"/>
                <a:gd name="T4" fmla="*/ 0 w 48"/>
                <a:gd name="T5" fmla="*/ 1 h 96"/>
                <a:gd name="T6" fmla="*/ 1 w 48"/>
                <a:gd name="T7" fmla="*/ 1 h 96"/>
                <a:gd name="T8" fmla="*/ 1 w 48"/>
                <a:gd name="T9" fmla="*/ 0 h 96"/>
                <a:gd name="T10" fmla="*/ 1 w 48"/>
                <a:gd name="T11" fmla="*/ 0 h 96"/>
                <a:gd name="T12" fmla="*/ 1 w 48"/>
                <a:gd name="T13" fmla="*/ 1 h 96"/>
                <a:gd name="T14" fmla="*/ 1 w 48"/>
                <a:gd name="T15" fmla="*/ 1 h 96"/>
                <a:gd name="T16" fmla="*/ 1 w 48"/>
                <a:gd name="T17" fmla="*/ 1 h 96"/>
                <a:gd name="T18" fmla="*/ 1 w 48"/>
                <a:gd name="T19" fmla="*/ 1 h 96"/>
                <a:gd name="T20" fmla="*/ 1 w 48"/>
                <a:gd name="T21" fmla="*/ 1 h 96"/>
                <a:gd name="T22" fmla="*/ 1 w 48"/>
                <a:gd name="T23" fmla="*/ 1 h 96"/>
                <a:gd name="T24" fmla="*/ 1 w 48"/>
                <a:gd name="T25" fmla="*/ 1 h 96"/>
                <a:gd name="T26" fmla="*/ 1 w 48"/>
                <a:gd name="T27" fmla="*/ 1 h 96"/>
                <a:gd name="T28" fmla="*/ 1 w 48"/>
                <a:gd name="T29" fmla="*/ 1 h 96"/>
                <a:gd name="T30" fmla="*/ 1 w 48"/>
                <a:gd name="T31" fmla="*/ 1 h 96"/>
                <a:gd name="T32" fmla="*/ 1 w 48"/>
                <a:gd name="T33" fmla="*/ 1 h 96"/>
                <a:gd name="T34" fmla="*/ 1 w 48"/>
                <a:gd name="T35" fmla="*/ 1 h 96"/>
                <a:gd name="T36" fmla="*/ 1 w 48"/>
                <a:gd name="T37" fmla="*/ 1 h 96"/>
                <a:gd name="T38" fmla="*/ 1 w 48"/>
                <a:gd name="T39" fmla="*/ 1 h 96"/>
                <a:gd name="T40" fmla="*/ 1 w 48"/>
                <a:gd name="T41" fmla="*/ 1 h 96"/>
                <a:gd name="T42" fmla="*/ 1 w 48"/>
                <a:gd name="T43" fmla="*/ 1 h 96"/>
                <a:gd name="T44" fmla="*/ 1 w 48"/>
                <a:gd name="T45" fmla="*/ 1 h 96"/>
                <a:gd name="T46" fmla="*/ 1 w 48"/>
                <a:gd name="T47" fmla="*/ 1 h 96"/>
                <a:gd name="T48" fmla="*/ 1 w 48"/>
                <a:gd name="T49" fmla="*/ 1 h 96"/>
                <a:gd name="T50" fmla="*/ 1 w 48"/>
                <a:gd name="T51" fmla="*/ 1 h 96"/>
                <a:gd name="T52" fmla="*/ 0 w 48"/>
                <a:gd name="T53" fmla="*/ 1 h 96"/>
                <a:gd name="T54" fmla="*/ 1 w 48"/>
                <a:gd name="T55" fmla="*/ 1 h 96"/>
                <a:gd name="T56" fmla="*/ 1 w 48"/>
                <a:gd name="T57" fmla="*/ 1 h 96"/>
                <a:gd name="T58" fmla="*/ 1 w 48"/>
                <a:gd name="T59" fmla="*/ 1 h 96"/>
                <a:gd name="T60" fmla="*/ 1 w 48"/>
                <a:gd name="T61" fmla="*/ 1 h 96"/>
                <a:gd name="T62" fmla="*/ 1 w 48"/>
                <a:gd name="T63" fmla="*/ 1 h 96"/>
                <a:gd name="T64" fmla="*/ 1 w 48"/>
                <a:gd name="T65" fmla="*/ 1 h 96"/>
                <a:gd name="T66" fmla="*/ 1 w 48"/>
                <a:gd name="T67" fmla="*/ 1 h 96"/>
                <a:gd name="T68" fmla="*/ 1 w 48"/>
                <a:gd name="T69" fmla="*/ 1 h 96"/>
                <a:gd name="T70" fmla="*/ 1 w 48"/>
                <a:gd name="T71" fmla="*/ 1 h 96"/>
                <a:gd name="T72" fmla="*/ 1 w 48"/>
                <a:gd name="T73" fmla="*/ 1 h 96"/>
                <a:gd name="T74" fmla="*/ 1 w 48"/>
                <a:gd name="T75" fmla="*/ 1 h 96"/>
                <a:gd name="T76" fmla="*/ 1 w 48"/>
                <a:gd name="T77" fmla="*/ 1 h 96"/>
                <a:gd name="T78" fmla="*/ 1 w 48"/>
                <a:gd name="T79" fmla="*/ 1 h 96"/>
                <a:gd name="T80" fmla="*/ 1 w 48"/>
                <a:gd name="T81" fmla="*/ 1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
                <a:gd name="T124" fmla="*/ 0 h 96"/>
                <a:gd name="T125" fmla="*/ 48 w 48"/>
                <a:gd name="T126" fmla="*/ 96 h 9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 h="96">
                  <a:moveTo>
                    <a:pt x="8" y="52"/>
                  </a:moveTo>
                  <a:lnTo>
                    <a:pt x="6" y="49"/>
                  </a:lnTo>
                  <a:lnTo>
                    <a:pt x="3" y="43"/>
                  </a:lnTo>
                  <a:lnTo>
                    <a:pt x="1" y="37"/>
                  </a:lnTo>
                  <a:lnTo>
                    <a:pt x="0" y="34"/>
                  </a:lnTo>
                  <a:lnTo>
                    <a:pt x="0" y="28"/>
                  </a:lnTo>
                  <a:lnTo>
                    <a:pt x="1" y="19"/>
                  </a:lnTo>
                  <a:lnTo>
                    <a:pt x="3" y="8"/>
                  </a:lnTo>
                  <a:lnTo>
                    <a:pt x="4" y="2"/>
                  </a:lnTo>
                  <a:lnTo>
                    <a:pt x="9" y="0"/>
                  </a:lnTo>
                  <a:lnTo>
                    <a:pt x="14" y="0"/>
                  </a:lnTo>
                  <a:lnTo>
                    <a:pt x="18" y="0"/>
                  </a:lnTo>
                  <a:lnTo>
                    <a:pt x="24" y="2"/>
                  </a:lnTo>
                  <a:lnTo>
                    <a:pt x="29" y="3"/>
                  </a:lnTo>
                  <a:lnTo>
                    <a:pt x="34" y="5"/>
                  </a:lnTo>
                  <a:lnTo>
                    <a:pt x="40" y="7"/>
                  </a:lnTo>
                  <a:lnTo>
                    <a:pt x="45" y="10"/>
                  </a:lnTo>
                  <a:lnTo>
                    <a:pt x="47" y="22"/>
                  </a:lnTo>
                  <a:lnTo>
                    <a:pt x="48" y="35"/>
                  </a:lnTo>
                  <a:lnTo>
                    <a:pt x="48" y="48"/>
                  </a:lnTo>
                  <a:lnTo>
                    <a:pt x="46" y="55"/>
                  </a:lnTo>
                  <a:lnTo>
                    <a:pt x="45" y="57"/>
                  </a:lnTo>
                  <a:lnTo>
                    <a:pt x="45" y="58"/>
                  </a:lnTo>
                  <a:lnTo>
                    <a:pt x="43" y="60"/>
                  </a:lnTo>
                  <a:lnTo>
                    <a:pt x="42" y="63"/>
                  </a:lnTo>
                  <a:lnTo>
                    <a:pt x="41" y="65"/>
                  </a:lnTo>
                  <a:lnTo>
                    <a:pt x="40" y="67"/>
                  </a:lnTo>
                  <a:lnTo>
                    <a:pt x="38" y="69"/>
                  </a:lnTo>
                  <a:lnTo>
                    <a:pt x="34" y="72"/>
                  </a:lnTo>
                  <a:lnTo>
                    <a:pt x="31" y="75"/>
                  </a:lnTo>
                  <a:lnTo>
                    <a:pt x="26" y="79"/>
                  </a:lnTo>
                  <a:lnTo>
                    <a:pt x="22" y="82"/>
                  </a:lnTo>
                  <a:lnTo>
                    <a:pt x="18" y="84"/>
                  </a:lnTo>
                  <a:lnTo>
                    <a:pt x="16" y="87"/>
                  </a:lnTo>
                  <a:lnTo>
                    <a:pt x="15" y="90"/>
                  </a:lnTo>
                  <a:lnTo>
                    <a:pt x="12" y="94"/>
                  </a:lnTo>
                  <a:lnTo>
                    <a:pt x="10" y="96"/>
                  </a:lnTo>
                  <a:lnTo>
                    <a:pt x="7" y="96"/>
                  </a:lnTo>
                  <a:lnTo>
                    <a:pt x="6" y="94"/>
                  </a:lnTo>
                  <a:lnTo>
                    <a:pt x="6" y="90"/>
                  </a:lnTo>
                  <a:lnTo>
                    <a:pt x="7" y="86"/>
                  </a:lnTo>
                  <a:lnTo>
                    <a:pt x="6" y="84"/>
                  </a:lnTo>
                  <a:lnTo>
                    <a:pt x="6" y="83"/>
                  </a:lnTo>
                  <a:lnTo>
                    <a:pt x="4" y="83"/>
                  </a:lnTo>
                  <a:lnTo>
                    <a:pt x="6" y="80"/>
                  </a:lnTo>
                  <a:lnTo>
                    <a:pt x="8" y="78"/>
                  </a:lnTo>
                  <a:lnTo>
                    <a:pt x="9" y="74"/>
                  </a:lnTo>
                  <a:lnTo>
                    <a:pt x="10" y="73"/>
                  </a:lnTo>
                  <a:lnTo>
                    <a:pt x="8" y="75"/>
                  </a:lnTo>
                  <a:lnTo>
                    <a:pt x="6" y="76"/>
                  </a:lnTo>
                  <a:lnTo>
                    <a:pt x="2" y="79"/>
                  </a:lnTo>
                  <a:lnTo>
                    <a:pt x="0" y="80"/>
                  </a:lnTo>
                  <a:lnTo>
                    <a:pt x="0" y="79"/>
                  </a:lnTo>
                  <a:lnTo>
                    <a:pt x="1" y="78"/>
                  </a:lnTo>
                  <a:lnTo>
                    <a:pt x="1" y="76"/>
                  </a:lnTo>
                  <a:lnTo>
                    <a:pt x="1" y="74"/>
                  </a:lnTo>
                  <a:lnTo>
                    <a:pt x="2" y="72"/>
                  </a:lnTo>
                  <a:lnTo>
                    <a:pt x="3" y="69"/>
                  </a:lnTo>
                  <a:lnTo>
                    <a:pt x="6" y="67"/>
                  </a:lnTo>
                  <a:lnTo>
                    <a:pt x="8" y="66"/>
                  </a:lnTo>
                  <a:lnTo>
                    <a:pt x="10" y="65"/>
                  </a:lnTo>
                  <a:lnTo>
                    <a:pt x="11" y="64"/>
                  </a:lnTo>
                  <a:lnTo>
                    <a:pt x="11" y="63"/>
                  </a:lnTo>
                  <a:lnTo>
                    <a:pt x="11" y="60"/>
                  </a:lnTo>
                  <a:lnTo>
                    <a:pt x="11" y="57"/>
                  </a:lnTo>
                  <a:lnTo>
                    <a:pt x="10" y="55"/>
                  </a:lnTo>
                  <a:lnTo>
                    <a:pt x="8" y="52"/>
                  </a:lnTo>
                  <a:lnTo>
                    <a:pt x="17" y="46"/>
                  </a:lnTo>
                  <a:lnTo>
                    <a:pt x="17" y="42"/>
                  </a:lnTo>
                  <a:lnTo>
                    <a:pt x="17" y="36"/>
                  </a:lnTo>
                  <a:lnTo>
                    <a:pt x="17" y="30"/>
                  </a:lnTo>
                  <a:lnTo>
                    <a:pt x="17" y="27"/>
                  </a:lnTo>
                  <a:lnTo>
                    <a:pt x="16" y="28"/>
                  </a:lnTo>
                  <a:lnTo>
                    <a:pt x="14" y="30"/>
                  </a:lnTo>
                  <a:lnTo>
                    <a:pt x="12" y="33"/>
                  </a:lnTo>
                  <a:lnTo>
                    <a:pt x="11" y="34"/>
                  </a:lnTo>
                  <a:lnTo>
                    <a:pt x="12" y="36"/>
                  </a:lnTo>
                  <a:lnTo>
                    <a:pt x="15" y="40"/>
                  </a:lnTo>
                  <a:lnTo>
                    <a:pt x="16" y="44"/>
                  </a:lnTo>
                  <a:lnTo>
                    <a:pt x="17" y="46"/>
                  </a:lnTo>
                  <a:lnTo>
                    <a:pt x="8" y="5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2" name="Freeform 179"/>
            <p:cNvSpPr>
              <a:spLocks/>
            </p:cNvSpPr>
            <p:nvPr/>
          </p:nvSpPr>
          <p:spPr bwMode="auto">
            <a:xfrm>
              <a:off x="5243" y="2702"/>
              <a:ext cx="87" cy="62"/>
            </a:xfrm>
            <a:custGeom>
              <a:avLst/>
              <a:gdLst>
                <a:gd name="T0" fmla="*/ 1 w 174"/>
                <a:gd name="T1" fmla="*/ 1 h 124"/>
                <a:gd name="T2" fmla="*/ 1 w 174"/>
                <a:gd name="T3" fmla="*/ 1 h 124"/>
                <a:gd name="T4" fmla="*/ 1 w 174"/>
                <a:gd name="T5" fmla="*/ 1 h 124"/>
                <a:gd name="T6" fmla="*/ 1 w 174"/>
                <a:gd name="T7" fmla="*/ 1 h 124"/>
                <a:gd name="T8" fmla="*/ 1 w 174"/>
                <a:gd name="T9" fmla="*/ 1 h 124"/>
                <a:gd name="T10" fmla="*/ 1 w 174"/>
                <a:gd name="T11" fmla="*/ 1 h 124"/>
                <a:gd name="T12" fmla="*/ 1 w 174"/>
                <a:gd name="T13" fmla="*/ 1 h 124"/>
                <a:gd name="T14" fmla="*/ 1 w 174"/>
                <a:gd name="T15" fmla="*/ 1 h 124"/>
                <a:gd name="T16" fmla="*/ 1 w 174"/>
                <a:gd name="T17" fmla="*/ 1 h 124"/>
                <a:gd name="T18" fmla="*/ 1 w 174"/>
                <a:gd name="T19" fmla="*/ 1 h 124"/>
                <a:gd name="T20" fmla="*/ 1 w 174"/>
                <a:gd name="T21" fmla="*/ 1 h 124"/>
                <a:gd name="T22" fmla="*/ 1 w 174"/>
                <a:gd name="T23" fmla="*/ 1 h 124"/>
                <a:gd name="T24" fmla="*/ 1 w 174"/>
                <a:gd name="T25" fmla="*/ 1 h 124"/>
                <a:gd name="T26" fmla="*/ 1 w 174"/>
                <a:gd name="T27" fmla="*/ 1 h 124"/>
                <a:gd name="T28" fmla="*/ 1 w 174"/>
                <a:gd name="T29" fmla="*/ 1 h 124"/>
                <a:gd name="T30" fmla="*/ 1 w 174"/>
                <a:gd name="T31" fmla="*/ 1 h 124"/>
                <a:gd name="T32" fmla="*/ 1 w 174"/>
                <a:gd name="T33" fmla="*/ 1 h 124"/>
                <a:gd name="T34" fmla="*/ 1 w 174"/>
                <a:gd name="T35" fmla="*/ 1 h 124"/>
                <a:gd name="T36" fmla="*/ 1 w 174"/>
                <a:gd name="T37" fmla="*/ 1 h 124"/>
                <a:gd name="T38" fmla="*/ 1 w 174"/>
                <a:gd name="T39" fmla="*/ 1 h 124"/>
                <a:gd name="T40" fmla="*/ 1 w 174"/>
                <a:gd name="T41" fmla="*/ 1 h 124"/>
                <a:gd name="T42" fmla="*/ 1 w 174"/>
                <a:gd name="T43" fmla="*/ 1 h 124"/>
                <a:gd name="T44" fmla="*/ 1 w 174"/>
                <a:gd name="T45" fmla="*/ 1 h 124"/>
                <a:gd name="T46" fmla="*/ 1 w 174"/>
                <a:gd name="T47" fmla="*/ 1 h 124"/>
                <a:gd name="T48" fmla="*/ 1 w 174"/>
                <a:gd name="T49" fmla="*/ 1 h 124"/>
                <a:gd name="T50" fmla="*/ 1 w 174"/>
                <a:gd name="T51" fmla="*/ 1 h 124"/>
                <a:gd name="T52" fmla="*/ 1 w 174"/>
                <a:gd name="T53" fmla="*/ 1 h 124"/>
                <a:gd name="T54" fmla="*/ 1 w 174"/>
                <a:gd name="T55" fmla="*/ 1 h 124"/>
                <a:gd name="T56" fmla="*/ 1 w 174"/>
                <a:gd name="T57" fmla="*/ 1 h 124"/>
                <a:gd name="T58" fmla="*/ 1 w 174"/>
                <a:gd name="T59" fmla="*/ 1 h 124"/>
                <a:gd name="T60" fmla="*/ 1 w 174"/>
                <a:gd name="T61" fmla="*/ 1 h 124"/>
                <a:gd name="T62" fmla="*/ 1 w 174"/>
                <a:gd name="T63" fmla="*/ 1 h 124"/>
                <a:gd name="T64" fmla="*/ 1 w 174"/>
                <a:gd name="T65" fmla="*/ 1 h 124"/>
                <a:gd name="T66" fmla="*/ 1 w 174"/>
                <a:gd name="T67" fmla="*/ 1 h 124"/>
                <a:gd name="T68" fmla="*/ 1 w 174"/>
                <a:gd name="T69" fmla="*/ 1 h 124"/>
                <a:gd name="T70" fmla="*/ 1 w 174"/>
                <a:gd name="T71" fmla="*/ 1 h 124"/>
                <a:gd name="T72" fmla="*/ 1 w 174"/>
                <a:gd name="T73" fmla="*/ 1 h 124"/>
                <a:gd name="T74" fmla="*/ 1 w 174"/>
                <a:gd name="T75" fmla="*/ 1 h 124"/>
                <a:gd name="T76" fmla="*/ 1 w 174"/>
                <a:gd name="T77" fmla="*/ 1 h 124"/>
                <a:gd name="T78" fmla="*/ 1 w 174"/>
                <a:gd name="T79" fmla="*/ 1 h 124"/>
                <a:gd name="T80" fmla="*/ 1 w 174"/>
                <a:gd name="T81" fmla="*/ 1 h 124"/>
                <a:gd name="T82" fmla="*/ 1 w 174"/>
                <a:gd name="T83" fmla="*/ 1 h 124"/>
                <a:gd name="T84" fmla="*/ 1 w 174"/>
                <a:gd name="T85" fmla="*/ 1 h 124"/>
                <a:gd name="T86" fmla="*/ 1 w 174"/>
                <a:gd name="T87" fmla="*/ 1 h 124"/>
                <a:gd name="T88" fmla="*/ 1 w 174"/>
                <a:gd name="T89" fmla="*/ 1 h 124"/>
                <a:gd name="T90" fmla="*/ 1 w 174"/>
                <a:gd name="T91" fmla="*/ 1 h 124"/>
                <a:gd name="T92" fmla="*/ 1 w 174"/>
                <a:gd name="T93" fmla="*/ 1 h 124"/>
                <a:gd name="T94" fmla="*/ 1 w 174"/>
                <a:gd name="T95" fmla="*/ 1 h 124"/>
                <a:gd name="T96" fmla="*/ 1 w 174"/>
                <a:gd name="T97" fmla="*/ 1 h 124"/>
                <a:gd name="T98" fmla="*/ 1 w 174"/>
                <a:gd name="T99" fmla="*/ 1 h 124"/>
                <a:gd name="T100" fmla="*/ 1 w 174"/>
                <a:gd name="T101" fmla="*/ 1 h 124"/>
                <a:gd name="T102" fmla="*/ 1 w 174"/>
                <a:gd name="T103" fmla="*/ 1 h 124"/>
                <a:gd name="T104" fmla="*/ 1 w 174"/>
                <a:gd name="T105" fmla="*/ 1 h 124"/>
                <a:gd name="T106" fmla="*/ 1 w 174"/>
                <a:gd name="T107" fmla="*/ 1 h 124"/>
                <a:gd name="T108" fmla="*/ 1 w 174"/>
                <a:gd name="T109" fmla="*/ 1 h 124"/>
                <a:gd name="T110" fmla="*/ 1 w 174"/>
                <a:gd name="T111" fmla="*/ 1 h 124"/>
                <a:gd name="T112" fmla="*/ 1 w 174"/>
                <a:gd name="T113" fmla="*/ 1 h 124"/>
                <a:gd name="T114" fmla="*/ 1 w 174"/>
                <a:gd name="T115" fmla="*/ 1 h 124"/>
                <a:gd name="T116" fmla="*/ 1 w 174"/>
                <a:gd name="T117" fmla="*/ 1 h 124"/>
                <a:gd name="T118" fmla="*/ 1 w 174"/>
                <a:gd name="T119" fmla="*/ 1 h 1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4"/>
                <a:gd name="T181" fmla="*/ 0 h 124"/>
                <a:gd name="T182" fmla="*/ 174 w 174"/>
                <a:gd name="T183" fmla="*/ 124 h 12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4" h="124">
                  <a:moveTo>
                    <a:pt x="21" y="116"/>
                  </a:moveTo>
                  <a:lnTo>
                    <a:pt x="22" y="117"/>
                  </a:lnTo>
                  <a:lnTo>
                    <a:pt x="24" y="117"/>
                  </a:lnTo>
                  <a:lnTo>
                    <a:pt x="25" y="116"/>
                  </a:lnTo>
                  <a:lnTo>
                    <a:pt x="26" y="115"/>
                  </a:lnTo>
                  <a:lnTo>
                    <a:pt x="26" y="116"/>
                  </a:lnTo>
                  <a:lnTo>
                    <a:pt x="26" y="117"/>
                  </a:lnTo>
                  <a:lnTo>
                    <a:pt x="25" y="119"/>
                  </a:lnTo>
                  <a:lnTo>
                    <a:pt x="24" y="119"/>
                  </a:lnTo>
                  <a:lnTo>
                    <a:pt x="27" y="116"/>
                  </a:lnTo>
                  <a:lnTo>
                    <a:pt x="30" y="112"/>
                  </a:lnTo>
                  <a:lnTo>
                    <a:pt x="31" y="107"/>
                  </a:lnTo>
                  <a:lnTo>
                    <a:pt x="31" y="101"/>
                  </a:lnTo>
                  <a:lnTo>
                    <a:pt x="31" y="98"/>
                  </a:lnTo>
                  <a:lnTo>
                    <a:pt x="30" y="94"/>
                  </a:lnTo>
                  <a:lnTo>
                    <a:pt x="27" y="91"/>
                  </a:lnTo>
                  <a:lnTo>
                    <a:pt x="26" y="89"/>
                  </a:lnTo>
                  <a:lnTo>
                    <a:pt x="27" y="87"/>
                  </a:lnTo>
                  <a:lnTo>
                    <a:pt x="27" y="86"/>
                  </a:lnTo>
                  <a:lnTo>
                    <a:pt x="29" y="86"/>
                  </a:lnTo>
                  <a:lnTo>
                    <a:pt x="27" y="85"/>
                  </a:lnTo>
                  <a:lnTo>
                    <a:pt x="26" y="85"/>
                  </a:lnTo>
                  <a:lnTo>
                    <a:pt x="29" y="83"/>
                  </a:lnTo>
                  <a:lnTo>
                    <a:pt x="30" y="81"/>
                  </a:lnTo>
                  <a:lnTo>
                    <a:pt x="32" y="77"/>
                  </a:lnTo>
                  <a:lnTo>
                    <a:pt x="33" y="75"/>
                  </a:lnTo>
                  <a:lnTo>
                    <a:pt x="31" y="76"/>
                  </a:lnTo>
                  <a:lnTo>
                    <a:pt x="29" y="77"/>
                  </a:lnTo>
                  <a:lnTo>
                    <a:pt x="25" y="77"/>
                  </a:lnTo>
                  <a:lnTo>
                    <a:pt x="23" y="78"/>
                  </a:lnTo>
                  <a:lnTo>
                    <a:pt x="23" y="76"/>
                  </a:lnTo>
                  <a:lnTo>
                    <a:pt x="27" y="74"/>
                  </a:lnTo>
                  <a:lnTo>
                    <a:pt x="33" y="70"/>
                  </a:lnTo>
                  <a:lnTo>
                    <a:pt x="39" y="66"/>
                  </a:lnTo>
                  <a:lnTo>
                    <a:pt x="45" y="60"/>
                  </a:lnTo>
                  <a:lnTo>
                    <a:pt x="42" y="61"/>
                  </a:lnTo>
                  <a:lnTo>
                    <a:pt x="41" y="62"/>
                  </a:lnTo>
                  <a:lnTo>
                    <a:pt x="39" y="63"/>
                  </a:lnTo>
                  <a:lnTo>
                    <a:pt x="37" y="63"/>
                  </a:lnTo>
                  <a:lnTo>
                    <a:pt x="39" y="59"/>
                  </a:lnTo>
                  <a:lnTo>
                    <a:pt x="42" y="53"/>
                  </a:lnTo>
                  <a:lnTo>
                    <a:pt x="46" y="47"/>
                  </a:lnTo>
                  <a:lnTo>
                    <a:pt x="50" y="41"/>
                  </a:lnTo>
                  <a:lnTo>
                    <a:pt x="53" y="39"/>
                  </a:lnTo>
                  <a:lnTo>
                    <a:pt x="56" y="38"/>
                  </a:lnTo>
                  <a:lnTo>
                    <a:pt x="59" y="36"/>
                  </a:lnTo>
                  <a:lnTo>
                    <a:pt x="60" y="35"/>
                  </a:lnTo>
                  <a:lnTo>
                    <a:pt x="62" y="37"/>
                  </a:lnTo>
                  <a:lnTo>
                    <a:pt x="64" y="38"/>
                  </a:lnTo>
                  <a:lnTo>
                    <a:pt x="67" y="39"/>
                  </a:lnTo>
                  <a:lnTo>
                    <a:pt x="71" y="39"/>
                  </a:lnTo>
                  <a:lnTo>
                    <a:pt x="69" y="38"/>
                  </a:lnTo>
                  <a:lnTo>
                    <a:pt x="67" y="37"/>
                  </a:lnTo>
                  <a:lnTo>
                    <a:pt x="64" y="36"/>
                  </a:lnTo>
                  <a:lnTo>
                    <a:pt x="63" y="33"/>
                  </a:lnTo>
                  <a:lnTo>
                    <a:pt x="65" y="33"/>
                  </a:lnTo>
                  <a:lnTo>
                    <a:pt x="68" y="35"/>
                  </a:lnTo>
                  <a:lnTo>
                    <a:pt x="70" y="35"/>
                  </a:lnTo>
                  <a:lnTo>
                    <a:pt x="72" y="36"/>
                  </a:lnTo>
                  <a:lnTo>
                    <a:pt x="74" y="36"/>
                  </a:lnTo>
                  <a:lnTo>
                    <a:pt x="75" y="36"/>
                  </a:lnTo>
                  <a:lnTo>
                    <a:pt x="76" y="36"/>
                  </a:lnTo>
                  <a:lnTo>
                    <a:pt x="77" y="36"/>
                  </a:lnTo>
                  <a:lnTo>
                    <a:pt x="77" y="37"/>
                  </a:lnTo>
                  <a:lnTo>
                    <a:pt x="77" y="38"/>
                  </a:lnTo>
                  <a:lnTo>
                    <a:pt x="78" y="38"/>
                  </a:lnTo>
                  <a:lnTo>
                    <a:pt x="79" y="38"/>
                  </a:lnTo>
                  <a:lnTo>
                    <a:pt x="80" y="37"/>
                  </a:lnTo>
                  <a:lnTo>
                    <a:pt x="80" y="36"/>
                  </a:lnTo>
                  <a:lnTo>
                    <a:pt x="82" y="35"/>
                  </a:lnTo>
                  <a:lnTo>
                    <a:pt x="83" y="35"/>
                  </a:lnTo>
                  <a:lnTo>
                    <a:pt x="85" y="35"/>
                  </a:lnTo>
                  <a:lnTo>
                    <a:pt x="86" y="35"/>
                  </a:lnTo>
                  <a:lnTo>
                    <a:pt x="88" y="36"/>
                  </a:lnTo>
                  <a:lnTo>
                    <a:pt x="90" y="33"/>
                  </a:lnTo>
                  <a:lnTo>
                    <a:pt x="91" y="32"/>
                  </a:lnTo>
                  <a:lnTo>
                    <a:pt x="93" y="30"/>
                  </a:lnTo>
                  <a:lnTo>
                    <a:pt x="94" y="30"/>
                  </a:lnTo>
                  <a:lnTo>
                    <a:pt x="93" y="31"/>
                  </a:lnTo>
                  <a:lnTo>
                    <a:pt x="92" y="33"/>
                  </a:lnTo>
                  <a:lnTo>
                    <a:pt x="91" y="35"/>
                  </a:lnTo>
                  <a:lnTo>
                    <a:pt x="91" y="37"/>
                  </a:lnTo>
                  <a:lnTo>
                    <a:pt x="94" y="37"/>
                  </a:lnTo>
                  <a:lnTo>
                    <a:pt x="97" y="37"/>
                  </a:lnTo>
                  <a:lnTo>
                    <a:pt x="100" y="37"/>
                  </a:lnTo>
                  <a:lnTo>
                    <a:pt x="101" y="38"/>
                  </a:lnTo>
                  <a:lnTo>
                    <a:pt x="105" y="39"/>
                  </a:lnTo>
                  <a:lnTo>
                    <a:pt x="109" y="41"/>
                  </a:lnTo>
                  <a:lnTo>
                    <a:pt x="113" y="44"/>
                  </a:lnTo>
                  <a:lnTo>
                    <a:pt x="116" y="46"/>
                  </a:lnTo>
                  <a:lnTo>
                    <a:pt x="120" y="47"/>
                  </a:lnTo>
                  <a:lnTo>
                    <a:pt x="123" y="48"/>
                  </a:lnTo>
                  <a:lnTo>
                    <a:pt x="126" y="48"/>
                  </a:lnTo>
                  <a:lnTo>
                    <a:pt x="131" y="48"/>
                  </a:lnTo>
                  <a:lnTo>
                    <a:pt x="128" y="49"/>
                  </a:lnTo>
                  <a:lnTo>
                    <a:pt x="123" y="49"/>
                  </a:lnTo>
                  <a:lnTo>
                    <a:pt x="120" y="49"/>
                  </a:lnTo>
                  <a:lnTo>
                    <a:pt x="116" y="48"/>
                  </a:lnTo>
                  <a:lnTo>
                    <a:pt x="118" y="52"/>
                  </a:lnTo>
                  <a:lnTo>
                    <a:pt x="121" y="54"/>
                  </a:lnTo>
                  <a:lnTo>
                    <a:pt x="124" y="56"/>
                  </a:lnTo>
                  <a:lnTo>
                    <a:pt x="128" y="58"/>
                  </a:lnTo>
                  <a:lnTo>
                    <a:pt x="129" y="60"/>
                  </a:lnTo>
                  <a:lnTo>
                    <a:pt x="129" y="61"/>
                  </a:lnTo>
                  <a:lnTo>
                    <a:pt x="129" y="63"/>
                  </a:lnTo>
                  <a:lnTo>
                    <a:pt x="128" y="64"/>
                  </a:lnTo>
                  <a:lnTo>
                    <a:pt x="129" y="69"/>
                  </a:lnTo>
                  <a:lnTo>
                    <a:pt x="130" y="76"/>
                  </a:lnTo>
                  <a:lnTo>
                    <a:pt x="131" y="83"/>
                  </a:lnTo>
                  <a:lnTo>
                    <a:pt x="131" y="87"/>
                  </a:lnTo>
                  <a:lnTo>
                    <a:pt x="132" y="87"/>
                  </a:lnTo>
                  <a:lnTo>
                    <a:pt x="133" y="86"/>
                  </a:lnTo>
                  <a:lnTo>
                    <a:pt x="135" y="86"/>
                  </a:lnTo>
                  <a:lnTo>
                    <a:pt x="136" y="85"/>
                  </a:lnTo>
                  <a:lnTo>
                    <a:pt x="135" y="89"/>
                  </a:lnTo>
                  <a:lnTo>
                    <a:pt x="135" y="92"/>
                  </a:lnTo>
                  <a:lnTo>
                    <a:pt x="133" y="96"/>
                  </a:lnTo>
                  <a:lnTo>
                    <a:pt x="133" y="98"/>
                  </a:lnTo>
                  <a:lnTo>
                    <a:pt x="133" y="100"/>
                  </a:lnTo>
                  <a:lnTo>
                    <a:pt x="135" y="104"/>
                  </a:lnTo>
                  <a:lnTo>
                    <a:pt x="135" y="108"/>
                  </a:lnTo>
                  <a:lnTo>
                    <a:pt x="136" y="112"/>
                  </a:lnTo>
                  <a:lnTo>
                    <a:pt x="136" y="113"/>
                  </a:lnTo>
                  <a:lnTo>
                    <a:pt x="135" y="115"/>
                  </a:lnTo>
                  <a:lnTo>
                    <a:pt x="132" y="117"/>
                  </a:lnTo>
                  <a:lnTo>
                    <a:pt x="132" y="120"/>
                  </a:lnTo>
                  <a:lnTo>
                    <a:pt x="132" y="121"/>
                  </a:lnTo>
                  <a:lnTo>
                    <a:pt x="133" y="123"/>
                  </a:lnTo>
                  <a:lnTo>
                    <a:pt x="135" y="124"/>
                  </a:lnTo>
                  <a:lnTo>
                    <a:pt x="136" y="124"/>
                  </a:lnTo>
                  <a:lnTo>
                    <a:pt x="137" y="123"/>
                  </a:lnTo>
                  <a:lnTo>
                    <a:pt x="138" y="121"/>
                  </a:lnTo>
                  <a:lnTo>
                    <a:pt x="139" y="119"/>
                  </a:lnTo>
                  <a:lnTo>
                    <a:pt x="139" y="116"/>
                  </a:lnTo>
                  <a:lnTo>
                    <a:pt x="140" y="116"/>
                  </a:lnTo>
                  <a:lnTo>
                    <a:pt x="143" y="116"/>
                  </a:lnTo>
                  <a:lnTo>
                    <a:pt x="144" y="116"/>
                  </a:lnTo>
                  <a:lnTo>
                    <a:pt x="145" y="115"/>
                  </a:lnTo>
                  <a:lnTo>
                    <a:pt x="145" y="116"/>
                  </a:lnTo>
                  <a:lnTo>
                    <a:pt x="144" y="117"/>
                  </a:lnTo>
                  <a:lnTo>
                    <a:pt x="145" y="117"/>
                  </a:lnTo>
                  <a:lnTo>
                    <a:pt x="151" y="116"/>
                  </a:lnTo>
                  <a:lnTo>
                    <a:pt x="155" y="112"/>
                  </a:lnTo>
                  <a:lnTo>
                    <a:pt x="158" y="106"/>
                  </a:lnTo>
                  <a:lnTo>
                    <a:pt x="159" y="101"/>
                  </a:lnTo>
                  <a:lnTo>
                    <a:pt x="156" y="104"/>
                  </a:lnTo>
                  <a:lnTo>
                    <a:pt x="153" y="107"/>
                  </a:lnTo>
                  <a:lnTo>
                    <a:pt x="151" y="108"/>
                  </a:lnTo>
                  <a:lnTo>
                    <a:pt x="149" y="108"/>
                  </a:lnTo>
                  <a:lnTo>
                    <a:pt x="149" y="104"/>
                  </a:lnTo>
                  <a:lnTo>
                    <a:pt x="153" y="99"/>
                  </a:lnTo>
                  <a:lnTo>
                    <a:pt x="158" y="94"/>
                  </a:lnTo>
                  <a:lnTo>
                    <a:pt x="161" y="92"/>
                  </a:lnTo>
                  <a:lnTo>
                    <a:pt x="160" y="91"/>
                  </a:lnTo>
                  <a:lnTo>
                    <a:pt x="159" y="91"/>
                  </a:lnTo>
                  <a:lnTo>
                    <a:pt x="160" y="89"/>
                  </a:lnTo>
                  <a:lnTo>
                    <a:pt x="160" y="86"/>
                  </a:lnTo>
                  <a:lnTo>
                    <a:pt x="160" y="84"/>
                  </a:lnTo>
                  <a:lnTo>
                    <a:pt x="158" y="83"/>
                  </a:lnTo>
                  <a:lnTo>
                    <a:pt x="164" y="82"/>
                  </a:lnTo>
                  <a:lnTo>
                    <a:pt x="169" y="78"/>
                  </a:lnTo>
                  <a:lnTo>
                    <a:pt x="172" y="74"/>
                  </a:lnTo>
                  <a:lnTo>
                    <a:pt x="174" y="68"/>
                  </a:lnTo>
                  <a:lnTo>
                    <a:pt x="170" y="70"/>
                  </a:lnTo>
                  <a:lnTo>
                    <a:pt x="167" y="73"/>
                  </a:lnTo>
                  <a:lnTo>
                    <a:pt x="162" y="74"/>
                  </a:lnTo>
                  <a:lnTo>
                    <a:pt x="158" y="74"/>
                  </a:lnTo>
                  <a:lnTo>
                    <a:pt x="162" y="71"/>
                  </a:lnTo>
                  <a:lnTo>
                    <a:pt x="166" y="68"/>
                  </a:lnTo>
                  <a:lnTo>
                    <a:pt x="168" y="66"/>
                  </a:lnTo>
                  <a:lnTo>
                    <a:pt x="169" y="63"/>
                  </a:lnTo>
                  <a:lnTo>
                    <a:pt x="167" y="64"/>
                  </a:lnTo>
                  <a:lnTo>
                    <a:pt x="163" y="66"/>
                  </a:lnTo>
                  <a:lnTo>
                    <a:pt x="161" y="66"/>
                  </a:lnTo>
                  <a:lnTo>
                    <a:pt x="159" y="66"/>
                  </a:lnTo>
                  <a:lnTo>
                    <a:pt x="158" y="64"/>
                  </a:lnTo>
                  <a:lnTo>
                    <a:pt x="156" y="62"/>
                  </a:lnTo>
                  <a:lnTo>
                    <a:pt x="155" y="61"/>
                  </a:lnTo>
                  <a:lnTo>
                    <a:pt x="154" y="60"/>
                  </a:lnTo>
                  <a:lnTo>
                    <a:pt x="156" y="55"/>
                  </a:lnTo>
                  <a:lnTo>
                    <a:pt x="159" y="51"/>
                  </a:lnTo>
                  <a:lnTo>
                    <a:pt x="160" y="47"/>
                  </a:lnTo>
                  <a:lnTo>
                    <a:pt x="160" y="45"/>
                  </a:lnTo>
                  <a:lnTo>
                    <a:pt x="159" y="44"/>
                  </a:lnTo>
                  <a:lnTo>
                    <a:pt x="156" y="44"/>
                  </a:lnTo>
                  <a:lnTo>
                    <a:pt x="155" y="43"/>
                  </a:lnTo>
                  <a:lnTo>
                    <a:pt x="154" y="40"/>
                  </a:lnTo>
                  <a:lnTo>
                    <a:pt x="158" y="39"/>
                  </a:lnTo>
                  <a:lnTo>
                    <a:pt x="160" y="38"/>
                  </a:lnTo>
                  <a:lnTo>
                    <a:pt x="162" y="37"/>
                  </a:lnTo>
                  <a:lnTo>
                    <a:pt x="163" y="36"/>
                  </a:lnTo>
                  <a:lnTo>
                    <a:pt x="159" y="35"/>
                  </a:lnTo>
                  <a:lnTo>
                    <a:pt x="155" y="33"/>
                  </a:lnTo>
                  <a:lnTo>
                    <a:pt x="152" y="32"/>
                  </a:lnTo>
                  <a:lnTo>
                    <a:pt x="149" y="30"/>
                  </a:lnTo>
                  <a:lnTo>
                    <a:pt x="152" y="29"/>
                  </a:lnTo>
                  <a:lnTo>
                    <a:pt x="154" y="26"/>
                  </a:lnTo>
                  <a:lnTo>
                    <a:pt x="156" y="25"/>
                  </a:lnTo>
                  <a:lnTo>
                    <a:pt x="158" y="25"/>
                  </a:lnTo>
                  <a:lnTo>
                    <a:pt x="158" y="24"/>
                  </a:lnTo>
                  <a:lnTo>
                    <a:pt x="158" y="23"/>
                  </a:lnTo>
                  <a:lnTo>
                    <a:pt x="158" y="22"/>
                  </a:lnTo>
                  <a:lnTo>
                    <a:pt x="156" y="23"/>
                  </a:lnTo>
                  <a:lnTo>
                    <a:pt x="155" y="23"/>
                  </a:lnTo>
                  <a:lnTo>
                    <a:pt x="154" y="23"/>
                  </a:lnTo>
                  <a:lnTo>
                    <a:pt x="153" y="24"/>
                  </a:lnTo>
                  <a:lnTo>
                    <a:pt x="151" y="24"/>
                  </a:lnTo>
                  <a:lnTo>
                    <a:pt x="149" y="25"/>
                  </a:lnTo>
                  <a:lnTo>
                    <a:pt x="148" y="25"/>
                  </a:lnTo>
                  <a:lnTo>
                    <a:pt x="148" y="24"/>
                  </a:lnTo>
                  <a:lnTo>
                    <a:pt x="149" y="23"/>
                  </a:lnTo>
                  <a:lnTo>
                    <a:pt x="149" y="22"/>
                  </a:lnTo>
                  <a:lnTo>
                    <a:pt x="149" y="21"/>
                  </a:lnTo>
                  <a:lnTo>
                    <a:pt x="148" y="22"/>
                  </a:lnTo>
                  <a:lnTo>
                    <a:pt x="146" y="22"/>
                  </a:lnTo>
                  <a:lnTo>
                    <a:pt x="145" y="22"/>
                  </a:lnTo>
                  <a:lnTo>
                    <a:pt x="144" y="22"/>
                  </a:lnTo>
                  <a:lnTo>
                    <a:pt x="141" y="20"/>
                  </a:lnTo>
                  <a:lnTo>
                    <a:pt x="137" y="17"/>
                  </a:lnTo>
                  <a:lnTo>
                    <a:pt x="132" y="14"/>
                  </a:lnTo>
                  <a:lnTo>
                    <a:pt x="130" y="13"/>
                  </a:lnTo>
                  <a:lnTo>
                    <a:pt x="128" y="13"/>
                  </a:lnTo>
                  <a:lnTo>
                    <a:pt x="126" y="13"/>
                  </a:lnTo>
                  <a:lnTo>
                    <a:pt x="124" y="12"/>
                  </a:lnTo>
                  <a:lnTo>
                    <a:pt x="122" y="10"/>
                  </a:lnTo>
                  <a:lnTo>
                    <a:pt x="121" y="8"/>
                  </a:lnTo>
                  <a:lnTo>
                    <a:pt x="118" y="7"/>
                  </a:lnTo>
                  <a:lnTo>
                    <a:pt x="116" y="5"/>
                  </a:lnTo>
                  <a:lnTo>
                    <a:pt x="114" y="3"/>
                  </a:lnTo>
                  <a:lnTo>
                    <a:pt x="109" y="3"/>
                  </a:lnTo>
                  <a:lnTo>
                    <a:pt x="102" y="1"/>
                  </a:lnTo>
                  <a:lnTo>
                    <a:pt x="94" y="0"/>
                  </a:lnTo>
                  <a:lnTo>
                    <a:pt x="90" y="0"/>
                  </a:lnTo>
                  <a:lnTo>
                    <a:pt x="86" y="0"/>
                  </a:lnTo>
                  <a:lnTo>
                    <a:pt x="83" y="1"/>
                  </a:lnTo>
                  <a:lnTo>
                    <a:pt x="80" y="2"/>
                  </a:lnTo>
                  <a:lnTo>
                    <a:pt x="78" y="3"/>
                  </a:lnTo>
                  <a:lnTo>
                    <a:pt x="76" y="1"/>
                  </a:lnTo>
                  <a:lnTo>
                    <a:pt x="70" y="1"/>
                  </a:lnTo>
                  <a:lnTo>
                    <a:pt x="63" y="3"/>
                  </a:lnTo>
                  <a:lnTo>
                    <a:pt x="60" y="6"/>
                  </a:lnTo>
                  <a:lnTo>
                    <a:pt x="59" y="7"/>
                  </a:lnTo>
                  <a:lnTo>
                    <a:pt x="57" y="7"/>
                  </a:lnTo>
                  <a:lnTo>
                    <a:pt x="55" y="7"/>
                  </a:lnTo>
                  <a:lnTo>
                    <a:pt x="54" y="7"/>
                  </a:lnTo>
                  <a:lnTo>
                    <a:pt x="52" y="5"/>
                  </a:lnTo>
                  <a:lnTo>
                    <a:pt x="47" y="3"/>
                  </a:lnTo>
                  <a:lnTo>
                    <a:pt x="42" y="5"/>
                  </a:lnTo>
                  <a:lnTo>
                    <a:pt x="40" y="5"/>
                  </a:lnTo>
                  <a:lnTo>
                    <a:pt x="41" y="6"/>
                  </a:lnTo>
                  <a:lnTo>
                    <a:pt x="44" y="9"/>
                  </a:lnTo>
                  <a:lnTo>
                    <a:pt x="45" y="12"/>
                  </a:lnTo>
                  <a:lnTo>
                    <a:pt x="44" y="14"/>
                  </a:lnTo>
                  <a:lnTo>
                    <a:pt x="40" y="15"/>
                  </a:lnTo>
                  <a:lnTo>
                    <a:pt x="34" y="18"/>
                  </a:lnTo>
                  <a:lnTo>
                    <a:pt x="30" y="21"/>
                  </a:lnTo>
                  <a:lnTo>
                    <a:pt x="27" y="23"/>
                  </a:lnTo>
                  <a:lnTo>
                    <a:pt x="25" y="25"/>
                  </a:lnTo>
                  <a:lnTo>
                    <a:pt x="24" y="29"/>
                  </a:lnTo>
                  <a:lnTo>
                    <a:pt x="23" y="32"/>
                  </a:lnTo>
                  <a:lnTo>
                    <a:pt x="22" y="35"/>
                  </a:lnTo>
                  <a:lnTo>
                    <a:pt x="22" y="36"/>
                  </a:lnTo>
                  <a:lnTo>
                    <a:pt x="22" y="38"/>
                  </a:lnTo>
                  <a:lnTo>
                    <a:pt x="22" y="39"/>
                  </a:lnTo>
                  <a:lnTo>
                    <a:pt x="22" y="41"/>
                  </a:lnTo>
                  <a:lnTo>
                    <a:pt x="16" y="46"/>
                  </a:lnTo>
                  <a:lnTo>
                    <a:pt x="11" y="52"/>
                  </a:lnTo>
                  <a:lnTo>
                    <a:pt x="10" y="59"/>
                  </a:lnTo>
                  <a:lnTo>
                    <a:pt x="10" y="68"/>
                  </a:lnTo>
                  <a:lnTo>
                    <a:pt x="9" y="73"/>
                  </a:lnTo>
                  <a:lnTo>
                    <a:pt x="7" y="75"/>
                  </a:lnTo>
                  <a:lnTo>
                    <a:pt x="3" y="76"/>
                  </a:lnTo>
                  <a:lnTo>
                    <a:pt x="0" y="76"/>
                  </a:lnTo>
                  <a:lnTo>
                    <a:pt x="1" y="77"/>
                  </a:lnTo>
                  <a:lnTo>
                    <a:pt x="3" y="78"/>
                  </a:lnTo>
                  <a:lnTo>
                    <a:pt x="4" y="78"/>
                  </a:lnTo>
                  <a:lnTo>
                    <a:pt x="6" y="78"/>
                  </a:lnTo>
                  <a:lnTo>
                    <a:pt x="6" y="81"/>
                  </a:lnTo>
                  <a:lnTo>
                    <a:pt x="6" y="82"/>
                  </a:lnTo>
                  <a:lnTo>
                    <a:pt x="6" y="84"/>
                  </a:lnTo>
                  <a:lnTo>
                    <a:pt x="7" y="85"/>
                  </a:lnTo>
                  <a:lnTo>
                    <a:pt x="8" y="87"/>
                  </a:lnTo>
                  <a:lnTo>
                    <a:pt x="9" y="92"/>
                  </a:lnTo>
                  <a:lnTo>
                    <a:pt x="10" y="96"/>
                  </a:lnTo>
                  <a:lnTo>
                    <a:pt x="13" y="98"/>
                  </a:lnTo>
                  <a:lnTo>
                    <a:pt x="14" y="100"/>
                  </a:lnTo>
                  <a:lnTo>
                    <a:pt x="15" y="102"/>
                  </a:lnTo>
                  <a:lnTo>
                    <a:pt x="14" y="106"/>
                  </a:lnTo>
                  <a:lnTo>
                    <a:pt x="11" y="107"/>
                  </a:lnTo>
                  <a:lnTo>
                    <a:pt x="14" y="109"/>
                  </a:lnTo>
                  <a:lnTo>
                    <a:pt x="16" y="112"/>
                  </a:lnTo>
                  <a:lnTo>
                    <a:pt x="18" y="115"/>
                  </a:lnTo>
                  <a:lnTo>
                    <a:pt x="21" y="1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3" name="Freeform 180"/>
            <p:cNvSpPr>
              <a:spLocks/>
            </p:cNvSpPr>
            <p:nvPr/>
          </p:nvSpPr>
          <p:spPr bwMode="auto">
            <a:xfrm>
              <a:off x="5254" y="2723"/>
              <a:ext cx="10" cy="8"/>
            </a:xfrm>
            <a:custGeom>
              <a:avLst/>
              <a:gdLst>
                <a:gd name="T0" fmla="*/ 0 w 19"/>
                <a:gd name="T1" fmla="*/ 1 h 15"/>
                <a:gd name="T2" fmla="*/ 1 w 19"/>
                <a:gd name="T3" fmla="*/ 1 h 15"/>
                <a:gd name="T4" fmla="*/ 1 w 19"/>
                <a:gd name="T5" fmla="*/ 1 h 15"/>
                <a:gd name="T6" fmla="*/ 1 w 19"/>
                <a:gd name="T7" fmla="*/ 1 h 15"/>
                <a:gd name="T8" fmla="*/ 1 w 19"/>
                <a:gd name="T9" fmla="*/ 0 h 15"/>
                <a:gd name="T10" fmla="*/ 1 w 19"/>
                <a:gd name="T11" fmla="*/ 0 h 15"/>
                <a:gd name="T12" fmla="*/ 1 w 19"/>
                <a:gd name="T13" fmla="*/ 1 h 15"/>
                <a:gd name="T14" fmla="*/ 1 w 19"/>
                <a:gd name="T15" fmla="*/ 1 h 15"/>
                <a:gd name="T16" fmla="*/ 1 w 19"/>
                <a:gd name="T17" fmla="*/ 1 h 15"/>
                <a:gd name="T18" fmla="*/ 1 w 19"/>
                <a:gd name="T19" fmla="*/ 1 h 15"/>
                <a:gd name="T20" fmla="*/ 1 w 19"/>
                <a:gd name="T21" fmla="*/ 1 h 15"/>
                <a:gd name="T22" fmla="*/ 1 w 19"/>
                <a:gd name="T23" fmla="*/ 1 h 15"/>
                <a:gd name="T24" fmla="*/ 0 w 19"/>
                <a:gd name="T25" fmla="*/ 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5"/>
                <a:gd name="T41" fmla="*/ 19 w 19"/>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5">
                  <a:moveTo>
                    <a:pt x="0" y="15"/>
                  </a:moveTo>
                  <a:lnTo>
                    <a:pt x="3" y="9"/>
                  </a:lnTo>
                  <a:lnTo>
                    <a:pt x="8" y="4"/>
                  </a:lnTo>
                  <a:lnTo>
                    <a:pt x="14" y="2"/>
                  </a:lnTo>
                  <a:lnTo>
                    <a:pt x="19" y="0"/>
                  </a:lnTo>
                  <a:lnTo>
                    <a:pt x="19" y="1"/>
                  </a:lnTo>
                  <a:lnTo>
                    <a:pt x="19" y="2"/>
                  </a:lnTo>
                  <a:lnTo>
                    <a:pt x="19" y="3"/>
                  </a:lnTo>
                  <a:lnTo>
                    <a:pt x="12" y="4"/>
                  </a:lnTo>
                  <a:lnTo>
                    <a:pt x="7" y="8"/>
                  </a:lnTo>
                  <a:lnTo>
                    <a:pt x="2" y="11"/>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4" name="Freeform 181"/>
            <p:cNvSpPr>
              <a:spLocks/>
            </p:cNvSpPr>
            <p:nvPr/>
          </p:nvSpPr>
          <p:spPr bwMode="auto">
            <a:xfrm>
              <a:off x="5271" y="2707"/>
              <a:ext cx="10" cy="11"/>
            </a:xfrm>
            <a:custGeom>
              <a:avLst/>
              <a:gdLst>
                <a:gd name="T0" fmla="*/ 0 w 21"/>
                <a:gd name="T1" fmla="*/ 1 h 20"/>
                <a:gd name="T2" fmla="*/ 0 w 21"/>
                <a:gd name="T3" fmla="*/ 1 h 20"/>
                <a:gd name="T4" fmla="*/ 0 w 21"/>
                <a:gd name="T5" fmla="*/ 1 h 20"/>
                <a:gd name="T6" fmla="*/ 0 w 21"/>
                <a:gd name="T7" fmla="*/ 1 h 20"/>
                <a:gd name="T8" fmla="*/ 0 w 21"/>
                <a:gd name="T9" fmla="*/ 1 h 20"/>
                <a:gd name="T10" fmla="*/ 0 w 21"/>
                <a:gd name="T11" fmla="*/ 1 h 20"/>
                <a:gd name="T12" fmla="*/ 0 w 21"/>
                <a:gd name="T13" fmla="*/ 1 h 20"/>
                <a:gd name="T14" fmla="*/ 0 w 21"/>
                <a:gd name="T15" fmla="*/ 1 h 20"/>
                <a:gd name="T16" fmla="*/ 0 w 21"/>
                <a:gd name="T17" fmla="*/ 1 h 20"/>
                <a:gd name="T18" fmla="*/ 0 w 21"/>
                <a:gd name="T19" fmla="*/ 1 h 20"/>
                <a:gd name="T20" fmla="*/ 0 w 21"/>
                <a:gd name="T21" fmla="*/ 1 h 20"/>
                <a:gd name="T22" fmla="*/ 0 w 21"/>
                <a:gd name="T23" fmla="*/ 1 h 20"/>
                <a:gd name="T24" fmla="*/ 0 w 21"/>
                <a:gd name="T25" fmla="*/ 0 h 20"/>
                <a:gd name="T26" fmla="*/ 0 w 21"/>
                <a:gd name="T27" fmla="*/ 0 h 20"/>
                <a:gd name="T28" fmla="*/ 0 w 21"/>
                <a:gd name="T29" fmla="*/ 1 h 20"/>
                <a:gd name="T30" fmla="*/ 0 w 21"/>
                <a:gd name="T31" fmla="*/ 1 h 20"/>
                <a:gd name="T32" fmla="*/ 0 w 21"/>
                <a:gd name="T33" fmla="*/ 1 h 20"/>
                <a:gd name="T34" fmla="*/ 0 w 21"/>
                <a:gd name="T35" fmla="*/ 1 h 20"/>
                <a:gd name="T36" fmla="*/ 0 w 21"/>
                <a:gd name="T37" fmla="*/ 1 h 20"/>
                <a:gd name="T38" fmla="*/ 0 w 21"/>
                <a:gd name="T39" fmla="*/ 1 h 20"/>
                <a:gd name="T40" fmla="*/ 0 w 21"/>
                <a:gd name="T41" fmla="*/ 1 h 20"/>
                <a:gd name="T42" fmla="*/ 0 w 21"/>
                <a:gd name="T43" fmla="*/ 1 h 20"/>
                <a:gd name="T44" fmla="*/ 0 w 21"/>
                <a:gd name="T45" fmla="*/ 1 h 20"/>
                <a:gd name="T46" fmla="*/ 0 w 21"/>
                <a:gd name="T47" fmla="*/ 1 h 20"/>
                <a:gd name="T48" fmla="*/ 0 w 21"/>
                <a:gd name="T49" fmla="*/ 1 h 20"/>
                <a:gd name="T50" fmla="*/ 0 w 21"/>
                <a:gd name="T51" fmla="*/ 1 h 20"/>
                <a:gd name="T52" fmla="*/ 0 w 21"/>
                <a:gd name="T53" fmla="*/ 1 h 20"/>
                <a:gd name="T54" fmla="*/ 0 w 21"/>
                <a:gd name="T55" fmla="*/ 1 h 20"/>
                <a:gd name="T56" fmla="*/ 0 w 21"/>
                <a:gd name="T57" fmla="*/ 1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
                <a:gd name="T88" fmla="*/ 0 h 20"/>
                <a:gd name="T89" fmla="*/ 21 w 21"/>
                <a:gd name="T90" fmla="*/ 20 h 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 h="20">
                  <a:moveTo>
                    <a:pt x="5" y="12"/>
                  </a:moveTo>
                  <a:lnTo>
                    <a:pt x="5" y="11"/>
                  </a:lnTo>
                  <a:lnTo>
                    <a:pt x="4" y="10"/>
                  </a:lnTo>
                  <a:lnTo>
                    <a:pt x="2" y="9"/>
                  </a:lnTo>
                  <a:lnTo>
                    <a:pt x="0" y="9"/>
                  </a:lnTo>
                  <a:lnTo>
                    <a:pt x="2" y="8"/>
                  </a:lnTo>
                  <a:lnTo>
                    <a:pt x="5" y="8"/>
                  </a:lnTo>
                  <a:lnTo>
                    <a:pt x="7" y="6"/>
                  </a:lnTo>
                  <a:lnTo>
                    <a:pt x="9" y="6"/>
                  </a:lnTo>
                  <a:lnTo>
                    <a:pt x="9" y="4"/>
                  </a:lnTo>
                  <a:lnTo>
                    <a:pt x="8" y="3"/>
                  </a:lnTo>
                  <a:lnTo>
                    <a:pt x="7" y="1"/>
                  </a:lnTo>
                  <a:lnTo>
                    <a:pt x="6" y="0"/>
                  </a:lnTo>
                  <a:lnTo>
                    <a:pt x="9" y="0"/>
                  </a:lnTo>
                  <a:lnTo>
                    <a:pt x="12" y="1"/>
                  </a:lnTo>
                  <a:lnTo>
                    <a:pt x="15" y="3"/>
                  </a:lnTo>
                  <a:lnTo>
                    <a:pt x="16" y="5"/>
                  </a:lnTo>
                  <a:lnTo>
                    <a:pt x="17" y="9"/>
                  </a:lnTo>
                  <a:lnTo>
                    <a:pt x="19" y="12"/>
                  </a:lnTo>
                  <a:lnTo>
                    <a:pt x="20" y="17"/>
                  </a:lnTo>
                  <a:lnTo>
                    <a:pt x="21" y="20"/>
                  </a:lnTo>
                  <a:lnTo>
                    <a:pt x="19" y="19"/>
                  </a:lnTo>
                  <a:lnTo>
                    <a:pt x="15" y="17"/>
                  </a:lnTo>
                  <a:lnTo>
                    <a:pt x="13" y="16"/>
                  </a:lnTo>
                  <a:lnTo>
                    <a:pt x="10" y="14"/>
                  </a:lnTo>
                  <a:lnTo>
                    <a:pt x="9" y="13"/>
                  </a:lnTo>
                  <a:lnTo>
                    <a:pt x="7" y="13"/>
                  </a:lnTo>
                  <a:lnTo>
                    <a:pt x="6" y="13"/>
                  </a:lnTo>
                  <a:lnTo>
                    <a:pt x="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5" name="Freeform 182"/>
            <p:cNvSpPr>
              <a:spLocks/>
            </p:cNvSpPr>
            <p:nvPr/>
          </p:nvSpPr>
          <p:spPr bwMode="auto">
            <a:xfrm>
              <a:off x="5257" y="2714"/>
              <a:ext cx="22" cy="9"/>
            </a:xfrm>
            <a:custGeom>
              <a:avLst/>
              <a:gdLst>
                <a:gd name="T0" fmla="*/ 0 w 43"/>
                <a:gd name="T1" fmla="*/ 0 h 20"/>
                <a:gd name="T2" fmla="*/ 1 w 43"/>
                <a:gd name="T3" fmla="*/ 0 h 20"/>
                <a:gd name="T4" fmla="*/ 1 w 43"/>
                <a:gd name="T5" fmla="*/ 0 h 20"/>
                <a:gd name="T6" fmla="*/ 1 w 43"/>
                <a:gd name="T7" fmla="*/ 0 h 20"/>
                <a:gd name="T8" fmla="*/ 1 w 43"/>
                <a:gd name="T9" fmla="*/ 0 h 20"/>
                <a:gd name="T10" fmla="*/ 1 w 43"/>
                <a:gd name="T11" fmla="*/ 0 h 20"/>
                <a:gd name="T12" fmla="*/ 1 w 43"/>
                <a:gd name="T13" fmla="*/ 0 h 20"/>
                <a:gd name="T14" fmla="*/ 1 w 43"/>
                <a:gd name="T15" fmla="*/ 0 h 20"/>
                <a:gd name="T16" fmla="*/ 1 w 43"/>
                <a:gd name="T17" fmla="*/ 0 h 20"/>
                <a:gd name="T18" fmla="*/ 1 w 43"/>
                <a:gd name="T19" fmla="*/ 0 h 20"/>
                <a:gd name="T20" fmla="*/ 1 w 43"/>
                <a:gd name="T21" fmla="*/ 0 h 20"/>
                <a:gd name="T22" fmla="*/ 1 w 43"/>
                <a:gd name="T23" fmla="*/ 0 h 20"/>
                <a:gd name="T24" fmla="*/ 1 w 43"/>
                <a:gd name="T25" fmla="*/ 0 h 20"/>
                <a:gd name="T26" fmla="*/ 1 w 43"/>
                <a:gd name="T27" fmla="*/ 0 h 20"/>
                <a:gd name="T28" fmla="*/ 1 w 43"/>
                <a:gd name="T29" fmla="*/ 0 h 20"/>
                <a:gd name="T30" fmla="*/ 1 w 43"/>
                <a:gd name="T31" fmla="*/ 0 h 20"/>
                <a:gd name="T32" fmla="*/ 1 w 43"/>
                <a:gd name="T33" fmla="*/ 0 h 20"/>
                <a:gd name="T34" fmla="*/ 1 w 43"/>
                <a:gd name="T35" fmla="*/ 0 h 20"/>
                <a:gd name="T36" fmla="*/ 1 w 43"/>
                <a:gd name="T37" fmla="*/ 0 h 20"/>
                <a:gd name="T38" fmla="*/ 1 w 43"/>
                <a:gd name="T39" fmla="*/ 0 h 20"/>
                <a:gd name="T40" fmla="*/ 1 w 43"/>
                <a:gd name="T41" fmla="*/ 0 h 20"/>
                <a:gd name="T42" fmla="*/ 1 w 43"/>
                <a:gd name="T43" fmla="*/ 0 h 20"/>
                <a:gd name="T44" fmla="*/ 1 w 43"/>
                <a:gd name="T45" fmla="*/ 0 h 20"/>
                <a:gd name="T46" fmla="*/ 1 w 43"/>
                <a:gd name="T47" fmla="*/ 0 h 20"/>
                <a:gd name="T48" fmla="*/ 1 w 43"/>
                <a:gd name="T49" fmla="*/ 0 h 20"/>
                <a:gd name="T50" fmla="*/ 1 w 43"/>
                <a:gd name="T51" fmla="*/ 0 h 20"/>
                <a:gd name="T52" fmla="*/ 1 w 43"/>
                <a:gd name="T53" fmla="*/ 0 h 20"/>
                <a:gd name="T54" fmla="*/ 1 w 43"/>
                <a:gd name="T55" fmla="*/ 0 h 20"/>
                <a:gd name="T56" fmla="*/ 1 w 43"/>
                <a:gd name="T57" fmla="*/ 0 h 20"/>
                <a:gd name="T58" fmla="*/ 1 w 43"/>
                <a:gd name="T59" fmla="*/ 0 h 20"/>
                <a:gd name="T60" fmla="*/ 1 w 43"/>
                <a:gd name="T61" fmla="*/ 0 h 20"/>
                <a:gd name="T62" fmla="*/ 1 w 43"/>
                <a:gd name="T63" fmla="*/ 0 h 20"/>
                <a:gd name="T64" fmla="*/ 0 w 43"/>
                <a:gd name="T65" fmla="*/ 0 h 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20"/>
                <a:gd name="T101" fmla="*/ 43 w 43"/>
                <a:gd name="T102" fmla="*/ 20 h 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20">
                  <a:moveTo>
                    <a:pt x="0" y="20"/>
                  </a:moveTo>
                  <a:lnTo>
                    <a:pt x="1" y="19"/>
                  </a:lnTo>
                  <a:lnTo>
                    <a:pt x="1" y="17"/>
                  </a:lnTo>
                  <a:lnTo>
                    <a:pt x="2" y="17"/>
                  </a:lnTo>
                  <a:lnTo>
                    <a:pt x="2" y="16"/>
                  </a:lnTo>
                  <a:lnTo>
                    <a:pt x="5" y="15"/>
                  </a:lnTo>
                  <a:lnTo>
                    <a:pt x="9" y="13"/>
                  </a:lnTo>
                  <a:lnTo>
                    <a:pt x="11" y="12"/>
                  </a:lnTo>
                  <a:lnTo>
                    <a:pt x="12" y="11"/>
                  </a:lnTo>
                  <a:lnTo>
                    <a:pt x="12" y="9"/>
                  </a:lnTo>
                  <a:lnTo>
                    <a:pt x="12" y="7"/>
                  </a:lnTo>
                  <a:lnTo>
                    <a:pt x="12" y="5"/>
                  </a:lnTo>
                  <a:lnTo>
                    <a:pt x="13" y="4"/>
                  </a:lnTo>
                  <a:lnTo>
                    <a:pt x="16" y="2"/>
                  </a:lnTo>
                  <a:lnTo>
                    <a:pt x="20" y="1"/>
                  </a:lnTo>
                  <a:lnTo>
                    <a:pt x="25" y="0"/>
                  </a:lnTo>
                  <a:lnTo>
                    <a:pt x="31" y="0"/>
                  </a:lnTo>
                  <a:lnTo>
                    <a:pt x="34" y="2"/>
                  </a:lnTo>
                  <a:lnTo>
                    <a:pt x="38" y="6"/>
                  </a:lnTo>
                  <a:lnTo>
                    <a:pt x="41" y="9"/>
                  </a:lnTo>
                  <a:lnTo>
                    <a:pt x="43" y="12"/>
                  </a:lnTo>
                  <a:lnTo>
                    <a:pt x="41" y="11"/>
                  </a:lnTo>
                  <a:lnTo>
                    <a:pt x="39" y="11"/>
                  </a:lnTo>
                  <a:lnTo>
                    <a:pt x="36" y="9"/>
                  </a:lnTo>
                  <a:lnTo>
                    <a:pt x="34" y="9"/>
                  </a:lnTo>
                  <a:lnTo>
                    <a:pt x="30" y="8"/>
                  </a:lnTo>
                  <a:lnTo>
                    <a:pt x="25" y="8"/>
                  </a:lnTo>
                  <a:lnTo>
                    <a:pt x="19" y="9"/>
                  </a:lnTo>
                  <a:lnTo>
                    <a:pt x="16" y="12"/>
                  </a:lnTo>
                  <a:lnTo>
                    <a:pt x="12" y="14"/>
                  </a:lnTo>
                  <a:lnTo>
                    <a:pt x="8" y="17"/>
                  </a:lnTo>
                  <a:lnTo>
                    <a:pt x="3" y="19"/>
                  </a:lnTo>
                  <a:lnTo>
                    <a:pt x="0"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6" name="Freeform 183"/>
            <p:cNvSpPr>
              <a:spLocks/>
            </p:cNvSpPr>
            <p:nvPr/>
          </p:nvSpPr>
          <p:spPr bwMode="auto">
            <a:xfrm>
              <a:off x="5273" y="2703"/>
              <a:ext cx="33" cy="19"/>
            </a:xfrm>
            <a:custGeom>
              <a:avLst/>
              <a:gdLst>
                <a:gd name="T0" fmla="*/ 1 w 66"/>
                <a:gd name="T1" fmla="*/ 1 h 38"/>
                <a:gd name="T2" fmla="*/ 1 w 66"/>
                <a:gd name="T3" fmla="*/ 1 h 38"/>
                <a:gd name="T4" fmla="*/ 1 w 66"/>
                <a:gd name="T5" fmla="*/ 1 h 38"/>
                <a:gd name="T6" fmla="*/ 1 w 66"/>
                <a:gd name="T7" fmla="*/ 1 h 38"/>
                <a:gd name="T8" fmla="*/ 1 w 66"/>
                <a:gd name="T9" fmla="*/ 1 h 38"/>
                <a:gd name="T10" fmla="*/ 1 w 66"/>
                <a:gd name="T11" fmla="*/ 1 h 38"/>
                <a:gd name="T12" fmla="*/ 1 w 66"/>
                <a:gd name="T13" fmla="*/ 1 h 38"/>
                <a:gd name="T14" fmla="*/ 1 w 66"/>
                <a:gd name="T15" fmla="*/ 1 h 38"/>
                <a:gd name="T16" fmla="*/ 1 w 66"/>
                <a:gd name="T17" fmla="*/ 1 h 38"/>
                <a:gd name="T18" fmla="*/ 1 w 66"/>
                <a:gd name="T19" fmla="*/ 1 h 38"/>
                <a:gd name="T20" fmla="*/ 1 w 66"/>
                <a:gd name="T21" fmla="*/ 1 h 38"/>
                <a:gd name="T22" fmla="*/ 1 w 66"/>
                <a:gd name="T23" fmla="*/ 1 h 38"/>
                <a:gd name="T24" fmla="*/ 1 w 66"/>
                <a:gd name="T25" fmla="*/ 1 h 38"/>
                <a:gd name="T26" fmla="*/ 1 w 66"/>
                <a:gd name="T27" fmla="*/ 1 h 38"/>
                <a:gd name="T28" fmla="*/ 1 w 66"/>
                <a:gd name="T29" fmla="*/ 1 h 38"/>
                <a:gd name="T30" fmla="*/ 1 w 66"/>
                <a:gd name="T31" fmla="*/ 1 h 38"/>
                <a:gd name="T32" fmla="*/ 1 w 66"/>
                <a:gd name="T33" fmla="*/ 1 h 38"/>
                <a:gd name="T34" fmla="*/ 1 w 66"/>
                <a:gd name="T35" fmla="*/ 1 h 38"/>
                <a:gd name="T36" fmla="*/ 1 w 66"/>
                <a:gd name="T37" fmla="*/ 1 h 38"/>
                <a:gd name="T38" fmla="*/ 1 w 66"/>
                <a:gd name="T39" fmla="*/ 1 h 38"/>
                <a:gd name="T40" fmla="*/ 1 w 66"/>
                <a:gd name="T41" fmla="*/ 1 h 38"/>
                <a:gd name="T42" fmla="*/ 1 w 66"/>
                <a:gd name="T43" fmla="*/ 1 h 38"/>
                <a:gd name="T44" fmla="*/ 1 w 66"/>
                <a:gd name="T45" fmla="*/ 1 h 38"/>
                <a:gd name="T46" fmla="*/ 1 w 66"/>
                <a:gd name="T47" fmla="*/ 1 h 38"/>
                <a:gd name="T48" fmla="*/ 1 w 66"/>
                <a:gd name="T49" fmla="*/ 1 h 38"/>
                <a:gd name="T50" fmla="*/ 1 w 66"/>
                <a:gd name="T51" fmla="*/ 1 h 38"/>
                <a:gd name="T52" fmla="*/ 1 w 66"/>
                <a:gd name="T53" fmla="*/ 1 h 38"/>
                <a:gd name="T54" fmla="*/ 1 w 66"/>
                <a:gd name="T55" fmla="*/ 1 h 38"/>
                <a:gd name="T56" fmla="*/ 1 w 66"/>
                <a:gd name="T57" fmla="*/ 1 h 38"/>
                <a:gd name="T58" fmla="*/ 1 w 66"/>
                <a:gd name="T59" fmla="*/ 1 h 38"/>
                <a:gd name="T60" fmla="*/ 1 w 66"/>
                <a:gd name="T61" fmla="*/ 1 h 38"/>
                <a:gd name="T62" fmla="*/ 1 w 66"/>
                <a:gd name="T63" fmla="*/ 1 h 38"/>
                <a:gd name="T64" fmla="*/ 1 w 66"/>
                <a:gd name="T65" fmla="*/ 1 h 38"/>
                <a:gd name="T66" fmla="*/ 1 w 66"/>
                <a:gd name="T67" fmla="*/ 1 h 38"/>
                <a:gd name="T68" fmla="*/ 1 w 66"/>
                <a:gd name="T69" fmla="*/ 1 h 38"/>
                <a:gd name="T70" fmla="*/ 1 w 66"/>
                <a:gd name="T71" fmla="*/ 1 h 38"/>
                <a:gd name="T72" fmla="*/ 1 w 66"/>
                <a:gd name="T73" fmla="*/ 1 h 38"/>
                <a:gd name="T74" fmla="*/ 1 w 66"/>
                <a:gd name="T75" fmla="*/ 1 h 38"/>
                <a:gd name="T76" fmla="*/ 1 w 66"/>
                <a:gd name="T77" fmla="*/ 1 h 38"/>
                <a:gd name="T78" fmla="*/ 1 w 66"/>
                <a:gd name="T79" fmla="*/ 1 h 38"/>
                <a:gd name="T80" fmla="*/ 1 w 66"/>
                <a:gd name="T81" fmla="*/ 1 h 38"/>
                <a:gd name="T82" fmla="*/ 1 w 66"/>
                <a:gd name="T83" fmla="*/ 1 h 38"/>
                <a:gd name="T84" fmla="*/ 1 w 66"/>
                <a:gd name="T85" fmla="*/ 1 h 38"/>
                <a:gd name="T86" fmla="*/ 1 w 66"/>
                <a:gd name="T87" fmla="*/ 1 h 38"/>
                <a:gd name="T88" fmla="*/ 0 w 66"/>
                <a:gd name="T89" fmla="*/ 1 h 38"/>
                <a:gd name="T90" fmla="*/ 1 w 66"/>
                <a:gd name="T91" fmla="*/ 1 h 38"/>
                <a:gd name="T92" fmla="*/ 1 w 66"/>
                <a:gd name="T93" fmla="*/ 1 h 38"/>
                <a:gd name="T94" fmla="*/ 1 w 66"/>
                <a:gd name="T95" fmla="*/ 0 h 38"/>
                <a:gd name="T96" fmla="*/ 1 w 66"/>
                <a:gd name="T97" fmla="*/ 0 h 38"/>
                <a:gd name="T98" fmla="*/ 1 w 66"/>
                <a:gd name="T99" fmla="*/ 0 h 38"/>
                <a:gd name="T100" fmla="*/ 1 w 66"/>
                <a:gd name="T101" fmla="*/ 1 h 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6"/>
                <a:gd name="T154" fmla="*/ 0 h 38"/>
                <a:gd name="T155" fmla="*/ 66 w 66"/>
                <a:gd name="T156" fmla="*/ 38 h 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6" h="38">
                  <a:moveTo>
                    <a:pt x="18" y="1"/>
                  </a:moveTo>
                  <a:lnTo>
                    <a:pt x="17" y="4"/>
                  </a:lnTo>
                  <a:lnTo>
                    <a:pt x="17" y="6"/>
                  </a:lnTo>
                  <a:lnTo>
                    <a:pt x="16" y="10"/>
                  </a:lnTo>
                  <a:lnTo>
                    <a:pt x="16" y="11"/>
                  </a:lnTo>
                  <a:lnTo>
                    <a:pt x="17" y="10"/>
                  </a:lnTo>
                  <a:lnTo>
                    <a:pt x="18" y="10"/>
                  </a:lnTo>
                  <a:lnTo>
                    <a:pt x="19" y="8"/>
                  </a:lnTo>
                  <a:lnTo>
                    <a:pt x="19" y="12"/>
                  </a:lnTo>
                  <a:lnTo>
                    <a:pt x="24" y="7"/>
                  </a:lnTo>
                  <a:lnTo>
                    <a:pt x="23" y="14"/>
                  </a:lnTo>
                  <a:lnTo>
                    <a:pt x="24" y="13"/>
                  </a:lnTo>
                  <a:lnTo>
                    <a:pt x="27" y="10"/>
                  </a:lnTo>
                  <a:lnTo>
                    <a:pt x="31" y="7"/>
                  </a:lnTo>
                  <a:lnTo>
                    <a:pt x="33" y="5"/>
                  </a:lnTo>
                  <a:lnTo>
                    <a:pt x="33" y="7"/>
                  </a:lnTo>
                  <a:lnTo>
                    <a:pt x="38" y="7"/>
                  </a:lnTo>
                  <a:lnTo>
                    <a:pt x="42" y="6"/>
                  </a:lnTo>
                  <a:lnTo>
                    <a:pt x="47" y="6"/>
                  </a:lnTo>
                  <a:lnTo>
                    <a:pt x="50" y="6"/>
                  </a:lnTo>
                  <a:lnTo>
                    <a:pt x="50" y="8"/>
                  </a:lnTo>
                  <a:lnTo>
                    <a:pt x="48" y="10"/>
                  </a:lnTo>
                  <a:lnTo>
                    <a:pt x="46" y="10"/>
                  </a:lnTo>
                  <a:lnTo>
                    <a:pt x="42" y="11"/>
                  </a:lnTo>
                  <a:lnTo>
                    <a:pt x="40" y="12"/>
                  </a:lnTo>
                  <a:lnTo>
                    <a:pt x="45" y="12"/>
                  </a:lnTo>
                  <a:lnTo>
                    <a:pt x="49" y="13"/>
                  </a:lnTo>
                  <a:lnTo>
                    <a:pt x="51" y="13"/>
                  </a:lnTo>
                  <a:lnTo>
                    <a:pt x="54" y="14"/>
                  </a:lnTo>
                  <a:lnTo>
                    <a:pt x="55" y="16"/>
                  </a:lnTo>
                  <a:lnTo>
                    <a:pt x="57" y="22"/>
                  </a:lnTo>
                  <a:lnTo>
                    <a:pt x="60" y="27"/>
                  </a:lnTo>
                  <a:lnTo>
                    <a:pt x="62" y="30"/>
                  </a:lnTo>
                  <a:lnTo>
                    <a:pt x="63" y="33"/>
                  </a:lnTo>
                  <a:lnTo>
                    <a:pt x="64" y="35"/>
                  </a:lnTo>
                  <a:lnTo>
                    <a:pt x="65" y="37"/>
                  </a:lnTo>
                  <a:lnTo>
                    <a:pt x="66" y="38"/>
                  </a:lnTo>
                  <a:lnTo>
                    <a:pt x="63" y="36"/>
                  </a:lnTo>
                  <a:lnTo>
                    <a:pt x="60" y="33"/>
                  </a:lnTo>
                  <a:lnTo>
                    <a:pt x="56" y="30"/>
                  </a:lnTo>
                  <a:lnTo>
                    <a:pt x="54" y="28"/>
                  </a:lnTo>
                  <a:lnTo>
                    <a:pt x="51" y="26"/>
                  </a:lnTo>
                  <a:lnTo>
                    <a:pt x="47" y="23"/>
                  </a:lnTo>
                  <a:lnTo>
                    <a:pt x="42" y="22"/>
                  </a:lnTo>
                  <a:lnTo>
                    <a:pt x="37" y="23"/>
                  </a:lnTo>
                  <a:lnTo>
                    <a:pt x="35" y="23"/>
                  </a:lnTo>
                  <a:lnTo>
                    <a:pt x="35" y="22"/>
                  </a:lnTo>
                  <a:lnTo>
                    <a:pt x="34" y="22"/>
                  </a:lnTo>
                  <a:lnTo>
                    <a:pt x="33" y="22"/>
                  </a:lnTo>
                  <a:lnTo>
                    <a:pt x="33" y="21"/>
                  </a:lnTo>
                  <a:lnTo>
                    <a:pt x="34" y="20"/>
                  </a:lnTo>
                  <a:lnTo>
                    <a:pt x="34" y="19"/>
                  </a:lnTo>
                  <a:lnTo>
                    <a:pt x="35" y="19"/>
                  </a:lnTo>
                  <a:lnTo>
                    <a:pt x="32" y="20"/>
                  </a:lnTo>
                  <a:lnTo>
                    <a:pt x="28" y="22"/>
                  </a:lnTo>
                  <a:lnTo>
                    <a:pt x="26" y="27"/>
                  </a:lnTo>
                  <a:lnTo>
                    <a:pt x="24" y="33"/>
                  </a:lnTo>
                  <a:lnTo>
                    <a:pt x="23" y="33"/>
                  </a:lnTo>
                  <a:lnTo>
                    <a:pt x="22" y="33"/>
                  </a:lnTo>
                  <a:lnTo>
                    <a:pt x="22" y="29"/>
                  </a:lnTo>
                  <a:lnTo>
                    <a:pt x="23" y="26"/>
                  </a:lnTo>
                  <a:lnTo>
                    <a:pt x="24" y="21"/>
                  </a:lnTo>
                  <a:lnTo>
                    <a:pt x="25" y="19"/>
                  </a:lnTo>
                  <a:lnTo>
                    <a:pt x="25" y="18"/>
                  </a:lnTo>
                  <a:lnTo>
                    <a:pt x="24" y="16"/>
                  </a:lnTo>
                  <a:lnTo>
                    <a:pt x="23" y="18"/>
                  </a:lnTo>
                  <a:lnTo>
                    <a:pt x="22" y="20"/>
                  </a:lnTo>
                  <a:lnTo>
                    <a:pt x="20" y="21"/>
                  </a:lnTo>
                  <a:lnTo>
                    <a:pt x="19" y="23"/>
                  </a:lnTo>
                  <a:lnTo>
                    <a:pt x="18" y="22"/>
                  </a:lnTo>
                  <a:lnTo>
                    <a:pt x="18" y="20"/>
                  </a:lnTo>
                  <a:lnTo>
                    <a:pt x="18" y="19"/>
                  </a:lnTo>
                  <a:lnTo>
                    <a:pt x="17" y="18"/>
                  </a:lnTo>
                  <a:lnTo>
                    <a:pt x="16" y="18"/>
                  </a:lnTo>
                  <a:lnTo>
                    <a:pt x="15" y="18"/>
                  </a:lnTo>
                  <a:lnTo>
                    <a:pt x="12" y="18"/>
                  </a:lnTo>
                  <a:lnTo>
                    <a:pt x="12" y="16"/>
                  </a:lnTo>
                  <a:lnTo>
                    <a:pt x="11" y="14"/>
                  </a:lnTo>
                  <a:lnTo>
                    <a:pt x="10" y="11"/>
                  </a:lnTo>
                  <a:lnTo>
                    <a:pt x="9" y="8"/>
                  </a:lnTo>
                  <a:lnTo>
                    <a:pt x="8" y="7"/>
                  </a:lnTo>
                  <a:lnTo>
                    <a:pt x="7" y="7"/>
                  </a:lnTo>
                  <a:lnTo>
                    <a:pt x="4" y="6"/>
                  </a:lnTo>
                  <a:lnTo>
                    <a:pt x="1" y="5"/>
                  </a:lnTo>
                  <a:lnTo>
                    <a:pt x="0" y="4"/>
                  </a:lnTo>
                  <a:lnTo>
                    <a:pt x="2" y="4"/>
                  </a:lnTo>
                  <a:lnTo>
                    <a:pt x="3" y="3"/>
                  </a:lnTo>
                  <a:lnTo>
                    <a:pt x="5" y="1"/>
                  </a:lnTo>
                  <a:lnTo>
                    <a:pt x="8" y="1"/>
                  </a:lnTo>
                  <a:lnTo>
                    <a:pt x="9" y="1"/>
                  </a:lnTo>
                  <a:lnTo>
                    <a:pt x="11" y="0"/>
                  </a:lnTo>
                  <a:lnTo>
                    <a:pt x="12" y="0"/>
                  </a:lnTo>
                  <a:lnTo>
                    <a:pt x="14" y="0"/>
                  </a:lnTo>
                  <a:lnTo>
                    <a:pt x="15" y="0"/>
                  </a:lnTo>
                  <a:lnTo>
                    <a:pt x="16" y="0"/>
                  </a:lnTo>
                  <a:lnTo>
                    <a:pt x="18" y="0"/>
                  </a:lnTo>
                  <a:lnTo>
                    <a:pt x="18"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7" name="Freeform 184"/>
            <p:cNvSpPr>
              <a:spLocks/>
            </p:cNvSpPr>
            <p:nvPr/>
          </p:nvSpPr>
          <p:spPr bwMode="auto">
            <a:xfrm>
              <a:off x="5273" y="2782"/>
              <a:ext cx="29" cy="47"/>
            </a:xfrm>
            <a:custGeom>
              <a:avLst/>
              <a:gdLst>
                <a:gd name="T0" fmla="*/ 1 w 57"/>
                <a:gd name="T1" fmla="*/ 1 h 93"/>
                <a:gd name="T2" fmla="*/ 1 w 57"/>
                <a:gd name="T3" fmla="*/ 1 h 93"/>
                <a:gd name="T4" fmla="*/ 1 w 57"/>
                <a:gd name="T5" fmla="*/ 1 h 93"/>
                <a:gd name="T6" fmla="*/ 1 w 57"/>
                <a:gd name="T7" fmla="*/ 1 h 93"/>
                <a:gd name="T8" fmla="*/ 1 w 57"/>
                <a:gd name="T9" fmla="*/ 1 h 93"/>
                <a:gd name="T10" fmla="*/ 1 w 57"/>
                <a:gd name="T11" fmla="*/ 1 h 93"/>
                <a:gd name="T12" fmla="*/ 1 w 57"/>
                <a:gd name="T13" fmla="*/ 1 h 93"/>
                <a:gd name="T14" fmla="*/ 1 w 57"/>
                <a:gd name="T15" fmla="*/ 1 h 93"/>
                <a:gd name="T16" fmla="*/ 1 w 57"/>
                <a:gd name="T17" fmla="*/ 1 h 93"/>
                <a:gd name="T18" fmla="*/ 1 w 57"/>
                <a:gd name="T19" fmla="*/ 1 h 93"/>
                <a:gd name="T20" fmla="*/ 1 w 57"/>
                <a:gd name="T21" fmla="*/ 1 h 93"/>
                <a:gd name="T22" fmla="*/ 1 w 57"/>
                <a:gd name="T23" fmla="*/ 1 h 93"/>
                <a:gd name="T24" fmla="*/ 1 w 57"/>
                <a:gd name="T25" fmla="*/ 1 h 93"/>
                <a:gd name="T26" fmla="*/ 1 w 57"/>
                <a:gd name="T27" fmla="*/ 1 h 93"/>
                <a:gd name="T28" fmla="*/ 1 w 57"/>
                <a:gd name="T29" fmla="*/ 1 h 93"/>
                <a:gd name="T30" fmla="*/ 1 w 57"/>
                <a:gd name="T31" fmla="*/ 1 h 93"/>
                <a:gd name="T32" fmla="*/ 1 w 57"/>
                <a:gd name="T33" fmla="*/ 1 h 93"/>
                <a:gd name="T34" fmla="*/ 1 w 57"/>
                <a:gd name="T35" fmla="*/ 1 h 93"/>
                <a:gd name="T36" fmla="*/ 1 w 57"/>
                <a:gd name="T37" fmla="*/ 1 h 93"/>
                <a:gd name="T38" fmla="*/ 1 w 57"/>
                <a:gd name="T39" fmla="*/ 1 h 93"/>
                <a:gd name="T40" fmla="*/ 1 w 57"/>
                <a:gd name="T41" fmla="*/ 1 h 93"/>
                <a:gd name="T42" fmla="*/ 1 w 57"/>
                <a:gd name="T43" fmla="*/ 1 h 93"/>
                <a:gd name="T44" fmla="*/ 1 w 57"/>
                <a:gd name="T45" fmla="*/ 1 h 93"/>
                <a:gd name="T46" fmla="*/ 1 w 57"/>
                <a:gd name="T47" fmla="*/ 1 h 93"/>
                <a:gd name="T48" fmla="*/ 1 w 57"/>
                <a:gd name="T49" fmla="*/ 1 h 93"/>
                <a:gd name="T50" fmla="*/ 1 w 57"/>
                <a:gd name="T51" fmla="*/ 1 h 93"/>
                <a:gd name="T52" fmla="*/ 1 w 57"/>
                <a:gd name="T53" fmla="*/ 1 h 93"/>
                <a:gd name="T54" fmla="*/ 1 w 57"/>
                <a:gd name="T55" fmla="*/ 1 h 93"/>
                <a:gd name="T56" fmla="*/ 0 w 57"/>
                <a:gd name="T57" fmla="*/ 1 h 93"/>
                <a:gd name="T58" fmla="*/ 1 w 57"/>
                <a:gd name="T59" fmla="*/ 1 h 93"/>
                <a:gd name="T60" fmla="*/ 1 w 57"/>
                <a:gd name="T61" fmla="*/ 1 h 93"/>
                <a:gd name="T62" fmla="*/ 1 w 57"/>
                <a:gd name="T63" fmla="*/ 1 h 93"/>
                <a:gd name="T64" fmla="*/ 1 w 57"/>
                <a:gd name="T65" fmla="*/ 1 h 93"/>
                <a:gd name="T66" fmla="*/ 1 w 57"/>
                <a:gd name="T67" fmla="*/ 1 h 93"/>
                <a:gd name="T68" fmla="*/ 1 w 57"/>
                <a:gd name="T69" fmla="*/ 1 h 93"/>
                <a:gd name="T70" fmla="*/ 1 w 57"/>
                <a:gd name="T71" fmla="*/ 1 h 93"/>
                <a:gd name="T72" fmla="*/ 1 w 57"/>
                <a:gd name="T73" fmla="*/ 1 h 93"/>
                <a:gd name="T74" fmla="*/ 1 w 57"/>
                <a:gd name="T75" fmla="*/ 1 h 93"/>
                <a:gd name="T76" fmla="*/ 1 w 57"/>
                <a:gd name="T77" fmla="*/ 1 h 93"/>
                <a:gd name="T78" fmla="*/ 1 w 57"/>
                <a:gd name="T79" fmla="*/ 1 h 93"/>
                <a:gd name="T80" fmla="*/ 1 w 57"/>
                <a:gd name="T81" fmla="*/ 1 h 93"/>
                <a:gd name="T82" fmla="*/ 1 w 57"/>
                <a:gd name="T83" fmla="*/ 0 h 93"/>
                <a:gd name="T84" fmla="*/ 1 w 57"/>
                <a:gd name="T85" fmla="*/ 1 h 93"/>
                <a:gd name="T86" fmla="*/ 1 w 57"/>
                <a:gd name="T87" fmla="*/ 1 h 93"/>
                <a:gd name="T88" fmla="*/ 1 w 57"/>
                <a:gd name="T89" fmla="*/ 1 h 93"/>
                <a:gd name="T90" fmla="*/ 1 w 57"/>
                <a:gd name="T91" fmla="*/ 1 h 93"/>
                <a:gd name="T92" fmla="*/ 1 w 57"/>
                <a:gd name="T93" fmla="*/ 1 h 93"/>
                <a:gd name="T94" fmla="*/ 1 w 57"/>
                <a:gd name="T95" fmla="*/ 1 h 93"/>
                <a:gd name="T96" fmla="*/ 1 w 57"/>
                <a:gd name="T97" fmla="*/ 1 h 93"/>
                <a:gd name="T98" fmla="*/ 1 w 57"/>
                <a:gd name="T99" fmla="*/ 1 h 93"/>
                <a:gd name="T100" fmla="*/ 1 w 57"/>
                <a:gd name="T101" fmla="*/ 1 h 93"/>
                <a:gd name="T102" fmla="*/ 1 w 57"/>
                <a:gd name="T103" fmla="*/ 1 h 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
                <a:gd name="T157" fmla="*/ 0 h 93"/>
                <a:gd name="T158" fmla="*/ 57 w 57"/>
                <a:gd name="T159" fmla="*/ 93 h 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 h="93">
                  <a:moveTo>
                    <a:pt x="56" y="27"/>
                  </a:moveTo>
                  <a:lnTo>
                    <a:pt x="56" y="28"/>
                  </a:lnTo>
                  <a:lnTo>
                    <a:pt x="56" y="29"/>
                  </a:lnTo>
                  <a:lnTo>
                    <a:pt x="56" y="31"/>
                  </a:lnTo>
                  <a:lnTo>
                    <a:pt x="57" y="32"/>
                  </a:lnTo>
                  <a:lnTo>
                    <a:pt x="56" y="35"/>
                  </a:lnTo>
                  <a:lnTo>
                    <a:pt x="55" y="39"/>
                  </a:lnTo>
                  <a:lnTo>
                    <a:pt x="55" y="44"/>
                  </a:lnTo>
                  <a:lnTo>
                    <a:pt x="55" y="50"/>
                  </a:lnTo>
                  <a:lnTo>
                    <a:pt x="53" y="58"/>
                  </a:lnTo>
                  <a:lnTo>
                    <a:pt x="46" y="70"/>
                  </a:lnTo>
                  <a:lnTo>
                    <a:pt x="38" y="84"/>
                  </a:lnTo>
                  <a:lnTo>
                    <a:pt x="32" y="93"/>
                  </a:lnTo>
                  <a:lnTo>
                    <a:pt x="33" y="89"/>
                  </a:lnTo>
                  <a:lnTo>
                    <a:pt x="34" y="84"/>
                  </a:lnTo>
                  <a:lnTo>
                    <a:pt x="35" y="81"/>
                  </a:lnTo>
                  <a:lnTo>
                    <a:pt x="37" y="78"/>
                  </a:lnTo>
                  <a:lnTo>
                    <a:pt x="35" y="77"/>
                  </a:lnTo>
                  <a:lnTo>
                    <a:pt x="34" y="76"/>
                  </a:lnTo>
                  <a:lnTo>
                    <a:pt x="33" y="75"/>
                  </a:lnTo>
                  <a:lnTo>
                    <a:pt x="32" y="75"/>
                  </a:lnTo>
                  <a:lnTo>
                    <a:pt x="33" y="74"/>
                  </a:lnTo>
                  <a:lnTo>
                    <a:pt x="33" y="71"/>
                  </a:lnTo>
                  <a:lnTo>
                    <a:pt x="33" y="70"/>
                  </a:lnTo>
                  <a:lnTo>
                    <a:pt x="32" y="69"/>
                  </a:lnTo>
                  <a:lnTo>
                    <a:pt x="30" y="68"/>
                  </a:lnTo>
                  <a:lnTo>
                    <a:pt x="26" y="66"/>
                  </a:lnTo>
                  <a:lnTo>
                    <a:pt x="22" y="63"/>
                  </a:lnTo>
                  <a:lnTo>
                    <a:pt x="19" y="60"/>
                  </a:lnTo>
                  <a:lnTo>
                    <a:pt x="18" y="57"/>
                  </a:lnTo>
                  <a:lnTo>
                    <a:pt x="17" y="53"/>
                  </a:lnTo>
                  <a:lnTo>
                    <a:pt x="16" y="50"/>
                  </a:lnTo>
                  <a:lnTo>
                    <a:pt x="15" y="46"/>
                  </a:lnTo>
                  <a:lnTo>
                    <a:pt x="14" y="44"/>
                  </a:lnTo>
                  <a:lnTo>
                    <a:pt x="14" y="42"/>
                  </a:lnTo>
                  <a:lnTo>
                    <a:pt x="12" y="39"/>
                  </a:lnTo>
                  <a:lnTo>
                    <a:pt x="12" y="37"/>
                  </a:lnTo>
                  <a:lnTo>
                    <a:pt x="11" y="34"/>
                  </a:lnTo>
                  <a:lnTo>
                    <a:pt x="10" y="29"/>
                  </a:lnTo>
                  <a:lnTo>
                    <a:pt x="7" y="24"/>
                  </a:lnTo>
                  <a:lnTo>
                    <a:pt x="3" y="22"/>
                  </a:lnTo>
                  <a:lnTo>
                    <a:pt x="8" y="23"/>
                  </a:lnTo>
                  <a:lnTo>
                    <a:pt x="11" y="23"/>
                  </a:lnTo>
                  <a:lnTo>
                    <a:pt x="14" y="23"/>
                  </a:lnTo>
                  <a:lnTo>
                    <a:pt x="16" y="22"/>
                  </a:lnTo>
                  <a:lnTo>
                    <a:pt x="17" y="22"/>
                  </a:lnTo>
                  <a:lnTo>
                    <a:pt x="19" y="21"/>
                  </a:lnTo>
                  <a:lnTo>
                    <a:pt x="22" y="21"/>
                  </a:lnTo>
                  <a:lnTo>
                    <a:pt x="24" y="20"/>
                  </a:lnTo>
                  <a:lnTo>
                    <a:pt x="18" y="20"/>
                  </a:lnTo>
                  <a:lnTo>
                    <a:pt x="12" y="19"/>
                  </a:lnTo>
                  <a:lnTo>
                    <a:pt x="8" y="17"/>
                  </a:lnTo>
                  <a:lnTo>
                    <a:pt x="7" y="15"/>
                  </a:lnTo>
                  <a:lnTo>
                    <a:pt x="4" y="14"/>
                  </a:lnTo>
                  <a:lnTo>
                    <a:pt x="2" y="13"/>
                  </a:lnTo>
                  <a:lnTo>
                    <a:pt x="1" y="12"/>
                  </a:lnTo>
                  <a:lnTo>
                    <a:pt x="0" y="10"/>
                  </a:lnTo>
                  <a:lnTo>
                    <a:pt x="1" y="9"/>
                  </a:lnTo>
                  <a:lnTo>
                    <a:pt x="2" y="9"/>
                  </a:lnTo>
                  <a:lnTo>
                    <a:pt x="3" y="9"/>
                  </a:lnTo>
                  <a:lnTo>
                    <a:pt x="4" y="9"/>
                  </a:lnTo>
                  <a:lnTo>
                    <a:pt x="5" y="8"/>
                  </a:lnTo>
                  <a:lnTo>
                    <a:pt x="7" y="8"/>
                  </a:lnTo>
                  <a:lnTo>
                    <a:pt x="11" y="12"/>
                  </a:lnTo>
                  <a:lnTo>
                    <a:pt x="15" y="13"/>
                  </a:lnTo>
                  <a:lnTo>
                    <a:pt x="18" y="13"/>
                  </a:lnTo>
                  <a:lnTo>
                    <a:pt x="23" y="12"/>
                  </a:lnTo>
                  <a:lnTo>
                    <a:pt x="25" y="10"/>
                  </a:lnTo>
                  <a:lnTo>
                    <a:pt x="27" y="10"/>
                  </a:lnTo>
                  <a:lnTo>
                    <a:pt x="28" y="10"/>
                  </a:lnTo>
                  <a:lnTo>
                    <a:pt x="30" y="10"/>
                  </a:lnTo>
                  <a:lnTo>
                    <a:pt x="32" y="12"/>
                  </a:lnTo>
                  <a:lnTo>
                    <a:pt x="35" y="12"/>
                  </a:lnTo>
                  <a:lnTo>
                    <a:pt x="38" y="12"/>
                  </a:lnTo>
                  <a:lnTo>
                    <a:pt x="40" y="10"/>
                  </a:lnTo>
                  <a:lnTo>
                    <a:pt x="41" y="9"/>
                  </a:lnTo>
                  <a:lnTo>
                    <a:pt x="43" y="9"/>
                  </a:lnTo>
                  <a:lnTo>
                    <a:pt x="45" y="8"/>
                  </a:lnTo>
                  <a:lnTo>
                    <a:pt x="46" y="7"/>
                  </a:lnTo>
                  <a:lnTo>
                    <a:pt x="47" y="5"/>
                  </a:lnTo>
                  <a:lnTo>
                    <a:pt x="50" y="2"/>
                  </a:lnTo>
                  <a:lnTo>
                    <a:pt x="53" y="0"/>
                  </a:lnTo>
                  <a:lnTo>
                    <a:pt x="54" y="0"/>
                  </a:lnTo>
                  <a:lnTo>
                    <a:pt x="53" y="1"/>
                  </a:lnTo>
                  <a:lnTo>
                    <a:pt x="49" y="6"/>
                  </a:lnTo>
                  <a:lnTo>
                    <a:pt x="45" y="9"/>
                  </a:lnTo>
                  <a:lnTo>
                    <a:pt x="43" y="12"/>
                  </a:lnTo>
                  <a:lnTo>
                    <a:pt x="43" y="13"/>
                  </a:lnTo>
                  <a:lnTo>
                    <a:pt x="45" y="14"/>
                  </a:lnTo>
                  <a:lnTo>
                    <a:pt x="46" y="16"/>
                  </a:lnTo>
                  <a:lnTo>
                    <a:pt x="46" y="17"/>
                  </a:lnTo>
                  <a:lnTo>
                    <a:pt x="47" y="21"/>
                  </a:lnTo>
                  <a:lnTo>
                    <a:pt x="48" y="27"/>
                  </a:lnTo>
                  <a:lnTo>
                    <a:pt x="48" y="32"/>
                  </a:lnTo>
                  <a:lnTo>
                    <a:pt x="49" y="35"/>
                  </a:lnTo>
                  <a:lnTo>
                    <a:pt x="49" y="36"/>
                  </a:lnTo>
                  <a:lnTo>
                    <a:pt x="51" y="36"/>
                  </a:lnTo>
                  <a:lnTo>
                    <a:pt x="53" y="37"/>
                  </a:lnTo>
                  <a:lnTo>
                    <a:pt x="54" y="35"/>
                  </a:lnTo>
                  <a:lnTo>
                    <a:pt x="55" y="32"/>
                  </a:lnTo>
                  <a:lnTo>
                    <a:pt x="56" y="29"/>
                  </a:lnTo>
                  <a:lnTo>
                    <a:pt x="56" y="2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8" name="Freeform 185"/>
            <p:cNvSpPr>
              <a:spLocks/>
            </p:cNvSpPr>
            <p:nvPr/>
          </p:nvSpPr>
          <p:spPr bwMode="auto">
            <a:xfrm>
              <a:off x="5192" y="3052"/>
              <a:ext cx="10" cy="13"/>
            </a:xfrm>
            <a:custGeom>
              <a:avLst/>
              <a:gdLst>
                <a:gd name="T0" fmla="*/ 0 w 21"/>
                <a:gd name="T1" fmla="*/ 1 h 26"/>
                <a:gd name="T2" fmla="*/ 0 w 21"/>
                <a:gd name="T3" fmla="*/ 1 h 26"/>
                <a:gd name="T4" fmla="*/ 0 w 21"/>
                <a:gd name="T5" fmla="*/ 1 h 26"/>
                <a:gd name="T6" fmla="*/ 0 w 21"/>
                <a:gd name="T7" fmla="*/ 1 h 26"/>
                <a:gd name="T8" fmla="*/ 0 w 21"/>
                <a:gd name="T9" fmla="*/ 1 h 26"/>
                <a:gd name="T10" fmla="*/ 0 w 21"/>
                <a:gd name="T11" fmla="*/ 1 h 26"/>
                <a:gd name="T12" fmla="*/ 0 w 21"/>
                <a:gd name="T13" fmla="*/ 1 h 26"/>
                <a:gd name="T14" fmla="*/ 0 w 21"/>
                <a:gd name="T15" fmla="*/ 1 h 26"/>
                <a:gd name="T16" fmla="*/ 0 w 21"/>
                <a:gd name="T17" fmla="*/ 1 h 26"/>
                <a:gd name="T18" fmla="*/ 0 w 21"/>
                <a:gd name="T19" fmla="*/ 1 h 26"/>
                <a:gd name="T20" fmla="*/ 0 w 21"/>
                <a:gd name="T21" fmla="*/ 1 h 26"/>
                <a:gd name="T22" fmla="*/ 0 w 21"/>
                <a:gd name="T23" fmla="*/ 1 h 26"/>
                <a:gd name="T24" fmla="*/ 0 w 21"/>
                <a:gd name="T25" fmla="*/ 1 h 26"/>
                <a:gd name="T26" fmla="*/ 0 w 21"/>
                <a:gd name="T27" fmla="*/ 1 h 26"/>
                <a:gd name="T28" fmla="*/ 0 w 21"/>
                <a:gd name="T29" fmla="*/ 1 h 26"/>
                <a:gd name="T30" fmla="*/ 0 w 21"/>
                <a:gd name="T31" fmla="*/ 0 h 26"/>
                <a:gd name="T32" fmla="*/ 0 w 21"/>
                <a:gd name="T33" fmla="*/ 0 h 26"/>
                <a:gd name="T34" fmla="*/ 0 w 21"/>
                <a:gd name="T35" fmla="*/ 1 h 26"/>
                <a:gd name="T36" fmla="*/ 0 w 21"/>
                <a:gd name="T37" fmla="*/ 1 h 26"/>
                <a:gd name="T38" fmla="*/ 0 w 21"/>
                <a:gd name="T39" fmla="*/ 1 h 26"/>
                <a:gd name="T40" fmla="*/ 0 w 21"/>
                <a:gd name="T41" fmla="*/ 1 h 26"/>
                <a:gd name="T42" fmla="*/ 0 w 21"/>
                <a:gd name="T43" fmla="*/ 1 h 26"/>
                <a:gd name="T44" fmla="*/ 0 w 21"/>
                <a:gd name="T45" fmla="*/ 1 h 26"/>
                <a:gd name="T46" fmla="*/ 0 w 21"/>
                <a:gd name="T47" fmla="*/ 1 h 26"/>
                <a:gd name="T48" fmla="*/ 0 w 21"/>
                <a:gd name="T49" fmla="*/ 1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26"/>
                <a:gd name="T77" fmla="*/ 21 w 21"/>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26">
                  <a:moveTo>
                    <a:pt x="0" y="25"/>
                  </a:moveTo>
                  <a:lnTo>
                    <a:pt x="3" y="26"/>
                  </a:lnTo>
                  <a:lnTo>
                    <a:pt x="5" y="25"/>
                  </a:lnTo>
                  <a:lnTo>
                    <a:pt x="7" y="25"/>
                  </a:lnTo>
                  <a:lnTo>
                    <a:pt x="11" y="23"/>
                  </a:lnTo>
                  <a:lnTo>
                    <a:pt x="13" y="22"/>
                  </a:lnTo>
                  <a:lnTo>
                    <a:pt x="15" y="19"/>
                  </a:lnTo>
                  <a:lnTo>
                    <a:pt x="17" y="17"/>
                  </a:lnTo>
                  <a:lnTo>
                    <a:pt x="20" y="15"/>
                  </a:lnTo>
                  <a:lnTo>
                    <a:pt x="21" y="13"/>
                  </a:lnTo>
                  <a:lnTo>
                    <a:pt x="21" y="11"/>
                  </a:lnTo>
                  <a:lnTo>
                    <a:pt x="20" y="10"/>
                  </a:lnTo>
                  <a:lnTo>
                    <a:pt x="17" y="9"/>
                  </a:lnTo>
                  <a:lnTo>
                    <a:pt x="20" y="3"/>
                  </a:lnTo>
                  <a:lnTo>
                    <a:pt x="20" y="1"/>
                  </a:lnTo>
                  <a:lnTo>
                    <a:pt x="18" y="0"/>
                  </a:lnTo>
                  <a:lnTo>
                    <a:pt x="13" y="0"/>
                  </a:lnTo>
                  <a:lnTo>
                    <a:pt x="12" y="3"/>
                  </a:lnTo>
                  <a:lnTo>
                    <a:pt x="11" y="8"/>
                  </a:lnTo>
                  <a:lnTo>
                    <a:pt x="10" y="10"/>
                  </a:lnTo>
                  <a:lnTo>
                    <a:pt x="8" y="13"/>
                  </a:lnTo>
                  <a:lnTo>
                    <a:pt x="6" y="15"/>
                  </a:lnTo>
                  <a:lnTo>
                    <a:pt x="4" y="18"/>
                  </a:lnTo>
                  <a:lnTo>
                    <a:pt x="2" y="23"/>
                  </a:lnTo>
                  <a:lnTo>
                    <a:pt x="0" y="2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9" name="Freeform 186"/>
            <p:cNvSpPr>
              <a:spLocks/>
            </p:cNvSpPr>
            <p:nvPr/>
          </p:nvSpPr>
          <p:spPr bwMode="auto">
            <a:xfrm>
              <a:off x="5185" y="3050"/>
              <a:ext cx="7" cy="13"/>
            </a:xfrm>
            <a:custGeom>
              <a:avLst/>
              <a:gdLst>
                <a:gd name="T0" fmla="*/ 1 w 13"/>
                <a:gd name="T1" fmla="*/ 1 h 26"/>
                <a:gd name="T2" fmla="*/ 1 w 13"/>
                <a:gd name="T3" fmla="*/ 1 h 26"/>
                <a:gd name="T4" fmla="*/ 1 w 13"/>
                <a:gd name="T5" fmla="*/ 1 h 26"/>
                <a:gd name="T6" fmla="*/ 1 w 13"/>
                <a:gd name="T7" fmla="*/ 1 h 26"/>
                <a:gd name="T8" fmla="*/ 1 w 13"/>
                <a:gd name="T9" fmla="*/ 1 h 26"/>
                <a:gd name="T10" fmla="*/ 1 w 13"/>
                <a:gd name="T11" fmla="*/ 1 h 26"/>
                <a:gd name="T12" fmla="*/ 1 w 13"/>
                <a:gd name="T13" fmla="*/ 1 h 26"/>
                <a:gd name="T14" fmla="*/ 1 w 13"/>
                <a:gd name="T15" fmla="*/ 1 h 26"/>
                <a:gd name="T16" fmla="*/ 1 w 13"/>
                <a:gd name="T17" fmla="*/ 1 h 26"/>
                <a:gd name="T18" fmla="*/ 1 w 13"/>
                <a:gd name="T19" fmla="*/ 0 h 26"/>
                <a:gd name="T20" fmla="*/ 1 w 13"/>
                <a:gd name="T21" fmla="*/ 0 h 26"/>
                <a:gd name="T22" fmla="*/ 1 w 13"/>
                <a:gd name="T23" fmla="*/ 0 h 26"/>
                <a:gd name="T24" fmla="*/ 1 w 13"/>
                <a:gd name="T25" fmla="*/ 0 h 26"/>
                <a:gd name="T26" fmla="*/ 1 w 13"/>
                <a:gd name="T27" fmla="*/ 1 h 26"/>
                <a:gd name="T28" fmla="*/ 1 w 13"/>
                <a:gd name="T29" fmla="*/ 1 h 26"/>
                <a:gd name="T30" fmla="*/ 0 w 13"/>
                <a:gd name="T31" fmla="*/ 1 h 26"/>
                <a:gd name="T32" fmla="*/ 0 w 13"/>
                <a:gd name="T33" fmla="*/ 1 h 26"/>
                <a:gd name="T34" fmla="*/ 1 w 13"/>
                <a:gd name="T35" fmla="*/ 1 h 26"/>
                <a:gd name="T36" fmla="*/ 1 w 13"/>
                <a:gd name="T37" fmla="*/ 1 h 26"/>
                <a:gd name="T38" fmla="*/ 1 w 13"/>
                <a:gd name="T39" fmla="*/ 1 h 26"/>
                <a:gd name="T40" fmla="*/ 1 w 13"/>
                <a:gd name="T41" fmla="*/ 1 h 26"/>
                <a:gd name="T42" fmla="*/ 1 w 13"/>
                <a:gd name="T43" fmla="*/ 1 h 26"/>
                <a:gd name="T44" fmla="*/ 1 w 13"/>
                <a:gd name="T45" fmla="*/ 1 h 26"/>
                <a:gd name="T46" fmla="*/ 1 w 13"/>
                <a:gd name="T47" fmla="*/ 1 h 26"/>
                <a:gd name="T48" fmla="*/ 0 w 13"/>
                <a:gd name="T49" fmla="*/ 1 h 26"/>
                <a:gd name="T50" fmla="*/ 1 w 13"/>
                <a:gd name="T51" fmla="*/ 1 h 26"/>
                <a:gd name="T52" fmla="*/ 1 w 13"/>
                <a:gd name="T53" fmla="*/ 1 h 26"/>
                <a:gd name="T54" fmla="*/ 1 w 13"/>
                <a:gd name="T55" fmla="*/ 1 h 26"/>
                <a:gd name="T56" fmla="*/ 1 w 13"/>
                <a:gd name="T57" fmla="*/ 1 h 26"/>
                <a:gd name="T58" fmla="*/ 1 w 13"/>
                <a:gd name="T59" fmla="*/ 1 h 26"/>
                <a:gd name="T60" fmla="*/ 1 w 13"/>
                <a:gd name="T61" fmla="*/ 1 h 26"/>
                <a:gd name="T62" fmla="*/ 1 w 13"/>
                <a:gd name="T63" fmla="*/ 1 h 26"/>
                <a:gd name="T64" fmla="*/ 1 w 13"/>
                <a:gd name="T65" fmla="*/ 1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26"/>
                <a:gd name="T101" fmla="*/ 13 w 13"/>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26">
                  <a:moveTo>
                    <a:pt x="13" y="12"/>
                  </a:moveTo>
                  <a:lnTo>
                    <a:pt x="12" y="13"/>
                  </a:lnTo>
                  <a:lnTo>
                    <a:pt x="11" y="12"/>
                  </a:lnTo>
                  <a:lnTo>
                    <a:pt x="10" y="11"/>
                  </a:lnTo>
                  <a:lnTo>
                    <a:pt x="10" y="9"/>
                  </a:lnTo>
                  <a:lnTo>
                    <a:pt x="10" y="6"/>
                  </a:lnTo>
                  <a:lnTo>
                    <a:pt x="10" y="4"/>
                  </a:lnTo>
                  <a:lnTo>
                    <a:pt x="10" y="3"/>
                  </a:lnTo>
                  <a:lnTo>
                    <a:pt x="9" y="2"/>
                  </a:lnTo>
                  <a:lnTo>
                    <a:pt x="8" y="0"/>
                  </a:lnTo>
                  <a:lnTo>
                    <a:pt x="5" y="0"/>
                  </a:lnTo>
                  <a:lnTo>
                    <a:pt x="3" y="0"/>
                  </a:lnTo>
                  <a:lnTo>
                    <a:pt x="2" y="0"/>
                  </a:lnTo>
                  <a:lnTo>
                    <a:pt x="2" y="2"/>
                  </a:lnTo>
                  <a:lnTo>
                    <a:pt x="1" y="4"/>
                  </a:lnTo>
                  <a:lnTo>
                    <a:pt x="0" y="5"/>
                  </a:lnTo>
                  <a:lnTo>
                    <a:pt x="0" y="7"/>
                  </a:lnTo>
                  <a:lnTo>
                    <a:pt x="1" y="9"/>
                  </a:lnTo>
                  <a:lnTo>
                    <a:pt x="1" y="12"/>
                  </a:lnTo>
                  <a:lnTo>
                    <a:pt x="2" y="14"/>
                  </a:lnTo>
                  <a:lnTo>
                    <a:pt x="2" y="17"/>
                  </a:lnTo>
                  <a:lnTo>
                    <a:pt x="2" y="19"/>
                  </a:lnTo>
                  <a:lnTo>
                    <a:pt x="3" y="21"/>
                  </a:lnTo>
                  <a:lnTo>
                    <a:pt x="2" y="22"/>
                  </a:lnTo>
                  <a:lnTo>
                    <a:pt x="0" y="22"/>
                  </a:lnTo>
                  <a:lnTo>
                    <a:pt x="2" y="23"/>
                  </a:lnTo>
                  <a:lnTo>
                    <a:pt x="4" y="25"/>
                  </a:lnTo>
                  <a:lnTo>
                    <a:pt x="5" y="25"/>
                  </a:lnTo>
                  <a:lnTo>
                    <a:pt x="7" y="26"/>
                  </a:lnTo>
                  <a:lnTo>
                    <a:pt x="7" y="22"/>
                  </a:lnTo>
                  <a:lnTo>
                    <a:pt x="8" y="19"/>
                  </a:lnTo>
                  <a:lnTo>
                    <a:pt x="11" y="15"/>
                  </a:lnTo>
                  <a:lnTo>
                    <a:pt x="13"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0" name="Freeform 187"/>
            <p:cNvSpPr>
              <a:spLocks/>
            </p:cNvSpPr>
            <p:nvPr/>
          </p:nvSpPr>
          <p:spPr bwMode="auto">
            <a:xfrm>
              <a:off x="5275" y="2807"/>
              <a:ext cx="5" cy="10"/>
            </a:xfrm>
            <a:custGeom>
              <a:avLst/>
              <a:gdLst>
                <a:gd name="T0" fmla="*/ 0 w 11"/>
                <a:gd name="T1" fmla="*/ 0 h 20"/>
                <a:gd name="T2" fmla="*/ 0 w 11"/>
                <a:gd name="T3" fmla="*/ 1 h 20"/>
                <a:gd name="T4" fmla="*/ 0 w 11"/>
                <a:gd name="T5" fmla="*/ 1 h 20"/>
                <a:gd name="T6" fmla="*/ 0 w 11"/>
                <a:gd name="T7" fmla="*/ 1 h 20"/>
                <a:gd name="T8" fmla="*/ 0 w 11"/>
                <a:gd name="T9" fmla="*/ 1 h 20"/>
                <a:gd name="T10" fmla="*/ 0 w 11"/>
                <a:gd name="T11" fmla="*/ 1 h 20"/>
                <a:gd name="T12" fmla="*/ 0 w 11"/>
                <a:gd name="T13" fmla="*/ 1 h 20"/>
                <a:gd name="T14" fmla="*/ 0 w 11"/>
                <a:gd name="T15" fmla="*/ 1 h 20"/>
                <a:gd name="T16" fmla="*/ 0 w 11"/>
                <a:gd name="T17" fmla="*/ 1 h 20"/>
                <a:gd name="T18" fmla="*/ 0 w 11"/>
                <a:gd name="T19" fmla="*/ 1 h 20"/>
                <a:gd name="T20" fmla="*/ 0 w 11"/>
                <a:gd name="T21" fmla="*/ 1 h 20"/>
                <a:gd name="T22" fmla="*/ 0 w 11"/>
                <a:gd name="T23" fmla="*/ 1 h 20"/>
                <a:gd name="T24" fmla="*/ 0 w 11"/>
                <a:gd name="T25" fmla="*/ 1 h 20"/>
                <a:gd name="T26" fmla="*/ 0 w 11"/>
                <a:gd name="T27" fmla="*/ 1 h 20"/>
                <a:gd name="T28" fmla="*/ 0 w 11"/>
                <a:gd name="T29" fmla="*/ 1 h 20"/>
                <a:gd name="T30" fmla="*/ 0 w 11"/>
                <a:gd name="T31" fmla="*/ 1 h 20"/>
                <a:gd name="T32" fmla="*/ 0 w 11"/>
                <a:gd name="T33" fmla="*/ 1 h 20"/>
                <a:gd name="T34" fmla="*/ 0 w 11"/>
                <a:gd name="T35" fmla="*/ 1 h 20"/>
                <a:gd name="T36" fmla="*/ 0 w 11"/>
                <a:gd name="T37" fmla="*/ 1 h 20"/>
                <a:gd name="T38" fmla="*/ 0 w 11"/>
                <a:gd name="T39" fmla="*/ 1 h 20"/>
                <a:gd name="T40" fmla="*/ 0 w 11"/>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20"/>
                <a:gd name="T65" fmla="*/ 11 w 11"/>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20">
                  <a:moveTo>
                    <a:pt x="1" y="0"/>
                  </a:moveTo>
                  <a:lnTo>
                    <a:pt x="1" y="2"/>
                  </a:lnTo>
                  <a:lnTo>
                    <a:pt x="1" y="4"/>
                  </a:lnTo>
                  <a:lnTo>
                    <a:pt x="1" y="5"/>
                  </a:lnTo>
                  <a:lnTo>
                    <a:pt x="2" y="7"/>
                  </a:lnTo>
                  <a:lnTo>
                    <a:pt x="4" y="7"/>
                  </a:lnTo>
                  <a:lnTo>
                    <a:pt x="5" y="7"/>
                  </a:lnTo>
                  <a:lnTo>
                    <a:pt x="5" y="8"/>
                  </a:lnTo>
                  <a:lnTo>
                    <a:pt x="6" y="8"/>
                  </a:lnTo>
                  <a:lnTo>
                    <a:pt x="6" y="10"/>
                  </a:lnTo>
                  <a:lnTo>
                    <a:pt x="8" y="12"/>
                  </a:lnTo>
                  <a:lnTo>
                    <a:pt x="9" y="15"/>
                  </a:lnTo>
                  <a:lnTo>
                    <a:pt x="11" y="16"/>
                  </a:lnTo>
                  <a:lnTo>
                    <a:pt x="11" y="17"/>
                  </a:lnTo>
                  <a:lnTo>
                    <a:pt x="9" y="18"/>
                  </a:lnTo>
                  <a:lnTo>
                    <a:pt x="7" y="19"/>
                  </a:lnTo>
                  <a:lnTo>
                    <a:pt x="7" y="20"/>
                  </a:lnTo>
                  <a:lnTo>
                    <a:pt x="5" y="18"/>
                  </a:lnTo>
                  <a:lnTo>
                    <a:pt x="1" y="15"/>
                  </a:lnTo>
                  <a:lnTo>
                    <a:pt x="0" y="9"/>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1" name="Freeform 188"/>
            <p:cNvSpPr>
              <a:spLocks/>
            </p:cNvSpPr>
            <p:nvPr/>
          </p:nvSpPr>
          <p:spPr bwMode="auto">
            <a:xfrm>
              <a:off x="5306" y="2772"/>
              <a:ext cx="4" cy="4"/>
            </a:xfrm>
            <a:custGeom>
              <a:avLst/>
              <a:gdLst>
                <a:gd name="T0" fmla="*/ 1 w 7"/>
                <a:gd name="T1" fmla="*/ 0 h 8"/>
                <a:gd name="T2" fmla="*/ 1 w 7"/>
                <a:gd name="T3" fmla="*/ 1 h 8"/>
                <a:gd name="T4" fmla="*/ 1 w 7"/>
                <a:gd name="T5" fmla="*/ 1 h 8"/>
                <a:gd name="T6" fmla="*/ 1 w 7"/>
                <a:gd name="T7" fmla="*/ 1 h 8"/>
                <a:gd name="T8" fmla="*/ 1 w 7"/>
                <a:gd name="T9" fmla="*/ 1 h 8"/>
                <a:gd name="T10" fmla="*/ 1 w 7"/>
                <a:gd name="T11" fmla="*/ 1 h 8"/>
                <a:gd name="T12" fmla="*/ 1 w 7"/>
                <a:gd name="T13" fmla="*/ 1 h 8"/>
                <a:gd name="T14" fmla="*/ 1 w 7"/>
                <a:gd name="T15" fmla="*/ 1 h 8"/>
                <a:gd name="T16" fmla="*/ 1 w 7"/>
                <a:gd name="T17" fmla="*/ 1 h 8"/>
                <a:gd name="T18" fmla="*/ 1 w 7"/>
                <a:gd name="T19" fmla="*/ 1 h 8"/>
                <a:gd name="T20" fmla="*/ 0 w 7"/>
                <a:gd name="T21" fmla="*/ 1 h 8"/>
                <a:gd name="T22" fmla="*/ 0 w 7"/>
                <a:gd name="T23" fmla="*/ 1 h 8"/>
                <a:gd name="T24" fmla="*/ 0 w 7"/>
                <a:gd name="T25" fmla="*/ 1 h 8"/>
                <a:gd name="T26" fmla="*/ 1 w 7"/>
                <a:gd name="T27" fmla="*/ 1 h 8"/>
                <a:gd name="T28" fmla="*/ 1 w 7"/>
                <a:gd name="T29" fmla="*/ 1 h 8"/>
                <a:gd name="T30" fmla="*/ 1 w 7"/>
                <a:gd name="T31" fmla="*/ 1 h 8"/>
                <a:gd name="T32" fmla="*/ 1 w 7"/>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8"/>
                <a:gd name="T53" fmla="*/ 7 w 7"/>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8">
                  <a:moveTo>
                    <a:pt x="4" y="0"/>
                  </a:moveTo>
                  <a:lnTo>
                    <a:pt x="5" y="2"/>
                  </a:lnTo>
                  <a:lnTo>
                    <a:pt x="6" y="3"/>
                  </a:lnTo>
                  <a:lnTo>
                    <a:pt x="6" y="4"/>
                  </a:lnTo>
                  <a:lnTo>
                    <a:pt x="7" y="5"/>
                  </a:lnTo>
                  <a:lnTo>
                    <a:pt x="6" y="6"/>
                  </a:lnTo>
                  <a:lnTo>
                    <a:pt x="5" y="7"/>
                  </a:lnTo>
                  <a:lnTo>
                    <a:pt x="4" y="8"/>
                  </a:lnTo>
                  <a:lnTo>
                    <a:pt x="3" y="8"/>
                  </a:lnTo>
                  <a:lnTo>
                    <a:pt x="0" y="7"/>
                  </a:lnTo>
                  <a:lnTo>
                    <a:pt x="0" y="6"/>
                  </a:lnTo>
                  <a:lnTo>
                    <a:pt x="0" y="3"/>
                  </a:lnTo>
                  <a:lnTo>
                    <a:pt x="2" y="3"/>
                  </a:lnTo>
                  <a:lnTo>
                    <a:pt x="3" y="2"/>
                  </a:lnTo>
                  <a:lnTo>
                    <a:pt x="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2" name="Freeform 189"/>
            <p:cNvSpPr>
              <a:spLocks/>
            </p:cNvSpPr>
            <p:nvPr/>
          </p:nvSpPr>
          <p:spPr bwMode="auto">
            <a:xfrm>
              <a:off x="5273" y="2771"/>
              <a:ext cx="20" cy="9"/>
            </a:xfrm>
            <a:custGeom>
              <a:avLst/>
              <a:gdLst>
                <a:gd name="T0" fmla="*/ 1 w 40"/>
                <a:gd name="T1" fmla="*/ 0 h 20"/>
                <a:gd name="T2" fmla="*/ 1 w 40"/>
                <a:gd name="T3" fmla="*/ 0 h 20"/>
                <a:gd name="T4" fmla="*/ 1 w 40"/>
                <a:gd name="T5" fmla="*/ 0 h 20"/>
                <a:gd name="T6" fmla="*/ 1 w 40"/>
                <a:gd name="T7" fmla="*/ 0 h 20"/>
                <a:gd name="T8" fmla="*/ 1 w 40"/>
                <a:gd name="T9" fmla="*/ 0 h 20"/>
                <a:gd name="T10" fmla="*/ 1 w 40"/>
                <a:gd name="T11" fmla="*/ 0 h 20"/>
                <a:gd name="T12" fmla="*/ 1 w 40"/>
                <a:gd name="T13" fmla="*/ 0 h 20"/>
                <a:gd name="T14" fmla="*/ 1 w 40"/>
                <a:gd name="T15" fmla="*/ 0 h 20"/>
                <a:gd name="T16" fmla="*/ 0 w 40"/>
                <a:gd name="T17" fmla="*/ 0 h 20"/>
                <a:gd name="T18" fmla="*/ 0 w 40"/>
                <a:gd name="T19" fmla="*/ 0 h 20"/>
                <a:gd name="T20" fmla="*/ 0 w 40"/>
                <a:gd name="T21" fmla="*/ 0 h 20"/>
                <a:gd name="T22" fmla="*/ 1 w 40"/>
                <a:gd name="T23" fmla="*/ 0 h 20"/>
                <a:gd name="T24" fmla="*/ 1 w 40"/>
                <a:gd name="T25" fmla="*/ 0 h 20"/>
                <a:gd name="T26" fmla="*/ 1 w 40"/>
                <a:gd name="T27" fmla="*/ 0 h 20"/>
                <a:gd name="T28" fmla="*/ 1 w 40"/>
                <a:gd name="T29" fmla="*/ 0 h 20"/>
                <a:gd name="T30" fmla="*/ 1 w 40"/>
                <a:gd name="T31" fmla="*/ 0 h 20"/>
                <a:gd name="T32" fmla="*/ 1 w 40"/>
                <a:gd name="T33" fmla="*/ 0 h 20"/>
                <a:gd name="T34" fmla="*/ 1 w 40"/>
                <a:gd name="T35" fmla="*/ 0 h 20"/>
                <a:gd name="T36" fmla="*/ 1 w 40"/>
                <a:gd name="T37" fmla="*/ 0 h 20"/>
                <a:gd name="T38" fmla="*/ 1 w 40"/>
                <a:gd name="T39" fmla="*/ 0 h 20"/>
                <a:gd name="T40" fmla="*/ 1 w 40"/>
                <a:gd name="T41" fmla="*/ 0 h 20"/>
                <a:gd name="T42" fmla="*/ 1 w 40"/>
                <a:gd name="T43" fmla="*/ 0 h 20"/>
                <a:gd name="T44" fmla="*/ 1 w 40"/>
                <a:gd name="T45" fmla="*/ 0 h 20"/>
                <a:gd name="T46" fmla="*/ 1 w 40"/>
                <a:gd name="T47" fmla="*/ 0 h 20"/>
                <a:gd name="T48" fmla="*/ 1 w 40"/>
                <a:gd name="T49" fmla="*/ 0 h 20"/>
                <a:gd name="T50" fmla="*/ 1 w 40"/>
                <a:gd name="T51" fmla="*/ 0 h 20"/>
                <a:gd name="T52" fmla="*/ 1 w 40"/>
                <a:gd name="T53" fmla="*/ 0 h 20"/>
                <a:gd name="T54" fmla="*/ 1 w 40"/>
                <a:gd name="T55" fmla="*/ 0 h 20"/>
                <a:gd name="T56" fmla="*/ 1 w 40"/>
                <a:gd name="T57" fmla="*/ 0 h 20"/>
                <a:gd name="T58" fmla="*/ 1 w 40"/>
                <a:gd name="T59" fmla="*/ 0 h 20"/>
                <a:gd name="T60" fmla="*/ 1 w 40"/>
                <a:gd name="T61" fmla="*/ 0 h 20"/>
                <a:gd name="T62" fmla="*/ 1 w 40"/>
                <a:gd name="T63" fmla="*/ 0 h 20"/>
                <a:gd name="T64" fmla="*/ 1 w 40"/>
                <a:gd name="T65" fmla="*/ 0 h 20"/>
                <a:gd name="T66" fmla="*/ 1 w 40"/>
                <a:gd name="T67" fmla="*/ 0 h 20"/>
                <a:gd name="T68" fmla="*/ 1 w 40"/>
                <a:gd name="T69" fmla="*/ 0 h 20"/>
                <a:gd name="T70" fmla="*/ 1 w 40"/>
                <a:gd name="T71" fmla="*/ 0 h 20"/>
                <a:gd name="T72" fmla="*/ 1 w 40"/>
                <a:gd name="T73" fmla="*/ 0 h 20"/>
                <a:gd name="T74" fmla="*/ 1 w 40"/>
                <a:gd name="T75" fmla="*/ 0 h 20"/>
                <a:gd name="T76" fmla="*/ 1 w 40"/>
                <a:gd name="T77" fmla="*/ 0 h 20"/>
                <a:gd name="T78" fmla="*/ 1 w 40"/>
                <a:gd name="T79" fmla="*/ 0 h 20"/>
                <a:gd name="T80" fmla="*/ 1 w 40"/>
                <a:gd name="T81" fmla="*/ 0 h 20"/>
                <a:gd name="T82" fmla="*/ 1 w 40"/>
                <a:gd name="T83" fmla="*/ 0 h 20"/>
                <a:gd name="T84" fmla="*/ 1 w 40"/>
                <a:gd name="T85" fmla="*/ 0 h 20"/>
                <a:gd name="T86" fmla="*/ 1 w 40"/>
                <a:gd name="T87" fmla="*/ 0 h 20"/>
                <a:gd name="T88" fmla="*/ 1 w 40"/>
                <a:gd name="T89" fmla="*/ 0 h 20"/>
                <a:gd name="T90" fmla="*/ 1 w 40"/>
                <a:gd name="T91" fmla="*/ 0 h 20"/>
                <a:gd name="T92" fmla="*/ 1 w 40"/>
                <a:gd name="T93" fmla="*/ 0 h 20"/>
                <a:gd name="T94" fmla="*/ 1 w 40"/>
                <a:gd name="T95" fmla="*/ 0 h 20"/>
                <a:gd name="T96" fmla="*/ 1 w 40"/>
                <a:gd name="T97" fmla="*/ 0 h 20"/>
                <a:gd name="T98" fmla="*/ 1 w 40"/>
                <a:gd name="T99" fmla="*/ 0 h 20"/>
                <a:gd name="T100" fmla="*/ 1 w 40"/>
                <a:gd name="T101" fmla="*/ 0 h 20"/>
                <a:gd name="T102" fmla="*/ 1 w 40"/>
                <a:gd name="T103" fmla="*/ 0 h 20"/>
                <a:gd name="T104" fmla="*/ 1 w 40"/>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
                <a:gd name="T160" fmla="*/ 0 h 20"/>
                <a:gd name="T161" fmla="*/ 40 w 40"/>
                <a:gd name="T162" fmla="*/ 20 h 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 h="20">
                  <a:moveTo>
                    <a:pt x="22" y="0"/>
                  </a:moveTo>
                  <a:lnTo>
                    <a:pt x="20" y="1"/>
                  </a:lnTo>
                  <a:lnTo>
                    <a:pt x="17" y="1"/>
                  </a:lnTo>
                  <a:lnTo>
                    <a:pt x="15" y="1"/>
                  </a:lnTo>
                  <a:lnTo>
                    <a:pt x="12" y="0"/>
                  </a:lnTo>
                  <a:lnTo>
                    <a:pt x="10" y="0"/>
                  </a:lnTo>
                  <a:lnTo>
                    <a:pt x="7" y="0"/>
                  </a:lnTo>
                  <a:lnTo>
                    <a:pt x="3" y="2"/>
                  </a:lnTo>
                  <a:lnTo>
                    <a:pt x="0" y="5"/>
                  </a:lnTo>
                  <a:lnTo>
                    <a:pt x="0" y="6"/>
                  </a:lnTo>
                  <a:lnTo>
                    <a:pt x="0" y="8"/>
                  </a:lnTo>
                  <a:lnTo>
                    <a:pt x="1" y="9"/>
                  </a:lnTo>
                  <a:lnTo>
                    <a:pt x="2" y="12"/>
                  </a:lnTo>
                  <a:lnTo>
                    <a:pt x="4" y="13"/>
                  </a:lnTo>
                  <a:lnTo>
                    <a:pt x="7" y="14"/>
                  </a:lnTo>
                  <a:lnTo>
                    <a:pt x="9" y="15"/>
                  </a:lnTo>
                  <a:lnTo>
                    <a:pt x="11" y="16"/>
                  </a:lnTo>
                  <a:lnTo>
                    <a:pt x="11" y="17"/>
                  </a:lnTo>
                  <a:lnTo>
                    <a:pt x="11" y="19"/>
                  </a:lnTo>
                  <a:lnTo>
                    <a:pt x="11" y="20"/>
                  </a:lnTo>
                  <a:lnTo>
                    <a:pt x="12" y="20"/>
                  </a:lnTo>
                  <a:lnTo>
                    <a:pt x="14" y="20"/>
                  </a:lnTo>
                  <a:lnTo>
                    <a:pt x="17" y="20"/>
                  </a:lnTo>
                  <a:lnTo>
                    <a:pt x="22" y="20"/>
                  </a:lnTo>
                  <a:lnTo>
                    <a:pt x="24" y="20"/>
                  </a:lnTo>
                  <a:lnTo>
                    <a:pt x="25" y="19"/>
                  </a:lnTo>
                  <a:lnTo>
                    <a:pt x="26" y="17"/>
                  </a:lnTo>
                  <a:lnTo>
                    <a:pt x="27" y="17"/>
                  </a:lnTo>
                  <a:lnTo>
                    <a:pt x="28" y="16"/>
                  </a:lnTo>
                  <a:lnTo>
                    <a:pt x="30" y="15"/>
                  </a:lnTo>
                  <a:lnTo>
                    <a:pt x="30" y="14"/>
                  </a:lnTo>
                  <a:lnTo>
                    <a:pt x="31" y="13"/>
                  </a:lnTo>
                  <a:lnTo>
                    <a:pt x="32" y="12"/>
                  </a:lnTo>
                  <a:lnTo>
                    <a:pt x="32" y="9"/>
                  </a:lnTo>
                  <a:lnTo>
                    <a:pt x="33" y="8"/>
                  </a:lnTo>
                  <a:lnTo>
                    <a:pt x="33" y="7"/>
                  </a:lnTo>
                  <a:lnTo>
                    <a:pt x="35" y="7"/>
                  </a:lnTo>
                  <a:lnTo>
                    <a:pt x="37" y="7"/>
                  </a:lnTo>
                  <a:lnTo>
                    <a:pt x="38" y="7"/>
                  </a:lnTo>
                  <a:lnTo>
                    <a:pt x="39" y="8"/>
                  </a:lnTo>
                  <a:lnTo>
                    <a:pt x="40" y="7"/>
                  </a:lnTo>
                  <a:lnTo>
                    <a:pt x="39" y="7"/>
                  </a:lnTo>
                  <a:lnTo>
                    <a:pt x="38" y="6"/>
                  </a:lnTo>
                  <a:lnTo>
                    <a:pt x="37" y="6"/>
                  </a:lnTo>
                  <a:lnTo>
                    <a:pt x="35" y="6"/>
                  </a:lnTo>
                  <a:lnTo>
                    <a:pt x="34" y="6"/>
                  </a:lnTo>
                  <a:lnTo>
                    <a:pt x="32" y="4"/>
                  </a:lnTo>
                  <a:lnTo>
                    <a:pt x="30" y="1"/>
                  </a:lnTo>
                  <a:lnTo>
                    <a:pt x="26" y="0"/>
                  </a:lnTo>
                  <a:lnTo>
                    <a:pt x="2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3" name="Freeform 190"/>
            <p:cNvSpPr>
              <a:spLocks/>
            </p:cNvSpPr>
            <p:nvPr/>
          </p:nvSpPr>
          <p:spPr bwMode="auto">
            <a:xfrm>
              <a:off x="5246" y="3177"/>
              <a:ext cx="24" cy="82"/>
            </a:xfrm>
            <a:custGeom>
              <a:avLst/>
              <a:gdLst>
                <a:gd name="T0" fmla="*/ 1 w 47"/>
                <a:gd name="T1" fmla="*/ 1 h 162"/>
                <a:gd name="T2" fmla="*/ 1 w 47"/>
                <a:gd name="T3" fmla="*/ 1 h 162"/>
                <a:gd name="T4" fmla="*/ 1 w 47"/>
                <a:gd name="T5" fmla="*/ 1 h 162"/>
                <a:gd name="T6" fmla="*/ 1 w 47"/>
                <a:gd name="T7" fmla="*/ 1 h 162"/>
                <a:gd name="T8" fmla="*/ 0 w 47"/>
                <a:gd name="T9" fmla="*/ 0 h 162"/>
                <a:gd name="T10" fmla="*/ 0 w 47"/>
                <a:gd name="T11" fmla="*/ 1 h 162"/>
                <a:gd name="T12" fmla="*/ 1 w 47"/>
                <a:gd name="T13" fmla="*/ 1 h 162"/>
                <a:gd name="T14" fmla="*/ 1 w 47"/>
                <a:gd name="T15" fmla="*/ 1 h 162"/>
                <a:gd name="T16" fmla="*/ 1 w 47"/>
                <a:gd name="T17" fmla="*/ 1 h 162"/>
                <a:gd name="T18" fmla="*/ 1 w 47"/>
                <a:gd name="T19" fmla="*/ 1 h 162"/>
                <a:gd name="T20" fmla="*/ 1 w 47"/>
                <a:gd name="T21" fmla="*/ 1 h 162"/>
                <a:gd name="T22" fmla="*/ 1 w 47"/>
                <a:gd name="T23" fmla="*/ 1 h 162"/>
                <a:gd name="T24" fmla="*/ 1 w 47"/>
                <a:gd name="T25" fmla="*/ 1 h 162"/>
                <a:gd name="T26" fmla="*/ 1 w 47"/>
                <a:gd name="T27" fmla="*/ 1 h 162"/>
                <a:gd name="T28" fmla="*/ 1 w 47"/>
                <a:gd name="T29" fmla="*/ 1 h 162"/>
                <a:gd name="T30" fmla="*/ 1 w 47"/>
                <a:gd name="T31" fmla="*/ 1 h 162"/>
                <a:gd name="T32" fmla="*/ 1 w 47"/>
                <a:gd name="T33" fmla="*/ 1 h 162"/>
                <a:gd name="T34" fmla="*/ 1 w 47"/>
                <a:gd name="T35" fmla="*/ 1 h 162"/>
                <a:gd name="T36" fmla="*/ 1 w 47"/>
                <a:gd name="T37" fmla="*/ 1 h 162"/>
                <a:gd name="T38" fmla="*/ 1 w 47"/>
                <a:gd name="T39" fmla="*/ 1 h 162"/>
                <a:gd name="T40" fmla="*/ 1 w 47"/>
                <a:gd name="T41" fmla="*/ 1 h 162"/>
                <a:gd name="T42" fmla="*/ 1 w 47"/>
                <a:gd name="T43" fmla="*/ 1 h 162"/>
                <a:gd name="T44" fmla="*/ 1 w 47"/>
                <a:gd name="T45" fmla="*/ 1 h 162"/>
                <a:gd name="T46" fmla="*/ 1 w 47"/>
                <a:gd name="T47" fmla="*/ 1 h 162"/>
                <a:gd name="T48" fmla="*/ 1 w 47"/>
                <a:gd name="T49" fmla="*/ 1 h 162"/>
                <a:gd name="T50" fmla="*/ 1 w 47"/>
                <a:gd name="T51" fmla="*/ 1 h 162"/>
                <a:gd name="T52" fmla="*/ 1 w 47"/>
                <a:gd name="T53" fmla="*/ 1 h 162"/>
                <a:gd name="T54" fmla="*/ 1 w 47"/>
                <a:gd name="T55" fmla="*/ 1 h 162"/>
                <a:gd name="T56" fmla="*/ 1 w 47"/>
                <a:gd name="T57" fmla="*/ 1 h 162"/>
                <a:gd name="T58" fmla="*/ 1 w 47"/>
                <a:gd name="T59" fmla="*/ 1 h 162"/>
                <a:gd name="T60" fmla="*/ 1 w 47"/>
                <a:gd name="T61" fmla="*/ 1 h 162"/>
                <a:gd name="T62" fmla="*/ 1 w 47"/>
                <a:gd name="T63" fmla="*/ 1 h 162"/>
                <a:gd name="T64" fmla="*/ 1 w 47"/>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162"/>
                <a:gd name="T101" fmla="*/ 47 w 47"/>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162">
                  <a:moveTo>
                    <a:pt x="18" y="3"/>
                  </a:move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2" y="141"/>
                  </a:lnTo>
                  <a:lnTo>
                    <a:pt x="34" y="149"/>
                  </a:lnTo>
                  <a:lnTo>
                    <a:pt x="39" y="158"/>
                  </a:lnTo>
                  <a:lnTo>
                    <a:pt x="45" y="162"/>
                  </a:lnTo>
                  <a:lnTo>
                    <a:pt x="47" y="144"/>
                  </a:lnTo>
                  <a:lnTo>
                    <a:pt x="47" y="124"/>
                  </a:lnTo>
                  <a:lnTo>
                    <a:pt x="46" y="107"/>
                  </a:lnTo>
                  <a:lnTo>
                    <a:pt x="42" y="94"/>
                  </a:lnTo>
                  <a:lnTo>
                    <a:pt x="39" y="77"/>
                  </a:lnTo>
                  <a:lnTo>
                    <a:pt x="35" y="55"/>
                  </a:lnTo>
                  <a:lnTo>
                    <a:pt x="34" y="34"/>
                  </a:lnTo>
                  <a:lnTo>
                    <a:pt x="35" y="21"/>
                  </a:lnTo>
                  <a:lnTo>
                    <a:pt x="33" y="21"/>
                  </a:lnTo>
                  <a:lnTo>
                    <a:pt x="32" y="19"/>
                  </a:lnTo>
                  <a:lnTo>
                    <a:pt x="30" y="18"/>
                  </a:lnTo>
                  <a:lnTo>
                    <a:pt x="29" y="17"/>
                  </a:lnTo>
                  <a:lnTo>
                    <a:pt x="27" y="15"/>
                  </a:lnTo>
                  <a:lnTo>
                    <a:pt x="25" y="10"/>
                  </a:lnTo>
                  <a:lnTo>
                    <a:pt x="22" y="7"/>
                  </a:lnTo>
                  <a:lnTo>
                    <a:pt x="18" y="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4" name="Freeform 191"/>
            <p:cNvSpPr>
              <a:spLocks/>
            </p:cNvSpPr>
            <p:nvPr/>
          </p:nvSpPr>
          <p:spPr bwMode="auto">
            <a:xfrm>
              <a:off x="5287" y="3202"/>
              <a:ext cx="26" cy="125"/>
            </a:xfrm>
            <a:custGeom>
              <a:avLst/>
              <a:gdLst>
                <a:gd name="T0" fmla="*/ 0 w 52"/>
                <a:gd name="T1" fmla="*/ 0 h 251"/>
                <a:gd name="T2" fmla="*/ 1 w 52"/>
                <a:gd name="T3" fmla="*/ 0 h 251"/>
                <a:gd name="T4" fmla="*/ 1 w 52"/>
                <a:gd name="T5" fmla="*/ 0 h 251"/>
                <a:gd name="T6" fmla="*/ 1 w 52"/>
                <a:gd name="T7" fmla="*/ 0 h 251"/>
                <a:gd name="T8" fmla="*/ 1 w 52"/>
                <a:gd name="T9" fmla="*/ 0 h 251"/>
                <a:gd name="T10" fmla="*/ 1 w 52"/>
                <a:gd name="T11" fmla="*/ 0 h 251"/>
                <a:gd name="T12" fmla="*/ 1 w 52"/>
                <a:gd name="T13" fmla="*/ 0 h 251"/>
                <a:gd name="T14" fmla="*/ 1 w 52"/>
                <a:gd name="T15" fmla="*/ 0 h 251"/>
                <a:gd name="T16" fmla="*/ 1 w 52"/>
                <a:gd name="T17" fmla="*/ 0 h 251"/>
                <a:gd name="T18" fmla="*/ 1 w 52"/>
                <a:gd name="T19" fmla="*/ 0 h 251"/>
                <a:gd name="T20" fmla="*/ 1 w 52"/>
                <a:gd name="T21" fmla="*/ 0 h 251"/>
                <a:gd name="T22" fmla="*/ 1 w 52"/>
                <a:gd name="T23" fmla="*/ 0 h 251"/>
                <a:gd name="T24" fmla="*/ 1 w 52"/>
                <a:gd name="T25" fmla="*/ 0 h 251"/>
                <a:gd name="T26" fmla="*/ 1 w 52"/>
                <a:gd name="T27" fmla="*/ 0 h 251"/>
                <a:gd name="T28" fmla="*/ 1 w 52"/>
                <a:gd name="T29" fmla="*/ 0 h 251"/>
                <a:gd name="T30" fmla="*/ 1 w 52"/>
                <a:gd name="T31" fmla="*/ 0 h 251"/>
                <a:gd name="T32" fmla="*/ 1 w 52"/>
                <a:gd name="T33" fmla="*/ 0 h 251"/>
                <a:gd name="T34" fmla="*/ 1 w 52"/>
                <a:gd name="T35" fmla="*/ 0 h 251"/>
                <a:gd name="T36" fmla="*/ 1 w 52"/>
                <a:gd name="T37" fmla="*/ 0 h 251"/>
                <a:gd name="T38" fmla="*/ 1 w 52"/>
                <a:gd name="T39" fmla="*/ 0 h 251"/>
                <a:gd name="T40" fmla="*/ 1 w 52"/>
                <a:gd name="T41" fmla="*/ 0 h 251"/>
                <a:gd name="T42" fmla="*/ 1 w 52"/>
                <a:gd name="T43" fmla="*/ 0 h 251"/>
                <a:gd name="T44" fmla="*/ 1 w 52"/>
                <a:gd name="T45" fmla="*/ 0 h 251"/>
                <a:gd name="T46" fmla="*/ 1 w 52"/>
                <a:gd name="T47" fmla="*/ 0 h 251"/>
                <a:gd name="T48" fmla="*/ 1 w 52"/>
                <a:gd name="T49" fmla="*/ 0 h 251"/>
                <a:gd name="T50" fmla="*/ 1 w 52"/>
                <a:gd name="T51" fmla="*/ 0 h 251"/>
                <a:gd name="T52" fmla="*/ 1 w 52"/>
                <a:gd name="T53" fmla="*/ 0 h 251"/>
                <a:gd name="T54" fmla="*/ 1 w 52"/>
                <a:gd name="T55" fmla="*/ 0 h 251"/>
                <a:gd name="T56" fmla="*/ 1 w 52"/>
                <a:gd name="T57" fmla="*/ 0 h 251"/>
                <a:gd name="T58" fmla="*/ 1 w 52"/>
                <a:gd name="T59" fmla="*/ 0 h 251"/>
                <a:gd name="T60" fmla="*/ 1 w 52"/>
                <a:gd name="T61" fmla="*/ 0 h 251"/>
                <a:gd name="T62" fmla="*/ 1 w 52"/>
                <a:gd name="T63" fmla="*/ 0 h 251"/>
                <a:gd name="T64" fmla="*/ 1 w 52"/>
                <a:gd name="T65" fmla="*/ 0 h 251"/>
                <a:gd name="T66" fmla="*/ 1 w 52"/>
                <a:gd name="T67" fmla="*/ 0 h 251"/>
                <a:gd name="T68" fmla="*/ 1 w 52"/>
                <a:gd name="T69" fmla="*/ 0 h 251"/>
                <a:gd name="T70" fmla="*/ 1 w 52"/>
                <a:gd name="T71" fmla="*/ 0 h 251"/>
                <a:gd name="T72" fmla="*/ 1 w 52"/>
                <a:gd name="T73" fmla="*/ 0 h 251"/>
                <a:gd name="T74" fmla="*/ 1 w 52"/>
                <a:gd name="T75" fmla="*/ 0 h 251"/>
                <a:gd name="T76" fmla="*/ 1 w 52"/>
                <a:gd name="T77" fmla="*/ 0 h 251"/>
                <a:gd name="T78" fmla="*/ 1 w 52"/>
                <a:gd name="T79" fmla="*/ 0 h 251"/>
                <a:gd name="T80" fmla="*/ 1 w 52"/>
                <a:gd name="T81" fmla="*/ 0 h 251"/>
                <a:gd name="T82" fmla="*/ 1 w 52"/>
                <a:gd name="T83" fmla="*/ 0 h 251"/>
                <a:gd name="T84" fmla="*/ 1 w 52"/>
                <a:gd name="T85" fmla="*/ 0 h 251"/>
                <a:gd name="T86" fmla="*/ 1 w 52"/>
                <a:gd name="T87" fmla="*/ 0 h 251"/>
                <a:gd name="T88" fmla="*/ 1 w 52"/>
                <a:gd name="T89" fmla="*/ 0 h 251"/>
                <a:gd name="T90" fmla="*/ 1 w 52"/>
                <a:gd name="T91" fmla="*/ 0 h 251"/>
                <a:gd name="T92" fmla="*/ 1 w 52"/>
                <a:gd name="T93" fmla="*/ 0 h 251"/>
                <a:gd name="T94" fmla="*/ 1 w 52"/>
                <a:gd name="T95" fmla="*/ 0 h 251"/>
                <a:gd name="T96" fmla="*/ 0 w 52"/>
                <a:gd name="T97" fmla="*/ 0 h 2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
                <a:gd name="T148" fmla="*/ 0 h 251"/>
                <a:gd name="T149" fmla="*/ 52 w 52"/>
                <a:gd name="T150" fmla="*/ 251 h 2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 h="251">
                  <a:moveTo>
                    <a:pt x="0" y="0"/>
                  </a:moveTo>
                  <a:lnTo>
                    <a:pt x="3" y="31"/>
                  </a:lnTo>
                  <a:lnTo>
                    <a:pt x="7" y="63"/>
                  </a:lnTo>
                  <a:lnTo>
                    <a:pt x="11" y="92"/>
                  </a:lnTo>
                  <a:lnTo>
                    <a:pt x="14" y="114"/>
                  </a:lnTo>
                  <a:lnTo>
                    <a:pt x="17" y="131"/>
                  </a:lnTo>
                  <a:lnTo>
                    <a:pt x="18" y="150"/>
                  </a:lnTo>
                  <a:lnTo>
                    <a:pt x="18" y="165"/>
                  </a:lnTo>
                  <a:lnTo>
                    <a:pt x="15" y="176"/>
                  </a:lnTo>
                  <a:lnTo>
                    <a:pt x="13" y="185"/>
                  </a:lnTo>
                  <a:lnTo>
                    <a:pt x="11" y="192"/>
                  </a:lnTo>
                  <a:lnTo>
                    <a:pt x="10" y="199"/>
                  </a:lnTo>
                  <a:lnTo>
                    <a:pt x="10" y="203"/>
                  </a:lnTo>
                  <a:lnTo>
                    <a:pt x="11" y="206"/>
                  </a:lnTo>
                  <a:lnTo>
                    <a:pt x="11" y="208"/>
                  </a:lnTo>
                  <a:lnTo>
                    <a:pt x="11" y="212"/>
                  </a:lnTo>
                  <a:lnTo>
                    <a:pt x="11" y="215"/>
                  </a:lnTo>
                  <a:lnTo>
                    <a:pt x="10" y="218"/>
                  </a:lnTo>
                  <a:lnTo>
                    <a:pt x="10" y="220"/>
                  </a:lnTo>
                  <a:lnTo>
                    <a:pt x="9" y="223"/>
                  </a:lnTo>
                  <a:lnTo>
                    <a:pt x="9" y="226"/>
                  </a:lnTo>
                  <a:lnTo>
                    <a:pt x="9" y="229"/>
                  </a:lnTo>
                  <a:lnTo>
                    <a:pt x="10" y="235"/>
                  </a:lnTo>
                  <a:lnTo>
                    <a:pt x="11" y="241"/>
                  </a:lnTo>
                  <a:lnTo>
                    <a:pt x="12" y="245"/>
                  </a:lnTo>
                  <a:lnTo>
                    <a:pt x="13" y="249"/>
                  </a:lnTo>
                  <a:lnTo>
                    <a:pt x="17" y="250"/>
                  </a:lnTo>
                  <a:lnTo>
                    <a:pt x="19" y="251"/>
                  </a:lnTo>
                  <a:lnTo>
                    <a:pt x="22" y="251"/>
                  </a:lnTo>
                  <a:lnTo>
                    <a:pt x="28" y="250"/>
                  </a:lnTo>
                  <a:lnTo>
                    <a:pt x="36" y="249"/>
                  </a:lnTo>
                  <a:lnTo>
                    <a:pt x="45" y="248"/>
                  </a:lnTo>
                  <a:lnTo>
                    <a:pt x="52" y="248"/>
                  </a:lnTo>
                  <a:lnTo>
                    <a:pt x="47" y="234"/>
                  </a:lnTo>
                  <a:lnTo>
                    <a:pt x="40" y="220"/>
                  </a:lnTo>
                  <a:lnTo>
                    <a:pt x="34" y="208"/>
                  </a:lnTo>
                  <a:lnTo>
                    <a:pt x="28" y="205"/>
                  </a:lnTo>
                  <a:lnTo>
                    <a:pt x="29" y="187"/>
                  </a:lnTo>
                  <a:lnTo>
                    <a:pt x="29" y="164"/>
                  </a:lnTo>
                  <a:lnTo>
                    <a:pt x="28" y="141"/>
                  </a:lnTo>
                  <a:lnTo>
                    <a:pt x="27" y="121"/>
                  </a:lnTo>
                  <a:lnTo>
                    <a:pt x="25" y="100"/>
                  </a:lnTo>
                  <a:lnTo>
                    <a:pt x="20" y="77"/>
                  </a:lnTo>
                  <a:lnTo>
                    <a:pt x="15" y="57"/>
                  </a:lnTo>
                  <a:lnTo>
                    <a:pt x="11" y="40"/>
                  </a:lnTo>
                  <a:lnTo>
                    <a:pt x="7" y="30"/>
                  </a:lnTo>
                  <a:lnTo>
                    <a:pt x="4" y="19"/>
                  </a:lnTo>
                  <a:lnTo>
                    <a:pt x="2"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5" name="Freeform 192"/>
            <p:cNvSpPr>
              <a:spLocks/>
            </p:cNvSpPr>
            <p:nvPr/>
          </p:nvSpPr>
          <p:spPr bwMode="auto">
            <a:xfrm>
              <a:off x="5254" y="3263"/>
              <a:ext cx="17" cy="42"/>
            </a:xfrm>
            <a:custGeom>
              <a:avLst/>
              <a:gdLst>
                <a:gd name="T0" fmla="*/ 1 w 32"/>
                <a:gd name="T1" fmla="*/ 1 h 83"/>
                <a:gd name="T2" fmla="*/ 1 w 32"/>
                <a:gd name="T3" fmla="*/ 1 h 83"/>
                <a:gd name="T4" fmla="*/ 1 w 32"/>
                <a:gd name="T5" fmla="*/ 1 h 83"/>
                <a:gd name="T6" fmla="*/ 0 w 32"/>
                <a:gd name="T7" fmla="*/ 1 h 83"/>
                <a:gd name="T8" fmla="*/ 0 w 32"/>
                <a:gd name="T9" fmla="*/ 1 h 83"/>
                <a:gd name="T10" fmla="*/ 1 w 32"/>
                <a:gd name="T11" fmla="*/ 1 h 83"/>
                <a:gd name="T12" fmla="*/ 1 w 32"/>
                <a:gd name="T13" fmla="*/ 1 h 83"/>
                <a:gd name="T14" fmla="*/ 1 w 32"/>
                <a:gd name="T15" fmla="*/ 1 h 83"/>
                <a:gd name="T16" fmla="*/ 1 w 32"/>
                <a:gd name="T17" fmla="*/ 1 h 83"/>
                <a:gd name="T18" fmla="*/ 1 w 32"/>
                <a:gd name="T19" fmla="*/ 1 h 83"/>
                <a:gd name="T20" fmla="*/ 1 w 32"/>
                <a:gd name="T21" fmla="*/ 1 h 83"/>
                <a:gd name="T22" fmla="*/ 1 w 32"/>
                <a:gd name="T23" fmla="*/ 1 h 83"/>
                <a:gd name="T24" fmla="*/ 1 w 32"/>
                <a:gd name="T25" fmla="*/ 1 h 83"/>
                <a:gd name="T26" fmla="*/ 1 w 32"/>
                <a:gd name="T27" fmla="*/ 1 h 83"/>
                <a:gd name="T28" fmla="*/ 1 w 32"/>
                <a:gd name="T29" fmla="*/ 1 h 83"/>
                <a:gd name="T30" fmla="*/ 1 w 32"/>
                <a:gd name="T31" fmla="*/ 1 h 83"/>
                <a:gd name="T32" fmla="*/ 1 w 32"/>
                <a:gd name="T33" fmla="*/ 0 h 83"/>
                <a:gd name="T34" fmla="*/ 1 w 32"/>
                <a:gd name="T35" fmla="*/ 1 h 83"/>
                <a:gd name="T36" fmla="*/ 1 w 32"/>
                <a:gd name="T37" fmla="*/ 1 h 83"/>
                <a:gd name="T38" fmla="*/ 1 w 32"/>
                <a:gd name="T39" fmla="*/ 1 h 83"/>
                <a:gd name="T40" fmla="*/ 1 w 32"/>
                <a:gd name="T41" fmla="*/ 1 h 83"/>
                <a:gd name="T42" fmla="*/ 1 w 32"/>
                <a:gd name="T43" fmla="*/ 1 h 83"/>
                <a:gd name="T44" fmla="*/ 1 w 32"/>
                <a:gd name="T45" fmla="*/ 1 h 83"/>
                <a:gd name="T46" fmla="*/ 1 w 32"/>
                <a:gd name="T47" fmla="*/ 1 h 83"/>
                <a:gd name="T48" fmla="*/ 1 w 32"/>
                <a:gd name="T49" fmla="*/ 1 h 83"/>
                <a:gd name="T50" fmla="*/ 1 w 32"/>
                <a:gd name="T51" fmla="*/ 1 h 83"/>
                <a:gd name="T52" fmla="*/ 1 w 32"/>
                <a:gd name="T53" fmla="*/ 1 h 83"/>
                <a:gd name="T54" fmla="*/ 1 w 32"/>
                <a:gd name="T55" fmla="*/ 1 h 83"/>
                <a:gd name="T56" fmla="*/ 1 w 32"/>
                <a:gd name="T57" fmla="*/ 1 h 83"/>
                <a:gd name="T58" fmla="*/ 1 w 32"/>
                <a:gd name="T59" fmla="*/ 1 h 83"/>
                <a:gd name="T60" fmla="*/ 1 w 32"/>
                <a:gd name="T61" fmla="*/ 1 h 83"/>
                <a:gd name="T62" fmla="*/ 1 w 32"/>
                <a:gd name="T63" fmla="*/ 1 h 83"/>
                <a:gd name="T64" fmla="*/ 1 w 32"/>
                <a:gd name="T65" fmla="*/ 1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83"/>
                <a:gd name="T101" fmla="*/ 32 w 32"/>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83">
                  <a:moveTo>
                    <a:pt x="21" y="83"/>
                  </a:moveTo>
                  <a:lnTo>
                    <a:pt x="9" y="80"/>
                  </a:lnTo>
                  <a:lnTo>
                    <a:pt x="2" y="74"/>
                  </a:lnTo>
                  <a:lnTo>
                    <a:pt x="0" y="66"/>
                  </a:lnTo>
                  <a:lnTo>
                    <a:pt x="0" y="58"/>
                  </a:lnTo>
                  <a:lnTo>
                    <a:pt x="1" y="50"/>
                  </a:lnTo>
                  <a:lnTo>
                    <a:pt x="3" y="43"/>
                  </a:lnTo>
                  <a:lnTo>
                    <a:pt x="6" y="37"/>
                  </a:lnTo>
                  <a:lnTo>
                    <a:pt x="7" y="35"/>
                  </a:lnTo>
                  <a:lnTo>
                    <a:pt x="10" y="24"/>
                  </a:lnTo>
                  <a:lnTo>
                    <a:pt x="13" y="16"/>
                  </a:lnTo>
                  <a:lnTo>
                    <a:pt x="15" y="10"/>
                  </a:lnTo>
                  <a:lnTo>
                    <a:pt x="15" y="6"/>
                  </a:lnTo>
                  <a:lnTo>
                    <a:pt x="16" y="5"/>
                  </a:lnTo>
                  <a:lnTo>
                    <a:pt x="16" y="4"/>
                  </a:lnTo>
                  <a:lnTo>
                    <a:pt x="16" y="1"/>
                  </a:lnTo>
                  <a:lnTo>
                    <a:pt x="16" y="0"/>
                  </a:lnTo>
                  <a:lnTo>
                    <a:pt x="21" y="3"/>
                  </a:lnTo>
                  <a:lnTo>
                    <a:pt x="25" y="5"/>
                  </a:lnTo>
                  <a:lnTo>
                    <a:pt x="29" y="8"/>
                  </a:lnTo>
                  <a:lnTo>
                    <a:pt x="31" y="10"/>
                  </a:lnTo>
                  <a:lnTo>
                    <a:pt x="31" y="16"/>
                  </a:lnTo>
                  <a:lnTo>
                    <a:pt x="31" y="23"/>
                  </a:lnTo>
                  <a:lnTo>
                    <a:pt x="31" y="30"/>
                  </a:lnTo>
                  <a:lnTo>
                    <a:pt x="31" y="36"/>
                  </a:lnTo>
                  <a:lnTo>
                    <a:pt x="32" y="42"/>
                  </a:lnTo>
                  <a:lnTo>
                    <a:pt x="32" y="48"/>
                  </a:lnTo>
                  <a:lnTo>
                    <a:pt x="32" y="53"/>
                  </a:lnTo>
                  <a:lnTo>
                    <a:pt x="31" y="59"/>
                  </a:lnTo>
                  <a:lnTo>
                    <a:pt x="27" y="65"/>
                  </a:lnTo>
                  <a:lnTo>
                    <a:pt x="25" y="73"/>
                  </a:lnTo>
                  <a:lnTo>
                    <a:pt x="22" y="79"/>
                  </a:lnTo>
                  <a:lnTo>
                    <a:pt x="21" y="8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6" name="Freeform 193"/>
            <p:cNvSpPr>
              <a:spLocks/>
            </p:cNvSpPr>
            <p:nvPr/>
          </p:nvSpPr>
          <p:spPr bwMode="auto">
            <a:xfrm>
              <a:off x="5257" y="2775"/>
              <a:ext cx="13" cy="40"/>
            </a:xfrm>
            <a:custGeom>
              <a:avLst/>
              <a:gdLst>
                <a:gd name="T0" fmla="*/ 0 w 27"/>
                <a:gd name="T1" fmla="*/ 0 h 81"/>
                <a:gd name="T2" fmla="*/ 0 w 27"/>
                <a:gd name="T3" fmla="*/ 0 h 81"/>
                <a:gd name="T4" fmla="*/ 0 w 27"/>
                <a:gd name="T5" fmla="*/ 0 h 81"/>
                <a:gd name="T6" fmla="*/ 0 w 27"/>
                <a:gd name="T7" fmla="*/ 0 h 81"/>
                <a:gd name="T8" fmla="*/ 0 w 27"/>
                <a:gd name="T9" fmla="*/ 0 h 81"/>
                <a:gd name="T10" fmla="*/ 0 w 27"/>
                <a:gd name="T11" fmla="*/ 0 h 81"/>
                <a:gd name="T12" fmla="*/ 0 w 27"/>
                <a:gd name="T13" fmla="*/ 0 h 81"/>
                <a:gd name="T14" fmla="*/ 0 w 27"/>
                <a:gd name="T15" fmla="*/ 0 h 81"/>
                <a:gd name="T16" fmla="*/ 0 w 27"/>
                <a:gd name="T17" fmla="*/ 0 h 81"/>
                <a:gd name="T18" fmla="*/ 0 w 27"/>
                <a:gd name="T19" fmla="*/ 0 h 81"/>
                <a:gd name="T20" fmla="*/ 0 w 27"/>
                <a:gd name="T21" fmla="*/ 0 h 81"/>
                <a:gd name="T22" fmla="*/ 0 w 27"/>
                <a:gd name="T23" fmla="*/ 0 h 81"/>
                <a:gd name="T24" fmla="*/ 0 w 27"/>
                <a:gd name="T25" fmla="*/ 0 h 81"/>
                <a:gd name="T26" fmla="*/ 0 w 27"/>
                <a:gd name="T27" fmla="*/ 0 h 81"/>
                <a:gd name="T28" fmla="*/ 0 w 27"/>
                <a:gd name="T29" fmla="*/ 0 h 81"/>
                <a:gd name="T30" fmla="*/ 0 w 27"/>
                <a:gd name="T31" fmla="*/ 0 h 81"/>
                <a:gd name="T32" fmla="*/ 0 w 27"/>
                <a:gd name="T33" fmla="*/ 0 h 81"/>
                <a:gd name="T34" fmla="*/ 0 w 27"/>
                <a:gd name="T35" fmla="*/ 0 h 81"/>
                <a:gd name="T36" fmla="*/ 0 w 27"/>
                <a:gd name="T37" fmla="*/ 0 h 81"/>
                <a:gd name="T38" fmla="*/ 0 w 27"/>
                <a:gd name="T39" fmla="*/ 0 h 81"/>
                <a:gd name="T40" fmla="*/ 0 w 27"/>
                <a:gd name="T41" fmla="*/ 0 h 81"/>
                <a:gd name="T42" fmla="*/ 0 w 27"/>
                <a:gd name="T43" fmla="*/ 0 h 81"/>
                <a:gd name="T44" fmla="*/ 0 w 27"/>
                <a:gd name="T45" fmla="*/ 0 h 81"/>
                <a:gd name="T46" fmla="*/ 0 w 27"/>
                <a:gd name="T47" fmla="*/ 0 h 81"/>
                <a:gd name="T48" fmla="*/ 0 w 27"/>
                <a:gd name="T49" fmla="*/ 0 h 81"/>
                <a:gd name="T50" fmla="*/ 0 w 27"/>
                <a:gd name="T51" fmla="*/ 0 h 81"/>
                <a:gd name="T52" fmla="*/ 0 w 27"/>
                <a:gd name="T53" fmla="*/ 0 h 81"/>
                <a:gd name="T54" fmla="*/ 0 w 27"/>
                <a:gd name="T55" fmla="*/ 0 h 81"/>
                <a:gd name="T56" fmla="*/ 0 w 27"/>
                <a:gd name="T57" fmla="*/ 0 h 81"/>
                <a:gd name="T58" fmla="*/ 0 w 27"/>
                <a:gd name="T59" fmla="*/ 0 h 81"/>
                <a:gd name="T60" fmla="*/ 0 w 27"/>
                <a:gd name="T61" fmla="*/ 0 h 81"/>
                <a:gd name="T62" fmla="*/ 0 w 27"/>
                <a:gd name="T63" fmla="*/ 0 h 81"/>
                <a:gd name="T64" fmla="*/ 0 w 2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1"/>
                <a:gd name="T101" fmla="*/ 27 w 2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1">
                  <a:moveTo>
                    <a:pt x="10" y="70"/>
                  </a:moveTo>
                  <a:lnTo>
                    <a:pt x="7" y="66"/>
                  </a:lnTo>
                  <a:lnTo>
                    <a:pt x="4" y="60"/>
                  </a:lnTo>
                  <a:lnTo>
                    <a:pt x="2" y="54"/>
                  </a:lnTo>
                  <a:lnTo>
                    <a:pt x="0" y="50"/>
                  </a:lnTo>
                  <a:lnTo>
                    <a:pt x="4" y="40"/>
                  </a:lnTo>
                  <a:lnTo>
                    <a:pt x="6" y="25"/>
                  </a:lnTo>
                  <a:lnTo>
                    <a:pt x="7" y="12"/>
                  </a:lnTo>
                  <a:lnTo>
                    <a:pt x="6" y="0"/>
                  </a:lnTo>
                  <a:lnTo>
                    <a:pt x="10" y="8"/>
                  </a:lnTo>
                  <a:lnTo>
                    <a:pt x="13" y="15"/>
                  </a:lnTo>
                  <a:lnTo>
                    <a:pt x="18" y="21"/>
                  </a:lnTo>
                  <a:lnTo>
                    <a:pt x="22" y="25"/>
                  </a:lnTo>
                  <a:lnTo>
                    <a:pt x="22" y="31"/>
                  </a:lnTo>
                  <a:lnTo>
                    <a:pt x="25" y="37"/>
                  </a:lnTo>
                  <a:lnTo>
                    <a:pt x="26" y="43"/>
                  </a:lnTo>
                  <a:lnTo>
                    <a:pt x="27" y="47"/>
                  </a:lnTo>
                  <a:lnTo>
                    <a:pt x="26" y="53"/>
                  </a:lnTo>
                  <a:lnTo>
                    <a:pt x="25" y="61"/>
                  </a:lnTo>
                  <a:lnTo>
                    <a:pt x="23" y="68"/>
                  </a:lnTo>
                  <a:lnTo>
                    <a:pt x="23" y="74"/>
                  </a:lnTo>
                  <a:lnTo>
                    <a:pt x="23" y="77"/>
                  </a:lnTo>
                  <a:lnTo>
                    <a:pt x="23" y="80"/>
                  </a:lnTo>
                  <a:lnTo>
                    <a:pt x="21" y="81"/>
                  </a:lnTo>
                  <a:lnTo>
                    <a:pt x="19" y="81"/>
                  </a:lnTo>
                  <a:lnTo>
                    <a:pt x="17" y="80"/>
                  </a:lnTo>
                  <a:lnTo>
                    <a:pt x="15" y="80"/>
                  </a:lnTo>
                  <a:lnTo>
                    <a:pt x="14" y="80"/>
                  </a:lnTo>
                  <a:lnTo>
                    <a:pt x="13" y="80"/>
                  </a:lnTo>
                  <a:lnTo>
                    <a:pt x="12" y="77"/>
                  </a:lnTo>
                  <a:lnTo>
                    <a:pt x="12" y="75"/>
                  </a:lnTo>
                  <a:lnTo>
                    <a:pt x="11" y="73"/>
                  </a:lnTo>
                  <a:lnTo>
                    <a:pt x="10" y="7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7" name="Freeform 194"/>
            <p:cNvSpPr>
              <a:spLocks/>
            </p:cNvSpPr>
            <p:nvPr/>
          </p:nvSpPr>
          <p:spPr bwMode="auto">
            <a:xfrm>
              <a:off x="5177" y="3032"/>
              <a:ext cx="20" cy="29"/>
            </a:xfrm>
            <a:custGeom>
              <a:avLst/>
              <a:gdLst>
                <a:gd name="T0" fmla="*/ 1 w 40"/>
                <a:gd name="T1" fmla="*/ 1 h 57"/>
                <a:gd name="T2" fmla="*/ 1 w 40"/>
                <a:gd name="T3" fmla="*/ 1 h 57"/>
                <a:gd name="T4" fmla="*/ 1 w 40"/>
                <a:gd name="T5" fmla="*/ 1 h 57"/>
                <a:gd name="T6" fmla="*/ 0 w 40"/>
                <a:gd name="T7" fmla="*/ 1 h 57"/>
                <a:gd name="T8" fmla="*/ 1 w 40"/>
                <a:gd name="T9" fmla="*/ 1 h 57"/>
                <a:gd name="T10" fmla="*/ 1 w 40"/>
                <a:gd name="T11" fmla="*/ 1 h 57"/>
                <a:gd name="T12" fmla="*/ 1 w 40"/>
                <a:gd name="T13" fmla="*/ 1 h 57"/>
                <a:gd name="T14" fmla="*/ 1 w 40"/>
                <a:gd name="T15" fmla="*/ 1 h 57"/>
                <a:gd name="T16" fmla="*/ 1 w 40"/>
                <a:gd name="T17" fmla="*/ 1 h 57"/>
                <a:gd name="T18" fmla="*/ 1 w 40"/>
                <a:gd name="T19" fmla="*/ 1 h 57"/>
                <a:gd name="T20" fmla="*/ 1 w 40"/>
                <a:gd name="T21" fmla="*/ 0 h 57"/>
                <a:gd name="T22" fmla="*/ 1 w 40"/>
                <a:gd name="T23" fmla="*/ 1 h 57"/>
                <a:gd name="T24" fmla="*/ 1 w 40"/>
                <a:gd name="T25" fmla="*/ 1 h 57"/>
                <a:gd name="T26" fmla="*/ 1 w 40"/>
                <a:gd name="T27" fmla="*/ 1 h 57"/>
                <a:gd name="T28" fmla="*/ 1 w 40"/>
                <a:gd name="T29" fmla="*/ 1 h 57"/>
                <a:gd name="T30" fmla="*/ 1 w 40"/>
                <a:gd name="T31" fmla="*/ 1 h 57"/>
                <a:gd name="T32" fmla="*/ 1 w 40"/>
                <a:gd name="T33" fmla="*/ 1 h 57"/>
                <a:gd name="T34" fmla="*/ 1 w 40"/>
                <a:gd name="T35" fmla="*/ 1 h 57"/>
                <a:gd name="T36" fmla="*/ 1 w 40"/>
                <a:gd name="T37" fmla="*/ 1 h 57"/>
                <a:gd name="T38" fmla="*/ 1 w 40"/>
                <a:gd name="T39" fmla="*/ 1 h 57"/>
                <a:gd name="T40" fmla="*/ 1 w 40"/>
                <a:gd name="T41" fmla="*/ 1 h 57"/>
                <a:gd name="T42" fmla="*/ 1 w 40"/>
                <a:gd name="T43" fmla="*/ 1 h 57"/>
                <a:gd name="T44" fmla="*/ 1 w 40"/>
                <a:gd name="T45" fmla="*/ 1 h 57"/>
                <a:gd name="T46" fmla="*/ 1 w 40"/>
                <a:gd name="T47" fmla="*/ 1 h 57"/>
                <a:gd name="T48" fmla="*/ 1 w 40"/>
                <a:gd name="T49" fmla="*/ 1 h 57"/>
                <a:gd name="T50" fmla="*/ 1 w 40"/>
                <a:gd name="T51" fmla="*/ 1 h 57"/>
                <a:gd name="T52" fmla="*/ 1 w 40"/>
                <a:gd name="T53" fmla="*/ 1 h 57"/>
                <a:gd name="T54" fmla="*/ 1 w 40"/>
                <a:gd name="T55" fmla="*/ 1 h 57"/>
                <a:gd name="T56" fmla="*/ 1 w 40"/>
                <a:gd name="T57" fmla="*/ 1 h 57"/>
                <a:gd name="T58" fmla="*/ 1 w 40"/>
                <a:gd name="T59" fmla="*/ 1 h 57"/>
                <a:gd name="T60" fmla="*/ 1 w 40"/>
                <a:gd name="T61" fmla="*/ 1 h 57"/>
                <a:gd name="T62" fmla="*/ 1 w 40"/>
                <a:gd name="T63" fmla="*/ 1 h 57"/>
                <a:gd name="T64" fmla="*/ 1 w 40"/>
                <a:gd name="T65" fmla="*/ 1 h 57"/>
                <a:gd name="T66" fmla="*/ 1 w 40"/>
                <a:gd name="T67" fmla="*/ 1 h 57"/>
                <a:gd name="T68" fmla="*/ 1 w 40"/>
                <a:gd name="T69" fmla="*/ 1 h 57"/>
                <a:gd name="T70" fmla="*/ 1 w 40"/>
                <a:gd name="T71" fmla="*/ 1 h 57"/>
                <a:gd name="T72" fmla="*/ 1 w 40"/>
                <a:gd name="T73" fmla="*/ 1 h 57"/>
                <a:gd name="T74" fmla="*/ 1 w 40"/>
                <a:gd name="T75" fmla="*/ 1 h 57"/>
                <a:gd name="T76" fmla="*/ 1 w 40"/>
                <a:gd name="T77" fmla="*/ 1 h 57"/>
                <a:gd name="T78" fmla="*/ 1 w 40"/>
                <a:gd name="T79" fmla="*/ 1 h 57"/>
                <a:gd name="T80" fmla="*/ 1 w 40"/>
                <a:gd name="T81" fmla="*/ 1 h 57"/>
                <a:gd name="T82" fmla="*/ 1 w 40"/>
                <a:gd name="T83" fmla="*/ 1 h 57"/>
                <a:gd name="T84" fmla="*/ 1 w 40"/>
                <a:gd name="T85" fmla="*/ 1 h 57"/>
                <a:gd name="T86" fmla="*/ 1 w 40"/>
                <a:gd name="T87" fmla="*/ 1 h 57"/>
                <a:gd name="T88" fmla="*/ 1 w 40"/>
                <a:gd name="T89" fmla="*/ 1 h 57"/>
                <a:gd name="T90" fmla="*/ 1 w 40"/>
                <a:gd name="T91" fmla="*/ 1 h 57"/>
                <a:gd name="T92" fmla="*/ 1 w 40"/>
                <a:gd name="T93" fmla="*/ 1 h 57"/>
                <a:gd name="T94" fmla="*/ 1 w 40"/>
                <a:gd name="T95" fmla="*/ 1 h 57"/>
                <a:gd name="T96" fmla="*/ 1 w 40"/>
                <a:gd name="T97" fmla="*/ 1 h 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
                <a:gd name="T148" fmla="*/ 0 h 57"/>
                <a:gd name="T149" fmla="*/ 40 w 40"/>
                <a:gd name="T150" fmla="*/ 57 h 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 h="57">
                  <a:moveTo>
                    <a:pt x="16" y="57"/>
                  </a:moveTo>
                  <a:lnTo>
                    <a:pt x="9" y="52"/>
                  </a:lnTo>
                  <a:lnTo>
                    <a:pt x="3" y="45"/>
                  </a:lnTo>
                  <a:lnTo>
                    <a:pt x="0" y="39"/>
                  </a:lnTo>
                  <a:lnTo>
                    <a:pt x="1" y="33"/>
                  </a:lnTo>
                  <a:lnTo>
                    <a:pt x="6" y="26"/>
                  </a:lnTo>
                  <a:lnTo>
                    <a:pt x="11" y="19"/>
                  </a:lnTo>
                  <a:lnTo>
                    <a:pt x="16" y="12"/>
                  </a:lnTo>
                  <a:lnTo>
                    <a:pt x="18" y="7"/>
                  </a:lnTo>
                  <a:lnTo>
                    <a:pt x="20" y="3"/>
                  </a:lnTo>
                  <a:lnTo>
                    <a:pt x="24" y="0"/>
                  </a:lnTo>
                  <a:lnTo>
                    <a:pt x="28" y="1"/>
                  </a:lnTo>
                  <a:lnTo>
                    <a:pt x="33" y="4"/>
                  </a:lnTo>
                  <a:lnTo>
                    <a:pt x="36" y="9"/>
                  </a:lnTo>
                  <a:lnTo>
                    <a:pt x="39" y="12"/>
                  </a:lnTo>
                  <a:lnTo>
                    <a:pt x="40" y="15"/>
                  </a:lnTo>
                  <a:lnTo>
                    <a:pt x="40" y="17"/>
                  </a:lnTo>
                  <a:lnTo>
                    <a:pt x="40" y="22"/>
                  </a:lnTo>
                  <a:lnTo>
                    <a:pt x="39" y="27"/>
                  </a:lnTo>
                  <a:lnTo>
                    <a:pt x="39" y="34"/>
                  </a:lnTo>
                  <a:lnTo>
                    <a:pt x="37" y="38"/>
                  </a:lnTo>
                  <a:lnTo>
                    <a:pt x="35" y="40"/>
                  </a:lnTo>
                  <a:lnTo>
                    <a:pt x="33" y="42"/>
                  </a:lnTo>
                  <a:lnTo>
                    <a:pt x="31" y="46"/>
                  </a:lnTo>
                  <a:lnTo>
                    <a:pt x="29" y="47"/>
                  </a:lnTo>
                  <a:lnTo>
                    <a:pt x="28" y="48"/>
                  </a:lnTo>
                  <a:lnTo>
                    <a:pt x="27" y="47"/>
                  </a:lnTo>
                  <a:lnTo>
                    <a:pt x="26" y="46"/>
                  </a:lnTo>
                  <a:lnTo>
                    <a:pt x="26" y="44"/>
                  </a:lnTo>
                  <a:lnTo>
                    <a:pt x="26" y="41"/>
                  </a:lnTo>
                  <a:lnTo>
                    <a:pt x="26" y="39"/>
                  </a:lnTo>
                  <a:lnTo>
                    <a:pt x="26" y="38"/>
                  </a:lnTo>
                  <a:lnTo>
                    <a:pt x="25" y="37"/>
                  </a:lnTo>
                  <a:lnTo>
                    <a:pt x="24" y="35"/>
                  </a:lnTo>
                  <a:lnTo>
                    <a:pt x="21" y="35"/>
                  </a:lnTo>
                  <a:lnTo>
                    <a:pt x="19" y="35"/>
                  </a:lnTo>
                  <a:lnTo>
                    <a:pt x="18" y="35"/>
                  </a:lnTo>
                  <a:lnTo>
                    <a:pt x="18" y="37"/>
                  </a:lnTo>
                  <a:lnTo>
                    <a:pt x="17" y="39"/>
                  </a:lnTo>
                  <a:lnTo>
                    <a:pt x="16" y="40"/>
                  </a:lnTo>
                  <a:lnTo>
                    <a:pt x="16" y="42"/>
                  </a:lnTo>
                  <a:lnTo>
                    <a:pt x="17" y="44"/>
                  </a:lnTo>
                  <a:lnTo>
                    <a:pt x="17" y="47"/>
                  </a:lnTo>
                  <a:lnTo>
                    <a:pt x="18" y="49"/>
                  </a:lnTo>
                  <a:lnTo>
                    <a:pt x="18" y="52"/>
                  </a:lnTo>
                  <a:lnTo>
                    <a:pt x="18" y="54"/>
                  </a:lnTo>
                  <a:lnTo>
                    <a:pt x="19" y="56"/>
                  </a:lnTo>
                  <a:lnTo>
                    <a:pt x="18" y="57"/>
                  </a:lnTo>
                  <a:lnTo>
                    <a:pt x="16" y="5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8" name="Freeform 195"/>
            <p:cNvSpPr>
              <a:spLocks/>
            </p:cNvSpPr>
            <p:nvPr/>
          </p:nvSpPr>
          <p:spPr bwMode="auto">
            <a:xfrm>
              <a:off x="5291" y="2745"/>
              <a:ext cx="12" cy="9"/>
            </a:xfrm>
            <a:custGeom>
              <a:avLst/>
              <a:gdLst>
                <a:gd name="T0" fmla="*/ 0 w 25"/>
                <a:gd name="T1" fmla="*/ 0 h 18"/>
                <a:gd name="T2" fmla="*/ 0 w 25"/>
                <a:gd name="T3" fmla="*/ 1 h 18"/>
                <a:gd name="T4" fmla="*/ 0 w 25"/>
                <a:gd name="T5" fmla="*/ 1 h 18"/>
                <a:gd name="T6" fmla="*/ 0 w 25"/>
                <a:gd name="T7" fmla="*/ 1 h 18"/>
                <a:gd name="T8" fmla="*/ 0 w 25"/>
                <a:gd name="T9" fmla="*/ 1 h 18"/>
                <a:gd name="T10" fmla="*/ 0 w 25"/>
                <a:gd name="T11" fmla="*/ 1 h 18"/>
                <a:gd name="T12" fmla="*/ 0 w 25"/>
                <a:gd name="T13" fmla="*/ 1 h 18"/>
                <a:gd name="T14" fmla="*/ 0 w 25"/>
                <a:gd name="T15" fmla="*/ 1 h 18"/>
                <a:gd name="T16" fmla="*/ 0 w 25"/>
                <a:gd name="T17" fmla="*/ 1 h 18"/>
                <a:gd name="T18" fmla="*/ 0 w 25"/>
                <a:gd name="T19" fmla="*/ 1 h 18"/>
                <a:gd name="T20" fmla="*/ 0 w 25"/>
                <a:gd name="T21" fmla="*/ 1 h 18"/>
                <a:gd name="T22" fmla="*/ 0 w 25"/>
                <a:gd name="T23" fmla="*/ 1 h 18"/>
                <a:gd name="T24" fmla="*/ 0 w 25"/>
                <a:gd name="T25" fmla="*/ 1 h 18"/>
                <a:gd name="T26" fmla="*/ 0 w 25"/>
                <a:gd name="T27" fmla="*/ 1 h 18"/>
                <a:gd name="T28" fmla="*/ 0 w 25"/>
                <a:gd name="T29" fmla="*/ 1 h 18"/>
                <a:gd name="T30" fmla="*/ 0 w 25"/>
                <a:gd name="T31" fmla="*/ 1 h 18"/>
                <a:gd name="T32" fmla="*/ 0 w 25"/>
                <a:gd name="T33" fmla="*/ 1 h 18"/>
                <a:gd name="T34" fmla="*/ 0 w 25"/>
                <a:gd name="T35" fmla="*/ 1 h 18"/>
                <a:gd name="T36" fmla="*/ 0 w 25"/>
                <a:gd name="T37" fmla="*/ 1 h 18"/>
                <a:gd name="T38" fmla="*/ 0 w 25"/>
                <a:gd name="T39" fmla="*/ 1 h 18"/>
                <a:gd name="T40" fmla="*/ 0 w 25"/>
                <a:gd name="T41" fmla="*/ 1 h 18"/>
                <a:gd name="T42" fmla="*/ 0 w 25"/>
                <a:gd name="T43" fmla="*/ 1 h 18"/>
                <a:gd name="T44" fmla="*/ 0 w 25"/>
                <a:gd name="T45" fmla="*/ 1 h 18"/>
                <a:gd name="T46" fmla="*/ 0 w 25"/>
                <a:gd name="T47" fmla="*/ 1 h 18"/>
                <a:gd name="T48" fmla="*/ 0 w 25"/>
                <a:gd name="T49" fmla="*/ 1 h 18"/>
                <a:gd name="T50" fmla="*/ 0 w 25"/>
                <a:gd name="T51" fmla="*/ 1 h 18"/>
                <a:gd name="T52" fmla="*/ 0 w 25"/>
                <a:gd name="T53" fmla="*/ 1 h 18"/>
                <a:gd name="T54" fmla="*/ 0 w 25"/>
                <a:gd name="T55" fmla="*/ 1 h 18"/>
                <a:gd name="T56" fmla="*/ 0 w 25"/>
                <a:gd name="T57" fmla="*/ 1 h 18"/>
                <a:gd name="T58" fmla="*/ 0 w 25"/>
                <a:gd name="T59" fmla="*/ 1 h 18"/>
                <a:gd name="T60" fmla="*/ 0 w 25"/>
                <a:gd name="T61" fmla="*/ 1 h 18"/>
                <a:gd name="T62" fmla="*/ 0 w 25"/>
                <a:gd name="T63" fmla="*/ 1 h 18"/>
                <a:gd name="T64" fmla="*/ 0 w 25"/>
                <a:gd name="T65" fmla="*/ 1 h 18"/>
                <a:gd name="T66" fmla="*/ 0 w 25"/>
                <a:gd name="T67" fmla="*/ 1 h 18"/>
                <a:gd name="T68" fmla="*/ 0 w 25"/>
                <a:gd name="T69" fmla="*/ 1 h 18"/>
                <a:gd name="T70" fmla="*/ 0 w 25"/>
                <a:gd name="T71" fmla="*/ 1 h 18"/>
                <a:gd name="T72" fmla="*/ 0 w 25"/>
                <a:gd name="T73" fmla="*/ 1 h 18"/>
                <a:gd name="T74" fmla="*/ 0 w 25"/>
                <a:gd name="T75" fmla="*/ 1 h 18"/>
                <a:gd name="T76" fmla="*/ 0 w 25"/>
                <a:gd name="T77" fmla="*/ 1 h 18"/>
                <a:gd name="T78" fmla="*/ 0 w 25"/>
                <a:gd name="T79" fmla="*/ 1 h 18"/>
                <a:gd name="T80" fmla="*/ 0 w 25"/>
                <a:gd name="T81" fmla="*/ 1 h 18"/>
                <a:gd name="T82" fmla="*/ 0 w 25"/>
                <a:gd name="T83" fmla="*/ 1 h 18"/>
                <a:gd name="T84" fmla="*/ 0 w 25"/>
                <a:gd name="T85" fmla="*/ 1 h 18"/>
                <a:gd name="T86" fmla="*/ 0 w 25"/>
                <a:gd name="T87" fmla="*/ 0 h 18"/>
                <a:gd name="T88" fmla="*/ 0 w 25"/>
                <a:gd name="T89" fmla="*/ 0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
                <a:gd name="T136" fmla="*/ 0 h 18"/>
                <a:gd name="T137" fmla="*/ 25 w 25"/>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 h="18">
                  <a:moveTo>
                    <a:pt x="14" y="0"/>
                  </a:moveTo>
                  <a:lnTo>
                    <a:pt x="12" y="2"/>
                  </a:lnTo>
                  <a:lnTo>
                    <a:pt x="11" y="3"/>
                  </a:lnTo>
                  <a:lnTo>
                    <a:pt x="11" y="4"/>
                  </a:lnTo>
                  <a:lnTo>
                    <a:pt x="11" y="5"/>
                  </a:lnTo>
                  <a:lnTo>
                    <a:pt x="14" y="4"/>
                  </a:lnTo>
                  <a:lnTo>
                    <a:pt x="18" y="4"/>
                  </a:lnTo>
                  <a:lnTo>
                    <a:pt x="19" y="5"/>
                  </a:lnTo>
                  <a:lnTo>
                    <a:pt x="21" y="7"/>
                  </a:lnTo>
                  <a:lnTo>
                    <a:pt x="18" y="6"/>
                  </a:lnTo>
                  <a:lnTo>
                    <a:pt x="15" y="6"/>
                  </a:lnTo>
                  <a:lnTo>
                    <a:pt x="12" y="7"/>
                  </a:lnTo>
                  <a:lnTo>
                    <a:pt x="10" y="10"/>
                  </a:lnTo>
                  <a:lnTo>
                    <a:pt x="13" y="11"/>
                  </a:lnTo>
                  <a:lnTo>
                    <a:pt x="16" y="11"/>
                  </a:lnTo>
                  <a:lnTo>
                    <a:pt x="19" y="11"/>
                  </a:lnTo>
                  <a:lnTo>
                    <a:pt x="21" y="11"/>
                  </a:lnTo>
                  <a:lnTo>
                    <a:pt x="22" y="12"/>
                  </a:lnTo>
                  <a:lnTo>
                    <a:pt x="23" y="13"/>
                  </a:lnTo>
                  <a:lnTo>
                    <a:pt x="25" y="14"/>
                  </a:lnTo>
                  <a:lnTo>
                    <a:pt x="23" y="14"/>
                  </a:lnTo>
                  <a:lnTo>
                    <a:pt x="22" y="14"/>
                  </a:lnTo>
                  <a:lnTo>
                    <a:pt x="21" y="14"/>
                  </a:lnTo>
                  <a:lnTo>
                    <a:pt x="20" y="14"/>
                  </a:lnTo>
                  <a:lnTo>
                    <a:pt x="20" y="15"/>
                  </a:lnTo>
                  <a:lnTo>
                    <a:pt x="19" y="17"/>
                  </a:lnTo>
                  <a:lnTo>
                    <a:pt x="16" y="18"/>
                  </a:lnTo>
                  <a:lnTo>
                    <a:pt x="14" y="18"/>
                  </a:lnTo>
                  <a:lnTo>
                    <a:pt x="13" y="18"/>
                  </a:lnTo>
                  <a:lnTo>
                    <a:pt x="12" y="15"/>
                  </a:lnTo>
                  <a:lnTo>
                    <a:pt x="11" y="14"/>
                  </a:lnTo>
                  <a:lnTo>
                    <a:pt x="10" y="11"/>
                  </a:lnTo>
                  <a:lnTo>
                    <a:pt x="7" y="11"/>
                  </a:lnTo>
                  <a:lnTo>
                    <a:pt x="5" y="11"/>
                  </a:lnTo>
                  <a:lnTo>
                    <a:pt x="3" y="13"/>
                  </a:lnTo>
                  <a:lnTo>
                    <a:pt x="2" y="14"/>
                  </a:lnTo>
                  <a:lnTo>
                    <a:pt x="0" y="13"/>
                  </a:lnTo>
                  <a:lnTo>
                    <a:pt x="0" y="12"/>
                  </a:lnTo>
                  <a:lnTo>
                    <a:pt x="0" y="11"/>
                  </a:lnTo>
                  <a:lnTo>
                    <a:pt x="0" y="10"/>
                  </a:lnTo>
                  <a:lnTo>
                    <a:pt x="3" y="5"/>
                  </a:lnTo>
                  <a:lnTo>
                    <a:pt x="6" y="2"/>
                  </a:lnTo>
                  <a:lnTo>
                    <a:pt x="10" y="0"/>
                  </a:lnTo>
                  <a:lnTo>
                    <a:pt x="1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9" name="Freeform 196"/>
            <p:cNvSpPr>
              <a:spLocks/>
            </p:cNvSpPr>
            <p:nvPr/>
          </p:nvSpPr>
          <p:spPr bwMode="auto">
            <a:xfrm>
              <a:off x="5295" y="2754"/>
              <a:ext cx="5" cy="1"/>
            </a:xfrm>
            <a:custGeom>
              <a:avLst/>
              <a:gdLst>
                <a:gd name="T0" fmla="*/ 0 w 11"/>
                <a:gd name="T1" fmla="*/ 0 h 1"/>
                <a:gd name="T2" fmla="*/ 0 w 11"/>
                <a:gd name="T3" fmla="*/ 0 h 1"/>
                <a:gd name="T4" fmla="*/ 0 w 11"/>
                <a:gd name="T5" fmla="*/ 0 h 1"/>
                <a:gd name="T6" fmla="*/ 0 w 11"/>
                <a:gd name="T7" fmla="*/ 0 h 1"/>
                <a:gd name="T8" fmla="*/ 0 w 11"/>
                <a:gd name="T9" fmla="*/ 0 h 1"/>
                <a:gd name="T10" fmla="*/ 0 w 11"/>
                <a:gd name="T11" fmla="*/ 0 h 1"/>
                <a:gd name="T12" fmla="*/ 0 w 11"/>
                <a:gd name="T13" fmla="*/ 0 h 1"/>
                <a:gd name="T14" fmla="*/ 0 w 11"/>
                <a:gd name="T15" fmla="*/ 1 h 1"/>
                <a:gd name="T16" fmla="*/ 0 w 11"/>
                <a:gd name="T17" fmla="*/ 1 h 1"/>
                <a:gd name="T18" fmla="*/ 0 w 11"/>
                <a:gd name="T19" fmla="*/ 1 h 1"/>
                <a:gd name="T20" fmla="*/ 0 w 11"/>
                <a:gd name="T21" fmla="*/ 1 h 1"/>
                <a:gd name="T22" fmla="*/ 0 w 11"/>
                <a:gd name="T23" fmla="*/ 1 h 1"/>
                <a:gd name="T24" fmla="*/ 0 w 11"/>
                <a:gd name="T25" fmla="*/ 1 h 1"/>
                <a:gd name="T26" fmla="*/ 0 w 11"/>
                <a:gd name="T27" fmla="*/ 1 h 1"/>
                <a:gd name="T28" fmla="*/ 0 w 11"/>
                <a:gd name="T29" fmla="*/ 0 h 1"/>
                <a:gd name="T30" fmla="*/ 0 w 11"/>
                <a:gd name="T31" fmla="*/ 0 h 1"/>
                <a:gd name="T32" fmla="*/ 0 w 11"/>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
                <a:gd name="T53" fmla="*/ 11 w 11"/>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
                  <a:moveTo>
                    <a:pt x="2" y="0"/>
                  </a:moveTo>
                  <a:lnTo>
                    <a:pt x="3" y="0"/>
                  </a:lnTo>
                  <a:lnTo>
                    <a:pt x="6" y="0"/>
                  </a:lnTo>
                  <a:lnTo>
                    <a:pt x="8" y="0"/>
                  </a:lnTo>
                  <a:lnTo>
                    <a:pt x="11" y="0"/>
                  </a:lnTo>
                  <a:lnTo>
                    <a:pt x="11" y="1"/>
                  </a:lnTo>
                  <a:lnTo>
                    <a:pt x="10" y="1"/>
                  </a:lnTo>
                  <a:lnTo>
                    <a:pt x="8" y="1"/>
                  </a:lnTo>
                  <a:lnTo>
                    <a:pt x="6" y="1"/>
                  </a:lnTo>
                  <a:lnTo>
                    <a:pt x="4" y="1"/>
                  </a:lnTo>
                  <a:lnTo>
                    <a:pt x="2" y="1"/>
                  </a:lnTo>
                  <a:lnTo>
                    <a:pt x="0" y="1"/>
                  </a:lnTo>
                  <a:lnTo>
                    <a:pt x="0" y="0"/>
                  </a:lnTo>
                  <a:lnTo>
                    <a:pt x="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0" name="Freeform 197"/>
            <p:cNvSpPr>
              <a:spLocks/>
            </p:cNvSpPr>
            <p:nvPr/>
          </p:nvSpPr>
          <p:spPr bwMode="auto">
            <a:xfrm>
              <a:off x="5265" y="2745"/>
              <a:ext cx="15" cy="9"/>
            </a:xfrm>
            <a:custGeom>
              <a:avLst/>
              <a:gdLst>
                <a:gd name="T0" fmla="*/ 1 w 29"/>
                <a:gd name="T1" fmla="*/ 0 h 20"/>
                <a:gd name="T2" fmla="*/ 1 w 29"/>
                <a:gd name="T3" fmla="*/ 0 h 20"/>
                <a:gd name="T4" fmla="*/ 1 w 29"/>
                <a:gd name="T5" fmla="*/ 0 h 20"/>
                <a:gd name="T6" fmla="*/ 1 w 29"/>
                <a:gd name="T7" fmla="*/ 0 h 20"/>
                <a:gd name="T8" fmla="*/ 1 w 29"/>
                <a:gd name="T9" fmla="*/ 0 h 20"/>
                <a:gd name="T10" fmla="*/ 1 w 29"/>
                <a:gd name="T11" fmla="*/ 0 h 20"/>
                <a:gd name="T12" fmla="*/ 1 w 29"/>
                <a:gd name="T13" fmla="*/ 0 h 20"/>
                <a:gd name="T14" fmla="*/ 1 w 29"/>
                <a:gd name="T15" fmla="*/ 0 h 20"/>
                <a:gd name="T16" fmla="*/ 1 w 29"/>
                <a:gd name="T17" fmla="*/ 0 h 20"/>
                <a:gd name="T18" fmla="*/ 1 w 29"/>
                <a:gd name="T19" fmla="*/ 0 h 20"/>
                <a:gd name="T20" fmla="*/ 1 w 29"/>
                <a:gd name="T21" fmla="*/ 0 h 20"/>
                <a:gd name="T22" fmla="*/ 1 w 29"/>
                <a:gd name="T23" fmla="*/ 0 h 20"/>
                <a:gd name="T24" fmla="*/ 1 w 29"/>
                <a:gd name="T25" fmla="*/ 0 h 20"/>
                <a:gd name="T26" fmla="*/ 1 w 29"/>
                <a:gd name="T27" fmla="*/ 0 h 20"/>
                <a:gd name="T28" fmla="*/ 1 w 29"/>
                <a:gd name="T29" fmla="*/ 0 h 20"/>
                <a:gd name="T30" fmla="*/ 1 w 29"/>
                <a:gd name="T31" fmla="*/ 0 h 20"/>
                <a:gd name="T32" fmla="*/ 1 w 29"/>
                <a:gd name="T33" fmla="*/ 0 h 20"/>
                <a:gd name="T34" fmla="*/ 1 w 29"/>
                <a:gd name="T35" fmla="*/ 0 h 20"/>
                <a:gd name="T36" fmla="*/ 1 w 29"/>
                <a:gd name="T37" fmla="*/ 0 h 20"/>
                <a:gd name="T38" fmla="*/ 1 w 29"/>
                <a:gd name="T39" fmla="*/ 0 h 20"/>
                <a:gd name="T40" fmla="*/ 1 w 29"/>
                <a:gd name="T41" fmla="*/ 0 h 20"/>
                <a:gd name="T42" fmla="*/ 1 w 29"/>
                <a:gd name="T43" fmla="*/ 0 h 20"/>
                <a:gd name="T44" fmla="*/ 1 w 29"/>
                <a:gd name="T45" fmla="*/ 0 h 20"/>
                <a:gd name="T46" fmla="*/ 1 w 29"/>
                <a:gd name="T47" fmla="*/ 0 h 20"/>
                <a:gd name="T48" fmla="*/ 1 w 29"/>
                <a:gd name="T49" fmla="*/ 0 h 20"/>
                <a:gd name="T50" fmla="*/ 1 w 29"/>
                <a:gd name="T51" fmla="*/ 0 h 20"/>
                <a:gd name="T52" fmla="*/ 1 w 29"/>
                <a:gd name="T53" fmla="*/ 0 h 20"/>
                <a:gd name="T54" fmla="*/ 0 w 29"/>
                <a:gd name="T55" fmla="*/ 0 h 20"/>
                <a:gd name="T56" fmla="*/ 0 w 29"/>
                <a:gd name="T57" fmla="*/ 0 h 20"/>
                <a:gd name="T58" fmla="*/ 1 w 29"/>
                <a:gd name="T59" fmla="*/ 0 h 20"/>
                <a:gd name="T60" fmla="*/ 1 w 29"/>
                <a:gd name="T61" fmla="*/ 0 h 20"/>
                <a:gd name="T62" fmla="*/ 1 w 29"/>
                <a:gd name="T63" fmla="*/ 0 h 20"/>
                <a:gd name="T64" fmla="*/ 1 w 29"/>
                <a:gd name="T65" fmla="*/ 0 h 20"/>
                <a:gd name="T66" fmla="*/ 1 w 29"/>
                <a:gd name="T67" fmla="*/ 0 h 20"/>
                <a:gd name="T68" fmla="*/ 1 w 29"/>
                <a:gd name="T69" fmla="*/ 0 h 20"/>
                <a:gd name="T70" fmla="*/ 1 w 29"/>
                <a:gd name="T71" fmla="*/ 0 h 20"/>
                <a:gd name="T72" fmla="*/ 1 w 29"/>
                <a:gd name="T73" fmla="*/ 0 h 20"/>
                <a:gd name="T74" fmla="*/ 1 w 29"/>
                <a:gd name="T75" fmla="*/ 0 h 20"/>
                <a:gd name="T76" fmla="*/ 1 w 29"/>
                <a:gd name="T77" fmla="*/ 0 h 20"/>
                <a:gd name="T78" fmla="*/ 1 w 29"/>
                <a:gd name="T79" fmla="*/ 0 h 20"/>
                <a:gd name="T80" fmla="*/ 1 w 29"/>
                <a:gd name="T81" fmla="*/ 0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
                <a:gd name="T124" fmla="*/ 0 h 20"/>
                <a:gd name="T125" fmla="*/ 29 w 29"/>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 h="20">
                  <a:moveTo>
                    <a:pt x="29" y="13"/>
                  </a:moveTo>
                  <a:lnTo>
                    <a:pt x="27" y="12"/>
                  </a:lnTo>
                  <a:lnTo>
                    <a:pt x="25" y="12"/>
                  </a:lnTo>
                  <a:lnTo>
                    <a:pt x="23" y="13"/>
                  </a:lnTo>
                  <a:lnTo>
                    <a:pt x="22" y="13"/>
                  </a:lnTo>
                  <a:lnTo>
                    <a:pt x="20" y="14"/>
                  </a:lnTo>
                  <a:lnTo>
                    <a:pt x="20" y="16"/>
                  </a:lnTo>
                  <a:lnTo>
                    <a:pt x="19" y="18"/>
                  </a:lnTo>
                  <a:lnTo>
                    <a:pt x="18" y="20"/>
                  </a:lnTo>
                  <a:lnTo>
                    <a:pt x="16" y="20"/>
                  </a:lnTo>
                  <a:lnTo>
                    <a:pt x="14" y="20"/>
                  </a:lnTo>
                  <a:lnTo>
                    <a:pt x="12" y="20"/>
                  </a:lnTo>
                  <a:lnTo>
                    <a:pt x="11" y="19"/>
                  </a:lnTo>
                  <a:lnTo>
                    <a:pt x="12" y="18"/>
                  </a:lnTo>
                  <a:lnTo>
                    <a:pt x="14" y="16"/>
                  </a:lnTo>
                  <a:lnTo>
                    <a:pt x="14" y="14"/>
                  </a:lnTo>
                  <a:lnTo>
                    <a:pt x="12" y="13"/>
                  </a:lnTo>
                  <a:lnTo>
                    <a:pt x="11" y="12"/>
                  </a:lnTo>
                  <a:lnTo>
                    <a:pt x="10" y="11"/>
                  </a:lnTo>
                  <a:lnTo>
                    <a:pt x="9" y="11"/>
                  </a:lnTo>
                  <a:lnTo>
                    <a:pt x="7" y="12"/>
                  </a:lnTo>
                  <a:lnTo>
                    <a:pt x="5" y="13"/>
                  </a:lnTo>
                  <a:lnTo>
                    <a:pt x="3" y="13"/>
                  </a:lnTo>
                  <a:lnTo>
                    <a:pt x="2" y="13"/>
                  </a:lnTo>
                  <a:lnTo>
                    <a:pt x="1" y="13"/>
                  </a:lnTo>
                  <a:lnTo>
                    <a:pt x="0" y="13"/>
                  </a:lnTo>
                  <a:lnTo>
                    <a:pt x="4" y="10"/>
                  </a:lnTo>
                  <a:lnTo>
                    <a:pt x="9" y="8"/>
                  </a:lnTo>
                  <a:lnTo>
                    <a:pt x="12" y="7"/>
                  </a:lnTo>
                  <a:lnTo>
                    <a:pt x="16" y="8"/>
                  </a:lnTo>
                  <a:lnTo>
                    <a:pt x="16" y="4"/>
                  </a:lnTo>
                  <a:lnTo>
                    <a:pt x="12" y="1"/>
                  </a:lnTo>
                  <a:lnTo>
                    <a:pt x="5" y="1"/>
                  </a:lnTo>
                  <a:lnTo>
                    <a:pt x="1" y="3"/>
                  </a:lnTo>
                  <a:lnTo>
                    <a:pt x="12" y="0"/>
                  </a:lnTo>
                  <a:lnTo>
                    <a:pt x="22" y="3"/>
                  </a:lnTo>
                  <a:lnTo>
                    <a:pt x="26" y="7"/>
                  </a:lnTo>
                  <a:lnTo>
                    <a:pt x="29" y="13"/>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1" name="Freeform 198"/>
            <p:cNvSpPr>
              <a:spLocks/>
            </p:cNvSpPr>
            <p:nvPr/>
          </p:nvSpPr>
          <p:spPr bwMode="auto">
            <a:xfrm>
              <a:off x="5271" y="2755"/>
              <a:ext cx="3" cy="1"/>
            </a:xfrm>
            <a:custGeom>
              <a:avLst/>
              <a:gdLst>
                <a:gd name="T0" fmla="*/ 0 w 7"/>
                <a:gd name="T1" fmla="*/ 0 h 1"/>
                <a:gd name="T2" fmla="*/ 0 w 7"/>
                <a:gd name="T3" fmla="*/ 0 h 1"/>
                <a:gd name="T4" fmla="*/ 0 w 7"/>
                <a:gd name="T5" fmla="*/ 0 h 1"/>
                <a:gd name="T6" fmla="*/ 0 w 7"/>
                <a:gd name="T7" fmla="*/ 0 h 1"/>
                <a:gd name="T8" fmla="*/ 0 w 7"/>
                <a:gd name="T9" fmla="*/ 0 h 1"/>
                <a:gd name="T10" fmla="*/ 0 w 7"/>
                <a:gd name="T11" fmla="*/ 0 h 1"/>
                <a:gd name="T12" fmla="*/ 0 w 7"/>
                <a:gd name="T13" fmla="*/ 0 h 1"/>
                <a:gd name="T14" fmla="*/ 0 w 7"/>
                <a:gd name="T15" fmla="*/ 1 h 1"/>
                <a:gd name="T16" fmla="*/ 0 w 7"/>
                <a:gd name="T17" fmla="*/ 1 h 1"/>
                <a:gd name="T18" fmla="*/ 0 w 7"/>
                <a:gd name="T19" fmla="*/ 1 h 1"/>
                <a:gd name="T20" fmla="*/ 0 w 7"/>
                <a:gd name="T21" fmla="*/ 1 h 1"/>
                <a:gd name="T22" fmla="*/ 0 w 7"/>
                <a:gd name="T23" fmla="*/ 1 h 1"/>
                <a:gd name="T24" fmla="*/ 0 w 7"/>
                <a:gd name="T25" fmla="*/ 1 h 1"/>
                <a:gd name="T26" fmla="*/ 0 w 7"/>
                <a:gd name="T27" fmla="*/ 1 h 1"/>
                <a:gd name="T28" fmla="*/ 0 w 7"/>
                <a:gd name="T29" fmla="*/ 0 h 1"/>
                <a:gd name="T30" fmla="*/ 0 w 7"/>
                <a:gd name="T31" fmla="*/ 0 h 1"/>
                <a:gd name="T32" fmla="*/ 0 w 7"/>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
                <a:gd name="T53" fmla="*/ 7 w 7"/>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
                  <a:moveTo>
                    <a:pt x="1" y="0"/>
                  </a:moveTo>
                  <a:lnTo>
                    <a:pt x="2" y="0"/>
                  </a:lnTo>
                  <a:lnTo>
                    <a:pt x="5" y="0"/>
                  </a:lnTo>
                  <a:lnTo>
                    <a:pt x="6" y="0"/>
                  </a:lnTo>
                  <a:lnTo>
                    <a:pt x="7" y="0"/>
                  </a:lnTo>
                  <a:lnTo>
                    <a:pt x="7" y="1"/>
                  </a:lnTo>
                  <a:lnTo>
                    <a:pt x="6" y="1"/>
                  </a:lnTo>
                  <a:lnTo>
                    <a:pt x="5" y="1"/>
                  </a:lnTo>
                  <a:lnTo>
                    <a:pt x="2" y="1"/>
                  </a:lnTo>
                  <a:lnTo>
                    <a:pt x="1" y="1"/>
                  </a:lnTo>
                  <a:lnTo>
                    <a:pt x="0" y="1"/>
                  </a:lnTo>
                  <a:lnTo>
                    <a:pt x="0" y="0"/>
                  </a:lnTo>
                  <a:lnTo>
                    <a:pt x="1"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2" name="Freeform 199"/>
            <p:cNvSpPr>
              <a:spLocks/>
            </p:cNvSpPr>
            <p:nvPr/>
          </p:nvSpPr>
          <p:spPr bwMode="auto">
            <a:xfrm>
              <a:off x="5308" y="2769"/>
              <a:ext cx="6" cy="13"/>
            </a:xfrm>
            <a:custGeom>
              <a:avLst/>
              <a:gdLst>
                <a:gd name="T0" fmla="*/ 1 w 11"/>
                <a:gd name="T1" fmla="*/ 1 h 25"/>
                <a:gd name="T2" fmla="*/ 1 w 11"/>
                <a:gd name="T3" fmla="*/ 1 h 25"/>
                <a:gd name="T4" fmla="*/ 1 w 11"/>
                <a:gd name="T5" fmla="*/ 1 h 25"/>
                <a:gd name="T6" fmla="*/ 1 w 11"/>
                <a:gd name="T7" fmla="*/ 1 h 25"/>
                <a:gd name="T8" fmla="*/ 0 w 11"/>
                <a:gd name="T9" fmla="*/ 1 h 25"/>
                <a:gd name="T10" fmla="*/ 0 w 11"/>
                <a:gd name="T11" fmla="*/ 1 h 25"/>
                <a:gd name="T12" fmla="*/ 0 w 11"/>
                <a:gd name="T13" fmla="*/ 1 h 25"/>
                <a:gd name="T14" fmla="*/ 1 w 11"/>
                <a:gd name="T15" fmla="*/ 1 h 25"/>
                <a:gd name="T16" fmla="*/ 1 w 11"/>
                <a:gd name="T17" fmla="*/ 1 h 25"/>
                <a:gd name="T18" fmla="*/ 1 w 11"/>
                <a:gd name="T19" fmla="*/ 1 h 25"/>
                <a:gd name="T20" fmla="*/ 1 w 11"/>
                <a:gd name="T21" fmla="*/ 1 h 25"/>
                <a:gd name="T22" fmla="*/ 1 w 11"/>
                <a:gd name="T23" fmla="*/ 1 h 25"/>
                <a:gd name="T24" fmla="*/ 1 w 11"/>
                <a:gd name="T25" fmla="*/ 1 h 25"/>
                <a:gd name="T26" fmla="*/ 1 w 11"/>
                <a:gd name="T27" fmla="*/ 1 h 25"/>
                <a:gd name="T28" fmla="*/ 1 w 11"/>
                <a:gd name="T29" fmla="*/ 1 h 25"/>
                <a:gd name="T30" fmla="*/ 1 w 11"/>
                <a:gd name="T31" fmla="*/ 1 h 25"/>
                <a:gd name="T32" fmla="*/ 1 w 11"/>
                <a:gd name="T33" fmla="*/ 1 h 25"/>
                <a:gd name="T34" fmla="*/ 1 w 11"/>
                <a:gd name="T35" fmla="*/ 1 h 25"/>
                <a:gd name="T36" fmla="*/ 1 w 11"/>
                <a:gd name="T37" fmla="*/ 1 h 25"/>
                <a:gd name="T38" fmla="*/ 1 w 11"/>
                <a:gd name="T39" fmla="*/ 1 h 25"/>
                <a:gd name="T40" fmla="*/ 1 w 11"/>
                <a:gd name="T41" fmla="*/ 0 h 25"/>
                <a:gd name="T42" fmla="*/ 1 w 11"/>
                <a:gd name="T43" fmla="*/ 0 h 25"/>
                <a:gd name="T44" fmla="*/ 1 w 11"/>
                <a:gd name="T45" fmla="*/ 1 h 25"/>
                <a:gd name="T46" fmla="*/ 1 w 11"/>
                <a:gd name="T47" fmla="*/ 1 h 25"/>
                <a:gd name="T48" fmla="*/ 0 w 11"/>
                <a:gd name="T49" fmla="*/ 1 h 25"/>
                <a:gd name="T50" fmla="*/ 1 w 11"/>
                <a:gd name="T51" fmla="*/ 1 h 25"/>
                <a:gd name="T52" fmla="*/ 1 w 11"/>
                <a:gd name="T53" fmla="*/ 1 h 25"/>
                <a:gd name="T54" fmla="*/ 1 w 11"/>
                <a:gd name="T55" fmla="*/ 1 h 25"/>
                <a:gd name="T56" fmla="*/ 1 w 11"/>
                <a:gd name="T57" fmla="*/ 1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25"/>
                <a:gd name="T89" fmla="*/ 11 w 11"/>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25">
                  <a:moveTo>
                    <a:pt x="3" y="9"/>
                  </a:moveTo>
                  <a:lnTo>
                    <a:pt x="2" y="10"/>
                  </a:lnTo>
                  <a:lnTo>
                    <a:pt x="1" y="11"/>
                  </a:lnTo>
                  <a:lnTo>
                    <a:pt x="0" y="12"/>
                  </a:lnTo>
                  <a:lnTo>
                    <a:pt x="0" y="16"/>
                  </a:lnTo>
                  <a:lnTo>
                    <a:pt x="0" y="19"/>
                  </a:lnTo>
                  <a:lnTo>
                    <a:pt x="1" y="23"/>
                  </a:lnTo>
                  <a:lnTo>
                    <a:pt x="2" y="24"/>
                  </a:lnTo>
                  <a:lnTo>
                    <a:pt x="5" y="25"/>
                  </a:lnTo>
                  <a:lnTo>
                    <a:pt x="8" y="24"/>
                  </a:lnTo>
                  <a:lnTo>
                    <a:pt x="10" y="23"/>
                  </a:lnTo>
                  <a:lnTo>
                    <a:pt x="11" y="18"/>
                  </a:lnTo>
                  <a:lnTo>
                    <a:pt x="11" y="17"/>
                  </a:lnTo>
                  <a:lnTo>
                    <a:pt x="11" y="16"/>
                  </a:lnTo>
                  <a:lnTo>
                    <a:pt x="11" y="15"/>
                  </a:lnTo>
                  <a:lnTo>
                    <a:pt x="11" y="10"/>
                  </a:lnTo>
                  <a:lnTo>
                    <a:pt x="9" y="6"/>
                  </a:lnTo>
                  <a:lnTo>
                    <a:pt x="8" y="2"/>
                  </a:lnTo>
                  <a:lnTo>
                    <a:pt x="6" y="0"/>
                  </a:lnTo>
                  <a:lnTo>
                    <a:pt x="5" y="0"/>
                  </a:lnTo>
                  <a:lnTo>
                    <a:pt x="2" y="1"/>
                  </a:lnTo>
                  <a:lnTo>
                    <a:pt x="1" y="3"/>
                  </a:lnTo>
                  <a:lnTo>
                    <a:pt x="0" y="4"/>
                  </a:lnTo>
                  <a:lnTo>
                    <a:pt x="1" y="6"/>
                  </a:lnTo>
                  <a:lnTo>
                    <a:pt x="2" y="7"/>
                  </a:lnTo>
                  <a:lnTo>
                    <a:pt x="2" y="8"/>
                  </a:lnTo>
                  <a:lnTo>
                    <a:pt x="3" y="9"/>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3" name="Freeform 200"/>
            <p:cNvSpPr>
              <a:spLocks/>
            </p:cNvSpPr>
            <p:nvPr/>
          </p:nvSpPr>
          <p:spPr bwMode="auto">
            <a:xfrm>
              <a:off x="5252" y="2768"/>
              <a:ext cx="7" cy="13"/>
            </a:xfrm>
            <a:custGeom>
              <a:avLst/>
              <a:gdLst>
                <a:gd name="T0" fmla="*/ 1 w 14"/>
                <a:gd name="T1" fmla="*/ 1 h 25"/>
                <a:gd name="T2" fmla="*/ 1 w 14"/>
                <a:gd name="T3" fmla="*/ 1 h 25"/>
                <a:gd name="T4" fmla="*/ 1 w 14"/>
                <a:gd name="T5" fmla="*/ 1 h 25"/>
                <a:gd name="T6" fmla="*/ 1 w 14"/>
                <a:gd name="T7" fmla="*/ 1 h 25"/>
                <a:gd name="T8" fmla="*/ 1 w 14"/>
                <a:gd name="T9" fmla="*/ 1 h 25"/>
                <a:gd name="T10" fmla="*/ 1 w 14"/>
                <a:gd name="T11" fmla="*/ 1 h 25"/>
                <a:gd name="T12" fmla="*/ 1 w 14"/>
                <a:gd name="T13" fmla="*/ 1 h 25"/>
                <a:gd name="T14" fmla="*/ 1 w 14"/>
                <a:gd name="T15" fmla="*/ 1 h 25"/>
                <a:gd name="T16" fmla="*/ 1 w 14"/>
                <a:gd name="T17" fmla="*/ 1 h 25"/>
                <a:gd name="T18" fmla="*/ 1 w 14"/>
                <a:gd name="T19" fmla="*/ 1 h 25"/>
                <a:gd name="T20" fmla="*/ 1 w 14"/>
                <a:gd name="T21" fmla="*/ 1 h 25"/>
                <a:gd name="T22" fmla="*/ 0 w 14"/>
                <a:gd name="T23" fmla="*/ 1 h 25"/>
                <a:gd name="T24" fmla="*/ 0 w 14"/>
                <a:gd name="T25" fmla="*/ 1 h 25"/>
                <a:gd name="T26" fmla="*/ 1 w 14"/>
                <a:gd name="T27" fmla="*/ 1 h 25"/>
                <a:gd name="T28" fmla="*/ 1 w 14"/>
                <a:gd name="T29" fmla="*/ 1 h 25"/>
                <a:gd name="T30" fmla="*/ 1 w 14"/>
                <a:gd name="T31" fmla="*/ 1 h 25"/>
                <a:gd name="T32" fmla="*/ 1 w 14"/>
                <a:gd name="T33" fmla="*/ 0 h 25"/>
                <a:gd name="T34" fmla="*/ 1 w 14"/>
                <a:gd name="T35" fmla="*/ 1 h 25"/>
                <a:gd name="T36" fmla="*/ 1 w 14"/>
                <a:gd name="T37" fmla="*/ 1 h 25"/>
                <a:gd name="T38" fmla="*/ 1 w 14"/>
                <a:gd name="T39" fmla="*/ 1 h 25"/>
                <a:gd name="T40" fmla="*/ 1 w 14"/>
                <a:gd name="T41" fmla="*/ 1 h 25"/>
                <a:gd name="T42" fmla="*/ 1 w 14"/>
                <a:gd name="T43" fmla="*/ 1 h 25"/>
                <a:gd name="T44" fmla="*/ 1 w 14"/>
                <a:gd name="T45" fmla="*/ 1 h 25"/>
                <a:gd name="T46" fmla="*/ 1 w 14"/>
                <a:gd name="T47" fmla="*/ 1 h 25"/>
                <a:gd name="T48" fmla="*/ 1 w 14"/>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25"/>
                <a:gd name="T77" fmla="*/ 14 w 14"/>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25">
                  <a:moveTo>
                    <a:pt x="9" y="11"/>
                  </a:moveTo>
                  <a:lnTo>
                    <a:pt x="9" y="13"/>
                  </a:lnTo>
                  <a:lnTo>
                    <a:pt x="11" y="14"/>
                  </a:lnTo>
                  <a:lnTo>
                    <a:pt x="13" y="14"/>
                  </a:lnTo>
                  <a:lnTo>
                    <a:pt x="14" y="14"/>
                  </a:lnTo>
                  <a:lnTo>
                    <a:pt x="13" y="18"/>
                  </a:lnTo>
                  <a:lnTo>
                    <a:pt x="13" y="21"/>
                  </a:lnTo>
                  <a:lnTo>
                    <a:pt x="12" y="24"/>
                  </a:lnTo>
                  <a:lnTo>
                    <a:pt x="9" y="25"/>
                  </a:lnTo>
                  <a:lnTo>
                    <a:pt x="6" y="24"/>
                  </a:lnTo>
                  <a:lnTo>
                    <a:pt x="4" y="23"/>
                  </a:lnTo>
                  <a:lnTo>
                    <a:pt x="0" y="19"/>
                  </a:lnTo>
                  <a:lnTo>
                    <a:pt x="0" y="16"/>
                  </a:lnTo>
                  <a:lnTo>
                    <a:pt x="1" y="9"/>
                  </a:lnTo>
                  <a:lnTo>
                    <a:pt x="4" y="4"/>
                  </a:lnTo>
                  <a:lnTo>
                    <a:pt x="5" y="2"/>
                  </a:lnTo>
                  <a:lnTo>
                    <a:pt x="7" y="0"/>
                  </a:lnTo>
                  <a:lnTo>
                    <a:pt x="8" y="1"/>
                  </a:lnTo>
                  <a:lnTo>
                    <a:pt x="9" y="2"/>
                  </a:lnTo>
                  <a:lnTo>
                    <a:pt x="12" y="3"/>
                  </a:lnTo>
                  <a:lnTo>
                    <a:pt x="11" y="5"/>
                  </a:lnTo>
                  <a:lnTo>
                    <a:pt x="11" y="8"/>
                  </a:lnTo>
                  <a:lnTo>
                    <a:pt x="9" y="10"/>
                  </a:lnTo>
                  <a:lnTo>
                    <a:pt x="9" y="11"/>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4" name="Freeform 201"/>
            <p:cNvSpPr>
              <a:spLocks/>
            </p:cNvSpPr>
            <p:nvPr/>
          </p:nvSpPr>
          <p:spPr bwMode="auto">
            <a:xfrm>
              <a:off x="5308" y="2774"/>
              <a:ext cx="2" cy="7"/>
            </a:xfrm>
            <a:custGeom>
              <a:avLst/>
              <a:gdLst>
                <a:gd name="T0" fmla="*/ 0 w 5"/>
                <a:gd name="T1" fmla="*/ 0 h 15"/>
                <a:gd name="T2" fmla="*/ 0 w 5"/>
                <a:gd name="T3" fmla="*/ 0 h 15"/>
                <a:gd name="T4" fmla="*/ 0 w 5"/>
                <a:gd name="T5" fmla="*/ 0 h 15"/>
                <a:gd name="T6" fmla="*/ 0 w 5"/>
                <a:gd name="T7" fmla="*/ 0 h 15"/>
                <a:gd name="T8" fmla="*/ 0 w 5"/>
                <a:gd name="T9" fmla="*/ 0 h 15"/>
                <a:gd name="T10" fmla="*/ 0 w 5"/>
                <a:gd name="T11" fmla="*/ 0 h 15"/>
                <a:gd name="T12" fmla="*/ 0 w 5"/>
                <a:gd name="T13" fmla="*/ 0 h 15"/>
                <a:gd name="T14" fmla="*/ 0 w 5"/>
                <a:gd name="T15" fmla="*/ 0 h 15"/>
                <a:gd name="T16" fmla="*/ 0 w 5"/>
                <a:gd name="T17" fmla="*/ 0 h 15"/>
                <a:gd name="T18" fmla="*/ 0 w 5"/>
                <a:gd name="T19" fmla="*/ 0 h 15"/>
                <a:gd name="T20" fmla="*/ 0 w 5"/>
                <a:gd name="T21" fmla="*/ 0 h 15"/>
                <a:gd name="T22" fmla="*/ 0 w 5"/>
                <a:gd name="T23" fmla="*/ 0 h 15"/>
                <a:gd name="T24" fmla="*/ 0 w 5"/>
                <a:gd name="T25" fmla="*/ 0 h 15"/>
                <a:gd name="T26" fmla="*/ 0 w 5"/>
                <a:gd name="T27" fmla="*/ 0 h 15"/>
                <a:gd name="T28" fmla="*/ 0 w 5"/>
                <a:gd name="T29" fmla="*/ 0 h 15"/>
                <a:gd name="T30" fmla="*/ 0 w 5"/>
                <a:gd name="T31" fmla="*/ 0 h 15"/>
                <a:gd name="T32" fmla="*/ 0 w 5"/>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15"/>
                <a:gd name="T53" fmla="*/ 5 w 5"/>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15">
                  <a:moveTo>
                    <a:pt x="5" y="8"/>
                  </a:moveTo>
                  <a:lnTo>
                    <a:pt x="5" y="10"/>
                  </a:lnTo>
                  <a:lnTo>
                    <a:pt x="5" y="13"/>
                  </a:lnTo>
                  <a:lnTo>
                    <a:pt x="3" y="14"/>
                  </a:lnTo>
                  <a:lnTo>
                    <a:pt x="2" y="15"/>
                  </a:lnTo>
                  <a:lnTo>
                    <a:pt x="1" y="14"/>
                  </a:lnTo>
                  <a:lnTo>
                    <a:pt x="0" y="10"/>
                  </a:lnTo>
                  <a:lnTo>
                    <a:pt x="0" y="7"/>
                  </a:lnTo>
                  <a:lnTo>
                    <a:pt x="0" y="3"/>
                  </a:lnTo>
                  <a:lnTo>
                    <a:pt x="1" y="2"/>
                  </a:lnTo>
                  <a:lnTo>
                    <a:pt x="2" y="1"/>
                  </a:lnTo>
                  <a:lnTo>
                    <a:pt x="3" y="0"/>
                  </a:lnTo>
                  <a:lnTo>
                    <a:pt x="3" y="1"/>
                  </a:lnTo>
                  <a:lnTo>
                    <a:pt x="5" y="3"/>
                  </a:lnTo>
                  <a:lnTo>
                    <a:pt x="5" y="6"/>
                  </a:lnTo>
                  <a:lnTo>
                    <a:pt x="5" y="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5" name="Freeform 202"/>
            <p:cNvSpPr>
              <a:spLocks/>
            </p:cNvSpPr>
            <p:nvPr/>
          </p:nvSpPr>
          <p:spPr bwMode="auto">
            <a:xfrm>
              <a:off x="5308" y="2769"/>
              <a:ext cx="6" cy="10"/>
            </a:xfrm>
            <a:custGeom>
              <a:avLst/>
              <a:gdLst>
                <a:gd name="T0" fmla="*/ 1 w 11"/>
                <a:gd name="T1" fmla="*/ 1 h 18"/>
                <a:gd name="T2" fmla="*/ 1 w 11"/>
                <a:gd name="T3" fmla="*/ 1 h 18"/>
                <a:gd name="T4" fmla="*/ 1 w 11"/>
                <a:gd name="T5" fmla="*/ 1 h 18"/>
                <a:gd name="T6" fmla="*/ 1 w 11"/>
                <a:gd name="T7" fmla="*/ 1 h 18"/>
                <a:gd name="T8" fmla="*/ 1 w 11"/>
                <a:gd name="T9" fmla="*/ 0 h 18"/>
                <a:gd name="T10" fmla="*/ 1 w 11"/>
                <a:gd name="T11" fmla="*/ 0 h 18"/>
                <a:gd name="T12" fmla="*/ 1 w 11"/>
                <a:gd name="T13" fmla="*/ 1 h 18"/>
                <a:gd name="T14" fmla="*/ 1 w 11"/>
                <a:gd name="T15" fmla="*/ 1 h 18"/>
                <a:gd name="T16" fmla="*/ 0 w 11"/>
                <a:gd name="T17" fmla="*/ 1 h 18"/>
                <a:gd name="T18" fmla="*/ 1 w 11"/>
                <a:gd name="T19" fmla="*/ 1 h 18"/>
                <a:gd name="T20" fmla="*/ 1 w 11"/>
                <a:gd name="T21" fmla="*/ 1 h 18"/>
                <a:gd name="T22" fmla="*/ 1 w 11"/>
                <a:gd name="T23" fmla="*/ 1 h 18"/>
                <a:gd name="T24" fmla="*/ 1 w 11"/>
                <a:gd name="T25" fmla="*/ 1 h 18"/>
                <a:gd name="T26" fmla="*/ 1 w 11"/>
                <a:gd name="T27" fmla="*/ 1 h 18"/>
                <a:gd name="T28" fmla="*/ 1 w 11"/>
                <a:gd name="T29" fmla="*/ 1 h 18"/>
                <a:gd name="T30" fmla="*/ 1 w 11"/>
                <a:gd name="T31" fmla="*/ 1 h 18"/>
                <a:gd name="T32" fmla="*/ 1 w 11"/>
                <a:gd name="T33" fmla="*/ 1 h 18"/>
                <a:gd name="T34" fmla="*/ 1 w 11"/>
                <a:gd name="T35" fmla="*/ 1 h 18"/>
                <a:gd name="T36" fmla="*/ 1 w 11"/>
                <a:gd name="T37" fmla="*/ 1 h 18"/>
                <a:gd name="T38" fmla="*/ 1 w 11"/>
                <a:gd name="T39" fmla="*/ 1 h 18"/>
                <a:gd name="T40" fmla="*/ 1 w 11"/>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8"/>
                <a:gd name="T65" fmla="*/ 11 w 11"/>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8">
                  <a:moveTo>
                    <a:pt x="11" y="15"/>
                  </a:moveTo>
                  <a:lnTo>
                    <a:pt x="11" y="10"/>
                  </a:lnTo>
                  <a:lnTo>
                    <a:pt x="9" y="6"/>
                  </a:lnTo>
                  <a:lnTo>
                    <a:pt x="8" y="2"/>
                  </a:lnTo>
                  <a:lnTo>
                    <a:pt x="6" y="0"/>
                  </a:lnTo>
                  <a:lnTo>
                    <a:pt x="5" y="0"/>
                  </a:lnTo>
                  <a:lnTo>
                    <a:pt x="2" y="1"/>
                  </a:lnTo>
                  <a:lnTo>
                    <a:pt x="1" y="3"/>
                  </a:lnTo>
                  <a:lnTo>
                    <a:pt x="0" y="4"/>
                  </a:lnTo>
                  <a:lnTo>
                    <a:pt x="1" y="6"/>
                  </a:lnTo>
                  <a:lnTo>
                    <a:pt x="2" y="7"/>
                  </a:lnTo>
                  <a:lnTo>
                    <a:pt x="2" y="8"/>
                  </a:lnTo>
                  <a:lnTo>
                    <a:pt x="3" y="9"/>
                  </a:lnTo>
                  <a:lnTo>
                    <a:pt x="3" y="10"/>
                  </a:lnTo>
                  <a:lnTo>
                    <a:pt x="5" y="12"/>
                  </a:lnTo>
                  <a:lnTo>
                    <a:pt x="5" y="15"/>
                  </a:lnTo>
                  <a:lnTo>
                    <a:pt x="5" y="17"/>
                  </a:lnTo>
                  <a:lnTo>
                    <a:pt x="6" y="18"/>
                  </a:lnTo>
                  <a:lnTo>
                    <a:pt x="8" y="18"/>
                  </a:lnTo>
                  <a:lnTo>
                    <a:pt x="10" y="17"/>
                  </a:lnTo>
                  <a:lnTo>
                    <a:pt x="11" y="15"/>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6" name="Freeform 203"/>
            <p:cNvSpPr>
              <a:spLocks/>
            </p:cNvSpPr>
            <p:nvPr/>
          </p:nvSpPr>
          <p:spPr bwMode="auto">
            <a:xfrm>
              <a:off x="5256" y="2774"/>
              <a:ext cx="3" cy="7"/>
            </a:xfrm>
            <a:custGeom>
              <a:avLst/>
              <a:gdLst>
                <a:gd name="T0" fmla="*/ 0 w 7"/>
                <a:gd name="T1" fmla="*/ 1 h 14"/>
                <a:gd name="T2" fmla="*/ 0 w 7"/>
                <a:gd name="T3" fmla="*/ 1 h 14"/>
                <a:gd name="T4" fmla="*/ 0 w 7"/>
                <a:gd name="T5" fmla="*/ 1 h 14"/>
                <a:gd name="T6" fmla="*/ 0 w 7"/>
                <a:gd name="T7" fmla="*/ 1 h 14"/>
                <a:gd name="T8" fmla="*/ 0 w 7"/>
                <a:gd name="T9" fmla="*/ 1 h 14"/>
                <a:gd name="T10" fmla="*/ 0 w 7"/>
                <a:gd name="T11" fmla="*/ 1 h 14"/>
                <a:gd name="T12" fmla="*/ 0 w 7"/>
                <a:gd name="T13" fmla="*/ 1 h 14"/>
                <a:gd name="T14" fmla="*/ 0 w 7"/>
                <a:gd name="T15" fmla="*/ 1 h 14"/>
                <a:gd name="T16" fmla="*/ 0 w 7"/>
                <a:gd name="T17" fmla="*/ 1 h 14"/>
                <a:gd name="T18" fmla="*/ 0 w 7"/>
                <a:gd name="T19" fmla="*/ 1 h 14"/>
                <a:gd name="T20" fmla="*/ 0 w 7"/>
                <a:gd name="T21" fmla="*/ 1 h 14"/>
                <a:gd name="T22" fmla="*/ 0 w 7"/>
                <a:gd name="T23" fmla="*/ 1 h 14"/>
                <a:gd name="T24" fmla="*/ 0 w 7"/>
                <a:gd name="T25" fmla="*/ 0 h 14"/>
                <a:gd name="T26" fmla="*/ 0 w 7"/>
                <a:gd name="T27" fmla="*/ 1 h 14"/>
                <a:gd name="T28" fmla="*/ 0 w 7"/>
                <a:gd name="T29" fmla="*/ 1 h 14"/>
                <a:gd name="T30" fmla="*/ 0 w 7"/>
                <a:gd name="T31" fmla="*/ 1 h 14"/>
                <a:gd name="T32" fmla="*/ 0 w 7"/>
                <a:gd name="T33" fmla="*/ 1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4"/>
                <a:gd name="T53" fmla="*/ 7 w 7"/>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4">
                  <a:moveTo>
                    <a:pt x="0" y="7"/>
                  </a:moveTo>
                  <a:lnTo>
                    <a:pt x="0" y="8"/>
                  </a:lnTo>
                  <a:lnTo>
                    <a:pt x="1" y="10"/>
                  </a:lnTo>
                  <a:lnTo>
                    <a:pt x="1" y="12"/>
                  </a:lnTo>
                  <a:lnTo>
                    <a:pt x="2" y="14"/>
                  </a:lnTo>
                  <a:lnTo>
                    <a:pt x="5" y="13"/>
                  </a:lnTo>
                  <a:lnTo>
                    <a:pt x="6" y="10"/>
                  </a:lnTo>
                  <a:lnTo>
                    <a:pt x="6" y="7"/>
                  </a:lnTo>
                  <a:lnTo>
                    <a:pt x="7" y="3"/>
                  </a:lnTo>
                  <a:lnTo>
                    <a:pt x="6" y="3"/>
                  </a:lnTo>
                  <a:lnTo>
                    <a:pt x="4" y="3"/>
                  </a:lnTo>
                  <a:lnTo>
                    <a:pt x="2" y="2"/>
                  </a:lnTo>
                  <a:lnTo>
                    <a:pt x="2" y="0"/>
                  </a:lnTo>
                  <a:lnTo>
                    <a:pt x="1" y="1"/>
                  </a:lnTo>
                  <a:lnTo>
                    <a:pt x="1" y="3"/>
                  </a:lnTo>
                  <a:lnTo>
                    <a:pt x="0" y="5"/>
                  </a:lnTo>
                  <a:lnTo>
                    <a:pt x="0" y="7"/>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7" name="Freeform 204"/>
            <p:cNvSpPr>
              <a:spLocks/>
            </p:cNvSpPr>
            <p:nvPr/>
          </p:nvSpPr>
          <p:spPr bwMode="auto">
            <a:xfrm>
              <a:off x="5252" y="2768"/>
              <a:ext cx="6" cy="10"/>
            </a:xfrm>
            <a:custGeom>
              <a:avLst/>
              <a:gdLst>
                <a:gd name="T0" fmla="*/ 1 w 12"/>
                <a:gd name="T1" fmla="*/ 1 h 19"/>
                <a:gd name="T2" fmla="*/ 1 w 12"/>
                <a:gd name="T3" fmla="*/ 1 h 19"/>
                <a:gd name="T4" fmla="*/ 1 w 12"/>
                <a:gd name="T5" fmla="*/ 1 h 19"/>
                <a:gd name="T6" fmla="*/ 1 w 12"/>
                <a:gd name="T7" fmla="*/ 1 h 19"/>
                <a:gd name="T8" fmla="*/ 1 w 12"/>
                <a:gd name="T9" fmla="*/ 1 h 19"/>
                <a:gd name="T10" fmla="*/ 1 w 12"/>
                <a:gd name="T11" fmla="*/ 1 h 19"/>
                <a:gd name="T12" fmla="*/ 1 w 12"/>
                <a:gd name="T13" fmla="*/ 1 h 19"/>
                <a:gd name="T14" fmla="*/ 1 w 12"/>
                <a:gd name="T15" fmla="*/ 1 h 19"/>
                <a:gd name="T16" fmla="*/ 1 w 12"/>
                <a:gd name="T17" fmla="*/ 1 h 19"/>
                <a:gd name="T18" fmla="*/ 1 w 12"/>
                <a:gd name="T19" fmla="*/ 1 h 19"/>
                <a:gd name="T20" fmla="*/ 1 w 12"/>
                <a:gd name="T21" fmla="*/ 1 h 19"/>
                <a:gd name="T22" fmla="*/ 1 w 12"/>
                <a:gd name="T23" fmla="*/ 1 h 19"/>
                <a:gd name="T24" fmla="*/ 1 w 12"/>
                <a:gd name="T25" fmla="*/ 0 h 19"/>
                <a:gd name="T26" fmla="*/ 1 w 12"/>
                <a:gd name="T27" fmla="*/ 1 h 19"/>
                <a:gd name="T28" fmla="*/ 1 w 12"/>
                <a:gd name="T29" fmla="*/ 1 h 19"/>
                <a:gd name="T30" fmla="*/ 1 w 12"/>
                <a:gd name="T31" fmla="*/ 1 h 19"/>
                <a:gd name="T32" fmla="*/ 0 w 12"/>
                <a:gd name="T33" fmla="*/ 1 h 19"/>
                <a:gd name="T34" fmla="*/ 1 w 12"/>
                <a:gd name="T35" fmla="*/ 1 h 19"/>
                <a:gd name="T36" fmla="*/ 1 w 12"/>
                <a:gd name="T37" fmla="*/ 1 h 19"/>
                <a:gd name="T38" fmla="*/ 1 w 12"/>
                <a:gd name="T39" fmla="*/ 1 h 19"/>
                <a:gd name="T40" fmla="*/ 1 w 12"/>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9"/>
                <a:gd name="T65" fmla="*/ 12 w 1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9">
                  <a:moveTo>
                    <a:pt x="7" y="18"/>
                  </a:moveTo>
                  <a:lnTo>
                    <a:pt x="7" y="16"/>
                  </a:lnTo>
                  <a:lnTo>
                    <a:pt x="8" y="14"/>
                  </a:lnTo>
                  <a:lnTo>
                    <a:pt x="8" y="12"/>
                  </a:lnTo>
                  <a:lnTo>
                    <a:pt x="9" y="11"/>
                  </a:lnTo>
                  <a:lnTo>
                    <a:pt x="9" y="10"/>
                  </a:lnTo>
                  <a:lnTo>
                    <a:pt x="11" y="8"/>
                  </a:lnTo>
                  <a:lnTo>
                    <a:pt x="11" y="5"/>
                  </a:lnTo>
                  <a:lnTo>
                    <a:pt x="12" y="3"/>
                  </a:lnTo>
                  <a:lnTo>
                    <a:pt x="9" y="2"/>
                  </a:lnTo>
                  <a:lnTo>
                    <a:pt x="8" y="1"/>
                  </a:lnTo>
                  <a:lnTo>
                    <a:pt x="7" y="0"/>
                  </a:lnTo>
                  <a:lnTo>
                    <a:pt x="5" y="2"/>
                  </a:lnTo>
                  <a:lnTo>
                    <a:pt x="4" y="4"/>
                  </a:lnTo>
                  <a:lnTo>
                    <a:pt x="1" y="9"/>
                  </a:lnTo>
                  <a:lnTo>
                    <a:pt x="0" y="16"/>
                  </a:lnTo>
                  <a:lnTo>
                    <a:pt x="1" y="17"/>
                  </a:lnTo>
                  <a:lnTo>
                    <a:pt x="3" y="18"/>
                  </a:lnTo>
                  <a:lnTo>
                    <a:pt x="5" y="19"/>
                  </a:lnTo>
                  <a:lnTo>
                    <a:pt x="7" y="1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8" name="Freeform 205"/>
            <p:cNvSpPr>
              <a:spLocks/>
            </p:cNvSpPr>
            <p:nvPr/>
          </p:nvSpPr>
          <p:spPr bwMode="auto">
            <a:xfrm>
              <a:off x="5171" y="3063"/>
              <a:ext cx="33" cy="110"/>
            </a:xfrm>
            <a:custGeom>
              <a:avLst/>
              <a:gdLst>
                <a:gd name="T0" fmla="*/ 1 w 66"/>
                <a:gd name="T1" fmla="*/ 1 h 220"/>
                <a:gd name="T2" fmla="*/ 1 w 66"/>
                <a:gd name="T3" fmla="*/ 1 h 220"/>
                <a:gd name="T4" fmla="*/ 0 w 66"/>
                <a:gd name="T5" fmla="*/ 1 h 220"/>
                <a:gd name="T6" fmla="*/ 1 w 66"/>
                <a:gd name="T7" fmla="*/ 1 h 220"/>
                <a:gd name="T8" fmla="*/ 1 w 66"/>
                <a:gd name="T9" fmla="*/ 1 h 220"/>
                <a:gd name="T10" fmla="*/ 1 w 66"/>
                <a:gd name="T11" fmla="*/ 1 h 220"/>
                <a:gd name="T12" fmla="*/ 1 w 66"/>
                <a:gd name="T13" fmla="*/ 1 h 220"/>
                <a:gd name="T14" fmla="*/ 1 w 66"/>
                <a:gd name="T15" fmla="*/ 1 h 220"/>
                <a:gd name="T16" fmla="*/ 1 w 66"/>
                <a:gd name="T17" fmla="*/ 1 h 220"/>
                <a:gd name="T18" fmla="*/ 1 w 66"/>
                <a:gd name="T19" fmla="*/ 1 h 220"/>
                <a:gd name="T20" fmla="*/ 1 w 66"/>
                <a:gd name="T21" fmla="*/ 1 h 220"/>
                <a:gd name="T22" fmla="*/ 1 w 66"/>
                <a:gd name="T23" fmla="*/ 0 h 220"/>
                <a:gd name="T24" fmla="*/ 1 w 66"/>
                <a:gd name="T25" fmla="*/ 1 h 2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220"/>
                <a:gd name="T41" fmla="*/ 66 w 66"/>
                <a:gd name="T42" fmla="*/ 220 h 2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220">
                  <a:moveTo>
                    <a:pt x="43" y="1"/>
                  </a:moveTo>
                  <a:lnTo>
                    <a:pt x="13" y="3"/>
                  </a:lnTo>
                  <a:lnTo>
                    <a:pt x="0" y="5"/>
                  </a:lnTo>
                  <a:lnTo>
                    <a:pt x="1" y="31"/>
                  </a:lnTo>
                  <a:lnTo>
                    <a:pt x="12" y="211"/>
                  </a:lnTo>
                  <a:lnTo>
                    <a:pt x="12" y="220"/>
                  </a:lnTo>
                  <a:lnTo>
                    <a:pt x="21" y="220"/>
                  </a:lnTo>
                  <a:lnTo>
                    <a:pt x="58" y="215"/>
                  </a:lnTo>
                  <a:lnTo>
                    <a:pt x="66" y="215"/>
                  </a:lnTo>
                  <a:lnTo>
                    <a:pt x="66" y="206"/>
                  </a:lnTo>
                  <a:lnTo>
                    <a:pt x="56" y="24"/>
                  </a:lnTo>
                  <a:lnTo>
                    <a:pt x="55" y="0"/>
                  </a:lnTo>
                  <a:lnTo>
                    <a:pt x="43"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9" name="Freeform 206"/>
            <p:cNvSpPr>
              <a:spLocks/>
            </p:cNvSpPr>
            <p:nvPr/>
          </p:nvSpPr>
          <p:spPr bwMode="auto">
            <a:xfrm>
              <a:off x="5177" y="3063"/>
              <a:ext cx="43" cy="114"/>
            </a:xfrm>
            <a:custGeom>
              <a:avLst/>
              <a:gdLst>
                <a:gd name="T0" fmla="*/ 0 w 86"/>
                <a:gd name="T1" fmla="*/ 1 h 228"/>
                <a:gd name="T2" fmla="*/ 1 w 86"/>
                <a:gd name="T3" fmla="*/ 1 h 228"/>
                <a:gd name="T4" fmla="*/ 1 w 86"/>
                <a:gd name="T5" fmla="*/ 1 h 228"/>
                <a:gd name="T6" fmla="*/ 1 w 86"/>
                <a:gd name="T7" fmla="*/ 1 h 228"/>
                <a:gd name="T8" fmla="*/ 1 w 86"/>
                <a:gd name="T9" fmla="*/ 1 h 228"/>
                <a:gd name="T10" fmla="*/ 1 w 86"/>
                <a:gd name="T11" fmla="*/ 1 h 228"/>
                <a:gd name="T12" fmla="*/ 1 w 86"/>
                <a:gd name="T13" fmla="*/ 0 h 228"/>
                <a:gd name="T14" fmla="*/ 1 w 86"/>
                <a:gd name="T15" fmla="*/ 1 h 228"/>
                <a:gd name="T16" fmla="*/ 1 w 86"/>
                <a:gd name="T17" fmla="*/ 1 h 228"/>
                <a:gd name="T18" fmla="*/ 1 w 86"/>
                <a:gd name="T19" fmla="*/ 1 h 228"/>
                <a:gd name="T20" fmla="*/ 0 w 86"/>
                <a:gd name="T21" fmla="*/ 1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228"/>
                <a:gd name="T35" fmla="*/ 86 w 86"/>
                <a:gd name="T36" fmla="*/ 228 h 2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228">
                  <a:moveTo>
                    <a:pt x="0" y="220"/>
                  </a:moveTo>
                  <a:lnTo>
                    <a:pt x="9" y="220"/>
                  </a:lnTo>
                  <a:lnTo>
                    <a:pt x="46" y="215"/>
                  </a:lnTo>
                  <a:lnTo>
                    <a:pt x="54" y="215"/>
                  </a:lnTo>
                  <a:lnTo>
                    <a:pt x="54" y="206"/>
                  </a:lnTo>
                  <a:lnTo>
                    <a:pt x="44" y="24"/>
                  </a:lnTo>
                  <a:lnTo>
                    <a:pt x="43" y="0"/>
                  </a:lnTo>
                  <a:lnTo>
                    <a:pt x="77" y="69"/>
                  </a:lnTo>
                  <a:lnTo>
                    <a:pt x="86" y="224"/>
                  </a:lnTo>
                  <a:lnTo>
                    <a:pt x="50" y="228"/>
                  </a:lnTo>
                  <a:lnTo>
                    <a:pt x="0" y="2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0" name="Freeform 207"/>
            <p:cNvSpPr>
              <a:spLocks/>
            </p:cNvSpPr>
            <p:nvPr/>
          </p:nvSpPr>
          <p:spPr bwMode="auto">
            <a:xfrm>
              <a:off x="5171" y="3065"/>
              <a:ext cx="6" cy="14"/>
            </a:xfrm>
            <a:custGeom>
              <a:avLst/>
              <a:gdLst>
                <a:gd name="T0" fmla="*/ 0 w 13"/>
                <a:gd name="T1" fmla="*/ 0 h 28"/>
                <a:gd name="T2" fmla="*/ 0 w 13"/>
                <a:gd name="T3" fmla="*/ 1 h 28"/>
                <a:gd name="T4" fmla="*/ 0 w 13"/>
                <a:gd name="T5" fmla="*/ 1 h 28"/>
                <a:gd name="T6" fmla="*/ 0 w 13"/>
                <a:gd name="T7" fmla="*/ 1 h 28"/>
                <a:gd name="T8" fmla="*/ 0 w 13"/>
                <a:gd name="T9" fmla="*/ 1 h 28"/>
                <a:gd name="T10" fmla="*/ 0 w 13"/>
                <a:gd name="T11" fmla="*/ 1 h 28"/>
                <a:gd name="T12" fmla="*/ 0 w 13"/>
                <a:gd name="T13" fmla="*/ 1 h 28"/>
                <a:gd name="T14" fmla="*/ 0 w 13"/>
                <a:gd name="T15" fmla="*/ 1 h 28"/>
                <a:gd name="T16" fmla="*/ 0 w 13"/>
                <a:gd name="T17" fmla="*/ 1 h 28"/>
                <a:gd name="T18" fmla="*/ 0 w 13"/>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8"/>
                <a:gd name="T32" fmla="*/ 13 w 13"/>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8">
                  <a:moveTo>
                    <a:pt x="13" y="0"/>
                  </a:moveTo>
                  <a:lnTo>
                    <a:pt x="0" y="2"/>
                  </a:lnTo>
                  <a:lnTo>
                    <a:pt x="1" y="28"/>
                  </a:lnTo>
                  <a:lnTo>
                    <a:pt x="2" y="28"/>
                  </a:lnTo>
                  <a:lnTo>
                    <a:pt x="5" y="27"/>
                  </a:lnTo>
                  <a:lnTo>
                    <a:pt x="6" y="27"/>
                  </a:lnTo>
                  <a:lnTo>
                    <a:pt x="7" y="27"/>
                  </a:lnTo>
                  <a:lnTo>
                    <a:pt x="7" y="10"/>
                  </a:lnTo>
                  <a:lnTo>
                    <a:pt x="13" y="6"/>
                  </a:lnTo>
                  <a:lnTo>
                    <a:pt x="1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1" name="Freeform 208"/>
            <p:cNvSpPr>
              <a:spLocks/>
            </p:cNvSpPr>
            <p:nvPr/>
          </p:nvSpPr>
          <p:spPr bwMode="auto">
            <a:xfrm>
              <a:off x="5177" y="3169"/>
              <a:ext cx="4" cy="4"/>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60000 65536"/>
                <a:gd name="T15" fmla="*/ 0 60000 65536"/>
                <a:gd name="T16" fmla="*/ 0 60000 65536"/>
                <a:gd name="T17" fmla="*/ 0 60000 65536"/>
                <a:gd name="T18" fmla="*/ 0 60000 65536"/>
                <a:gd name="T19" fmla="*/ 0 60000 65536"/>
                <a:gd name="T20" fmla="*/ 0 60000 65536"/>
                <a:gd name="T21" fmla="*/ 0 w 9"/>
                <a:gd name="T22" fmla="*/ 0 h 9"/>
                <a:gd name="T23" fmla="*/ 9 w 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9">
                  <a:moveTo>
                    <a:pt x="9" y="9"/>
                  </a:moveTo>
                  <a:lnTo>
                    <a:pt x="0" y="9"/>
                  </a:lnTo>
                  <a:lnTo>
                    <a:pt x="0" y="0"/>
                  </a:lnTo>
                  <a:lnTo>
                    <a:pt x="3" y="1"/>
                  </a:lnTo>
                  <a:lnTo>
                    <a:pt x="6" y="2"/>
                  </a:lnTo>
                  <a:lnTo>
                    <a:pt x="8" y="5"/>
                  </a:lnTo>
                  <a:lnTo>
                    <a:pt x="9"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2" name="Freeform 209"/>
            <p:cNvSpPr>
              <a:spLocks/>
            </p:cNvSpPr>
            <p:nvPr/>
          </p:nvSpPr>
          <p:spPr bwMode="auto">
            <a:xfrm>
              <a:off x="5200" y="3166"/>
              <a:ext cx="4" cy="5"/>
            </a:xfrm>
            <a:custGeom>
              <a:avLst/>
              <a:gdLst>
                <a:gd name="T0" fmla="*/ 0 w 8"/>
                <a:gd name="T1" fmla="*/ 1 h 9"/>
                <a:gd name="T2" fmla="*/ 1 w 8"/>
                <a:gd name="T3" fmla="*/ 1 h 9"/>
                <a:gd name="T4" fmla="*/ 1 w 8"/>
                <a:gd name="T5" fmla="*/ 0 h 9"/>
                <a:gd name="T6" fmla="*/ 1 w 8"/>
                <a:gd name="T7" fmla="*/ 1 h 9"/>
                <a:gd name="T8" fmla="*/ 1 w 8"/>
                <a:gd name="T9" fmla="*/ 1 h 9"/>
                <a:gd name="T10" fmla="*/ 1 w 8"/>
                <a:gd name="T11" fmla="*/ 1 h 9"/>
                <a:gd name="T12" fmla="*/ 0 w 8"/>
                <a:gd name="T13" fmla="*/ 1 h 9"/>
                <a:gd name="T14" fmla="*/ 0 60000 65536"/>
                <a:gd name="T15" fmla="*/ 0 60000 65536"/>
                <a:gd name="T16" fmla="*/ 0 60000 65536"/>
                <a:gd name="T17" fmla="*/ 0 60000 65536"/>
                <a:gd name="T18" fmla="*/ 0 60000 65536"/>
                <a:gd name="T19" fmla="*/ 0 60000 65536"/>
                <a:gd name="T20" fmla="*/ 0 60000 65536"/>
                <a:gd name="T21" fmla="*/ 0 w 8"/>
                <a:gd name="T22" fmla="*/ 0 h 9"/>
                <a:gd name="T23" fmla="*/ 8 w 8"/>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9">
                  <a:moveTo>
                    <a:pt x="0" y="9"/>
                  </a:moveTo>
                  <a:lnTo>
                    <a:pt x="8" y="9"/>
                  </a:lnTo>
                  <a:lnTo>
                    <a:pt x="8" y="0"/>
                  </a:lnTo>
                  <a:lnTo>
                    <a:pt x="4" y="1"/>
                  </a:lnTo>
                  <a:lnTo>
                    <a:pt x="2" y="3"/>
                  </a:lnTo>
                  <a:lnTo>
                    <a:pt x="1" y="7"/>
                  </a:lnTo>
                  <a:lnTo>
                    <a:pt x="0"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3" name="Freeform 210"/>
            <p:cNvSpPr>
              <a:spLocks/>
            </p:cNvSpPr>
            <p:nvPr/>
          </p:nvSpPr>
          <p:spPr bwMode="auto">
            <a:xfrm>
              <a:off x="5192" y="3063"/>
              <a:ext cx="7" cy="13"/>
            </a:xfrm>
            <a:custGeom>
              <a:avLst/>
              <a:gdLst>
                <a:gd name="T0" fmla="*/ 1 w 13"/>
                <a:gd name="T1" fmla="*/ 1 h 24"/>
                <a:gd name="T2" fmla="*/ 1 w 13"/>
                <a:gd name="T3" fmla="*/ 0 h 24"/>
                <a:gd name="T4" fmla="*/ 0 w 13"/>
                <a:gd name="T5" fmla="*/ 1 h 24"/>
                <a:gd name="T6" fmla="*/ 0 w 13"/>
                <a:gd name="T7" fmla="*/ 1 h 24"/>
                <a:gd name="T8" fmla="*/ 1 w 13"/>
                <a:gd name="T9" fmla="*/ 1 h 24"/>
                <a:gd name="T10" fmla="*/ 1 w 13"/>
                <a:gd name="T11" fmla="*/ 1 h 24"/>
                <a:gd name="T12" fmla="*/ 1 w 13"/>
                <a:gd name="T13" fmla="*/ 1 h 24"/>
                <a:gd name="T14" fmla="*/ 0 60000 65536"/>
                <a:gd name="T15" fmla="*/ 0 60000 65536"/>
                <a:gd name="T16" fmla="*/ 0 60000 65536"/>
                <a:gd name="T17" fmla="*/ 0 60000 65536"/>
                <a:gd name="T18" fmla="*/ 0 60000 65536"/>
                <a:gd name="T19" fmla="*/ 0 60000 65536"/>
                <a:gd name="T20" fmla="*/ 0 60000 65536"/>
                <a:gd name="T21" fmla="*/ 0 w 13"/>
                <a:gd name="T22" fmla="*/ 0 h 24"/>
                <a:gd name="T23" fmla="*/ 13 w 1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4">
                  <a:moveTo>
                    <a:pt x="13" y="24"/>
                  </a:moveTo>
                  <a:lnTo>
                    <a:pt x="12" y="0"/>
                  </a:lnTo>
                  <a:lnTo>
                    <a:pt x="0" y="1"/>
                  </a:lnTo>
                  <a:lnTo>
                    <a:pt x="0" y="8"/>
                  </a:lnTo>
                  <a:lnTo>
                    <a:pt x="6" y="10"/>
                  </a:lnTo>
                  <a:lnTo>
                    <a:pt x="8" y="23"/>
                  </a:lnTo>
                  <a:lnTo>
                    <a:pt x="13"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4" name="Freeform 211"/>
            <p:cNvSpPr>
              <a:spLocks/>
            </p:cNvSpPr>
            <p:nvPr/>
          </p:nvSpPr>
          <p:spPr bwMode="auto">
            <a:xfrm>
              <a:off x="5459" y="3300"/>
              <a:ext cx="223" cy="35"/>
            </a:xfrm>
            <a:custGeom>
              <a:avLst/>
              <a:gdLst>
                <a:gd name="T0" fmla="*/ 1 w 445"/>
                <a:gd name="T1" fmla="*/ 1 h 69"/>
                <a:gd name="T2" fmla="*/ 1 w 445"/>
                <a:gd name="T3" fmla="*/ 1 h 69"/>
                <a:gd name="T4" fmla="*/ 1 w 445"/>
                <a:gd name="T5" fmla="*/ 1 h 69"/>
                <a:gd name="T6" fmla="*/ 1 w 445"/>
                <a:gd name="T7" fmla="*/ 1 h 69"/>
                <a:gd name="T8" fmla="*/ 1 w 445"/>
                <a:gd name="T9" fmla="*/ 1 h 69"/>
                <a:gd name="T10" fmla="*/ 1 w 445"/>
                <a:gd name="T11" fmla="*/ 1 h 69"/>
                <a:gd name="T12" fmla="*/ 1 w 445"/>
                <a:gd name="T13" fmla="*/ 1 h 69"/>
                <a:gd name="T14" fmla="*/ 1 w 445"/>
                <a:gd name="T15" fmla="*/ 1 h 69"/>
                <a:gd name="T16" fmla="*/ 1 w 445"/>
                <a:gd name="T17" fmla="*/ 1 h 69"/>
                <a:gd name="T18" fmla="*/ 1 w 445"/>
                <a:gd name="T19" fmla="*/ 0 h 69"/>
                <a:gd name="T20" fmla="*/ 1 w 445"/>
                <a:gd name="T21" fmla="*/ 1 h 69"/>
                <a:gd name="T22" fmla="*/ 1 w 445"/>
                <a:gd name="T23" fmla="*/ 1 h 69"/>
                <a:gd name="T24" fmla="*/ 1 w 445"/>
                <a:gd name="T25" fmla="*/ 1 h 69"/>
                <a:gd name="T26" fmla="*/ 1 w 445"/>
                <a:gd name="T27" fmla="*/ 1 h 69"/>
                <a:gd name="T28" fmla="*/ 1 w 445"/>
                <a:gd name="T29" fmla="*/ 1 h 69"/>
                <a:gd name="T30" fmla="*/ 1 w 445"/>
                <a:gd name="T31" fmla="*/ 1 h 69"/>
                <a:gd name="T32" fmla="*/ 1 w 445"/>
                <a:gd name="T33" fmla="*/ 1 h 69"/>
                <a:gd name="T34" fmla="*/ 0 w 445"/>
                <a:gd name="T35" fmla="*/ 1 h 69"/>
                <a:gd name="T36" fmla="*/ 1 w 445"/>
                <a:gd name="T37" fmla="*/ 1 h 69"/>
                <a:gd name="T38" fmla="*/ 1 w 445"/>
                <a:gd name="T39" fmla="*/ 1 h 69"/>
                <a:gd name="T40" fmla="*/ 1 w 445"/>
                <a:gd name="T41" fmla="*/ 1 h 69"/>
                <a:gd name="T42" fmla="*/ 1 w 445"/>
                <a:gd name="T43" fmla="*/ 1 h 69"/>
                <a:gd name="T44" fmla="*/ 1 w 445"/>
                <a:gd name="T45" fmla="*/ 1 h 69"/>
                <a:gd name="T46" fmla="*/ 1 w 445"/>
                <a:gd name="T47" fmla="*/ 1 h 69"/>
                <a:gd name="T48" fmla="*/ 1 w 445"/>
                <a:gd name="T49" fmla="*/ 1 h 69"/>
                <a:gd name="T50" fmla="*/ 1 w 445"/>
                <a:gd name="T51" fmla="*/ 1 h 69"/>
                <a:gd name="T52" fmla="*/ 1 w 445"/>
                <a:gd name="T53" fmla="*/ 1 h 69"/>
                <a:gd name="T54" fmla="*/ 1 w 445"/>
                <a:gd name="T55" fmla="*/ 1 h 69"/>
                <a:gd name="T56" fmla="*/ 1 w 445"/>
                <a:gd name="T57" fmla="*/ 1 h 69"/>
                <a:gd name="T58" fmla="*/ 1 w 445"/>
                <a:gd name="T59" fmla="*/ 1 h 69"/>
                <a:gd name="T60" fmla="*/ 1 w 445"/>
                <a:gd name="T61" fmla="*/ 1 h 69"/>
                <a:gd name="T62" fmla="*/ 1 w 445"/>
                <a:gd name="T63" fmla="*/ 1 h 69"/>
                <a:gd name="T64" fmla="*/ 1 w 445"/>
                <a:gd name="T65" fmla="*/ 1 h 69"/>
                <a:gd name="T66" fmla="*/ 1 w 445"/>
                <a:gd name="T67" fmla="*/ 1 h 69"/>
                <a:gd name="T68" fmla="*/ 1 w 445"/>
                <a:gd name="T69" fmla="*/ 1 h 69"/>
                <a:gd name="T70" fmla="*/ 1 w 445"/>
                <a:gd name="T71" fmla="*/ 1 h 69"/>
                <a:gd name="T72" fmla="*/ 1 w 445"/>
                <a:gd name="T73" fmla="*/ 1 h 69"/>
                <a:gd name="T74" fmla="*/ 1 w 445"/>
                <a:gd name="T75" fmla="*/ 1 h 69"/>
                <a:gd name="T76" fmla="*/ 1 w 445"/>
                <a:gd name="T77" fmla="*/ 1 h 69"/>
                <a:gd name="T78" fmla="*/ 1 w 445"/>
                <a:gd name="T79" fmla="*/ 1 h 69"/>
                <a:gd name="T80" fmla="*/ 1 w 445"/>
                <a:gd name="T81" fmla="*/ 1 h 69"/>
                <a:gd name="T82" fmla="*/ 1 w 445"/>
                <a:gd name="T83" fmla="*/ 1 h 69"/>
                <a:gd name="T84" fmla="*/ 1 w 445"/>
                <a:gd name="T85" fmla="*/ 1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5"/>
                <a:gd name="T130" fmla="*/ 0 h 69"/>
                <a:gd name="T131" fmla="*/ 445 w 445"/>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5" h="69">
                  <a:moveTo>
                    <a:pt x="351" y="11"/>
                  </a:moveTo>
                  <a:lnTo>
                    <a:pt x="343" y="11"/>
                  </a:lnTo>
                  <a:lnTo>
                    <a:pt x="331" y="11"/>
                  </a:lnTo>
                  <a:lnTo>
                    <a:pt x="318" y="11"/>
                  </a:lnTo>
                  <a:lnTo>
                    <a:pt x="303" y="10"/>
                  </a:lnTo>
                  <a:lnTo>
                    <a:pt x="290" y="9"/>
                  </a:lnTo>
                  <a:lnTo>
                    <a:pt x="278" y="8"/>
                  </a:lnTo>
                  <a:lnTo>
                    <a:pt x="269" y="8"/>
                  </a:lnTo>
                  <a:lnTo>
                    <a:pt x="263" y="8"/>
                  </a:lnTo>
                  <a:lnTo>
                    <a:pt x="256" y="9"/>
                  </a:lnTo>
                  <a:lnTo>
                    <a:pt x="250" y="10"/>
                  </a:lnTo>
                  <a:lnTo>
                    <a:pt x="244" y="11"/>
                  </a:lnTo>
                  <a:lnTo>
                    <a:pt x="238" y="11"/>
                  </a:lnTo>
                  <a:lnTo>
                    <a:pt x="234" y="11"/>
                  </a:lnTo>
                  <a:lnTo>
                    <a:pt x="230" y="10"/>
                  </a:lnTo>
                  <a:lnTo>
                    <a:pt x="224" y="10"/>
                  </a:lnTo>
                  <a:lnTo>
                    <a:pt x="218" y="9"/>
                  </a:lnTo>
                  <a:lnTo>
                    <a:pt x="212" y="8"/>
                  </a:lnTo>
                  <a:lnTo>
                    <a:pt x="208" y="8"/>
                  </a:lnTo>
                  <a:lnTo>
                    <a:pt x="203" y="7"/>
                  </a:lnTo>
                  <a:lnTo>
                    <a:pt x="201" y="7"/>
                  </a:lnTo>
                  <a:lnTo>
                    <a:pt x="198" y="7"/>
                  </a:lnTo>
                  <a:lnTo>
                    <a:pt x="193" y="6"/>
                  </a:lnTo>
                  <a:lnTo>
                    <a:pt x="186" y="6"/>
                  </a:lnTo>
                  <a:lnTo>
                    <a:pt x="178" y="5"/>
                  </a:lnTo>
                  <a:lnTo>
                    <a:pt x="170" y="3"/>
                  </a:lnTo>
                  <a:lnTo>
                    <a:pt x="161" y="2"/>
                  </a:lnTo>
                  <a:lnTo>
                    <a:pt x="153" y="1"/>
                  </a:lnTo>
                  <a:lnTo>
                    <a:pt x="146" y="0"/>
                  </a:lnTo>
                  <a:lnTo>
                    <a:pt x="139" y="0"/>
                  </a:lnTo>
                  <a:lnTo>
                    <a:pt x="131" y="1"/>
                  </a:lnTo>
                  <a:lnTo>
                    <a:pt x="122" y="2"/>
                  </a:lnTo>
                  <a:lnTo>
                    <a:pt x="114" y="5"/>
                  </a:lnTo>
                  <a:lnTo>
                    <a:pt x="104" y="8"/>
                  </a:lnTo>
                  <a:lnTo>
                    <a:pt x="97" y="10"/>
                  </a:lnTo>
                  <a:lnTo>
                    <a:pt x="90" y="11"/>
                  </a:lnTo>
                  <a:lnTo>
                    <a:pt x="87" y="13"/>
                  </a:lnTo>
                  <a:lnTo>
                    <a:pt x="80" y="15"/>
                  </a:lnTo>
                  <a:lnTo>
                    <a:pt x="71" y="16"/>
                  </a:lnTo>
                  <a:lnTo>
                    <a:pt x="62" y="18"/>
                  </a:lnTo>
                  <a:lnTo>
                    <a:pt x="56" y="20"/>
                  </a:lnTo>
                  <a:lnTo>
                    <a:pt x="55" y="20"/>
                  </a:lnTo>
                  <a:lnTo>
                    <a:pt x="53" y="22"/>
                  </a:lnTo>
                  <a:lnTo>
                    <a:pt x="53" y="23"/>
                  </a:lnTo>
                  <a:lnTo>
                    <a:pt x="53" y="25"/>
                  </a:lnTo>
                  <a:lnTo>
                    <a:pt x="48" y="25"/>
                  </a:lnTo>
                  <a:lnTo>
                    <a:pt x="42" y="24"/>
                  </a:lnTo>
                  <a:lnTo>
                    <a:pt x="38" y="25"/>
                  </a:lnTo>
                  <a:lnTo>
                    <a:pt x="32" y="25"/>
                  </a:lnTo>
                  <a:lnTo>
                    <a:pt x="26" y="26"/>
                  </a:lnTo>
                  <a:lnTo>
                    <a:pt x="21" y="28"/>
                  </a:lnTo>
                  <a:lnTo>
                    <a:pt x="18" y="29"/>
                  </a:lnTo>
                  <a:lnTo>
                    <a:pt x="15" y="29"/>
                  </a:lnTo>
                  <a:lnTo>
                    <a:pt x="0" y="69"/>
                  </a:lnTo>
                  <a:lnTo>
                    <a:pt x="8" y="66"/>
                  </a:lnTo>
                  <a:lnTo>
                    <a:pt x="16" y="63"/>
                  </a:lnTo>
                  <a:lnTo>
                    <a:pt x="24" y="61"/>
                  </a:lnTo>
                  <a:lnTo>
                    <a:pt x="32" y="58"/>
                  </a:lnTo>
                  <a:lnTo>
                    <a:pt x="40" y="56"/>
                  </a:lnTo>
                  <a:lnTo>
                    <a:pt x="47" y="55"/>
                  </a:lnTo>
                  <a:lnTo>
                    <a:pt x="53" y="54"/>
                  </a:lnTo>
                  <a:lnTo>
                    <a:pt x="57" y="54"/>
                  </a:lnTo>
                  <a:lnTo>
                    <a:pt x="63" y="54"/>
                  </a:lnTo>
                  <a:lnTo>
                    <a:pt x="71" y="54"/>
                  </a:lnTo>
                  <a:lnTo>
                    <a:pt x="80" y="54"/>
                  </a:lnTo>
                  <a:lnTo>
                    <a:pt x="90" y="54"/>
                  </a:lnTo>
                  <a:lnTo>
                    <a:pt x="101" y="54"/>
                  </a:lnTo>
                  <a:lnTo>
                    <a:pt x="111" y="53"/>
                  </a:lnTo>
                  <a:lnTo>
                    <a:pt x="119" y="53"/>
                  </a:lnTo>
                  <a:lnTo>
                    <a:pt x="125" y="52"/>
                  </a:lnTo>
                  <a:lnTo>
                    <a:pt x="134" y="52"/>
                  </a:lnTo>
                  <a:lnTo>
                    <a:pt x="149" y="52"/>
                  </a:lnTo>
                  <a:lnTo>
                    <a:pt x="169" y="52"/>
                  </a:lnTo>
                  <a:lnTo>
                    <a:pt x="191" y="52"/>
                  </a:lnTo>
                  <a:lnTo>
                    <a:pt x="212" y="52"/>
                  </a:lnTo>
                  <a:lnTo>
                    <a:pt x="231" y="52"/>
                  </a:lnTo>
                  <a:lnTo>
                    <a:pt x="245" y="52"/>
                  </a:lnTo>
                  <a:lnTo>
                    <a:pt x="253" y="52"/>
                  </a:lnTo>
                  <a:lnTo>
                    <a:pt x="252" y="52"/>
                  </a:lnTo>
                  <a:lnTo>
                    <a:pt x="252" y="51"/>
                  </a:lnTo>
                  <a:lnTo>
                    <a:pt x="250" y="49"/>
                  </a:lnTo>
                  <a:lnTo>
                    <a:pt x="249" y="48"/>
                  </a:lnTo>
                  <a:lnTo>
                    <a:pt x="254" y="48"/>
                  </a:lnTo>
                  <a:lnTo>
                    <a:pt x="260" y="48"/>
                  </a:lnTo>
                  <a:lnTo>
                    <a:pt x="265" y="48"/>
                  </a:lnTo>
                  <a:lnTo>
                    <a:pt x="271" y="49"/>
                  </a:lnTo>
                  <a:lnTo>
                    <a:pt x="277" y="51"/>
                  </a:lnTo>
                  <a:lnTo>
                    <a:pt x="282" y="51"/>
                  </a:lnTo>
                  <a:lnTo>
                    <a:pt x="285" y="52"/>
                  </a:lnTo>
                  <a:lnTo>
                    <a:pt x="287" y="52"/>
                  </a:lnTo>
                  <a:lnTo>
                    <a:pt x="292" y="52"/>
                  </a:lnTo>
                  <a:lnTo>
                    <a:pt x="298" y="49"/>
                  </a:lnTo>
                  <a:lnTo>
                    <a:pt x="305" y="48"/>
                  </a:lnTo>
                  <a:lnTo>
                    <a:pt x="311" y="48"/>
                  </a:lnTo>
                  <a:lnTo>
                    <a:pt x="318" y="49"/>
                  </a:lnTo>
                  <a:lnTo>
                    <a:pt x="326" y="51"/>
                  </a:lnTo>
                  <a:lnTo>
                    <a:pt x="336" y="52"/>
                  </a:lnTo>
                  <a:lnTo>
                    <a:pt x="343" y="52"/>
                  </a:lnTo>
                  <a:lnTo>
                    <a:pt x="351" y="52"/>
                  </a:lnTo>
                  <a:lnTo>
                    <a:pt x="361" y="51"/>
                  </a:lnTo>
                  <a:lnTo>
                    <a:pt x="374" y="51"/>
                  </a:lnTo>
                  <a:lnTo>
                    <a:pt x="386" y="48"/>
                  </a:lnTo>
                  <a:lnTo>
                    <a:pt x="400" y="47"/>
                  </a:lnTo>
                  <a:lnTo>
                    <a:pt x="412" y="46"/>
                  </a:lnTo>
                  <a:lnTo>
                    <a:pt x="422" y="46"/>
                  </a:lnTo>
                  <a:lnTo>
                    <a:pt x="429" y="46"/>
                  </a:lnTo>
                  <a:lnTo>
                    <a:pt x="436" y="46"/>
                  </a:lnTo>
                  <a:lnTo>
                    <a:pt x="438" y="43"/>
                  </a:lnTo>
                  <a:lnTo>
                    <a:pt x="435" y="39"/>
                  </a:lnTo>
                  <a:lnTo>
                    <a:pt x="428" y="37"/>
                  </a:lnTo>
                  <a:lnTo>
                    <a:pt x="422" y="32"/>
                  </a:lnTo>
                  <a:lnTo>
                    <a:pt x="422" y="28"/>
                  </a:lnTo>
                  <a:lnTo>
                    <a:pt x="428" y="23"/>
                  </a:lnTo>
                  <a:lnTo>
                    <a:pt x="437" y="23"/>
                  </a:lnTo>
                  <a:lnTo>
                    <a:pt x="445" y="24"/>
                  </a:lnTo>
                  <a:lnTo>
                    <a:pt x="445" y="22"/>
                  </a:lnTo>
                  <a:lnTo>
                    <a:pt x="439" y="17"/>
                  </a:lnTo>
                  <a:lnTo>
                    <a:pt x="428" y="15"/>
                  </a:lnTo>
                  <a:lnTo>
                    <a:pt x="421" y="14"/>
                  </a:lnTo>
                  <a:lnTo>
                    <a:pt x="415" y="11"/>
                  </a:lnTo>
                  <a:lnTo>
                    <a:pt x="408" y="10"/>
                  </a:lnTo>
                  <a:lnTo>
                    <a:pt x="402" y="9"/>
                  </a:lnTo>
                  <a:lnTo>
                    <a:pt x="397" y="7"/>
                  </a:lnTo>
                  <a:lnTo>
                    <a:pt x="391" y="6"/>
                  </a:lnTo>
                  <a:lnTo>
                    <a:pt x="387" y="6"/>
                  </a:lnTo>
                  <a:lnTo>
                    <a:pt x="384" y="5"/>
                  </a:lnTo>
                  <a:lnTo>
                    <a:pt x="377" y="5"/>
                  </a:lnTo>
                  <a:lnTo>
                    <a:pt x="369" y="7"/>
                  </a:lnTo>
                  <a:lnTo>
                    <a:pt x="360" y="9"/>
                  </a:lnTo>
                  <a:lnTo>
                    <a:pt x="351"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5" name="Freeform 212"/>
            <p:cNvSpPr>
              <a:spLocks/>
            </p:cNvSpPr>
            <p:nvPr/>
          </p:nvSpPr>
          <p:spPr bwMode="auto">
            <a:xfrm>
              <a:off x="5485" y="3009"/>
              <a:ext cx="78" cy="251"/>
            </a:xfrm>
            <a:custGeom>
              <a:avLst/>
              <a:gdLst>
                <a:gd name="T0" fmla="*/ 0 w 157"/>
                <a:gd name="T1" fmla="*/ 1 h 501"/>
                <a:gd name="T2" fmla="*/ 0 w 157"/>
                <a:gd name="T3" fmla="*/ 1 h 501"/>
                <a:gd name="T4" fmla="*/ 0 w 157"/>
                <a:gd name="T5" fmla="*/ 1 h 501"/>
                <a:gd name="T6" fmla="*/ 0 w 157"/>
                <a:gd name="T7" fmla="*/ 1 h 501"/>
                <a:gd name="T8" fmla="*/ 0 w 157"/>
                <a:gd name="T9" fmla="*/ 1 h 501"/>
                <a:gd name="T10" fmla="*/ 0 w 157"/>
                <a:gd name="T11" fmla="*/ 1 h 501"/>
                <a:gd name="T12" fmla="*/ 0 w 157"/>
                <a:gd name="T13" fmla="*/ 1 h 501"/>
                <a:gd name="T14" fmla="*/ 0 w 157"/>
                <a:gd name="T15" fmla="*/ 1 h 501"/>
                <a:gd name="T16" fmla="*/ 0 w 157"/>
                <a:gd name="T17" fmla="*/ 1 h 501"/>
                <a:gd name="T18" fmla="*/ 0 w 157"/>
                <a:gd name="T19" fmla="*/ 1 h 501"/>
                <a:gd name="T20" fmla="*/ 0 w 157"/>
                <a:gd name="T21" fmla="*/ 1 h 501"/>
                <a:gd name="T22" fmla="*/ 0 w 157"/>
                <a:gd name="T23" fmla="*/ 1 h 501"/>
                <a:gd name="T24" fmla="*/ 0 w 157"/>
                <a:gd name="T25" fmla="*/ 1 h 501"/>
                <a:gd name="T26" fmla="*/ 0 w 157"/>
                <a:gd name="T27" fmla="*/ 1 h 501"/>
                <a:gd name="T28" fmla="*/ 0 w 157"/>
                <a:gd name="T29" fmla="*/ 1 h 501"/>
                <a:gd name="T30" fmla="*/ 0 w 157"/>
                <a:gd name="T31" fmla="*/ 1 h 501"/>
                <a:gd name="T32" fmla="*/ 0 w 157"/>
                <a:gd name="T33" fmla="*/ 1 h 501"/>
                <a:gd name="T34" fmla="*/ 0 w 157"/>
                <a:gd name="T35" fmla="*/ 1 h 501"/>
                <a:gd name="T36" fmla="*/ 0 w 157"/>
                <a:gd name="T37" fmla="*/ 1 h 501"/>
                <a:gd name="T38" fmla="*/ 0 w 157"/>
                <a:gd name="T39" fmla="*/ 1 h 501"/>
                <a:gd name="T40" fmla="*/ 0 w 157"/>
                <a:gd name="T41" fmla="*/ 1 h 501"/>
                <a:gd name="T42" fmla="*/ 0 w 157"/>
                <a:gd name="T43" fmla="*/ 1 h 501"/>
                <a:gd name="T44" fmla="*/ 0 w 157"/>
                <a:gd name="T45" fmla="*/ 1 h 501"/>
                <a:gd name="T46" fmla="*/ 0 w 157"/>
                <a:gd name="T47" fmla="*/ 1 h 501"/>
                <a:gd name="T48" fmla="*/ 0 w 157"/>
                <a:gd name="T49" fmla="*/ 1 h 501"/>
                <a:gd name="T50" fmla="*/ 0 w 157"/>
                <a:gd name="T51" fmla="*/ 1 h 501"/>
                <a:gd name="T52" fmla="*/ 0 w 157"/>
                <a:gd name="T53" fmla="*/ 1 h 501"/>
                <a:gd name="T54" fmla="*/ 0 w 157"/>
                <a:gd name="T55" fmla="*/ 1 h 501"/>
                <a:gd name="T56" fmla="*/ 0 w 157"/>
                <a:gd name="T57" fmla="*/ 1 h 501"/>
                <a:gd name="T58" fmla="*/ 0 w 157"/>
                <a:gd name="T59" fmla="*/ 1 h 501"/>
                <a:gd name="T60" fmla="*/ 0 w 157"/>
                <a:gd name="T61" fmla="*/ 1 h 501"/>
                <a:gd name="T62" fmla="*/ 0 w 157"/>
                <a:gd name="T63" fmla="*/ 1 h 501"/>
                <a:gd name="T64" fmla="*/ 0 w 157"/>
                <a:gd name="T65" fmla="*/ 1 h 501"/>
                <a:gd name="T66" fmla="*/ 0 w 157"/>
                <a:gd name="T67" fmla="*/ 1 h 501"/>
                <a:gd name="T68" fmla="*/ 0 w 157"/>
                <a:gd name="T69" fmla="*/ 1 h 501"/>
                <a:gd name="T70" fmla="*/ 0 w 157"/>
                <a:gd name="T71" fmla="*/ 1 h 501"/>
                <a:gd name="T72" fmla="*/ 0 w 157"/>
                <a:gd name="T73" fmla="*/ 1 h 501"/>
                <a:gd name="T74" fmla="*/ 0 w 157"/>
                <a:gd name="T75" fmla="*/ 1 h 501"/>
                <a:gd name="T76" fmla="*/ 0 w 157"/>
                <a:gd name="T77" fmla="*/ 1 h 501"/>
                <a:gd name="T78" fmla="*/ 0 w 157"/>
                <a:gd name="T79" fmla="*/ 1 h 501"/>
                <a:gd name="T80" fmla="*/ 0 w 157"/>
                <a:gd name="T81" fmla="*/ 1 h 501"/>
                <a:gd name="T82" fmla="*/ 0 w 157"/>
                <a:gd name="T83" fmla="*/ 1 h 501"/>
                <a:gd name="T84" fmla="*/ 0 w 157"/>
                <a:gd name="T85" fmla="*/ 1 h 501"/>
                <a:gd name="T86" fmla="*/ 0 w 157"/>
                <a:gd name="T87" fmla="*/ 1 h 501"/>
                <a:gd name="T88" fmla="*/ 0 w 157"/>
                <a:gd name="T89" fmla="*/ 1 h 501"/>
                <a:gd name="T90" fmla="*/ 0 w 157"/>
                <a:gd name="T91" fmla="*/ 1 h 501"/>
                <a:gd name="T92" fmla="*/ 0 w 157"/>
                <a:gd name="T93" fmla="*/ 1 h 501"/>
                <a:gd name="T94" fmla="*/ 0 w 157"/>
                <a:gd name="T95" fmla="*/ 1 h 501"/>
                <a:gd name="T96" fmla="*/ 0 w 157"/>
                <a:gd name="T97" fmla="*/ 1 h 501"/>
                <a:gd name="T98" fmla="*/ 0 w 157"/>
                <a:gd name="T99" fmla="*/ 1 h 501"/>
                <a:gd name="T100" fmla="*/ 0 w 157"/>
                <a:gd name="T101" fmla="*/ 1 h 501"/>
                <a:gd name="T102" fmla="*/ 0 w 157"/>
                <a:gd name="T103" fmla="*/ 1 h 501"/>
                <a:gd name="T104" fmla="*/ 0 w 157"/>
                <a:gd name="T105" fmla="*/ 1 h 501"/>
                <a:gd name="T106" fmla="*/ 0 w 157"/>
                <a:gd name="T107" fmla="*/ 1 h 501"/>
                <a:gd name="T108" fmla="*/ 0 w 157"/>
                <a:gd name="T109" fmla="*/ 1 h 501"/>
                <a:gd name="T110" fmla="*/ 0 w 157"/>
                <a:gd name="T111" fmla="*/ 1 h 501"/>
                <a:gd name="T112" fmla="*/ 0 w 157"/>
                <a:gd name="T113" fmla="*/ 1 h 501"/>
                <a:gd name="T114" fmla="*/ 0 w 157"/>
                <a:gd name="T115" fmla="*/ 1 h 501"/>
                <a:gd name="T116" fmla="*/ 0 w 157"/>
                <a:gd name="T117" fmla="*/ 1 h 501"/>
                <a:gd name="T118" fmla="*/ 0 w 157"/>
                <a:gd name="T119" fmla="*/ 1 h 501"/>
                <a:gd name="T120" fmla="*/ 0 w 157"/>
                <a:gd name="T121" fmla="*/ 1 h 501"/>
                <a:gd name="T122" fmla="*/ 0 w 157"/>
                <a:gd name="T123" fmla="*/ 1 h 5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7"/>
                <a:gd name="T187" fmla="*/ 0 h 501"/>
                <a:gd name="T188" fmla="*/ 157 w 157"/>
                <a:gd name="T189" fmla="*/ 501 h 5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7" h="501">
                  <a:moveTo>
                    <a:pt x="0" y="0"/>
                  </a:moveTo>
                  <a:lnTo>
                    <a:pt x="4" y="9"/>
                  </a:lnTo>
                  <a:lnTo>
                    <a:pt x="10" y="23"/>
                  </a:lnTo>
                  <a:lnTo>
                    <a:pt x="16" y="36"/>
                  </a:lnTo>
                  <a:lnTo>
                    <a:pt x="26" y="46"/>
                  </a:lnTo>
                  <a:lnTo>
                    <a:pt x="31" y="43"/>
                  </a:lnTo>
                  <a:lnTo>
                    <a:pt x="38" y="40"/>
                  </a:lnTo>
                  <a:lnTo>
                    <a:pt x="48" y="34"/>
                  </a:lnTo>
                  <a:lnTo>
                    <a:pt x="57" y="30"/>
                  </a:lnTo>
                  <a:lnTo>
                    <a:pt x="66" y="25"/>
                  </a:lnTo>
                  <a:lnTo>
                    <a:pt x="74" y="20"/>
                  </a:lnTo>
                  <a:lnTo>
                    <a:pt x="82" y="17"/>
                  </a:lnTo>
                  <a:lnTo>
                    <a:pt x="87" y="15"/>
                  </a:lnTo>
                  <a:lnTo>
                    <a:pt x="95" y="12"/>
                  </a:lnTo>
                  <a:lnTo>
                    <a:pt x="102" y="11"/>
                  </a:lnTo>
                  <a:lnTo>
                    <a:pt x="107" y="11"/>
                  </a:lnTo>
                  <a:lnTo>
                    <a:pt x="113" y="13"/>
                  </a:lnTo>
                  <a:lnTo>
                    <a:pt x="117" y="15"/>
                  </a:lnTo>
                  <a:lnTo>
                    <a:pt x="122" y="15"/>
                  </a:lnTo>
                  <a:lnTo>
                    <a:pt x="128" y="16"/>
                  </a:lnTo>
                  <a:lnTo>
                    <a:pt x="135" y="16"/>
                  </a:lnTo>
                  <a:lnTo>
                    <a:pt x="141" y="16"/>
                  </a:lnTo>
                  <a:lnTo>
                    <a:pt x="148" y="16"/>
                  </a:lnTo>
                  <a:lnTo>
                    <a:pt x="152" y="16"/>
                  </a:lnTo>
                  <a:lnTo>
                    <a:pt x="157" y="16"/>
                  </a:lnTo>
                  <a:lnTo>
                    <a:pt x="156" y="23"/>
                  </a:lnTo>
                  <a:lnTo>
                    <a:pt x="153" y="32"/>
                  </a:lnTo>
                  <a:lnTo>
                    <a:pt x="151" y="41"/>
                  </a:lnTo>
                  <a:lnTo>
                    <a:pt x="150" y="48"/>
                  </a:lnTo>
                  <a:lnTo>
                    <a:pt x="150" y="57"/>
                  </a:lnTo>
                  <a:lnTo>
                    <a:pt x="150" y="71"/>
                  </a:lnTo>
                  <a:lnTo>
                    <a:pt x="150" y="84"/>
                  </a:lnTo>
                  <a:lnTo>
                    <a:pt x="149" y="91"/>
                  </a:lnTo>
                  <a:lnTo>
                    <a:pt x="148" y="97"/>
                  </a:lnTo>
                  <a:lnTo>
                    <a:pt x="145" y="108"/>
                  </a:lnTo>
                  <a:lnTo>
                    <a:pt x="144" y="119"/>
                  </a:lnTo>
                  <a:lnTo>
                    <a:pt x="144" y="129"/>
                  </a:lnTo>
                  <a:lnTo>
                    <a:pt x="143" y="137"/>
                  </a:lnTo>
                  <a:lnTo>
                    <a:pt x="142" y="146"/>
                  </a:lnTo>
                  <a:lnTo>
                    <a:pt x="141" y="156"/>
                  </a:lnTo>
                  <a:lnTo>
                    <a:pt x="140" y="163"/>
                  </a:lnTo>
                  <a:lnTo>
                    <a:pt x="137" y="170"/>
                  </a:lnTo>
                  <a:lnTo>
                    <a:pt x="135" y="180"/>
                  </a:lnTo>
                  <a:lnTo>
                    <a:pt x="133" y="191"/>
                  </a:lnTo>
                  <a:lnTo>
                    <a:pt x="132" y="199"/>
                  </a:lnTo>
                  <a:lnTo>
                    <a:pt x="130" y="207"/>
                  </a:lnTo>
                  <a:lnTo>
                    <a:pt x="129" y="215"/>
                  </a:lnTo>
                  <a:lnTo>
                    <a:pt x="126" y="224"/>
                  </a:lnTo>
                  <a:lnTo>
                    <a:pt x="120" y="234"/>
                  </a:lnTo>
                  <a:lnTo>
                    <a:pt x="115" y="244"/>
                  </a:lnTo>
                  <a:lnTo>
                    <a:pt x="115" y="252"/>
                  </a:lnTo>
                  <a:lnTo>
                    <a:pt x="117" y="261"/>
                  </a:lnTo>
                  <a:lnTo>
                    <a:pt x="119" y="269"/>
                  </a:lnTo>
                  <a:lnTo>
                    <a:pt x="120" y="285"/>
                  </a:lnTo>
                  <a:lnTo>
                    <a:pt x="119" y="312"/>
                  </a:lnTo>
                  <a:lnTo>
                    <a:pt x="117" y="339"/>
                  </a:lnTo>
                  <a:lnTo>
                    <a:pt x="113" y="361"/>
                  </a:lnTo>
                  <a:lnTo>
                    <a:pt x="110" y="381"/>
                  </a:lnTo>
                  <a:lnTo>
                    <a:pt x="105" y="402"/>
                  </a:lnTo>
                  <a:lnTo>
                    <a:pt x="102" y="423"/>
                  </a:lnTo>
                  <a:lnTo>
                    <a:pt x="100" y="435"/>
                  </a:lnTo>
                  <a:lnTo>
                    <a:pt x="99" y="444"/>
                  </a:lnTo>
                  <a:lnTo>
                    <a:pt x="97" y="458"/>
                  </a:lnTo>
                  <a:lnTo>
                    <a:pt x="94" y="475"/>
                  </a:lnTo>
                  <a:lnTo>
                    <a:pt x="90" y="492"/>
                  </a:lnTo>
                  <a:lnTo>
                    <a:pt x="87" y="493"/>
                  </a:lnTo>
                  <a:lnTo>
                    <a:pt x="86" y="495"/>
                  </a:lnTo>
                  <a:lnTo>
                    <a:pt x="83" y="497"/>
                  </a:lnTo>
                  <a:lnTo>
                    <a:pt x="81" y="498"/>
                  </a:lnTo>
                  <a:lnTo>
                    <a:pt x="74" y="501"/>
                  </a:lnTo>
                  <a:lnTo>
                    <a:pt x="66" y="501"/>
                  </a:lnTo>
                  <a:lnTo>
                    <a:pt x="57" y="500"/>
                  </a:lnTo>
                  <a:lnTo>
                    <a:pt x="49" y="498"/>
                  </a:lnTo>
                  <a:lnTo>
                    <a:pt x="45" y="497"/>
                  </a:lnTo>
                  <a:lnTo>
                    <a:pt x="42" y="496"/>
                  </a:lnTo>
                  <a:lnTo>
                    <a:pt x="38" y="493"/>
                  </a:lnTo>
                  <a:lnTo>
                    <a:pt x="36" y="492"/>
                  </a:lnTo>
                  <a:lnTo>
                    <a:pt x="31" y="490"/>
                  </a:lnTo>
                  <a:lnTo>
                    <a:pt x="28" y="488"/>
                  </a:lnTo>
                  <a:lnTo>
                    <a:pt x="25" y="486"/>
                  </a:lnTo>
                  <a:lnTo>
                    <a:pt x="22" y="485"/>
                  </a:lnTo>
                  <a:lnTo>
                    <a:pt x="22" y="477"/>
                  </a:lnTo>
                  <a:lnTo>
                    <a:pt x="21" y="467"/>
                  </a:lnTo>
                  <a:lnTo>
                    <a:pt x="20" y="454"/>
                  </a:lnTo>
                  <a:lnTo>
                    <a:pt x="20" y="442"/>
                  </a:lnTo>
                  <a:lnTo>
                    <a:pt x="20" y="435"/>
                  </a:lnTo>
                  <a:lnTo>
                    <a:pt x="20" y="425"/>
                  </a:lnTo>
                  <a:lnTo>
                    <a:pt x="18" y="415"/>
                  </a:lnTo>
                  <a:lnTo>
                    <a:pt x="15" y="402"/>
                  </a:lnTo>
                  <a:lnTo>
                    <a:pt x="11" y="379"/>
                  </a:lnTo>
                  <a:lnTo>
                    <a:pt x="8" y="356"/>
                  </a:lnTo>
                  <a:lnTo>
                    <a:pt x="10" y="337"/>
                  </a:lnTo>
                  <a:lnTo>
                    <a:pt x="11" y="323"/>
                  </a:lnTo>
                  <a:lnTo>
                    <a:pt x="12" y="320"/>
                  </a:lnTo>
                  <a:lnTo>
                    <a:pt x="12" y="315"/>
                  </a:lnTo>
                  <a:lnTo>
                    <a:pt x="12" y="310"/>
                  </a:lnTo>
                  <a:lnTo>
                    <a:pt x="11" y="307"/>
                  </a:lnTo>
                  <a:lnTo>
                    <a:pt x="10" y="303"/>
                  </a:lnTo>
                  <a:lnTo>
                    <a:pt x="8" y="298"/>
                  </a:lnTo>
                  <a:lnTo>
                    <a:pt x="8" y="292"/>
                  </a:lnTo>
                  <a:lnTo>
                    <a:pt x="8" y="287"/>
                  </a:lnTo>
                  <a:lnTo>
                    <a:pt x="8" y="283"/>
                  </a:lnTo>
                  <a:lnTo>
                    <a:pt x="7" y="276"/>
                  </a:lnTo>
                  <a:lnTo>
                    <a:pt x="5" y="269"/>
                  </a:lnTo>
                  <a:lnTo>
                    <a:pt x="3" y="262"/>
                  </a:lnTo>
                  <a:lnTo>
                    <a:pt x="0" y="256"/>
                  </a:lnTo>
                  <a:lnTo>
                    <a:pt x="2" y="248"/>
                  </a:lnTo>
                  <a:lnTo>
                    <a:pt x="2" y="241"/>
                  </a:lnTo>
                  <a:lnTo>
                    <a:pt x="3" y="236"/>
                  </a:lnTo>
                  <a:lnTo>
                    <a:pt x="4" y="223"/>
                  </a:lnTo>
                  <a:lnTo>
                    <a:pt x="7" y="200"/>
                  </a:lnTo>
                  <a:lnTo>
                    <a:pt x="12" y="177"/>
                  </a:lnTo>
                  <a:lnTo>
                    <a:pt x="14" y="162"/>
                  </a:lnTo>
                  <a:lnTo>
                    <a:pt x="14" y="156"/>
                  </a:lnTo>
                  <a:lnTo>
                    <a:pt x="14" y="147"/>
                  </a:lnTo>
                  <a:lnTo>
                    <a:pt x="14" y="139"/>
                  </a:lnTo>
                  <a:lnTo>
                    <a:pt x="14" y="133"/>
                  </a:lnTo>
                  <a:lnTo>
                    <a:pt x="15" y="129"/>
                  </a:lnTo>
                  <a:lnTo>
                    <a:pt x="15" y="123"/>
                  </a:lnTo>
                  <a:lnTo>
                    <a:pt x="14" y="117"/>
                  </a:lnTo>
                  <a:lnTo>
                    <a:pt x="12" y="111"/>
                  </a:lnTo>
                  <a:lnTo>
                    <a:pt x="10" y="87"/>
                  </a:lnTo>
                  <a:lnTo>
                    <a:pt x="6" y="51"/>
                  </a:lnTo>
                  <a:lnTo>
                    <a:pt x="2" y="17"/>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6" name="Freeform 213"/>
            <p:cNvSpPr>
              <a:spLocks/>
            </p:cNvSpPr>
            <p:nvPr/>
          </p:nvSpPr>
          <p:spPr bwMode="auto">
            <a:xfrm>
              <a:off x="5424" y="3009"/>
              <a:ext cx="69" cy="301"/>
            </a:xfrm>
            <a:custGeom>
              <a:avLst/>
              <a:gdLst>
                <a:gd name="T0" fmla="*/ 1 w 138"/>
                <a:gd name="T1" fmla="*/ 1 h 602"/>
                <a:gd name="T2" fmla="*/ 1 w 138"/>
                <a:gd name="T3" fmla="*/ 1 h 602"/>
                <a:gd name="T4" fmla="*/ 1 w 138"/>
                <a:gd name="T5" fmla="*/ 1 h 602"/>
                <a:gd name="T6" fmla="*/ 1 w 138"/>
                <a:gd name="T7" fmla="*/ 1 h 602"/>
                <a:gd name="T8" fmla="*/ 1 w 138"/>
                <a:gd name="T9" fmla="*/ 1 h 602"/>
                <a:gd name="T10" fmla="*/ 1 w 138"/>
                <a:gd name="T11" fmla="*/ 1 h 602"/>
                <a:gd name="T12" fmla="*/ 1 w 138"/>
                <a:gd name="T13" fmla="*/ 1 h 602"/>
                <a:gd name="T14" fmla="*/ 1 w 138"/>
                <a:gd name="T15" fmla="*/ 1 h 602"/>
                <a:gd name="T16" fmla="*/ 1 w 138"/>
                <a:gd name="T17" fmla="*/ 1 h 602"/>
                <a:gd name="T18" fmla="*/ 1 w 138"/>
                <a:gd name="T19" fmla="*/ 1 h 602"/>
                <a:gd name="T20" fmla="*/ 1 w 138"/>
                <a:gd name="T21" fmla="*/ 1 h 602"/>
                <a:gd name="T22" fmla="*/ 1 w 138"/>
                <a:gd name="T23" fmla="*/ 1 h 602"/>
                <a:gd name="T24" fmla="*/ 1 w 138"/>
                <a:gd name="T25" fmla="*/ 1 h 602"/>
                <a:gd name="T26" fmla="*/ 1 w 138"/>
                <a:gd name="T27" fmla="*/ 1 h 602"/>
                <a:gd name="T28" fmla="*/ 1 w 138"/>
                <a:gd name="T29" fmla="*/ 1 h 602"/>
                <a:gd name="T30" fmla="*/ 1 w 138"/>
                <a:gd name="T31" fmla="*/ 1 h 602"/>
                <a:gd name="T32" fmla="*/ 1 w 138"/>
                <a:gd name="T33" fmla="*/ 1 h 602"/>
                <a:gd name="T34" fmla="*/ 1 w 138"/>
                <a:gd name="T35" fmla="*/ 1 h 602"/>
                <a:gd name="T36" fmla="*/ 1 w 138"/>
                <a:gd name="T37" fmla="*/ 1 h 602"/>
                <a:gd name="T38" fmla="*/ 1 w 138"/>
                <a:gd name="T39" fmla="*/ 1 h 602"/>
                <a:gd name="T40" fmla="*/ 1 w 138"/>
                <a:gd name="T41" fmla="*/ 1 h 602"/>
                <a:gd name="T42" fmla="*/ 1 w 138"/>
                <a:gd name="T43" fmla="*/ 1 h 602"/>
                <a:gd name="T44" fmla="*/ 1 w 138"/>
                <a:gd name="T45" fmla="*/ 1 h 602"/>
                <a:gd name="T46" fmla="*/ 1 w 138"/>
                <a:gd name="T47" fmla="*/ 1 h 602"/>
                <a:gd name="T48" fmla="*/ 1 w 138"/>
                <a:gd name="T49" fmla="*/ 1 h 602"/>
                <a:gd name="T50" fmla="*/ 1 w 138"/>
                <a:gd name="T51" fmla="*/ 1 h 602"/>
                <a:gd name="T52" fmla="*/ 1 w 138"/>
                <a:gd name="T53" fmla="*/ 1 h 602"/>
                <a:gd name="T54" fmla="*/ 1 w 138"/>
                <a:gd name="T55" fmla="*/ 1 h 602"/>
                <a:gd name="T56" fmla="*/ 1 w 138"/>
                <a:gd name="T57" fmla="*/ 1 h 602"/>
                <a:gd name="T58" fmla="*/ 1 w 138"/>
                <a:gd name="T59" fmla="*/ 1 h 602"/>
                <a:gd name="T60" fmla="*/ 1 w 138"/>
                <a:gd name="T61" fmla="*/ 1 h 602"/>
                <a:gd name="T62" fmla="*/ 1 w 138"/>
                <a:gd name="T63" fmla="*/ 1 h 602"/>
                <a:gd name="T64" fmla="*/ 1 w 138"/>
                <a:gd name="T65" fmla="*/ 1 h 602"/>
                <a:gd name="T66" fmla="*/ 1 w 138"/>
                <a:gd name="T67" fmla="*/ 1 h 602"/>
                <a:gd name="T68" fmla="*/ 1 w 138"/>
                <a:gd name="T69" fmla="*/ 1 h 602"/>
                <a:gd name="T70" fmla="*/ 1 w 138"/>
                <a:gd name="T71" fmla="*/ 1 h 602"/>
                <a:gd name="T72" fmla="*/ 1 w 138"/>
                <a:gd name="T73" fmla="*/ 1 h 602"/>
                <a:gd name="T74" fmla="*/ 1 w 138"/>
                <a:gd name="T75" fmla="*/ 1 h 602"/>
                <a:gd name="T76" fmla="*/ 1 w 138"/>
                <a:gd name="T77" fmla="*/ 1 h 602"/>
                <a:gd name="T78" fmla="*/ 1 w 138"/>
                <a:gd name="T79" fmla="*/ 1 h 602"/>
                <a:gd name="T80" fmla="*/ 1 w 138"/>
                <a:gd name="T81" fmla="*/ 1 h 602"/>
                <a:gd name="T82" fmla="*/ 1 w 138"/>
                <a:gd name="T83" fmla="*/ 1 h 602"/>
                <a:gd name="T84" fmla="*/ 1 w 138"/>
                <a:gd name="T85" fmla="*/ 1 h 602"/>
                <a:gd name="T86" fmla="*/ 1 w 138"/>
                <a:gd name="T87" fmla="*/ 1 h 602"/>
                <a:gd name="T88" fmla="*/ 1 w 138"/>
                <a:gd name="T89" fmla="*/ 1 h 602"/>
                <a:gd name="T90" fmla="*/ 1 w 138"/>
                <a:gd name="T91" fmla="*/ 1 h 602"/>
                <a:gd name="T92" fmla="*/ 1 w 138"/>
                <a:gd name="T93" fmla="*/ 1 h 602"/>
                <a:gd name="T94" fmla="*/ 1 w 138"/>
                <a:gd name="T95" fmla="*/ 1 h 602"/>
                <a:gd name="T96" fmla="*/ 1 w 138"/>
                <a:gd name="T97" fmla="*/ 1 h 602"/>
                <a:gd name="T98" fmla="*/ 1 w 138"/>
                <a:gd name="T99" fmla="*/ 1 h 602"/>
                <a:gd name="T100" fmla="*/ 1 w 138"/>
                <a:gd name="T101" fmla="*/ 1 h 602"/>
                <a:gd name="T102" fmla="*/ 1 w 138"/>
                <a:gd name="T103" fmla="*/ 1 h 6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8"/>
                <a:gd name="T157" fmla="*/ 0 h 602"/>
                <a:gd name="T158" fmla="*/ 138 w 138"/>
                <a:gd name="T159" fmla="*/ 602 h 6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8" h="602">
                  <a:moveTo>
                    <a:pt x="137" y="162"/>
                  </a:moveTo>
                  <a:lnTo>
                    <a:pt x="137" y="156"/>
                  </a:lnTo>
                  <a:lnTo>
                    <a:pt x="137" y="147"/>
                  </a:lnTo>
                  <a:lnTo>
                    <a:pt x="137" y="139"/>
                  </a:lnTo>
                  <a:lnTo>
                    <a:pt x="137" y="133"/>
                  </a:lnTo>
                  <a:lnTo>
                    <a:pt x="138" y="129"/>
                  </a:lnTo>
                  <a:lnTo>
                    <a:pt x="138" y="123"/>
                  </a:lnTo>
                  <a:lnTo>
                    <a:pt x="137" y="117"/>
                  </a:lnTo>
                  <a:lnTo>
                    <a:pt x="135" y="111"/>
                  </a:lnTo>
                  <a:lnTo>
                    <a:pt x="133" y="87"/>
                  </a:lnTo>
                  <a:lnTo>
                    <a:pt x="129" y="51"/>
                  </a:lnTo>
                  <a:lnTo>
                    <a:pt x="125" y="17"/>
                  </a:lnTo>
                  <a:lnTo>
                    <a:pt x="123" y="0"/>
                  </a:lnTo>
                  <a:lnTo>
                    <a:pt x="120" y="12"/>
                  </a:lnTo>
                  <a:lnTo>
                    <a:pt x="114" y="34"/>
                  </a:lnTo>
                  <a:lnTo>
                    <a:pt x="107" y="56"/>
                  </a:lnTo>
                  <a:lnTo>
                    <a:pt x="104" y="68"/>
                  </a:lnTo>
                  <a:lnTo>
                    <a:pt x="101" y="72"/>
                  </a:lnTo>
                  <a:lnTo>
                    <a:pt x="99" y="77"/>
                  </a:lnTo>
                  <a:lnTo>
                    <a:pt x="96" y="80"/>
                  </a:lnTo>
                  <a:lnTo>
                    <a:pt x="89" y="80"/>
                  </a:lnTo>
                  <a:lnTo>
                    <a:pt x="83" y="80"/>
                  </a:lnTo>
                  <a:lnTo>
                    <a:pt x="73" y="80"/>
                  </a:lnTo>
                  <a:lnTo>
                    <a:pt x="61" y="81"/>
                  </a:lnTo>
                  <a:lnTo>
                    <a:pt x="49" y="82"/>
                  </a:lnTo>
                  <a:lnTo>
                    <a:pt x="35" y="84"/>
                  </a:lnTo>
                  <a:lnTo>
                    <a:pt x="21" y="85"/>
                  </a:lnTo>
                  <a:lnTo>
                    <a:pt x="9" y="86"/>
                  </a:lnTo>
                  <a:lnTo>
                    <a:pt x="0" y="87"/>
                  </a:lnTo>
                  <a:lnTo>
                    <a:pt x="3" y="101"/>
                  </a:lnTo>
                  <a:lnTo>
                    <a:pt x="6" y="119"/>
                  </a:lnTo>
                  <a:lnTo>
                    <a:pt x="9" y="137"/>
                  </a:lnTo>
                  <a:lnTo>
                    <a:pt x="12" y="147"/>
                  </a:lnTo>
                  <a:lnTo>
                    <a:pt x="13" y="152"/>
                  </a:lnTo>
                  <a:lnTo>
                    <a:pt x="14" y="156"/>
                  </a:lnTo>
                  <a:lnTo>
                    <a:pt x="15" y="161"/>
                  </a:lnTo>
                  <a:lnTo>
                    <a:pt x="15" y="165"/>
                  </a:lnTo>
                  <a:lnTo>
                    <a:pt x="15" y="178"/>
                  </a:lnTo>
                  <a:lnTo>
                    <a:pt x="15" y="202"/>
                  </a:lnTo>
                  <a:lnTo>
                    <a:pt x="14" y="226"/>
                  </a:lnTo>
                  <a:lnTo>
                    <a:pt x="14" y="242"/>
                  </a:lnTo>
                  <a:lnTo>
                    <a:pt x="14" y="254"/>
                  </a:lnTo>
                  <a:lnTo>
                    <a:pt x="15" y="269"/>
                  </a:lnTo>
                  <a:lnTo>
                    <a:pt x="15" y="283"/>
                  </a:lnTo>
                  <a:lnTo>
                    <a:pt x="15" y="292"/>
                  </a:lnTo>
                  <a:lnTo>
                    <a:pt x="15" y="298"/>
                  </a:lnTo>
                  <a:lnTo>
                    <a:pt x="14" y="303"/>
                  </a:lnTo>
                  <a:lnTo>
                    <a:pt x="14" y="310"/>
                  </a:lnTo>
                  <a:lnTo>
                    <a:pt x="14" y="316"/>
                  </a:lnTo>
                  <a:lnTo>
                    <a:pt x="14" y="324"/>
                  </a:lnTo>
                  <a:lnTo>
                    <a:pt x="14" y="337"/>
                  </a:lnTo>
                  <a:lnTo>
                    <a:pt x="15" y="352"/>
                  </a:lnTo>
                  <a:lnTo>
                    <a:pt x="16" y="364"/>
                  </a:lnTo>
                  <a:lnTo>
                    <a:pt x="20" y="384"/>
                  </a:lnTo>
                  <a:lnTo>
                    <a:pt x="26" y="413"/>
                  </a:lnTo>
                  <a:lnTo>
                    <a:pt x="29" y="443"/>
                  </a:lnTo>
                  <a:lnTo>
                    <a:pt x="30" y="463"/>
                  </a:lnTo>
                  <a:lnTo>
                    <a:pt x="30" y="489"/>
                  </a:lnTo>
                  <a:lnTo>
                    <a:pt x="30" y="529"/>
                  </a:lnTo>
                  <a:lnTo>
                    <a:pt x="31" y="569"/>
                  </a:lnTo>
                  <a:lnTo>
                    <a:pt x="31" y="592"/>
                  </a:lnTo>
                  <a:lnTo>
                    <a:pt x="32" y="593"/>
                  </a:lnTo>
                  <a:lnTo>
                    <a:pt x="35" y="593"/>
                  </a:lnTo>
                  <a:lnTo>
                    <a:pt x="36" y="595"/>
                  </a:lnTo>
                  <a:lnTo>
                    <a:pt x="37" y="596"/>
                  </a:lnTo>
                  <a:lnTo>
                    <a:pt x="43" y="598"/>
                  </a:lnTo>
                  <a:lnTo>
                    <a:pt x="50" y="599"/>
                  </a:lnTo>
                  <a:lnTo>
                    <a:pt x="58" y="600"/>
                  </a:lnTo>
                  <a:lnTo>
                    <a:pt x="66" y="602"/>
                  </a:lnTo>
                  <a:lnTo>
                    <a:pt x="74" y="602"/>
                  </a:lnTo>
                  <a:lnTo>
                    <a:pt x="83" y="602"/>
                  </a:lnTo>
                  <a:lnTo>
                    <a:pt x="91" y="602"/>
                  </a:lnTo>
                  <a:lnTo>
                    <a:pt x="99" y="602"/>
                  </a:lnTo>
                  <a:lnTo>
                    <a:pt x="104" y="602"/>
                  </a:lnTo>
                  <a:lnTo>
                    <a:pt x="107" y="602"/>
                  </a:lnTo>
                  <a:lnTo>
                    <a:pt x="112" y="602"/>
                  </a:lnTo>
                  <a:lnTo>
                    <a:pt x="115" y="600"/>
                  </a:lnTo>
                  <a:lnTo>
                    <a:pt x="115" y="576"/>
                  </a:lnTo>
                  <a:lnTo>
                    <a:pt x="114" y="543"/>
                  </a:lnTo>
                  <a:lnTo>
                    <a:pt x="113" y="512"/>
                  </a:lnTo>
                  <a:lnTo>
                    <a:pt x="114" y="489"/>
                  </a:lnTo>
                  <a:lnTo>
                    <a:pt x="115" y="457"/>
                  </a:lnTo>
                  <a:lnTo>
                    <a:pt x="115" y="405"/>
                  </a:lnTo>
                  <a:lnTo>
                    <a:pt x="116" y="355"/>
                  </a:lnTo>
                  <a:lnTo>
                    <a:pt x="116" y="330"/>
                  </a:lnTo>
                  <a:lnTo>
                    <a:pt x="118" y="324"/>
                  </a:lnTo>
                  <a:lnTo>
                    <a:pt x="118" y="320"/>
                  </a:lnTo>
                  <a:lnTo>
                    <a:pt x="116" y="314"/>
                  </a:lnTo>
                  <a:lnTo>
                    <a:pt x="115" y="310"/>
                  </a:lnTo>
                  <a:lnTo>
                    <a:pt x="114" y="306"/>
                  </a:lnTo>
                  <a:lnTo>
                    <a:pt x="114" y="301"/>
                  </a:lnTo>
                  <a:lnTo>
                    <a:pt x="114" y="295"/>
                  </a:lnTo>
                  <a:lnTo>
                    <a:pt x="115" y="290"/>
                  </a:lnTo>
                  <a:lnTo>
                    <a:pt x="118" y="280"/>
                  </a:lnTo>
                  <a:lnTo>
                    <a:pt x="120" y="265"/>
                  </a:lnTo>
                  <a:lnTo>
                    <a:pt x="122" y="251"/>
                  </a:lnTo>
                  <a:lnTo>
                    <a:pt x="123" y="239"/>
                  </a:lnTo>
                  <a:lnTo>
                    <a:pt x="123" y="230"/>
                  </a:lnTo>
                  <a:lnTo>
                    <a:pt x="123" y="219"/>
                  </a:lnTo>
                  <a:lnTo>
                    <a:pt x="123" y="210"/>
                  </a:lnTo>
                  <a:lnTo>
                    <a:pt x="123" y="203"/>
                  </a:lnTo>
                  <a:lnTo>
                    <a:pt x="123" y="193"/>
                  </a:lnTo>
                  <a:lnTo>
                    <a:pt x="127" y="181"/>
                  </a:lnTo>
                  <a:lnTo>
                    <a:pt x="131" y="170"/>
                  </a:lnTo>
                  <a:lnTo>
                    <a:pt x="137" y="16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7" name="Freeform 214"/>
            <p:cNvSpPr>
              <a:spLocks/>
            </p:cNvSpPr>
            <p:nvPr/>
          </p:nvSpPr>
          <p:spPr bwMode="auto">
            <a:xfrm>
              <a:off x="5382" y="2754"/>
              <a:ext cx="204" cy="299"/>
            </a:xfrm>
            <a:custGeom>
              <a:avLst/>
              <a:gdLst>
                <a:gd name="T0" fmla="*/ 1 w 408"/>
                <a:gd name="T1" fmla="*/ 1 h 596"/>
                <a:gd name="T2" fmla="*/ 1 w 408"/>
                <a:gd name="T3" fmla="*/ 1 h 596"/>
                <a:gd name="T4" fmla="*/ 1 w 408"/>
                <a:gd name="T5" fmla="*/ 1 h 596"/>
                <a:gd name="T6" fmla="*/ 1 w 408"/>
                <a:gd name="T7" fmla="*/ 1 h 596"/>
                <a:gd name="T8" fmla="*/ 1 w 408"/>
                <a:gd name="T9" fmla="*/ 1 h 596"/>
                <a:gd name="T10" fmla="*/ 1 w 408"/>
                <a:gd name="T11" fmla="*/ 1 h 596"/>
                <a:gd name="T12" fmla="*/ 1 w 408"/>
                <a:gd name="T13" fmla="*/ 1 h 596"/>
                <a:gd name="T14" fmla="*/ 1 w 408"/>
                <a:gd name="T15" fmla="*/ 1 h 596"/>
                <a:gd name="T16" fmla="*/ 1 w 408"/>
                <a:gd name="T17" fmla="*/ 1 h 596"/>
                <a:gd name="T18" fmla="*/ 1 w 408"/>
                <a:gd name="T19" fmla="*/ 1 h 596"/>
                <a:gd name="T20" fmla="*/ 1 w 408"/>
                <a:gd name="T21" fmla="*/ 1 h 596"/>
                <a:gd name="T22" fmla="*/ 1 w 408"/>
                <a:gd name="T23" fmla="*/ 1 h 596"/>
                <a:gd name="T24" fmla="*/ 1 w 408"/>
                <a:gd name="T25" fmla="*/ 0 h 596"/>
                <a:gd name="T26" fmla="*/ 1 w 408"/>
                <a:gd name="T27" fmla="*/ 1 h 596"/>
                <a:gd name="T28" fmla="*/ 1 w 408"/>
                <a:gd name="T29" fmla="*/ 1 h 596"/>
                <a:gd name="T30" fmla="*/ 1 w 408"/>
                <a:gd name="T31" fmla="*/ 1 h 596"/>
                <a:gd name="T32" fmla="*/ 1 w 408"/>
                <a:gd name="T33" fmla="*/ 1 h 596"/>
                <a:gd name="T34" fmla="*/ 1 w 408"/>
                <a:gd name="T35" fmla="*/ 1 h 596"/>
                <a:gd name="T36" fmla="*/ 1 w 408"/>
                <a:gd name="T37" fmla="*/ 1 h 596"/>
                <a:gd name="T38" fmla="*/ 1 w 408"/>
                <a:gd name="T39" fmla="*/ 1 h 596"/>
                <a:gd name="T40" fmla="*/ 1 w 408"/>
                <a:gd name="T41" fmla="*/ 1 h 596"/>
                <a:gd name="T42" fmla="*/ 1 w 408"/>
                <a:gd name="T43" fmla="*/ 1 h 596"/>
                <a:gd name="T44" fmla="*/ 1 w 408"/>
                <a:gd name="T45" fmla="*/ 1 h 596"/>
                <a:gd name="T46" fmla="*/ 1 w 408"/>
                <a:gd name="T47" fmla="*/ 1 h 596"/>
                <a:gd name="T48" fmla="*/ 1 w 408"/>
                <a:gd name="T49" fmla="*/ 1 h 596"/>
                <a:gd name="T50" fmla="*/ 1 w 408"/>
                <a:gd name="T51" fmla="*/ 1 h 596"/>
                <a:gd name="T52" fmla="*/ 1 w 408"/>
                <a:gd name="T53" fmla="*/ 1 h 596"/>
                <a:gd name="T54" fmla="*/ 1 w 408"/>
                <a:gd name="T55" fmla="*/ 1 h 596"/>
                <a:gd name="T56" fmla="*/ 1 w 408"/>
                <a:gd name="T57" fmla="*/ 1 h 596"/>
                <a:gd name="T58" fmla="*/ 1 w 408"/>
                <a:gd name="T59" fmla="*/ 1 h 596"/>
                <a:gd name="T60" fmla="*/ 1 w 408"/>
                <a:gd name="T61" fmla="*/ 1 h 596"/>
                <a:gd name="T62" fmla="*/ 1 w 408"/>
                <a:gd name="T63" fmla="*/ 1 h 596"/>
                <a:gd name="T64" fmla="*/ 1 w 408"/>
                <a:gd name="T65" fmla="*/ 1 h 596"/>
                <a:gd name="T66" fmla="*/ 1 w 408"/>
                <a:gd name="T67" fmla="*/ 1 h 596"/>
                <a:gd name="T68" fmla="*/ 1 w 408"/>
                <a:gd name="T69" fmla="*/ 1 h 596"/>
                <a:gd name="T70" fmla="*/ 1 w 408"/>
                <a:gd name="T71" fmla="*/ 1 h 596"/>
                <a:gd name="T72" fmla="*/ 0 w 408"/>
                <a:gd name="T73" fmla="*/ 1 h 596"/>
                <a:gd name="T74" fmla="*/ 1 w 408"/>
                <a:gd name="T75" fmla="*/ 1 h 596"/>
                <a:gd name="T76" fmla="*/ 1 w 408"/>
                <a:gd name="T77" fmla="*/ 1 h 596"/>
                <a:gd name="T78" fmla="*/ 1 w 408"/>
                <a:gd name="T79" fmla="*/ 1 h 596"/>
                <a:gd name="T80" fmla="*/ 1 w 408"/>
                <a:gd name="T81" fmla="*/ 1 h 596"/>
                <a:gd name="T82" fmla="*/ 1 w 408"/>
                <a:gd name="T83" fmla="*/ 1 h 596"/>
                <a:gd name="T84" fmla="*/ 1 w 408"/>
                <a:gd name="T85" fmla="*/ 1 h 596"/>
                <a:gd name="T86" fmla="*/ 1 w 408"/>
                <a:gd name="T87" fmla="*/ 1 h 596"/>
                <a:gd name="T88" fmla="*/ 1 w 408"/>
                <a:gd name="T89" fmla="*/ 1 h 596"/>
                <a:gd name="T90" fmla="*/ 1 w 408"/>
                <a:gd name="T91" fmla="*/ 1 h 596"/>
                <a:gd name="T92" fmla="*/ 1 w 408"/>
                <a:gd name="T93" fmla="*/ 1 h 596"/>
                <a:gd name="T94" fmla="*/ 1 w 408"/>
                <a:gd name="T95" fmla="*/ 1 h 596"/>
                <a:gd name="T96" fmla="*/ 1 w 408"/>
                <a:gd name="T97" fmla="*/ 1 h 596"/>
                <a:gd name="T98" fmla="*/ 1 w 408"/>
                <a:gd name="T99" fmla="*/ 1 h 596"/>
                <a:gd name="T100" fmla="*/ 1 w 408"/>
                <a:gd name="T101" fmla="*/ 1 h 596"/>
                <a:gd name="T102" fmla="*/ 1 w 408"/>
                <a:gd name="T103" fmla="*/ 1 h 596"/>
                <a:gd name="T104" fmla="*/ 1 w 408"/>
                <a:gd name="T105" fmla="*/ 1 h 596"/>
                <a:gd name="T106" fmla="*/ 1 w 408"/>
                <a:gd name="T107" fmla="*/ 1 h 596"/>
                <a:gd name="T108" fmla="*/ 1 w 408"/>
                <a:gd name="T109" fmla="*/ 1 h 596"/>
                <a:gd name="T110" fmla="*/ 1 w 408"/>
                <a:gd name="T111" fmla="*/ 1 h 596"/>
                <a:gd name="T112" fmla="*/ 1 w 408"/>
                <a:gd name="T113" fmla="*/ 1 h 596"/>
                <a:gd name="T114" fmla="*/ 1 w 408"/>
                <a:gd name="T115" fmla="*/ 1 h 596"/>
                <a:gd name="T116" fmla="*/ 1 w 408"/>
                <a:gd name="T117" fmla="*/ 1 h 596"/>
                <a:gd name="T118" fmla="*/ 1 w 408"/>
                <a:gd name="T119" fmla="*/ 1 h 596"/>
                <a:gd name="T120" fmla="*/ 1 w 408"/>
                <a:gd name="T121" fmla="*/ 1 h 5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8"/>
                <a:gd name="T184" fmla="*/ 0 h 596"/>
                <a:gd name="T185" fmla="*/ 408 w 408"/>
                <a:gd name="T186" fmla="*/ 596 h 59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8" h="596">
                  <a:moveTo>
                    <a:pt x="373" y="314"/>
                  </a:moveTo>
                  <a:lnTo>
                    <a:pt x="374" y="301"/>
                  </a:lnTo>
                  <a:lnTo>
                    <a:pt x="376" y="282"/>
                  </a:lnTo>
                  <a:lnTo>
                    <a:pt x="379" y="255"/>
                  </a:lnTo>
                  <a:lnTo>
                    <a:pt x="382" y="225"/>
                  </a:lnTo>
                  <a:lnTo>
                    <a:pt x="389" y="168"/>
                  </a:lnTo>
                  <a:lnTo>
                    <a:pt x="397" y="113"/>
                  </a:lnTo>
                  <a:lnTo>
                    <a:pt x="403" y="69"/>
                  </a:lnTo>
                  <a:lnTo>
                    <a:pt x="408" y="45"/>
                  </a:lnTo>
                  <a:lnTo>
                    <a:pt x="405" y="42"/>
                  </a:lnTo>
                  <a:lnTo>
                    <a:pt x="402" y="40"/>
                  </a:lnTo>
                  <a:lnTo>
                    <a:pt x="397" y="37"/>
                  </a:lnTo>
                  <a:lnTo>
                    <a:pt x="393" y="34"/>
                  </a:lnTo>
                  <a:lnTo>
                    <a:pt x="388" y="33"/>
                  </a:lnTo>
                  <a:lnTo>
                    <a:pt x="382" y="31"/>
                  </a:lnTo>
                  <a:lnTo>
                    <a:pt x="377" y="30"/>
                  </a:lnTo>
                  <a:lnTo>
                    <a:pt x="371" y="29"/>
                  </a:lnTo>
                  <a:lnTo>
                    <a:pt x="365" y="28"/>
                  </a:lnTo>
                  <a:lnTo>
                    <a:pt x="358" y="26"/>
                  </a:lnTo>
                  <a:lnTo>
                    <a:pt x="351" y="24"/>
                  </a:lnTo>
                  <a:lnTo>
                    <a:pt x="343" y="23"/>
                  </a:lnTo>
                  <a:lnTo>
                    <a:pt x="335" y="21"/>
                  </a:lnTo>
                  <a:lnTo>
                    <a:pt x="327" y="19"/>
                  </a:lnTo>
                  <a:lnTo>
                    <a:pt x="319" y="18"/>
                  </a:lnTo>
                  <a:lnTo>
                    <a:pt x="311" y="18"/>
                  </a:lnTo>
                  <a:lnTo>
                    <a:pt x="309" y="18"/>
                  </a:lnTo>
                  <a:lnTo>
                    <a:pt x="306" y="18"/>
                  </a:lnTo>
                  <a:lnTo>
                    <a:pt x="304" y="18"/>
                  </a:lnTo>
                  <a:lnTo>
                    <a:pt x="302" y="19"/>
                  </a:lnTo>
                  <a:lnTo>
                    <a:pt x="297" y="16"/>
                  </a:lnTo>
                  <a:lnTo>
                    <a:pt x="292" y="13"/>
                  </a:lnTo>
                  <a:lnTo>
                    <a:pt x="287" y="11"/>
                  </a:lnTo>
                  <a:lnTo>
                    <a:pt x="282" y="10"/>
                  </a:lnTo>
                  <a:lnTo>
                    <a:pt x="279" y="9"/>
                  </a:lnTo>
                  <a:lnTo>
                    <a:pt x="275" y="7"/>
                  </a:lnTo>
                  <a:lnTo>
                    <a:pt x="272" y="4"/>
                  </a:lnTo>
                  <a:lnTo>
                    <a:pt x="270" y="2"/>
                  </a:lnTo>
                  <a:lnTo>
                    <a:pt x="267" y="1"/>
                  </a:lnTo>
                  <a:lnTo>
                    <a:pt x="264" y="0"/>
                  </a:lnTo>
                  <a:lnTo>
                    <a:pt x="262" y="0"/>
                  </a:lnTo>
                  <a:lnTo>
                    <a:pt x="258" y="0"/>
                  </a:lnTo>
                  <a:lnTo>
                    <a:pt x="266" y="23"/>
                  </a:lnTo>
                  <a:lnTo>
                    <a:pt x="270" y="46"/>
                  </a:lnTo>
                  <a:lnTo>
                    <a:pt x="267" y="67"/>
                  </a:lnTo>
                  <a:lnTo>
                    <a:pt x="264" y="85"/>
                  </a:lnTo>
                  <a:lnTo>
                    <a:pt x="260" y="98"/>
                  </a:lnTo>
                  <a:lnTo>
                    <a:pt x="256" y="117"/>
                  </a:lnTo>
                  <a:lnTo>
                    <a:pt x="250" y="141"/>
                  </a:lnTo>
                  <a:lnTo>
                    <a:pt x="244" y="167"/>
                  </a:lnTo>
                  <a:lnTo>
                    <a:pt x="239" y="193"/>
                  </a:lnTo>
                  <a:lnTo>
                    <a:pt x="233" y="215"/>
                  </a:lnTo>
                  <a:lnTo>
                    <a:pt x="229" y="232"/>
                  </a:lnTo>
                  <a:lnTo>
                    <a:pt x="227" y="240"/>
                  </a:lnTo>
                  <a:lnTo>
                    <a:pt x="224" y="250"/>
                  </a:lnTo>
                  <a:lnTo>
                    <a:pt x="220" y="261"/>
                  </a:lnTo>
                  <a:lnTo>
                    <a:pt x="217" y="272"/>
                  </a:lnTo>
                  <a:lnTo>
                    <a:pt x="212" y="280"/>
                  </a:lnTo>
                  <a:lnTo>
                    <a:pt x="204" y="263"/>
                  </a:lnTo>
                  <a:lnTo>
                    <a:pt x="197" y="247"/>
                  </a:lnTo>
                  <a:lnTo>
                    <a:pt x="191" y="231"/>
                  </a:lnTo>
                  <a:lnTo>
                    <a:pt x="186" y="216"/>
                  </a:lnTo>
                  <a:lnTo>
                    <a:pt x="182" y="202"/>
                  </a:lnTo>
                  <a:lnTo>
                    <a:pt x="179" y="191"/>
                  </a:lnTo>
                  <a:lnTo>
                    <a:pt x="178" y="181"/>
                  </a:lnTo>
                  <a:lnTo>
                    <a:pt x="176" y="174"/>
                  </a:lnTo>
                  <a:lnTo>
                    <a:pt x="175" y="154"/>
                  </a:lnTo>
                  <a:lnTo>
                    <a:pt x="173" y="130"/>
                  </a:lnTo>
                  <a:lnTo>
                    <a:pt x="170" y="106"/>
                  </a:lnTo>
                  <a:lnTo>
                    <a:pt x="166" y="90"/>
                  </a:lnTo>
                  <a:lnTo>
                    <a:pt x="165" y="79"/>
                  </a:lnTo>
                  <a:lnTo>
                    <a:pt x="163" y="67"/>
                  </a:lnTo>
                  <a:lnTo>
                    <a:pt x="161" y="54"/>
                  </a:lnTo>
                  <a:lnTo>
                    <a:pt x="160" y="47"/>
                  </a:lnTo>
                  <a:lnTo>
                    <a:pt x="153" y="44"/>
                  </a:lnTo>
                  <a:lnTo>
                    <a:pt x="148" y="40"/>
                  </a:lnTo>
                  <a:lnTo>
                    <a:pt x="143" y="37"/>
                  </a:lnTo>
                  <a:lnTo>
                    <a:pt x="142" y="34"/>
                  </a:lnTo>
                  <a:lnTo>
                    <a:pt x="138" y="34"/>
                  </a:lnTo>
                  <a:lnTo>
                    <a:pt x="137" y="33"/>
                  </a:lnTo>
                  <a:lnTo>
                    <a:pt x="135" y="33"/>
                  </a:lnTo>
                  <a:lnTo>
                    <a:pt x="132" y="33"/>
                  </a:lnTo>
                  <a:lnTo>
                    <a:pt x="128" y="36"/>
                  </a:lnTo>
                  <a:lnTo>
                    <a:pt x="122" y="38"/>
                  </a:lnTo>
                  <a:lnTo>
                    <a:pt x="117" y="40"/>
                  </a:lnTo>
                  <a:lnTo>
                    <a:pt x="110" y="42"/>
                  </a:lnTo>
                  <a:lnTo>
                    <a:pt x="103" y="45"/>
                  </a:lnTo>
                  <a:lnTo>
                    <a:pt x="96" y="47"/>
                  </a:lnTo>
                  <a:lnTo>
                    <a:pt x="88" y="49"/>
                  </a:lnTo>
                  <a:lnTo>
                    <a:pt x="81" y="53"/>
                  </a:lnTo>
                  <a:lnTo>
                    <a:pt x="74" y="55"/>
                  </a:lnTo>
                  <a:lnTo>
                    <a:pt x="68" y="59"/>
                  </a:lnTo>
                  <a:lnTo>
                    <a:pt x="63" y="62"/>
                  </a:lnTo>
                  <a:lnTo>
                    <a:pt x="58" y="65"/>
                  </a:lnTo>
                  <a:lnTo>
                    <a:pt x="53" y="69"/>
                  </a:lnTo>
                  <a:lnTo>
                    <a:pt x="49" y="74"/>
                  </a:lnTo>
                  <a:lnTo>
                    <a:pt x="45" y="78"/>
                  </a:lnTo>
                  <a:lnTo>
                    <a:pt x="43" y="84"/>
                  </a:lnTo>
                  <a:lnTo>
                    <a:pt x="35" y="110"/>
                  </a:lnTo>
                  <a:lnTo>
                    <a:pt x="30" y="138"/>
                  </a:lnTo>
                  <a:lnTo>
                    <a:pt x="27" y="160"/>
                  </a:lnTo>
                  <a:lnTo>
                    <a:pt x="25" y="173"/>
                  </a:lnTo>
                  <a:lnTo>
                    <a:pt x="22" y="196"/>
                  </a:lnTo>
                  <a:lnTo>
                    <a:pt x="18" y="238"/>
                  </a:lnTo>
                  <a:lnTo>
                    <a:pt x="12" y="282"/>
                  </a:lnTo>
                  <a:lnTo>
                    <a:pt x="10" y="304"/>
                  </a:lnTo>
                  <a:lnTo>
                    <a:pt x="8" y="312"/>
                  </a:lnTo>
                  <a:lnTo>
                    <a:pt x="7" y="322"/>
                  </a:lnTo>
                  <a:lnTo>
                    <a:pt x="5" y="333"/>
                  </a:lnTo>
                  <a:lnTo>
                    <a:pt x="4" y="342"/>
                  </a:lnTo>
                  <a:lnTo>
                    <a:pt x="2" y="357"/>
                  </a:lnTo>
                  <a:lnTo>
                    <a:pt x="0" y="382"/>
                  </a:lnTo>
                  <a:lnTo>
                    <a:pt x="0" y="412"/>
                  </a:lnTo>
                  <a:lnTo>
                    <a:pt x="2" y="437"/>
                  </a:lnTo>
                  <a:lnTo>
                    <a:pt x="4" y="466"/>
                  </a:lnTo>
                  <a:lnTo>
                    <a:pt x="5" y="505"/>
                  </a:lnTo>
                  <a:lnTo>
                    <a:pt x="7" y="542"/>
                  </a:lnTo>
                  <a:lnTo>
                    <a:pt x="7" y="563"/>
                  </a:lnTo>
                  <a:lnTo>
                    <a:pt x="14" y="560"/>
                  </a:lnTo>
                  <a:lnTo>
                    <a:pt x="22" y="557"/>
                  </a:lnTo>
                  <a:lnTo>
                    <a:pt x="30" y="556"/>
                  </a:lnTo>
                  <a:lnTo>
                    <a:pt x="35" y="555"/>
                  </a:lnTo>
                  <a:lnTo>
                    <a:pt x="37" y="555"/>
                  </a:lnTo>
                  <a:lnTo>
                    <a:pt x="42" y="556"/>
                  </a:lnTo>
                  <a:lnTo>
                    <a:pt x="46" y="557"/>
                  </a:lnTo>
                  <a:lnTo>
                    <a:pt x="52" y="558"/>
                  </a:lnTo>
                  <a:lnTo>
                    <a:pt x="57" y="560"/>
                  </a:lnTo>
                  <a:lnTo>
                    <a:pt x="61" y="563"/>
                  </a:lnTo>
                  <a:lnTo>
                    <a:pt x="66" y="565"/>
                  </a:lnTo>
                  <a:lnTo>
                    <a:pt x="69" y="567"/>
                  </a:lnTo>
                  <a:lnTo>
                    <a:pt x="71" y="572"/>
                  </a:lnTo>
                  <a:lnTo>
                    <a:pt x="72" y="577"/>
                  </a:lnTo>
                  <a:lnTo>
                    <a:pt x="74" y="581"/>
                  </a:lnTo>
                  <a:lnTo>
                    <a:pt x="74" y="586"/>
                  </a:lnTo>
                  <a:lnTo>
                    <a:pt x="76" y="588"/>
                  </a:lnTo>
                  <a:lnTo>
                    <a:pt x="79" y="590"/>
                  </a:lnTo>
                  <a:lnTo>
                    <a:pt x="81" y="594"/>
                  </a:lnTo>
                  <a:lnTo>
                    <a:pt x="83" y="596"/>
                  </a:lnTo>
                  <a:lnTo>
                    <a:pt x="92" y="595"/>
                  </a:lnTo>
                  <a:lnTo>
                    <a:pt x="104" y="594"/>
                  </a:lnTo>
                  <a:lnTo>
                    <a:pt x="118" y="593"/>
                  </a:lnTo>
                  <a:lnTo>
                    <a:pt x="132" y="591"/>
                  </a:lnTo>
                  <a:lnTo>
                    <a:pt x="144" y="590"/>
                  </a:lnTo>
                  <a:lnTo>
                    <a:pt x="156" y="589"/>
                  </a:lnTo>
                  <a:lnTo>
                    <a:pt x="166" y="589"/>
                  </a:lnTo>
                  <a:lnTo>
                    <a:pt x="172" y="589"/>
                  </a:lnTo>
                  <a:lnTo>
                    <a:pt x="179" y="589"/>
                  </a:lnTo>
                  <a:lnTo>
                    <a:pt x="182" y="586"/>
                  </a:lnTo>
                  <a:lnTo>
                    <a:pt x="184" y="581"/>
                  </a:lnTo>
                  <a:lnTo>
                    <a:pt x="187" y="577"/>
                  </a:lnTo>
                  <a:lnTo>
                    <a:pt x="190" y="565"/>
                  </a:lnTo>
                  <a:lnTo>
                    <a:pt x="197" y="543"/>
                  </a:lnTo>
                  <a:lnTo>
                    <a:pt x="203" y="521"/>
                  </a:lnTo>
                  <a:lnTo>
                    <a:pt x="206" y="509"/>
                  </a:lnTo>
                  <a:lnTo>
                    <a:pt x="210" y="518"/>
                  </a:lnTo>
                  <a:lnTo>
                    <a:pt x="216" y="532"/>
                  </a:lnTo>
                  <a:lnTo>
                    <a:pt x="222" y="545"/>
                  </a:lnTo>
                  <a:lnTo>
                    <a:pt x="232" y="555"/>
                  </a:lnTo>
                  <a:lnTo>
                    <a:pt x="237" y="552"/>
                  </a:lnTo>
                  <a:lnTo>
                    <a:pt x="244" y="549"/>
                  </a:lnTo>
                  <a:lnTo>
                    <a:pt x="254" y="543"/>
                  </a:lnTo>
                  <a:lnTo>
                    <a:pt x="263" y="539"/>
                  </a:lnTo>
                  <a:lnTo>
                    <a:pt x="272" y="534"/>
                  </a:lnTo>
                  <a:lnTo>
                    <a:pt x="280" y="529"/>
                  </a:lnTo>
                  <a:lnTo>
                    <a:pt x="288" y="526"/>
                  </a:lnTo>
                  <a:lnTo>
                    <a:pt x="293" y="524"/>
                  </a:lnTo>
                  <a:lnTo>
                    <a:pt x="301" y="521"/>
                  </a:lnTo>
                  <a:lnTo>
                    <a:pt x="308" y="520"/>
                  </a:lnTo>
                  <a:lnTo>
                    <a:pt x="313" y="520"/>
                  </a:lnTo>
                  <a:lnTo>
                    <a:pt x="319" y="522"/>
                  </a:lnTo>
                  <a:lnTo>
                    <a:pt x="323" y="524"/>
                  </a:lnTo>
                  <a:lnTo>
                    <a:pt x="328" y="524"/>
                  </a:lnTo>
                  <a:lnTo>
                    <a:pt x="334" y="525"/>
                  </a:lnTo>
                  <a:lnTo>
                    <a:pt x="341" y="525"/>
                  </a:lnTo>
                  <a:lnTo>
                    <a:pt x="347" y="525"/>
                  </a:lnTo>
                  <a:lnTo>
                    <a:pt x="354" y="525"/>
                  </a:lnTo>
                  <a:lnTo>
                    <a:pt x="358" y="525"/>
                  </a:lnTo>
                  <a:lnTo>
                    <a:pt x="363" y="525"/>
                  </a:lnTo>
                  <a:lnTo>
                    <a:pt x="369" y="496"/>
                  </a:lnTo>
                  <a:lnTo>
                    <a:pt x="372" y="459"/>
                  </a:lnTo>
                  <a:lnTo>
                    <a:pt x="374" y="420"/>
                  </a:lnTo>
                  <a:lnTo>
                    <a:pt x="377" y="380"/>
                  </a:lnTo>
                  <a:lnTo>
                    <a:pt x="377" y="369"/>
                  </a:lnTo>
                  <a:lnTo>
                    <a:pt x="376" y="356"/>
                  </a:lnTo>
                  <a:lnTo>
                    <a:pt x="373" y="338"/>
                  </a:lnTo>
                  <a:lnTo>
                    <a:pt x="373" y="3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8" name="Freeform 215"/>
            <p:cNvSpPr>
              <a:spLocks/>
            </p:cNvSpPr>
            <p:nvPr/>
          </p:nvSpPr>
          <p:spPr bwMode="auto">
            <a:xfrm>
              <a:off x="5382" y="2824"/>
              <a:ext cx="30" cy="149"/>
            </a:xfrm>
            <a:custGeom>
              <a:avLst/>
              <a:gdLst>
                <a:gd name="T0" fmla="*/ 1 w 60"/>
                <a:gd name="T1" fmla="*/ 0 h 299"/>
                <a:gd name="T2" fmla="*/ 0 w 60"/>
                <a:gd name="T3" fmla="*/ 0 h 299"/>
                <a:gd name="T4" fmla="*/ 0 w 60"/>
                <a:gd name="T5" fmla="*/ 0 h 299"/>
                <a:gd name="T6" fmla="*/ 1 w 60"/>
                <a:gd name="T7" fmla="*/ 0 h 299"/>
                <a:gd name="T8" fmla="*/ 1 w 60"/>
                <a:gd name="T9" fmla="*/ 0 h 299"/>
                <a:gd name="T10" fmla="*/ 1 w 60"/>
                <a:gd name="T11" fmla="*/ 0 h 299"/>
                <a:gd name="T12" fmla="*/ 1 w 60"/>
                <a:gd name="T13" fmla="*/ 0 h 299"/>
                <a:gd name="T14" fmla="*/ 1 w 60"/>
                <a:gd name="T15" fmla="*/ 0 h 299"/>
                <a:gd name="T16" fmla="*/ 1 w 60"/>
                <a:gd name="T17" fmla="*/ 0 h 299"/>
                <a:gd name="T18" fmla="*/ 1 w 60"/>
                <a:gd name="T19" fmla="*/ 0 h 299"/>
                <a:gd name="T20" fmla="*/ 1 w 60"/>
                <a:gd name="T21" fmla="*/ 0 h 299"/>
                <a:gd name="T22" fmla="*/ 1 w 60"/>
                <a:gd name="T23" fmla="*/ 0 h 299"/>
                <a:gd name="T24" fmla="*/ 1 w 60"/>
                <a:gd name="T25" fmla="*/ 0 h 299"/>
                <a:gd name="T26" fmla="*/ 1 w 60"/>
                <a:gd name="T27" fmla="*/ 0 h 299"/>
                <a:gd name="T28" fmla="*/ 1 w 60"/>
                <a:gd name="T29" fmla="*/ 0 h 299"/>
                <a:gd name="T30" fmla="*/ 1 w 60"/>
                <a:gd name="T31" fmla="*/ 0 h 299"/>
                <a:gd name="T32" fmla="*/ 1 w 60"/>
                <a:gd name="T33" fmla="*/ 0 h 299"/>
                <a:gd name="T34" fmla="*/ 1 w 60"/>
                <a:gd name="T35" fmla="*/ 0 h 299"/>
                <a:gd name="T36" fmla="*/ 1 w 60"/>
                <a:gd name="T37" fmla="*/ 0 h 299"/>
                <a:gd name="T38" fmla="*/ 1 w 60"/>
                <a:gd name="T39" fmla="*/ 0 h 299"/>
                <a:gd name="T40" fmla="*/ 1 w 60"/>
                <a:gd name="T41" fmla="*/ 0 h 299"/>
                <a:gd name="T42" fmla="*/ 1 w 60"/>
                <a:gd name="T43" fmla="*/ 0 h 299"/>
                <a:gd name="T44" fmla="*/ 1 w 60"/>
                <a:gd name="T45" fmla="*/ 0 h 299"/>
                <a:gd name="T46" fmla="*/ 1 w 60"/>
                <a:gd name="T47" fmla="*/ 0 h 299"/>
                <a:gd name="T48" fmla="*/ 1 w 60"/>
                <a:gd name="T49" fmla="*/ 0 h 299"/>
                <a:gd name="T50" fmla="*/ 1 w 60"/>
                <a:gd name="T51" fmla="*/ 0 h 299"/>
                <a:gd name="T52" fmla="*/ 1 w 60"/>
                <a:gd name="T53" fmla="*/ 0 h 299"/>
                <a:gd name="T54" fmla="*/ 1 w 60"/>
                <a:gd name="T55" fmla="*/ 0 h 299"/>
                <a:gd name="T56" fmla="*/ 1 w 60"/>
                <a:gd name="T57" fmla="*/ 0 h 299"/>
                <a:gd name="T58" fmla="*/ 1 w 60"/>
                <a:gd name="T59" fmla="*/ 0 h 299"/>
                <a:gd name="T60" fmla="*/ 1 w 60"/>
                <a:gd name="T61" fmla="*/ 0 h 299"/>
                <a:gd name="T62" fmla="*/ 1 w 60"/>
                <a:gd name="T63" fmla="*/ 0 h 299"/>
                <a:gd name="T64" fmla="*/ 1 w 60"/>
                <a:gd name="T65" fmla="*/ 0 h 299"/>
                <a:gd name="T66" fmla="*/ 1 w 60"/>
                <a:gd name="T67" fmla="*/ 0 h 299"/>
                <a:gd name="T68" fmla="*/ 1 w 60"/>
                <a:gd name="T69" fmla="*/ 0 h 299"/>
                <a:gd name="T70" fmla="*/ 1 w 60"/>
                <a:gd name="T71" fmla="*/ 0 h 299"/>
                <a:gd name="T72" fmla="*/ 1 w 60"/>
                <a:gd name="T73" fmla="*/ 0 h 299"/>
                <a:gd name="T74" fmla="*/ 1 w 60"/>
                <a:gd name="T75" fmla="*/ 0 h 299"/>
                <a:gd name="T76" fmla="*/ 1 w 60"/>
                <a:gd name="T77" fmla="*/ 0 h 299"/>
                <a:gd name="T78" fmla="*/ 1 w 60"/>
                <a:gd name="T79" fmla="*/ 0 h 299"/>
                <a:gd name="T80" fmla="*/ 1 w 60"/>
                <a:gd name="T81" fmla="*/ 0 h 299"/>
                <a:gd name="T82" fmla="*/ 1 w 60"/>
                <a:gd name="T83" fmla="*/ 0 h 299"/>
                <a:gd name="T84" fmla="*/ 1 w 60"/>
                <a:gd name="T85" fmla="*/ 0 h 299"/>
                <a:gd name="T86" fmla="*/ 1 w 60"/>
                <a:gd name="T87" fmla="*/ 0 h 299"/>
                <a:gd name="T88" fmla="*/ 1 w 60"/>
                <a:gd name="T89" fmla="*/ 0 h 2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299"/>
                <a:gd name="T137" fmla="*/ 60 w 60"/>
                <a:gd name="T138" fmla="*/ 299 h 2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299">
                  <a:moveTo>
                    <a:pt x="2" y="299"/>
                  </a:moveTo>
                  <a:lnTo>
                    <a:pt x="0" y="274"/>
                  </a:lnTo>
                  <a:lnTo>
                    <a:pt x="0" y="244"/>
                  </a:lnTo>
                  <a:lnTo>
                    <a:pt x="2" y="219"/>
                  </a:lnTo>
                  <a:lnTo>
                    <a:pt x="4" y="204"/>
                  </a:lnTo>
                  <a:lnTo>
                    <a:pt x="5" y="195"/>
                  </a:lnTo>
                  <a:lnTo>
                    <a:pt x="7" y="184"/>
                  </a:lnTo>
                  <a:lnTo>
                    <a:pt x="8" y="174"/>
                  </a:lnTo>
                  <a:lnTo>
                    <a:pt x="10" y="166"/>
                  </a:lnTo>
                  <a:lnTo>
                    <a:pt x="12" y="144"/>
                  </a:lnTo>
                  <a:lnTo>
                    <a:pt x="18" y="100"/>
                  </a:lnTo>
                  <a:lnTo>
                    <a:pt x="22" y="58"/>
                  </a:lnTo>
                  <a:lnTo>
                    <a:pt x="25" y="35"/>
                  </a:lnTo>
                  <a:lnTo>
                    <a:pt x="26" y="51"/>
                  </a:lnTo>
                  <a:lnTo>
                    <a:pt x="27" y="69"/>
                  </a:lnTo>
                  <a:lnTo>
                    <a:pt x="27" y="87"/>
                  </a:lnTo>
                  <a:lnTo>
                    <a:pt x="26" y="101"/>
                  </a:lnTo>
                  <a:lnTo>
                    <a:pt x="30" y="87"/>
                  </a:lnTo>
                  <a:lnTo>
                    <a:pt x="36" y="74"/>
                  </a:lnTo>
                  <a:lnTo>
                    <a:pt x="42" y="60"/>
                  </a:lnTo>
                  <a:lnTo>
                    <a:pt x="48" y="46"/>
                  </a:lnTo>
                  <a:lnTo>
                    <a:pt x="52" y="32"/>
                  </a:lnTo>
                  <a:lnTo>
                    <a:pt x="56" y="21"/>
                  </a:lnTo>
                  <a:lnTo>
                    <a:pt x="59" y="9"/>
                  </a:lnTo>
                  <a:lnTo>
                    <a:pt x="60" y="0"/>
                  </a:lnTo>
                  <a:lnTo>
                    <a:pt x="54" y="40"/>
                  </a:lnTo>
                  <a:lnTo>
                    <a:pt x="43" y="79"/>
                  </a:lnTo>
                  <a:lnTo>
                    <a:pt x="31" y="112"/>
                  </a:lnTo>
                  <a:lnTo>
                    <a:pt x="27" y="131"/>
                  </a:lnTo>
                  <a:lnTo>
                    <a:pt x="26" y="140"/>
                  </a:lnTo>
                  <a:lnTo>
                    <a:pt x="23" y="146"/>
                  </a:lnTo>
                  <a:lnTo>
                    <a:pt x="22" y="150"/>
                  </a:lnTo>
                  <a:lnTo>
                    <a:pt x="20" y="154"/>
                  </a:lnTo>
                  <a:lnTo>
                    <a:pt x="19" y="160"/>
                  </a:lnTo>
                  <a:lnTo>
                    <a:pt x="16" y="166"/>
                  </a:lnTo>
                  <a:lnTo>
                    <a:pt x="15" y="171"/>
                  </a:lnTo>
                  <a:lnTo>
                    <a:pt x="15" y="177"/>
                  </a:lnTo>
                  <a:lnTo>
                    <a:pt x="15" y="184"/>
                  </a:lnTo>
                  <a:lnTo>
                    <a:pt x="15" y="191"/>
                  </a:lnTo>
                  <a:lnTo>
                    <a:pt x="14" y="198"/>
                  </a:lnTo>
                  <a:lnTo>
                    <a:pt x="13" y="203"/>
                  </a:lnTo>
                  <a:lnTo>
                    <a:pt x="11" y="214"/>
                  </a:lnTo>
                  <a:lnTo>
                    <a:pt x="6" y="237"/>
                  </a:lnTo>
                  <a:lnTo>
                    <a:pt x="2" y="267"/>
                  </a:lnTo>
                  <a:lnTo>
                    <a:pt x="2" y="29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9" name="Freeform 216"/>
            <p:cNvSpPr>
              <a:spLocks/>
            </p:cNvSpPr>
            <p:nvPr/>
          </p:nvSpPr>
          <p:spPr bwMode="auto">
            <a:xfrm>
              <a:off x="5567" y="2769"/>
              <a:ext cx="19" cy="10"/>
            </a:xfrm>
            <a:custGeom>
              <a:avLst/>
              <a:gdLst>
                <a:gd name="T0" fmla="*/ 1 w 37"/>
                <a:gd name="T1" fmla="*/ 1 h 19"/>
                <a:gd name="T2" fmla="*/ 1 w 37"/>
                <a:gd name="T3" fmla="*/ 1 h 19"/>
                <a:gd name="T4" fmla="*/ 1 w 37"/>
                <a:gd name="T5" fmla="*/ 1 h 19"/>
                <a:gd name="T6" fmla="*/ 1 w 37"/>
                <a:gd name="T7" fmla="*/ 1 h 19"/>
                <a:gd name="T8" fmla="*/ 1 w 37"/>
                <a:gd name="T9" fmla="*/ 1 h 19"/>
                <a:gd name="T10" fmla="*/ 1 w 37"/>
                <a:gd name="T11" fmla="*/ 1 h 19"/>
                <a:gd name="T12" fmla="*/ 1 w 37"/>
                <a:gd name="T13" fmla="*/ 1 h 19"/>
                <a:gd name="T14" fmla="*/ 1 w 37"/>
                <a:gd name="T15" fmla="*/ 1 h 19"/>
                <a:gd name="T16" fmla="*/ 0 w 37"/>
                <a:gd name="T17" fmla="*/ 0 h 19"/>
                <a:gd name="T18" fmla="*/ 1 w 37"/>
                <a:gd name="T19" fmla="*/ 1 h 19"/>
                <a:gd name="T20" fmla="*/ 1 w 37"/>
                <a:gd name="T21" fmla="*/ 1 h 19"/>
                <a:gd name="T22" fmla="*/ 1 w 37"/>
                <a:gd name="T23" fmla="*/ 1 h 19"/>
                <a:gd name="T24" fmla="*/ 1 w 37"/>
                <a:gd name="T25" fmla="*/ 1 h 19"/>
                <a:gd name="T26" fmla="*/ 1 w 37"/>
                <a:gd name="T27" fmla="*/ 1 h 19"/>
                <a:gd name="T28" fmla="*/ 1 w 37"/>
                <a:gd name="T29" fmla="*/ 1 h 19"/>
                <a:gd name="T30" fmla="*/ 1 w 37"/>
                <a:gd name="T31" fmla="*/ 1 h 19"/>
                <a:gd name="T32" fmla="*/ 1 w 37"/>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19"/>
                <a:gd name="T53" fmla="*/ 37 w 3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19">
                  <a:moveTo>
                    <a:pt x="37" y="16"/>
                  </a:moveTo>
                  <a:lnTo>
                    <a:pt x="34" y="13"/>
                  </a:lnTo>
                  <a:lnTo>
                    <a:pt x="31" y="11"/>
                  </a:lnTo>
                  <a:lnTo>
                    <a:pt x="26" y="8"/>
                  </a:lnTo>
                  <a:lnTo>
                    <a:pt x="22" y="5"/>
                  </a:lnTo>
                  <a:lnTo>
                    <a:pt x="17" y="4"/>
                  </a:lnTo>
                  <a:lnTo>
                    <a:pt x="11" y="2"/>
                  </a:lnTo>
                  <a:lnTo>
                    <a:pt x="6" y="1"/>
                  </a:lnTo>
                  <a:lnTo>
                    <a:pt x="0" y="0"/>
                  </a:lnTo>
                  <a:lnTo>
                    <a:pt x="7" y="5"/>
                  </a:lnTo>
                  <a:lnTo>
                    <a:pt x="16" y="11"/>
                  </a:lnTo>
                  <a:lnTo>
                    <a:pt x="25" y="16"/>
                  </a:lnTo>
                  <a:lnTo>
                    <a:pt x="31" y="19"/>
                  </a:lnTo>
                  <a:lnTo>
                    <a:pt x="32" y="18"/>
                  </a:lnTo>
                  <a:lnTo>
                    <a:pt x="34" y="17"/>
                  </a:lnTo>
                  <a:lnTo>
                    <a:pt x="36" y="17"/>
                  </a:lnTo>
                  <a:lnTo>
                    <a:pt x="37"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0" name="Freeform 217"/>
            <p:cNvSpPr>
              <a:spLocks/>
            </p:cNvSpPr>
            <p:nvPr/>
          </p:nvSpPr>
          <p:spPr bwMode="auto">
            <a:xfrm>
              <a:off x="5532" y="2764"/>
              <a:ext cx="6" cy="5"/>
            </a:xfrm>
            <a:custGeom>
              <a:avLst/>
              <a:gdLst>
                <a:gd name="T0" fmla="*/ 1 w 10"/>
                <a:gd name="T1" fmla="*/ 0 h 12"/>
                <a:gd name="T2" fmla="*/ 1 w 10"/>
                <a:gd name="T3" fmla="*/ 0 h 12"/>
                <a:gd name="T4" fmla="*/ 1 w 10"/>
                <a:gd name="T5" fmla="*/ 0 h 12"/>
                <a:gd name="T6" fmla="*/ 1 w 10"/>
                <a:gd name="T7" fmla="*/ 0 h 12"/>
                <a:gd name="T8" fmla="*/ 1 w 10"/>
                <a:gd name="T9" fmla="*/ 0 h 12"/>
                <a:gd name="T10" fmla="*/ 1 w 10"/>
                <a:gd name="T11" fmla="*/ 0 h 12"/>
                <a:gd name="T12" fmla="*/ 1 w 10"/>
                <a:gd name="T13" fmla="*/ 0 h 12"/>
                <a:gd name="T14" fmla="*/ 0 w 10"/>
                <a:gd name="T15" fmla="*/ 0 h 12"/>
                <a:gd name="T16" fmla="*/ 0 w 10"/>
                <a:gd name="T17" fmla="*/ 0 h 12"/>
                <a:gd name="T18" fmla="*/ 1 w 10"/>
                <a:gd name="T19" fmla="*/ 0 h 12"/>
                <a:gd name="T20" fmla="*/ 1 w 10"/>
                <a:gd name="T21" fmla="*/ 0 h 12"/>
                <a:gd name="T22" fmla="*/ 1 w 10"/>
                <a:gd name="T23" fmla="*/ 0 h 12"/>
                <a:gd name="T24" fmla="*/ 1 w 1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
                <a:gd name="T40" fmla="*/ 0 h 12"/>
                <a:gd name="T41" fmla="*/ 10 w 1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 h="12">
                  <a:moveTo>
                    <a:pt x="10" y="0"/>
                  </a:moveTo>
                  <a:lnTo>
                    <a:pt x="8" y="0"/>
                  </a:lnTo>
                  <a:lnTo>
                    <a:pt x="5" y="0"/>
                  </a:lnTo>
                  <a:lnTo>
                    <a:pt x="3" y="0"/>
                  </a:lnTo>
                  <a:lnTo>
                    <a:pt x="1" y="1"/>
                  </a:lnTo>
                  <a:lnTo>
                    <a:pt x="1" y="4"/>
                  </a:lnTo>
                  <a:lnTo>
                    <a:pt x="1" y="6"/>
                  </a:lnTo>
                  <a:lnTo>
                    <a:pt x="0" y="10"/>
                  </a:lnTo>
                  <a:lnTo>
                    <a:pt x="0" y="12"/>
                  </a:lnTo>
                  <a:lnTo>
                    <a:pt x="3" y="10"/>
                  </a:lnTo>
                  <a:lnTo>
                    <a:pt x="7" y="6"/>
                  </a:lnTo>
                  <a:lnTo>
                    <a:pt x="9" y="3"/>
                  </a:lnTo>
                  <a:lnTo>
                    <a:pt x="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1" name="Freeform 218"/>
            <p:cNvSpPr>
              <a:spLocks/>
            </p:cNvSpPr>
            <p:nvPr/>
          </p:nvSpPr>
          <p:spPr bwMode="auto">
            <a:xfrm>
              <a:off x="5530" y="2834"/>
              <a:ext cx="28" cy="4"/>
            </a:xfrm>
            <a:custGeom>
              <a:avLst/>
              <a:gdLst>
                <a:gd name="T0" fmla="*/ 0 w 57"/>
                <a:gd name="T1" fmla="*/ 0 h 7"/>
                <a:gd name="T2" fmla="*/ 0 w 57"/>
                <a:gd name="T3" fmla="*/ 0 h 7"/>
                <a:gd name="T4" fmla="*/ 0 w 57"/>
                <a:gd name="T5" fmla="*/ 0 h 7"/>
                <a:gd name="T6" fmla="*/ 0 w 57"/>
                <a:gd name="T7" fmla="*/ 0 h 7"/>
                <a:gd name="T8" fmla="*/ 0 w 57"/>
                <a:gd name="T9" fmla="*/ 0 h 7"/>
                <a:gd name="T10" fmla="*/ 0 w 57"/>
                <a:gd name="T11" fmla="*/ 0 h 7"/>
                <a:gd name="T12" fmla="*/ 0 w 57"/>
                <a:gd name="T13" fmla="*/ 0 h 7"/>
                <a:gd name="T14" fmla="*/ 0 w 57"/>
                <a:gd name="T15" fmla="*/ 0 h 7"/>
                <a:gd name="T16" fmla="*/ 0 w 57"/>
                <a:gd name="T17" fmla="*/ 0 h 7"/>
                <a:gd name="T18" fmla="*/ 0 w 57"/>
                <a:gd name="T19" fmla="*/ 1 h 7"/>
                <a:gd name="T20" fmla="*/ 0 w 57"/>
                <a:gd name="T21" fmla="*/ 1 h 7"/>
                <a:gd name="T22" fmla="*/ 0 w 57"/>
                <a:gd name="T23" fmla="*/ 1 h 7"/>
                <a:gd name="T24" fmla="*/ 0 w 57"/>
                <a:gd name="T25" fmla="*/ 1 h 7"/>
                <a:gd name="T26" fmla="*/ 0 w 57"/>
                <a:gd name="T27" fmla="*/ 1 h 7"/>
                <a:gd name="T28" fmla="*/ 0 w 57"/>
                <a:gd name="T29" fmla="*/ 1 h 7"/>
                <a:gd name="T30" fmla="*/ 0 w 57"/>
                <a:gd name="T31" fmla="*/ 1 h 7"/>
                <a:gd name="T32" fmla="*/ 0 w 57"/>
                <a:gd name="T33" fmla="*/ 1 h 7"/>
                <a:gd name="T34" fmla="*/ 0 w 57"/>
                <a:gd name="T35" fmla="*/ 1 h 7"/>
                <a:gd name="T36" fmla="*/ 0 w 57"/>
                <a:gd name="T37" fmla="*/ 1 h 7"/>
                <a:gd name="T38" fmla="*/ 0 w 57"/>
                <a:gd name="T39" fmla="*/ 1 h 7"/>
                <a:gd name="T40" fmla="*/ 0 w 57"/>
                <a:gd name="T41" fmla="*/ 1 h 7"/>
                <a:gd name="T42" fmla="*/ 0 w 57"/>
                <a:gd name="T43" fmla="*/ 1 h 7"/>
                <a:gd name="T44" fmla="*/ 0 w 57"/>
                <a:gd name="T45" fmla="*/ 1 h 7"/>
                <a:gd name="T46" fmla="*/ 0 w 57"/>
                <a:gd name="T47" fmla="*/ 1 h 7"/>
                <a:gd name="T48" fmla="*/ 0 w 57"/>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7"/>
                <a:gd name="T77" fmla="*/ 57 w 57"/>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7">
                  <a:moveTo>
                    <a:pt x="1" y="0"/>
                  </a:moveTo>
                  <a:lnTo>
                    <a:pt x="5" y="0"/>
                  </a:lnTo>
                  <a:lnTo>
                    <a:pt x="10" y="0"/>
                  </a:lnTo>
                  <a:lnTo>
                    <a:pt x="20" y="0"/>
                  </a:lnTo>
                  <a:lnTo>
                    <a:pt x="29" y="0"/>
                  </a:lnTo>
                  <a:lnTo>
                    <a:pt x="38" y="0"/>
                  </a:lnTo>
                  <a:lnTo>
                    <a:pt x="47" y="0"/>
                  </a:lnTo>
                  <a:lnTo>
                    <a:pt x="53" y="0"/>
                  </a:lnTo>
                  <a:lnTo>
                    <a:pt x="55" y="0"/>
                  </a:lnTo>
                  <a:lnTo>
                    <a:pt x="57" y="2"/>
                  </a:lnTo>
                  <a:lnTo>
                    <a:pt x="57" y="3"/>
                  </a:lnTo>
                  <a:lnTo>
                    <a:pt x="57" y="6"/>
                  </a:lnTo>
                  <a:lnTo>
                    <a:pt x="55" y="7"/>
                  </a:lnTo>
                  <a:lnTo>
                    <a:pt x="52" y="7"/>
                  </a:lnTo>
                  <a:lnTo>
                    <a:pt x="45" y="7"/>
                  </a:lnTo>
                  <a:lnTo>
                    <a:pt x="37" y="7"/>
                  </a:lnTo>
                  <a:lnTo>
                    <a:pt x="28" y="7"/>
                  </a:lnTo>
                  <a:lnTo>
                    <a:pt x="19" y="7"/>
                  </a:lnTo>
                  <a:lnTo>
                    <a:pt x="10" y="7"/>
                  </a:lnTo>
                  <a:lnTo>
                    <a:pt x="4" y="7"/>
                  </a:lnTo>
                  <a:lnTo>
                    <a:pt x="0" y="7"/>
                  </a:lnTo>
                  <a:lnTo>
                    <a:pt x="1" y="4"/>
                  </a:lnTo>
                  <a:lnTo>
                    <a:pt x="2" y="3"/>
                  </a:lnTo>
                  <a:lnTo>
                    <a:pt x="2" y="1"/>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2" name="Freeform 219"/>
            <p:cNvSpPr>
              <a:spLocks/>
            </p:cNvSpPr>
            <p:nvPr/>
          </p:nvSpPr>
          <p:spPr bwMode="auto">
            <a:xfrm>
              <a:off x="5417" y="3000"/>
              <a:ext cx="3" cy="24"/>
            </a:xfrm>
            <a:custGeom>
              <a:avLst/>
              <a:gdLst>
                <a:gd name="T0" fmla="*/ 0 w 7"/>
                <a:gd name="T1" fmla="*/ 0 h 49"/>
                <a:gd name="T2" fmla="*/ 0 w 7"/>
                <a:gd name="T3" fmla="*/ 0 h 49"/>
                <a:gd name="T4" fmla="*/ 0 w 7"/>
                <a:gd name="T5" fmla="*/ 0 h 49"/>
                <a:gd name="T6" fmla="*/ 0 w 7"/>
                <a:gd name="T7" fmla="*/ 0 h 49"/>
                <a:gd name="T8" fmla="*/ 0 w 7"/>
                <a:gd name="T9" fmla="*/ 0 h 49"/>
                <a:gd name="T10" fmla="*/ 0 w 7"/>
                <a:gd name="T11" fmla="*/ 0 h 49"/>
                <a:gd name="T12" fmla="*/ 0 w 7"/>
                <a:gd name="T13" fmla="*/ 0 h 49"/>
                <a:gd name="T14" fmla="*/ 0 w 7"/>
                <a:gd name="T15" fmla="*/ 0 h 49"/>
                <a:gd name="T16" fmla="*/ 0 w 7"/>
                <a:gd name="T17" fmla="*/ 0 h 49"/>
                <a:gd name="T18" fmla="*/ 0 w 7"/>
                <a:gd name="T19" fmla="*/ 0 h 49"/>
                <a:gd name="T20" fmla="*/ 0 w 7"/>
                <a:gd name="T21" fmla="*/ 0 h 49"/>
                <a:gd name="T22" fmla="*/ 0 w 7"/>
                <a:gd name="T23" fmla="*/ 0 h 49"/>
                <a:gd name="T24" fmla="*/ 0 w 7"/>
                <a:gd name="T25" fmla="*/ 0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49"/>
                <a:gd name="T41" fmla="*/ 7 w 7"/>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49">
                  <a:moveTo>
                    <a:pt x="7" y="0"/>
                  </a:moveTo>
                  <a:lnTo>
                    <a:pt x="5" y="7"/>
                  </a:lnTo>
                  <a:lnTo>
                    <a:pt x="3" y="15"/>
                  </a:lnTo>
                  <a:lnTo>
                    <a:pt x="2" y="23"/>
                  </a:lnTo>
                  <a:lnTo>
                    <a:pt x="0" y="28"/>
                  </a:lnTo>
                  <a:lnTo>
                    <a:pt x="0" y="33"/>
                  </a:lnTo>
                  <a:lnTo>
                    <a:pt x="0" y="38"/>
                  </a:lnTo>
                  <a:lnTo>
                    <a:pt x="0" y="45"/>
                  </a:lnTo>
                  <a:lnTo>
                    <a:pt x="0" y="49"/>
                  </a:lnTo>
                  <a:lnTo>
                    <a:pt x="4" y="38"/>
                  </a:lnTo>
                  <a:lnTo>
                    <a:pt x="6" y="23"/>
                  </a:lnTo>
                  <a:lnTo>
                    <a:pt x="7" y="10"/>
                  </a:lnTo>
                  <a:lnTo>
                    <a:pt x="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3" name="Freeform 220"/>
            <p:cNvSpPr>
              <a:spLocks/>
            </p:cNvSpPr>
            <p:nvPr/>
          </p:nvSpPr>
          <p:spPr bwMode="auto">
            <a:xfrm>
              <a:off x="5500" y="3001"/>
              <a:ext cx="31" cy="20"/>
            </a:xfrm>
            <a:custGeom>
              <a:avLst/>
              <a:gdLst>
                <a:gd name="T0" fmla="*/ 0 w 61"/>
                <a:gd name="T1" fmla="*/ 0 h 41"/>
                <a:gd name="T2" fmla="*/ 1 w 61"/>
                <a:gd name="T3" fmla="*/ 0 h 41"/>
                <a:gd name="T4" fmla="*/ 1 w 61"/>
                <a:gd name="T5" fmla="*/ 0 h 41"/>
                <a:gd name="T6" fmla="*/ 1 w 61"/>
                <a:gd name="T7" fmla="*/ 0 h 41"/>
                <a:gd name="T8" fmla="*/ 1 w 61"/>
                <a:gd name="T9" fmla="*/ 0 h 41"/>
                <a:gd name="T10" fmla="*/ 1 w 61"/>
                <a:gd name="T11" fmla="*/ 0 h 41"/>
                <a:gd name="T12" fmla="*/ 1 w 61"/>
                <a:gd name="T13" fmla="*/ 0 h 41"/>
                <a:gd name="T14" fmla="*/ 1 w 61"/>
                <a:gd name="T15" fmla="*/ 0 h 41"/>
                <a:gd name="T16" fmla="*/ 1 w 61"/>
                <a:gd name="T17" fmla="*/ 0 h 41"/>
                <a:gd name="T18" fmla="*/ 1 w 61"/>
                <a:gd name="T19" fmla="*/ 0 h 41"/>
                <a:gd name="T20" fmla="*/ 1 w 61"/>
                <a:gd name="T21" fmla="*/ 0 h 41"/>
                <a:gd name="T22" fmla="*/ 1 w 61"/>
                <a:gd name="T23" fmla="*/ 0 h 41"/>
                <a:gd name="T24" fmla="*/ 1 w 61"/>
                <a:gd name="T25" fmla="*/ 0 h 41"/>
                <a:gd name="T26" fmla="*/ 1 w 61"/>
                <a:gd name="T27" fmla="*/ 0 h 41"/>
                <a:gd name="T28" fmla="*/ 1 w 61"/>
                <a:gd name="T29" fmla="*/ 0 h 41"/>
                <a:gd name="T30" fmla="*/ 1 w 61"/>
                <a:gd name="T31" fmla="*/ 0 h 41"/>
                <a:gd name="T32" fmla="*/ 1 w 61"/>
                <a:gd name="T33" fmla="*/ 0 h 41"/>
                <a:gd name="T34" fmla="*/ 1 w 61"/>
                <a:gd name="T35" fmla="*/ 0 h 41"/>
                <a:gd name="T36" fmla="*/ 1 w 61"/>
                <a:gd name="T37" fmla="*/ 0 h 41"/>
                <a:gd name="T38" fmla="*/ 1 w 61"/>
                <a:gd name="T39" fmla="*/ 0 h 41"/>
                <a:gd name="T40" fmla="*/ 0 w 61"/>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41"/>
                <a:gd name="T65" fmla="*/ 61 w 61"/>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41">
                  <a:moveTo>
                    <a:pt x="0" y="41"/>
                  </a:moveTo>
                  <a:lnTo>
                    <a:pt x="3" y="41"/>
                  </a:lnTo>
                  <a:lnTo>
                    <a:pt x="5" y="41"/>
                  </a:lnTo>
                  <a:lnTo>
                    <a:pt x="7" y="41"/>
                  </a:lnTo>
                  <a:lnTo>
                    <a:pt x="9" y="41"/>
                  </a:lnTo>
                  <a:lnTo>
                    <a:pt x="11" y="38"/>
                  </a:lnTo>
                  <a:lnTo>
                    <a:pt x="14" y="35"/>
                  </a:lnTo>
                  <a:lnTo>
                    <a:pt x="20" y="29"/>
                  </a:lnTo>
                  <a:lnTo>
                    <a:pt x="27" y="22"/>
                  </a:lnTo>
                  <a:lnTo>
                    <a:pt x="34" y="17"/>
                  </a:lnTo>
                  <a:lnTo>
                    <a:pt x="43" y="10"/>
                  </a:lnTo>
                  <a:lnTo>
                    <a:pt x="52" y="4"/>
                  </a:lnTo>
                  <a:lnTo>
                    <a:pt x="61" y="0"/>
                  </a:lnTo>
                  <a:lnTo>
                    <a:pt x="49" y="3"/>
                  </a:lnTo>
                  <a:lnTo>
                    <a:pt x="39" y="6"/>
                  </a:lnTo>
                  <a:lnTo>
                    <a:pt x="33" y="10"/>
                  </a:lnTo>
                  <a:lnTo>
                    <a:pt x="26" y="13"/>
                  </a:lnTo>
                  <a:lnTo>
                    <a:pt x="21" y="19"/>
                  </a:lnTo>
                  <a:lnTo>
                    <a:pt x="15" y="25"/>
                  </a:lnTo>
                  <a:lnTo>
                    <a:pt x="8" y="32"/>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4" name="Freeform 221"/>
            <p:cNvSpPr>
              <a:spLocks/>
            </p:cNvSpPr>
            <p:nvPr/>
          </p:nvSpPr>
          <p:spPr bwMode="auto">
            <a:xfrm>
              <a:off x="5403" y="2772"/>
              <a:ext cx="48" cy="24"/>
            </a:xfrm>
            <a:custGeom>
              <a:avLst/>
              <a:gdLst>
                <a:gd name="T0" fmla="*/ 0 w 96"/>
                <a:gd name="T1" fmla="*/ 1 h 48"/>
                <a:gd name="T2" fmla="*/ 1 w 96"/>
                <a:gd name="T3" fmla="*/ 1 h 48"/>
                <a:gd name="T4" fmla="*/ 1 w 96"/>
                <a:gd name="T5" fmla="*/ 1 h 48"/>
                <a:gd name="T6" fmla="*/ 1 w 96"/>
                <a:gd name="T7" fmla="*/ 1 h 48"/>
                <a:gd name="T8" fmla="*/ 1 w 96"/>
                <a:gd name="T9" fmla="*/ 1 h 48"/>
                <a:gd name="T10" fmla="*/ 1 w 96"/>
                <a:gd name="T11" fmla="*/ 1 h 48"/>
                <a:gd name="T12" fmla="*/ 1 w 96"/>
                <a:gd name="T13" fmla="*/ 1 h 48"/>
                <a:gd name="T14" fmla="*/ 1 w 96"/>
                <a:gd name="T15" fmla="*/ 1 h 48"/>
                <a:gd name="T16" fmla="*/ 1 w 96"/>
                <a:gd name="T17" fmla="*/ 1 h 48"/>
                <a:gd name="T18" fmla="*/ 1 w 96"/>
                <a:gd name="T19" fmla="*/ 1 h 48"/>
                <a:gd name="T20" fmla="*/ 1 w 96"/>
                <a:gd name="T21" fmla="*/ 1 h 48"/>
                <a:gd name="T22" fmla="*/ 1 w 96"/>
                <a:gd name="T23" fmla="*/ 1 h 48"/>
                <a:gd name="T24" fmla="*/ 1 w 96"/>
                <a:gd name="T25" fmla="*/ 1 h 48"/>
                <a:gd name="T26" fmla="*/ 1 w 96"/>
                <a:gd name="T27" fmla="*/ 1 h 48"/>
                <a:gd name="T28" fmla="*/ 1 w 96"/>
                <a:gd name="T29" fmla="*/ 1 h 48"/>
                <a:gd name="T30" fmla="*/ 1 w 96"/>
                <a:gd name="T31" fmla="*/ 1 h 48"/>
                <a:gd name="T32" fmla="*/ 1 w 96"/>
                <a:gd name="T33" fmla="*/ 1 h 48"/>
                <a:gd name="T34" fmla="*/ 1 w 96"/>
                <a:gd name="T35" fmla="*/ 1 h 48"/>
                <a:gd name="T36" fmla="*/ 1 w 96"/>
                <a:gd name="T37" fmla="*/ 1 h 48"/>
                <a:gd name="T38" fmla="*/ 1 w 96"/>
                <a:gd name="T39" fmla="*/ 0 h 48"/>
                <a:gd name="T40" fmla="*/ 1 w 96"/>
                <a:gd name="T41" fmla="*/ 0 h 48"/>
                <a:gd name="T42" fmla="*/ 1 w 96"/>
                <a:gd name="T43" fmla="*/ 0 h 48"/>
                <a:gd name="T44" fmla="*/ 1 w 96"/>
                <a:gd name="T45" fmla="*/ 0 h 48"/>
                <a:gd name="T46" fmla="*/ 1 w 96"/>
                <a:gd name="T47" fmla="*/ 1 h 48"/>
                <a:gd name="T48" fmla="*/ 1 w 96"/>
                <a:gd name="T49" fmla="*/ 1 h 48"/>
                <a:gd name="T50" fmla="*/ 1 w 96"/>
                <a:gd name="T51" fmla="*/ 1 h 48"/>
                <a:gd name="T52" fmla="*/ 1 w 96"/>
                <a:gd name="T53" fmla="*/ 1 h 48"/>
                <a:gd name="T54" fmla="*/ 1 w 96"/>
                <a:gd name="T55" fmla="*/ 1 h 48"/>
                <a:gd name="T56" fmla="*/ 1 w 96"/>
                <a:gd name="T57" fmla="*/ 1 h 48"/>
                <a:gd name="T58" fmla="*/ 1 w 96"/>
                <a:gd name="T59" fmla="*/ 1 h 48"/>
                <a:gd name="T60" fmla="*/ 1 w 96"/>
                <a:gd name="T61" fmla="*/ 1 h 48"/>
                <a:gd name="T62" fmla="*/ 1 w 96"/>
                <a:gd name="T63" fmla="*/ 1 h 48"/>
                <a:gd name="T64" fmla="*/ 1 w 96"/>
                <a:gd name="T65" fmla="*/ 1 h 48"/>
                <a:gd name="T66" fmla="*/ 1 w 96"/>
                <a:gd name="T67" fmla="*/ 1 h 48"/>
                <a:gd name="T68" fmla="*/ 1 w 96"/>
                <a:gd name="T69" fmla="*/ 1 h 48"/>
                <a:gd name="T70" fmla="*/ 1 w 96"/>
                <a:gd name="T71" fmla="*/ 1 h 48"/>
                <a:gd name="T72" fmla="*/ 1 w 96"/>
                <a:gd name="T73" fmla="*/ 1 h 48"/>
                <a:gd name="T74" fmla="*/ 1 w 96"/>
                <a:gd name="T75" fmla="*/ 1 h 48"/>
                <a:gd name="T76" fmla="*/ 1 w 96"/>
                <a:gd name="T77" fmla="*/ 1 h 48"/>
                <a:gd name="T78" fmla="*/ 1 w 96"/>
                <a:gd name="T79" fmla="*/ 1 h 48"/>
                <a:gd name="T80" fmla="*/ 1 w 96"/>
                <a:gd name="T81" fmla="*/ 1 h 48"/>
                <a:gd name="T82" fmla="*/ 1 w 96"/>
                <a:gd name="T83" fmla="*/ 1 h 48"/>
                <a:gd name="T84" fmla="*/ 1 w 96"/>
                <a:gd name="T85" fmla="*/ 1 h 48"/>
                <a:gd name="T86" fmla="*/ 1 w 96"/>
                <a:gd name="T87" fmla="*/ 1 h 48"/>
                <a:gd name="T88" fmla="*/ 1 w 96"/>
                <a:gd name="T89" fmla="*/ 1 h 48"/>
                <a:gd name="T90" fmla="*/ 1 w 96"/>
                <a:gd name="T91" fmla="*/ 1 h 48"/>
                <a:gd name="T92" fmla="*/ 1 w 96"/>
                <a:gd name="T93" fmla="*/ 1 h 48"/>
                <a:gd name="T94" fmla="*/ 1 w 96"/>
                <a:gd name="T95" fmla="*/ 1 h 48"/>
                <a:gd name="T96" fmla="*/ 1 w 96"/>
                <a:gd name="T97" fmla="*/ 1 h 48"/>
                <a:gd name="T98" fmla="*/ 1 w 96"/>
                <a:gd name="T99" fmla="*/ 1 h 48"/>
                <a:gd name="T100" fmla="*/ 1 w 96"/>
                <a:gd name="T101" fmla="*/ 1 h 48"/>
                <a:gd name="T102" fmla="*/ 1 w 96"/>
                <a:gd name="T103" fmla="*/ 1 h 48"/>
                <a:gd name="T104" fmla="*/ 0 w 96"/>
                <a:gd name="T105" fmla="*/ 1 h 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6"/>
                <a:gd name="T160" fmla="*/ 0 h 48"/>
                <a:gd name="T161" fmla="*/ 96 w 96"/>
                <a:gd name="T162" fmla="*/ 48 h 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6" h="48">
                  <a:moveTo>
                    <a:pt x="0" y="48"/>
                  </a:moveTo>
                  <a:lnTo>
                    <a:pt x="2" y="43"/>
                  </a:lnTo>
                  <a:lnTo>
                    <a:pt x="6" y="39"/>
                  </a:lnTo>
                  <a:lnTo>
                    <a:pt x="10" y="34"/>
                  </a:lnTo>
                  <a:lnTo>
                    <a:pt x="15" y="31"/>
                  </a:lnTo>
                  <a:lnTo>
                    <a:pt x="21" y="26"/>
                  </a:lnTo>
                  <a:lnTo>
                    <a:pt x="26" y="23"/>
                  </a:lnTo>
                  <a:lnTo>
                    <a:pt x="32" y="20"/>
                  </a:lnTo>
                  <a:lnTo>
                    <a:pt x="38" y="17"/>
                  </a:lnTo>
                  <a:lnTo>
                    <a:pt x="45" y="16"/>
                  </a:lnTo>
                  <a:lnTo>
                    <a:pt x="49" y="13"/>
                  </a:lnTo>
                  <a:lnTo>
                    <a:pt x="54" y="11"/>
                  </a:lnTo>
                  <a:lnTo>
                    <a:pt x="57" y="10"/>
                  </a:lnTo>
                  <a:lnTo>
                    <a:pt x="61" y="9"/>
                  </a:lnTo>
                  <a:lnTo>
                    <a:pt x="65" y="8"/>
                  </a:lnTo>
                  <a:lnTo>
                    <a:pt x="70" y="5"/>
                  </a:lnTo>
                  <a:lnTo>
                    <a:pt x="73" y="4"/>
                  </a:lnTo>
                  <a:lnTo>
                    <a:pt x="78" y="2"/>
                  </a:lnTo>
                  <a:lnTo>
                    <a:pt x="84" y="1"/>
                  </a:lnTo>
                  <a:lnTo>
                    <a:pt x="88" y="0"/>
                  </a:lnTo>
                  <a:lnTo>
                    <a:pt x="91" y="0"/>
                  </a:lnTo>
                  <a:lnTo>
                    <a:pt x="93" y="0"/>
                  </a:lnTo>
                  <a:lnTo>
                    <a:pt x="94" y="0"/>
                  </a:lnTo>
                  <a:lnTo>
                    <a:pt x="96" y="1"/>
                  </a:lnTo>
                  <a:lnTo>
                    <a:pt x="92" y="3"/>
                  </a:lnTo>
                  <a:lnTo>
                    <a:pt x="85" y="5"/>
                  </a:lnTo>
                  <a:lnTo>
                    <a:pt x="80" y="9"/>
                  </a:lnTo>
                  <a:lnTo>
                    <a:pt x="77" y="10"/>
                  </a:lnTo>
                  <a:lnTo>
                    <a:pt x="76" y="11"/>
                  </a:lnTo>
                  <a:lnTo>
                    <a:pt x="75" y="12"/>
                  </a:lnTo>
                  <a:lnTo>
                    <a:pt x="72" y="12"/>
                  </a:lnTo>
                  <a:lnTo>
                    <a:pt x="70" y="13"/>
                  </a:lnTo>
                  <a:lnTo>
                    <a:pt x="68" y="15"/>
                  </a:lnTo>
                  <a:lnTo>
                    <a:pt x="63" y="16"/>
                  </a:lnTo>
                  <a:lnTo>
                    <a:pt x="56" y="18"/>
                  </a:lnTo>
                  <a:lnTo>
                    <a:pt x="49" y="21"/>
                  </a:lnTo>
                  <a:lnTo>
                    <a:pt x="42" y="24"/>
                  </a:lnTo>
                  <a:lnTo>
                    <a:pt x="35" y="27"/>
                  </a:lnTo>
                  <a:lnTo>
                    <a:pt x="30" y="31"/>
                  </a:lnTo>
                  <a:lnTo>
                    <a:pt x="25" y="33"/>
                  </a:lnTo>
                  <a:lnTo>
                    <a:pt x="24" y="34"/>
                  </a:lnTo>
                  <a:lnTo>
                    <a:pt x="23" y="36"/>
                  </a:lnTo>
                  <a:lnTo>
                    <a:pt x="22" y="38"/>
                  </a:lnTo>
                  <a:lnTo>
                    <a:pt x="21" y="40"/>
                  </a:lnTo>
                  <a:lnTo>
                    <a:pt x="17" y="41"/>
                  </a:lnTo>
                  <a:lnTo>
                    <a:pt x="15" y="41"/>
                  </a:lnTo>
                  <a:lnTo>
                    <a:pt x="12" y="41"/>
                  </a:lnTo>
                  <a:lnTo>
                    <a:pt x="11" y="42"/>
                  </a:lnTo>
                  <a:lnTo>
                    <a:pt x="9" y="43"/>
                  </a:lnTo>
                  <a:lnTo>
                    <a:pt x="7" y="46"/>
                  </a:lnTo>
                  <a:lnTo>
                    <a:pt x="3" y="47"/>
                  </a:lnTo>
                  <a:lnTo>
                    <a:pt x="0"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5" name="Freeform 222"/>
            <p:cNvSpPr>
              <a:spLocks/>
            </p:cNvSpPr>
            <p:nvPr/>
          </p:nvSpPr>
          <p:spPr bwMode="auto">
            <a:xfrm>
              <a:off x="5462" y="2751"/>
              <a:ext cx="55" cy="143"/>
            </a:xfrm>
            <a:custGeom>
              <a:avLst/>
              <a:gdLst>
                <a:gd name="T0" fmla="*/ 1 w 110"/>
                <a:gd name="T1" fmla="*/ 0 h 287"/>
                <a:gd name="T2" fmla="*/ 1 w 110"/>
                <a:gd name="T3" fmla="*/ 0 h 287"/>
                <a:gd name="T4" fmla="*/ 1 w 110"/>
                <a:gd name="T5" fmla="*/ 0 h 287"/>
                <a:gd name="T6" fmla="*/ 1 w 110"/>
                <a:gd name="T7" fmla="*/ 0 h 287"/>
                <a:gd name="T8" fmla="*/ 1 w 110"/>
                <a:gd name="T9" fmla="*/ 0 h 287"/>
                <a:gd name="T10" fmla="*/ 1 w 110"/>
                <a:gd name="T11" fmla="*/ 0 h 287"/>
                <a:gd name="T12" fmla="*/ 1 w 110"/>
                <a:gd name="T13" fmla="*/ 0 h 287"/>
                <a:gd name="T14" fmla="*/ 1 w 110"/>
                <a:gd name="T15" fmla="*/ 0 h 287"/>
                <a:gd name="T16" fmla="*/ 1 w 110"/>
                <a:gd name="T17" fmla="*/ 0 h 287"/>
                <a:gd name="T18" fmla="*/ 1 w 110"/>
                <a:gd name="T19" fmla="*/ 0 h 287"/>
                <a:gd name="T20" fmla="*/ 1 w 110"/>
                <a:gd name="T21" fmla="*/ 0 h 287"/>
                <a:gd name="T22" fmla="*/ 1 w 110"/>
                <a:gd name="T23" fmla="*/ 0 h 287"/>
                <a:gd name="T24" fmla="*/ 1 w 110"/>
                <a:gd name="T25" fmla="*/ 0 h 287"/>
                <a:gd name="T26" fmla="*/ 1 w 110"/>
                <a:gd name="T27" fmla="*/ 0 h 287"/>
                <a:gd name="T28" fmla="*/ 1 w 110"/>
                <a:gd name="T29" fmla="*/ 0 h 287"/>
                <a:gd name="T30" fmla="*/ 1 w 110"/>
                <a:gd name="T31" fmla="*/ 0 h 287"/>
                <a:gd name="T32" fmla="*/ 1 w 110"/>
                <a:gd name="T33" fmla="*/ 0 h 287"/>
                <a:gd name="T34" fmla="*/ 1 w 110"/>
                <a:gd name="T35" fmla="*/ 0 h 287"/>
                <a:gd name="T36" fmla="*/ 1 w 110"/>
                <a:gd name="T37" fmla="*/ 0 h 287"/>
                <a:gd name="T38" fmla="*/ 1 w 110"/>
                <a:gd name="T39" fmla="*/ 0 h 287"/>
                <a:gd name="T40" fmla="*/ 1 w 110"/>
                <a:gd name="T41" fmla="*/ 0 h 287"/>
                <a:gd name="T42" fmla="*/ 1 w 110"/>
                <a:gd name="T43" fmla="*/ 0 h 287"/>
                <a:gd name="T44" fmla="*/ 1 w 110"/>
                <a:gd name="T45" fmla="*/ 0 h 287"/>
                <a:gd name="T46" fmla="*/ 1 w 110"/>
                <a:gd name="T47" fmla="*/ 0 h 287"/>
                <a:gd name="T48" fmla="*/ 1 w 110"/>
                <a:gd name="T49" fmla="*/ 0 h 287"/>
                <a:gd name="T50" fmla="*/ 1 w 110"/>
                <a:gd name="T51" fmla="*/ 0 h 287"/>
                <a:gd name="T52" fmla="*/ 1 w 110"/>
                <a:gd name="T53" fmla="*/ 0 h 287"/>
                <a:gd name="T54" fmla="*/ 1 w 110"/>
                <a:gd name="T55" fmla="*/ 0 h 287"/>
                <a:gd name="T56" fmla="*/ 1 w 110"/>
                <a:gd name="T57" fmla="*/ 0 h 287"/>
                <a:gd name="T58" fmla="*/ 1 w 110"/>
                <a:gd name="T59" fmla="*/ 0 h 287"/>
                <a:gd name="T60" fmla="*/ 1 w 110"/>
                <a:gd name="T61" fmla="*/ 0 h 287"/>
                <a:gd name="T62" fmla="*/ 1 w 110"/>
                <a:gd name="T63" fmla="*/ 0 h 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287"/>
                <a:gd name="T98" fmla="*/ 110 w 110"/>
                <a:gd name="T99" fmla="*/ 287 h 2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287">
                  <a:moveTo>
                    <a:pt x="98" y="7"/>
                  </a:moveTo>
                  <a:lnTo>
                    <a:pt x="102" y="13"/>
                  </a:lnTo>
                  <a:lnTo>
                    <a:pt x="104" y="20"/>
                  </a:lnTo>
                  <a:lnTo>
                    <a:pt x="106" y="26"/>
                  </a:lnTo>
                  <a:lnTo>
                    <a:pt x="107" y="33"/>
                  </a:lnTo>
                  <a:lnTo>
                    <a:pt x="107" y="36"/>
                  </a:lnTo>
                  <a:lnTo>
                    <a:pt x="109" y="38"/>
                  </a:lnTo>
                  <a:lnTo>
                    <a:pt x="109" y="40"/>
                  </a:lnTo>
                  <a:lnTo>
                    <a:pt x="109" y="43"/>
                  </a:lnTo>
                  <a:lnTo>
                    <a:pt x="110" y="56"/>
                  </a:lnTo>
                  <a:lnTo>
                    <a:pt x="109" y="69"/>
                  </a:lnTo>
                  <a:lnTo>
                    <a:pt x="106" y="81"/>
                  </a:lnTo>
                  <a:lnTo>
                    <a:pt x="104" y="92"/>
                  </a:lnTo>
                  <a:lnTo>
                    <a:pt x="100" y="105"/>
                  </a:lnTo>
                  <a:lnTo>
                    <a:pt x="96" y="123"/>
                  </a:lnTo>
                  <a:lnTo>
                    <a:pt x="90" y="147"/>
                  </a:lnTo>
                  <a:lnTo>
                    <a:pt x="84" y="173"/>
                  </a:lnTo>
                  <a:lnTo>
                    <a:pt x="79" y="199"/>
                  </a:lnTo>
                  <a:lnTo>
                    <a:pt x="73" y="222"/>
                  </a:lnTo>
                  <a:lnTo>
                    <a:pt x="69" y="239"/>
                  </a:lnTo>
                  <a:lnTo>
                    <a:pt x="67" y="247"/>
                  </a:lnTo>
                  <a:lnTo>
                    <a:pt x="64" y="257"/>
                  </a:lnTo>
                  <a:lnTo>
                    <a:pt x="60" y="268"/>
                  </a:lnTo>
                  <a:lnTo>
                    <a:pt x="57" y="279"/>
                  </a:lnTo>
                  <a:lnTo>
                    <a:pt x="52" y="287"/>
                  </a:lnTo>
                  <a:lnTo>
                    <a:pt x="44" y="270"/>
                  </a:lnTo>
                  <a:lnTo>
                    <a:pt x="37" y="254"/>
                  </a:lnTo>
                  <a:lnTo>
                    <a:pt x="31" y="238"/>
                  </a:lnTo>
                  <a:lnTo>
                    <a:pt x="26" y="223"/>
                  </a:lnTo>
                  <a:lnTo>
                    <a:pt x="22" y="209"/>
                  </a:lnTo>
                  <a:lnTo>
                    <a:pt x="19" y="198"/>
                  </a:lnTo>
                  <a:lnTo>
                    <a:pt x="18" y="188"/>
                  </a:lnTo>
                  <a:lnTo>
                    <a:pt x="16" y="181"/>
                  </a:lnTo>
                  <a:lnTo>
                    <a:pt x="15" y="161"/>
                  </a:lnTo>
                  <a:lnTo>
                    <a:pt x="13" y="137"/>
                  </a:lnTo>
                  <a:lnTo>
                    <a:pt x="10" y="113"/>
                  </a:lnTo>
                  <a:lnTo>
                    <a:pt x="6" y="97"/>
                  </a:lnTo>
                  <a:lnTo>
                    <a:pt x="5" y="86"/>
                  </a:lnTo>
                  <a:lnTo>
                    <a:pt x="3" y="74"/>
                  </a:lnTo>
                  <a:lnTo>
                    <a:pt x="1" y="61"/>
                  </a:lnTo>
                  <a:lnTo>
                    <a:pt x="0" y="54"/>
                  </a:lnTo>
                  <a:lnTo>
                    <a:pt x="4" y="55"/>
                  </a:lnTo>
                  <a:lnTo>
                    <a:pt x="11" y="56"/>
                  </a:lnTo>
                  <a:lnTo>
                    <a:pt x="18" y="59"/>
                  </a:lnTo>
                  <a:lnTo>
                    <a:pt x="27" y="60"/>
                  </a:lnTo>
                  <a:lnTo>
                    <a:pt x="33" y="60"/>
                  </a:lnTo>
                  <a:lnTo>
                    <a:pt x="38" y="60"/>
                  </a:lnTo>
                  <a:lnTo>
                    <a:pt x="44" y="59"/>
                  </a:lnTo>
                  <a:lnTo>
                    <a:pt x="49" y="56"/>
                  </a:lnTo>
                  <a:lnTo>
                    <a:pt x="56" y="53"/>
                  </a:lnTo>
                  <a:lnTo>
                    <a:pt x="62" y="46"/>
                  </a:lnTo>
                  <a:lnTo>
                    <a:pt x="69" y="39"/>
                  </a:lnTo>
                  <a:lnTo>
                    <a:pt x="76" y="31"/>
                  </a:lnTo>
                  <a:lnTo>
                    <a:pt x="82" y="22"/>
                  </a:lnTo>
                  <a:lnTo>
                    <a:pt x="88" y="14"/>
                  </a:lnTo>
                  <a:lnTo>
                    <a:pt x="91" y="6"/>
                  </a:lnTo>
                  <a:lnTo>
                    <a:pt x="92" y="0"/>
                  </a:lnTo>
                  <a:lnTo>
                    <a:pt x="94" y="0"/>
                  </a:lnTo>
                  <a:lnTo>
                    <a:pt x="95" y="0"/>
                  </a:lnTo>
                  <a:lnTo>
                    <a:pt x="96" y="1"/>
                  </a:lnTo>
                  <a:lnTo>
                    <a:pt x="97" y="1"/>
                  </a:lnTo>
                  <a:lnTo>
                    <a:pt x="98" y="2"/>
                  </a:lnTo>
                  <a:lnTo>
                    <a:pt x="98" y="3"/>
                  </a:lnTo>
                  <a:lnTo>
                    <a:pt x="98" y="6"/>
                  </a:lnTo>
                  <a:lnTo>
                    <a:pt x="98"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6" name="Freeform 223"/>
            <p:cNvSpPr>
              <a:spLocks/>
            </p:cNvSpPr>
            <p:nvPr/>
          </p:nvSpPr>
          <p:spPr bwMode="auto">
            <a:xfrm>
              <a:off x="5470" y="2779"/>
              <a:ext cx="26" cy="115"/>
            </a:xfrm>
            <a:custGeom>
              <a:avLst/>
              <a:gdLst>
                <a:gd name="T0" fmla="*/ 1 w 51"/>
                <a:gd name="T1" fmla="*/ 0 h 231"/>
                <a:gd name="T2" fmla="*/ 1 w 51"/>
                <a:gd name="T3" fmla="*/ 0 h 231"/>
                <a:gd name="T4" fmla="*/ 1 w 51"/>
                <a:gd name="T5" fmla="*/ 0 h 231"/>
                <a:gd name="T6" fmla="*/ 1 w 51"/>
                <a:gd name="T7" fmla="*/ 0 h 231"/>
                <a:gd name="T8" fmla="*/ 1 w 51"/>
                <a:gd name="T9" fmla="*/ 0 h 231"/>
                <a:gd name="T10" fmla="*/ 1 w 51"/>
                <a:gd name="T11" fmla="*/ 0 h 231"/>
                <a:gd name="T12" fmla="*/ 1 w 51"/>
                <a:gd name="T13" fmla="*/ 0 h 231"/>
                <a:gd name="T14" fmla="*/ 1 w 51"/>
                <a:gd name="T15" fmla="*/ 0 h 231"/>
                <a:gd name="T16" fmla="*/ 1 w 51"/>
                <a:gd name="T17" fmla="*/ 0 h 231"/>
                <a:gd name="T18" fmla="*/ 1 w 51"/>
                <a:gd name="T19" fmla="*/ 0 h 231"/>
                <a:gd name="T20" fmla="*/ 1 w 51"/>
                <a:gd name="T21" fmla="*/ 0 h 231"/>
                <a:gd name="T22" fmla="*/ 1 w 51"/>
                <a:gd name="T23" fmla="*/ 0 h 231"/>
                <a:gd name="T24" fmla="*/ 1 w 51"/>
                <a:gd name="T25" fmla="*/ 0 h 231"/>
                <a:gd name="T26" fmla="*/ 1 w 51"/>
                <a:gd name="T27" fmla="*/ 0 h 231"/>
                <a:gd name="T28" fmla="*/ 1 w 51"/>
                <a:gd name="T29" fmla="*/ 0 h 231"/>
                <a:gd name="T30" fmla="*/ 1 w 51"/>
                <a:gd name="T31" fmla="*/ 0 h 231"/>
                <a:gd name="T32" fmla="*/ 1 w 51"/>
                <a:gd name="T33" fmla="*/ 0 h 231"/>
                <a:gd name="T34" fmla="*/ 1 w 51"/>
                <a:gd name="T35" fmla="*/ 0 h 231"/>
                <a:gd name="T36" fmla="*/ 1 w 51"/>
                <a:gd name="T37" fmla="*/ 0 h 231"/>
                <a:gd name="T38" fmla="*/ 1 w 51"/>
                <a:gd name="T39" fmla="*/ 0 h 231"/>
                <a:gd name="T40" fmla="*/ 1 w 51"/>
                <a:gd name="T41" fmla="*/ 0 h 231"/>
                <a:gd name="T42" fmla="*/ 1 w 51"/>
                <a:gd name="T43" fmla="*/ 0 h 231"/>
                <a:gd name="T44" fmla="*/ 1 w 51"/>
                <a:gd name="T45" fmla="*/ 0 h 231"/>
                <a:gd name="T46" fmla="*/ 1 w 51"/>
                <a:gd name="T47" fmla="*/ 0 h 231"/>
                <a:gd name="T48" fmla="*/ 1 w 51"/>
                <a:gd name="T49" fmla="*/ 0 h 231"/>
                <a:gd name="T50" fmla="*/ 1 w 51"/>
                <a:gd name="T51" fmla="*/ 0 h 231"/>
                <a:gd name="T52" fmla="*/ 1 w 51"/>
                <a:gd name="T53" fmla="*/ 0 h 231"/>
                <a:gd name="T54" fmla="*/ 1 w 51"/>
                <a:gd name="T55" fmla="*/ 0 h 231"/>
                <a:gd name="T56" fmla="*/ 1 w 51"/>
                <a:gd name="T57" fmla="*/ 0 h 231"/>
                <a:gd name="T58" fmla="*/ 1 w 51"/>
                <a:gd name="T59" fmla="*/ 0 h 231"/>
                <a:gd name="T60" fmla="*/ 1 w 51"/>
                <a:gd name="T61" fmla="*/ 0 h 231"/>
                <a:gd name="T62" fmla="*/ 1 w 51"/>
                <a:gd name="T63" fmla="*/ 0 h 231"/>
                <a:gd name="T64" fmla="*/ 1 w 51"/>
                <a:gd name="T65" fmla="*/ 0 h 231"/>
                <a:gd name="T66" fmla="*/ 1 w 51"/>
                <a:gd name="T67" fmla="*/ 0 h 231"/>
                <a:gd name="T68" fmla="*/ 1 w 51"/>
                <a:gd name="T69" fmla="*/ 0 h 231"/>
                <a:gd name="T70" fmla="*/ 1 w 51"/>
                <a:gd name="T71" fmla="*/ 0 h 231"/>
                <a:gd name="T72" fmla="*/ 1 w 51"/>
                <a:gd name="T73" fmla="*/ 0 h 231"/>
                <a:gd name="T74" fmla="*/ 1 w 51"/>
                <a:gd name="T75" fmla="*/ 0 h 231"/>
                <a:gd name="T76" fmla="*/ 1 w 51"/>
                <a:gd name="T77" fmla="*/ 0 h 231"/>
                <a:gd name="T78" fmla="*/ 1 w 51"/>
                <a:gd name="T79" fmla="*/ 0 h 231"/>
                <a:gd name="T80" fmla="*/ 1 w 51"/>
                <a:gd name="T81" fmla="*/ 0 h 231"/>
                <a:gd name="T82" fmla="*/ 1 w 51"/>
                <a:gd name="T83" fmla="*/ 0 h 231"/>
                <a:gd name="T84" fmla="*/ 1 w 51"/>
                <a:gd name="T85" fmla="*/ 0 h 231"/>
                <a:gd name="T86" fmla="*/ 1 w 51"/>
                <a:gd name="T87" fmla="*/ 0 h 231"/>
                <a:gd name="T88" fmla="*/ 0 w 51"/>
                <a:gd name="T89" fmla="*/ 0 h 231"/>
                <a:gd name="T90" fmla="*/ 1 w 51"/>
                <a:gd name="T91" fmla="*/ 0 h 231"/>
                <a:gd name="T92" fmla="*/ 1 w 51"/>
                <a:gd name="T93" fmla="*/ 0 h 231"/>
                <a:gd name="T94" fmla="*/ 1 w 51"/>
                <a:gd name="T95" fmla="*/ 0 h 231"/>
                <a:gd name="T96" fmla="*/ 1 w 51"/>
                <a:gd name="T97" fmla="*/ 0 h 231"/>
                <a:gd name="T98" fmla="*/ 1 w 51"/>
                <a:gd name="T99" fmla="*/ 0 h 231"/>
                <a:gd name="T100" fmla="*/ 1 w 51"/>
                <a:gd name="T101" fmla="*/ 0 h 231"/>
                <a:gd name="T102" fmla="*/ 1 w 51"/>
                <a:gd name="T103" fmla="*/ 0 h 231"/>
                <a:gd name="T104" fmla="*/ 1 w 51"/>
                <a:gd name="T105" fmla="*/ 0 h 231"/>
                <a:gd name="T106" fmla="*/ 1 w 51"/>
                <a:gd name="T107" fmla="*/ 0 h 231"/>
                <a:gd name="T108" fmla="*/ 1 w 51"/>
                <a:gd name="T109" fmla="*/ 0 h 231"/>
                <a:gd name="T110" fmla="*/ 1 w 51"/>
                <a:gd name="T111" fmla="*/ 0 h 231"/>
                <a:gd name="T112" fmla="*/ 1 w 51"/>
                <a:gd name="T113" fmla="*/ 0 h 231"/>
                <a:gd name="T114" fmla="*/ 1 w 51"/>
                <a:gd name="T115" fmla="*/ 0 h 231"/>
                <a:gd name="T116" fmla="*/ 1 w 51"/>
                <a:gd name="T117" fmla="*/ 0 h 231"/>
                <a:gd name="T118" fmla="*/ 1 w 51"/>
                <a:gd name="T119" fmla="*/ 0 h 231"/>
                <a:gd name="T120" fmla="*/ 1 w 51"/>
                <a:gd name="T121" fmla="*/ 0 h 23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1"/>
                <a:gd name="T184" fmla="*/ 0 h 231"/>
                <a:gd name="T185" fmla="*/ 51 w 51"/>
                <a:gd name="T186" fmla="*/ 231 h 23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1" h="231">
                  <a:moveTo>
                    <a:pt x="11" y="4"/>
                  </a:moveTo>
                  <a:lnTo>
                    <a:pt x="17" y="4"/>
                  </a:lnTo>
                  <a:lnTo>
                    <a:pt x="22" y="4"/>
                  </a:lnTo>
                  <a:lnTo>
                    <a:pt x="28" y="3"/>
                  </a:lnTo>
                  <a:lnTo>
                    <a:pt x="33" y="0"/>
                  </a:lnTo>
                  <a:lnTo>
                    <a:pt x="35" y="3"/>
                  </a:lnTo>
                  <a:lnTo>
                    <a:pt x="36" y="4"/>
                  </a:lnTo>
                  <a:lnTo>
                    <a:pt x="37" y="6"/>
                  </a:lnTo>
                  <a:lnTo>
                    <a:pt x="38" y="8"/>
                  </a:lnTo>
                  <a:lnTo>
                    <a:pt x="38" y="13"/>
                  </a:lnTo>
                  <a:lnTo>
                    <a:pt x="38" y="16"/>
                  </a:lnTo>
                  <a:lnTo>
                    <a:pt x="38" y="21"/>
                  </a:lnTo>
                  <a:lnTo>
                    <a:pt x="37" y="26"/>
                  </a:lnTo>
                  <a:lnTo>
                    <a:pt x="36" y="28"/>
                  </a:lnTo>
                  <a:lnTo>
                    <a:pt x="35" y="30"/>
                  </a:lnTo>
                  <a:lnTo>
                    <a:pt x="33" y="33"/>
                  </a:lnTo>
                  <a:lnTo>
                    <a:pt x="32" y="35"/>
                  </a:lnTo>
                  <a:lnTo>
                    <a:pt x="35" y="41"/>
                  </a:lnTo>
                  <a:lnTo>
                    <a:pt x="37" y="46"/>
                  </a:lnTo>
                  <a:lnTo>
                    <a:pt x="40" y="51"/>
                  </a:lnTo>
                  <a:lnTo>
                    <a:pt x="42" y="56"/>
                  </a:lnTo>
                  <a:lnTo>
                    <a:pt x="43" y="60"/>
                  </a:lnTo>
                  <a:lnTo>
                    <a:pt x="44" y="66"/>
                  </a:lnTo>
                  <a:lnTo>
                    <a:pt x="45" y="71"/>
                  </a:lnTo>
                  <a:lnTo>
                    <a:pt x="45" y="75"/>
                  </a:lnTo>
                  <a:lnTo>
                    <a:pt x="45" y="80"/>
                  </a:lnTo>
                  <a:lnTo>
                    <a:pt x="46" y="88"/>
                  </a:lnTo>
                  <a:lnTo>
                    <a:pt x="48" y="96"/>
                  </a:lnTo>
                  <a:lnTo>
                    <a:pt x="49" y="103"/>
                  </a:lnTo>
                  <a:lnTo>
                    <a:pt x="50" y="118"/>
                  </a:lnTo>
                  <a:lnTo>
                    <a:pt x="50" y="145"/>
                  </a:lnTo>
                  <a:lnTo>
                    <a:pt x="51" y="174"/>
                  </a:lnTo>
                  <a:lnTo>
                    <a:pt x="51" y="191"/>
                  </a:lnTo>
                  <a:lnTo>
                    <a:pt x="48" y="201"/>
                  </a:lnTo>
                  <a:lnTo>
                    <a:pt x="44" y="212"/>
                  </a:lnTo>
                  <a:lnTo>
                    <a:pt x="41" y="223"/>
                  </a:lnTo>
                  <a:lnTo>
                    <a:pt x="36" y="231"/>
                  </a:lnTo>
                  <a:lnTo>
                    <a:pt x="28" y="214"/>
                  </a:lnTo>
                  <a:lnTo>
                    <a:pt x="21" y="198"/>
                  </a:lnTo>
                  <a:lnTo>
                    <a:pt x="15" y="182"/>
                  </a:lnTo>
                  <a:lnTo>
                    <a:pt x="10" y="167"/>
                  </a:lnTo>
                  <a:lnTo>
                    <a:pt x="6" y="153"/>
                  </a:lnTo>
                  <a:lnTo>
                    <a:pt x="3" y="142"/>
                  </a:lnTo>
                  <a:lnTo>
                    <a:pt x="2" y="132"/>
                  </a:lnTo>
                  <a:lnTo>
                    <a:pt x="0" y="125"/>
                  </a:lnTo>
                  <a:lnTo>
                    <a:pt x="2" y="103"/>
                  </a:lnTo>
                  <a:lnTo>
                    <a:pt x="5" y="76"/>
                  </a:lnTo>
                  <a:lnTo>
                    <a:pt x="10" y="52"/>
                  </a:lnTo>
                  <a:lnTo>
                    <a:pt x="13" y="37"/>
                  </a:lnTo>
                  <a:lnTo>
                    <a:pt x="10" y="34"/>
                  </a:lnTo>
                  <a:lnTo>
                    <a:pt x="6" y="29"/>
                  </a:lnTo>
                  <a:lnTo>
                    <a:pt x="4" y="26"/>
                  </a:lnTo>
                  <a:lnTo>
                    <a:pt x="4" y="22"/>
                  </a:lnTo>
                  <a:lnTo>
                    <a:pt x="6" y="19"/>
                  </a:lnTo>
                  <a:lnTo>
                    <a:pt x="8" y="15"/>
                  </a:lnTo>
                  <a:lnTo>
                    <a:pt x="10" y="12"/>
                  </a:lnTo>
                  <a:lnTo>
                    <a:pt x="11" y="10"/>
                  </a:lnTo>
                  <a:lnTo>
                    <a:pt x="11" y="8"/>
                  </a:lnTo>
                  <a:lnTo>
                    <a:pt x="11" y="6"/>
                  </a:lnTo>
                  <a:lnTo>
                    <a:pt x="11" y="5"/>
                  </a:lnTo>
                  <a:lnTo>
                    <a:pt x="1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7" name="Freeform 224"/>
            <p:cNvSpPr>
              <a:spLocks/>
            </p:cNvSpPr>
            <p:nvPr/>
          </p:nvSpPr>
          <p:spPr bwMode="auto">
            <a:xfrm>
              <a:off x="5489" y="2783"/>
              <a:ext cx="11" cy="16"/>
            </a:xfrm>
            <a:custGeom>
              <a:avLst/>
              <a:gdLst>
                <a:gd name="T0" fmla="*/ 0 w 23"/>
                <a:gd name="T1" fmla="*/ 1 h 32"/>
                <a:gd name="T2" fmla="*/ 0 w 23"/>
                <a:gd name="T3" fmla="*/ 1 h 32"/>
                <a:gd name="T4" fmla="*/ 0 w 23"/>
                <a:gd name="T5" fmla="*/ 1 h 32"/>
                <a:gd name="T6" fmla="*/ 0 w 23"/>
                <a:gd name="T7" fmla="*/ 1 h 32"/>
                <a:gd name="T8" fmla="*/ 0 w 23"/>
                <a:gd name="T9" fmla="*/ 0 h 32"/>
                <a:gd name="T10" fmla="*/ 0 w 23"/>
                <a:gd name="T11" fmla="*/ 1 h 32"/>
                <a:gd name="T12" fmla="*/ 0 w 23"/>
                <a:gd name="T13" fmla="*/ 1 h 32"/>
                <a:gd name="T14" fmla="*/ 0 w 23"/>
                <a:gd name="T15" fmla="*/ 1 h 32"/>
                <a:gd name="T16" fmla="*/ 0 w 23"/>
                <a:gd name="T17" fmla="*/ 1 h 32"/>
                <a:gd name="T18" fmla="*/ 0 w 23"/>
                <a:gd name="T19" fmla="*/ 1 h 32"/>
                <a:gd name="T20" fmla="*/ 0 w 23"/>
                <a:gd name="T21" fmla="*/ 1 h 32"/>
                <a:gd name="T22" fmla="*/ 0 w 23"/>
                <a:gd name="T23" fmla="*/ 1 h 32"/>
                <a:gd name="T24" fmla="*/ 0 w 23"/>
                <a:gd name="T25" fmla="*/ 1 h 32"/>
                <a:gd name="T26" fmla="*/ 0 w 23"/>
                <a:gd name="T27" fmla="*/ 1 h 32"/>
                <a:gd name="T28" fmla="*/ 0 w 23"/>
                <a:gd name="T29" fmla="*/ 1 h 32"/>
                <a:gd name="T30" fmla="*/ 0 w 23"/>
                <a:gd name="T31" fmla="*/ 1 h 32"/>
                <a:gd name="T32" fmla="*/ 0 w 23"/>
                <a:gd name="T33" fmla="*/ 1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32"/>
                <a:gd name="T53" fmla="*/ 23 w 2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32">
                  <a:moveTo>
                    <a:pt x="0" y="18"/>
                  </a:moveTo>
                  <a:lnTo>
                    <a:pt x="1" y="13"/>
                  </a:lnTo>
                  <a:lnTo>
                    <a:pt x="1" y="8"/>
                  </a:lnTo>
                  <a:lnTo>
                    <a:pt x="1" y="5"/>
                  </a:lnTo>
                  <a:lnTo>
                    <a:pt x="1" y="0"/>
                  </a:lnTo>
                  <a:lnTo>
                    <a:pt x="5" y="8"/>
                  </a:lnTo>
                  <a:lnTo>
                    <a:pt x="8" y="17"/>
                  </a:lnTo>
                  <a:lnTo>
                    <a:pt x="14" y="25"/>
                  </a:lnTo>
                  <a:lnTo>
                    <a:pt x="23" y="32"/>
                  </a:lnTo>
                  <a:lnTo>
                    <a:pt x="19" y="29"/>
                  </a:lnTo>
                  <a:lnTo>
                    <a:pt x="14" y="28"/>
                  </a:lnTo>
                  <a:lnTo>
                    <a:pt x="11" y="27"/>
                  </a:lnTo>
                  <a:lnTo>
                    <a:pt x="7" y="27"/>
                  </a:lnTo>
                  <a:lnTo>
                    <a:pt x="6" y="25"/>
                  </a:lnTo>
                  <a:lnTo>
                    <a:pt x="4" y="22"/>
                  </a:lnTo>
                  <a:lnTo>
                    <a:pt x="3" y="20"/>
                  </a:lnTo>
                  <a:lnTo>
                    <a:pt x="0"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8" name="Freeform 225"/>
            <p:cNvSpPr>
              <a:spLocks/>
            </p:cNvSpPr>
            <p:nvPr/>
          </p:nvSpPr>
          <p:spPr bwMode="auto">
            <a:xfrm>
              <a:off x="5506" y="2768"/>
              <a:ext cx="10" cy="22"/>
            </a:xfrm>
            <a:custGeom>
              <a:avLst/>
              <a:gdLst>
                <a:gd name="T0" fmla="*/ 1 w 20"/>
                <a:gd name="T1" fmla="*/ 0 h 45"/>
                <a:gd name="T2" fmla="*/ 1 w 20"/>
                <a:gd name="T3" fmla="*/ 0 h 45"/>
                <a:gd name="T4" fmla="*/ 1 w 20"/>
                <a:gd name="T5" fmla="*/ 0 h 45"/>
                <a:gd name="T6" fmla="*/ 1 w 20"/>
                <a:gd name="T7" fmla="*/ 0 h 45"/>
                <a:gd name="T8" fmla="*/ 1 w 20"/>
                <a:gd name="T9" fmla="*/ 0 h 45"/>
                <a:gd name="T10" fmla="*/ 1 w 20"/>
                <a:gd name="T11" fmla="*/ 0 h 45"/>
                <a:gd name="T12" fmla="*/ 1 w 20"/>
                <a:gd name="T13" fmla="*/ 0 h 45"/>
                <a:gd name="T14" fmla="*/ 1 w 20"/>
                <a:gd name="T15" fmla="*/ 0 h 45"/>
                <a:gd name="T16" fmla="*/ 0 w 20"/>
                <a:gd name="T17" fmla="*/ 0 h 45"/>
                <a:gd name="T18" fmla="*/ 1 w 20"/>
                <a:gd name="T19" fmla="*/ 0 h 45"/>
                <a:gd name="T20" fmla="*/ 1 w 20"/>
                <a:gd name="T21" fmla="*/ 0 h 45"/>
                <a:gd name="T22" fmla="*/ 1 w 20"/>
                <a:gd name="T23" fmla="*/ 0 h 45"/>
                <a:gd name="T24" fmla="*/ 1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20" y="10"/>
                  </a:moveTo>
                  <a:lnTo>
                    <a:pt x="20" y="7"/>
                  </a:lnTo>
                  <a:lnTo>
                    <a:pt x="20" y="5"/>
                  </a:lnTo>
                  <a:lnTo>
                    <a:pt x="18" y="3"/>
                  </a:lnTo>
                  <a:lnTo>
                    <a:pt x="18" y="0"/>
                  </a:lnTo>
                  <a:lnTo>
                    <a:pt x="13" y="12"/>
                  </a:lnTo>
                  <a:lnTo>
                    <a:pt x="6" y="25"/>
                  </a:lnTo>
                  <a:lnTo>
                    <a:pt x="2" y="37"/>
                  </a:lnTo>
                  <a:lnTo>
                    <a:pt x="0" y="45"/>
                  </a:lnTo>
                  <a:lnTo>
                    <a:pt x="6" y="31"/>
                  </a:lnTo>
                  <a:lnTo>
                    <a:pt x="11" y="22"/>
                  </a:lnTo>
                  <a:lnTo>
                    <a:pt x="16" y="15"/>
                  </a:lnTo>
                  <a:lnTo>
                    <a:pt x="20" y="1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9" name="Freeform 226"/>
            <p:cNvSpPr>
              <a:spLocks/>
            </p:cNvSpPr>
            <p:nvPr/>
          </p:nvSpPr>
          <p:spPr bwMode="auto">
            <a:xfrm>
              <a:off x="5466" y="2793"/>
              <a:ext cx="7" cy="12"/>
            </a:xfrm>
            <a:custGeom>
              <a:avLst/>
              <a:gdLst>
                <a:gd name="T0" fmla="*/ 0 w 14"/>
                <a:gd name="T1" fmla="*/ 1 h 24"/>
                <a:gd name="T2" fmla="*/ 1 w 14"/>
                <a:gd name="T3" fmla="*/ 1 h 24"/>
                <a:gd name="T4" fmla="*/ 1 w 14"/>
                <a:gd name="T5" fmla="*/ 1 h 24"/>
                <a:gd name="T6" fmla="*/ 1 w 14"/>
                <a:gd name="T7" fmla="*/ 1 h 24"/>
                <a:gd name="T8" fmla="*/ 1 w 14"/>
                <a:gd name="T9" fmla="*/ 0 h 24"/>
                <a:gd name="T10" fmla="*/ 1 w 14"/>
                <a:gd name="T11" fmla="*/ 1 h 24"/>
                <a:gd name="T12" fmla="*/ 1 w 14"/>
                <a:gd name="T13" fmla="*/ 1 h 24"/>
                <a:gd name="T14" fmla="*/ 1 w 14"/>
                <a:gd name="T15" fmla="*/ 1 h 24"/>
                <a:gd name="T16" fmla="*/ 1 w 14"/>
                <a:gd name="T17" fmla="*/ 1 h 24"/>
                <a:gd name="T18" fmla="*/ 1 w 14"/>
                <a:gd name="T19" fmla="*/ 1 h 24"/>
                <a:gd name="T20" fmla="*/ 1 w 14"/>
                <a:gd name="T21" fmla="*/ 1 h 24"/>
                <a:gd name="T22" fmla="*/ 1 w 14"/>
                <a:gd name="T23" fmla="*/ 1 h 24"/>
                <a:gd name="T24" fmla="*/ 1 w 14"/>
                <a:gd name="T25" fmla="*/ 1 h 24"/>
                <a:gd name="T26" fmla="*/ 1 w 14"/>
                <a:gd name="T27" fmla="*/ 1 h 24"/>
                <a:gd name="T28" fmla="*/ 1 w 14"/>
                <a:gd name="T29" fmla="*/ 1 h 24"/>
                <a:gd name="T30" fmla="*/ 1 w 14"/>
                <a:gd name="T31" fmla="*/ 1 h 24"/>
                <a:gd name="T32" fmla="*/ 0 w 1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4"/>
                <a:gd name="T53" fmla="*/ 14 w 1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4">
                  <a:moveTo>
                    <a:pt x="0" y="14"/>
                  </a:moveTo>
                  <a:lnTo>
                    <a:pt x="3" y="12"/>
                  </a:lnTo>
                  <a:lnTo>
                    <a:pt x="7" y="7"/>
                  </a:lnTo>
                  <a:lnTo>
                    <a:pt x="12" y="3"/>
                  </a:lnTo>
                  <a:lnTo>
                    <a:pt x="14" y="0"/>
                  </a:lnTo>
                  <a:lnTo>
                    <a:pt x="13" y="6"/>
                  </a:lnTo>
                  <a:lnTo>
                    <a:pt x="12" y="12"/>
                  </a:lnTo>
                  <a:lnTo>
                    <a:pt x="11" y="18"/>
                  </a:lnTo>
                  <a:lnTo>
                    <a:pt x="11" y="24"/>
                  </a:lnTo>
                  <a:lnTo>
                    <a:pt x="9" y="21"/>
                  </a:lnTo>
                  <a:lnTo>
                    <a:pt x="8" y="16"/>
                  </a:lnTo>
                  <a:lnTo>
                    <a:pt x="7" y="13"/>
                  </a:lnTo>
                  <a:lnTo>
                    <a:pt x="7" y="10"/>
                  </a:lnTo>
                  <a:lnTo>
                    <a:pt x="6" y="12"/>
                  </a:lnTo>
                  <a:lnTo>
                    <a:pt x="4" y="12"/>
                  </a:lnTo>
                  <a:lnTo>
                    <a:pt x="3" y="13"/>
                  </a:lnTo>
                  <a:lnTo>
                    <a:pt x="0" y="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0" name="Freeform 227"/>
            <p:cNvSpPr>
              <a:spLocks/>
            </p:cNvSpPr>
            <p:nvPr/>
          </p:nvSpPr>
          <p:spPr bwMode="auto">
            <a:xfrm>
              <a:off x="5492" y="2802"/>
              <a:ext cx="12" cy="73"/>
            </a:xfrm>
            <a:custGeom>
              <a:avLst/>
              <a:gdLst>
                <a:gd name="T0" fmla="*/ 1 w 24"/>
                <a:gd name="T1" fmla="*/ 1 h 145"/>
                <a:gd name="T2" fmla="*/ 1 w 24"/>
                <a:gd name="T3" fmla="*/ 1 h 145"/>
                <a:gd name="T4" fmla="*/ 1 w 24"/>
                <a:gd name="T5" fmla="*/ 1 h 145"/>
                <a:gd name="T6" fmla="*/ 1 w 24"/>
                <a:gd name="T7" fmla="*/ 1 h 145"/>
                <a:gd name="T8" fmla="*/ 1 w 24"/>
                <a:gd name="T9" fmla="*/ 1 h 145"/>
                <a:gd name="T10" fmla="*/ 1 w 24"/>
                <a:gd name="T11" fmla="*/ 1 h 145"/>
                <a:gd name="T12" fmla="*/ 1 w 24"/>
                <a:gd name="T13" fmla="*/ 1 h 145"/>
                <a:gd name="T14" fmla="*/ 1 w 24"/>
                <a:gd name="T15" fmla="*/ 1 h 145"/>
                <a:gd name="T16" fmla="*/ 1 w 24"/>
                <a:gd name="T17" fmla="*/ 1 h 145"/>
                <a:gd name="T18" fmla="*/ 1 w 24"/>
                <a:gd name="T19" fmla="*/ 1 h 145"/>
                <a:gd name="T20" fmla="*/ 1 w 24"/>
                <a:gd name="T21" fmla="*/ 1 h 145"/>
                <a:gd name="T22" fmla="*/ 1 w 24"/>
                <a:gd name="T23" fmla="*/ 1 h 145"/>
                <a:gd name="T24" fmla="*/ 0 w 24"/>
                <a:gd name="T25" fmla="*/ 0 h 145"/>
                <a:gd name="T26" fmla="*/ 1 w 24"/>
                <a:gd name="T27" fmla="*/ 1 h 145"/>
                <a:gd name="T28" fmla="*/ 1 w 24"/>
                <a:gd name="T29" fmla="*/ 1 h 145"/>
                <a:gd name="T30" fmla="*/ 1 w 24"/>
                <a:gd name="T31" fmla="*/ 1 h 145"/>
                <a:gd name="T32" fmla="*/ 1 w 24"/>
                <a:gd name="T33" fmla="*/ 1 h 145"/>
                <a:gd name="T34" fmla="*/ 1 w 24"/>
                <a:gd name="T35" fmla="*/ 1 h 145"/>
                <a:gd name="T36" fmla="*/ 1 w 24"/>
                <a:gd name="T37" fmla="*/ 1 h 145"/>
                <a:gd name="T38" fmla="*/ 1 w 24"/>
                <a:gd name="T39" fmla="*/ 1 h 145"/>
                <a:gd name="T40" fmla="*/ 1 w 24"/>
                <a:gd name="T41" fmla="*/ 1 h 145"/>
                <a:gd name="T42" fmla="*/ 1 w 24"/>
                <a:gd name="T43" fmla="*/ 1 h 145"/>
                <a:gd name="T44" fmla="*/ 1 w 24"/>
                <a:gd name="T45" fmla="*/ 1 h 145"/>
                <a:gd name="T46" fmla="*/ 1 w 24"/>
                <a:gd name="T47" fmla="*/ 1 h 145"/>
                <a:gd name="T48" fmla="*/ 1 w 24"/>
                <a:gd name="T49" fmla="*/ 1 h 145"/>
                <a:gd name="T50" fmla="*/ 1 w 24"/>
                <a:gd name="T51" fmla="*/ 1 h 145"/>
                <a:gd name="T52" fmla="*/ 1 w 24"/>
                <a:gd name="T53" fmla="*/ 1 h 145"/>
                <a:gd name="T54" fmla="*/ 1 w 24"/>
                <a:gd name="T55" fmla="*/ 1 h 145"/>
                <a:gd name="T56" fmla="*/ 1 w 24"/>
                <a:gd name="T57" fmla="*/ 1 h 145"/>
                <a:gd name="T58" fmla="*/ 1 w 24"/>
                <a:gd name="T59" fmla="*/ 1 h 145"/>
                <a:gd name="T60" fmla="*/ 1 w 24"/>
                <a:gd name="T61" fmla="*/ 1 h 145"/>
                <a:gd name="T62" fmla="*/ 1 w 24"/>
                <a:gd name="T63" fmla="*/ 1 h 145"/>
                <a:gd name="T64" fmla="*/ 1 w 24"/>
                <a:gd name="T65" fmla="*/ 1 h 145"/>
                <a:gd name="T66" fmla="*/ 1 w 24"/>
                <a:gd name="T67" fmla="*/ 1 h 145"/>
                <a:gd name="T68" fmla="*/ 1 w 24"/>
                <a:gd name="T69" fmla="*/ 1 h 145"/>
                <a:gd name="T70" fmla="*/ 1 w 24"/>
                <a:gd name="T71" fmla="*/ 1 h 145"/>
                <a:gd name="T72" fmla="*/ 1 w 24"/>
                <a:gd name="T73" fmla="*/ 1 h 145"/>
                <a:gd name="T74" fmla="*/ 1 w 24"/>
                <a:gd name="T75" fmla="*/ 1 h 145"/>
                <a:gd name="T76" fmla="*/ 1 w 24"/>
                <a:gd name="T77" fmla="*/ 1 h 145"/>
                <a:gd name="T78" fmla="*/ 1 w 24"/>
                <a:gd name="T79" fmla="*/ 1 h 145"/>
                <a:gd name="T80" fmla="*/ 1 w 24"/>
                <a:gd name="T81" fmla="*/ 1 h 1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
                <a:gd name="T124" fmla="*/ 0 h 145"/>
                <a:gd name="T125" fmla="*/ 24 w 24"/>
                <a:gd name="T126" fmla="*/ 145 h 1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 h="145">
                  <a:moveTo>
                    <a:pt x="24" y="71"/>
                  </a:moveTo>
                  <a:lnTo>
                    <a:pt x="19" y="97"/>
                  </a:lnTo>
                  <a:lnTo>
                    <a:pt x="13" y="120"/>
                  </a:lnTo>
                  <a:lnTo>
                    <a:pt x="9" y="137"/>
                  </a:lnTo>
                  <a:lnTo>
                    <a:pt x="7" y="145"/>
                  </a:lnTo>
                  <a:lnTo>
                    <a:pt x="7" y="128"/>
                  </a:lnTo>
                  <a:lnTo>
                    <a:pt x="6" y="99"/>
                  </a:lnTo>
                  <a:lnTo>
                    <a:pt x="6" y="72"/>
                  </a:lnTo>
                  <a:lnTo>
                    <a:pt x="5" y="57"/>
                  </a:lnTo>
                  <a:lnTo>
                    <a:pt x="5" y="44"/>
                  </a:lnTo>
                  <a:lnTo>
                    <a:pt x="5" y="27"/>
                  </a:lnTo>
                  <a:lnTo>
                    <a:pt x="2" y="11"/>
                  </a:lnTo>
                  <a:lnTo>
                    <a:pt x="0" y="0"/>
                  </a:lnTo>
                  <a:lnTo>
                    <a:pt x="1" y="2"/>
                  </a:lnTo>
                  <a:lnTo>
                    <a:pt x="2" y="3"/>
                  </a:lnTo>
                  <a:lnTo>
                    <a:pt x="4" y="3"/>
                  </a:lnTo>
                  <a:lnTo>
                    <a:pt x="5" y="3"/>
                  </a:lnTo>
                  <a:lnTo>
                    <a:pt x="6" y="3"/>
                  </a:lnTo>
                  <a:lnTo>
                    <a:pt x="8" y="4"/>
                  </a:lnTo>
                  <a:lnTo>
                    <a:pt x="9" y="6"/>
                  </a:lnTo>
                  <a:lnTo>
                    <a:pt x="9" y="7"/>
                  </a:lnTo>
                  <a:lnTo>
                    <a:pt x="11" y="10"/>
                  </a:lnTo>
                  <a:lnTo>
                    <a:pt x="12" y="12"/>
                  </a:lnTo>
                  <a:lnTo>
                    <a:pt x="14" y="15"/>
                  </a:lnTo>
                  <a:lnTo>
                    <a:pt x="15" y="18"/>
                  </a:lnTo>
                  <a:lnTo>
                    <a:pt x="17" y="20"/>
                  </a:lnTo>
                  <a:lnTo>
                    <a:pt x="19" y="22"/>
                  </a:lnTo>
                  <a:lnTo>
                    <a:pt x="19" y="23"/>
                  </a:lnTo>
                  <a:lnTo>
                    <a:pt x="19" y="26"/>
                  </a:lnTo>
                  <a:lnTo>
                    <a:pt x="19" y="30"/>
                  </a:lnTo>
                  <a:lnTo>
                    <a:pt x="19" y="38"/>
                  </a:lnTo>
                  <a:lnTo>
                    <a:pt x="19" y="46"/>
                  </a:lnTo>
                  <a:lnTo>
                    <a:pt x="20" y="50"/>
                  </a:lnTo>
                  <a:lnTo>
                    <a:pt x="21" y="50"/>
                  </a:lnTo>
                  <a:lnTo>
                    <a:pt x="22" y="51"/>
                  </a:lnTo>
                  <a:lnTo>
                    <a:pt x="24" y="51"/>
                  </a:lnTo>
                  <a:lnTo>
                    <a:pt x="24" y="52"/>
                  </a:lnTo>
                  <a:lnTo>
                    <a:pt x="24" y="56"/>
                  </a:lnTo>
                  <a:lnTo>
                    <a:pt x="24" y="61"/>
                  </a:lnTo>
                  <a:lnTo>
                    <a:pt x="24" y="67"/>
                  </a:lnTo>
                  <a:lnTo>
                    <a:pt x="24"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1" name="Freeform 228"/>
            <p:cNvSpPr>
              <a:spLocks/>
            </p:cNvSpPr>
            <p:nvPr/>
          </p:nvSpPr>
          <p:spPr bwMode="auto">
            <a:xfrm>
              <a:off x="5495" y="3255"/>
              <a:ext cx="37" cy="65"/>
            </a:xfrm>
            <a:custGeom>
              <a:avLst/>
              <a:gdLst>
                <a:gd name="T0" fmla="*/ 0 w 75"/>
                <a:gd name="T1" fmla="*/ 1 h 130"/>
                <a:gd name="T2" fmla="*/ 0 w 75"/>
                <a:gd name="T3" fmla="*/ 1 h 130"/>
                <a:gd name="T4" fmla="*/ 0 w 75"/>
                <a:gd name="T5" fmla="*/ 1 h 130"/>
                <a:gd name="T6" fmla="*/ 0 w 75"/>
                <a:gd name="T7" fmla="*/ 1 h 130"/>
                <a:gd name="T8" fmla="*/ 0 w 75"/>
                <a:gd name="T9" fmla="*/ 1 h 130"/>
                <a:gd name="T10" fmla="*/ 0 w 75"/>
                <a:gd name="T11" fmla="*/ 1 h 130"/>
                <a:gd name="T12" fmla="*/ 0 w 75"/>
                <a:gd name="T13" fmla="*/ 1 h 130"/>
                <a:gd name="T14" fmla="*/ 0 w 75"/>
                <a:gd name="T15" fmla="*/ 1 h 130"/>
                <a:gd name="T16" fmla="*/ 0 w 75"/>
                <a:gd name="T17" fmla="*/ 1 h 130"/>
                <a:gd name="T18" fmla="*/ 0 w 75"/>
                <a:gd name="T19" fmla="*/ 1 h 130"/>
                <a:gd name="T20" fmla="*/ 0 w 75"/>
                <a:gd name="T21" fmla="*/ 1 h 130"/>
                <a:gd name="T22" fmla="*/ 0 w 75"/>
                <a:gd name="T23" fmla="*/ 1 h 130"/>
                <a:gd name="T24" fmla="*/ 0 w 75"/>
                <a:gd name="T25" fmla="*/ 1 h 130"/>
                <a:gd name="T26" fmla="*/ 0 w 75"/>
                <a:gd name="T27" fmla="*/ 1 h 130"/>
                <a:gd name="T28" fmla="*/ 0 w 75"/>
                <a:gd name="T29" fmla="*/ 1 h 130"/>
                <a:gd name="T30" fmla="*/ 0 w 75"/>
                <a:gd name="T31" fmla="*/ 1 h 130"/>
                <a:gd name="T32" fmla="*/ 0 w 75"/>
                <a:gd name="T33" fmla="*/ 1 h 130"/>
                <a:gd name="T34" fmla="*/ 0 w 75"/>
                <a:gd name="T35" fmla="*/ 1 h 130"/>
                <a:gd name="T36" fmla="*/ 0 w 75"/>
                <a:gd name="T37" fmla="*/ 1 h 130"/>
                <a:gd name="T38" fmla="*/ 0 w 75"/>
                <a:gd name="T39" fmla="*/ 1 h 130"/>
                <a:gd name="T40" fmla="*/ 0 w 75"/>
                <a:gd name="T41" fmla="*/ 1 h 130"/>
                <a:gd name="T42" fmla="*/ 0 w 75"/>
                <a:gd name="T43" fmla="*/ 1 h 130"/>
                <a:gd name="T44" fmla="*/ 0 w 75"/>
                <a:gd name="T45" fmla="*/ 1 h 130"/>
                <a:gd name="T46" fmla="*/ 0 w 75"/>
                <a:gd name="T47" fmla="*/ 1 h 130"/>
                <a:gd name="T48" fmla="*/ 0 w 75"/>
                <a:gd name="T49" fmla="*/ 1 h 130"/>
                <a:gd name="T50" fmla="*/ 0 w 75"/>
                <a:gd name="T51" fmla="*/ 1 h 130"/>
                <a:gd name="T52" fmla="*/ 0 w 75"/>
                <a:gd name="T53" fmla="*/ 1 h 130"/>
                <a:gd name="T54" fmla="*/ 0 w 75"/>
                <a:gd name="T55" fmla="*/ 1 h 130"/>
                <a:gd name="T56" fmla="*/ 0 w 75"/>
                <a:gd name="T57" fmla="*/ 1 h 130"/>
                <a:gd name="T58" fmla="*/ 0 w 75"/>
                <a:gd name="T59" fmla="*/ 1 h 130"/>
                <a:gd name="T60" fmla="*/ 0 w 75"/>
                <a:gd name="T61" fmla="*/ 1 h 130"/>
                <a:gd name="T62" fmla="*/ 0 w 75"/>
                <a:gd name="T63" fmla="*/ 1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5"/>
                <a:gd name="T97" fmla="*/ 0 h 130"/>
                <a:gd name="T98" fmla="*/ 75 w 75"/>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5" h="130">
                  <a:moveTo>
                    <a:pt x="61" y="6"/>
                  </a:moveTo>
                  <a:lnTo>
                    <a:pt x="54" y="9"/>
                  </a:lnTo>
                  <a:lnTo>
                    <a:pt x="46" y="9"/>
                  </a:lnTo>
                  <a:lnTo>
                    <a:pt x="37" y="8"/>
                  </a:lnTo>
                  <a:lnTo>
                    <a:pt x="29" y="6"/>
                  </a:lnTo>
                  <a:lnTo>
                    <a:pt x="25" y="5"/>
                  </a:lnTo>
                  <a:lnTo>
                    <a:pt x="22" y="4"/>
                  </a:lnTo>
                  <a:lnTo>
                    <a:pt x="18" y="1"/>
                  </a:lnTo>
                  <a:lnTo>
                    <a:pt x="16" y="0"/>
                  </a:lnTo>
                  <a:lnTo>
                    <a:pt x="14" y="5"/>
                  </a:lnTo>
                  <a:lnTo>
                    <a:pt x="11" y="9"/>
                  </a:lnTo>
                  <a:lnTo>
                    <a:pt x="9" y="14"/>
                  </a:lnTo>
                  <a:lnTo>
                    <a:pt x="8" y="17"/>
                  </a:lnTo>
                  <a:lnTo>
                    <a:pt x="8" y="20"/>
                  </a:lnTo>
                  <a:lnTo>
                    <a:pt x="9" y="23"/>
                  </a:lnTo>
                  <a:lnTo>
                    <a:pt x="10" y="27"/>
                  </a:lnTo>
                  <a:lnTo>
                    <a:pt x="10" y="29"/>
                  </a:lnTo>
                  <a:lnTo>
                    <a:pt x="9" y="31"/>
                  </a:lnTo>
                  <a:lnTo>
                    <a:pt x="8" y="34"/>
                  </a:lnTo>
                  <a:lnTo>
                    <a:pt x="7" y="37"/>
                  </a:lnTo>
                  <a:lnTo>
                    <a:pt x="7" y="40"/>
                  </a:lnTo>
                  <a:lnTo>
                    <a:pt x="7" y="45"/>
                  </a:lnTo>
                  <a:lnTo>
                    <a:pt x="8" y="53"/>
                  </a:lnTo>
                  <a:lnTo>
                    <a:pt x="9" y="61"/>
                  </a:lnTo>
                  <a:lnTo>
                    <a:pt x="9" y="67"/>
                  </a:lnTo>
                  <a:lnTo>
                    <a:pt x="8" y="72"/>
                  </a:lnTo>
                  <a:lnTo>
                    <a:pt x="6" y="78"/>
                  </a:lnTo>
                  <a:lnTo>
                    <a:pt x="5" y="87"/>
                  </a:lnTo>
                  <a:lnTo>
                    <a:pt x="3" y="92"/>
                  </a:lnTo>
                  <a:lnTo>
                    <a:pt x="3" y="96"/>
                  </a:lnTo>
                  <a:lnTo>
                    <a:pt x="2" y="101"/>
                  </a:lnTo>
                  <a:lnTo>
                    <a:pt x="1" y="107"/>
                  </a:lnTo>
                  <a:lnTo>
                    <a:pt x="0" y="111"/>
                  </a:lnTo>
                  <a:lnTo>
                    <a:pt x="0" y="115"/>
                  </a:lnTo>
                  <a:lnTo>
                    <a:pt x="2" y="121"/>
                  </a:lnTo>
                  <a:lnTo>
                    <a:pt x="8" y="127"/>
                  </a:lnTo>
                  <a:lnTo>
                    <a:pt x="16" y="130"/>
                  </a:lnTo>
                  <a:lnTo>
                    <a:pt x="22" y="130"/>
                  </a:lnTo>
                  <a:lnTo>
                    <a:pt x="29" y="130"/>
                  </a:lnTo>
                  <a:lnTo>
                    <a:pt x="37" y="129"/>
                  </a:lnTo>
                  <a:lnTo>
                    <a:pt x="46" y="129"/>
                  </a:lnTo>
                  <a:lnTo>
                    <a:pt x="54" y="128"/>
                  </a:lnTo>
                  <a:lnTo>
                    <a:pt x="61" y="128"/>
                  </a:lnTo>
                  <a:lnTo>
                    <a:pt x="67" y="127"/>
                  </a:lnTo>
                  <a:lnTo>
                    <a:pt x="70" y="127"/>
                  </a:lnTo>
                  <a:lnTo>
                    <a:pt x="74" y="121"/>
                  </a:lnTo>
                  <a:lnTo>
                    <a:pt x="75" y="114"/>
                  </a:lnTo>
                  <a:lnTo>
                    <a:pt x="75" y="110"/>
                  </a:lnTo>
                  <a:lnTo>
                    <a:pt x="74" y="106"/>
                  </a:lnTo>
                  <a:lnTo>
                    <a:pt x="71" y="101"/>
                  </a:lnTo>
                  <a:lnTo>
                    <a:pt x="70" y="93"/>
                  </a:lnTo>
                  <a:lnTo>
                    <a:pt x="69" y="85"/>
                  </a:lnTo>
                  <a:lnTo>
                    <a:pt x="68" y="78"/>
                  </a:lnTo>
                  <a:lnTo>
                    <a:pt x="68" y="72"/>
                  </a:lnTo>
                  <a:lnTo>
                    <a:pt x="67" y="62"/>
                  </a:lnTo>
                  <a:lnTo>
                    <a:pt x="66" y="53"/>
                  </a:lnTo>
                  <a:lnTo>
                    <a:pt x="64" y="46"/>
                  </a:lnTo>
                  <a:lnTo>
                    <a:pt x="63" y="40"/>
                  </a:lnTo>
                  <a:lnTo>
                    <a:pt x="61" y="34"/>
                  </a:lnTo>
                  <a:lnTo>
                    <a:pt x="60" y="29"/>
                  </a:lnTo>
                  <a:lnTo>
                    <a:pt x="60" y="26"/>
                  </a:lnTo>
                  <a:lnTo>
                    <a:pt x="61" y="21"/>
                  </a:lnTo>
                  <a:lnTo>
                    <a:pt x="62" y="15"/>
                  </a:lnTo>
                  <a:lnTo>
                    <a:pt x="62" y="11"/>
                  </a:lnTo>
                  <a:lnTo>
                    <a:pt x="6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2" name="Freeform 229"/>
            <p:cNvSpPr>
              <a:spLocks/>
            </p:cNvSpPr>
            <p:nvPr/>
          </p:nvSpPr>
          <p:spPr bwMode="auto">
            <a:xfrm>
              <a:off x="5421" y="3307"/>
              <a:ext cx="53" cy="34"/>
            </a:xfrm>
            <a:custGeom>
              <a:avLst/>
              <a:gdLst>
                <a:gd name="T0" fmla="*/ 1 w 104"/>
                <a:gd name="T1" fmla="*/ 0 h 69"/>
                <a:gd name="T2" fmla="*/ 1 w 104"/>
                <a:gd name="T3" fmla="*/ 0 h 69"/>
                <a:gd name="T4" fmla="*/ 1 w 104"/>
                <a:gd name="T5" fmla="*/ 0 h 69"/>
                <a:gd name="T6" fmla="*/ 1 w 104"/>
                <a:gd name="T7" fmla="*/ 0 h 69"/>
                <a:gd name="T8" fmla="*/ 1 w 104"/>
                <a:gd name="T9" fmla="*/ 0 h 69"/>
                <a:gd name="T10" fmla="*/ 1 w 104"/>
                <a:gd name="T11" fmla="*/ 0 h 69"/>
                <a:gd name="T12" fmla="*/ 1 w 104"/>
                <a:gd name="T13" fmla="*/ 0 h 69"/>
                <a:gd name="T14" fmla="*/ 1 w 104"/>
                <a:gd name="T15" fmla="*/ 0 h 69"/>
                <a:gd name="T16" fmla="*/ 1 w 104"/>
                <a:gd name="T17" fmla="*/ 0 h 69"/>
                <a:gd name="T18" fmla="*/ 1 w 104"/>
                <a:gd name="T19" fmla="*/ 0 h 69"/>
                <a:gd name="T20" fmla="*/ 1 w 104"/>
                <a:gd name="T21" fmla="*/ 0 h 69"/>
                <a:gd name="T22" fmla="*/ 1 w 104"/>
                <a:gd name="T23" fmla="*/ 0 h 69"/>
                <a:gd name="T24" fmla="*/ 1 w 104"/>
                <a:gd name="T25" fmla="*/ 0 h 69"/>
                <a:gd name="T26" fmla="*/ 1 w 104"/>
                <a:gd name="T27" fmla="*/ 0 h 69"/>
                <a:gd name="T28" fmla="*/ 1 w 104"/>
                <a:gd name="T29" fmla="*/ 0 h 69"/>
                <a:gd name="T30" fmla="*/ 1 w 104"/>
                <a:gd name="T31" fmla="*/ 0 h 69"/>
                <a:gd name="T32" fmla="*/ 1 w 104"/>
                <a:gd name="T33" fmla="*/ 0 h 69"/>
                <a:gd name="T34" fmla="*/ 1 w 104"/>
                <a:gd name="T35" fmla="*/ 0 h 69"/>
                <a:gd name="T36" fmla="*/ 1 w 104"/>
                <a:gd name="T37" fmla="*/ 0 h 69"/>
                <a:gd name="T38" fmla="*/ 1 w 104"/>
                <a:gd name="T39" fmla="*/ 0 h 69"/>
                <a:gd name="T40" fmla="*/ 1 w 104"/>
                <a:gd name="T41" fmla="*/ 0 h 69"/>
                <a:gd name="T42" fmla="*/ 1 w 104"/>
                <a:gd name="T43" fmla="*/ 0 h 69"/>
                <a:gd name="T44" fmla="*/ 1 w 104"/>
                <a:gd name="T45" fmla="*/ 0 h 69"/>
                <a:gd name="T46" fmla="*/ 1 w 104"/>
                <a:gd name="T47" fmla="*/ 0 h 69"/>
                <a:gd name="T48" fmla="*/ 1 w 104"/>
                <a:gd name="T49" fmla="*/ 0 h 69"/>
                <a:gd name="T50" fmla="*/ 1 w 104"/>
                <a:gd name="T51" fmla="*/ 0 h 69"/>
                <a:gd name="T52" fmla="*/ 1 w 104"/>
                <a:gd name="T53" fmla="*/ 0 h 69"/>
                <a:gd name="T54" fmla="*/ 1 w 104"/>
                <a:gd name="T55" fmla="*/ 0 h 69"/>
                <a:gd name="T56" fmla="*/ 1 w 104"/>
                <a:gd name="T57" fmla="*/ 0 h 69"/>
                <a:gd name="T58" fmla="*/ 1 w 104"/>
                <a:gd name="T59" fmla="*/ 0 h 69"/>
                <a:gd name="T60" fmla="*/ 1 w 104"/>
                <a:gd name="T61" fmla="*/ 0 h 69"/>
                <a:gd name="T62" fmla="*/ 1 w 104"/>
                <a:gd name="T63" fmla="*/ 0 h 69"/>
                <a:gd name="T64" fmla="*/ 1 w 104"/>
                <a:gd name="T65" fmla="*/ 0 h 69"/>
                <a:gd name="T66" fmla="*/ 0 w 104"/>
                <a:gd name="T67" fmla="*/ 0 h 69"/>
                <a:gd name="T68" fmla="*/ 1 w 104"/>
                <a:gd name="T69" fmla="*/ 0 h 69"/>
                <a:gd name="T70" fmla="*/ 1 w 104"/>
                <a:gd name="T71" fmla="*/ 0 h 69"/>
                <a:gd name="T72" fmla="*/ 1 w 104"/>
                <a:gd name="T73" fmla="*/ 0 h 69"/>
                <a:gd name="T74" fmla="*/ 1 w 104"/>
                <a:gd name="T75" fmla="*/ 0 h 69"/>
                <a:gd name="T76" fmla="*/ 1 w 104"/>
                <a:gd name="T77" fmla="*/ 0 h 69"/>
                <a:gd name="T78" fmla="*/ 1 w 104"/>
                <a:gd name="T79" fmla="*/ 0 h 69"/>
                <a:gd name="T80" fmla="*/ 1 w 104"/>
                <a:gd name="T81" fmla="*/ 0 h 69"/>
                <a:gd name="T82" fmla="*/ 1 w 104"/>
                <a:gd name="T83" fmla="*/ 0 h 69"/>
                <a:gd name="T84" fmla="*/ 1 w 104"/>
                <a:gd name="T85" fmla="*/ 0 h 69"/>
                <a:gd name="T86" fmla="*/ 1 w 104"/>
                <a:gd name="T87" fmla="*/ 0 h 69"/>
                <a:gd name="T88" fmla="*/ 1 w 104"/>
                <a:gd name="T89" fmla="*/ 0 h 69"/>
                <a:gd name="T90" fmla="*/ 1 w 104"/>
                <a:gd name="T91" fmla="*/ 0 h 69"/>
                <a:gd name="T92" fmla="*/ 1 w 104"/>
                <a:gd name="T93" fmla="*/ 0 h 69"/>
                <a:gd name="T94" fmla="*/ 1 w 104"/>
                <a:gd name="T95" fmla="*/ 0 h 69"/>
                <a:gd name="T96" fmla="*/ 1 w 104"/>
                <a:gd name="T97" fmla="*/ 0 h 69"/>
                <a:gd name="T98" fmla="*/ 1 w 104"/>
                <a:gd name="T99" fmla="*/ 0 h 69"/>
                <a:gd name="T100" fmla="*/ 1 w 104"/>
                <a:gd name="T101" fmla="*/ 0 h 69"/>
                <a:gd name="T102" fmla="*/ 1 w 104"/>
                <a:gd name="T103" fmla="*/ 0 h 69"/>
                <a:gd name="T104" fmla="*/ 1 w 104"/>
                <a:gd name="T105" fmla="*/ 0 h 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4"/>
                <a:gd name="T160" fmla="*/ 0 h 69"/>
                <a:gd name="T161" fmla="*/ 104 w 104"/>
                <a:gd name="T162" fmla="*/ 69 h 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4" h="69">
                  <a:moveTo>
                    <a:pt x="41" y="0"/>
                  </a:moveTo>
                  <a:lnTo>
                    <a:pt x="47" y="2"/>
                  </a:lnTo>
                  <a:lnTo>
                    <a:pt x="54" y="3"/>
                  </a:lnTo>
                  <a:lnTo>
                    <a:pt x="62" y="4"/>
                  </a:lnTo>
                  <a:lnTo>
                    <a:pt x="70" y="6"/>
                  </a:lnTo>
                  <a:lnTo>
                    <a:pt x="78" y="6"/>
                  </a:lnTo>
                  <a:lnTo>
                    <a:pt x="87" y="6"/>
                  </a:lnTo>
                  <a:lnTo>
                    <a:pt x="95" y="6"/>
                  </a:lnTo>
                  <a:lnTo>
                    <a:pt x="103" y="6"/>
                  </a:lnTo>
                  <a:lnTo>
                    <a:pt x="104" y="15"/>
                  </a:lnTo>
                  <a:lnTo>
                    <a:pt x="104" y="25"/>
                  </a:lnTo>
                  <a:lnTo>
                    <a:pt x="103" y="35"/>
                  </a:lnTo>
                  <a:lnTo>
                    <a:pt x="102" y="41"/>
                  </a:lnTo>
                  <a:lnTo>
                    <a:pt x="97" y="44"/>
                  </a:lnTo>
                  <a:lnTo>
                    <a:pt x="94" y="47"/>
                  </a:lnTo>
                  <a:lnTo>
                    <a:pt x="91" y="50"/>
                  </a:lnTo>
                  <a:lnTo>
                    <a:pt x="87" y="55"/>
                  </a:lnTo>
                  <a:lnTo>
                    <a:pt x="84" y="60"/>
                  </a:lnTo>
                  <a:lnTo>
                    <a:pt x="80" y="62"/>
                  </a:lnTo>
                  <a:lnTo>
                    <a:pt x="73" y="65"/>
                  </a:lnTo>
                  <a:lnTo>
                    <a:pt x="65" y="67"/>
                  </a:lnTo>
                  <a:lnTo>
                    <a:pt x="59" y="67"/>
                  </a:lnTo>
                  <a:lnTo>
                    <a:pt x="53" y="67"/>
                  </a:lnTo>
                  <a:lnTo>
                    <a:pt x="44" y="68"/>
                  </a:lnTo>
                  <a:lnTo>
                    <a:pt x="35" y="68"/>
                  </a:lnTo>
                  <a:lnTo>
                    <a:pt x="26" y="69"/>
                  </a:lnTo>
                  <a:lnTo>
                    <a:pt x="18" y="69"/>
                  </a:lnTo>
                  <a:lnTo>
                    <a:pt x="11" y="69"/>
                  </a:lnTo>
                  <a:lnTo>
                    <a:pt x="7" y="68"/>
                  </a:lnTo>
                  <a:lnTo>
                    <a:pt x="5" y="68"/>
                  </a:lnTo>
                  <a:lnTo>
                    <a:pt x="3" y="67"/>
                  </a:lnTo>
                  <a:lnTo>
                    <a:pt x="2" y="65"/>
                  </a:lnTo>
                  <a:lnTo>
                    <a:pt x="1" y="64"/>
                  </a:lnTo>
                  <a:lnTo>
                    <a:pt x="0" y="57"/>
                  </a:lnTo>
                  <a:lnTo>
                    <a:pt x="2" y="50"/>
                  </a:lnTo>
                  <a:lnTo>
                    <a:pt x="8" y="44"/>
                  </a:lnTo>
                  <a:lnTo>
                    <a:pt x="15" y="40"/>
                  </a:lnTo>
                  <a:lnTo>
                    <a:pt x="17" y="35"/>
                  </a:lnTo>
                  <a:lnTo>
                    <a:pt x="19" y="31"/>
                  </a:lnTo>
                  <a:lnTo>
                    <a:pt x="23" y="27"/>
                  </a:lnTo>
                  <a:lnTo>
                    <a:pt x="25" y="25"/>
                  </a:lnTo>
                  <a:lnTo>
                    <a:pt x="26" y="24"/>
                  </a:lnTo>
                  <a:lnTo>
                    <a:pt x="26" y="23"/>
                  </a:lnTo>
                  <a:lnTo>
                    <a:pt x="26" y="22"/>
                  </a:lnTo>
                  <a:lnTo>
                    <a:pt x="26" y="21"/>
                  </a:lnTo>
                  <a:lnTo>
                    <a:pt x="27" y="17"/>
                  </a:lnTo>
                  <a:lnTo>
                    <a:pt x="28" y="14"/>
                  </a:lnTo>
                  <a:lnTo>
                    <a:pt x="30" y="10"/>
                  </a:lnTo>
                  <a:lnTo>
                    <a:pt x="31" y="9"/>
                  </a:lnTo>
                  <a:lnTo>
                    <a:pt x="33" y="7"/>
                  </a:lnTo>
                  <a:lnTo>
                    <a:pt x="36" y="4"/>
                  </a:lnTo>
                  <a:lnTo>
                    <a:pt x="39" y="2"/>
                  </a:lnTo>
                  <a:lnTo>
                    <a:pt x="4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3" name="Freeform 230"/>
            <p:cNvSpPr>
              <a:spLocks/>
            </p:cNvSpPr>
            <p:nvPr/>
          </p:nvSpPr>
          <p:spPr bwMode="auto">
            <a:xfrm>
              <a:off x="5486" y="3044"/>
              <a:ext cx="25" cy="83"/>
            </a:xfrm>
            <a:custGeom>
              <a:avLst/>
              <a:gdLst>
                <a:gd name="T0" fmla="*/ 1 w 49"/>
                <a:gd name="T1" fmla="*/ 1 h 166"/>
                <a:gd name="T2" fmla="*/ 1 w 49"/>
                <a:gd name="T3" fmla="*/ 1 h 166"/>
                <a:gd name="T4" fmla="*/ 1 w 49"/>
                <a:gd name="T5" fmla="*/ 1 h 166"/>
                <a:gd name="T6" fmla="*/ 1 w 49"/>
                <a:gd name="T7" fmla="*/ 1 h 166"/>
                <a:gd name="T8" fmla="*/ 0 w 49"/>
                <a:gd name="T9" fmla="*/ 1 h 166"/>
                <a:gd name="T10" fmla="*/ 1 w 49"/>
                <a:gd name="T11" fmla="*/ 1 h 166"/>
                <a:gd name="T12" fmla="*/ 1 w 49"/>
                <a:gd name="T13" fmla="*/ 1 h 166"/>
                <a:gd name="T14" fmla="*/ 1 w 49"/>
                <a:gd name="T15" fmla="*/ 1 h 166"/>
                <a:gd name="T16" fmla="*/ 1 w 49"/>
                <a:gd name="T17" fmla="*/ 1 h 166"/>
                <a:gd name="T18" fmla="*/ 1 w 49"/>
                <a:gd name="T19" fmla="*/ 1 h 166"/>
                <a:gd name="T20" fmla="*/ 1 w 49"/>
                <a:gd name="T21" fmla="*/ 1 h 166"/>
                <a:gd name="T22" fmla="*/ 1 w 49"/>
                <a:gd name="T23" fmla="*/ 1 h 166"/>
                <a:gd name="T24" fmla="*/ 1 w 49"/>
                <a:gd name="T25" fmla="*/ 1 h 166"/>
                <a:gd name="T26" fmla="*/ 1 w 49"/>
                <a:gd name="T27" fmla="*/ 1 h 166"/>
                <a:gd name="T28" fmla="*/ 1 w 49"/>
                <a:gd name="T29" fmla="*/ 1 h 166"/>
                <a:gd name="T30" fmla="*/ 1 w 49"/>
                <a:gd name="T31" fmla="*/ 1 h 166"/>
                <a:gd name="T32" fmla="*/ 1 w 49"/>
                <a:gd name="T33" fmla="*/ 1 h 166"/>
                <a:gd name="T34" fmla="*/ 1 w 49"/>
                <a:gd name="T35" fmla="*/ 1 h 166"/>
                <a:gd name="T36" fmla="*/ 1 w 49"/>
                <a:gd name="T37" fmla="*/ 1 h 166"/>
                <a:gd name="T38" fmla="*/ 1 w 49"/>
                <a:gd name="T39" fmla="*/ 1 h 166"/>
                <a:gd name="T40" fmla="*/ 1 w 49"/>
                <a:gd name="T41" fmla="*/ 1 h 166"/>
                <a:gd name="T42" fmla="*/ 1 w 49"/>
                <a:gd name="T43" fmla="*/ 1 h 166"/>
                <a:gd name="T44" fmla="*/ 1 w 49"/>
                <a:gd name="T45" fmla="*/ 1 h 166"/>
                <a:gd name="T46" fmla="*/ 1 w 49"/>
                <a:gd name="T47" fmla="*/ 1 h 166"/>
                <a:gd name="T48" fmla="*/ 1 w 49"/>
                <a:gd name="T49" fmla="*/ 1 h 166"/>
                <a:gd name="T50" fmla="*/ 1 w 49"/>
                <a:gd name="T51" fmla="*/ 1 h 166"/>
                <a:gd name="T52" fmla="*/ 1 w 49"/>
                <a:gd name="T53" fmla="*/ 1 h 166"/>
                <a:gd name="T54" fmla="*/ 1 w 49"/>
                <a:gd name="T55" fmla="*/ 1 h 166"/>
                <a:gd name="T56" fmla="*/ 1 w 49"/>
                <a:gd name="T57" fmla="*/ 1 h 166"/>
                <a:gd name="T58" fmla="*/ 1 w 49"/>
                <a:gd name="T59" fmla="*/ 1 h 166"/>
                <a:gd name="T60" fmla="*/ 1 w 49"/>
                <a:gd name="T61" fmla="*/ 1 h 166"/>
                <a:gd name="T62" fmla="*/ 1 w 49"/>
                <a:gd name="T63" fmla="*/ 1 h 166"/>
                <a:gd name="T64" fmla="*/ 1 w 49"/>
                <a:gd name="T65" fmla="*/ 1 h 166"/>
                <a:gd name="T66" fmla="*/ 1 w 49"/>
                <a:gd name="T67" fmla="*/ 1 h 166"/>
                <a:gd name="T68" fmla="*/ 1 w 49"/>
                <a:gd name="T69" fmla="*/ 1 h 166"/>
                <a:gd name="T70" fmla="*/ 1 w 49"/>
                <a:gd name="T71" fmla="*/ 1 h 166"/>
                <a:gd name="T72" fmla="*/ 1 w 49"/>
                <a:gd name="T73" fmla="*/ 1 h 166"/>
                <a:gd name="T74" fmla="*/ 1 w 49"/>
                <a:gd name="T75" fmla="*/ 1 h 166"/>
                <a:gd name="T76" fmla="*/ 1 w 49"/>
                <a:gd name="T77" fmla="*/ 1 h 166"/>
                <a:gd name="T78" fmla="*/ 1 w 49"/>
                <a:gd name="T79" fmla="*/ 1 h 166"/>
                <a:gd name="T80" fmla="*/ 1 w 49"/>
                <a:gd name="T81" fmla="*/ 1 h 166"/>
                <a:gd name="T82" fmla="*/ 1 w 49"/>
                <a:gd name="T83" fmla="*/ 1 h 166"/>
                <a:gd name="T84" fmla="*/ 1 w 49"/>
                <a:gd name="T85" fmla="*/ 1 h 166"/>
                <a:gd name="T86" fmla="*/ 1 w 49"/>
                <a:gd name="T87" fmla="*/ 1 h 166"/>
                <a:gd name="T88" fmla="*/ 1 w 49"/>
                <a:gd name="T89" fmla="*/ 0 h 166"/>
                <a:gd name="T90" fmla="*/ 1 w 49"/>
                <a:gd name="T91" fmla="*/ 1 h 166"/>
                <a:gd name="T92" fmla="*/ 1 w 49"/>
                <a:gd name="T93" fmla="*/ 1 h 166"/>
                <a:gd name="T94" fmla="*/ 1 w 49"/>
                <a:gd name="T95" fmla="*/ 1 h 166"/>
                <a:gd name="T96" fmla="*/ 1 w 49"/>
                <a:gd name="T97" fmla="*/ 1 h 166"/>
                <a:gd name="T98" fmla="*/ 1 w 49"/>
                <a:gd name="T99" fmla="*/ 1 h 166"/>
                <a:gd name="T100" fmla="*/ 1 w 49"/>
                <a:gd name="T101" fmla="*/ 1 h 166"/>
                <a:gd name="T102" fmla="*/ 1 w 49"/>
                <a:gd name="T103" fmla="*/ 1 h 166"/>
                <a:gd name="T104" fmla="*/ 1 w 49"/>
                <a:gd name="T105" fmla="*/ 1 h 166"/>
                <a:gd name="T106" fmla="*/ 1 w 49"/>
                <a:gd name="T107" fmla="*/ 1 h 166"/>
                <a:gd name="T108" fmla="*/ 1 w 49"/>
                <a:gd name="T109" fmla="*/ 1 h 166"/>
                <a:gd name="T110" fmla="*/ 1 w 49"/>
                <a:gd name="T111" fmla="*/ 1 h 166"/>
                <a:gd name="T112" fmla="*/ 1 w 49"/>
                <a:gd name="T113" fmla="*/ 1 h 1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166"/>
                <a:gd name="T173" fmla="*/ 49 w 49"/>
                <a:gd name="T174" fmla="*/ 166 h 1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166">
                  <a:moveTo>
                    <a:pt x="11" y="92"/>
                  </a:moveTo>
                  <a:lnTo>
                    <a:pt x="9" y="107"/>
                  </a:lnTo>
                  <a:lnTo>
                    <a:pt x="4" y="130"/>
                  </a:lnTo>
                  <a:lnTo>
                    <a:pt x="1" y="153"/>
                  </a:lnTo>
                  <a:lnTo>
                    <a:pt x="0" y="166"/>
                  </a:lnTo>
                  <a:lnTo>
                    <a:pt x="3" y="157"/>
                  </a:lnTo>
                  <a:lnTo>
                    <a:pt x="5" y="151"/>
                  </a:lnTo>
                  <a:lnTo>
                    <a:pt x="9" y="146"/>
                  </a:lnTo>
                  <a:lnTo>
                    <a:pt x="10" y="143"/>
                  </a:lnTo>
                  <a:lnTo>
                    <a:pt x="12" y="134"/>
                  </a:lnTo>
                  <a:lnTo>
                    <a:pt x="16" y="121"/>
                  </a:lnTo>
                  <a:lnTo>
                    <a:pt x="20" y="105"/>
                  </a:lnTo>
                  <a:lnTo>
                    <a:pt x="26" y="93"/>
                  </a:lnTo>
                  <a:lnTo>
                    <a:pt x="28" y="88"/>
                  </a:lnTo>
                  <a:lnTo>
                    <a:pt x="30" y="84"/>
                  </a:lnTo>
                  <a:lnTo>
                    <a:pt x="31" y="79"/>
                  </a:lnTo>
                  <a:lnTo>
                    <a:pt x="31" y="75"/>
                  </a:lnTo>
                  <a:lnTo>
                    <a:pt x="31" y="70"/>
                  </a:lnTo>
                  <a:lnTo>
                    <a:pt x="32" y="62"/>
                  </a:lnTo>
                  <a:lnTo>
                    <a:pt x="33" y="55"/>
                  </a:lnTo>
                  <a:lnTo>
                    <a:pt x="35" y="50"/>
                  </a:lnTo>
                  <a:lnTo>
                    <a:pt x="34" y="49"/>
                  </a:lnTo>
                  <a:lnTo>
                    <a:pt x="32" y="48"/>
                  </a:lnTo>
                  <a:lnTo>
                    <a:pt x="31" y="46"/>
                  </a:lnTo>
                  <a:lnTo>
                    <a:pt x="28" y="46"/>
                  </a:lnTo>
                  <a:lnTo>
                    <a:pt x="32" y="39"/>
                  </a:lnTo>
                  <a:lnTo>
                    <a:pt x="36" y="32"/>
                  </a:lnTo>
                  <a:lnTo>
                    <a:pt x="41" y="25"/>
                  </a:lnTo>
                  <a:lnTo>
                    <a:pt x="47" y="19"/>
                  </a:lnTo>
                  <a:lnTo>
                    <a:pt x="49" y="16"/>
                  </a:lnTo>
                  <a:lnTo>
                    <a:pt x="47" y="15"/>
                  </a:lnTo>
                  <a:lnTo>
                    <a:pt x="43" y="16"/>
                  </a:lnTo>
                  <a:lnTo>
                    <a:pt x="41" y="17"/>
                  </a:lnTo>
                  <a:lnTo>
                    <a:pt x="38" y="19"/>
                  </a:lnTo>
                  <a:lnTo>
                    <a:pt x="33" y="23"/>
                  </a:lnTo>
                  <a:lnTo>
                    <a:pt x="28" y="26"/>
                  </a:lnTo>
                  <a:lnTo>
                    <a:pt x="25" y="30"/>
                  </a:lnTo>
                  <a:lnTo>
                    <a:pt x="25" y="27"/>
                  </a:lnTo>
                  <a:lnTo>
                    <a:pt x="25" y="26"/>
                  </a:lnTo>
                  <a:lnTo>
                    <a:pt x="25" y="24"/>
                  </a:lnTo>
                  <a:lnTo>
                    <a:pt x="26" y="23"/>
                  </a:lnTo>
                  <a:lnTo>
                    <a:pt x="27" y="19"/>
                  </a:lnTo>
                  <a:lnTo>
                    <a:pt x="26" y="12"/>
                  </a:lnTo>
                  <a:lnTo>
                    <a:pt x="25" y="6"/>
                  </a:lnTo>
                  <a:lnTo>
                    <a:pt x="26" y="0"/>
                  </a:lnTo>
                  <a:lnTo>
                    <a:pt x="20" y="11"/>
                  </a:lnTo>
                  <a:lnTo>
                    <a:pt x="15" y="24"/>
                  </a:lnTo>
                  <a:lnTo>
                    <a:pt x="11" y="34"/>
                  </a:lnTo>
                  <a:lnTo>
                    <a:pt x="9" y="41"/>
                  </a:lnTo>
                  <a:lnTo>
                    <a:pt x="11" y="47"/>
                  </a:lnTo>
                  <a:lnTo>
                    <a:pt x="12" y="53"/>
                  </a:lnTo>
                  <a:lnTo>
                    <a:pt x="12" y="59"/>
                  </a:lnTo>
                  <a:lnTo>
                    <a:pt x="11" y="63"/>
                  </a:lnTo>
                  <a:lnTo>
                    <a:pt x="11" y="69"/>
                  </a:lnTo>
                  <a:lnTo>
                    <a:pt x="11" y="77"/>
                  </a:lnTo>
                  <a:lnTo>
                    <a:pt x="11" y="86"/>
                  </a:lnTo>
                  <a:lnTo>
                    <a:pt x="11" y="9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4" name="Freeform 231"/>
            <p:cNvSpPr>
              <a:spLocks/>
            </p:cNvSpPr>
            <p:nvPr/>
          </p:nvSpPr>
          <p:spPr bwMode="auto">
            <a:xfrm>
              <a:off x="5490" y="3162"/>
              <a:ext cx="5" cy="12"/>
            </a:xfrm>
            <a:custGeom>
              <a:avLst/>
              <a:gdLst>
                <a:gd name="T0" fmla="*/ 0 w 9"/>
                <a:gd name="T1" fmla="*/ 1 h 23"/>
                <a:gd name="T2" fmla="*/ 1 w 9"/>
                <a:gd name="T3" fmla="*/ 1 h 23"/>
                <a:gd name="T4" fmla="*/ 1 w 9"/>
                <a:gd name="T5" fmla="*/ 1 h 23"/>
                <a:gd name="T6" fmla="*/ 1 w 9"/>
                <a:gd name="T7" fmla="*/ 1 h 23"/>
                <a:gd name="T8" fmla="*/ 0 w 9"/>
                <a:gd name="T9" fmla="*/ 0 h 23"/>
                <a:gd name="T10" fmla="*/ 1 w 9"/>
                <a:gd name="T11" fmla="*/ 1 h 23"/>
                <a:gd name="T12" fmla="*/ 1 w 9"/>
                <a:gd name="T13" fmla="*/ 1 h 23"/>
                <a:gd name="T14" fmla="*/ 1 w 9"/>
                <a:gd name="T15" fmla="*/ 1 h 23"/>
                <a:gd name="T16" fmla="*/ 1 w 9"/>
                <a:gd name="T17" fmla="*/ 1 h 23"/>
                <a:gd name="T18" fmla="*/ 1 w 9"/>
                <a:gd name="T19" fmla="*/ 1 h 23"/>
                <a:gd name="T20" fmla="*/ 1 w 9"/>
                <a:gd name="T21" fmla="*/ 1 h 23"/>
                <a:gd name="T22" fmla="*/ 1 w 9"/>
                <a:gd name="T23" fmla="*/ 1 h 23"/>
                <a:gd name="T24" fmla="*/ 0 w 9"/>
                <a:gd name="T25" fmla="*/ 1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3"/>
                <a:gd name="T41" fmla="*/ 9 w 9"/>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3">
                  <a:moveTo>
                    <a:pt x="0" y="16"/>
                  </a:moveTo>
                  <a:lnTo>
                    <a:pt x="1" y="13"/>
                  </a:lnTo>
                  <a:lnTo>
                    <a:pt x="1" y="8"/>
                  </a:lnTo>
                  <a:lnTo>
                    <a:pt x="1" y="3"/>
                  </a:lnTo>
                  <a:lnTo>
                    <a:pt x="0" y="0"/>
                  </a:lnTo>
                  <a:lnTo>
                    <a:pt x="3" y="5"/>
                  </a:lnTo>
                  <a:lnTo>
                    <a:pt x="5" y="9"/>
                  </a:lnTo>
                  <a:lnTo>
                    <a:pt x="8" y="15"/>
                  </a:lnTo>
                  <a:lnTo>
                    <a:pt x="9" y="23"/>
                  </a:lnTo>
                  <a:lnTo>
                    <a:pt x="7" y="21"/>
                  </a:lnTo>
                  <a:lnTo>
                    <a:pt x="4" y="18"/>
                  </a:lnTo>
                  <a:lnTo>
                    <a:pt x="2" y="17"/>
                  </a:lnTo>
                  <a:lnTo>
                    <a:pt x="0"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5" name="Freeform 232"/>
            <p:cNvSpPr>
              <a:spLocks/>
            </p:cNvSpPr>
            <p:nvPr/>
          </p:nvSpPr>
          <p:spPr bwMode="auto">
            <a:xfrm>
              <a:off x="5495" y="3230"/>
              <a:ext cx="14" cy="28"/>
            </a:xfrm>
            <a:custGeom>
              <a:avLst/>
              <a:gdLst>
                <a:gd name="T0" fmla="*/ 0 w 29"/>
                <a:gd name="T1" fmla="*/ 1 h 56"/>
                <a:gd name="T2" fmla="*/ 0 w 29"/>
                <a:gd name="T3" fmla="*/ 1 h 56"/>
                <a:gd name="T4" fmla="*/ 0 w 29"/>
                <a:gd name="T5" fmla="*/ 1 h 56"/>
                <a:gd name="T6" fmla="*/ 0 w 29"/>
                <a:gd name="T7" fmla="*/ 1 h 56"/>
                <a:gd name="T8" fmla="*/ 0 w 29"/>
                <a:gd name="T9" fmla="*/ 1 h 56"/>
                <a:gd name="T10" fmla="*/ 0 w 29"/>
                <a:gd name="T11" fmla="*/ 1 h 56"/>
                <a:gd name="T12" fmla="*/ 0 w 29"/>
                <a:gd name="T13" fmla="*/ 1 h 56"/>
                <a:gd name="T14" fmla="*/ 0 w 29"/>
                <a:gd name="T15" fmla="*/ 1 h 56"/>
                <a:gd name="T16" fmla="*/ 0 w 29"/>
                <a:gd name="T17" fmla="*/ 0 h 56"/>
                <a:gd name="T18" fmla="*/ 0 w 29"/>
                <a:gd name="T19" fmla="*/ 1 h 56"/>
                <a:gd name="T20" fmla="*/ 0 w 29"/>
                <a:gd name="T21" fmla="*/ 1 h 56"/>
                <a:gd name="T22" fmla="*/ 0 w 29"/>
                <a:gd name="T23" fmla="*/ 1 h 56"/>
                <a:gd name="T24" fmla="*/ 0 w 29"/>
                <a:gd name="T25" fmla="*/ 1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56"/>
                <a:gd name="T41" fmla="*/ 29 w 29"/>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56">
                  <a:moveTo>
                    <a:pt x="29" y="56"/>
                  </a:moveTo>
                  <a:lnTo>
                    <a:pt x="19" y="53"/>
                  </a:lnTo>
                  <a:lnTo>
                    <a:pt x="13" y="48"/>
                  </a:lnTo>
                  <a:lnTo>
                    <a:pt x="6" y="46"/>
                  </a:lnTo>
                  <a:lnTo>
                    <a:pt x="2" y="43"/>
                  </a:lnTo>
                  <a:lnTo>
                    <a:pt x="2" y="35"/>
                  </a:lnTo>
                  <a:lnTo>
                    <a:pt x="1" y="25"/>
                  </a:lnTo>
                  <a:lnTo>
                    <a:pt x="0" y="12"/>
                  </a:lnTo>
                  <a:lnTo>
                    <a:pt x="0" y="0"/>
                  </a:lnTo>
                  <a:lnTo>
                    <a:pt x="5" y="15"/>
                  </a:lnTo>
                  <a:lnTo>
                    <a:pt x="13" y="32"/>
                  </a:lnTo>
                  <a:lnTo>
                    <a:pt x="21" y="47"/>
                  </a:lnTo>
                  <a:lnTo>
                    <a:pt x="29" y="5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6" name="Freeform 233"/>
            <p:cNvSpPr>
              <a:spLocks/>
            </p:cNvSpPr>
            <p:nvPr/>
          </p:nvSpPr>
          <p:spPr bwMode="auto">
            <a:xfrm>
              <a:off x="5431" y="3130"/>
              <a:ext cx="6" cy="37"/>
            </a:xfrm>
            <a:custGeom>
              <a:avLst/>
              <a:gdLst>
                <a:gd name="T0" fmla="*/ 0 w 13"/>
                <a:gd name="T1" fmla="*/ 1 h 74"/>
                <a:gd name="T2" fmla="*/ 0 w 13"/>
                <a:gd name="T3" fmla="*/ 1 h 74"/>
                <a:gd name="T4" fmla="*/ 0 w 13"/>
                <a:gd name="T5" fmla="*/ 1 h 74"/>
                <a:gd name="T6" fmla="*/ 0 w 13"/>
                <a:gd name="T7" fmla="*/ 1 h 74"/>
                <a:gd name="T8" fmla="*/ 0 w 13"/>
                <a:gd name="T9" fmla="*/ 1 h 74"/>
                <a:gd name="T10" fmla="*/ 0 w 13"/>
                <a:gd name="T11" fmla="*/ 1 h 74"/>
                <a:gd name="T12" fmla="*/ 0 w 13"/>
                <a:gd name="T13" fmla="*/ 1 h 74"/>
                <a:gd name="T14" fmla="*/ 0 w 13"/>
                <a:gd name="T15" fmla="*/ 1 h 74"/>
                <a:gd name="T16" fmla="*/ 0 w 13"/>
                <a:gd name="T17" fmla="*/ 0 h 74"/>
                <a:gd name="T18" fmla="*/ 0 w 13"/>
                <a:gd name="T19" fmla="*/ 1 h 74"/>
                <a:gd name="T20" fmla="*/ 0 w 13"/>
                <a:gd name="T21" fmla="*/ 1 h 74"/>
                <a:gd name="T22" fmla="*/ 0 w 13"/>
                <a:gd name="T23" fmla="*/ 1 h 74"/>
                <a:gd name="T24" fmla="*/ 0 w 13"/>
                <a:gd name="T25" fmla="*/ 1 h 74"/>
                <a:gd name="T26" fmla="*/ 0 w 13"/>
                <a:gd name="T27" fmla="*/ 1 h 74"/>
                <a:gd name="T28" fmla="*/ 0 w 13"/>
                <a:gd name="T29" fmla="*/ 1 h 74"/>
                <a:gd name="T30" fmla="*/ 0 w 13"/>
                <a:gd name="T31" fmla="*/ 1 h 74"/>
                <a:gd name="T32" fmla="*/ 0 w 13"/>
                <a:gd name="T33" fmla="*/ 1 h 74"/>
                <a:gd name="T34" fmla="*/ 0 w 13"/>
                <a:gd name="T35" fmla="*/ 1 h 74"/>
                <a:gd name="T36" fmla="*/ 0 w 13"/>
                <a:gd name="T37" fmla="*/ 1 h 74"/>
                <a:gd name="T38" fmla="*/ 0 w 13"/>
                <a:gd name="T39" fmla="*/ 1 h 74"/>
                <a:gd name="T40" fmla="*/ 0 w 13"/>
                <a:gd name="T41" fmla="*/ 1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
                <a:gd name="T64" fmla="*/ 0 h 74"/>
                <a:gd name="T65" fmla="*/ 13 w 13"/>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 h="74">
                  <a:moveTo>
                    <a:pt x="0" y="74"/>
                  </a:moveTo>
                  <a:lnTo>
                    <a:pt x="0" y="68"/>
                  </a:lnTo>
                  <a:lnTo>
                    <a:pt x="0" y="61"/>
                  </a:lnTo>
                  <a:lnTo>
                    <a:pt x="1" y="56"/>
                  </a:lnTo>
                  <a:lnTo>
                    <a:pt x="1" y="50"/>
                  </a:lnTo>
                  <a:lnTo>
                    <a:pt x="1" y="41"/>
                  </a:lnTo>
                  <a:lnTo>
                    <a:pt x="1" y="27"/>
                  </a:lnTo>
                  <a:lnTo>
                    <a:pt x="0" y="12"/>
                  </a:lnTo>
                  <a:lnTo>
                    <a:pt x="0" y="0"/>
                  </a:lnTo>
                  <a:lnTo>
                    <a:pt x="2" y="14"/>
                  </a:lnTo>
                  <a:lnTo>
                    <a:pt x="6" y="36"/>
                  </a:lnTo>
                  <a:lnTo>
                    <a:pt x="9" y="58"/>
                  </a:lnTo>
                  <a:lnTo>
                    <a:pt x="13" y="71"/>
                  </a:lnTo>
                  <a:lnTo>
                    <a:pt x="10" y="68"/>
                  </a:lnTo>
                  <a:lnTo>
                    <a:pt x="8" y="66"/>
                  </a:lnTo>
                  <a:lnTo>
                    <a:pt x="6" y="63"/>
                  </a:lnTo>
                  <a:lnTo>
                    <a:pt x="3" y="59"/>
                  </a:lnTo>
                  <a:lnTo>
                    <a:pt x="3" y="63"/>
                  </a:lnTo>
                  <a:lnTo>
                    <a:pt x="2" y="66"/>
                  </a:lnTo>
                  <a:lnTo>
                    <a:pt x="0" y="71"/>
                  </a:lnTo>
                  <a:lnTo>
                    <a:pt x="0" y="7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7" name="Freeform 234"/>
            <p:cNvSpPr>
              <a:spLocks/>
            </p:cNvSpPr>
            <p:nvPr/>
          </p:nvSpPr>
          <p:spPr bwMode="auto">
            <a:xfrm>
              <a:off x="5459" y="3223"/>
              <a:ext cx="18" cy="72"/>
            </a:xfrm>
            <a:custGeom>
              <a:avLst/>
              <a:gdLst>
                <a:gd name="T0" fmla="*/ 0 w 34"/>
                <a:gd name="T1" fmla="*/ 0 h 143"/>
                <a:gd name="T2" fmla="*/ 0 w 34"/>
                <a:gd name="T3" fmla="*/ 1 h 143"/>
                <a:gd name="T4" fmla="*/ 0 w 34"/>
                <a:gd name="T5" fmla="*/ 1 h 143"/>
                <a:gd name="T6" fmla="*/ 1 w 34"/>
                <a:gd name="T7" fmla="*/ 1 h 143"/>
                <a:gd name="T8" fmla="*/ 1 w 34"/>
                <a:gd name="T9" fmla="*/ 1 h 143"/>
                <a:gd name="T10" fmla="*/ 1 w 34"/>
                <a:gd name="T11" fmla="*/ 1 h 143"/>
                <a:gd name="T12" fmla="*/ 1 w 34"/>
                <a:gd name="T13" fmla="*/ 1 h 143"/>
                <a:gd name="T14" fmla="*/ 1 w 34"/>
                <a:gd name="T15" fmla="*/ 1 h 143"/>
                <a:gd name="T16" fmla="*/ 1 w 34"/>
                <a:gd name="T17" fmla="*/ 1 h 143"/>
                <a:gd name="T18" fmla="*/ 1 w 34"/>
                <a:gd name="T19" fmla="*/ 1 h 143"/>
                <a:gd name="T20" fmla="*/ 1 w 34"/>
                <a:gd name="T21" fmla="*/ 1 h 143"/>
                <a:gd name="T22" fmla="*/ 1 w 34"/>
                <a:gd name="T23" fmla="*/ 1 h 143"/>
                <a:gd name="T24" fmla="*/ 1 w 34"/>
                <a:gd name="T25" fmla="*/ 1 h 143"/>
                <a:gd name="T26" fmla="*/ 1 w 34"/>
                <a:gd name="T27" fmla="*/ 1 h 143"/>
                <a:gd name="T28" fmla="*/ 1 w 34"/>
                <a:gd name="T29" fmla="*/ 1 h 143"/>
                <a:gd name="T30" fmla="*/ 1 w 34"/>
                <a:gd name="T31" fmla="*/ 1 h 143"/>
                <a:gd name="T32" fmla="*/ 1 w 34"/>
                <a:gd name="T33" fmla="*/ 1 h 143"/>
                <a:gd name="T34" fmla="*/ 1 w 34"/>
                <a:gd name="T35" fmla="*/ 1 h 143"/>
                <a:gd name="T36" fmla="*/ 1 w 34"/>
                <a:gd name="T37" fmla="*/ 1 h 143"/>
                <a:gd name="T38" fmla="*/ 1 w 34"/>
                <a:gd name="T39" fmla="*/ 1 h 143"/>
                <a:gd name="T40" fmla="*/ 1 w 34"/>
                <a:gd name="T41" fmla="*/ 1 h 143"/>
                <a:gd name="T42" fmla="*/ 1 w 34"/>
                <a:gd name="T43" fmla="*/ 1 h 143"/>
                <a:gd name="T44" fmla="*/ 1 w 34"/>
                <a:gd name="T45" fmla="*/ 1 h 143"/>
                <a:gd name="T46" fmla="*/ 1 w 34"/>
                <a:gd name="T47" fmla="*/ 1 h 143"/>
                <a:gd name="T48" fmla="*/ 1 w 34"/>
                <a:gd name="T49" fmla="*/ 1 h 143"/>
                <a:gd name="T50" fmla="*/ 1 w 34"/>
                <a:gd name="T51" fmla="*/ 1 h 143"/>
                <a:gd name="T52" fmla="*/ 1 w 34"/>
                <a:gd name="T53" fmla="*/ 1 h 143"/>
                <a:gd name="T54" fmla="*/ 1 w 34"/>
                <a:gd name="T55" fmla="*/ 1 h 143"/>
                <a:gd name="T56" fmla="*/ 1 w 34"/>
                <a:gd name="T57" fmla="*/ 1 h 143"/>
                <a:gd name="T58" fmla="*/ 1 w 34"/>
                <a:gd name="T59" fmla="*/ 1 h 143"/>
                <a:gd name="T60" fmla="*/ 1 w 34"/>
                <a:gd name="T61" fmla="*/ 1 h 143"/>
                <a:gd name="T62" fmla="*/ 1 w 34"/>
                <a:gd name="T63" fmla="*/ 1 h 143"/>
                <a:gd name="T64" fmla="*/ 0 w 34"/>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143"/>
                <a:gd name="T101" fmla="*/ 34 w 34"/>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143">
                  <a:moveTo>
                    <a:pt x="0" y="0"/>
                  </a:moveTo>
                  <a:lnTo>
                    <a:pt x="0" y="7"/>
                  </a:lnTo>
                  <a:lnTo>
                    <a:pt x="0" y="14"/>
                  </a:lnTo>
                  <a:lnTo>
                    <a:pt x="1" y="21"/>
                  </a:lnTo>
                  <a:lnTo>
                    <a:pt x="2" y="28"/>
                  </a:lnTo>
                  <a:lnTo>
                    <a:pt x="4" y="36"/>
                  </a:lnTo>
                  <a:lnTo>
                    <a:pt x="6" y="47"/>
                  </a:lnTo>
                  <a:lnTo>
                    <a:pt x="9" y="60"/>
                  </a:lnTo>
                  <a:lnTo>
                    <a:pt x="11" y="70"/>
                  </a:lnTo>
                  <a:lnTo>
                    <a:pt x="13" y="85"/>
                  </a:lnTo>
                  <a:lnTo>
                    <a:pt x="18" y="105"/>
                  </a:lnTo>
                  <a:lnTo>
                    <a:pt x="25" y="125"/>
                  </a:lnTo>
                  <a:lnTo>
                    <a:pt x="34" y="143"/>
                  </a:lnTo>
                  <a:lnTo>
                    <a:pt x="31" y="133"/>
                  </a:lnTo>
                  <a:lnTo>
                    <a:pt x="28" y="127"/>
                  </a:lnTo>
                  <a:lnTo>
                    <a:pt x="27" y="122"/>
                  </a:lnTo>
                  <a:lnTo>
                    <a:pt x="26" y="118"/>
                  </a:lnTo>
                  <a:lnTo>
                    <a:pt x="27" y="116"/>
                  </a:lnTo>
                  <a:lnTo>
                    <a:pt x="27" y="112"/>
                  </a:lnTo>
                  <a:lnTo>
                    <a:pt x="27" y="108"/>
                  </a:lnTo>
                  <a:lnTo>
                    <a:pt x="27" y="106"/>
                  </a:lnTo>
                  <a:lnTo>
                    <a:pt x="23" y="86"/>
                  </a:lnTo>
                  <a:lnTo>
                    <a:pt x="18" y="63"/>
                  </a:lnTo>
                  <a:lnTo>
                    <a:pt x="13" y="42"/>
                  </a:lnTo>
                  <a:lnTo>
                    <a:pt x="10" y="30"/>
                  </a:lnTo>
                  <a:lnTo>
                    <a:pt x="8" y="26"/>
                  </a:lnTo>
                  <a:lnTo>
                    <a:pt x="4" y="22"/>
                  </a:lnTo>
                  <a:lnTo>
                    <a:pt x="3" y="17"/>
                  </a:lnTo>
                  <a:lnTo>
                    <a:pt x="2" y="15"/>
                  </a:lnTo>
                  <a:lnTo>
                    <a:pt x="2" y="11"/>
                  </a:lnTo>
                  <a:lnTo>
                    <a:pt x="1" y="8"/>
                  </a:lnTo>
                  <a:lnTo>
                    <a:pt x="1" y="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8" name="Freeform 235"/>
            <p:cNvSpPr>
              <a:spLocks/>
            </p:cNvSpPr>
            <p:nvPr/>
          </p:nvSpPr>
          <p:spPr bwMode="auto">
            <a:xfrm>
              <a:off x="5533" y="3145"/>
              <a:ext cx="11" cy="14"/>
            </a:xfrm>
            <a:custGeom>
              <a:avLst/>
              <a:gdLst>
                <a:gd name="T0" fmla="*/ 0 w 23"/>
                <a:gd name="T1" fmla="*/ 0 h 28"/>
                <a:gd name="T2" fmla="*/ 0 w 23"/>
                <a:gd name="T3" fmla="*/ 0 h 28"/>
                <a:gd name="T4" fmla="*/ 0 w 23"/>
                <a:gd name="T5" fmla="*/ 0 h 28"/>
                <a:gd name="T6" fmla="*/ 0 w 23"/>
                <a:gd name="T7" fmla="*/ 0 h 28"/>
                <a:gd name="T8" fmla="*/ 0 w 23"/>
                <a:gd name="T9" fmla="*/ 0 h 28"/>
                <a:gd name="T10" fmla="*/ 0 w 23"/>
                <a:gd name="T11" fmla="*/ 1 h 28"/>
                <a:gd name="T12" fmla="*/ 0 w 23"/>
                <a:gd name="T13" fmla="*/ 1 h 28"/>
                <a:gd name="T14" fmla="*/ 0 w 23"/>
                <a:gd name="T15" fmla="*/ 1 h 28"/>
                <a:gd name="T16" fmla="*/ 0 w 23"/>
                <a:gd name="T17" fmla="*/ 1 h 28"/>
                <a:gd name="T18" fmla="*/ 0 w 23"/>
                <a:gd name="T19" fmla="*/ 1 h 28"/>
                <a:gd name="T20" fmla="*/ 0 w 23"/>
                <a:gd name="T21" fmla="*/ 1 h 28"/>
                <a:gd name="T22" fmla="*/ 0 w 23"/>
                <a:gd name="T23" fmla="*/ 1 h 28"/>
                <a:gd name="T24" fmla="*/ 0 w 23"/>
                <a:gd name="T25" fmla="*/ 1 h 28"/>
                <a:gd name="T26" fmla="*/ 0 w 23"/>
                <a:gd name="T27" fmla="*/ 1 h 28"/>
                <a:gd name="T28" fmla="*/ 0 w 23"/>
                <a:gd name="T29" fmla="*/ 1 h 28"/>
                <a:gd name="T30" fmla="*/ 0 w 23"/>
                <a:gd name="T31" fmla="*/ 1 h 28"/>
                <a:gd name="T32" fmla="*/ 0 w 23"/>
                <a:gd name="T33" fmla="*/ 0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28"/>
                <a:gd name="T53" fmla="*/ 23 w 23"/>
                <a:gd name="T54" fmla="*/ 28 h 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28">
                  <a:moveTo>
                    <a:pt x="0" y="0"/>
                  </a:moveTo>
                  <a:lnTo>
                    <a:pt x="2" y="0"/>
                  </a:lnTo>
                  <a:lnTo>
                    <a:pt x="6" y="0"/>
                  </a:lnTo>
                  <a:lnTo>
                    <a:pt x="9" y="0"/>
                  </a:lnTo>
                  <a:lnTo>
                    <a:pt x="11" y="0"/>
                  </a:lnTo>
                  <a:lnTo>
                    <a:pt x="13" y="3"/>
                  </a:lnTo>
                  <a:lnTo>
                    <a:pt x="16" y="8"/>
                  </a:lnTo>
                  <a:lnTo>
                    <a:pt x="19" y="13"/>
                  </a:lnTo>
                  <a:lnTo>
                    <a:pt x="22" y="16"/>
                  </a:lnTo>
                  <a:lnTo>
                    <a:pt x="23" y="19"/>
                  </a:lnTo>
                  <a:lnTo>
                    <a:pt x="23" y="21"/>
                  </a:lnTo>
                  <a:lnTo>
                    <a:pt x="23" y="25"/>
                  </a:lnTo>
                  <a:lnTo>
                    <a:pt x="23" y="28"/>
                  </a:lnTo>
                  <a:lnTo>
                    <a:pt x="18" y="21"/>
                  </a:lnTo>
                  <a:lnTo>
                    <a:pt x="13" y="14"/>
                  </a:lnTo>
                  <a:lnTo>
                    <a:pt x="6" y="6"/>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9" name="Freeform 236"/>
            <p:cNvSpPr>
              <a:spLocks/>
            </p:cNvSpPr>
            <p:nvPr/>
          </p:nvSpPr>
          <p:spPr bwMode="auto">
            <a:xfrm>
              <a:off x="5490" y="3112"/>
              <a:ext cx="8" cy="37"/>
            </a:xfrm>
            <a:custGeom>
              <a:avLst/>
              <a:gdLst>
                <a:gd name="T0" fmla="*/ 0 w 17"/>
                <a:gd name="T1" fmla="*/ 0 h 72"/>
                <a:gd name="T2" fmla="*/ 0 w 17"/>
                <a:gd name="T3" fmla="*/ 1 h 72"/>
                <a:gd name="T4" fmla="*/ 0 w 17"/>
                <a:gd name="T5" fmla="*/ 1 h 72"/>
                <a:gd name="T6" fmla="*/ 0 w 17"/>
                <a:gd name="T7" fmla="*/ 1 h 72"/>
                <a:gd name="T8" fmla="*/ 0 w 17"/>
                <a:gd name="T9" fmla="*/ 1 h 72"/>
                <a:gd name="T10" fmla="*/ 0 w 17"/>
                <a:gd name="T11" fmla="*/ 1 h 72"/>
                <a:gd name="T12" fmla="*/ 0 w 17"/>
                <a:gd name="T13" fmla="*/ 1 h 72"/>
                <a:gd name="T14" fmla="*/ 0 w 17"/>
                <a:gd name="T15" fmla="*/ 1 h 72"/>
                <a:gd name="T16" fmla="*/ 0 w 17"/>
                <a:gd name="T17" fmla="*/ 1 h 72"/>
                <a:gd name="T18" fmla="*/ 0 w 17"/>
                <a:gd name="T19" fmla="*/ 1 h 72"/>
                <a:gd name="T20" fmla="*/ 0 w 17"/>
                <a:gd name="T21" fmla="*/ 1 h 72"/>
                <a:gd name="T22" fmla="*/ 0 w 17"/>
                <a:gd name="T23" fmla="*/ 1 h 72"/>
                <a:gd name="T24" fmla="*/ 0 w 17"/>
                <a:gd name="T25" fmla="*/ 1 h 72"/>
                <a:gd name="T26" fmla="*/ 0 w 17"/>
                <a:gd name="T27" fmla="*/ 1 h 72"/>
                <a:gd name="T28" fmla="*/ 0 w 17"/>
                <a:gd name="T29" fmla="*/ 1 h 72"/>
                <a:gd name="T30" fmla="*/ 0 w 17"/>
                <a:gd name="T31" fmla="*/ 1 h 72"/>
                <a:gd name="T32" fmla="*/ 0 w 17"/>
                <a:gd name="T33" fmla="*/ 1 h 72"/>
                <a:gd name="T34" fmla="*/ 0 w 17"/>
                <a:gd name="T35" fmla="*/ 1 h 72"/>
                <a:gd name="T36" fmla="*/ 0 w 17"/>
                <a:gd name="T37" fmla="*/ 1 h 72"/>
                <a:gd name="T38" fmla="*/ 0 w 17"/>
                <a:gd name="T39" fmla="*/ 1 h 72"/>
                <a:gd name="T40" fmla="*/ 0 w 17"/>
                <a:gd name="T41" fmla="*/ 1 h 72"/>
                <a:gd name="T42" fmla="*/ 0 w 17"/>
                <a:gd name="T43" fmla="*/ 1 h 72"/>
                <a:gd name="T44" fmla="*/ 0 w 17"/>
                <a:gd name="T45" fmla="*/ 1 h 72"/>
                <a:gd name="T46" fmla="*/ 0 w 17"/>
                <a:gd name="T47" fmla="*/ 1 h 72"/>
                <a:gd name="T48" fmla="*/ 0 w 17"/>
                <a:gd name="T49" fmla="*/ 1 h 72"/>
                <a:gd name="T50" fmla="*/ 0 w 17"/>
                <a:gd name="T51" fmla="*/ 1 h 72"/>
                <a:gd name="T52" fmla="*/ 0 w 17"/>
                <a:gd name="T53" fmla="*/ 1 h 72"/>
                <a:gd name="T54" fmla="*/ 0 w 17"/>
                <a:gd name="T55" fmla="*/ 1 h 72"/>
                <a:gd name="T56" fmla="*/ 0 w 17"/>
                <a:gd name="T57" fmla="*/ 0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
                <a:gd name="T88" fmla="*/ 0 h 72"/>
                <a:gd name="T89" fmla="*/ 17 w 17"/>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 h="72">
                  <a:moveTo>
                    <a:pt x="11" y="0"/>
                  </a:moveTo>
                  <a:lnTo>
                    <a:pt x="12" y="8"/>
                  </a:lnTo>
                  <a:lnTo>
                    <a:pt x="15" y="17"/>
                  </a:lnTo>
                  <a:lnTo>
                    <a:pt x="16" y="25"/>
                  </a:lnTo>
                  <a:lnTo>
                    <a:pt x="17" y="31"/>
                  </a:lnTo>
                  <a:lnTo>
                    <a:pt x="13" y="40"/>
                  </a:lnTo>
                  <a:lnTo>
                    <a:pt x="9" y="52"/>
                  </a:lnTo>
                  <a:lnTo>
                    <a:pt x="5" y="63"/>
                  </a:lnTo>
                  <a:lnTo>
                    <a:pt x="4" y="72"/>
                  </a:lnTo>
                  <a:lnTo>
                    <a:pt x="3" y="65"/>
                  </a:lnTo>
                  <a:lnTo>
                    <a:pt x="1" y="57"/>
                  </a:lnTo>
                  <a:lnTo>
                    <a:pt x="0" y="52"/>
                  </a:lnTo>
                  <a:lnTo>
                    <a:pt x="0" y="46"/>
                  </a:lnTo>
                  <a:lnTo>
                    <a:pt x="1" y="41"/>
                  </a:lnTo>
                  <a:lnTo>
                    <a:pt x="3" y="35"/>
                  </a:lnTo>
                  <a:lnTo>
                    <a:pt x="4" y="30"/>
                  </a:lnTo>
                  <a:lnTo>
                    <a:pt x="4" y="25"/>
                  </a:lnTo>
                  <a:lnTo>
                    <a:pt x="5" y="29"/>
                  </a:lnTo>
                  <a:lnTo>
                    <a:pt x="6" y="32"/>
                  </a:lnTo>
                  <a:lnTo>
                    <a:pt x="6" y="35"/>
                  </a:lnTo>
                  <a:lnTo>
                    <a:pt x="8" y="39"/>
                  </a:lnTo>
                  <a:lnTo>
                    <a:pt x="8" y="33"/>
                  </a:lnTo>
                  <a:lnTo>
                    <a:pt x="8" y="27"/>
                  </a:lnTo>
                  <a:lnTo>
                    <a:pt x="6" y="23"/>
                  </a:lnTo>
                  <a:lnTo>
                    <a:pt x="6" y="18"/>
                  </a:lnTo>
                  <a:lnTo>
                    <a:pt x="8" y="14"/>
                  </a:lnTo>
                  <a:lnTo>
                    <a:pt x="9" y="9"/>
                  </a:lnTo>
                  <a:lnTo>
                    <a:pt x="10" y="3"/>
                  </a:lnTo>
                  <a:lnTo>
                    <a:pt x="1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0" name="Freeform 237"/>
            <p:cNvSpPr>
              <a:spLocks/>
            </p:cNvSpPr>
            <p:nvPr/>
          </p:nvSpPr>
          <p:spPr bwMode="auto">
            <a:xfrm>
              <a:off x="5421" y="3310"/>
              <a:ext cx="22" cy="29"/>
            </a:xfrm>
            <a:custGeom>
              <a:avLst/>
              <a:gdLst>
                <a:gd name="T0" fmla="*/ 1 w 43"/>
                <a:gd name="T1" fmla="*/ 1 h 58"/>
                <a:gd name="T2" fmla="*/ 0 w 43"/>
                <a:gd name="T3" fmla="*/ 1 h 58"/>
                <a:gd name="T4" fmla="*/ 1 w 43"/>
                <a:gd name="T5" fmla="*/ 1 h 58"/>
                <a:gd name="T6" fmla="*/ 1 w 43"/>
                <a:gd name="T7" fmla="*/ 1 h 58"/>
                <a:gd name="T8" fmla="*/ 1 w 43"/>
                <a:gd name="T9" fmla="*/ 1 h 58"/>
                <a:gd name="T10" fmla="*/ 1 w 43"/>
                <a:gd name="T11" fmla="*/ 1 h 58"/>
                <a:gd name="T12" fmla="*/ 1 w 43"/>
                <a:gd name="T13" fmla="*/ 1 h 58"/>
                <a:gd name="T14" fmla="*/ 1 w 43"/>
                <a:gd name="T15" fmla="*/ 1 h 58"/>
                <a:gd name="T16" fmla="*/ 1 w 43"/>
                <a:gd name="T17" fmla="*/ 1 h 58"/>
                <a:gd name="T18" fmla="*/ 1 w 43"/>
                <a:gd name="T19" fmla="*/ 1 h 58"/>
                <a:gd name="T20" fmla="*/ 1 w 43"/>
                <a:gd name="T21" fmla="*/ 1 h 58"/>
                <a:gd name="T22" fmla="*/ 1 w 43"/>
                <a:gd name="T23" fmla="*/ 1 h 58"/>
                <a:gd name="T24" fmla="*/ 1 w 43"/>
                <a:gd name="T25" fmla="*/ 1 h 58"/>
                <a:gd name="T26" fmla="*/ 1 w 43"/>
                <a:gd name="T27" fmla="*/ 1 h 58"/>
                <a:gd name="T28" fmla="*/ 1 w 43"/>
                <a:gd name="T29" fmla="*/ 1 h 58"/>
                <a:gd name="T30" fmla="*/ 1 w 43"/>
                <a:gd name="T31" fmla="*/ 1 h 58"/>
                <a:gd name="T32" fmla="*/ 1 w 43"/>
                <a:gd name="T33" fmla="*/ 1 h 58"/>
                <a:gd name="T34" fmla="*/ 1 w 43"/>
                <a:gd name="T35" fmla="*/ 1 h 58"/>
                <a:gd name="T36" fmla="*/ 1 w 43"/>
                <a:gd name="T37" fmla="*/ 1 h 58"/>
                <a:gd name="T38" fmla="*/ 1 w 43"/>
                <a:gd name="T39" fmla="*/ 1 h 58"/>
                <a:gd name="T40" fmla="*/ 1 w 43"/>
                <a:gd name="T41" fmla="*/ 0 h 58"/>
                <a:gd name="T42" fmla="*/ 1 w 43"/>
                <a:gd name="T43" fmla="*/ 1 h 58"/>
                <a:gd name="T44" fmla="*/ 1 w 43"/>
                <a:gd name="T45" fmla="*/ 1 h 58"/>
                <a:gd name="T46" fmla="*/ 1 w 43"/>
                <a:gd name="T47" fmla="*/ 1 h 58"/>
                <a:gd name="T48" fmla="*/ 1 w 43"/>
                <a:gd name="T49" fmla="*/ 1 h 58"/>
                <a:gd name="T50" fmla="*/ 1 w 43"/>
                <a:gd name="T51" fmla="*/ 1 h 58"/>
                <a:gd name="T52" fmla="*/ 1 w 43"/>
                <a:gd name="T53" fmla="*/ 1 h 58"/>
                <a:gd name="T54" fmla="*/ 1 w 43"/>
                <a:gd name="T55" fmla="*/ 1 h 58"/>
                <a:gd name="T56" fmla="*/ 1 w 43"/>
                <a:gd name="T57" fmla="*/ 1 h 58"/>
                <a:gd name="T58" fmla="*/ 1 w 43"/>
                <a:gd name="T59" fmla="*/ 1 h 58"/>
                <a:gd name="T60" fmla="*/ 1 w 43"/>
                <a:gd name="T61" fmla="*/ 1 h 58"/>
                <a:gd name="T62" fmla="*/ 1 w 43"/>
                <a:gd name="T63" fmla="*/ 1 h 58"/>
                <a:gd name="T64" fmla="*/ 1 w 43"/>
                <a:gd name="T65" fmla="*/ 1 h 58"/>
                <a:gd name="T66" fmla="*/ 1 w 43"/>
                <a:gd name="T67" fmla="*/ 1 h 58"/>
                <a:gd name="T68" fmla="*/ 1 w 43"/>
                <a:gd name="T69" fmla="*/ 1 h 58"/>
                <a:gd name="T70" fmla="*/ 1 w 43"/>
                <a:gd name="T71" fmla="*/ 1 h 58"/>
                <a:gd name="T72" fmla="*/ 1 w 43"/>
                <a:gd name="T73" fmla="*/ 1 h 58"/>
                <a:gd name="T74" fmla="*/ 1 w 43"/>
                <a:gd name="T75" fmla="*/ 1 h 58"/>
                <a:gd name="T76" fmla="*/ 1 w 43"/>
                <a:gd name="T77" fmla="*/ 1 h 58"/>
                <a:gd name="T78" fmla="*/ 1 w 43"/>
                <a:gd name="T79" fmla="*/ 1 h 58"/>
                <a:gd name="T80" fmla="*/ 1 w 43"/>
                <a:gd name="T81" fmla="*/ 1 h 58"/>
                <a:gd name="T82" fmla="*/ 1 w 43"/>
                <a:gd name="T83" fmla="*/ 1 h 58"/>
                <a:gd name="T84" fmla="*/ 1 w 43"/>
                <a:gd name="T85" fmla="*/ 1 h 58"/>
                <a:gd name="T86" fmla="*/ 1 w 43"/>
                <a:gd name="T87" fmla="*/ 1 h 58"/>
                <a:gd name="T88" fmla="*/ 1 w 43"/>
                <a:gd name="T89" fmla="*/ 1 h 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3"/>
                <a:gd name="T136" fmla="*/ 0 h 58"/>
                <a:gd name="T137" fmla="*/ 43 w 43"/>
                <a:gd name="T138" fmla="*/ 58 h 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3" h="58">
                  <a:moveTo>
                    <a:pt x="1" y="58"/>
                  </a:moveTo>
                  <a:lnTo>
                    <a:pt x="0" y="51"/>
                  </a:lnTo>
                  <a:lnTo>
                    <a:pt x="2" y="44"/>
                  </a:lnTo>
                  <a:lnTo>
                    <a:pt x="8" y="38"/>
                  </a:lnTo>
                  <a:lnTo>
                    <a:pt x="15" y="34"/>
                  </a:lnTo>
                  <a:lnTo>
                    <a:pt x="17" y="29"/>
                  </a:lnTo>
                  <a:lnTo>
                    <a:pt x="19" y="25"/>
                  </a:lnTo>
                  <a:lnTo>
                    <a:pt x="23" y="21"/>
                  </a:lnTo>
                  <a:lnTo>
                    <a:pt x="25" y="19"/>
                  </a:lnTo>
                  <a:lnTo>
                    <a:pt x="26" y="18"/>
                  </a:lnTo>
                  <a:lnTo>
                    <a:pt x="26" y="17"/>
                  </a:lnTo>
                  <a:lnTo>
                    <a:pt x="26" y="16"/>
                  </a:lnTo>
                  <a:lnTo>
                    <a:pt x="26" y="15"/>
                  </a:lnTo>
                  <a:lnTo>
                    <a:pt x="30" y="12"/>
                  </a:lnTo>
                  <a:lnTo>
                    <a:pt x="32" y="9"/>
                  </a:lnTo>
                  <a:lnTo>
                    <a:pt x="33" y="6"/>
                  </a:lnTo>
                  <a:lnTo>
                    <a:pt x="35" y="4"/>
                  </a:lnTo>
                  <a:lnTo>
                    <a:pt x="36" y="3"/>
                  </a:lnTo>
                  <a:lnTo>
                    <a:pt x="39" y="2"/>
                  </a:lnTo>
                  <a:lnTo>
                    <a:pt x="41" y="1"/>
                  </a:lnTo>
                  <a:lnTo>
                    <a:pt x="43" y="0"/>
                  </a:lnTo>
                  <a:lnTo>
                    <a:pt x="42" y="4"/>
                  </a:lnTo>
                  <a:lnTo>
                    <a:pt x="40" y="9"/>
                  </a:lnTo>
                  <a:lnTo>
                    <a:pt x="38" y="13"/>
                  </a:lnTo>
                  <a:lnTo>
                    <a:pt x="36" y="17"/>
                  </a:lnTo>
                  <a:lnTo>
                    <a:pt x="34" y="19"/>
                  </a:lnTo>
                  <a:lnTo>
                    <a:pt x="28" y="23"/>
                  </a:lnTo>
                  <a:lnTo>
                    <a:pt x="24" y="27"/>
                  </a:lnTo>
                  <a:lnTo>
                    <a:pt x="20" y="32"/>
                  </a:lnTo>
                  <a:lnTo>
                    <a:pt x="26" y="29"/>
                  </a:lnTo>
                  <a:lnTo>
                    <a:pt x="32" y="26"/>
                  </a:lnTo>
                  <a:lnTo>
                    <a:pt x="38" y="23"/>
                  </a:lnTo>
                  <a:lnTo>
                    <a:pt x="42" y="20"/>
                  </a:lnTo>
                  <a:lnTo>
                    <a:pt x="42" y="24"/>
                  </a:lnTo>
                  <a:lnTo>
                    <a:pt x="40" y="27"/>
                  </a:lnTo>
                  <a:lnTo>
                    <a:pt x="39" y="29"/>
                  </a:lnTo>
                  <a:lnTo>
                    <a:pt x="38" y="31"/>
                  </a:lnTo>
                  <a:lnTo>
                    <a:pt x="38" y="35"/>
                  </a:lnTo>
                  <a:lnTo>
                    <a:pt x="36" y="39"/>
                  </a:lnTo>
                  <a:lnTo>
                    <a:pt x="34" y="42"/>
                  </a:lnTo>
                  <a:lnTo>
                    <a:pt x="31" y="44"/>
                  </a:lnTo>
                  <a:lnTo>
                    <a:pt x="24" y="47"/>
                  </a:lnTo>
                  <a:lnTo>
                    <a:pt x="15" y="50"/>
                  </a:lnTo>
                  <a:lnTo>
                    <a:pt x="7" y="55"/>
                  </a:lnTo>
                  <a:lnTo>
                    <a:pt x="1" y="5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1" name="Freeform 238"/>
            <p:cNvSpPr>
              <a:spLocks/>
            </p:cNvSpPr>
            <p:nvPr/>
          </p:nvSpPr>
          <p:spPr bwMode="auto">
            <a:xfrm>
              <a:off x="5448" y="3316"/>
              <a:ext cx="13" cy="12"/>
            </a:xfrm>
            <a:custGeom>
              <a:avLst/>
              <a:gdLst>
                <a:gd name="T0" fmla="*/ 1 w 25"/>
                <a:gd name="T1" fmla="*/ 1 h 24"/>
                <a:gd name="T2" fmla="*/ 1 w 25"/>
                <a:gd name="T3" fmla="*/ 1 h 24"/>
                <a:gd name="T4" fmla="*/ 1 w 25"/>
                <a:gd name="T5" fmla="*/ 1 h 24"/>
                <a:gd name="T6" fmla="*/ 1 w 25"/>
                <a:gd name="T7" fmla="*/ 1 h 24"/>
                <a:gd name="T8" fmla="*/ 1 w 25"/>
                <a:gd name="T9" fmla="*/ 1 h 24"/>
                <a:gd name="T10" fmla="*/ 1 w 25"/>
                <a:gd name="T11" fmla="*/ 1 h 24"/>
                <a:gd name="T12" fmla="*/ 1 w 25"/>
                <a:gd name="T13" fmla="*/ 1 h 24"/>
                <a:gd name="T14" fmla="*/ 1 w 25"/>
                <a:gd name="T15" fmla="*/ 1 h 24"/>
                <a:gd name="T16" fmla="*/ 0 w 25"/>
                <a:gd name="T17" fmla="*/ 1 h 24"/>
                <a:gd name="T18" fmla="*/ 0 w 25"/>
                <a:gd name="T19" fmla="*/ 1 h 24"/>
                <a:gd name="T20" fmla="*/ 0 w 25"/>
                <a:gd name="T21" fmla="*/ 1 h 24"/>
                <a:gd name="T22" fmla="*/ 0 w 25"/>
                <a:gd name="T23" fmla="*/ 1 h 24"/>
                <a:gd name="T24" fmla="*/ 1 w 25"/>
                <a:gd name="T25" fmla="*/ 0 h 24"/>
                <a:gd name="T26" fmla="*/ 1 w 25"/>
                <a:gd name="T27" fmla="*/ 0 h 24"/>
                <a:gd name="T28" fmla="*/ 1 w 25"/>
                <a:gd name="T29" fmla="*/ 0 h 24"/>
                <a:gd name="T30" fmla="*/ 1 w 25"/>
                <a:gd name="T31" fmla="*/ 1 h 24"/>
                <a:gd name="T32" fmla="*/ 1 w 25"/>
                <a:gd name="T33" fmla="*/ 1 h 24"/>
                <a:gd name="T34" fmla="*/ 1 w 25"/>
                <a:gd name="T35" fmla="*/ 1 h 24"/>
                <a:gd name="T36" fmla="*/ 1 w 25"/>
                <a:gd name="T37" fmla="*/ 1 h 24"/>
                <a:gd name="T38" fmla="*/ 1 w 25"/>
                <a:gd name="T39" fmla="*/ 1 h 24"/>
                <a:gd name="T40" fmla="*/ 1 w 25"/>
                <a:gd name="T41" fmla="*/ 1 h 24"/>
                <a:gd name="T42" fmla="*/ 1 w 25"/>
                <a:gd name="T43" fmla="*/ 1 h 24"/>
                <a:gd name="T44" fmla="*/ 1 w 25"/>
                <a:gd name="T45" fmla="*/ 1 h 24"/>
                <a:gd name="T46" fmla="*/ 1 w 25"/>
                <a:gd name="T47" fmla="*/ 1 h 24"/>
                <a:gd name="T48" fmla="*/ 1 w 25"/>
                <a:gd name="T49" fmla="*/ 1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24"/>
                <a:gd name="T77" fmla="*/ 25 w 25"/>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24">
                  <a:moveTo>
                    <a:pt x="25" y="24"/>
                  </a:moveTo>
                  <a:lnTo>
                    <a:pt x="22" y="24"/>
                  </a:lnTo>
                  <a:lnTo>
                    <a:pt x="18" y="24"/>
                  </a:lnTo>
                  <a:lnTo>
                    <a:pt x="16" y="23"/>
                  </a:lnTo>
                  <a:lnTo>
                    <a:pt x="14" y="21"/>
                  </a:lnTo>
                  <a:lnTo>
                    <a:pt x="10" y="18"/>
                  </a:lnTo>
                  <a:lnTo>
                    <a:pt x="7" y="15"/>
                  </a:lnTo>
                  <a:lnTo>
                    <a:pt x="2" y="12"/>
                  </a:lnTo>
                  <a:lnTo>
                    <a:pt x="0" y="9"/>
                  </a:lnTo>
                  <a:lnTo>
                    <a:pt x="0" y="7"/>
                  </a:lnTo>
                  <a:lnTo>
                    <a:pt x="0" y="4"/>
                  </a:lnTo>
                  <a:lnTo>
                    <a:pt x="0" y="1"/>
                  </a:lnTo>
                  <a:lnTo>
                    <a:pt x="1" y="0"/>
                  </a:lnTo>
                  <a:lnTo>
                    <a:pt x="3" y="0"/>
                  </a:lnTo>
                  <a:lnTo>
                    <a:pt x="5" y="0"/>
                  </a:lnTo>
                  <a:lnTo>
                    <a:pt x="8" y="1"/>
                  </a:lnTo>
                  <a:lnTo>
                    <a:pt x="9" y="2"/>
                  </a:lnTo>
                  <a:lnTo>
                    <a:pt x="9" y="5"/>
                  </a:lnTo>
                  <a:lnTo>
                    <a:pt x="11" y="9"/>
                  </a:lnTo>
                  <a:lnTo>
                    <a:pt x="14" y="15"/>
                  </a:lnTo>
                  <a:lnTo>
                    <a:pt x="17" y="18"/>
                  </a:lnTo>
                  <a:lnTo>
                    <a:pt x="20" y="20"/>
                  </a:lnTo>
                  <a:lnTo>
                    <a:pt x="23" y="22"/>
                  </a:lnTo>
                  <a:lnTo>
                    <a:pt x="24" y="23"/>
                  </a:lnTo>
                  <a:lnTo>
                    <a:pt x="25"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2" name="Freeform 239"/>
            <p:cNvSpPr>
              <a:spLocks/>
            </p:cNvSpPr>
            <p:nvPr/>
          </p:nvSpPr>
          <p:spPr bwMode="auto">
            <a:xfrm>
              <a:off x="5517" y="3299"/>
              <a:ext cx="13" cy="9"/>
            </a:xfrm>
            <a:custGeom>
              <a:avLst/>
              <a:gdLst>
                <a:gd name="T0" fmla="*/ 1 w 25"/>
                <a:gd name="T1" fmla="*/ 1 h 18"/>
                <a:gd name="T2" fmla="*/ 1 w 25"/>
                <a:gd name="T3" fmla="*/ 1 h 18"/>
                <a:gd name="T4" fmla="*/ 1 w 25"/>
                <a:gd name="T5" fmla="*/ 1 h 18"/>
                <a:gd name="T6" fmla="*/ 1 w 25"/>
                <a:gd name="T7" fmla="*/ 1 h 18"/>
                <a:gd name="T8" fmla="*/ 1 w 25"/>
                <a:gd name="T9" fmla="*/ 1 h 18"/>
                <a:gd name="T10" fmla="*/ 1 w 25"/>
                <a:gd name="T11" fmla="*/ 1 h 18"/>
                <a:gd name="T12" fmla="*/ 1 w 25"/>
                <a:gd name="T13" fmla="*/ 1 h 18"/>
                <a:gd name="T14" fmla="*/ 1 w 25"/>
                <a:gd name="T15" fmla="*/ 1 h 18"/>
                <a:gd name="T16" fmla="*/ 1 w 25"/>
                <a:gd name="T17" fmla="*/ 1 h 18"/>
                <a:gd name="T18" fmla="*/ 1 w 25"/>
                <a:gd name="T19" fmla="*/ 1 h 18"/>
                <a:gd name="T20" fmla="*/ 1 w 25"/>
                <a:gd name="T21" fmla="*/ 1 h 18"/>
                <a:gd name="T22" fmla="*/ 1 w 25"/>
                <a:gd name="T23" fmla="*/ 1 h 18"/>
                <a:gd name="T24" fmla="*/ 0 w 25"/>
                <a:gd name="T25" fmla="*/ 1 h 18"/>
                <a:gd name="T26" fmla="*/ 1 w 25"/>
                <a:gd name="T27" fmla="*/ 1 h 18"/>
                <a:gd name="T28" fmla="*/ 1 w 25"/>
                <a:gd name="T29" fmla="*/ 1 h 18"/>
                <a:gd name="T30" fmla="*/ 1 w 25"/>
                <a:gd name="T31" fmla="*/ 1 h 18"/>
                <a:gd name="T32" fmla="*/ 1 w 25"/>
                <a:gd name="T33" fmla="*/ 0 h 18"/>
                <a:gd name="T34" fmla="*/ 1 w 25"/>
                <a:gd name="T35" fmla="*/ 1 h 18"/>
                <a:gd name="T36" fmla="*/ 1 w 25"/>
                <a:gd name="T37" fmla="*/ 1 h 18"/>
                <a:gd name="T38" fmla="*/ 1 w 25"/>
                <a:gd name="T39" fmla="*/ 1 h 18"/>
                <a:gd name="T40" fmla="*/ 1 w 25"/>
                <a:gd name="T41" fmla="*/ 1 h 18"/>
                <a:gd name="T42" fmla="*/ 1 w 25"/>
                <a:gd name="T43" fmla="*/ 1 h 18"/>
                <a:gd name="T44" fmla="*/ 1 w 25"/>
                <a:gd name="T45" fmla="*/ 1 h 18"/>
                <a:gd name="T46" fmla="*/ 1 w 25"/>
                <a:gd name="T47" fmla="*/ 1 h 18"/>
                <a:gd name="T48" fmla="*/ 1 w 25"/>
                <a:gd name="T49" fmla="*/ 1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8"/>
                <a:gd name="T77" fmla="*/ 25 w 25"/>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8">
                  <a:moveTo>
                    <a:pt x="25" y="12"/>
                  </a:moveTo>
                  <a:lnTo>
                    <a:pt x="23" y="13"/>
                  </a:lnTo>
                  <a:lnTo>
                    <a:pt x="19" y="15"/>
                  </a:lnTo>
                  <a:lnTo>
                    <a:pt x="17" y="17"/>
                  </a:lnTo>
                  <a:lnTo>
                    <a:pt x="15" y="18"/>
                  </a:lnTo>
                  <a:lnTo>
                    <a:pt x="16" y="17"/>
                  </a:lnTo>
                  <a:lnTo>
                    <a:pt x="16" y="16"/>
                  </a:lnTo>
                  <a:lnTo>
                    <a:pt x="16" y="15"/>
                  </a:lnTo>
                  <a:lnTo>
                    <a:pt x="16" y="13"/>
                  </a:lnTo>
                  <a:lnTo>
                    <a:pt x="12" y="11"/>
                  </a:lnTo>
                  <a:lnTo>
                    <a:pt x="8" y="8"/>
                  </a:lnTo>
                  <a:lnTo>
                    <a:pt x="3" y="5"/>
                  </a:lnTo>
                  <a:lnTo>
                    <a:pt x="0" y="3"/>
                  </a:lnTo>
                  <a:lnTo>
                    <a:pt x="1" y="2"/>
                  </a:lnTo>
                  <a:lnTo>
                    <a:pt x="3" y="1"/>
                  </a:lnTo>
                  <a:lnTo>
                    <a:pt x="4" y="1"/>
                  </a:lnTo>
                  <a:lnTo>
                    <a:pt x="6" y="0"/>
                  </a:lnTo>
                  <a:lnTo>
                    <a:pt x="9" y="2"/>
                  </a:lnTo>
                  <a:lnTo>
                    <a:pt x="14" y="3"/>
                  </a:lnTo>
                  <a:lnTo>
                    <a:pt x="17" y="5"/>
                  </a:lnTo>
                  <a:lnTo>
                    <a:pt x="18" y="7"/>
                  </a:lnTo>
                  <a:lnTo>
                    <a:pt x="19" y="8"/>
                  </a:lnTo>
                  <a:lnTo>
                    <a:pt x="22" y="9"/>
                  </a:lnTo>
                  <a:lnTo>
                    <a:pt x="23" y="11"/>
                  </a:lnTo>
                  <a:lnTo>
                    <a:pt x="2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3" name="Freeform 240"/>
            <p:cNvSpPr>
              <a:spLocks/>
            </p:cNvSpPr>
            <p:nvPr/>
          </p:nvSpPr>
          <p:spPr bwMode="auto">
            <a:xfrm>
              <a:off x="5497" y="3278"/>
              <a:ext cx="9" cy="38"/>
            </a:xfrm>
            <a:custGeom>
              <a:avLst/>
              <a:gdLst>
                <a:gd name="T0" fmla="*/ 0 w 19"/>
                <a:gd name="T1" fmla="*/ 0 h 77"/>
                <a:gd name="T2" fmla="*/ 0 w 19"/>
                <a:gd name="T3" fmla="*/ 0 h 77"/>
                <a:gd name="T4" fmla="*/ 0 w 19"/>
                <a:gd name="T5" fmla="*/ 0 h 77"/>
                <a:gd name="T6" fmla="*/ 0 w 19"/>
                <a:gd name="T7" fmla="*/ 0 h 77"/>
                <a:gd name="T8" fmla="*/ 0 w 19"/>
                <a:gd name="T9" fmla="*/ 0 h 77"/>
                <a:gd name="T10" fmla="*/ 0 w 19"/>
                <a:gd name="T11" fmla="*/ 0 h 77"/>
                <a:gd name="T12" fmla="*/ 0 w 19"/>
                <a:gd name="T13" fmla="*/ 0 h 77"/>
                <a:gd name="T14" fmla="*/ 0 w 19"/>
                <a:gd name="T15" fmla="*/ 0 h 77"/>
                <a:gd name="T16" fmla="*/ 0 w 19"/>
                <a:gd name="T17" fmla="*/ 0 h 77"/>
                <a:gd name="T18" fmla="*/ 0 w 19"/>
                <a:gd name="T19" fmla="*/ 0 h 77"/>
                <a:gd name="T20" fmla="*/ 0 w 19"/>
                <a:gd name="T21" fmla="*/ 0 h 77"/>
                <a:gd name="T22" fmla="*/ 0 w 19"/>
                <a:gd name="T23" fmla="*/ 0 h 77"/>
                <a:gd name="T24" fmla="*/ 0 w 19"/>
                <a:gd name="T25" fmla="*/ 0 h 77"/>
                <a:gd name="T26" fmla="*/ 0 w 19"/>
                <a:gd name="T27" fmla="*/ 0 h 77"/>
                <a:gd name="T28" fmla="*/ 0 w 19"/>
                <a:gd name="T29" fmla="*/ 0 h 77"/>
                <a:gd name="T30" fmla="*/ 0 w 19"/>
                <a:gd name="T31" fmla="*/ 0 h 77"/>
                <a:gd name="T32" fmla="*/ 0 w 19"/>
                <a:gd name="T33" fmla="*/ 0 h 77"/>
                <a:gd name="T34" fmla="*/ 0 w 19"/>
                <a:gd name="T35" fmla="*/ 0 h 77"/>
                <a:gd name="T36" fmla="*/ 0 w 19"/>
                <a:gd name="T37" fmla="*/ 0 h 77"/>
                <a:gd name="T38" fmla="*/ 0 w 19"/>
                <a:gd name="T39" fmla="*/ 0 h 77"/>
                <a:gd name="T40" fmla="*/ 0 w 19"/>
                <a:gd name="T41" fmla="*/ 0 h 77"/>
                <a:gd name="T42" fmla="*/ 0 w 19"/>
                <a:gd name="T43" fmla="*/ 0 h 77"/>
                <a:gd name="T44" fmla="*/ 0 w 19"/>
                <a:gd name="T45" fmla="*/ 0 h 77"/>
                <a:gd name="T46" fmla="*/ 0 w 19"/>
                <a:gd name="T47" fmla="*/ 0 h 77"/>
                <a:gd name="T48" fmla="*/ 0 w 19"/>
                <a:gd name="T49" fmla="*/ 0 h 77"/>
                <a:gd name="T50" fmla="*/ 0 w 19"/>
                <a:gd name="T51" fmla="*/ 0 h 77"/>
                <a:gd name="T52" fmla="*/ 0 w 19"/>
                <a:gd name="T53" fmla="*/ 0 h 77"/>
                <a:gd name="T54" fmla="*/ 0 w 19"/>
                <a:gd name="T55" fmla="*/ 0 h 77"/>
                <a:gd name="T56" fmla="*/ 0 w 19"/>
                <a:gd name="T57" fmla="*/ 0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77"/>
                <a:gd name="T89" fmla="*/ 19 w 19"/>
                <a:gd name="T90" fmla="*/ 77 h 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77">
                  <a:moveTo>
                    <a:pt x="11" y="77"/>
                  </a:moveTo>
                  <a:lnTo>
                    <a:pt x="10" y="73"/>
                  </a:lnTo>
                  <a:lnTo>
                    <a:pt x="10" y="68"/>
                  </a:lnTo>
                  <a:lnTo>
                    <a:pt x="8" y="63"/>
                  </a:lnTo>
                  <a:lnTo>
                    <a:pt x="8" y="59"/>
                  </a:lnTo>
                  <a:lnTo>
                    <a:pt x="10" y="53"/>
                  </a:lnTo>
                  <a:lnTo>
                    <a:pt x="12" y="44"/>
                  </a:lnTo>
                  <a:lnTo>
                    <a:pt x="13" y="35"/>
                  </a:lnTo>
                  <a:lnTo>
                    <a:pt x="14" y="30"/>
                  </a:lnTo>
                  <a:lnTo>
                    <a:pt x="15" y="29"/>
                  </a:lnTo>
                  <a:lnTo>
                    <a:pt x="16" y="28"/>
                  </a:lnTo>
                  <a:lnTo>
                    <a:pt x="18" y="27"/>
                  </a:lnTo>
                  <a:lnTo>
                    <a:pt x="19" y="27"/>
                  </a:lnTo>
                  <a:lnTo>
                    <a:pt x="16" y="20"/>
                  </a:lnTo>
                  <a:lnTo>
                    <a:pt x="13" y="12"/>
                  </a:lnTo>
                  <a:lnTo>
                    <a:pt x="11" y="5"/>
                  </a:lnTo>
                  <a:lnTo>
                    <a:pt x="10" y="0"/>
                  </a:lnTo>
                  <a:lnTo>
                    <a:pt x="10" y="4"/>
                  </a:lnTo>
                  <a:lnTo>
                    <a:pt x="10" y="8"/>
                  </a:lnTo>
                  <a:lnTo>
                    <a:pt x="10" y="13"/>
                  </a:lnTo>
                  <a:lnTo>
                    <a:pt x="10" y="16"/>
                  </a:lnTo>
                  <a:lnTo>
                    <a:pt x="10" y="22"/>
                  </a:lnTo>
                  <a:lnTo>
                    <a:pt x="7" y="30"/>
                  </a:lnTo>
                  <a:lnTo>
                    <a:pt x="5" y="39"/>
                  </a:lnTo>
                  <a:lnTo>
                    <a:pt x="3" y="45"/>
                  </a:lnTo>
                  <a:lnTo>
                    <a:pt x="2" y="51"/>
                  </a:lnTo>
                  <a:lnTo>
                    <a:pt x="0" y="58"/>
                  </a:lnTo>
                  <a:lnTo>
                    <a:pt x="4" y="68"/>
                  </a:lnTo>
                  <a:lnTo>
                    <a:pt x="11" y="7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4" name="Freeform 241"/>
            <p:cNvSpPr>
              <a:spLocks/>
            </p:cNvSpPr>
            <p:nvPr/>
          </p:nvSpPr>
          <p:spPr bwMode="auto">
            <a:xfrm>
              <a:off x="5451" y="2672"/>
              <a:ext cx="65" cy="69"/>
            </a:xfrm>
            <a:custGeom>
              <a:avLst/>
              <a:gdLst>
                <a:gd name="T0" fmla="*/ 1 w 130"/>
                <a:gd name="T1" fmla="*/ 1 h 137"/>
                <a:gd name="T2" fmla="*/ 1 w 130"/>
                <a:gd name="T3" fmla="*/ 1 h 137"/>
                <a:gd name="T4" fmla="*/ 1 w 130"/>
                <a:gd name="T5" fmla="*/ 1 h 137"/>
                <a:gd name="T6" fmla="*/ 1 w 130"/>
                <a:gd name="T7" fmla="*/ 1 h 137"/>
                <a:gd name="T8" fmla="*/ 1 w 130"/>
                <a:gd name="T9" fmla="*/ 1 h 137"/>
                <a:gd name="T10" fmla="*/ 1 w 130"/>
                <a:gd name="T11" fmla="*/ 1 h 137"/>
                <a:gd name="T12" fmla="*/ 1 w 130"/>
                <a:gd name="T13" fmla="*/ 1 h 137"/>
                <a:gd name="T14" fmla="*/ 1 w 130"/>
                <a:gd name="T15" fmla="*/ 1 h 137"/>
                <a:gd name="T16" fmla="*/ 1 w 130"/>
                <a:gd name="T17" fmla="*/ 1 h 137"/>
                <a:gd name="T18" fmla="*/ 1 w 130"/>
                <a:gd name="T19" fmla="*/ 1 h 137"/>
                <a:gd name="T20" fmla="*/ 1 w 130"/>
                <a:gd name="T21" fmla="*/ 1 h 137"/>
                <a:gd name="T22" fmla="*/ 1 w 130"/>
                <a:gd name="T23" fmla="*/ 1 h 137"/>
                <a:gd name="T24" fmla="*/ 1 w 130"/>
                <a:gd name="T25" fmla="*/ 1 h 137"/>
                <a:gd name="T26" fmla="*/ 1 w 130"/>
                <a:gd name="T27" fmla="*/ 1 h 137"/>
                <a:gd name="T28" fmla="*/ 1 w 130"/>
                <a:gd name="T29" fmla="*/ 1 h 137"/>
                <a:gd name="T30" fmla="*/ 1 w 130"/>
                <a:gd name="T31" fmla="*/ 1 h 137"/>
                <a:gd name="T32" fmla="*/ 1 w 130"/>
                <a:gd name="T33" fmla="*/ 0 h 137"/>
                <a:gd name="T34" fmla="*/ 1 w 130"/>
                <a:gd name="T35" fmla="*/ 1 h 137"/>
                <a:gd name="T36" fmla="*/ 1 w 130"/>
                <a:gd name="T37" fmla="*/ 1 h 137"/>
                <a:gd name="T38" fmla="*/ 1 w 130"/>
                <a:gd name="T39" fmla="*/ 1 h 137"/>
                <a:gd name="T40" fmla="*/ 1 w 130"/>
                <a:gd name="T41" fmla="*/ 1 h 137"/>
                <a:gd name="T42" fmla="*/ 1 w 130"/>
                <a:gd name="T43" fmla="*/ 1 h 137"/>
                <a:gd name="T44" fmla="*/ 1 w 130"/>
                <a:gd name="T45" fmla="*/ 1 h 137"/>
                <a:gd name="T46" fmla="*/ 1 w 130"/>
                <a:gd name="T47" fmla="*/ 1 h 137"/>
                <a:gd name="T48" fmla="*/ 1 w 130"/>
                <a:gd name="T49" fmla="*/ 1 h 137"/>
                <a:gd name="T50" fmla="*/ 1 w 130"/>
                <a:gd name="T51" fmla="*/ 1 h 137"/>
                <a:gd name="T52" fmla="*/ 1 w 130"/>
                <a:gd name="T53" fmla="*/ 1 h 137"/>
                <a:gd name="T54" fmla="*/ 1 w 130"/>
                <a:gd name="T55" fmla="*/ 1 h 137"/>
                <a:gd name="T56" fmla="*/ 1 w 130"/>
                <a:gd name="T57" fmla="*/ 1 h 137"/>
                <a:gd name="T58" fmla="*/ 1 w 130"/>
                <a:gd name="T59" fmla="*/ 1 h 137"/>
                <a:gd name="T60" fmla="*/ 1 w 130"/>
                <a:gd name="T61" fmla="*/ 1 h 137"/>
                <a:gd name="T62" fmla="*/ 1 w 130"/>
                <a:gd name="T63" fmla="*/ 1 h 137"/>
                <a:gd name="T64" fmla="*/ 1 w 130"/>
                <a:gd name="T65" fmla="*/ 1 h 137"/>
                <a:gd name="T66" fmla="*/ 1 w 130"/>
                <a:gd name="T67" fmla="*/ 1 h 137"/>
                <a:gd name="T68" fmla="*/ 1 w 130"/>
                <a:gd name="T69" fmla="*/ 1 h 137"/>
                <a:gd name="T70" fmla="*/ 1 w 130"/>
                <a:gd name="T71" fmla="*/ 1 h 137"/>
                <a:gd name="T72" fmla="*/ 1 w 130"/>
                <a:gd name="T73" fmla="*/ 1 h 137"/>
                <a:gd name="T74" fmla="*/ 1 w 130"/>
                <a:gd name="T75" fmla="*/ 1 h 137"/>
                <a:gd name="T76" fmla="*/ 1 w 130"/>
                <a:gd name="T77" fmla="*/ 1 h 137"/>
                <a:gd name="T78" fmla="*/ 1 w 130"/>
                <a:gd name="T79" fmla="*/ 1 h 137"/>
                <a:gd name="T80" fmla="*/ 1 w 130"/>
                <a:gd name="T81" fmla="*/ 1 h 137"/>
                <a:gd name="T82" fmla="*/ 1 w 130"/>
                <a:gd name="T83" fmla="*/ 1 h 137"/>
                <a:gd name="T84" fmla="*/ 1 w 130"/>
                <a:gd name="T85" fmla="*/ 1 h 137"/>
                <a:gd name="T86" fmla="*/ 1 w 130"/>
                <a:gd name="T87" fmla="*/ 1 h 137"/>
                <a:gd name="T88" fmla="*/ 1 w 130"/>
                <a:gd name="T89" fmla="*/ 1 h 137"/>
                <a:gd name="T90" fmla="*/ 1 w 130"/>
                <a:gd name="T91" fmla="*/ 1 h 137"/>
                <a:gd name="T92" fmla="*/ 1 w 130"/>
                <a:gd name="T93" fmla="*/ 1 h 137"/>
                <a:gd name="T94" fmla="*/ 1 w 130"/>
                <a:gd name="T95" fmla="*/ 1 h 137"/>
                <a:gd name="T96" fmla="*/ 1 w 130"/>
                <a:gd name="T97" fmla="*/ 1 h 137"/>
                <a:gd name="T98" fmla="*/ 1 w 130"/>
                <a:gd name="T99" fmla="*/ 1 h 137"/>
                <a:gd name="T100" fmla="*/ 1 w 130"/>
                <a:gd name="T101" fmla="*/ 1 h 137"/>
                <a:gd name="T102" fmla="*/ 1 w 130"/>
                <a:gd name="T103" fmla="*/ 1 h 137"/>
                <a:gd name="T104" fmla="*/ 1 w 130"/>
                <a:gd name="T105" fmla="*/ 1 h 137"/>
                <a:gd name="T106" fmla="*/ 1 w 130"/>
                <a:gd name="T107" fmla="*/ 1 h 137"/>
                <a:gd name="T108" fmla="*/ 1 w 130"/>
                <a:gd name="T109" fmla="*/ 1 h 137"/>
                <a:gd name="T110" fmla="*/ 1 w 130"/>
                <a:gd name="T111" fmla="*/ 1 h 137"/>
                <a:gd name="T112" fmla="*/ 1 w 130"/>
                <a:gd name="T113" fmla="*/ 1 h 1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0"/>
                <a:gd name="T172" fmla="*/ 0 h 137"/>
                <a:gd name="T173" fmla="*/ 130 w 130"/>
                <a:gd name="T174" fmla="*/ 137 h 13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0" h="137">
                  <a:moveTo>
                    <a:pt x="112" y="137"/>
                  </a:moveTo>
                  <a:lnTo>
                    <a:pt x="113" y="135"/>
                  </a:lnTo>
                  <a:lnTo>
                    <a:pt x="115" y="134"/>
                  </a:lnTo>
                  <a:lnTo>
                    <a:pt x="117" y="132"/>
                  </a:lnTo>
                  <a:lnTo>
                    <a:pt x="117" y="129"/>
                  </a:lnTo>
                  <a:lnTo>
                    <a:pt x="119" y="128"/>
                  </a:lnTo>
                  <a:lnTo>
                    <a:pt x="121" y="127"/>
                  </a:lnTo>
                  <a:lnTo>
                    <a:pt x="122" y="125"/>
                  </a:lnTo>
                  <a:lnTo>
                    <a:pt x="122" y="122"/>
                  </a:lnTo>
                  <a:lnTo>
                    <a:pt x="121" y="119"/>
                  </a:lnTo>
                  <a:lnTo>
                    <a:pt x="121" y="115"/>
                  </a:lnTo>
                  <a:lnTo>
                    <a:pt x="121" y="113"/>
                  </a:lnTo>
                  <a:lnTo>
                    <a:pt x="121" y="111"/>
                  </a:lnTo>
                  <a:lnTo>
                    <a:pt x="125" y="106"/>
                  </a:lnTo>
                  <a:lnTo>
                    <a:pt x="128" y="102"/>
                  </a:lnTo>
                  <a:lnTo>
                    <a:pt x="129" y="96"/>
                  </a:lnTo>
                  <a:lnTo>
                    <a:pt x="130" y="92"/>
                  </a:lnTo>
                  <a:lnTo>
                    <a:pt x="130" y="88"/>
                  </a:lnTo>
                  <a:lnTo>
                    <a:pt x="130" y="81"/>
                  </a:lnTo>
                  <a:lnTo>
                    <a:pt x="130" y="74"/>
                  </a:lnTo>
                  <a:lnTo>
                    <a:pt x="130" y="71"/>
                  </a:lnTo>
                  <a:lnTo>
                    <a:pt x="129" y="69"/>
                  </a:lnTo>
                  <a:lnTo>
                    <a:pt x="129" y="68"/>
                  </a:lnTo>
                  <a:lnTo>
                    <a:pt x="128" y="67"/>
                  </a:lnTo>
                  <a:lnTo>
                    <a:pt x="127" y="66"/>
                  </a:lnTo>
                  <a:lnTo>
                    <a:pt x="126" y="61"/>
                  </a:lnTo>
                  <a:lnTo>
                    <a:pt x="126" y="58"/>
                  </a:lnTo>
                  <a:lnTo>
                    <a:pt x="126" y="57"/>
                  </a:lnTo>
                  <a:lnTo>
                    <a:pt x="125" y="54"/>
                  </a:lnTo>
                  <a:lnTo>
                    <a:pt x="123" y="51"/>
                  </a:lnTo>
                  <a:lnTo>
                    <a:pt x="120" y="46"/>
                  </a:lnTo>
                  <a:lnTo>
                    <a:pt x="117" y="41"/>
                  </a:lnTo>
                  <a:lnTo>
                    <a:pt x="113" y="37"/>
                  </a:lnTo>
                  <a:lnTo>
                    <a:pt x="115" y="37"/>
                  </a:lnTo>
                  <a:lnTo>
                    <a:pt x="117" y="37"/>
                  </a:lnTo>
                  <a:lnTo>
                    <a:pt x="119" y="37"/>
                  </a:lnTo>
                  <a:lnTo>
                    <a:pt x="120" y="38"/>
                  </a:lnTo>
                  <a:lnTo>
                    <a:pt x="117" y="33"/>
                  </a:lnTo>
                  <a:lnTo>
                    <a:pt x="114" y="28"/>
                  </a:lnTo>
                  <a:lnTo>
                    <a:pt x="111" y="24"/>
                  </a:lnTo>
                  <a:lnTo>
                    <a:pt x="108" y="22"/>
                  </a:lnTo>
                  <a:lnTo>
                    <a:pt x="104" y="19"/>
                  </a:lnTo>
                  <a:lnTo>
                    <a:pt x="97" y="14"/>
                  </a:lnTo>
                  <a:lnTo>
                    <a:pt x="89" y="10"/>
                  </a:lnTo>
                  <a:lnTo>
                    <a:pt x="82" y="6"/>
                  </a:lnTo>
                  <a:lnTo>
                    <a:pt x="79" y="5"/>
                  </a:lnTo>
                  <a:lnTo>
                    <a:pt x="74" y="4"/>
                  </a:lnTo>
                  <a:lnTo>
                    <a:pt x="68" y="3"/>
                  </a:lnTo>
                  <a:lnTo>
                    <a:pt x="64" y="1"/>
                  </a:lnTo>
                  <a:lnTo>
                    <a:pt x="57" y="0"/>
                  </a:lnTo>
                  <a:lnTo>
                    <a:pt x="51" y="0"/>
                  </a:lnTo>
                  <a:lnTo>
                    <a:pt x="44" y="0"/>
                  </a:lnTo>
                  <a:lnTo>
                    <a:pt x="37" y="1"/>
                  </a:lnTo>
                  <a:lnTo>
                    <a:pt x="30" y="3"/>
                  </a:lnTo>
                  <a:lnTo>
                    <a:pt x="24" y="4"/>
                  </a:lnTo>
                  <a:lnTo>
                    <a:pt x="19" y="6"/>
                  </a:lnTo>
                  <a:lnTo>
                    <a:pt x="14" y="7"/>
                  </a:lnTo>
                  <a:lnTo>
                    <a:pt x="10" y="10"/>
                  </a:lnTo>
                  <a:lnTo>
                    <a:pt x="6" y="12"/>
                  </a:lnTo>
                  <a:lnTo>
                    <a:pt x="3" y="15"/>
                  </a:lnTo>
                  <a:lnTo>
                    <a:pt x="0" y="18"/>
                  </a:lnTo>
                  <a:lnTo>
                    <a:pt x="4" y="16"/>
                  </a:lnTo>
                  <a:lnTo>
                    <a:pt x="7" y="14"/>
                  </a:lnTo>
                  <a:lnTo>
                    <a:pt x="11" y="13"/>
                  </a:lnTo>
                  <a:lnTo>
                    <a:pt x="13" y="12"/>
                  </a:lnTo>
                  <a:lnTo>
                    <a:pt x="12" y="14"/>
                  </a:lnTo>
                  <a:lnTo>
                    <a:pt x="11" y="15"/>
                  </a:lnTo>
                  <a:lnTo>
                    <a:pt x="8" y="18"/>
                  </a:lnTo>
                  <a:lnTo>
                    <a:pt x="7" y="19"/>
                  </a:lnTo>
                  <a:lnTo>
                    <a:pt x="10" y="19"/>
                  </a:lnTo>
                  <a:lnTo>
                    <a:pt x="12" y="18"/>
                  </a:lnTo>
                  <a:lnTo>
                    <a:pt x="14" y="18"/>
                  </a:lnTo>
                  <a:lnTo>
                    <a:pt x="16" y="16"/>
                  </a:lnTo>
                  <a:lnTo>
                    <a:pt x="20" y="15"/>
                  </a:lnTo>
                  <a:lnTo>
                    <a:pt x="23" y="14"/>
                  </a:lnTo>
                  <a:lnTo>
                    <a:pt x="27" y="14"/>
                  </a:lnTo>
                  <a:lnTo>
                    <a:pt x="28" y="13"/>
                  </a:lnTo>
                  <a:lnTo>
                    <a:pt x="30" y="14"/>
                  </a:lnTo>
                  <a:lnTo>
                    <a:pt x="34" y="15"/>
                  </a:lnTo>
                  <a:lnTo>
                    <a:pt x="36" y="15"/>
                  </a:lnTo>
                  <a:lnTo>
                    <a:pt x="39" y="15"/>
                  </a:lnTo>
                  <a:lnTo>
                    <a:pt x="39" y="18"/>
                  </a:lnTo>
                  <a:lnTo>
                    <a:pt x="41" y="20"/>
                  </a:lnTo>
                  <a:lnTo>
                    <a:pt x="42" y="21"/>
                  </a:lnTo>
                  <a:lnTo>
                    <a:pt x="44" y="22"/>
                  </a:lnTo>
                  <a:lnTo>
                    <a:pt x="49" y="22"/>
                  </a:lnTo>
                  <a:lnTo>
                    <a:pt x="54" y="21"/>
                  </a:lnTo>
                  <a:lnTo>
                    <a:pt x="60" y="21"/>
                  </a:lnTo>
                  <a:lnTo>
                    <a:pt x="62" y="22"/>
                  </a:lnTo>
                  <a:lnTo>
                    <a:pt x="61" y="26"/>
                  </a:lnTo>
                  <a:lnTo>
                    <a:pt x="59" y="28"/>
                  </a:lnTo>
                  <a:lnTo>
                    <a:pt x="57" y="30"/>
                  </a:lnTo>
                  <a:lnTo>
                    <a:pt x="56" y="33"/>
                  </a:lnTo>
                  <a:lnTo>
                    <a:pt x="58" y="34"/>
                  </a:lnTo>
                  <a:lnTo>
                    <a:pt x="61" y="36"/>
                  </a:lnTo>
                  <a:lnTo>
                    <a:pt x="64" y="39"/>
                  </a:lnTo>
                  <a:lnTo>
                    <a:pt x="64" y="41"/>
                  </a:lnTo>
                  <a:lnTo>
                    <a:pt x="62" y="42"/>
                  </a:lnTo>
                  <a:lnTo>
                    <a:pt x="60" y="43"/>
                  </a:lnTo>
                  <a:lnTo>
                    <a:pt x="59" y="43"/>
                  </a:lnTo>
                  <a:lnTo>
                    <a:pt x="57" y="42"/>
                  </a:lnTo>
                  <a:lnTo>
                    <a:pt x="58" y="44"/>
                  </a:lnTo>
                  <a:lnTo>
                    <a:pt x="60" y="46"/>
                  </a:lnTo>
                  <a:lnTo>
                    <a:pt x="61" y="50"/>
                  </a:lnTo>
                  <a:lnTo>
                    <a:pt x="64" y="51"/>
                  </a:lnTo>
                  <a:lnTo>
                    <a:pt x="59" y="50"/>
                  </a:lnTo>
                  <a:lnTo>
                    <a:pt x="54" y="47"/>
                  </a:lnTo>
                  <a:lnTo>
                    <a:pt x="50" y="45"/>
                  </a:lnTo>
                  <a:lnTo>
                    <a:pt x="46" y="43"/>
                  </a:lnTo>
                  <a:lnTo>
                    <a:pt x="46" y="45"/>
                  </a:lnTo>
                  <a:lnTo>
                    <a:pt x="47" y="47"/>
                  </a:lnTo>
                  <a:lnTo>
                    <a:pt x="47" y="51"/>
                  </a:lnTo>
                  <a:lnTo>
                    <a:pt x="49" y="52"/>
                  </a:lnTo>
                  <a:lnTo>
                    <a:pt x="47" y="51"/>
                  </a:lnTo>
                  <a:lnTo>
                    <a:pt x="46" y="51"/>
                  </a:lnTo>
                  <a:lnTo>
                    <a:pt x="45" y="51"/>
                  </a:lnTo>
                  <a:lnTo>
                    <a:pt x="44" y="50"/>
                  </a:lnTo>
                  <a:lnTo>
                    <a:pt x="45" y="54"/>
                  </a:lnTo>
                  <a:lnTo>
                    <a:pt x="49" y="59"/>
                  </a:lnTo>
                  <a:lnTo>
                    <a:pt x="51" y="64"/>
                  </a:lnTo>
                  <a:lnTo>
                    <a:pt x="53" y="66"/>
                  </a:lnTo>
                  <a:lnTo>
                    <a:pt x="51" y="66"/>
                  </a:lnTo>
                  <a:lnTo>
                    <a:pt x="49" y="65"/>
                  </a:lnTo>
                  <a:lnTo>
                    <a:pt x="46" y="62"/>
                  </a:lnTo>
                  <a:lnTo>
                    <a:pt x="45" y="61"/>
                  </a:lnTo>
                  <a:lnTo>
                    <a:pt x="46" y="65"/>
                  </a:lnTo>
                  <a:lnTo>
                    <a:pt x="47" y="69"/>
                  </a:lnTo>
                  <a:lnTo>
                    <a:pt x="50" y="73"/>
                  </a:lnTo>
                  <a:lnTo>
                    <a:pt x="53" y="76"/>
                  </a:lnTo>
                  <a:lnTo>
                    <a:pt x="53" y="77"/>
                  </a:lnTo>
                  <a:lnTo>
                    <a:pt x="54" y="79"/>
                  </a:lnTo>
                  <a:lnTo>
                    <a:pt x="54" y="80"/>
                  </a:lnTo>
                  <a:lnTo>
                    <a:pt x="56" y="81"/>
                  </a:lnTo>
                  <a:lnTo>
                    <a:pt x="57" y="84"/>
                  </a:lnTo>
                  <a:lnTo>
                    <a:pt x="60" y="88"/>
                  </a:lnTo>
                  <a:lnTo>
                    <a:pt x="64" y="90"/>
                  </a:lnTo>
                  <a:lnTo>
                    <a:pt x="69" y="91"/>
                  </a:lnTo>
                  <a:lnTo>
                    <a:pt x="68" y="90"/>
                  </a:lnTo>
                  <a:lnTo>
                    <a:pt x="67" y="89"/>
                  </a:lnTo>
                  <a:lnTo>
                    <a:pt x="66" y="87"/>
                  </a:lnTo>
                  <a:lnTo>
                    <a:pt x="65" y="85"/>
                  </a:lnTo>
                  <a:lnTo>
                    <a:pt x="69" y="81"/>
                  </a:lnTo>
                  <a:lnTo>
                    <a:pt x="75" y="77"/>
                  </a:lnTo>
                  <a:lnTo>
                    <a:pt x="80" y="76"/>
                  </a:lnTo>
                  <a:lnTo>
                    <a:pt x="84" y="79"/>
                  </a:lnTo>
                  <a:lnTo>
                    <a:pt x="88" y="82"/>
                  </a:lnTo>
                  <a:lnTo>
                    <a:pt x="90" y="87"/>
                  </a:lnTo>
                  <a:lnTo>
                    <a:pt x="91" y="90"/>
                  </a:lnTo>
                  <a:lnTo>
                    <a:pt x="90" y="96"/>
                  </a:lnTo>
                  <a:lnTo>
                    <a:pt x="90" y="97"/>
                  </a:lnTo>
                  <a:lnTo>
                    <a:pt x="89" y="99"/>
                  </a:lnTo>
                  <a:lnTo>
                    <a:pt x="88" y="100"/>
                  </a:lnTo>
                  <a:lnTo>
                    <a:pt x="87" y="102"/>
                  </a:lnTo>
                  <a:lnTo>
                    <a:pt x="87" y="104"/>
                  </a:lnTo>
                  <a:lnTo>
                    <a:pt x="87" y="106"/>
                  </a:lnTo>
                  <a:lnTo>
                    <a:pt x="87" y="108"/>
                  </a:lnTo>
                  <a:lnTo>
                    <a:pt x="87" y="111"/>
                  </a:lnTo>
                  <a:lnTo>
                    <a:pt x="87" y="114"/>
                  </a:lnTo>
                  <a:lnTo>
                    <a:pt x="87" y="119"/>
                  </a:lnTo>
                  <a:lnTo>
                    <a:pt x="87" y="125"/>
                  </a:lnTo>
                  <a:lnTo>
                    <a:pt x="88" y="128"/>
                  </a:lnTo>
                  <a:lnTo>
                    <a:pt x="90" y="129"/>
                  </a:lnTo>
                  <a:lnTo>
                    <a:pt x="92" y="132"/>
                  </a:lnTo>
                  <a:lnTo>
                    <a:pt x="95" y="133"/>
                  </a:lnTo>
                  <a:lnTo>
                    <a:pt x="97" y="133"/>
                  </a:lnTo>
                  <a:lnTo>
                    <a:pt x="99" y="133"/>
                  </a:lnTo>
                  <a:lnTo>
                    <a:pt x="100" y="133"/>
                  </a:lnTo>
                  <a:lnTo>
                    <a:pt x="103" y="133"/>
                  </a:lnTo>
                  <a:lnTo>
                    <a:pt x="104" y="133"/>
                  </a:lnTo>
                  <a:lnTo>
                    <a:pt x="106" y="134"/>
                  </a:lnTo>
                  <a:lnTo>
                    <a:pt x="107" y="135"/>
                  </a:lnTo>
                  <a:lnTo>
                    <a:pt x="110" y="136"/>
                  </a:lnTo>
                  <a:lnTo>
                    <a:pt x="112" y="13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5" name="Freeform 242"/>
            <p:cNvSpPr>
              <a:spLocks/>
            </p:cNvSpPr>
            <p:nvPr/>
          </p:nvSpPr>
          <p:spPr bwMode="auto">
            <a:xfrm>
              <a:off x="5387" y="3032"/>
              <a:ext cx="36" cy="46"/>
            </a:xfrm>
            <a:custGeom>
              <a:avLst/>
              <a:gdLst>
                <a:gd name="T0" fmla="*/ 1 w 72"/>
                <a:gd name="T1" fmla="*/ 1 h 92"/>
                <a:gd name="T2" fmla="*/ 1 w 72"/>
                <a:gd name="T3" fmla="*/ 1 h 92"/>
                <a:gd name="T4" fmla="*/ 1 w 72"/>
                <a:gd name="T5" fmla="*/ 1 h 92"/>
                <a:gd name="T6" fmla="*/ 1 w 72"/>
                <a:gd name="T7" fmla="*/ 1 h 92"/>
                <a:gd name="T8" fmla="*/ 1 w 72"/>
                <a:gd name="T9" fmla="*/ 1 h 92"/>
                <a:gd name="T10" fmla="*/ 1 w 72"/>
                <a:gd name="T11" fmla="*/ 1 h 92"/>
                <a:gd name="T12" fmla="*/ 1 w 72"/>
                <a:gd name="T13" fmla="*/ 1 h 92"/>
                <a:gd name="T14" fmla="*/ 1 w 72"/>
                <a:gd name="T15" fmla="*/ 1 h 92"/>
                <a:gd name="T16" fmla="*/ 1 w 72"/>
                <a:gd name="T17" fmla="*/ 1 h 92"/>
                <a:gd name="T18" fmla="*/ 1 w 72"/>
                <a:gd name="T19" fmla="*/ 1 h 92"/>
                <a:gd name="T20" fmla="*/ 1 w 72"/>
                <a:gd name="T21" fmla="*/ 1 h 92"/>
                <a:gd name="T22" fmla="*/ 1 w 72"/>
                <a:gd name="T23" fmla="*/ 1 h 92"/>
                <a:gd name="T24" fmla="*/ 1 w 72"/>
                <a:gd name="T25" fmla="*/ 1 h 92"/>
                <a:gd name="T26" fmla="*/ 0 w 72"/>
                <a:gd name="T27" fmla="*/ 1 h 92"/>
                <a:gd name="T28" fmla="*/ 1 w 72"/>
                <a:gd name="T29" fmla="*/ 1 h 92"/>
                <a:gd name="T30" fmla="*/ 1 w 72"/>
                <a:gd name="T31" fmla="*/ 1 h 92"/>
                <a:gd name="T32" fmla="*/ 1 w 72"/>
                <a:gd name="T33" fmla="*/ 0 h 92"/>
                <a:gd name="T34" fmla="*/ 1 w 72"/>
                <a:gd name="T35" fmla="*/ 1 h 92"/>
                <a:gd name="T36" fmla="*/ 1 w 72"/>
                <a:gd name="T37" fmla="*/ 1 h 92"/>
                <a:gd name="T38" fmla="*/ 1 w 72"/>
                <a:gd name="T39" fmla="*/ 1 h 92"/>
                <a:gd name="T40" fmla="*/ 1 w 72"/>
                <a:gd name="T41" fmla="*/ 1 h 92"/>
                <a:gd name="T42" fmla="*/ 1 w 72"/>
                <a:gd name="T43" fmla="*/ 1 h 92"/>
                <a:gd name="T44" fmla="*/ 1 w 72"/>
                <a:gd name="T45" fmla="*/ 1 h 92"/>
                <a:gd name="T46" fmla="*/ 1 w 72"/>
                <a:gd name="T47" fmla="*/ 1 h 92"/>
                <a:gd name="T48" fmla="*/ 1 w 72"/>
                <a:gd name="T49" fmla="*/ 1 h 92"/>
                <a:gd name="T50" fmla="*/ 1 w 72"/>
                <a:gd name="T51" fmla="*/ 1 h 92"/>
                <a:gd name="T52" fmla="*/ 1 w 72"/>
                <a:gd name="T53" fmla="*/ 1 h 92"/>
                <a:gd name="T54" fmla="*/ 1 w 72"/>
                <a:gd name="T55" fmla="*/ 1 h 92"/>
                <a:gd name="T56" fmla="*/ 1 w 72"/>
                <a:gd name="T57" fmla="*/ 1 h 92"/>
                <a:gd name="T58" fmla="*/ 1 w 72"/>
                <a:gd name="T59" fmla="*/ 1 h 92"/>
                <a:gd name="T60" fmla="*/ 1 w 72"/>
                <a:gd name="T61" fmla="*/ 1 h 92"/>
                <a:gd name="T62" fmla="*/ 1 w 72"/>
                <a:gd name="T63" fmla="*/ 1 h 92"/>
                <a:gd name="T64" fmla="*/ 1 w 72"/>
                <a:gd name="T65" fmla="*/ 1 h 92"/>
                <a:gd name="T66" fmla="*/ 1 w 72"/>
                <a:gd name="T67" fmla="*/ 1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92"/>
                <a:gd name="T104" fmla="*/ 72 w 72"/>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92">
                  <a:moveTo>
                    <a:pt x="71" y="73"/>
                  </a:moveTo>
                  <a:lnTo>
                    <a:pt x="69" y="74"/>
                  </a:lnTo>
                  <a:lnTo>
                    <a:pt x="67" y="74"/>
                  </a:lnTo>
                  <a:lnTo>
                    <a:pt x="65" y="74"/>
                  </a:lnTo>
                  <a:lnTo>
                    <a:pt x="63" y="73"/>
                  </a:lnTo>
                  <a:lnTo>
                    <a:pt x="66" y="78"/>
                  </a:lnTo>
                  <a:lnTo>
                    <a:pt x="69" y="84"/>
                  </a:lnTo>
                  <a:lnTo>
                    <a:pt x="69" y="88"/>
                  </a:lnTo>
                  <a:lnTo>
                    <a:pt x="65" y="92"/>
                  </a:lnTo>
                  <a:lnTo>
                    <a:pt x="59" y="88"/>
                  </a:lnTo>
                  <a:lnTo>
                    <a:pt x="56" y="85"/>
                  </a:lnTo>
                  <a:lnTo>
                    <a:pt x="51" y="81"/>
                  </a:lnTo>
                  <a:lnTo>
                    <a:pt x="49" y="79"/>
                  </a:lnTo>
                  <a:lnTo>
                    <a:pt x="46" y="78"/>
                  </a:lnTo>
                  <a:lnTo>
                    <a:pt x="40" y="77"/>
                  </a:lnTo>
                  <a:lnTo>
                    <a:pt x="33" y="77"/>
                  </a:lnTo>
                  <a:lnTo>
                    <a:pt x="28" y="77"/>
                  </a:lnTo>
                  <a:lnTo>
                    <a:pt x="25" y="74"/>
                  </a:lnTo>
                  <a:lnTo>
                    <a:pt x="23" y="71"/>
                  </a:lnTo>
                  <a:lnTo>
                    <a:pt x="19" y="66"/>
                  </a:lnTo>
                  <a:lnTo>
                    <a:pt x="17" y="63"/>
                  </a:lnTo>
                  <a:lnTo>
                    <a:pt x="13" y="58"/>
                  </a:lnTo>
                  <a:lnTo>
                    <a:pt x="10" y="54"/>
                  </a:lnTo>
                  <a:lnTo>
                    <a:pt x="5" y="49"/>
                  </a:lnTo>
                  <a:lnTo>
                    <a:pt x="2" y="46"/>
                  </a:lnTo>
                  <a:lnTo>
                    <a:pt x="1" y="40"/>
                  </a:lnTo>
                  <a:lnTo>
                    <a:pt x="1" y="30"/>
                  </a:lnTo>
                  <a:lnTo>
                    <a:pt x="0" y="17"/>
                  </a:lnTo>
                  <a:lnTo>
                    <a:pt x="0" y="7"/>
                  </a:lnTo>
                  <a:lnTo>
                    <a:pt x="6" y="4"/>
                  </a:lnTo>
                  <a:lnTo>
                    <a:pt x="15" y="2"/>
                  </a:lnTo>
                  <a:lnTo>
                    <a:pt x="20" y="1"/>
                  </a:lnTo>
                  <a:lnTo>
                    <a:pt x="25" y="0"/>
                  </a:lnTo>
                  <a:lnTo>
                    <a:pt x="27" y="0"/>
                  </a:lnTo>
                  <a:lnTo>
                    <a:pt x="31" y="1"/>
                  </a:lnTo>
                  <a:lnTo>
                    <a:pt x="34" y="1"/>
                  </a:lnTo>
                  <a:lnTo>
                    <a:pt x="39" y="2"/>
                  </a:lnTo>
                  <a:lnTo>
                    <a:pt x="44" y="4"/>
                  </a:lnTo>
                  <a:lnTo>
                    <a:pt x="50" y="7"/>
                  </a:lnTo>
                  <a:lnTo>
                    <a:pt x="55" y="10"/>
                  </a:lnTo>
                  <a:lnTo>
                    <a:pt x="59" y="12"/>
                  </a:lnTo>
                  <a:lnTo>
                    <a:pt x="61" y="17"/>
                  </a:lnTo>
                  <a:lnTo>
                    <a:pt x="62" y="22"/>
                  </a:lnTo>
                  <a:lnTo>
                    <a:pt x="64" y="26"/>
                  </a:lnTo>
                  <a:lnTo>
                    <a:pt x="64" y="31"/>
                  </a:lnTo>
                  <a:lnTo>
                    <a:pt x="64" y="39"/>
                  </a:lnTo>
                  <a:lnTo>
                    <a:pt x="66" y="46"/>
                  </a:lnTo>
                  <a:lnTo>
                    <a:pt x="69" y="50"/>
                  </a:lnTo>
                  <a:lnTo>
                    <a:pt x="71" y="54"/>
                  </a:lnTo>
                  <a:lnTo>
                    <a:pt x="72" y="56"/>
                  </a:lnTo>
                  <a:lnTo>
                    <a:pt x="72" y="57"/>
                  </a:lnTo>
                  <a:lnTo>
                    <a:pt x="72" y="59"/>
                  </a:lnTo>
                  <a:lnTo>
                    <a:pt x="71" y="61"/>
                  </a:lnTo>
                  <a:lnTo>
                    <a:pt x="65" y="61"/>
                  </a:lnTo>
                  <a:lnTo>
                    <a:pt x="62" y="59"/>
                  </a:lnTo>
                  <a:lnTo>
                    <a:pt x="58" y="56"/>
                  </a:lnTo>
                  <a:lnTo>
                    <a:pt x="56" y="50"/>
                  </a:lnTo>
                  <a:lnTo>
                    <a:pt x="56" y="51"/>
                  </a:lnTo>
                  <a:lnTo>
                    <a:pt x="56" y="54"/>
                  </a:lnTo>
                  <a:lnTo>
                    <a:pt x="56" y="56"/>
                  </a:lnTo>
                  <a:lnTo>
                    <a:pt x="56" y="58"/>
                  </a:lnTo>
                  <a:lnTo>
                    <a:pt x="58" y="58"/>
                  </a:lnTo>
                  <a:lnTo>
                    <a:pt x="61" y="59"/>
                  </a:lnTo>
                  <a:lnTo>
                    <a:pt x="63" y="59"/>
                  </a:lnTo>
                  <a:lnTo>
                    <a:pt x="67" y="62"/>
                  </a:lnTo>
                  <a:lnTo>
                    <a:pt x="71" y="64"/>
                  </a:lnTo>
                  <a:lnTo>
                    <a:pt x="72" y="68"/>
                  </a:lnTo>
                  <a:lnTo>
                    <a:pt x="72" y="71"/>
                  </a:lnTo>
                  <a:lnTo>
                    <a:pt x="71" y="7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6" name="Freeform 243"/>
            <p:cNvSpPr>
              <a:spLocks/>
            </p:cNvSpPr>
            <p:nvPr/>
          </p:nvSpPr>
          <p:spPr bwMode="auto">
            <a:xfrm>
              <a:off x="5430" y="2678"/>
              <a:ext cx="78" cy="103"/>
            </a:xfrm>
            <a:custGeom>
              <a:avLst/>
              <a:gdLst>
                <a:gd name="T0" fmla="*/ 1 w 156"/>
                <a:gd name="T1" fmla="*/ 1 h 206"/>
                <a:gd name="T2" fmla="*/ 1 w 156"/>
                <a:gd name="T3" fmla="*/ 1 h 206"/>
                <a:gd name="T4" fmla="*/ 1 w 156"/>
                <a:gd name="T5" fmla="*/ 1 h 206"/>
                <a:gd name="T6" fmla="*/ 1 w 156"/>
                <a:gd name="T7" fmla="*/ 1 h 206"/>
                <a:gd name="T8" fmla="*/ 1 w 156"/>
                <a:gd name="T9" fmla="*/ 1 h 206"/>
                <a:gd name="T10" fmla="*/ 1 w 156"/>
                <a:gd name="T11" fmla="*/ 1 h 206"/>
                <a:gd name="T12" fmla="*/ 1 w 156"/>
                <a:gd name="T13" fmla="*/ 1 h 206"/>
                <a:gd name="T14" fmla="*/ 1 w 156"/>
                <a:gd name="T15" fmla="*/ 1 h 206"/>
                <a:gd name="T16" fmla="*/ 1 w 156"/>
                <a:gd name="T17" fmla="*/ 1 h 206"/>
                <a:gd name="T18" fmla="*/ 1 w 156"/>
                <a:gd name="T19" fmla="*/ 1 h 206"/>
                <a:gd name="T20" fmla="*/ 1 w 156"/>
                <a:gd name="T21" fmla="*/ 1 h 206"/>
                <a:gd name="T22" fmla="*/ 1 w 156"/>
                <a:gd name="T23" fmla="*/ 1 h 206"/>
                <a:gd name="T24" fmla="*/ 1 w 156"/>
                <a:gd name="T25" fmla="*/ 1 h 206"/>
                <a:gd name="T26" fmla="*/ 1 w 156"/>
                <a:gd name="T27" fmla="*/ 1 h 206"/>
                <a:gd name="T28" fmla="*/ 1 w 156"/>
                <a:gd name="T29" fmla="*/ 1 h 206"/>
                <a:gd name="T30" fmla="*/ 1 w 156"/>
                <a:gd name="T31" fmla="*/ 1 h 206"/>
                <a:gd name="T32" fmla="*/ 1 w 156"/>
                <a:gd name="T33" fmla="*/ 1 h 206"/>
                <a:gd name="T34" fmla="*/ 1 w 156"/>
                <a:gd name="T35" fmla="*/ 1 h 206"/>
                <a:gd name="T36" fmla="*/ 1 w 156"/>
                <a:gd name="T37" fmla="*/ 1 h 206"/>
                <a:gd name="T38" fmla="*/ 1 w 156"/>
                <a:gd name="T39" fmla="*/ 1 h 206"/>
                <a:gd name="T40" fmla="*/ 1 w 156"/>
                <a:gd name="T41" fmla="*/ 1 h 206"/>
                <a:gd name="T42" fmla="*/ 1 w 156"/>
                <a:gd name="T43" fmla="*/ 1 h 206"/>
                <a:gd name="T44" fmla="*/ 1 w 156"/>
                <a:gd name="T45" fmla="*/ 1 h 206"/>
                <a:gd name="T46" fmla="*/ 1 w 156"/>
                <a:gd name="T47" fmla="*/ 1 h 206"/>
                <a:gd name="T48" fmla="*/ 1 w 156"/>
                <a:gd name="T49" fmla="*/ 1 h 206"/>
                <a:gd name="T50" fmla="*/ 1 w 156"/>
                <a:gd name="T51" fmla="*/ 1 h 206"/>
                <a:gd name="T52" fmla="*/ 1 w 156"/>
                <a:gd name="T53" fmla="*/ 1 h 206"/>
                <a:gd name="T54" fmla="*/ 1 w 156"/>
                <a:gd name="T55" fmla="*/ 1 h 206"/>
                <a:gd name="T56" fmla="*/ 1 w 156"/>
                <a:gd name="T57" fmla="*/ 1 h 206"/>
                <a:gd name="T58" fmla="*/ 1 w 156"/>
                <a:gd name="T59" fmla="*/ 1 h 206"/>
                <a:gd name="T60" fmla="*/ 1 w 156"/>
                <a:gd name="T61" fmla="*/ 1 h 206"/>
                <a:gd name="T62" fmla="*/ 1 w 156"/>
                <a:gd name="T63" fmla="*/ 1 h 206"/>
                <a:gd name="T64" fmla="*/ 1 w 156"/>
                <a:gd name="T65" fmla="*/ 1 h 206"/>
                <a:gd name="T66" fmla="*/ 1 w 156"/>
                <a:gd name="T67" fmla="*/ 1 h 206"/>
                <a:gd name="T68" fmla="*/ 1 w 156"/>
                <a:gd name="T69" fmla="*/ 1 h 206"/>
                <a:gd name="T70" fmla="*/ 1 w 156"/>
                <a:gd name="T71" fmla="*/ 1 h 206"/>
                <a:gd name="T72" fmla="*/ 1 w 156"/>
                <a:gd name="T73" fmla="*/ 1 h 206"/>
                <a:gd name="T74" fmla="*/ 1 w 156"/>
                <a:gd name="T75" fmla="*/ 1 h 206"/>
                <a:gd name="T76" fmla="*/ 1 w 156"/>
                <a:gd name="T77" fmla="*/ 1 h 206"/>
                <a:gd name="T78" fmla="*/ 1 w 156"/>
                <a:gd name="T79" fmla="*/ 1 h 206"/>
                <a:gd name="T80" fmla="*/ 1 w 156"/>
                <a:gd name="T81" fmla="*/ 1 h 206"/>
                <a:gd name="T82" fmla="*/ 0 w 156"/>
                <a:gd name="T83" fmla="*/ 1 h 206"/>
                <a:gd name="T84" fmla="*/ 1 w 156"/>
                <a:gd name="T85" fmla="*/ 1 h 206"/>
                <a:gd name="T86" fmla="*/ 1 w 156"/>
                <a:gd name="T87" fmla="*/ 1 h 206"/>
                <a:gd name="T88" fmla="*/ 1 w 156"/>
                <a:gd name="T89" fmla="*/ 1 h 206"/>
                <a:gd name="T90" fmla="*/ 1 w 156"/>
                <a:gd name="T91" fmla="*/ 1 h 206"/>
                <a:gd name="T92" fmla="*/ 1 w 156"/>
                <a:gd name="T93" fmla="*/ 1 h 206"/>
                <a:gd name="T94" fmla="*/ 1 w 156"/>
                <a:gd name="T95" fmla="*/ 1 h 206"/>
                <a:gd name="T96" fmla="*/ 1 w 156"/>
                <a:gd name="T97" fmla="*/ 1 h 206"/>
                <a:gd name="T98" fmla="*/ 1 w 156"/>
                <a:gd name="T99" fmla="*/ 1 h 206"/>
                <a:gd name="T100" fmla="*/ 1 w 156"/>
                <a:gd name="T101" fmla="*/ 1 h 206"/>
                <a:gd name="T102" fmla="*/ 1 w 156"/>
                <a:gd name="T103" fmla="*/ 1 h 2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6"/>
                <a:gd name="T157" fmla="*/ 0 h 206"/>
                <a:gd name="T158" fmla="*/ 156 w 156"/>
                <a:gd name="T159" fmla="*/ 206 h 2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6" h="206">
                  <a:moveTo>
                    <a:pt x="41" y="6"/>
                  </a:moveTo>
                  <a:lnTo>
                    <a:pt x="45" y="4"/>
                  </a:lnTo>
                  <a:lnTo>
                    <a:pt x="48" y="2"/>
                  </a:lnTo>
                  <a:lnTo>
                    <a:pt x="52" y="1"/>
                  </a:lnTo>
                  <a:lnTo>
                    <a:pt x="54" y="0"/>
                  </a:lnTo>
                  <a:lnTo>
                    <a:pt x="53" y="2"/>
                  </a:lnTo>
                  <a:lnTo>
                    <a:pt x="52" y="3"/>
                  </a:lnTo>
                  <a:lnTo>
                    <a:pt x="49" y="6"/>
                  </a:lnTo>
                  <a:lnTo>
                    <a:pt x="48" y="7"/>
                  </a:lnTo>
                  <a:lnTo>
                    <a:pt x="54" y="6"/>
                  </a:lnTo>
                  <a:lnTo>
                    <a:pt x="60" y="3"/>
                  </a:lnTo>
                  <a:lnTo>
                    <a:pt x="65" y="2"/>
                  </a:lnTo>
                  <a:lnTo>
                    <a:pt x="69" y="1"/>
                  </a:lnTo>
                  <a:lnTo>
                    <a:pt x="71" y="2"/>
                  </a:lnTo>
                  <a:lnTo>
                    <a:pt x="75" y="3"/>
                  </a:lnTo>
                  <a:lnTo>
                    <a:pt x="77" y="3"/>
                  </a:lnTo>
                  <a:lnTo>
                    <a:pt x="80" y="3"/>
                  </a:lnTo>
                  <a:lnTo>
                    <a:pt x="80" y="6"/>
                  </a:lnTo>
                  <a:lnTo>
                    <a:pt x="82" y="8"/>
                  </a:lnTo>
                  <a:lnTo>
                    <a:pt x="83" y="9"/>
                  </a:lnTo>
                  <a:lnTo>
                    <a:pt x="85" y="10"/>
                  </a:lnTo>
                  <a:lnTo>
                    <a:pt x="90" y="10"/>
                  </a:lnTo>
                  <a:lnTo>
                    <a:pt x="95" y="9"/>
                  </a:lnTo>
                  <a:lnTo>
                    <a:pt x="101" y="9"/>
                  </a:lnTo>
                  <a:lnTo>
                    <a:pt x="103" y="10"/>
                  </a:lnTo>
                  <a:lnTo>
                    <a:pt x="102" y="14"/>
                  </a:lnTo>
                  <a:lnTo>
                    <a:pt x="100" y="16"/>
                  </a:lnTo>
                  <a:lnTo>
                    <a:pt x="98" y="18"/>
                  </a:lnTo>
                  <a:lnTo>
                    <a:pt x="97" y="21"/>
                  </a:lnTo>
                  <a:lnTo>
                    <a:pt x="99" y="22"/>
                  </a:lnTo>
                  <a:lnTo>
                    <a:pt x="102" y="24"/>
                  </a:lnTo>
                  <a:lnTo>
                    <a:pt x="105" y="27"/>
                  </a:lnTo>
                  <a:lnTo>
                    <a:pt x="105" y="29"/>
                  </a:lnTo>
                  <a:lnTo>
                    <a:pt x="103" y="30"/>
                  </a:lnTo>
                  <a:lnTo>
                    <a:pt x="101" y="31"/>
                  </a:lnTo>
                  <a:lnTo>
                    <a:pt x="100" y="31"/>
                  </a:lnTo>
                  <a:lnTo>
                    <a:pt x="98" y="30"/>
                  </a:lnTo>
                  <a:lnTo>
                    <a:pt x="99" y="32"/>
                  </a:lnTo>
                  <a:lnTo>
                    <a:pt x="101" y="34"/>
                  </a:lnTo>
                  <a:lnTo>
                    <a:pt x="102" y="38"/>
                  </a:lnTo>
                  <a:lnTo>
                    <a:pt x="105" y="39"/>
                  </a:lnTo>
                  <a:lnTo>
                    <a:pt x="100" y="38"/>
                  </a:lnTo>
                  <a:lnTo>
                    <a:pt x="95" y="35"/>
                  </a:lnTo>
                  <a:lnTo>
                    <a:pt x="91" y="33"/>
                  </a:lnTo>
                  <a:lnTo>
                    <a:pt x="87" y="31"/>
                  </a:lnTo>
                  <a:lnTo>
                    <a:pt x="87" y="33"/>
                  </a:lnTo>
                  <a:lnTo>
                    <a:pt x="88" y="35"/>
                  </a:lnTo>
                  <a:lnTo>
                    <a:pt x="88" y="39"/>
                  </a:lnTo>
                  <a:lnTo>
                    <a:pt x="90" y="40"/>
                  </a:lnTo>
                  <a:lnTo>
                    <a:pt x="88" y="39"/>
                  </a:lnTo>
                  <a:lnTo>
                    <a:pt x="87" y="39"/>
                  </a:lnTo>
                  <a:lnTo>
                    <a:pt x="86" y="39"/>
                  </a:lnTo>
                  <a:lnTo>
                    <a:pt x="85" y="38"/>
                  </a:lnTo>
                  <a:lnTo>
                    <a:pt x="86" y="42"/>
                  </a:lnTo>
                  <a:lnTo>
                    <a:pt x="90" y="47"/>
                  </a:lnTo>
                  <a:lnTo>
                    <a:pt x="92" y="52"/>
                  </a:lnTo>
                  <a:lnTo>
                    <a:pt x="94" y="54"/>
                  </a:lnTo>
                  <a:lnTo>
                    <a:pt x="92" y="54"/>
                  </a:lnTo>
                  <a:lnTo>
                    <a:pt x="90" y="53"/>
                  </a:lnTo>
                  <a:lnTo>
                    <a:pt x="87" y="50"/>
                  </a:lnTo>
                  <a:lnTo>
                    <a:pt x="86" y="49"/>
                  </a:lnTo>
                  <a:lnTo>
                    <a:pt x="87" y="53"/>
                  </a:lnTo>
                  <a:lnTo>
                    <a:pt x="88" y="57"/>
                  </a:lnTo>
                  <a:lnTo>
                    <a:pt x="91" y="61"/>
                  </a:lnTo>
                  <a:lnTo>
                    <a:pt x="94" y="64"/>
                  </a:lnTo>
                  <a:lnTo>
                    <a:pt x="95" y="68"/>
                  </a:lnTo>
                  <a:lnTo>
                    <a:pt x="98" y="72"/>
                  </a:lnTo>
                  <a:lnTo>
                    <a:pt x="102" y="77"/>
                  </a:lnTo>
                  <a:lnTo>
                    <a:pt x="110" y="79"/>
                  </a:lnTo>
                  <a:lnTo>
                    <a:pt x="109" y="78"/>
                  </a:lnTo>
                  <a:lnTo>
                    <a:pt x="108" y="77"/>
                  </a:lnTo>
                  <a:lnTo>
                    <a:pt x="107" y="75"/>
                  </a:lnTo>
                  <a:lnTo>
                    <a:pt x="106" y="73"/>
                  </a:lnTo>
                  <a:lnTo>
                    <a:pt x="110" y="69"/>
                  </a:lnTo>
                  <a:lnTo>
                    <a:pt x="116" y="65"/>
                  </a:lnTo>
                  <a:lnTo>
                    <a:pt x="121" y="64"/>
                  </a:lnTo>
                  <a:lnTo>
                    <a:pt x="125" y="67"/>
                  </a:lnTo>
                  <a:lnTo>
                    <a:pt x="129" y="70"/>
                  </a:lnTo>
                  <a:lnTo>
                    <a:pt x="131" y="75"/>
                  </a:lnTo>
                  <a:lnTo>
                    <a:pt x="132" y="78"/>
                  </a:lnTo>
                  <a:lnTo>
                    <a:pt x="131" y="84"/>
                  </a:lnTo>
                  <a:lnTo>
                    <a:pt x="131" y="85"/>
                  </a:lnTo>
                  <a:lnTo>
                    <a:pt x="130" y="87"/>
                  </a:lnTo>
                  <a:lnTo>
                    <a:pt x="129" y="88"/>
                  </a:lnTo>
                  <a:lnTo>
                    <a:pt x="128" y="90"/>
                  </a:lnTo>
                  <a:lnTo>
                    <a:pt x="128" y="92"/>
                  </a:lnTo>
                  <a:lnTo>
                    <a:pt x="128" y="94"/>
                  </a:lnTo>
                  <a:lnTo>
                    <a:pt x="128" y="96"/>
                  </a:lnTo>
                  <a:lnTo>
                    <a:pt x="128" y="99"/>
                  </a:lnTo>
                  <a:lnTo>
                    <a:pt x="128" y="102"/>
                  </a:lnTo>
                  <a:lnTo>
                    <a:pt x="128" y="107"/>
                  </a:lnTo>
                  <a:lnTo>
                    <a:pt x="128" y="113"/>
                  </a:lnTo>
                  <a:lnTo>
                    <a:pt x="129" y="116"/>
                  </a:lnTo>
                  <a:lnTo>
                    <a:pt x="131" y="117"/>
                  </a:lnTo>
                  <a:lnTo>
                    <a:pt x="133" y="120"/>
                  </a:lnTo>
                  <a:lnTo>
                    <a:pt x="136" y="121"/>
                  </a:lnTo>
                  <a:lnTo>
                    <a:pt x="138" y="121"/>
                  </a:lnTo>
                  <a:lnTo>
                    <a:pt x="140" y="121"/>
                  </a:lnTo>
                  <a:lnTo>
                    <a:pt x="141" y="121"/>
                  </a:lnTo>
                  <a:lnTo>
                    <a:pt x="144" y="121"/>
                  </a:lnTo>
                  <a:lnTo>
                    <a:pt x="145" y="121"/>
                  </a:lnTo>
                  <a:lnTo>
                    <a:pt x="147" y="122"/>
                  </a:lnTo>
                  <a:lnTo>
                    <a:pt x="148" y="123"/>
                  </a:lnTo>
                  <a:lnTo>
                    <a:pt x="151" y="124"/>
                  </a:lnTo>
                  <a:lnTo>
                    <a:pt x="153" y="125"/>
                  </a:lnTo>
                  <a:lnTo>
                    <a:pt x="152" y="131"/>
                  </a:lnTo>
                  <a:lnTo>
                    <a:pt x="152" y="137"/>
                  </a:lnTo>
                  <a:lnTo>
                    <a:pt x="153" y="141"/>
                  </a:lnTo>
                  <a:lnTo>
                    <a:pt x="156" y="146"/>
                  </a:lnTo>
                  <a:lnTo>
                    <a:pt x="155" y="152"/>
                  </a:lnTo>
                  <a:lnTo>
                    <a:pt x="152" y="160"/>
                  </a:lnTo>
                  <a:lnTo>
                    <a:pt x="146" y="168"/>
                  </a:lnTo>
                  <a:lnTo>
                    <a:pt x="140" y="177"/>
                  </a:lnTo>
                  <a:lnTo>
                    <a:pt x="133" y="185"/>
                  </a:lnTo>
                  <a:lnTo>
                    <a:pt x="126" y="192"/>
                  </a:lnTo>
                  <a:lnTo>
                    <a:pt x="120" y="199"/>
                  </a:lnTo>
                  <a:lnTo>
                    <a:pt x="113" y="202"/>
                  </a:lnTo>
                  <a:lnTo>
                    <a:pt x="108" y="205"/>
                  </a:lnTo>
                  <a:lnTo>
                    <a:pt x="102" y="206"/>
                  </a:lnTo>
                  <a:lnTo>
                    <a:pt x="97" y="206"/>
                  </a:lnTo>
                  <a:lnTo>
                    <a:pt x="91" y="206"/>
                  </a:lnTo>
                  <a:lnTo>
                    <a:pt x="82" y="205"/>
                  </a:lnTo>
                  <a:lnTo>
                    <a:pt x="75" y="202"/>
                  </a:lnTo>
                  <a:lnTo>
                    <a:pt x="68" y="201"/>
                  </a:lnTo>
                  <a:lnTo>
                    <a:pt x="64" y="200"/>
                  </a:lnTo>
                  <a:lnTo>
                    <a:pt x="57" y="197"/>
                  </a:lnTo>
                  <a:lnTo>
                    <a:pt x="52" y="193"/>
                  </a:lnTo>
                  <a:lnTo>
                    <a:pt x="47" y="190"/>
                  </a:lnTo>
                  <a:lnTo>
                    <a:pt x="46" y="187"/>
                  </a:lnTo>
                  <a:lnTo>
                    <a:pt x="42" y="187"/>
                  </a:lnTo>
                  <a:lnTo>
                    <a:pt x="41" y="186"/>
                  </a:lnTo>
                  <a:lnTo>
                    <a:pt x="39" y="186"/>
                  </a:lnTo>
                  <a:lnTo>
                    <a:pt x="36" y="186"/>
                  </a:lnTo>
                  <a:lnTo>
                    <a:pt x="32" y="184"/>
                  </a:lnTo>
                  <a:lnTo>
                    <a:pt x="30" y="182"/>
                  </a:lnTo>
                  <a:lnTo>
                    <a:pt x="27" y="179"/>
                  </a:lnTo>
                  <a:lnTo>
                    <a:pt x="26" y="176"/>
                  </a:lnTo>
                  <a:lnTo>
                    <a:pt x="25" y="174"/>
                  </a:lnTo>
                  <a:lnTo>
                    <a:pt x="25" y="171"/>
                  </a:lnTo>
                  <a:lnTo>
                    <a:pt x="26" y="169"/>
                  </a:lnTo>
                  <a:lnTo>
                    <a:pt x="27" y="167"/>
                  </a:lnTo>
                  <a:lnTo>
                    <a:pt x="27" y="163"/>
                  </a:lnTo>
                  <a:lnTo>
                    <a:pt x="25" y="161"/>
                  </a:lnTo>
                  <a:lnTo>
                    <a:pt x="22" y="159"/>
                  </a:lnTo>
                  <a:lnTo>
                    <a:pt x="19" y="157"/>
                  </a:lnTo>
                  <a:lnTo>
                    <a:pt x="18" y="157"/>
                  </a:lnTo>
                  <a:lnTo>
                    <a:pt x="18" y="155"/>
                  </a:lnTo>
                  <a:lnTo>
                    <a:pt x="18" y="154"/>
                  </a:lnTo>
                  <a:lnTo>
                    <a:pt x="18" y="153"/>
                  </a:lnTo>
                  <a:lnTo>
                    <a:pt x="19" y="152"/>
                  </a:lnTo>
                  <a:lnTo>
                    <a:pt x="21" y="151"/>
                  </a:lnTo>
                  <a:lnTo>
                    <a:pt x="22" y="148"/>
                  </a:lnTo>
                  <a:lnTo>
                    <a:pt x="24" y="145"/>
                  </a:lnTo>
                  <a:lnTo>
                    <a:pt x="17" y="143"/>
                  </a:lnTo>
                  <a:lnTo>
                    <a:pt x="15" y="140"/>
                  </a:lnTo>
                  <a:lnTo>
                    <a:pt x="14" y="137"/>
                  </a:lnTo>
                  <a:lnTo>
                    <a:pt x="15" y="136"/>
                  </a:lnTo>
                  <a:lnTo>
                    <a:pt x="15" y="133"/>
                  </a:lnTo>
                  <a:lnTo>
                    <a:pt x="15" y="131"/>
                  </a:lnTo>
                  <a:lnTo>
                    <a:pt x="14" y="128"/>
                  </a:lnTo>
                  <a:lnTo>
                    <a:pt x="14" y="125"/>
                  </a:lnTo>
                  <a:lnTo>
                    <a:pt x="13" y="125"/>
                  </a:lnTo>
                  <a:lnTo>
                    <a:pt x="10" y="124"/>
                  </a:lnTo>
                  <a:lnTo>
                    <a:pt x="8" y="124"/>
                  </a:lnTo>
                  <a:lnTo>
                    <a:pt x="4" y="124"/>
                  </a:lnTo>
                  <a:lnTo>
                    <a:pt x="2" y="123"/>
                  </a:lnTo>
                  <a:lnTo>
                    <a:pt x="0" y="122"/>
                  </a:lnTo>
                  <a:lnTo>
                    <a:pt x="0" y="120"/>
                  </a:lnTo>
                  <a:lnTo>
                    <a:pt x="0" y="117"/>
                  </a:lnTo>
                  <a:lnTo>
                    <a:pt x="0" y="115"/>
                  </a:lnTo>
                  <a:lnTo>
                    <a:pt x="2" y="110"/>
                  </a:lnTo>
                  <a:lnTo>
                    <a:pt x="3" y="107"/>
                  </a:lnTo>
                  <a:lnTo>
                    <a:pt x="4" y="105"/>
                  </a:lnTo>
                  <a:lnTo>
                    <a:pt x="4" y="101"/>
                  </a:lnTo>
                  <a:lnTo>
                    <a:pt x="7" y="96"/>
                  </a:lnTo>
                  <a:lnTo>
                    <a:pt x="8" y="92"/>
                  </a:lnTo>
                  <a:lnTo>
                    <a:pt x="9" y="88"/>
                  </a:lnTo>
                  <a:lnTo>
                    <a:pt x="8" y="87"/>
                  </a:lnTo>
                  <a:lnTo>
                    <a:pt x="7" y="87"/>
                  </a:lnTo>
                  <a:lnTo>
                    <a:pt x="6" y="86"/>
                  </a:lnTo>
                  <a:lnTo>
                    <a:pt x="8" y="84"/>
                  </a:lnTo>
                  <a:lnTo>
                    <a:pt x="9" y="82"/>
                  </a:lnTo>
                  <a:lnTo>
                    <a:pt x="8" y="79"/>
                  </a:lnTo>
                  <a:lnTo>
                    <a:pt x="7" y="78"/>
                  </a:lnTo>
                  <a:lnTo>
                    <a:pt x="6" y="77"/>
                  </a:lnTo>
                  <a:lnTo>
                    <a:pt x="4" y="76"/>
                  </a:lnTo>
                  <a:lnTo>
                    <a:pt x="4" y="75"/>
                  </a:lnTo>
                  <a:lnTo>
                    <a:pt x="4" y="73"/>
                  </a:lnTo>
                  <a:lnTo>
                    <a:pt x="3" y="73"/>
                  </a:lnTo>
                  <a:lnTo>
                    <a:pt x="3" y="72"/>
                  </a:lnTo>
                  <a:lnTo>
                    <a:pt x="2" y="71"/>
                  </a:lnTo>
                  <a:lnTo>
                    <a:pt x="1" y="70"/>
                  </a:lnTo>
                  <a:lnTo>
                    <a:pt x="2" y="69"/>
                  </a:lnTo>
                  <a:lnTo>
                    <a:pt x="3" y="67"/>
                  </a:lnTo>
                  <a:lnTo>
                    <a:pt x="6" y="63"/>
                  </a:lnTo>
                  <a:lnTo>
                    <a:pt x="8" y="61"/>
                  </a:lnTo>
                  <a:lnTo>
                    <a:pt x="8" y="54"/>
                  </a:lnTo>
                  <a:lnTo>
                    <a:pt x="9" y="48"/>
                  </a:lnTo>
                  <a:lnTo>
                    <a:pt x="10" y="42"/>
                  </a:lnTo>
                  <a:lnTo>
                    <a:pt x="13" y="38"/>
                  </a:lnTo>
                  <a:lnTo>
                    <a:pt x="17" y="30"/>
                  </a:lnTo>
                  <a:lnTo>
                    <a:pt x="21" y="24"/>
                  </a:lnTo>
                  <a:lnTo>
                    <a:pt x="23" y="21"/>
                  </a:lnTo>
                  <a:lnTo>
                    <a:pt x="25" y="18"/>
                  </a:lnTo>
                  <a:lnTo>
                    <a:pt x="29" y="15"/>
                  </a:lnTo>
                  <a:lnTo>
                    <a:pt x="34" y="11"/>
                  </a:lnTo>
                  <a:lnTo>
                    <a:pt x="39" y="8"/>
                  </a:lnTo>
                  <a:lnTo>
                    <a:pt x="4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7" name="Freeform 244"/>
            <p:cNvSpPr>
              <a:spLocks/>
            </p:cNvSpPr>
            <p:nvPr/>
          </p:nvSpPr>
          <p:spPr bwMode="auto">
            <a:xfrm>
              <a:off x="5412" y="3044"/>
              <a:ext cx="11" cy="18"/>
            </a:xfrm>
            <a:custGeom>
              <a:avLst/>
              <a:gdLst>
                <a:gd name="T0" fmla="*/ 0 w 23"/>
                <a:gd name="T1" fmla="*/ 0 h 37"/>
                <a:gd name="T2" fmla="*/ 0 w 23"/>
                <a:gd name="T3" fmla="*/ 0 h 37"/>
                <a:gd name="T4" fmla="*/ 0 w 23"/>
                <a:gd name="T5" fmla="*/ 0 h 37"/>
                <a:gd name="T6" fmla="*/ 0 w 23"/>
                <a:gd name="T7" fmla="*/ 0 h 37"/>
                <a:gd name="T8" fmla="*/ 0 w 23"/>
                <a:gd name="T9" fmla="*/ 0 h 37"/>
                <a:gd name="T10" fmla="*/ 0 w 23"/>
                <a:gd name="T11" fmla="*/ 0 h 37"/>
                <a:gd name="T12" fmla="*/ 0 w 23"/>
                <a:gd name="T13" fmla="*/ 0 h 37"/>
                <a:gd name="T14" fmla="*/ 0 w 23"/>
                <a:gd name="T15" fmla="*/ 0 h 37"/>
                <a:gd name="T16" fmla="*/ 0 w 23"/>
                <a:gd name="T17" fmla="*/ 0 h 37"/>
                <a:gd name="T18" fmla="*/ 0 w 23"/>
                <a:gd name="T19" fmla="*/ 0 h 37"/>
                <a:gd name="T20" fmla="*/ 0 w 23"/>
                <a:gd name="T21" fmla="*/ 0 h 37"/>
                <a:gd name="T22" fmla="*/ 0 w 23"/>
                <a:gd name="T23" fmla="*/ 0 h 37"/>
                <a:gd name="T24" fmla="*/ 0 w 23"/>
                <a:gd name="T25" fmla="*/ 0 h 37"/>
                <a:gd name="T26" fmla="*/ 0 w 23"/>
                <a:gd name="T27" fmla="*/ 0 h 37"/>
                <a:gd name="T28" fmla="*/ 0 w 23"/>
                <a:gd name="T29" fmla="*/ 0 h 37"/>
                <a:gd name="T30" fmla="*/ 0 w 23"/>
                <a:gd name="T31" fmla="*/ 0 h 37"/>
                <a:gd name="T32" fmla="*/ 0 w 23"/>
                <a:gd name="T33" fmla="*/ 0 h 37"/>
                <a:gd name="T34" fmla="*/ 0 w 23"/>
                <a:gd name="T35" fmla="*/ 0 h 37"/>
                <a:gd name="T36" fmla="*/ 0 w 23"/>
                <a:gd name="T37" fmla="*/ 0 h 37"/>
                <a:gd name="T38" fmla="*/ 0 w 23"/>
                <a:gd name="T39" fmla="*/ 0 h 37"/>
                <a:gd name="T40" fmla="*/ 0 w 23"/>
                <a:gd name="T41" fmla="*/ 0 h 37"/>
                <a:gd name="T42" fmla="*/ 0 w 23"/>
                <a:gd name="T43" fmla="*/ 0 h 37"/>
                <a:gd name="T44" fmla="*/ 0 w 23"/>
                <a:gd name="T45" fmla="*/ 0 h 37"/>
                <a:gd name="T46" fmla="*/ 0 w 23"/>
                <a:gd name="T47" fmla="*/ 0 h 37"/>
                <a:gd name="T48" fmla="*/ 0 w 23"/>
                <a:gd name="T49" fmla="*/ 0 h 37"/>
                <a:gd name="T50" fmla="*/ 0 w 23"/>
                <a:gd name="T51" fmla="*/ 0 h 37"/>
                <a:gd name="T52" fmla="*/ 0 w 23"/>
                <a:gd name="T53" fmla="*/ 0 h 37"/>
                <a:gd name="T54" fmla="*/ 0 w 23"/>
                <a:gd name="T55" fmla="*/ 0 h 37"/>
                <a:gd name="T56" fmla="*/ 0 w 23"/>
                <a:gd name="T57" fmla="*/ 0 h 37"/>
                <a:gd name="T58" fmla="*/ 0 w 23"/>
                <a:gd name="T59" fmla="*/ 0 h 37"/>
                <a:gd name="T60" fmla="*/ 0 w 23"/>
                <a:gd name="T61" fmla="*/ 0 h 37"/>
                <a:gd name="T62" fmla="*/ 0 w 23"/>
                <a:gd name="T63" fmla="*/ 0 h 37"/>
                <a:gd name="T64" fmla="*/ 0 w 23"/>
                <a:gd name="T65" fmla="*/ 0 h 37"/>
                <a:gd name="T66" fmla="*/ 0 w 23"/>
                <a:gd name="T67" fmla="*/ 0 h 37"/>
                <a:gd name="T68" fmla="*/ 0 w 23"/>
                <a:gd name="T69" fmla="*/ 0 h 37"/>
                <a:gd name="T70" fmla="*/ 0 w 23"/>
                <a:gd name="T71" fmla="*/ 0 h 37"/>
                <a:gd name="T72" fmla="*/ 0 w 23"/>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
                <a:gd name="T112" fmla="*/ 0 h 37"/>
                <a:gd name="T113" fmla="*/ 23 w 23"/>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 h="37">
                  <a:moveTo>
                    <a:pt x="6" y="0"/>
                  </a:moveTo>
                  <a:lnTo>
                    <a:pt x="6" y="3"/>
                  </a:lnTo>
                  <a:lnTo>
                    <a:pt x="5" y="8"/>
                  </a:lnTo>
                  <a:lnTo>
                    <a:pt x="1" y="12"/>
                  </a:lnTo>
                  <a:lnTo>
                    <a:pt x="0" y="15"/>
                  </a:lnTo>
                  <a:lnTo>
                    <a:pt x="1" y="17"/>
                  </a:lnTo>
                  <a:lnTo>
                    <a:pt x="1" y="19"/>
                  </a:lnTo>
                  <a:lnTo>
                    <a:pt x="1" y="23"/>
                  </a:lnTo>
                  <a:lnTo>
                    <a:pt x="1" y="25"/>
                  </a:lnTo>
                  <a:lnTo>
                    <a:pt x="2" y="26"/>
                  </a:lnTo>
                  <a:lnTo>
                    <a:pt x="2" y="29"/>
                  </a:lnTo>
                  <a:lnTo>
                    <a:pt x="2" y="32"/>
                  </a:lnTo>
                  <a:lnTo>
                    <a:pt x="4" y="34"/>
                  </a:lnTo>
                  <a:lnTo>
                    <a:pt x="5" y="34"/>
                  </a:lnTo>
                  <a:lnTo>
                    <a:pt x="6" y="34"/>
                  </a:lnTo>
                  <a:lnTo>
                    <a:pt x="7" y="34"/>
                  </a:lnTo>
                  <a:lnTo>
                    <a:pt x="7" y="32"/>
                  </a:lnTo>
                  <a:lnTo>
                    <a:pt x="7" y="30"/>
                  </a:lnTo>
                  <a:lnTo>
                    <a:pt x="7" y="27"/>
                  </a:lnTo>
                  <a:lnTo>
                    <a:pt x="7" y="26"/>
                  </a:lnTo>
                  <a:lnTo>
                    <a:pt x="9" y="32"/>
                  </a:lnTo>
                  <a:lnTo>
                    <a:pt x="13" y="35"/>
                  </a:lnTo>
                  <a:lnTo>
                    <a:pt x="16" y="37"/>
                  </a:lnTo>
                  <a:lnTo>
                    <a:pt x="22" y="37"/>
                  </a:lnTo>
                  <a:lnTo>
                    <a:pt x="23" y="35"/>
                  </a:lnTo>
                  <a:lnTo>
                    <a:pt x="23" y="33"/>
                  </a:lnTo>
                  <a:lnTo>
                    <a:pt x="23" y="32"/>
                  </a:lnTo>
                  <a:lnTo>
                    <a:pt x="22" y="30"/>
                  </a:lnTo>
                  <a:lnTo>
                    <a:pt x="20" y="27"/>
                  </a:lnTo>
                  <a:lnTo>
                    <a:pt x="18" y="24"/>
                  </a:lnTo>
                  <a:lnTo>
                    <a:pt x="16" y="19"/>
                  </a:lnTo>
                  <a:lnTo>
                    <a:pt x="15" y="14"/>
                  </a:lnTo>
                  <a:lnTo>
                    <a:pt x="13" y="11"/>
                  </a:lnTo>
                  <a:lnTo>
                    <a:pt x="9" y="8"/>
                  </a:lnTo>
                  <a:lnTo>
                    <a:pt x="7" y="4"/>
                  </a:lnTo>
                  <a:lnTo>
                    <a:pt x="6"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8" name="Freeform 245"/>
            <p:cNvSpPr>
              <a:spLocks/>
            </p:cNvSpPr>
            <p:nvPr/>
          </p:nvSpPr>
          <p:spPr bwMode="auto">
            <a:xfrm>
              <a:off x="5447" y="2748"/>
              <a:ext cx="4" cy="4"/>
            </a:xfrm>
            <a:custGeom>
              <a:avLst/>
              <a:gdLst>
                <a:gd name="T0" fmla="*/ 1 w 7"/>
                <a:gd name="T1" fmla="*/ 1 h 7"/>
                <a:gd name="T2" fmla="*/ 1 w 7"/>
                <a:gd name="T3" fmla="*/ 1 h 7"/>
                <a:gd name="T4" fmla="*/ 1 w 7"/>
                <a:gd name="T5" fmla="*/ 1 h 7"/>
                <a:gd name="T6" fmla="*/ 0 w 7"/>
                <a:gd name="T7" fmla="*/ 1 h 7"/>
                <a:gd name="T8" fmla="*/ 0 w 7"/>
                <a:gd name="T9" fmla="*/ 1 h 7"/>
                <a:gd name="T10" fmla="*/ 1 w 7"/>
                <a:gd name="T11" fmla="*/ 1 h 7"/>
                <a:gd name="T12" fmla="*/ 1 w 7"/>
                <a:gd name="T13" fmla="*/ 1 h 7"/>
                <a:gd name="T14" fmla="*/ 1 w 7"/>
                <a:gd name="T15" fmla="*/ 1 h 7"/>
                <a:gd name="T16" fmla="*/ 1 w 7"/>
                <a:gd name="T17" fmla="*/ 0 h 7"/>
                <a:gd name="T18" fmla="*/ 1 w 7"/>
                <a:gd name="T19" fmla="*/ 1 h 7"/>
                <a:gd name="T20" fmla="*/ 1 w 7"/>
                <a:gd name="T21" fmla="*/ 1 h 7"/>
                <a:gd name="T22" fmla="*/ 1 w 7"/>
                <a:gd name="T23" fmla="*/ 1 h 7"/>
                <a:gd name="T24" fmla="*/ 1 w 7"/>
                <a:gd name="T25" fmla="*/ 1 h 7"/>
                <a:gd name="T26" fmla="*/ 1 w 7"/>
                <a:gd name="T27" fmla="*/ 1 h 7"/>
                <a:gd name="T28" fmla="*/ 1 w 7"/>
                <a:gd name="T29" fmla="*/ 1 h 7"/>
                <a:gd name="T30" fmla="*/ 1 w 7"/>
                <a:gd name="T31" fmla="*/ 1 h 7"/>
                <a:gd name="T32" fmla="*/ 1 w 7"/>
                <a:gd name="T33" fmla="*/ 1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2" y="4"/>
                  </a:moveTo>
                  <a:lnTo>
                    <a:pt x="2" y="4"/>
                  </a:lnTo>
                  <a:lnTo>
                    <a:pt x="2" y="3"/>
                  </a:lnTo>
                  <a:lnTo>
                    <a:pt x="0" y="3"/>
                  </a:lnTo>
                  <a:lnTo>
                    <a:pt x="2" y="3"/>
                  </a:lnTo>
                  <a:lnTo>
                    <a:pt x="3" y="1"/>
                  </a:lnTo>
                  <a:lnTo>
                    <a:pt x="4" y="1"/>
                  </a:lnTo>
                  <a:lnTo>
                    <a:pt x="5" y="0"/>
                  </a:lnTo>
                  <a:lnTo>
                    <a:pt x="6" y="3"/>
                  </a:lnTo>
                  <a:lnTo>
                    <a:pt x="6" y="4"/>
                  </a:lnTo>
                  <a:lnTo>
                    <a:pt x="7" y="6"/>
                  </a:lnTo>
                  <a:lnTo>
                    <a:pt x="7" y="7"/>
                  </a:lnTo>
                  <a:lnTo>
                    <a:pt x="6" y="7"/>
                  </a:lnTo>
                  <a:lnTo>
                    <a:pt x="5" y="6"/>
                  </a:lnTo>
                  <a:lnTo>
                    <a:pt x="3" y="5"/>
                  </a:lnTo>
                  <a:lnTo>
                    <a:pt x="2"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9" name="Freeform 246"/>
            <p:cNvSpPr>
              <a:spLocks/>
            </p:cNvSpPr>
            <p:nvPr/>
          </p:nvSpPr>
          <p:spPr bwMode="auto">
            <a:xfrm>
              <a:off x="5443" y="2718"/>
              <a:ext cx="65" cy="63"/>
            </a:xfrm>
            <a:custGeom>
              <a:avLst/>
              <a:gdLst>
                <a:gd name="T0" fmla="*/ 1 w 130"/>
                <a:gd name="T1" fmla="*/ 0 h 127"/>
                <a:gd name="T2" fmla="*/ 1 w 130"/>
                <a:gd name="T3" fmla="*/ 0 h 127"/>
                <a:gd name="T4" fmla="*/ 1 w 130"/>
                <a:gd name="T5" fmla="*/ 0 h 127"/>
                <a:gd name="T6" fmla="*/ 1 w 130"/>
                <a:gd name="T7" fmla="*/ 0 h 127"/>
                <a:gd name="T8" fmla="*/ 1 w 130"/>
                <a:gd name="T9" fmla="*/ 0 h 127"/>
                <a:gd name="T10" fmla="*/ 1 w 130"/>
                <a:gd name="T11" fmla="*/ 0 h 127"/>
                <a:gd name="T12" fmla="*/ 1 w 130"/>
                <a:gd name="T13" fmla="*/ 0 h 127"/>
                <a:gd name="T14" fmla="*/ 1 w 130"/>
                <a:gd name="T15" fmla="*/ 0 h 127"/>
                <a:gd name="T16" fmla="*/ 1 w 130"/>
                <a:gd name="T17" fmla="*/ 0 h 127"/>
                <a:gd name="T18" fmla="*/ 1 w 130"/>
                <a:gd name="T19" fmla="*/ 0 h 127"/>
                <a:gd name="T20" fmla="*/ 1 w 130"/>
                <a:gd name="T21" fmla="*/ 0 h 127"/>
                <a:gd name="T22" fmla="*/ 1 w 130"/>
                <a:gd name="T23" fmla="*/ 0 h 127"/>
                <a:gd name="T24" fmla="*/ 1 w 130"/>
                <a:gd name="T25" fmla="*/ 0 h 127"/>
                <a:gd name="T26" fmla="*/ 1 w 130"/>
                <a:gd name="T27" fmla="*/ 0 h 127"/>
                <a:gd name="T28" fmla="*/ 1 w 130"/>
                <a:gd name="T29" fmla="*/ 0 h 127"/>
                <a:gd name="T30" fmla="*/ 1 w 130"/>
                <a:gd name="T31" fmla="*/ 0 h 127"/>
                <a:gd name="T32" fmla="*/ 1 w 130"/>
                <a:gd name="T33" fmla="*/ 0 h 127"/>
                <a:gd name="T34" fmla="*/ 1 w 130"/>
                <a:gd name="T35" fmla="*/ 0 h 127"/>
                <a:gd name="T36" fmla="*/ 1 w 130"/>
                <a:gd name="T37" fmla="*/ 0 h 127"/>
                <a:gd name="T38" fmla="*/ 1 w 130"/>
                <a:gd name="T39" fmla="*/ 0 h 127"/>
                <a:gd name="T40" fmla="*/ 1 w 130"/>
                <a:gd name="T41" fmla="*/ 0 h 127"/>
                <a:gd name="T42" fmla="*/ 1 w 130"/>
                <a:gd name="T43" fmla="*/ 0 h 127"/>
                <a:gd name="T44" fmla="*/ 1 w 130"/>
                <a:gd name="T45" fmla="*/ 0 h 127"/>
                <a:gd name="T46" fmla="*/ 1 w 130"/>
                <a:gd name="T47" fmla="*/ 0 h 127"/>
                <a:gd name="T48" fmla="*/ 1 w 130"/>
                <a:gd name="T49" fmla="*/ 0 h 127"/>
                <a:gd name="T50" fmla="*/ 1 w 130"/>
                <a:gd name="T51" fmla="*/ 0 h 127"/>
                <a:gd name="T52" fmla="*/ 1 w 130"/>
                <a:gd name="T53" fmla="*/ 0 h 127"/>
                <a:gd name="T54" fmla="*/ 1 w 130"/>
                <a:gd name="T55" fmla="*/ 0 h 127"/>
                <a:gd name="T56" fmla="*/ 1 w 130"/>
                <a:gd name="T57" fmla="*/ 0 h 127"/>
                <a:gd name="T58" fmla="*/ 1 w 130"/>
                <a:gd name="T59" fmla="*/ 0 h 127"/>
                <a:gd name="T60" fmla="*/ 1 w 130"/>
                <a:gd name="T61" fmla="*/ 0 h 127"/>
                <a:gd name="T62" fmla="*/ 1 w 130"/>
                <a:gd name="T63" fmla="*/ 0 h 127"/>
                <a:gd name="T64" fmla="*/ 1 w 130"/>
                <a:gd name="T65" fmla="*/ 0 h 127"/>
                <a:gd name="T66" fmla="*/ 1 w 130"/>
                <a:gd name="T67" fmla="*/ 0 h 127"/>
                <a:gd name="T68" fmla="*/ 1 w 130"/>
                <a:gd name="T69" fmla="*/ 0 h 127"/>
                <a:gd name="T70" fmla="*/ 1 w 130"/>
                <a:gd name="T71" fmla="*/ 0 h 127"/>
                <a:gd name="T72" fmla="*/ 1 w 130"/>
                <a:gd name="T73" fmla="*/ 0 h 127"/>
                <a:gd name="T74" fmla="*/ 1 w 130"/>
                <a:gd name="T75" fmla="*/ 0 h 127"/>
                <a:gd name="T76" fmla="*/ 1 w 130"/>
                <a:gd name="T77" fmla="*/ 0 h 127"/>
                <a:gd name="T78" fmla="*/ 1 w 130"/>
                <a:gd name="T79" fmla="*/ 0 h 127"/>
                <a:gd name="T80" fmla="*/ 1 w 130"/>
                <a:gd name="T81" fmla="*/ 0 h 127"/>
                <a:gd name="T82" fmla="*/ 1 w 130"/>
                <a:gd name="T83" fmla="*/ 0 h 127"/>
                <a:gd name="T84" fmla="*/ 1 w 130"/>
                <a:gd name="T85" fmla="*/ 0 h 127"/>
                <a:gd name="T86" fmla="*/ 1 w 130"/>
                <a:gd name="T87" fmla="*/ 0 h 127"/>
                <a:gd name="T88" fmla="*/ 1 w 130"/>
                <a:gd name="T89" fmla="*/ 0 h 127"/>
                <a:gd name="T90" fmla="*/ 1 w 130"/>
                <a:gd name="T91" fmla="*/ 0 h 127"/>
                <a:gd name="T92" fmla="*/ 1 w 130"/>
                <a:gd name="T93" fmla="*/ 0 h 127"/>
                <a:gd name="T94" fmla="*/ 1 w 130"/>
                <a:gd name="T95" fmla="*/ 0 h 127"/>
                <a:gd name="T96" fmla="*/ 1 w 130"/>
                <a:gd name="T97" fmla="*/ 0 h 127"/>
                <a:gd name="T98" fmla="*/ 1 w 130"/>
                <a:gd name="T99" fmla="*/ 0 h 127"/>
                <a:gd name="T100" fmla="*/ 1 w 130"/>
                <a:gd name="T101" fmla="*/ 0 h 127"/>
                <a:gd name="T102" fmla="*/ 1 w 130"/>
                <a:gd name="T103" fmla="*/ 0 h 1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0"/>
                <a:gd name="T157" fmla="*/ 0 h 127"/>
                <a:gd name="T158" fmla="*/ 130 w 130"/>
                <a:gd name="T159" fmla="*/ 127 h 1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0" h="127">
                  <a:moveTo>
                    <a:pt x="102" y="11"/>
                  </a:moveTo>
                  <a:lnTo>
                    <a:pt x="102" y="13"/>
                  </a:lnTo>
                  <a:lnTo>
                    <a:pt x="102" y="15"/>
                  </a:lnTo>
                  <a:lnTo>
                    <a:pt x="102" y="17"/>
                  </a:lnTo>
                  <a:lnTo>
                    <a:pt x="102" y="20"/>
                  </a:lnTo>
                  <a:lnTo>
                    <a:pt x="102" y="23"/>
                  </a:lnTo>
                  <a:lnTo>
                    <a:pt x="102" y="28"/>
                  </a:lnTo>
                  <a:lnTo>
                    <a:pt x="102" y="34"/>
                  </a:lnTo>
                  <a:lnTo>
                    <a:pt x="103" y="37"/>
                  </a:lnTo>
                  <a:lnTo>
                    <a:pt x="105" y="38"/>
                  </a:lnTo>
                  <a:lnTo>
                    <a:pt x="107" y="41"/>
                  </a:lnTo>
                  <a:lnTo>
                    <a:pt x="110" y="42"/>
                  </a:lnTo>
                  <a:lnTo>
                    <a:pt x="112" y="42"/>
                  </a:lnTo>
                  <a:lnTo>
                    <a:pt x="114" y="42"/>
                  </a:lnTo>
                  <a:lnTo>
                    <a:pt x="115" y="42"/>
                  </a:lnTo>
                  <a:lnTo>
                    <a:pt x="118" y="42"/>
                  </a:lnTo>
                  <a:lnTo>
                    <a:pt x="119" y="42"/>
                  </a:lnTo>
                  <a:lnTo>
                    <a:pt x="121" y="43"/>
                  </a:lnTo>
                  <a:lnTo>
                    <a:pt x="122" y="44"/>
                  </a:lnTo>
                  <a:lnTo>
                    <a:pt x="125" y="45"/>
                  </a:lnTo>
                  <a:lnTo>
                    <a:pt x="127" y="46"/>
                  </a:lnTo>
                  <a:lnTo>
                    <a:pt x="126" y="52"/>
                  </a:lnTo>
                  <a:lnTo>
                    <a:pt x="126" y="58"/>
                  </a:lnTo>
                  <a:lnTo>
                    <a:pt x="127" y="62"/>
                  </a:lnTo>
                  <a:lnTo>
                    <a:pt x="130" y="67"/>
                  </a:lnTo>
                  <a:lnTo>
                    <a:pt x="129" y="73"/>
                  </a:lnTo>
                  <a:lnTo>
                    <a:pt x="126" y="81"/>
                  </a:lnTo>
                  <a:lnTo>
                    <a:pt x="120" y="89"/>
                  </a:lnTo>
                  <a:lnTo>
                    <a:pt x="114" y="98"/>
                  </a:lnTo>
                  <a:lnTo>
                    <a:pt x="107" y="106"/>
                  </a:lnTo>
                  <a:lnTo>
                    <a:pt x="100" y="113"/>
                  </a:lnTo>
                  <a:lnTo>
                    <a:pt x="94" y="120"/>
                  </a:lnTo>
                  <a:lnTo>
                    <a:pt x="87" y="123"/>
                  </a:lnTo>
                  <a:lnTo>
                    <a:pt x="82" y="126"/>
                  </a:lnTo>
                  <a:lnTo>
                    <a:pt x="76" y="127"/>
                  </a:lnTo>
                  <a:lnTo>
                    <a:pt x="71" y="127"/>
                  </a:lnTo>
                  <a:lnTo>
                    <a:pt x="65" y="127"/>
                  </a:lnTo>
                  <a:lnTo>
                    <a:pt x="56" y="126"/>
                  </a:lnTo>
                  <a:lnTo>
                    <a:pt x="49" y="123"/>
                  </a:lnTo>
                  <a:lnTo>
                    <a:pt x="42" y="122"/>
                  </a:lnTo>
                  <a:lnTo>
                    <a:pt x="38" y="121"/>
                  </a:lnTo>
                  <a:lnTo>
                    <a:pt x="31" y="118"/>
                  </a:lnTo>
                  <a:lnTo>
                    <a:pt x="26" y="114"/>
                  </a:lnTo>
                  <a:lnTo>
                    <a:pt x="21" y="111"/>
                  </a:lnTo>
                  <a:lnTo>
                    <a:pt x="20" y="108"/>
                  </a:lnTo>
                  <a:lnTo>
                    <a:pt x="16" y="108"/>
                  </a:lnTo>
                  <a:lnTo>
                    <a:pt x="15" y="107"/>
                  </a:lnTo>
                  <a:lnTo>
                    <a:pt x="13" y="107"/>
                  </a:lnTo>
                  <a:lnTo>
                    <a:pt x="10" y="107"/>
                  </a:lnTo>
                  <a:lnTo>
                    <a:pt x="6" y="105"/>
                  </a:lnTo>
                  <a:lnTo>
                    <a:pt x="4" y="103"/>
                  </a:lnTo>
                  <a:lnTo>
                    <a:pt x="1" y="100"/>
                  </a:lnTo>
                  <a:lnTo>
                    <a:pt x="0" y="97"/>
                  </a:lnTo>
                  <a:lnTo>
                    <a:pt x="4" y="98"/>
                  </a:lnTo>
                  <a:lnTo>
                    <a:pt x="7" y="98"/>
                  </a:lnTo>
                  <a:lnTo>
                    <a:pt x="11" y="98"/>
                  </a:lnTo>
                  <a:lnTo>
                    <a:pt x="13" y="97"/>
                  </a:lnTo>
                  <a:lnTo>
                    <a:pt x="14" y="97"/>
                  </a:lnTo>
                  <a:lnTo>
                    <a:pt x="16" y="97"/>
                  </a:lnTo>
                  <a:lnTo>
                    <a:pt x="18" y="97"/>
                  </a:lnTo>
                  <a:lnTo>
                    <a:pt x="20" y="98"/>
                  </a:lnTo>
                  <a:lnTo>
                    <a:pt x="22" y="98"/>
                  </a:lnTo>
                  <a:lnTo>
                    <a:pt x="27" y="98"/>
                  </a:lnTo>
                  <a:lnTo>
                    <a:pt x="31" y="97"/>
                  </a:lnTo>
                  <a:lnTo>
                    <a:pt x="34" y="96"/>
                  </a:lnTo>
                  <a:lnTo>
                    <a:pt x="35" y="95"/>
                  </a:lnTo>
                  <a:lnTo>
                    <a:pt x="35" y="93"/>
                  </a:lnTo>
                  <a:lnTo>
                    <a:pt x="36" y="93"/>
                  </a:lnTo>
                  <a:lnTo>
                    <a:pt x="39" y="93"/>
                  </a:lnTo>
                  <a:lnTo>
                    <a:pt x="45" y="93"/>
                  </a:lnTo>
                  <a:lnTo>
                    <a:pt x="51" y="93"/>
                  </a:lnTo>
                  <a:lnTo>
                    <a:pt x="57" y="92"/>
                  </a:lnTo>
                  <a:lnTo>
                    <a:pt x="54" y="93"/>
                  </a:lnTo>
                  <a:lnTo>
                    <a:pt x="52" y="95"/>
                  </a:lnTo>
                  <a:lnTo>
                    <a:pt x="50" y="96"/>
                  </a:lnTo>
                  <a:lnTo>
                    <a:pt x="48" y="97"/>
                  </a:lnTo>
                  <a:lnTo>
                    <a:pt x="52" y="98"/>
                  </a:lnTo>
                  <a:lnTo>
                    <a:pt x="56" y="97"/>
                  </a:lnTo>
                  <a:lnTo>
                    <a:pt x="58" y="96"/>
                  </a:lnTo>
                  <a:lnTo>
                    <a:pt x="60" y="95"/>
                  </a:lnTo>
                  <a:lnTo>
                    <a:pt x="65" y="92"/>
                  </a:lnTo>
                  <a:lnTo>
                    <a:pt x="72" y="88"/>
                  </a:lnTo>
                  <a:lnTo>
                    <a:pt x="79" y="82"/>
                  </a:lnTo>
                  <a:lnTo>
                    <a:pt x="82" y="74"/>
                  </a:lnTo>
                  <a:lnTo>
                    <a:pt x="83" y="70"/>
                  </a:lnTo>
                  <a:lnTo>
                    <a:pt x="82" y="68"/>
                  </a:lnTo>
                  <a:lnTo>
                    <a:pt x="80" y="69"/>
                  </a:lnTo>
                  <a:lnTo>
                    <a:pt x="77" y="70"/>
                  </a:lnTo>
                  <a:lnTo>
                    <a:pt x="74" y="72"/>
                  </a:lnTo>
                  <a:lnTo>
                    <a:pt x="68" y="74"/>
                  </a:lnTo>
                  <a:lnTo>
                    <a:pt x="65" y="75"/>
                  </a:lnTo>
                  <a:lnTo>
                    <a:pt x="66" y="72"/>
                  </a:lnTo>
                  <a:lnTo>
                    <a:pt x="71" y="66"/>
                  </a:lnTo>
                  <a:lnTo>
                    <a:pt x="76" y="58"/>
                  </a:lnTo>
                  <a:lnTo>
                    <a:pt x="81" y="52"/>
                  </a:lnTo>
                  <a:lnTo>
                    <a:pt x="83" y="47"/>
                  </a:lnTo>
                  <a:lnTo>
                    <a:pt x="84" y="47"/>
                  </a:lnTo>
                  <a:lnTo>
                    <a:pt x="87" y="46"/>
                  </a:lnTo>
                  <a:lnTo>
                    <a:pt x="88" y="45"/>
                  </a:lnTo>
                  <a:lnTo>
                    <a:pt x="88" y="44"/>
                  </a:lnTo>
                  <a:lnTo>
                    <a:pt x="88" y="43"/>
                  </a:lnTo>
                  <a:lnTo>
                    <a:pt x="87" y="41"/>
                  </a:lnTo>
                  <a:lnTo>
                    <a:pt x="86" y="39"/>
                  </a:lnTo>
                  <a:lnTo>
                    <a:pt x="84" y="38"/>
                  </a:lnTo>
                  <a:lnTo>
                    <a:pt x="88" y="38"/>
                  </a:lnTo>
                  <a:lnTo>
                    <a:pt x="90" y="38"/>
                  </a:lnTo>
                  <a:lnTo>
                    <a:pt x="91" y="37"/>
                  </a:lnTo>
                  <a:lnTo>
                    <a:pt x="91" y="35"/>
                  </a:lnTo>
                  <a:lnTo>
                    <a:pt x="92" y="32"/>
                  </a:lnTo>
                  <a:lnTo>
                    <a:pt x="94" y="30"/>
                  </a:lnTo>
                  <a:lnTo>
                    <a:pt x="95" y="27"/>
                  </a:lnTo>
                  <a:lnTo>
                    <a:pt x="96" y="26"/>
                  </a:lnTo>
                  <a:lnTo>
                    <a:pt x="97" y="24"/>
                  </a:lnTo>
                  <a:lnTo>
                    <a:pt x="98" y="22"/>
                  </a:lnTo>
                  <a:lnTo>
                    <a:pt x="98" y="21"/>
                  </a:lnTo>
                  <a:lnTo>
                    <a:pt x="98" y="20"/>
                  </a:lnTo>
                  <a:lnTo>
                    <a:pt x="97" y="19"/>
                  </a:lnTo>
                  <a:lnTo>
                    <a:pt x="97" y="17"/>
                  </a:lnTo>
                  <a:lnTo>
                    <a:pt x="96" y="17"/>
                  </a:lnTo>
                  <a:lnTo>
                    <a:pt x="95" y="19"/>
                  </a:lnTo>
                  <a:lnTo>
                    <a:pt x="92" y="20"/>
                  </a:lnTo>
                  <a:lnTo>
                    <a:pt x="90" y="22"/>
                  </a:lnTo>
                  <a:lnTo>
                    <a:pt x="87" y="26"/>
                  </a:lnTo>
                  <a:lnTo>
                    <a:pt x="86" y="27"/>
                  </a:lnTo>
                  <a:lnTo>
                    <a:pt x="84" y="27"/>
                  </a:lnTo>
                  <a:lnTo>
                    <a:pt x="84" y="26"/>
                  </a:lnTo>
                  <a:lnTo>
                    <a:pt x="83" y="26"/>
                  </a:lnTo>
                  <a:lnTo>
                    <a:pt x="82" y="26"/>
                  </a:lnTo>
                  <a:lnTo>
                    <a:pt x="82" y="23"/>
                  </a:lnTo>
                  <a:lnTo>
                    <a:pt x="82" y="19"/>
                  </a:lnTo>
                  <a:lnTo>
                    <a:pt x="82" y="14"/>
                  </a:lnTo>
                  <a:lnTo>
                    <a:pt x="82" y="12"/>
                  </a:lnTo>
                  <a:lnTo>
                    <a:pt x="83" y="12"/>
                  </a:lnTo>
                  <a:lnTo>
                    <a:pt x="84" y="11"/>
                  </a:lnTo>
                  <a:lnTo>
                    <a:pt x="86" y="11"/>
                  </a:lnTo>
                  <a:lnTo>
                    <a:pt x="87" y="11"/>
                  </a:lnTo>
                  <a:lnTo>
                    <a:pt x="87" y="9"/>
                  </a:lnTo>
                  <a:lnTo>
                    <a:pt x="88" y="8"/>
                  </a:lnTo>
                  <a:lnTo>
                    <a:pt x="88" y="7"/>
                  </a:lnTo>
                  <a:lnTo>
                    <a:pt x="88" y="6"/>
                  </a:lnTo>
                  <a:lnTo>
                    <a:pt x="91" y="7"/>
                  </a:lnTo>
                  <a:lnTo>
                    <a:pt x="94" y="8"/>
                  </a:lnTo>
                  <a:lnTo>
                    <a:pt x="96" y="9"/>
                  </a:lnTo>
                  <a:lnTo>
                    <a:pt x="97" y="11"/>
                  </a:lnTo>
                  <a:lnTo>
                    <a:pt x="98" y="8"/>
                  </a:lnTo>
                  <a:lnTo>
                    <a:pt x="98" y="5"/>
                  </a:lnTo>
                  <a:lnTo>
                    <a:pt x="98" y="3"/>
                  </a:lnTo>
                  <a:lnTo>
                    <a:pt x="98" y="0"/>
                  </a:lnTo>
                  <a:lnTo>
                    <a:pt x="98" y="4"/>
                  </a:lnTo>
                  <a:lnTo>
                    <a:pt x="98" y="8"/>
                  </a:lnTo>
                  <a:lnTo>
                    <a:pt x="98" y="12"/>
                  </a:lnTo>
                  <a:lnTo>
                    <a:pt x="99" y="14"/>
                  </a:lnTo>
                  <a:lnTo>
                    <a:pt x="99" y="13"/>
                  </a:lnTo>
                  <a:lnTo>
                    <a:pt x="100" y="12"/>
                  </a:lnTo>
                  <a:lnTo>
                    <a:pt x="102"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0" name="Freeform 247"/>
            <p:cNvSpPr>
              <a:spLocks/>
            </p:cNvSpPr>
            <p:nvPr/>
          </p:nvSpPr>
          <p:spPr bwMode="auto">
            <a:xfrm>
              <a:off x="5430" y="2735"/>
              <a:ext cx="17" cy="15"/>
            </a:xfrm>
            <a:custGeom>
              <a:avLst/>
              <a:gdLst>
                <a:gd name="T0" fmla="*/ 1 w 34"/>
                <a:gd name="T1" fmla="*/ 1 h 30"/>
                <a:gd name="T2" fmla="*/ 1 w 34"/>
                <a:gd name="T3" fmla="*/ 1 h 30"/>
                <a:gd name="T4" fmla="*/ 1 w 34"/>
                <a:gd name="T5" fmla="*/ 1 h 30"/>
                <a:gd name="T6" fmla="*/ 1 w 34"/>
                <a:gd name="T7" fmla="*/ 1 h 30"/>
                <a:gd name="T8" fmla="*/ 1 w 34"/>
                <a:gd name="T9" fmla="*/ 1 h 30"/>
                <a:gd name="T10" fmla="*/ 1 w 34"/>
                <a:gd name="T11" fmla="*/ 1 h 30"/>
                <a:gd name="T12" fmla="*/ 1 w 34"/>
                <a:gd name="T13" fmla="*/ 1 h 30"/>
                <a:gd name="T14" fmla="*/ 1 w 34"/>
                <a:gd name="T15" fmla="*/ 1 h 30"/>
                <a:gd name="T16" fmla="*/ 1 w 34"/>
                <a:gd name="T17" fmla="*/ 1 h 30"/>
                <a:gd name="T18" fmla="*/ 1 w 34"/>
                <a:gd name="T19" fmla="*/ 1 h 30"/>
                <a:gd name="T20" fmla="*/ 1 w 34"/>
                <a:gd name="T21" fmla="*/ 1 h 30"/>
                <a:gd name="T22" fmla="*/ 1 w 34"/>
                <a:gd name="T23" fmla="*/ 1 h 30"/>
                <a:gd name="T24" fmla="*/ 1 w 34"/>
                <a:gd name="T25" fmla="*/ 1 h 30"/>
                <a:gd name="T26" fmla="*/ 1 w 34"/>
                <a:gd name="T27" fmla="*/ 1 h 30"/>
                <a:gd name="T28" fmla="*/ 1 w 34"/>
                <a:gd name="T29" fmla="*/ 1 h 30"/>
                <a:gd name="T30" fmla="*/ 1 w 34"/>
                <a:gd name="T31" fmla="*/ 1 h 30"/>
                <a:gd name="T32" fmla="*/ 1 w 34"/>
                <a:gd name="T33" fmla="*/ 1 h 30"/>
                <a:gd name="T34" fmla="*/ 1 w 34"/>
                <a:gd name="T35" fmla="*/ 1 h 30"/>
                <a:gd name="T36" fmla="*/ 0 w 34"/>
                <a:gd name="T37" fmla="*/ 1 h 30"/>
                <a:gd name="T38" fmla="*/ 0 w 34"/>
                <a:gd name="T39" fmla="*/ 1 h 30"/>
                <a:gd name="T40" fmla="*/ 0 w 34"/>
                <a:gd name="T41" fmla="*/ 1 h 30"/>
                <a:gd name="T42" fmla="*/ 1 w 34"/>
                <a:gd name="T43" fmla="*/ 1 h 30"/>
                <a:gd name="T44" fmla="*/ 1 w 34"/>
                <a:gd name="T45" fmla="*/ 1 h 30"/>
                <a:gd name="T46" fmla="*/ 1 w 34"/>
                <a:gd name="T47" fmla="*/ 1 h 30"/>
                <a:gd name="T48" fmla="*/ 1 w 34"/>
                <a:gd name="T49" fmla="*/ 1 h 30"/>
                <a:gd name="T50" fmla="*/ 1 w 34"/>
                <a:gd name="T51" fmla="*/ 1 h 30"/>
                <a:gd name="T52" fmla="*/ 1 w 34"/>
                <a:gd name="T53" fmla="*/ 1 h 30"/>
                <a:gd name="T54" fmla="*/ 1 w 34"/>
                <a:gd name="T55" fmla="*/ 1 h 30"/>
                <a:gd name="T56" fmla="*/ 1 w 34"/>
                <a:gd name="T57" fmla="*/ 0 h 30"/>
                <a:gd name="T58" fmla="*/ 1 w 34"/>
                <a:gd name="T59" fmla="*/ 1 h 30"/>
                <a:gd name="T60" fmla="*/ 1 w 34"/>
                <a:gd name="T61" fmla="*/ 1 h 30"/>
                <a:gd name="T62" fmla="*/ 1 w 34"/>
                <a:gd name="T63" fmla="*/ 1 h 30"/>
                <a:gd name="T64" fmla="*/ 1 w 34"/>
                <a:gd name="T65" fmla="*/ 1 h 30"/>
                <a:gd name="T66" fmla="*/ 1 w 34"/>
                <a:gd name="T67" fmla="*/ 1 h 30"/>
                <a:gd name="T68" fmla="*/ 1 w 34"/>
                <a:gd name="T69" fmla="*/ 1 h 30"/>
                <a:gd name="T70" fmla="*/ 1 w 34"/>
                <a:gd name="T71" fmla="*/ 1 h 30"/>
                <a:gd name="T72" fmla="*/ 1 w 34"/>
                <a:gd name="T73" fmla="*/ 1 h 30"/>
                <a:gd name="T74" fmla="*/ 1 w 34"/>
                <a:gd name="T75" fmla="*/ 1 h 30"/>
                <a:gd name="T76" fmla="*/ 1 w 34"/>
                <a:gd name="T77" fmla="*/ 1 h 30"/>
                <a:gd name="T78" fmla="*/ 1 w 34"/>
                <a:gd name="T79" fmla="*/ 1 h 30"/>
                <a:gd name="T80" fmla="*/ 1 w 34"/>
                <a:gd name="T81" fmla="*/ 1 h 30"/>
                <a:gd name="T82" fmla="*/ 1 w 34"/>
                <a:gd name="T83" fmla="*/ 1 h 30"/>
                <a:gd name="T84" fmla="*/ 1 w 34"/>
                <a:gd name="T85" fmla="*/ 1 h 30"/>
                <a:gd name="T86" fmla="*/ 1 w 34"/>
                <a:gd name="T87" fmla="*/ 1 h 30"/>
                <a:gd name="T88" fmla="*/ 1 w 34"/>
                <a:gd name="T89" fmla="*/ 1 h 30"/>
                <a:gd name="T90" fmla="*/ 1 w 34"/>
                <a:gd name="T91" fmla="*/ 1 h 30"/>
                <a:gd name="T92" fmla="*/ 1 w 34"/>
                <a:gd name="T93" fmla="*/ 1 h 30"/>
                <a:gd name="T94" fmla="*/ 1 w 34"/>
                <a:gd name="T95" fmla="*/ 1 h 30"/>
                <a:gd name="T96" fmla="*/ 1 w 34"/>
                <a:gd name="T97" fmla="*/ 1 h 30"/>
                <a:gd name="T98" fmla="*/ 1 w 34"/>
                <a:gd name="T99" fmla="*/ 1 h 30"/>
                <a:gd name="T100" fmla="*/ 1 w 34"/>
                <a:gd name="T101" fmla="*/ 1 h 30"/>
                <a:gd name="T102" fmla="*/ 1 w 34"/>
                <a:gd name="T103" fmla="*/ 1 h 30"/>
                <a:gd name="T104" fmla="*/ 1 w 34"/>
                <a:gd name="T105" fmla="*/ 1 h 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
                <a:gd name="T160" fmla="*/ 0 h 30"/>
                <a:gd name="T161" fmla="*/ 34 w 34"/>
                <a:gd name="T162" fmla="*/ 30 h 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 h="30">
                  <a:moveTo>
                    <a:pt x="34" y="28"/>
                  </a:moveTo>
                  <a:lnTo>
                    <a:pt x="32" y="29"/>
                  </a:lnTo>
                  <a:lnTo>
                    <a:pt x="30" y="30"/>
                  </a:lnTo>
                  <a:lnTo>
                    <a:pt x="26" y="30"/>
                  </a:lnTo>
                  <a:lnTo>
                    <a:pt x="24" y="30"/>
                  </a:lnTo>
                  <a:lnTo>
                    <a:pt x="17" y="28"/>
                  </a:lnTo>
                  <a:lnTo>
                    <a:pt x="15" y="25"/>
                  </a:lnTo>
                  <a:lnTo>
                    <a:pt x="14" y="22"/>
                  </a:lnTo>
                  <a:lnTo>
                    <a:pt x="15" y="21"/>
                  </a:lnTo>
                  <a:lnTo>
                    <a:pt x="15" y="18"/>
                  </a:lnTo>
                  <a:lnTo>
                    <a:pt x="15" y="16"/>
                  </a:lnTo>
                  <a:lnTo>
                    <a:pt x="14" y="13"/>
                  </a:lnTo>
                  <a:lnTo>
                    <a:pt x="14" y="10"/>
                  </a:lnTo>
                  <a:lnTo>
                    <a:pt x="13" y="10"/>
                  </a:lnTo>
                  <a:lnTo>
                    <a:pt x="10" y="9"/>
                  </a:lnTo>
                  <a:lnTo>
                    <a:pt x="8" y="9"/>
                  </a:lnTo>
                  <a:lnTo>
                    <a:pt x="4" y="9"/>
                  </a:lnTo>
                  <a:lnTo>
                    <a:pt x="2" y="8"/>
                  </a:lnTo>
                  <a:lnTo>
                    <a:pt x="0" y="7"/>
                  </a:lnTo>
                  <a:lnTo>
                    <a:pt x="0" y="5"/>
                  </a:lnTo>
                  <a:lnTo>
                    <a:pt x="0" y="2"/>
                  </a:lnTo>
                  <a:lnTo>
                    <a:pt x="2" y="3"/>
                  </a:lnTo>
                  <a:lnTo>
                    <a:pt x="6" y="5"/>
                  </a:lnTo>
                  <a:lnTo>
                    <a:pt x="8" y="5"/>
                  </a:lnTo>
                  <a:lnTo>
                    <a:pt x="10" y="5"/>
                  </a:lnTo>
                  <a:lnTo>
                    <a:pt x="14" y="5"/>
                  </a:lnTo>
                  <a:lnTo>
                    <a:pt x="17" y="3"/>
                  </a:lnTo>
                  <a:lnTo>
                    <a:pt x="21" y="2"/>
                  </a:lnTo>
                  <a:lnTo>
                    <a:pt x="25" y="0"/>
                  </a:lnTo>
                  <a:lnTo>
                    <a:pt x="26" y="2"/>
                  </a:lnTo>
                  <a:lnTo>
                    <a:pt x="26" y="3"/>
                  </a:lnTo>
                  <a:lnTo>
                    <a:pt x="26" y="5"/>
                  </a:lnTo>
                  <a:lnTo>
                    <a:pt x="25" y="6"/>
                  </a:lnTo>
                  <a:lnTo>
                    <a:pt x="24" y="7"/>
                  </a:lnTo>
                  <a:lnTo>
                    <a:pt x="22" y="8"/>
                  </a:lnTo>
                  <a:lnTo>
                    <a:pt x="19" y="9"/>
                  </a:lnTo>
                  <a:lnTo>
                    <a:pt x="17" y="9"/>
                  </a:lnTo>
                  <a:lnTo>
                    <a:pt x="18" y="11"/>
                  </a:lnTo>
                  <a:lnTo>
                    <a:pt x="18" y="15"/>
                  </a:lnTo>
                  <a:lnTo>
                    <a:pt x="18" y="19"/>
                  </a:lnTo>
                  <a:lnTo>
                    <a:pt x="17" y="22"/>
                  </a:lnTo>
                  <a:lnTo>
                    <a:pt x="18" y="22"/>
                  </a:lnTo>
                  <a:lnTo>
                    <a:pt x="19" y="22"/>
                  </a:lnTo>
                  <a:lnTo>
                    <a:pt x="21" y="22"/>
                  </a:lnTo>
                  <a:lnTo>
                    <a:pt x="22" y="22"/>
                  </a:lnTo>
                  <a:lnTo>
                    <a:pt x="25" y="22"/>
                  </a:lnTo>
                  <a:lnTo>
                    <a:pt x="27" y="22"/>
                  </a:lnTo>
                  <a:lnTo>
                    <a:pt x="29" y="22"/>
                  </a:lnTo>
                  <a:lnTo>
                    <a:pt x="31" y="23"/>
                  </a:lnTo>
                  <a:lnTo>
                    <a:pt x="32" y="24"/>
                  </a:lnTo>
                  <a:lnTo>
                    <a:pt x="34" y="26"/>
                  </a:lnTo>
                  <a:lnTo>
                    <a:pt x="34" y="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1" name="Freeform 248"/>
            <p:cNvSpPr>
              <a:spLocks/>
            </p:cNvSpPr>
            <p:nvPr/>
          </p:nvSpPr>
          <p:spPr bwMode="auto">
            <a:xfrm>
              <a:off x="5432" y="2715"/>
              <a:ext cx="3" cy="7"/>
            </a:xfrm>
            <a:custGeom>
              <a:avLst/>
              <a:gdLst>
                <a:gd name="T0" fmla="*/ 1 w 5"/>
                <a:gd name="T1" fmla="*/ 0 h 15"/>
                <a:gd name="T2" fmla="*/ 1 w 5"/>
                <a:gd name="T3" fmla="*/ 0 h 15"/>
                <a:gd name="T4" fmla="*/ 1 w 5"/>
                <a:gd name="T5" fmla="*/ 0 h 15"/>
                <a:gd name="T6" fmla="*/ 1 w 5"/>
                <a:gd name="T7" fmla="*/ 0 h 15"/>
                <a:gd name="T8" fmla="*/ 1 w 5"/>
                <a:gd name="T9" fmla="*/ 0 h 15"/>
                <a:gd name="T10" fmla="*/ 1 w 5"/>
                <a:gd name="T11" fmla="*/ 0 h 15"/>
                <a:gd name="T12" fmla="*/ 1 w 5"/>
                <a:gd name="T13" fmla="*/ 0 h 15"/>
                <a:gd name="T14" fmla="*/ 1 w 5"/>
                <a:gd name="T15" fmla="*/ 0 h 15"/>
                <a:gd name="T16" fmla="*/ 1 w 5"/>
                <a:gd name="T17" fmla="*/ 0 h 15"/>
                <a:gd name="T18" fmla="*/ 1 w 5"/>
                <a:gd name="T19" fmla="*/ 0 h 15"/>
                <a:gd name="T20" fmla="*/ 0 w 5"/>
                <a:gd name="T21" fmla="*/ 0 h 15"/>
                <a:gd name="T22" fmla="*/ 0 w 5"/>
                <a:gd name="T23" fmla="*/ 0 h 15"/>
                <a:gd name="T24" fmla="*/ 0 w 5"/>
                <a:gd name="T25" fmla="*/ 0 h 15"/>
                <a:gd name="T26" fmla="*/ 1 w 5"/>
                <a:gd name="T27" fmla="*/ 0 h 15"/>
                <a:gd name="T28" fmla="*/ 1 w 5"/>
                <a:gd name="T29" fmla="*/ 0 h 15"/>
                <a:gd name="T30" fmla="*/ 1 w 5"/>
                <a:gd name="T31" fmla="*/ 0 h 15"/>
                <a:gd name="T32" fmla="*/ 1 w 5"/>
                <a:gd name="T33" fmla="*/ 0 h 15"/>
                <a:gd name="T34" fmla="*/ 1 w 5"/>
                <a:gd name="T35" fmla="*/ 0 h 15"/>
                <a:gd name="T36" fmla="*/ 1 w 5"/>
                <a:gd name="T37" fmla="*/ 0 h 15"/>
                <a:gd name="T38" fmla="*/ 1 w 5"/>
                <a:gd name="T39" fmla="*/ 0 h 15"/>
                <a:gd name="T40" fmla="*/ 1 w 5"/>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
                <a:gd name="T64" fmla="*/ 0 h 15"/>
                <a:gd name="T65" fmla="*/ 5 w 5"/>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 h="15">
                  <a:moveTo>
                    <a:pt x="5" y="15"/>
                  </a:moveTo>
                  <a:lnTo>
                    <a:pt x="4" y="14"/>
                  </a:lnTo>
                  <a:lnTo>
                    <a:pt x="3" y="14"/>
                  </a:lnTo>
                  <a:lnTo>
                    <a:pt x="2" y="13"/>
                  </a:lnTo>
                  <a:lnTo>
                    <a:pt x="4" y="11"/>
                  </a:lnTo>
                  <a:lnTo>
                    <a:pt x="5" y="9"/>
                  </a:lnTo>
                  <a:lnTo>
                    <a:pt x="4" y="6"/>
                  </a:lnTo>
                  <a:lnTo>
                    <a:pt x="3" y="5"/>
                  </a:lnTo>
                  <a:lnTo>
                    <a:pt x="2" y="4"/>
                  </a:lnTo>
                  <a:lnTo>
                    <a:pt x="0" y="3"/>
                  </a:lnTo>
                  <a:lnTo>
                    <a:pt x="0" y="2"/>
                  </a:lnTo>
                  <a:lnTo>
                    <a:pt x="0" y="0"/>
                  </a:lnTo>
                  <a:lnTo>
                    <a:pt x="2" y="2"/>
                  </a:lnTo>
                  <a:lnTo>
                    <a:pt x="3" y="2"/>
                  </a:lnTo>
                  <a:lnTo>
                    <a:pt x="4" y="2"/>
                  </a:lnTo>
                  <a:lnTo>
                    <a:pt x="5" y="2"/>
                  </a:lnTo>
                  <a:lnTo>
                    <a:pt x="5" y="4"/>
                  </a:lnTo>
                  <a:lnTo>
                    <a:pt x="5" y="7"/>
                  </a:lnTo>
                  <a:lnTo>
                    <a:pt x="5" y="11"/>
                  </a:lnTo>
                  <a:lnTo>
                    <a:pt x="5"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2" name="Freeform 249"/>
            <p:cNvSpPr>
              <a:spLocks/>
            </p:cNvSpPr>
            <p:nvPr/>
          </p:nvSpPr>
          <p:spPr bwMode="auto">
            <a:xfrm>
              <a:off x="5436" y="2714"/>
              <a:ext cx="19" cy="5"/>
            </a:xfrm>
            <a:custGeom>
              <a:avLst/>
              <a:gdLst>
                <a:gd name="T0" fmla="*/ 1 w 38"/>
                <a:gd name="T1" fmla="*/ 0 h 11"/>
                <a:gd name="T2" fmla="*/ 1 w 38"/>
                <a:gd name="T3" fmla="*/ 0 h 11"/>
                <a:gd name="T4" fmla="*/ 1 w 38"/>
                <a:gd name="T5" fmla="*/ 0 h 11"/>
                <a:gd name="T6" fmla="*/ 1 w 38"/>
                <a:gd name="T7" fmla="*/ 0 h 11"/>
                <a:gd name="T8" fmla="*/ 1 w 38"/>
                <a:gd name="T9" fmla="*/ 0 h 11"/>
                <a:gd name="T10" fmla="*/ 1 w 38"/>
                <a:gd name="T11" fmla="*/ 0 h 11"/>
                <a:gd name="T12" fmla="*/ 1 w 38"/>
                <a:gd name="T13" fmla="*/ 0 h 11"/>
                <a:gd name="T14" fmla="*/ 1 w 38"/>
                <a:gd name="T15" fmla="*/ 0 h 11"/>
                <a:gd name="T16" fmla="*/ 1 w 38"/>
                <a:gd name="T17" fmla="*/ 0 h 11"/>
                <a:gd name="T18" fmla="*/ 1 w 38"/>
                <a:gd name="T19" fmla="*/ 0 h 11"/>
                <a:gd name="T20" fmla="*/ 1 w 38"/>
                <a:gd name="T21" fmla="*/ 0 h 11"/>
                <a:gd name="T22" fmla="*/ 1 w 38"/>
                <a:gd name="T23" fmla="*/ 0 h 11"/>
                <a:gd name="T24" fmla="*/ 1 w 38"/>
                <a:gd name="T25" fmla="*/ 0 h 11"/>
                <a:gd name="T26" fmla="*/ 1 w 38"/>
                <a:gd name="T27" fmla="*/ 0 h 11"/>
                <a:gd name="T28" fmla="*/ 1 w 38"/>
                <a:gd name="T29" fmla="*/ 0 h 11"/>
                <a:gd name="T30" fmla="*/ 1 w 38"/>
                <a:gd name="T31" fmla="*/ 0 h 11"/>
                <a:gd name="T32" fmla="*/ 1 w 38"/>
                <a:gd name="T33" fmla="*/ 0 h 11"/>
                <a:gd name="T34" fmla="*/ 1 w 38"/>
                <a:gd name="T35" fmla="*/ 0 h 11"/>
                <a:gd name="T36" fmla="*/ 1 w 38"/>
                <a:gd name="T37" fmla="*/ 0 h 11"/>
                <a:gd name="T38" fmla="*/ 1 w 38"/>
                <a:gd name="T39" fmla="*/ 0 h 11"/>
                <a:gd name="T40" fmla="*/ 1 w 38"/>
                <a:gd name="T41" fmla="*/ 0 h 11"/>
                <a:gd name="T42" fmla="*/ 1 w 38"/>
                <a:gd name="T43" fmla="*/ 0 h 11"/>
                <a:gd name="T44" fmla="*/ 1 w 38"/>
                <a:gd name="T45" fmla="*/ 0 h 11"/>
                <a:gd name="T46" fmla="*/ 1 w 38"/>
                <a:gd name="T47" fmla="*/ 0 h 11"/>
                <a:gd name="T48" fmla="*/ 1 w 38"/>
                <a:gd name="T49" fmla="*/ 0 h 11"/>
                <a:gd name="T50" fmla="*/ 1 w 38"/>
                <a:gd name="T51" fmla="*/ 0 h 11"/>
                <a:gd name="T52" fmla="*/ 1 w 38"/>
                <a:gd name="T53" fmla="*/ 0 h 11"/>
                <a:gd name="T54" fmla="*/ 0 w 38"/>
                <a:gd name="T55" fmla="*/ 0 h 11"/>
                <a:gd name="T56" fmla="*/ 0 w 38"/>
                <a:gd name="T57" fmla="*/ 0 h 11"/>
                <a:gd name="T58" fmla="*/ 1 w 38"/>
                <a:gd name="T59" fmla="*/ 0 h 11"/>
                <a:gd name="T60" fmla="*/ 1 w 38"/>
                <a:gd name="T61" fmla="*/ 0 h 11"/>
                <a:gd name="T62" fmla="*/ 1 w 38"/>
                <a:gd name="T63" fmla="*/ 0 h 11"/>
                <a:gd name="T64" fmla="*/ 1 w 38"/>
                <a:gd name="T65" fmla="*/ 0 h 11"/>
                <a:gd name="T66" fmla="*/ 1 w 38"/>
                <a:gd name="T67" fmla="*/ 0 h 11"/>
                <a:gd name="T68" fmla="*/ 1 w 38"/>
                <a:gd name="T69" fmla="*/ 0 h 11"/>
                <a:gd name="T70" fmla="*/ 1 w 38"/>
                <a:gd name="T71" fmla="*/ 0 h 11"/>
                <a:gd name="T72" fmla="*/ 1 w 38"/>
                <a:gd name="T73" fmla="*/ 0 h 11"/>
                <a:gd name="T74" fmla="*/ 1 w 38"/>
                <a:gd name="T75" fmla="*/ 0 h 11"/>
                <a:gd name="T76" fmla="*/ 1 w 38"/>
                <a:gd name="T77" fmla="*/ 0 h 11"/>
                <a:gd name="T78" fmla="*/ 1 w 38"/>
                <a:gd name="T79" fmla="*/ 0 h 11"/>
                <a:gd name="T80" fmla="*/ 1 w 38"/>
                <a:gd name="T81" fmla="*/ 0 h 11"/>
                <a:gd name="T82" fmla="*/ 1 w 38"/>
                <a:gd name="T83" fmla="*/ 0 h 11"/>
                <a:gd name="T84" fmla="*/ 1 w 38"/>
                <a:gd name="T85" fmla="*/ 0 h 11"/>
                <a:gd name="T86" fmla="*/ 1 w 38"/>
                <a:gd name="T87" fmla="*/ 0 h 11"/>
                <a:gd name="T88" fmla="*/ 1 w 38"/>
                <a:gd name="T89" fmla="*/ 0 h 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8"/>
                <a:gd name="T136" fmla="*/ 0 h 11"/>
                <a:gd name="T137" fmla="*/ 38 w 38"/>
                <a:gd name="T138" fmla="*/ 11 h 1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8" h="11">
                  <a:moveTo>
                    <a:pt x="31" y="4"/>
                  </a:moveTo>
                  <a:lnTo>
                    <a:pt x="34" y="6"/>
                  </a:lnTo>
                  <a:lnTo>
                    <a:pt x="35" y="7"/>
                  </a:lnTo>
                  <a:lnTo>
                    <a:pt x="37" y="9"/>
                  </a:lnTo>
                  <a:lnTo>
                    <a:pt x="38" y="11"/>
                  </a:lnTo>
                  <a:lnTo>
                    <a:pt x="36" y="9"/>
                  </a:lnTo>
                  <a:lnTo>
                    <a:pt x="35" y="9"/>
                  </a:lnTo>
                  <a:lnTo>
                    <a:pt x="33" y="9"/>
                  </a:lnTo>
                  <a:lnTo>
                    <a:pt x="31" y="11"/>
                  </a:lnTo>
                  <a:lnTo>
                    <a:pt x="30" y="9"/>
                  </a:lnTo>
                  <a:lnTo>
                    <a:pt x="29" y="8"/>
                  </a:lnTo>
                  <a:lnTo>
                    <a:pt x="28" y="7"/>
                  </a:lnTo>
                  <a:lnTo>
                    <a:pt x="27" y="7"/>
                  </a:lnTo>
                  <a:lnTo>
                    <a:pt x="23" y="7"/>
                  </a:lnTo>
                  <a:lnTo>
                    <a:pt x="20" y="7"/>
                  </a:lnTo>
                  <a:lnTo>
                    <a:pt x="15" y="7"/>
                  </a:lnTo>
                  <a:lnTo>
                    <a:pt x="12" y="7"/>
                  </a:lnTo>
                  <a:lnTo>
                    <a:pt x="11" y="8"/>
                  </a:lnTo>
                  <a:lnTo>
                    <a:pt x="11" y="9"/>
                  </a:lnTo>
                  <a:lnTo>
                    <a:pt x="11" y="11"/>
                  </a:lnTo>
                  <a:lnTo>
                    <a:pt x="8" y="9"/>
                  </a:lnTo>
                  <a:lnTo>
                    <a:pt x="7" y="9"/>
                  </a:lnTo>
                  <a:lnTo>
                    <a:pt x="5" y="9"/>
                  </a:lnTo>
                  <a:lnTo>
                    <a:pt x="4" y="8"/>
                  </a:lnTo>
                  <a:lnTo>
                    <a:pt x="3" y="7"/>
                  </a:lnTo>
                  <a:lnTo>
                    <a:pt x="2" y="6"/>
                  </a:lnTo>
                  <a:lnTo>
                    <a:pt x="0" y="4"/>
                  </a:lnTo>
                  <a:lnTo>
                    <a:pt x="0" y="2"/>
                  </a:lnTo>
                  <a:lnTo>
                    <a:pt x="2" y="1"/>
                  </a:lnTo>
                  <a:lnTo>
                    <a:pt x="4" y="1"/>
                  </a:lnTo>
                  <a:lnTo>
                    <a:pt x="5" y="0"/>
                  </a:lnTo>
                  <a:lnTo>
                    <a:pt x="6" y="0"/>
                  </a:lnTo>
                  <a:lnTo>
                    <a:pt x="8" y="0"/>
                  </a:lnTo>
                  <a:lnTo>
                    <a:pt x="11" y="0"/>
                  </a:lnTo>
                  <a:lnTo>
                    <a:pt x="14" y="0"/>
                  </a:lnTo>
                  <a:lnTo>
                    <a:pt x="18" y="0"/>
                  </a:lnTo>
                  <a:lnTo>
                    <a:pt x="20" y="0"/>
                  </a:lnTo>
                  <a:lnTo>
                    <a:pt x="23" y="1"/>
                  </a:lnTo>
                  <a:lnTo>
                    <a:pt x="26" y="1"/>
                  </a:lnTo>
                  <a:lnTo>
                    <a:pt x="29" y="2"/>
                  </a:lnTo>
                  <a:lnTo>
                    <a:pt x="30" y="2"/>
                  </a:lnTo>
                  <a:lnTo>
                    <a:pt x="3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3" name="Freeform 250"/>
            <p:cNvSpPr>
              <a:spLocks/>
            </p:cNvSpPr>
            <p:nvPr/>
          </p:nvSpPr>
          <p:spPr bwMode="auto">
            <a:xfrm>
              <a:off x="5440" y="2719"/>
              <a:ext cx="13" cy="4"/>
            </a:xfrm>
            <a:custGeom>
              <a:avLst/>
              <a:gdLst>
                <a:gd name="T0" fmla="*/ 0 w 27"/>
                <a:gd name="T1" fmla="*/ 0 h 8"/>
                <a:gd name="T2" fmla="*/ 0 w 27"/>
                <a:gd name="T3" fmla="*/ 1 h 8"/>
                <a:gd name="T4" fmla="*/ 0 w 27"/>
                <a:gd name="T5" fmla="*/ 1 h 8"/>
                <a:gd name="T6" fmla="*/ 0 w 27"/>
                <a:gd name="T7" fmla="*/ 1 h 8"/>
                <a:gd name="T8" fmla="*/ 0 w 27"/>
                <a:gd name="T9" fmla="*/ 1 h 8"/>
                <a:gd name="T10" fmla="*/ 0 w 27"/>
                <a:gd name="T11" fmla="*/ 1 h 8"/>
                <a:gd name="T12" fmla="*/ 0 w 27"/>
                <a:gd name="T13" fmla="*/ 1 h 8"/>
                <a:gd name="T14" fmla="*/ 0 w 27"/>
                <a:gd name="T15" fmla="*/ 1 h 8"/>
                <a:gd name="T16" fmla="*/ 0 w 27"/>
                <a:gd name="T17" fmla="*/ 1 h 8"/>
                <a:gd name="T18" fmla="*/ 0 w 27"/>
                <a:gd name="T19" fmla="*/ 1 h 8"/>
                <a:gd name="T20" fmla="*/ 0 w 27"/>
                <a:gd name="T21" fmla="*/ 1 h 8"/>
                <a:gd name="T22" fmla="*/ 0 w 27"/>
                <a:gd name="T23" fmla="*/ 1 h 8"/>
                <a:gd name="T24" fmla="*/ 0 w 27"/>
                <a:gd name="T25" fmla="*/ 1 h 8"/>
                <a:gd name="T26" fmla="*/ 0 w 27"/>
                <a:gd name="T27" fmla="*/ 1 h 8"/>
                <a:gd name="T28" fmla="*/ 0 w 27"/>
                <a:gd name="T29" fmla="*/ 1 h 8"/>
                <a:gd name="T30" fmla="*/ 0 w 27"/>
                <a:gd name="T31" fmla="*/ 1 h 8"/>
                <a:gd name="T32" fmla="*/ 0 w 27"/>
                <a:gd name="T33" fmla="*/ 1 h 8"/>
                <a:gd name="T34" fmla="*/ 0 w 27"/>
                <a:gd name="T35" fmla="*/ 1 h 8"/>
                <a:gd name="T36" fmla="*/ 0 w 27"/>
                <a:gd name="T37" fmla="*/ 1 h 8"/>
                <a:gd name="T38" fmla="*/ 0 w 27"/>
                <a:gd name="T39" fmla="*/ 1 h 8"/>
                <a:gd name="T40" fmla="*/ 0 w 27"/>
                <a:gd name="T41" fmla="*/ 1 h 8"/>
                <a:gd name="T42" fmla="*/ 0 w 27"/>
                <a:gd name="T43" fmla="*/ 1 h 8"/>
                <a:gd name="T44" fmla="*/ 0 w 27"/>
                <a:gd name="T45" fmla="*/ 1 h 8"/>
                <a:gd name="T46" fmla="*/ 0 w 27"/>
                <a:gd name="T47" fmla="*/ 1 h 8"/>
                <a:gd name="T48" fmla="*/ 0 w 27"/>
                <a:gd name="T49" fmla="*/ 1 h 8"/>
                <a:gd name="T50" fmla="*/ 0 w 27"/>
                <a:gd name="T51" fmla="*/ 1 h 8"/>
                <a:gd name="T52" fmla="*/ 0 w 27"/>
                <a:gd name="T53" fmla="*/ 1 h 8"/>
                <a:gd name="T54" fmla="*/ 0 w 27"/>
                <a:gd name="T55" fmla="*/ 1 h 8"/>
                <a:gd name="T56" fmla="*/ 0 w 27"/>
                <a:gd name="T57" fmla="*/ 1 h 8"/>
                <a:gd name="T58" fmla="*/ 0 w 27"/>
                <a:gd name="T59" fmla="*/ 1 h 8"/>
                <a:gd name="T60" fmla="*/ 0 w 27"/>
                <a:gd name="T61" fmla="*/ 1 h 8"/>
                <a:gd name="T62" fmla="*/ 0 w 27"/>
                <a:gd name="T63" fmla="*/ 1 h 8"/>
                <a:gd name="T64" fmla="*/ 0 w 27"/>
                <a:gd name="T65" fmla="*/ 0 h 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
                <a:gd name="T101" fmla="*/ 27 w 27"/>
                <a:gd name="T102" fmla="*/ 8 h 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
                  <a:moveTo>
                    <a:pt x="3" y="0"/>
                  </a:moveTo>
                  <a:lnTo>
                    <a:pt x="6" y="1"/>
                  </a:lnTo>
                  <a:lnTo>
                    <a:pt x="10" y="1"/>
                  </a:lnTo>
                  <a:lnTo>
                    <a:pt x="13" y="1"/>
                  </a:lnTo>
                  <a:lnTo>
                    <a:pt x="15" y="1"/>
                  </a:lnTo>
                  <a:lnTo>
                    <a:pt x="18" y="2"/>
                  </a:lnTo>
                  <a:lnTo>
                    <a:pt x="21" y="4"/>
                  </a:lnTo>
                  <a:lnTo>
                    <a:pt x="25" y="5"/>
                  </a:lnTo>
                  <a:lnTo>
                    <a:pt x="27" y="6"/>
                  </a:lnTo>
                  <a:lnTo>
                    <a:pt x="26" y="6"/>
                  </a:lnTo>
                  <a:lnTo>
                    <a:pt x="25" y="6"/>
                  </a:lnTo>
                  <a:lnTo>
                    <a:pt x="23" y="8"/>
                  </a:lnTo>
                  <a:lnTo>
                    <a:pt x="22" y="8"/>
                  </a:lnTo>
                  <a:lnTo>
                    <a:pt x="21" y="6"/>
                  </a:lnTo>
                  <a:lnTo>
                    <a:pt x="20" y="6"/>
                  </a:lnTo>
                  <a:lnTo>
                    <a:pt x="19" y="6"/>
                  </a:lnTo>
                  <a:lnTo>
                    <a:pt x="18" y="5"/>
                  </a:lnTo>
                  <a:lnTo>
                    <a:pt x="17" y="6"/>
                  </a:lnTo>
                  <a:lnTo>
                    <a:pt x="13" y="6"/>
                  </a:lnTo>
                  <a:lnTo>
                    <a:pt x="11" y="6"/>
                  </a:lnTo>
                  <a:lnTo>
                    <a:pt x="8" y="5"/>
                  </a:lnTo>
                  <a:lnTo>
                    <a:pt x="7" y="5"/>
                  </a:lnTo>
                  <a:lnTo>
                    <a:pt x="7" y="4"/>
                  </a:lnTo>
                  <a:lnTo>
                    <a:pt x="6" y="4"/>
                  </a:lnTo>
                  <a:lnTo>
                    <a:pt x="5" y="4"/>
                  </a:lnTo>
                  <a:lnTo>
                    <a:pt x="4" y="4"/>
                  </a:lnTo>
                  <a:lnTo>
                    <a:pt x="2" y="4"/>
                  </a:lnTo>
                  <a:lnTo>
                    <a:pt x="0" y="4"/>
                  </a:lnTo>
                  <a:lnTo>
                    <a:pt x="2" y="3"/>
                  </a:lnTo>
                  <a:lnTo>
                    <a:pt x="3" y="2"/>
                  </a:lnTo>
                  <a:lnTo>
                    <a:pt x="3" y="1"/>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4" name="Freeform 251"/>
            <p:cNvSpPr>
              <a:spLocks/>
            </p:cNvSpPr>
            <p:nvPr/>
          </p:nvSpPr>
          <p:spPr bwMode="auto">
            <a:xfrm>
              <a:off x="5441" y="2723"/>
              <a:ext cx="10" cy="3"/>
            </a:xfrm>
            <a:custGeom>
              <a:avLst/>
              <a:gdLst>
                <a:gd name="T0" fmla="*/ 0 w 19"/>
                <a:gd name="T1" fmla="*/ 1 h 6"/>
                <a:gd name="T2" fmla="*/ 1 w 19"/>
                <a:gd name="T3" fmla="*/ 1 h 6"/>
                <a:gd name="T4" fmla="*/ 1 w 19"/>
                <a:gd name="T5" fmla="*/ 1 h 6"/>
                <a:gd name="T6" fmla="*/ 1 w 19"/>
                <a:gd name="T7" fmla="*/ 1 h 6"/>
                <a:gd name="T8" fmla="*/ 1 w 19"/>
                <a:gd name="T9" fmla="*/ 1 h 6"/>
                <a:gd name="T10" fmla="*/ 1 w 19"/>
                <a:gd name="T11" fmla="*/ 1 h 6"/>
                <a:gd name="T12" fmla="*/ 1 w 19"/>
                <a:gd name="T13" fmla="*/ 1 h 6"/>
                <a:gd name="T14" fmla="*/ 1 w 19"/>
                <a:gd name="T15" fmla="*/ 1 h 6"/>
                <a:gd name="T16" fmla="*/ 1 w 19"/>
                <a:gd name="T17" fmla="*/ 0 h 6"/>
                <a:gd name="T18" fmla="*/ 1 w 19"/>
                <a:gd name="T19" fmla="*/ 1 h 6"/>
                <a:gd name="T20" fmla="*/ 1 w 19"/>
                <a:gd name="T21" fmla="*/ 1 h 6"/>
                <a:gd name="T22" fmla="*/ 1 w 19"/>
                <a:gd name="T23" fmla="*/ 1 h 6"/>
                <a:gd name="T24" fmla="*/ 1 w 19"/>
                <a:gd name="T25" fmla="*/ 1 h 6"/>
                <a:gd name="T26" fmla="*/ 1 w 19"/>
                <a:gd name="T27" fmla="*/ 1 h 6"/>
                <a:gd name="T28" fmla="*/ 1 w 19"/>
                <a:gd name="T29" fmla="*/ 1 h 6"/>
                <a:gd name="T30" fmla="*/ 1 w 19"/>
                <a:gd name="T31" fmla="*/ 1 h 6"/>
                <a:gd name="T32" fmla="*/ 0 w 19"/>
                <a:gd name="T33" fmla="*/ 1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6"/>
                <a:gd name="T53" fmla="*/ 19 w 19"/>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6">
                  <a:moveTo>
                    <a:pt x="0" y="1"/>
                  </a:moveTo>
                  <a:lnTo>
                    <a:pt x="2" y="3"/>
                  </a:lnTo>
                  <a:lnTo>
                    <a:pt x="4" y="5"/>
                  </a:lnTo>
                  <a:lnTo>
                    <a:pt x="7" y="6"/>
                  </a:lnTo>
                  <a:lnTo>
                    <a:pt x="9" y="6"/>
                  </a:lnTo>
                  <a:lnTo>
                    <a:pt x="11" y="5"/>
                  </a:lnTo>
                  <a:lnTo>
                    <a:pt x="15" y="4"/>
                  </a:lnTo>
                  <a:lnTo>
                    <a:pt x="17" y="2"/>
                  </a:lnTo>
                  <a:lnTo>
                    <a:pt x="19" y="0"/>
                  </a:lnTo>
                  <a:lnTo>
                    <a:pt x="18" y="1"/>
                  </a:lnTo>
                  <a:lnTo>
                    <a:pt x="16" y="2"/>
                  </a:lnTo>
                  <a:lnTo>
                    <a:pt x="15" y="3"/>
                  </a:lnTo>
                  <a:lnTo>
                    <a:pt x="12" y="3"/>
                  </a:lnTo>
                  <a:lnTo>
                    <a:pt x="10" y="3"/>
                  </a:lnTo>
                  <a:lnTo>
                    <a:pt x="7" y="3"/>
                  </a:lnTo>
                  <a:lnTo>
                    <a:pt x="2" y="2"/>
                  </a:lnTo>
                  <a:lnTo>
                    <a:pt x="0"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5" name="Freeform 252"/>
            <p:cNvSpPr>
              <a:spLocks/>
            </p:cNvSpPr>
            <p:nvPr/>
          </p:nvSpPr>
          <p:spPr bwMode="auto">
            <a:xfrm>
              <a:off x="5387" y="3032"/>
              <a:ext cx="36" cy="37"/>
            </a:xfrm>
            <a:custGeom>
              <a:avLst/>
              <a:gdLst>
                <a:gd name="T0" fmla="*/ 1 w 72"/>
                <a:gd name="T1" fmla="*/ 1 h 74"/>
                <a:gd name="T2" fmla="*/ 1 w 72"/>
                <a:gd name="T3" fmla="*/ 1 h 74"/>
                <a:gd name="T4" fmla="*/ 0 w 72"/>
                <a:gd name="T5" fmla="*/ 1 h 74"/>
                <a:gd name="T6" fmla="*/ 1 w 72"/>
                <a:gd name="T7" fmla="*/ 1 h 74"/>
                <a:gd name="T8" fmla="*/ 1 w 72"/>
                <a:gd name="T9" fmla="*/ 1 h 74"/>
                <a:gd name="T10" fmla="*/ 1 w 72"/>
                <a:gd name="T11" fmla="*/ 1 h 74"/>
                <a:gd name="T12" fmla="*/ 1 w 72"/>
                <a:gd name="T13" fmla="*/ 1 h 74"/>
                <a:gd name="T14" fmla="*/ 1 w 72"/>
                <a:gd name="T15" fmla="*/ 1 h 74"/>
                <a:gd name="T16" fmla="*/ 1 w 72"/>
                <a:gd name="T17" fmla="*/ 1 h 74"/>
                <a:gd name="T18" fmla="*/ 1 w 72"/>
                <a:gd name="T19" fmla="*/ 1 h 74"/>
                <a:gd name="T20" fmla="*/ 1 w 72"/>
                <a:gd name="T21" fmla="*/ 1 h 74"/>
                <a:gd name="T22" fmla="*/ 1 w 72"/>
                <a:gd name="T23" fmla="*/ 1 h 74"/>
                <a:gd name="T24" fmla="*/ 1 w 72"/>
                <a:gd name="T25" fmla="*/ 1 h 74"/>
                <a:gd name="T26" fmla="*/ 1 w 72"/>
                <a:gd name="T27" fmla="*/ 1 h 74"/>
                <a:gd name="T28" fmla="*/ 1 w 72"/>
                <a:gd name="T29" fmla="*/ 1 h 74"/>
                <a:gd name="T30" fmla="*/ 1 w 72"/>
                <a:gd name="T31" fmla="*/ 1 h 74"/>
                <a:gd name="T32" fmla="*/ 1 w 72"/>
                <a:gd name="T33" fmla="*/ 1 h 74"/>
                <a:gd name="T34" fmla="*/ 1 w 72"/>
                <a:gd name="T35" fmla="*/ 1 h 74"/>
                <a:gd name="T36" fmla="*/ 1 w 72"/>
                <a:gd name="T37" fmla="*/ 1 h 74"/>
                <a:gd name="T38" fmla="*/ 1 w 72"/>
                <a:gd name="T39" fmla="*/ 1 h 74"/>
                <a:gd name="T40" fmla="*/ 1 w 72"/>
                <a:gd name="T41" fmla="*/ 1 h 74"/>
                <a:gd name="T42" fmla="*/ 1 w 72"/>
                <a:gd name="T43" fmla="*/ 1 h 74"/>
                <a:gd name="T44" fmla="*/ 1 w 72"/>
                <a:gd name="T45" fmla="*/ 1 h 74"/>
                <a:gd name="T46" fmla="*/ 1 w 72"/>
                <a:gd name="T47" fmla="*/ 1 h 74"/>
                <a:gd name="T48" fmla="*/ 1 w 72"/>
                <a:gd name="T49" fmla="*/ 1 h 74"/>
                <a:gd name="T50" fmla="*/ 1 w 72"/>
                <a:gd name="T51" fmla="*/ 1 h 74"/>
                <a:gd name="T52" fmla="*/ 1 w 72"/>
                <a:gd name="T53" fmla="*/ 1 h 74"/>
                <a:gd name="T54" fmla="*/ 1 w 72"/>
                <a:gd name="T55" fmla="*/ 1 h 74"/>
                <a:gd name="T56" fmla="*/ 1 w 72"/>
                <a:gd name="T57" fmla="*/ 1 h 74"/>
                <a:gd name="T58" fmla="*/ 1 w 72"/>
                <a:gd name="T59" fmla="*/ 1 h 74"/>
                <a:gd name="T60" fmla="*/ 1 w 72"/>
                <a:gd name="T61" fmla="*/ 1 h 74"/>
                <a:gd name="T62" fmla="*/ 1 w 72"/>
                <a:gd name="T63" fmla="*/ 1 h 74"/>
                <a:gd name="T64" fmla="*/ 1 w 72"/>
                <a:gd name="T65" fmla="*/ 1 h 74"/>
                <a:gd name="T66" fmla="*/ 1 w 72"/>
                <a:gd name="T67" fmla="*/ 1 h 74"/>
                <a:gd name="T68" fmla="*/ 1 w 72"/>
                <a:gd name="T69" fmla="*/ 1 h 74"/>
                <a:gd name="T70" fmla="*/ 1 w 72"/>
                <a:gd name="T71" fmla="*/ 1 h 74"/>
                <a:gd name="T72" fmla="*/ 1 w 72"/>
                <a:gd name="T73" fmla="*/ 1 h 74"/>
                <a:gd name="T74" fmla="*/ 1 w 72"/>
                <a:gd name="T75" fmla="*/ 1 h 74"/>
                <a:gd name="T76" fmla="*/ 1 w 72"/>
                <a:gd name="T77" fmla="*/ 1 h 74"/>
                <a:gd name="T78" fmla="*/ 1 w 72"/>
                <a:gd name="T79" fmla="*/ 1 h 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2"/>
                <a:gd name="T121" fmla="*/ 0 h 74"/>
                <a:gd name="T122" fmla="*/ 72 w 72"/>
                <a:gd name="T123" fmla="*/ 74 h 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2" h="74">
                  <a:moveTo>
                    <a:pt x="25" y="0"/>
                  </a:moveTo>
                  <a:lnTo>
                    <a:pt x="20" y="1"/>
                  </a:lnTo>
                  <a:lnTo>
                    <a:pt x="15" y="2"/>
                  </a:lnTo>
                  <a:lnTo>
                    <a:pt x="6" y="4"/>
                  </a:lnTo>
                  <a:lnTo>
                    <a:pt x="0" y="7"/>
                  </a:lnTo>
                  <a:lnTo>
                    <a:pt x="0" y="17"/>
                  </a:lnTo>
                  <a:lnTo>
                    <a:pt x="1" y="30"/>
                  </a:lnTo>
                  <a:lnTo>
                    <a:pt x="1" y="40"/>
                  </a:lnTo>
                  <a:lnTo>
                    <a:pt x="2" y="46"/>
                  </a:lnTo>
                  <a:lnTo>
                    <a:pt x="4" y="46"/>
                  </a:lnTo>
                  <a:lnTo>
                    <a:pt x="5" y="46"/>
                  </a:lnTo>
                  <a:lnTo>
                    <a:pt x="8" y="46"/>
                  </a:lnTo>
                  <a:lnTo>
                    <a:pt x="8" y="45"/>
                  </a:lnTo>
                  <a:lnTo>
                    <a:pt x="9" y="43"/>
                  </a:lnTo>
                  <a:lnTo>
                    <a:pt x="9" y="42"/>
                  </a:lnTo>
                  <a:lnTo>
                    <a:pt x="10" y="42"/>
                  </a:lnTo>
                  <a:lnTo>
                    <a:pt x="11" y="42"/>
                  </a:lnTo>
                  <a:lnTo>
                    <a:pt x="13" y="43"/>
                  </a:lnTo>
                  <a:lnTo>
                    <a:pt x="16" y="43"/>
                  </a:lnTo>
                  <a:lnTo>
                    <a:pt x="17" y="43"/>
                  </a:lnTo>
                  <a:lnTo>
                    <a:pt x="18" y="41"/>
                  </a:lnTo>
                  <a:lnTo>
                    <a:pt x="19" y="36"/>
                  </a:lnTo>
                  <a:lnTo>
                    <a:pt x="21" y="33"/>
                  </a:lnTo>
                  <a:lnTo>
                    <a:pt x="23" y="31"/>
                  </a:lnTo>
                  <a:lnTo>
                    <a:pt x="25" y="31"/>
                  </a:lnTo>
                  <a:lnTo>
                    <a:pt x="29" y="32"/>
                  </a:lnTo>
                  <a:lnTo>
                    <a:pt x="33" y="34"/>
                  </a:lnTo>
                  <a:lnTo>
                    <a:pt x="35" y="35"/>
                  </a:lnTo>
                  <a:lnTo>
                    <a:pt x="35" y="40"/>
                  </a:lnTo>
                  <a:lnTo>
                    <a:pt x="38" y="49"/>
                  </a:lnTo>
                  <a:lnTo>
                    <a:pt x="39" y="58"/>
                  </a:lnTo>
                  <a:lnTo>
                    <a:pt x="39" y="64"/>
                  </a:lnTo>
                  <a:lnTo>
                    <a:pt x="40" y="65"/>
                  </a:lnTo>
                  <a:lnTo>
                    <a:pt x="41" y="68"/>
                  </a:lnTo>
                  <a:lnTo>
                    <a:pt x="43" y="69"/>
                  </a:lnTo>
                  <a:lnTo>
                    <a:pt x="46" y="69"/>
                  </a:lnTo>
                  <a:lnTo>
                    <a:pt x="49" y="69"/>
                  </a:lnTo>
                  <a:lnTo>
                    <a:pt x="54" y="70"/>
                  </a:lnTo>
                  <a:lnTo>
                    <a:pt x="58" y="72"/>
                  </a:lnTo>
                  <a:lnTo>
                    <a:pt x="63" y="73"/>
                  </a:lnTo>
                  <a:lnTo>
                    <a:pt x="65" y="74"/>
                  </a:lnTo>
                  <a:lnTo>
                    <a:pt x="67" y="74"/>
                  </a:lnTo>
                  <a:lnTo>
                    <a:pt x="69" y="74"/>
                  </a:lnTo>
                  <a:lnTo>
                    <a:pt x="71" y="73"/>
                  </a:lnTo>
                  <a:lnTo>
                    <a:pt x="72" y="71"/>
                  </a:lnTo>
                  <a:lnTo>
                    <a:pt x="72" y="68"/>
                  </a:lnTo>
                  <a:lnTo>
                    <a:pt x="71" y="64"/>
                  </a:lnTo>
                  <a:lnTo>
                    <a:pt x="67" y="62"/>
                  </a:lnTo>
                  <a:lnTo>
                    <a:pt x="63" y="59"/>
                  </a:lnTo>
                  <a:lnTo>
                    <a:pt x="61" y="59"/>
                  </a:lnTo>
                  <a:lnTo>
                    <a:pt x="58" y="58"/>
                  </a:lnTo>
                  <a:lnTo>
                    <a:pt x="56" y="58"/>
                  </a:lnTo>
                  <a:lnTo>
                    <a:pt x="55" y="58"/>
                  </a:lnTo>
                  <a:lnTo>
                    <a:pt x="54" y="58"/>
                  </a:lnTo>
                  <a:lnTo>
                    <a:pt x="53" y="58"/>
                  </a:lnTo>
                  <a:lnTo>
                    <a:pt x="51" y="56"/>
                  </a:lnTo>
                  <a:lnTo>
                    <a:pt x="51" y="53"/>
                  </a:lnTo>
                  <a:lnTo>
                    <a:pt x="51" y="50"/>
                  </a:lnTo>
                  <a:lnTo>
                    <a:pt x="50" y="49"/>
                  </a:lnTo>
                  <a:lnTo>
                    <a:pt x="50" y="47"/>
                  </a:lnTo>
                  <a:lnTo>
                    <a:pt x="50" y="43"/>
                  </a:lnTo>
                  <a:lnTo>
                    <a:pt x="50" y="41"/>
                  </a:lnTo>
                  <a:lnTo>
                    <a:pt x="49" y="39"/>
                  </a:lnTo>
                  <a:lnTo>
                    <a:pt x="50" y="36"/>
                  </a:lnTo>
                  <a:lnTo>
                    <a:pt x="54" y="32"/>
                  </a:lnTo>
                  <a:lnTo>
                    <a:pt x="55" y="27"/>
                  </a:lnTo>
                  <a:lnTo>
                    <a:pt x="55" y="24"/>
                  </a:lnTo>
                  <a:lnTo>
                    <a:pt x="54" y="22"/>
                  </a:lnTo>
                  <a:lnTo>
                    <a:pt x="53" y="19"/>
                  </a:lnTo>
                  <a:lnTo>
                    <a:pt x="50" y="18"/>
                  </a:lnTo>
                  <a:lnTo>
                    <a:pt x="49" y="17"/>
                  </a:lnTo>
                  <a:lnTo>
                    <a:pt x="48" y="15"/>
                  </a:lnTo>
                  <a:lnTo>
                    <a:pt x="46" y="12"/>
                  </a:lnTo>
                  <a:lnTo>
                    <a:pt x="44" y="9"/>
                  </a:lnTo>
                  <a:lnTo>
                    <a:pt x="42" y="7"/>
                  </a:lnTo>
                  <a:lnTo>
                    <a:pt x="40" y="4"/>
                  </a:lnTo>
                  <a:lnTo>
                    <a:pt x="35" y="3"/>
                  </a:lnTo>
                  <a:lnTo>
                    <a:pt x="31" y="1"/>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6" name="Freeform 253"/>
            <p:cNvSpPr>
              <a:spLocks/>
            </p:cNvSpPr>
            <p:nvPr/>
          </p:nvSpPr>
          <p:spPr bwMode="auto">
            <a:xfrm>
              <a:off x="5478" y="2731"/>
              <a:ext cx="5" cy="7"/>
            </a:xfrm>
            <a:custGeom>
              <a:avLst/>
              <a:gdLst>
                <a:gd name="T0" fmla="*/ 1 w 10"/>
                <a:gd name="T1" fmla="*/ 1 h 14"/>
                <a:gd name="T2" fmla="*/ 1 w 10"/>
                <a:gd name="T3" fmla="*/ 1 h 14"/>
                <a:gd name="T4" fmla="*/ 1 w 10"/>
                <a:gd name="T5" fmla="*/ 1 h 14"/>
                <a:gd name="T6" fmla="*/ 1 w 10"/>
                <a:gd name="T7" fmla="*/ 0 h 14"/>
                <a:gd name="T8" fmla="*/ 1 w 10"/>
                <a:gd name="T9" fmla="*/ 0 h 14"/>
                <a:gd name="T10" fmla="*/ 1 w 10"/>
                <a:gd name="T11" fmla="*/ 0 h 14"/>
                <a:gd name="T12" fmla="*/ 0 w 10"/>
                <a:gd name="T13" fmla="*/ 1 h 14"/>
                <a:gd name="T14" fmla="*/ 0 w 10"/>
                <a:gd name="T15" fmla="*/ 1 h 14"/>
                <a:gd name="T16" fmla="*/ 0 w 10"/>
                <a:gd name="T17" fmla="*/ 1 h 14"/>
                <a:gd name="T18" fmla="*/ 0 w 10"/>
                <a:gd name="T19" fmla="*/ 1 h 14"/>
                <a:gd name="T20" fmla="*/ 1 w 10"/>
                <a:gd name="T21" fmla="*/ 1 h 14"/>
                <a:gd name="T22" fmla="*/ 1 w 10"/>
                <a:gd name="T23" fmla="*/ 1 h 14"/>
                <a:gd name="T24" fmla="*/ 1 w 10"/>
                <a:gd name="T25" fmla="*/ 1 h 14"/>
                <a:gd name="T26" fmla="*/ 1 w 10"/>
                <a:gd name="T27" fmla="*/ 1 h 14"/>
                <a:gd name="T28" fmla="*/ 1 w 10"/>
                <a:gd name="T29" fmla="*/ 1 h 14"/>
                <a:gd name="T30" fmla="*/ 1 w 10"/>
                <a:gd name="T31" fmla="*/ 1 h 14"/>
                <a:gd name="T32" fmla="*/ 1 w 10"/>
                <a:gd name="T33" fmla="*/ 1 h 14"/>
                <a:gd name="T34" fmla="*/ 1 w 10"/>
                <a:gd name="T35" fmla="*/ 1 h 14"/>
                <a:gd name="T36" fmla="*/ 1 w 10"/>
                <a:gd name="T37" fmla="*/ 1 h 14"/>
                <a:gd name="T38" fmla="*/ 1 w 10"/>
                <a:gd name="T39" fmla="*/ 1 h 14"/>
                <a:gd name="T40" fmla="*/ 1 w 10"/>
                <a:gd name="T41" fmla="*/ 1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14"/>
                <a:gd name="T65" fmla="*/ 10 w 10"/>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14">
                  <a:moveTo>
                    <a:pt x="5" y="7"/>
                  </a:moveTo>
                  <a:lnTo>
                    <a:pt x="5" y="4"/>
                  </a:lnTo>
                  <a:lnTo>
                    <a:pt x="5" y="1"/>
                  </a:lnTo>
                  <a:lnTo>
                    <a:pt x="4" y="0"/>
                  </a:lnTo>
                  <a:lnTo>
                    <a:pt x="3" y="0"/>
                  </a:lnTo>
                  <a:lnTo>
                    <a:pt x="1" y="0"/>
                  </a:lnTo>
                  <a:lnTo>
                    <a:pt x="0" y="1"/>
                  </a:lnTo>
                  <a:lnTo>
                    <a:pt x="0" y="3"/>
                  </a:lnTo>
                  <a:lnTo>
                    <a:pt x="0" y="4"/>
                  </a:lnTo>
                  <a:lnTo>
                    <a:pt x="0" y="5"/>
                  </a:lnTo>
                  <a:lnTo>
                    <a:pt x="1" y="8"/>
                  </a:lnTo>
                  <a:lnTo>
                    <a:pt x="3" y="10"/>
                  </a:lnTo>
                  <a:lnTo>
                    <a:pt x="5" y="12"/>
                  </a:lnTo>
                  <a:lnTo>
                    <a:pt x="8" y="14"/>
                  </a:lnTo>
                  <a:lnTo>
                    <a:pt x="9" y="14"/>
                  </a:lnTo>
                  <a:lnTo>
                    <a:pt x="10" y="12"/>
                  </a:lnTo>
                  <a:lnTo>
                    <a:pt x="9" y="11"/>
                  </a:lnTo>
                  <a:lnTo>
                    <a:pt x="8" y="10"/>
                  </a:lnTo>
                  <a:lnTo>
                    <a:pt x="6" y="9"/>
                  </a:lnTo>
                  <a:lnTo>
                    <a:pt x="6" y="8"/>
                  </a:lnTo>
                  <a:lnTo>
                    <a:pt x="5"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7" name="Freeform 254"/>
            <p:cNvSpPr>
              <a:spLocks/>
            </p:cNvSpPr>
            <p:nvPr/>
          </p:nvSpPr>
          <p:spPr bwMode="auto">
            <a:xfrm>
              <a:off x="5435" y="2733"/>
              <a:ext cx="8" cy="5"/>
            </a:xfrm>
            <a:custGeom>
              <a:avLst/>
              <a:gdLst>
                <a:gd name="T0" fmla="*/ 1 w 15"/>
                <a:gd name="T1" fmla="*/ 1 h 10"/>
                <a:gd name="T2" fmla="*/ 1 w 15"/>
                <a:gd name="T3" fmla="*/ 1 h 10"/>
                <a:gd name="T4" fmla="*/ 1 w 15"/>
                <a:gd name="T5" fmla="*/ 1 h 10"/>
                <a:gd name="T6" fmla="*/ 1 w 15"/>
                <a:gd name="T7" fmla="*/ 1 h 10"/>
                <a:gd name="T8" fmla="*/ 0 w 15"/>
                <a:gd name="T9" fmla="*/ 1 h 10"/>
                <a:gd name="T10" fmla="*/ 1 w 15"/>
                <a:gd name="T11" fmla="*/ 1 h 10"/>
                <a:gd name="T12" fmla="*/ 1 w 15"/>
                <a:gd name="T13" fmla="*/ 1 h 10"/>
                <a:gd name="T14" fmla="*/ 1 w 15"/>
                <a:gd name="T15" fmla="*/ 1 h 10"/>
                <a:gd name="T16" fmla="*/ 1 w 15"/>
                <a:gd name="T17" fmla="*/ 0 h 10"/>
                <a:gd name="T18" fmla="*/ 1 w 15"/>
                <a:gd name="T19" fmla="*/ 0 h 10"/>
                <a:gd name="T20" fmla="*/ 1 w 15"/>
                <a:gd name="T21" fmla="*/ 1 h 10"/>
                <a:gd name="T22" fmla="*/ 1 w 15"/>
                <a:gd name="T23" fmla="*/ 1 h 10"/>
                <a:gd name="T24" fmla="*/ 1 w 15"/>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10"/>
                <a:gd name="T41" fmla="*/ 15 w 15"/>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10">
                  <a:moveTo>
                    <a:pt x="15" y="5"/>
                  </a:moveTo>
                  <a:lnTo>
                    <a:pt x="11" y="7"/>
                  </a:lnTo>
                  <a:lnTo>
                    <a:pt x="7" y="8"/>
                  </a:lnTo>
                  <a:lnTo>
                    <a:pt x="4" y="10"/>
                  </a:lnTo>
                  <a:lnTo>
                    <a:pt x="0" y="10"/>
                  </a:lnTo>
                  <a:lnTo>
                    <a:pt x="1" y="6"/>
                  </a:lnTo>
                  <a:lnTo>
                    <a:pt x="4" y="4"/>
                  </a:lnTo>
                  <a:lnTo>
                    <a:pt x="6" y="1"/>
                  </a:lnTo>
                  <a:lnTo>
                    <a:pt x="8" y="0"/>
                  </a:lnTo>
                  <a:lnTo>
                    <a:pt x="11" y="0"/>
                  </a:lnTo>
                  <a:lnTo>
                    <a:pt x="13" y="1"/>
                  </a:lnTo>
                  <a:lnTo>
                    <a:pt x="14" y="4"/>
                  </a:lnTo>
                  <a:lnTo>
                    <a:pt x="15" y="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8" name="Freeform 255"/>
            <p:cNvSpPr>
              <a:spLocks/>
            </p:cNvSpPr>
            <p:nvPr/>
          </p:nvSpPr>
          <p:spPr bwMode="auto">
            <a:xfrm>
              <a:off x="5489" y="2675"/>
              <a:ext cx="24" cy="27"/>
            </a:xfrm>
            <a:custGeom>
              <a:avLst/>
              <a:gdLst>
                <a:gd name="T0" fmla="*/ 0 w 49"/>
                <a:gd name="T1" fmla="*/ 1 h 53"/>
                <a:gd name="T2" fmla="*/ 0 w 49"/>
                <a:gd name="T3" fmla="*/ 1 h 53"/>
                <a:gd name="T4" fmla="*/ 0 w 49"/>
                <a:gd name="T5" fmla="*/ 1 h 53"/>
                <a:gd name="T6" fmla="*/ 0 w 49"/>
                <a:gd name="T7" fmla="*/ 1 h 53"/>
                <a:gd name="T8" fmla="*/ 0 w 49"/>
                <a:gd name="T9" fmla="*/ 1 h 53"/>
                <a:gd name="T10" fmla="*/ 0 w 49"/>
                <a:gd name="T11" fmla="*/ 1 h 53"/>
                <a:gd name="T12" fmla="*/ 0 w 49"/>
                <a:gd name="T13" fmla="*/ 1 h 53"/>
                <a:gd name="T14" fmla="*/ 0 w 49"/>
                <a:gd name="T15" fmla="*/ 1 h 53"/>
                <a:gd name="T16" fmla="*/ 0 w 49"/>
                <a:gd name="T17" fmla="*/ 1 h 53"/>
                <a:gd name="T18" fmla="*/ 0 w 49"/>
                <a:gd name="T19" fmla="*/ 1 h 53"/>
                <a:gd name="T20" fmla="*/ 0 w 49"/>
                <a:gd name="T21" fmla="*/ 1 h 53"/>
                <a:gd name="T22" fmla="*/ 0 w 49"/>
                <a:gd name="T23" fmla="*/ 1 h 53"/>
                <a:gd name="T24" fmla="*/ 0 w 49"/>
                <a:gd name="T25" fmla="*/ 1 h 53"/>
                <a:gd name="T26" fmla="*/ 0 w 49"/>
                <a:gd name="T27" fmla="*/ 1 h 53"/>
                <a:gd name="T28" fmla="*/ 0 w 49"/>
                <a:gd name="T29" fmla="*/ 1 h 53"/>
                <a:gd name="T30" fmla="*/ 0 w 49"/>
                <a:gd name="T31" fmla="*/ 1 h 53"/>
                <a:gd name="T32" fmla="*/ 0 w 49"/>
                <a:gd name="T33" fmla="*/ 1 h 53"/>
                <a:gd name="T34" fmla="*/ 0 w 49"/>
                <a:gd name="T35" fmla="*/ 1 h 53"/>
                <a:gd name="T36" fmla="*/ 0 w 49"/>
                <a:gd name="T37" fmla="*/ 1 h 53"/>
                <a:gd name="T38" fmla="*/ 0 w 49"/>
                <a:gd name="T39" fmla="*/ 1 h 53"/>
                <a:gd name="T40" fmla="*/ 0 w 49"/>
                <a:gd name="T41" fmla="*/ 1 h 53"/>
                <a:gd name="T42" fmla="*/ 0 w 49"/>
                <a:gd name="T43" fmla="*/ 1 h 53"/>
                <a:gd name="T44" fmla="*/ 0 w 49"/>
                <a:gd name="T45" fmla="*/ 1 h 53"/>
                <a:gd name="T46" fmla="*/ 0 w 49"/>
                <a:gd name="T47" fmla="*/ 1 h 53"/>
                <a:gd name="T48" fmla="*/ 0 w 49"/>
                <a:gd name="T49" fmla="*/ 1 h 53"/>
                <a:gd name="T50" fmla="*/ 0 w 49"/>
                <a:gd name="T51" fmla="*/ 1 h 53"/>
                <a:gd name="T52" fmla="*/ 0 w 49"/>
                <a:gd name="T53" fmla="*/ 1 h 53"/>
                <a:gd name="T54" fmla="*/ 0 w 49"/>
                <a:gd name="T55" fmla="*/ 1 h 53"/>
                <a:gd name="T56" fmla="*/ 0 w 49"/>
                <a:gd name="T57" fmla="*/ 1 h 53"/>
                <a:gd name="T58" fmla="*/ 0 w 49"/>
                <a:gd name="T59" fmla="*/ 1 h 53"/>
                <a:gd name="T60" fmla="*/ 0 w 49"/>
                <a:gd name="T61" fmla="*/ 1 h 53"/>
                <a:gd name="T62" fmla="*/ 0 w 49"/>
                <a:gd name="T63" fmla="*/ 1 h 53"/>
                <a:gd name="T64" fmla="*/ 0 w 49"/>
                <a:gd name="T65" fmla="*/ 1 h 53"/>
                <a:gd name="T66" fmla="*/ 0 w 49"/>
                <a:gd name="T67" fmla="*/ 1 h 53"/>
                <a:gd name="T68" fmla="*/ 0 w 49"/>
                <a:gd name="T69" fmla="*/ 1 h 53"/>
                <a:gd name="T70" fmla="*/ 0 w 49"/>
                <a:gd name="T71" fmla="*/ 1 h 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
                <a:gd name="T109" fmla="*/ 0 h 53"/>
                <a:gd name="T110" fmla="*/ 49 w 49"/>
                <a:gd name="T111" fmla="*/ 53 h 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 h="53">
                  <a:moveTo>
                    <a:pt x="49" y="48"/>
                  </a:moveTo>
                  <a:lnTo>
                    <a:pt x="47" y="45"/>
                  </a:lnTo>
                  <a:lnTo>
                    <a:pt x="44" y="40"/>
                  </a:lnTo>
                  <a:lnTo>
                    <a:pt x="41" y="35"/>
                  </a:lnTo>
                  <a:lnTo>
                    <a:pt x="37" y="31"/>
                  </a:lnTo>
                  <a:lnTo>
                    <a:pt x="39" y="31"/>
                  </a:lnTo>
                  <a:lnTo>
                    <a:pt x="41" y="31"/>
                  </a:lnTo>
                  <a:lnTo>
                    <a:pt x="43" y="31"/>
                  </a:lnTo>
                  <a:lnTo>
                    <a:pt x="44" y="32"/>
                  </a:lnTo>
                  <a:lnTo>
                    <a:pt x="41" y="27"/>
                  </a:lnTo>
                  <a:lnTo>
                    <a:pt x="38" y="22"/>
                  </a:lnTo>
                  <a:lnTo>
                    <a:pt x="35" y="18"/>
                  </a:lnTo>
                  <a:lnTo>
                    <a:pt x="32" y="16"/>
                  </a:lnTo>
                  <a:lnTo>
                    <a:pt x="28" y="13"/>
                  </a:lnTo>
                  <a:lnTo>
                    <a:pt x="21" y="8"/>
                  </a:lnTo>
                  <a:lnTo>
                    <a:pt x="13" y="4"/>
                  </a:lnTo>
                  <a:lnTo>
                    <a:pt x="6" y="0"/>
                  </a:lnTo>
                  <a:lnTo>
                    <a:pt x="7" y="1"/>
                  </a:lnTo>
                  <a:lnTo>
                    <a:pt x="8" y="2"/>
                  </a:lnTo>
                  <a:lnTo>
                    <a:pt x="8" y="4"/>
                  </a:lnTo>
                  <a:lnTo>
                    <a:pt x="7" y="4"/>
                  </a:lnTo>
                  <a:lnTo>
                    <a:pt x="7" y="5"/>
                  </a:lnTo>
                  <a:lnTo>
                    <a:pt x="6" y="5"/>
                  </a:lnTo>
                  <a:lnTo>
                    <a:pt x="8" y="7"/>
                  </a:lnTo>
                  <a:lnTo>
                    <a:pt x="12" y="9"/>
                  </a:lnTo>
                  <a:lnTo>
                    <a:pt x="15" y="13"/>
                  </a:lnTo>
                  <a:lnTo>
                    <a:pt x="19" y="16"/>
                  </a:lnTo>
                  <a:lnTo>
                    <a:pt x="15" y="14"/>
                  </a:lnTo>
                  <a:lnTo>
                    <a:pt x="11" y="12"/>
                  </a:lnTo>
                  <a:lnTo>
                    <a:pt x="5" y="10"/>
                  </a:lnTo>
                  <a:lnTo>
                    <a:pt x="0" y="9"/>
                  </a:lnTo>
                  <a:lnTo>
                    <a:pt x="3" y="12"/>
                  </a:lnTo>
                  <a:lnTo>
                    <a:pt x="4" y="13"/>
                  </a:lnTo>
                  <a:lnTo>
                    <a:pt x="3" y="14"/>
                  </a:lnTo>
                  <a:lnTo>
                    <a:pt x="0" y="15"/>
                  </a:lnTo>
                  <a:lnTo>
                    <a:pt x="4" y="15"/>
                  </a:lnTo>
                  <a:lnTo>
                    <a:pt x="8" y="15"/>
                  </a:lnTo>
                  <a:lnTo>
                    <a:pt x="13" y="16"/>
                  </a:lnTo>
                  <a:lnTo>
                    <a:pt x="16" y="17"/>
                  </a:lnTo>
                  <a:lnTo>
                    <a:pt x="21" y="20"/>
                  </a:lnTo>
                  <a:lnTo>
                    <a:pt x="26" y="23"/>
                  </a:lnTo>
                  <a:lnTo>
                    <a:pt x="31" y="27"/>
                  </a:lnTo>
                  <a:lnTo>
                    <a:pt x="36" y="31"/>
                  </a:lnTo>
                  <a:lnTo>
                    <a:pt x="31" y="31"/>
                  </a:lnTo>
                  <a:lnTo>
                    <a:pt x="27" y="30"/>
                  </a:lnTo>
                  <a:lnTo>
                    <a:pt x="23" y="28"/>
                  </a:lnTo>
                  <a:lnTo>
                    <a:pt x="21" y="27"/>
                  </a:lnTo>
                  <a:lnTo>
                    <a:pt x="19" y="25"/>
                  </a:lnTo>
                  <a:lnTo>
                    <a:pt x="18" y="24"/>
                  </a:lnTo>
                  <a:lnTo>
                    <a:pt x="16" y="23"/>
                  </a:lnTo>
                  <a:lnTo>
                    <a:pt x="15" y="23"/>
                  </a:lnTo>
                  <a:lnTo>
                    <a:pt x="13" y="23"/>
                  </a:lnTo>
                  <a:lnTo>
                    <a:pt x="9" y="23"/>
                  </a:lnTo>
                  <a:lnTo>
                    <a:pt x="7" y="23"/>
                  </a:lnTo>
                  <a:lnTo>
                    <a:pt x="6" y="23"/>
                  </a:lnTo>
                  <a:lnTo>
                    <a:pt x="12" y="24"/>
                  </a:lnTo>
                  <a:lnTo>
                    <a:pt x="18" y="27"/>
                  </a:lnTo>
                  <a:lnTo>
                    <a:pt x="21" y="28"/>
                  </a:lnTo>
                  <a:lnTo>
                    <a:pt x="24" y="30"/>
                  </a:lnTo>
                  <a:lnTo>
                    <a:pt x="27" y="31"/>
                  </a:lnTo>
                  <a:lnTo>
                    <a:pt x="30" y="32"/>
                  </a:lnTo>
                  <a:lnTo>
                    <a:pt x="34" y="35"/>
                  </a:lnTo>
                  <a:lnTo>
                    <a:pt x="36" y="36"/>
                  </a:lnTo>
                  <a:lnTo>
                    <a:pt x="38" y="39"/>
                  </a:lnTo>
                  <a:lnTo>
                    <a:pt x="43" y="44"/>
                  </a:lnTo>
                  <a:lnTo>
                    <a:pt x="46" y="48"/>
                  </a:lnTo>
                  <a:lnTo>
                    <a:pt x="49" y="53"/>
                  </a:lnTo>
                  <a:lnTo>
                    <a:pt x="49" y="52"/>
                  </a:lnTo>
                  <a:lnTo>
                    <a:pt x="49" y="51"/>
                  </a:lnTo>
                  <a:lnTo>
                    <a:pt x="49" y="50"/>
                  </a:lnTo>
                  <a:lnTo>
                    <a:pt x="49"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9" name="Freeform 256"/>
            <p:cNvSpPr>
              <a:spLocks/>
            </p:cNvSpPr>
            <p:nvPr/>
          </p:nvSpPr>
          <p:spPr bwMode="auto">
            <a:xfrm>
              <a:off x="5494" y="2696"/>
              <a:ext cx="22" cy="45"/>
            </a:xfrm>
            <a:custGeom>
              <a:avLst/>
              <a:gdLst>
                <a:gd name="T0" fmla="*/ 1 w 43"/>
                <a:gd name="T1" fmla="*/ 1 h 88"/>
                <a:gd name="T2" fmla="*/ 1 w 43"/>
                <a:gd name="T3" fmla="*/ 1 h 88"/>
                <a:gd name="T4" fmla="*/ 1 w 43"/>
                <a:gd name="T5" fmla="*/ 1 h 88"/>
                <a:gd name="T6" fmla="*/ 1 w 43"/>
                <a:gd name="T7" fmla="*/ 1 h 88"/>
                <a:gd name="T8" fmla="*/ 1 w 43"/>
                <a:gd name="T9" fmla="*/ 1 h 88"/>
                <a:gd name="T10" fmla="*/ 1 w 43"/>
                <a:gd name="T11" fmla="*/ 1 h 88"/>
                <a:gd name="T12" fmla="*/ 1 w 43"/>
                <a:gd name="T13" fmla="*/ 1 h 88"/>
                <a:gd name="T14" fmla="*/ 1 w 43"/>
                <a:gd name="T15" fmla="*/ 1 h 88"/>
                <a:gd name="T16" fmla="*/ 1 w 43"/>
                <a:gd name="T17" fmla="*/ 1 h 88"/>
                <a:gd name="T18" fmla="*/ 1 w 43"/>
                <a:gd name="T19" fmla="*/ 1 h 88"/>
                <a:gd name="T20" fmla="*/ 1 w 43"/>
                <a:gd name="T21" fmla="*/ 1 h 88"/>
                <a:gd name="T22" fmla="*/ 1 w 43"/>
                <a:gd name="T23" fmla="*/ 1 h 88"/>
                <a:gd name="T24" fmla="*/ 0 w 43"/>
                <a:gd name="T25" fmla="*/ 1 h 88"/>
                <a:gd name="T26" fmla="*/ 0 w 43"/>
                <a:gd name="T27" fmla="*/ 1 h 88"/>
                <a:gd name="T28" fmla="*/ 0 w 43"/>
                <a:gd name="T29" fmla="*/ 1 h 88"/>
                <a:gd name="T30" fmla="*/ 1 w 43"/>
                <a:gd name="T31" fmla="*/ 1 h 88"/>
                <a:gd name="T32" fmla="*/ 1 w 43"/>
                <a:gd name="T33" fmla="*/ 1 h 88"/>
                <a:gd name="T34" fmla="*/ 1 w 43"/>
                <a:gd name="T35" fmla="*/ 1 h 88"/>
                <a:gd name="T36" fmla="*/ 1 w 43"/>
                <a:gd name="T37" fmla="*/ 1 h 88"/>
                <a:gd name="T38" fmla="*/ 1 w 43"/>
                <a:gd name="T39" fmla="*/ 1 h 88"/>
                <a:gd name="T40" fmla="*/ 1 w 43"/>
                <a:gd name="T41" fmla="*/ 1 h 88"/>
                <a:gd name="T42" fmla="*/ 1 w 43"/>
                <a:gd name="T43" fmla="*/ 1 h 88"/>
                <a:gd name="T44" fmla="*/ 1 w 43"/>
                <a:gd name="T45" fmla="*/ 1 h 88"/>
                <a:gd name="T46" fmla="*/ 1 w 43"/>
                <a:gd name="T47" fmla="*/ 1 h 88"/>
                <a:gd name="T48" fmla="*/ 1 w 43"/>
                <a:gd name="T49" fmla="*/ 1 h 88"/>
                <a:gd name="T50" fmla="*/ 1 w 43"/>
                <a:gd name="T51" fmla="*/ 1 h 88"/>
                <a:gd name="T52" fmla="*/ 1 w 43"/>
                <a:gd name="T53" fmla="*/ 1 h 88"/>
                <a:gd name="T54" fmla="*/ 1 w 43"/>
                <a:gd name="T55" fmla="*/ 1 h 88"/>
                <a:gd name="T56" fmla="*/ 1 w 43"/>
                <a:gd name="T57" fmla="*/ 1 h 88"/>
                <a:gd name="T58" fmla="*/ 1 w 43"/>
                <a:gd name="T59" fmla="*/ 1 h 88"/>
                <a:gd name="T60" fmla="*/ 1 w 43"/>
                <a:gd name="T61" fmla="*/ 1 h 88"/>
                <a:gd name="T62" fmla="*/ 1 w 43"/>
                <a:gd name="T63" fmla="*/ 1 h 88"/>
                <a:gd name="T64" fmla="*/ 1 w 43"/>
                <a:gd name="T65" fmla="*/ 1 h 88"/>
                <a:gd name="T66" fmla="*/ 1 w 43"/>
                <a:gd name="T67" fmla="*/ 1 h 88"/>
                <a:gd name="T68" fmla="*/ 1 w 43"/>
                <a:gd name="T69" fmla="*/ 1 h 88"/>
                <a:gd name="T70" fmla="*/ 1 w 43"/>
                <a:gd name="T71" fmla="*/ 1 h 88"/>
                <a:gd name="T72" fmla="*/ 1 w 43"/>
                <a:gd name="T73" fmla="*/ 1 h 88"/>
                <a:gd name="T74" fmla="*/ 1 w 43"/>
                <a:gd name="T75" fmla="*/ 1 h 88"/>
                <a:gd name="T76" fmla="*/ 1 w 43"/>
                <a:gd name="T77" fmla="*/ 0 h 88"/>
                <a:gd name="T78" fmla="*/ 1 w 43"/>
                <a:gd name="T79" fmla="*/ 1 h 88"/>
                <a:gd name="T80" fmla="*/ 1 w 43"/>
                <a:gd name="T81" fmla="*/ 1 h 88"/>
                <a:gd name="T82" fmla="*/ 1 w 43"/>
                <a:gd name="T83" fmla="*/ 1 h 88"/>
                <a:gd name="T84" fmla="*/ 1 w 43"/>
                <a:gd name="T85" fmla="*/ 1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
                <a:gd name="T130" fmla="*/ 0 h 88"/>
                <a:gd name="T131" fmla="*/ 43 w 43"/>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 h="88">
                  <a:moveTo>
                    <a:pt x="40" y="17"/>
                  </a:moveTo>
                  <a:lnTo>
                    <a:pt x="41" y="18"/>
                  </a:lnTo>
                  <a:lnTo>
                    <a:pt x="42" y="19"/>
                  </a:lnTo>
                  <a:lnTo>
                    <a:pt x="42" y="20"/>
                  </a:lnTo>
                  <a:lnTo>
                    <a:pt x="43" y="22"/>
                  </a:lnTo>
                  <a:lnTo>
                    <a:pt x="43" y="25"/>
                  </a:lnTo>
                  <a:lnTo>
                    <a:pt x="43" y="32"/>
                  </a:lnTo>
                  <a:lnTo>
                    <a:pt x="43" y="39"/>
                  </a:lnTo>
                  <a:lnTo>
                    <a:pt x="43" y="43"/>
                  </a:lnTo>
                  <a:lnTo>
                    <a:pt x="42" y="47"/>
                  </a:lnTo>
                  <a:lnTo>
                    <a:pt x="41" y="53"/>
                  </a:lnTo>
                  <a:lnTo>
                    <a:pt x="38" y="57"/>
                  </a:lnTo>
                  <a:lnTo>
                    <a:pt x="34" y="62"/>
                  </a:lnTo>
                  <a:lnTo>
                    <a:pt x="34" y="64"/>
                  </a:lnTo>
                  <a:lnTo>
                    <a:pt x="34" y="66"/>
                  </a:lnTo>
                  <a:lnTo>
                    <a:pt x="34" y="70"/>
                  </a:lnTo>
                  <a:lnTo>
                    <a:pt x="35" y="73"/>
                  </a:lnTo>
                  <a:lnTo>
                    <a:pt x="35" y="76"/>
                  </a:lnTo>
                  <a:lnTo>
                    <a:pt x="34" y="78"/>
                  </a:lnTo>
                  <a:lnTo>
                    <a:pt x="32" y="79"/>
                  </a:lnTo>
                  <a:lnTo>
                    <a:pt x="30" y="80"/>
                  </a:lnTo>
                  <a:lnTo>
                    <a:pt x="30" y="83"/>
                  </a:lnTo>
                  <a:lnTo>
                    <a:pt x="28" y="85"/>
                  </a:lnTo>
                  <a:lnTo>
                    <a:pt x="26" y="86"/>
                  </a:lnTo>
                  <a:lnTo>
                    <a:pt x="25" y="88"/>
                  </a:lnTo>
                  <a:lnTo>
                    <a:pt x="23" y="87"/>
                  </a:lnTo>
                  <a:lnTo>
                    <a:pt x="20" y="86"/>
                  </a:lnTo>
                  <a:lnTo>
                    <a:pt x="19" y="85"/>
                  </a:lnTo>
                  <a:lnTo>
                    <a:pt x="17" y="84"/>
                  </a:lnTo>
                  <a:lnTo>
                    <a:pt x="16" y="84"/>
                  </a:lnTo>
                  <a:lnTo>
                    <a:pt x="13" y="84"/>
                  </a:lnTo>
                  <a:lnTo>
                    <a:pt x="12" y="84"/>
                  </a:lnTo>
                  <a:lnTo>
                    <a:pt x="10" y="84"/>
                  </a:lnTo>
                  <a:lnTo>
                    <a:pt x="8" y="84"/>
                  </a:lnTo>
                  <a:lnTo>
                    <a:pt x="5" y="83"/>
                  </a:lnTo>
                  <a:lnTo>
                    <a:pt x="3" y="80"/>
                  </a:lnTo>
                  <a:lnTo>
                    <a:pt x="1" y="79"/>
                  </a:lnTo>
                  <a:lnTo>
                    <a:pt x="0" y="76"/>
                  </a:lnTo>
                  <a:lnTo>
                    <a:pt x="0" y="70"/>
                  </a:lnTo>
                  <a:lnTo>
                    <a:pt x="0" y="65"/>
                  </a:lnTo>
                  <a:lnTo>
                    <a:pt x="0" y="62"/>
                  </a:lnTo>
                  <a:lnTo>
                    <a:pt x="0" y="59"/>
                  </a:lnTo>
                  <a:lnTo>
                    <a:pt x="0" y="57"/>
                  </a:lnTo>
                  <a:lnTo>
                    <a:pt x="0" y="55"/>
                  </a:lnTo>
                  <a:lnTo>
                    <a:pt x="0" y="53"/>
                  </a:lnTo>
                  <a:lnTo>
                    <a:pt x="1" y="51"/>
                  </a:lnTo>
                  <a:lnTo>
                    <a:pt x="2" y="50"/>
                  </a:lnTo>
                  <a:lnTo>
                    <a:pt x="3" y="48"/>
                  </a:lnTo>
                  <a:lnTo>
                    <a:pt x="3" y="47"/>
                  </a:lnTo>
                  <a:lnTo>
                    <a:pt x="4" y="48"/>
                  </a:lnTo>
                  <a:lnTo>
                    <a:pt x="4" y="49"/>
                  </a:lnTo>
                  <a:lnTo>
                    <a:pt x="5" y="50"/>
                  </a:lnTo>
                  <a:lnTo>
                    <a:pt x="5" y="51"/>
                  </a:lnTo>
                  <a:lnTo>
                    <a:pt x="5" y="53"/>
                  </a:lnTo>
                  <a:lnTo>
                    <a:pt x="7" y="53"/>
                  </a:lnTo>
                  <a:lnTo>
                    <a:pt x="8" y="54"/>
                  </a:lnTo>
                  <a:lnTo>
                    <a:pt x="9" y="55"/>
                  </a:lnTo>
                  <a:lnTo>
                    <a:pt x="9" y="53"/>
                  </a:lnTo>
                  <a:lnTo>
                    <a:pt x="9" y="51"/>
                  </a:lnTo>
                  <a:lnTo>
                    <a:pt x="9" y="49"/>
                  </a:lnTo>
                  <a:lnTo>
                    <a:pt x="10" y="48"/>
                  </a:lnTo>
                  <a:lnTo>
                    <a:pt x="10" y="46"/>
                  </a:lnTo>
                  <a:lnTo>
                    <a:pt x="10" y="43"/>
                  </a:lnTo>
                  <a:lnTo>
                    <a:pt x="10" y="39"/>
                  </a:lnTo>
                  <a:lnTo>
                    <a:pt x="9" y="35"/>
                  </a:lnTo>
                  <a:lnTo>
                    <a:pt x="10" y="36"/>
                  </a:lnTo>
                  <a:lnTo>
                    <a:pt x="11" y="36"/>
                  </a:lnTo>
                  <a:lnTo>
                    <a:pt x="11" y="38"/>
                  </a:lnTo>
                  <a:lnTo>
                    <a:pt x="11" y="40"/>
                  </a:lnTo>
                  <a:lnTo>
                    <a:pt x="13" y="42"/>
                  </a:lnTo>
                  <a:lnTo>
                    <a:pt x="15" y="46"/>
                  </a:lnTo>
                  <a:lnTo>
                    <a:pt x="15" y="47"/>
                  </a:lnTo>
                  <a:lnTo>
                    <a:pt x="15" y="45"/>
                  </a:lnTo>
                  <a:lnTo>
                    <a:pt x="16" y="42"/>
                  </a:lnTo>
                  <a:lnTo>
                    <a:pt x="16" y="39"/>
                  </a:lnTo>
                  <a:lnTo>
                    <a:pt x="16" y="38"/>
                  </a:lnTo>
                  <a:lnTo>
                    <a:pt x="17" y="38"/>
                  </a:lnTo>
                  <a:lnTo>
                    <a:pt x="18" y="36"/>
                  </a:lnTo>
                  <a:lnTo>
                    <a:pt x="20" y="36"/>
                  </a:lnTo>
                  <a:lnTo>
                    <a:pt x="21" y="38"/>
                  </a:lnTo>
                  <a:lnTo>
                    <a:pt x="21" y="39"/>
                  </a:lnTo>
                  <a:lnTo>
                    <a:pt x="23" y="36"/>
                  </a:lnTo>
                  <a:lnTo>
                    <a:pt x="25" y="34"/>
                  </a:lnTo>
                  <a:lnTo>
                    <a:pt x="26" y="30"/>
                  </a:lnTo>
                  <a:lnTo>
                    <a:pt x="26" y="26"/>
                  </a:lnTo>
                  <a:lnTo>
                    <a:pt x="27" y="26"/>
                  </a:lnTo>
                  <a:lnTo>
                    <a:pt x="28" y="28"/>
                  </a:lnTo>
                  <a:lnTo>
                    <a:pt x="30" y="31"/>
                  </a:lnTo>
                  <a:lnTo>
                    <a:pt x="31" y="34"/>
                  </a:lnTo>
                  <a:lnTo>
                    <a:pt x="32" y="33"/>
                  </a:lnTo>
                  <a:lnTo>
                    <a:pt x="32" y="32"/>
                  </a:lnTo>
                  <a:lnTo>
                    <a:pt x="33" y="31"/>
                  </a:lnTo>
                  <a:lnTo>
                    <a:pt x="34" y="30"/>
                  </a:lnTo>
                  <a:lnTo>
                    <a:pt x="34" y="28"/>
                  </a:lnTo>
                  <a:lnTo>
                    <a:pt x="34" y="26"/>
                  </a:lnTo>
                  <a:lnTo>
                    <a:pt x="33" y="24"/>
                  </a:lnTo>
                  <a:lnTo>
                    <a:pt x="32" y="22"/>
                  </a:lnTo>
                  <a:lnTo>
                    <a:pt x="31" y="19"/>
                  </a:lnTo>
                  <a:lnTo>
                    <a:pt x="28" y="18"/>
                  </a:lnTo>
                  <a:lnTo>
                    <a:pt x="27" y="17"/>
                  </a:lnTo>
                  <a:lnTo>
                    <a:pt x="25" y="16"/>
                  </a:lnTo>
                  <a:lnTo>
                    <a:pt x="24" y="13"/>
                  </a:lnTo>
                  <a:lnTo>
                    <a:pt x="21" y="11"/>
                  </a:lnTo>
                  <a:lnTo>
                    <a:pt x="19" y="9"/>
                  </a:lnTo>
                  <a:lnTo>
                    <a:pt x="23" y="10"/>
                  </a:lnTo>
                  <a:lnTo>
                    <a:pt x="25" y="11"/>
                  </a:lnTo>
                  <a:lnTo>
                    <a:pt x="27" y="11"/>
                  </a:lnTo>
                  <a:lnTo>
                    <a:pt x="31" y="12"/>
                  </a:lnTo>
                  <a:lnTo>
                    <a:pt x="27" y="9"/>
                  </a:lnTo>
                  <a:lnTo>
                    <a:pt x="24" y="5"/>
                  </a:lnTo>
                  <a:lnTo>
                    <a:pt x="20" y="2"/>
                  </a:lnTo>
                  <a:lnTo>
                    <a:pt x="17" y="0"/>
                  </a:lnTo>
                  <a:lnTo>
                    <a:pt x="21" y="1"/>
                  </a:lnTo>
                  <a:lnTo>
                    <a:pt x="26" y="4"/>
                  </a:lnTo>
                  <a:lnTo>
                    <a:pt x="31" y="7"/>
                  </a:lnTo>
                  <a:lnTo>
                    <a:pt x="34" y="10"/>
                  </a:lnTo>
                  <a:lnTo>
                    <a:pt x="34" y="12"/>
                  </a:lnTo>
                  <a:lnTo>
                    <a:pt x="34" y="13"/>
                  </a:lnTo>
                  <a:lnTo>
                    <a:pt x="35" y="15"/>
                  </a:lnTo>
                  <a:lnTo>
                    <a:pt x="36" y="15"/>
                  </a:lnTo>
                  <a:lnTo>
                    <a:pt x="38" y="16"/>
                  </a:lnTo>
                  <a:lnTo>
                    <a:pt x="39" y="16"/>
                  </a:lnTo>
                  <a:lnTo>
                    <a:pt x="40" y="1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0" name="Freeform 257"/>
            <p:cNvSpPr>
              <a:spLocks/>
            </p:cNvSpPr>
            <p:nvPr/>
          </p:nvSpPr>
          <p:spPr bwMode="auto">
            <a:xfrm>
              <a:off x="5478" y="2712"/>
              <a:ext cx="7" cy="6"/>
            </a:xfrm>
            <a:custGeom>
              <a:avLst/>
              <a:gdLst>
                <a:gd name="T0" fmla="*/ 1 w 13"/>
                <a:gd name="T1" fmla="*/ 1 h 10"/>
                <a:gd name="T2" fmla="*/ 1 w 13"/>
                <a:gd name="T3" fmla="*/ 1 h 10"/>
                <a:gd name="T4" fmla="*/ 1 w 13"/>
                <a:gd name="T5" fmla="*/ 1 h 10"/>
                <a:gd name="T6" fmla="*/ 1 w 13"/>
                <a:gd name="T7" fmla="*/ 1 h 10"/>
                <a:gd name="T8" fmla="*/ 1 w 13"/>
                <a:gd name="T9" fmla="*/ 1 h 10"/>
                <a:gd name="T10" fmla="*/ 1 w 13"/>
                <a:gd name="T11" fmla="*/ 1 h 10"/>
                <a:gd name="T12" fmla="*/ 1 w 13"/>
                <a:gd name="T13" fmla="*/ 1 h 10"/>
                <a:gd name="T14" fmla="*/ 1 w 13"/>
                <a:gd name="T15" fmla="*/ 1 h 10"/>
                <a:gd name="T16" fmla="*/ 0 w 13"/>
                <a:gd name="T17" fmla="*/ 0 h 10"/>
                <a:gd name="T18" fmla="*/ 1 w 13"/>
                <a:gd name="T19" fmla="*/ 1 h 10"/>
                <a:gd name="T20" fmla="*/ 1 w 13"/>
                <a:gd name="T21" fmla="*/ 1 h 10"/>
                <a:gd name="T22" fmla="*/ 1 w 13"/>
                <a:gd name="T23" fmla="*/ 1 h 10"/>
                <a:gd name="T24" fmla="*/ 1 w 13"/>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0"/>
                <a:gd name="T41" fmla="*/ 13 w 1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0">
                  <a:moveTo>
                    <a:pt x="9" y="4"/>
                  </a:moveTo>
                  <a:lnTo>
                    <a:pt x="10" y="6"/>
                  </a:lnTo>
                  <a:lnTo>
                    <a:pt x="11" y="8"/>
                  </a:lnTo>
                  <a:lnTo>
                    <a:pt x="12" y="9"/>
                  </a:lnTo>
                  <a:lnTo>
                    <a:pt x="13" y="10"/>
                  </a:lnTo>
                  <a:lnTo>
                    <a:pt x="8" y="9"/>
                  </a:lnTo>
                  <a:lnTo>
                    <a:pt x="4" y="7"/>
                  </a:lnTo>
                  <a:lnTo>
                    <a:pt x="1" y="3"/>
                  </a:lnTo>
                  <a:lnTo>
                    <a:pt x="0" y="0"/>
                  </a:lnTo>
                  <a:lnTo>
                    <a:pt x="2" y="1"/>
                  </a:lnTo>
                  <a:lnTo>
                    <a:pt x="4" y="2"/>
                  </a:lnTo>
                  <a:lnTo>
                    <a:pt x="6" y="3"/>
                  </a:lnTo>
                  <a:lnTo>
                    <a:pt x="9"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1" name="Freeform 258"/>
            <p:cNvSpPr>
              <a:spLocks/>
            </p:cNvSpPr>
            <p:nvPr/>
          </p:nvSpPr>
          <p:spPr bwMode="auto">
            <a:xfrm>
              <a:off x="5473" y="2703"/>
              <a:ext cx="11" cy="9"/>
            </a:xfrm>
            <a:custGeom>
              <a:avLst/>
              <a:gdLst>
                <a:gd name="T0" fmla="*/ 1 w 22"/>
                <a:gd name="T1" fmla="*/ 0 h 19"/>
                <a:gd name="T2" fmla="*/ 1 w 22"/>
                <a:gd name="T3" fmla="*/ 0 h 19"/>
                <a:gd name="T4" fmla="*/ 1 w 22"/>
                <a:gd name="T5" fmla="*/ 0 h 19"/>
                <a:gd name="T6" fmla="*/ 1 w 22"/>
                <a:gd name="T7" fmla="*/ 0 h 19"/>
                <a:gd name="T8" fmla="*/ 0 w 22"/>
                <a:gd name="T9" fmla="*/ 0 h 19"/>
                <a:gd name="T10" fmla="*/ 1 w 22"/>
                <a:gd name="T11" fmla="*/ 0 h 19"/>
                <a:gd name="T12" fmla="*/ 1 w 22"/>
                <a:gd name="T13" fmla="*/ 0 h 19"/>
                <a:gd name="T14" fmla="*/ 1 w 22"/>
                <a:gd name="T15" fmla="*/ 0 h 19"/>
                <a:gd name="T16" fmla="*/ 1 w 22"/>
                <a:gd name="T17" fmla="*/ 0 h 19"/>
                <a:gd name="T18" fmla="*/ 1 w 22"/>
                <a:gd name="T19" fmla="*/ 0 h 19"/>
                <a:gd name="T20" fmla="*/ 1 w 22"/>
                <a:gd name="T21" fmla="*/ 0 h 19"/>
                <a:gd name="T22" fmla="*/ 1 w 22"/>
                <a:gd name="T23" fmla="*/ 0 h 19"/>
                <a:gd name="T24" fmla="*/ 1 w 22"/>
                <a:gd name="T25" fmla="*/ 0 h 19"/>
                <a:gd name="T26" fmla="*/ 1 w 22"/>
                <a:gd name="T27" fmla="*/ 0 h 19"/>
                <a:gd name="T28" fmla="*/ 1 w 22"/>
                <a:gd name="T29" fmla="*/ 0 h 19"/>
                <a:gd name="T30" fmla="*/ 1 w 22"/>
                <a:gd name="T31" fmla="*/ 0 h 19"/>
                <a:gd name="T32" fmla="*/ 1 w 22"/>
                <a:gd name="T33" fmla="*/ 0 h 19"/>
                <a:gd name="T34" fmla="*/ 1 w 22"/>
                <a:gd name="T35" fmla="*/ 0 h 19"/>
                <a:gd name="T36" fmla="*/ 1 w 22"/>
                <a:gd name="T37" fmla="*/ 0 h 19"/>
                <a:gd name="T38" fmla="*/ 1 w 22"/>
                <a:gd name="T39" fmla="*/ 0 h 19"/>
                <a:gd name="T40" fmla="*/ 1 w 22"/>
                <a:gd name="T41" fmla="*/ 0 h 19"/>
                <a:gd name="T42" fmla="*/ 1 w 22"/>
                <a:gd name="T43" fmla="*/ 0 h 19"/>
                <a:gd name="T44" fmla="*/ 1 w 22"/>
                <a:gd name="T45" fmla="*/ 0 h 19"/>
                <a:gd name="T46" fmla="*/ 1 w 22"/>
                <a:gd name="T47" fmla="*/ 0 h 19"/>
                <a:gd name="T48" fmla="*/ 1 w 22"/>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9"/>
                <a:gd name="T77" fmla="*/ 22 w 22"/>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9">
                  <a:moveTo>
                    <a:pt x="8" y="15"/>
                  </a:moveTo>
                  <a:lnTo>
                    <a:pt x="5" y="12"/>
                  </a:lnTo>
                  <a:lnTo>
                    <a:pt x="2" y="8"/>
                  </a:lnTo>
                  <a:lnTo>
                    <a:pt x="1" y="4"/>
                  </a:lnTo>
                  <a:lnTo>
                    <a:pt x="0" y="0"/>
                  </a:lnTo>
                  <a:lnTo>
                    <a:pt x="1" y="1"/>
                  </a:lnTo>
                  <a:lnTo>
                    <a:pt x="4" y="4"/>
                  </a:lnTo>
                  <a:lnTo>
                    <a:pt x="6" y="5"/>
                  </a:lnTo>
                  <a:lnTo>
                    <a:pt x="8" y="5"/>
                  </a:lnTo>
                  <a:lnTo>
                    <a:pt x="9" y="7"/>
                  </a:lnTo>
                  <a:lnTo>
                    <a:pt x="11" y="8"/>
                  </a:lnTo>
                  <a:lnTo>
                    <a:pt x="12" y="10"/>
                  </a:lnTo>
                  <a:lnTo>
                    <a:pt x="13" y="11"/>
                  </a:lnTo>
                  <a:lnTo>
                    <a:pt x="14" y="11"/>
                  </a:lnTo>
                  <a:lnTo>
                    <a:pt x="15" y="12"/>
                  </a:lnTo>
                  <a:lnTo>
                    <a:pt x="16" y="12"/>
                  </a:lnTo>
                  <a:lnTo>
                    <a:pt x="17" y="13"/>
                  </a:lnTo>
                  <a:lnTo>
                    <a:pt x="19" y="14"/>
                  </a:lnTo>
                  <a:lnTo>
                    <a:pt x="20" y="15"/>
                  </a:lnTo>
                  <a:lnTo>
                    <a:pt x="21" y="18"/>
                  </a:lnTo>
                  <a:lnTo>
                    <a:pt x="22" y="19"/>
                  </a:lnTo>
                  <a:lnTo>
                    <a:pt x="19" y="19"/>
                  </a:lnTo>
                  <a:lnTo>
                    <a:pt x="15" y="18"/>
                  </a:lnTo>
                  <a:lnTo>
                    <a:pt x="12" y="16"/>
                  </a:lnTo>
                  <a:lnTo>
                    <a:pt x="8"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2" name="Freeform 259"/>
            <p:cNvSpPr>
              <a:spLocks/>
            </p:cNvSpPr>
            <p:nvPr/>
          </p:nvSpPr>
          <p:spPr bwMode="auto">
            <a:xfrm>
              <a:off x="5454" y="2674"/>
              <a:ext cx="22" cy="7"/>
            </a:xfrm>
            <a:custGeom>
              <a:avLst/>
              <a:gdLst>
                <a:gd name="T0" fmla="*/ 1 w 44"/>
                <a:gd name="T1" fmla="*/ 0 h 15"/>
                <a:gd name="T2" fmla="*/ 1 w 44"/>
                <a:gd name="T3" fmla="*/ 0 h 15"/>
                <a:gd name="T4" fmla="*/ 1 w 44"/>
                <a:gd name="T5" fmla="*/ 0 h 15"/>
                <a:gd name="T6" fmla="*/ 1 w 44"/>
                <a:gd name="T7" fmla="*/ 0 h 15"/>
                <a:gd name="T8" fmla="*/ 1 w 44"/>
                <a:gd name="T9" fmla="*/ 0 h 15"/>
                <a:gd name="T10" fmla="*/ 1 w 44"/>
                <a:gd name="T11" fmla="*/ 0 h 15"/>
                <a:gd name="T12" fmla="*/ 1 w 44"/>
                <a:gd name="T13" fmla="*/ 0 h 15"/>
                <a:gd name="T14" fmla="*/ 1 w 44"/>
                <a:gd name="T15" fmla="*/ 0 h 15"/>
                <a:gd name="T16" fmla="*/ 0 w 44"/>
                <a:gd name="T17" fmla="*/ 0 h 15"/>
                <a:gd name="T18" fmla="*/ 1 w 44"/>
                <a:gd name="T19" fmla="*/ 0 h 15"/>
                <a:gd name="T20" fmla="*/ 1 w 44"/>
                <a:gd name="T21" fmla="*/ 0 h 15"/>
                <a:gd name="T22" fmla="*/ 1 w 44"/>
                <a:gd name="T23" fmla="*/ 0 h 15"/>
                <a:gd name="T24" fmla="*/ 1 w 44"/>
                <a:gd name="T25" fmla="*/ 0 h 15"/>
                <a:gd name="T26" fmla="*/ 1 w 44"/>
                <a:gd name="T27" fmla="*/ 0 h 15"/>
                <a:gd name="T28" fmla="*/ 1 w 44"/>
                <a:gd name="T29" fmla="*/ 0 h 15"/>
                <a:gd name="T30" fmla="*/ 1 w 44"/>
                <a:gd name="T31" fmla="*/ 0 h 15"/>
                <a:gd name="T32" fmla="*/ 1 w 44"/>
                <a:gd name="T33" fmla="*/ 0 h 15"/>
                <a:gd name="T34" fmla="*/ 1 w 44"/>
                <a:gd name="T35" fmla="*/ 0 h 15"/>
                <a:gd name="T36" fmla="*/ 1 w 44"/>
                <a:gd name="T37" fmla="*/ 0 h 15"/>
                <a:gd name="T38" fmla="*/ 1 w 44"/>
                <a:gd name="T39" fmla="*/ 0 h 15"/>
                <a:gd name="T40" fmla="*/ 1 w 44"/>
                <a:gd name="T41" fmla="*/ 0 h 15"/>
                <a:gd name="T42" fmla="*/ 1 w 44"/>
                <a:gd name="T43" fmla="*/ 0 h 15"/>
                <a:gd name="T44" fmla="*/ 1 w 44"/>
                <a:gd name="T45" fmla="*/ 0 h 15"/>
                <a:gd name="T46" fmla="*/ 1 w 44"/>
                <a:gd name="T47" fmla="*/ 0 h 15"/>
                <a:gd name="T48" fmla="*/ 1 w 44"/>
                <a:gd name="T49" fmla="*/ 0 h 15"/>
                <a:gd name="T50" fmla="*/ 1 w 44"/>
                <a:gd name="T51" fmla="*/ 0 h 15"/>
                <a:gd name="T52" fmla="*/ 1 w 44"/>
                <a:gd name="T53" fmla="*/ 0 h 15"/>
                <a:gd name="T54" fmla="*/ 1 w 44"/>
                <a:gd name="T55" fmla="*/ 0 h 15"/>
                <a:gd name="T56" fmla="*/ 1 w 44"/>
                <a:gd name="T57" fmla="*/ 0 h 15"/>
                <a:gd name="T58" fmla="*/ 1 w 44"/>
                <a:gd name="T59" fmla="*/ 0 h 15"/>
                <a:gd name="T60" fmla="*/ 1 w 44"/>
                <a:gd name="T61" fmla="*/ 0 h 15"/>
                <a:gd name="T62" fmla="*/ 1 w 44"/>
                <a:gd name="T63" fmla="*/ 0 h 15"/>
                <a:gd name="T64" fmla="*/ 1 w 44"/>
                <a:gd name="T65" fmla="*/ 0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
                <a:gd name="T100" fmla="*/ 0 h 15"/>
                <a:gd name="T101" fmla="*/ 44 w 44"/>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 h="15">
                  <a:moveTo>
                    <a:pt x="21" y="9"/>
                  </a:moveTo>
                  <a:lnTo>
                    <a:pt x="20" y="10"/>
                  </a:lnTo>
                  <a:lnTo>
                    <a:pt x="16" y="10"/>
                  </a:lnTo>
                  <a:lnTo>
                    <a:pt x="13" y="11"/>
                  </a:lnTo>
                  <a:lnTo>
                    <a:pt x="9" y="12"/>
                  </a:lnTo>
                  <a:lnTo>
                    <a:pt x="7" y="14"/>
                  </a:lnTo>
                  <a:lnTo>
                    <a:pt x="5" y="14"/>
                  </a:lnTo>
                  <a:lnTo>
                    <a:pt x="3" y="15"/>
                  </a:lnTo>
                  <a:lnTo>
                    <a:pt x="0" y="15"/>
                  </a:lnTo>
                  <a:lnTo>
                    <a:pt x="1" y="14"/>
                  </a:lnTo>
                  <a:lnTo>
                    <a:pt x="4" y="11"/>
                  </a:lnTo>
                  <a:lnTo>
                    <a:pt x="5" y="10"/>
                  </a:lnTo>
                  <a:lnTo>
                    <a:pt x="6" y="8"/>
                  </a:lnTo>
                  <a:lnTo>
                    <a:pt x="9" y="7"/>
                  </a:lnTo>
                  <a:lnTo>
                    <a:pt x="12" y="6"/>
                  </a:lnTo>
                  <a:lnTo>
                    <a:pt x="15" y="6"/>
                  </a:lnTo>
                  <a:lnTo>
                    <a:pt x="17" y="4"/>
                  </a:lnTo>
                  <a:lnTo>
                    <a:pt x="20" y="3"/>
                  </a:lnTo>
                  <a:lnTo>
                    <a:pt x="22" y="1"/>
                  </a:lnTo>
                  <a:lnTo>
                    <a:pt x="24" y="0"/>
                  </a:lnTo>
                  <a:lnTo>
                    <a:pt x="27" y="0"/>
                  </a:lnTo>
                  <a:lnTo>
                    <a:pt x="29" y="1"/>
                  </a:lnTo>
                  <a:lnTo>
                    <a:pt x="34" y="2"/>
                  </a:lnTo>
                  <a:lnTo>
                    <a:pt x="44" y="2"/>
                  </a:lnTo>
                  <a:lnTo>
                    <a:pt x="37" y="3"/>
                  </a:lnTo>
                  <a:lnTo>
                    <a:pt x="31" y="3"/>
                  </a:lnTo>
                  <a:lnTo>
                    <a:pt x="28" y="3"/>
                  </a:lnTo>
                  <a:lnTo>
                    <a:pt x="26" y="4"/>
                  </a:lnTo>
                  <a:lnTo>
                    <a:pt x="24" y="6"/>
                  </a:lnTo>
                  <a:lnTo>
                    <a:pt x="23" y="8"/>
                  </a:lnTo>
                  <a:lnTo>
                    <a:pt x="22" y="9"/>
                  </a:lnTo>
                  <a:lnTo>
                    <a:pt x="21"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3" name="Freeform 260"/>
            <p:cNvSpPr>
              <a:spLocks/>
            </p:cNvSpPr>
            <p:nvPr/>
          </p:nvSpPr>
          <p:spPr bwMode="auto">
            <a:xfrm>
              <a:off x="5525" y="2779"/>
              <a:ext cx="14" cy="42"/>
            </a:xfrm>
            <a:custGeom>
              <a:avLst/>
              <a:gdLst>
                <a:gd name="T0" fmla="*/ 1 w 27"/>
                <a:gd name="T1" fmla="*/ 0 h 83"/>
                <a:gd name="T2" fmla="*/ 1 w 27"/>
                <a:gd name="T3" fmla="*/ 1 h 83"/>
                <a:gd name="T4" fmla="*/ 1 w 27"/>
                <a:gd name="T5" fmla="*/ 1 h 83"/>
                <a:gd name="T6" fmla="*/ 1 w 27"/>
                <a:gd name="T7" fmla="*/ 1 h 83"/>
                <a:gd name="T8" fmla="*/ 1 w 27"/>
                <a:gd name="T9" fmla="*/ 1 h 83"/>
                <a:gd name="T10" fmla="*/ 1 w 27"/>
                <a:gd name="T11" fmla="*/ 1 h 83"/>
                <a:gd name="T12" fmla="*/ 1 w 27"/>
                <a:gd name="T13" fmla="*/ 1 h 83"/>
                <a:gd name="T14" fmla="*/ 1 w 27"/>
                <a:gd name="T15" fmla="*/ 1 h 83"/>
                <a:gd name="T16" fmla="*/ 1 w 27"/>
                <a:gd name="T17" fmla="*/ 1 h 83"/>
                <a:gd name="T18" fmla="*/ 1 w 27"/>
                <a:gd name="T19" fmla="*/ 1 h 83"/>
                <a:gd name="T20" fmla="*/ 1 w 27"/>
                <a:gd name="T21" fmla="*/ 1 h 83"/>
                <a:gd name="T22" fmla="*/ 1 w 27"/>
                <a:gd name="T23" fmla="*/ 1 h 83"/>
                <a:gd name="T24" fmla="*/ 0 w 27"/>
                <a:gd name="T25" fmla="*/ 1 h 83"/>
                <a:gd name="T26" fmla="*/ 1 w 27"/>
                <a:gd name="T27" fmla="*/ 1 h 83"/>
                <a:gd name="T28" fmla="*/ 1 w 27"/>
                <a:gd name="T29" fmla="*/ 1 h 83"/>
                <a:gd name="T30" fmla="*/ 1 w 27"/>
                <a:gd name="T31" fmla="*/ 1 h 83"/>
                <a:gd name="T32" fmla="*/ 1 w 27"/>
                <a:gd name="T33" fmla="*/ 1 h 83"/>
                <a:gd name="T34" fmla="*/ 1 w 27"/>
                <a:gd name="T35" fmla="*/ 1 h 83"/>
                <a:gd name="T36" fmla="*/ 1 w 27"/>
                <a:gd name="T37" fmla="*/ 1 h 83"/>
                <a:gd name="T38" fmla="*/ 1 w 27"/>
                <a:gd name="T39" fmla="*/ 1 h 83"/>
                <a:gd name="T40" fmla="*/ 1 w 27"/>
                <a:gd name="T41" fmla="*/ 1 h 83"/>
                <a:gd name="T42" fmla="*/ 1 w 27"/>
                <a:gd name="T43" fmla="*/ 1 h 83"/>
                <a:gd name="T44" fmla="*/ 1 w 27"/>
                <a:gd name="T45" fmla="*/ 1 h 83"/>
                <a:gd name="T46" fmla="*/ 1 w 27"/>
                <a:gd name="T47" fmla="*/ 1 h 83"/>
                <a:gd name="T48" fmla="*/ 1 w 27"/>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83"/>
                <a:gd name="T77" fmla="*/ 27 w 27"/>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83">
                  <a:moveTo>
                    <a:pt x="18" y="0"/>
                  </a:moveTo>
                  <a:lnTo>
                    <a:pt x="18" y="12"/>
                  </a:lnTo>
                  <a:lnTo>
                    <a:pt x="19" y="25"/>
                  </a:lnTo>
                  <a:lnTo>
                    <a:pt x="23" y="37"/>
                  </a:lnTo>
                  <a:lnTo>
                    <a:pt x="25" y="44"/>
                  </a:lnTo>
                  <a:lnTo>
                    <a:pt x="27" y="48"/>
                  </a:lnTo>
                  <a:lnTo>
                    <a:pt x="27" y="51"/>
                  </a:lnTo>
                  <a:lnTo>
                    <a:pt x="26" y="54"/>
                  </a:lnTo>
                  <a:lnTo>
                    <a:pt x="24" y="57"/>
                  </a:lnTo>
                  <a:lnTo>
                    <a:pt x="19" y="61"/>
                  </a:lnTo>
                  <a:lnTo>
                    <a:pt x="12" y="69"/>
                  </a:lnTo>
                  <a:lnTo>
                    <a:pt x="6" y="77"/>
                  </a:lnTo>
                  <a:lnTo>
                    <a:pt x="0" y="83"/>
                  </a:lnTo>
                  <a:lnTo>
                    <a:pt x="4" y="75"/>
                  </a:lnTo>
                  <a:lnTo>
                    <a:pt x="10" y="66"/>
                  </a:lnTo>
                  <a:lnTo>
                    <a:pt x="15" y="59"/>
                  </a:lnTo>
                  <a:lnTo>
                    <a:pt x="18" y="54"/>
                  </a:lnTo>
                  <a:lnTo>
                    <a:pt x="19" y="52"/>
                  </a:lnTo>
                  <a:lnTo>
                    <a:pt x="20" y="49"/>
                  </a:lnTo>
                  <a:lnTo>
                    <a:pt x="20" y="46"/>
                  </a:lnTo>
                  <a:lnTo>
                    <a:pt x="19" y="44"/>
                  </a:lnTo>
                  <a:lnTo>
                    <a:pt x="18" y="38"/>
                  </a:lnTo>
                  <a:lnTo>
                    <a:pt x="17" y="27"/>
                  </a:lnTo>
                  <a:lnTo>
                    <a:pt x="17" y="13"/>
                  </a:lnTo>
                  <a:lnTo>
                    <a:pt x="18"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4" name="Freeform 261"/>
            <p:cNvSpPr>
              <a:spLocks/>
            </p:cNvSpPr>
            <p:nvPr/>
          </p:nvSpPr>
          <p:spPr bwMode="auto">
            <a:xfrm>
              <a:off x="5503" y="2831"/>
              <a:ext cx="70" cy="117"/>
            </a:xfrm>
            <a:custGeom>
              <a:avLst/>
              <a:gdLst>
                <a:gd name="T0" fmla="*/ 1 w 140"/>
                <a:gd name="T1" fmla="*/ 1 h 234"/>
                <a:gd name="T2" fmla="*/ 1 w 140"/>
                <a:gd name="T3" fmla="*/ 1 h 234"/>
                <a:gd name="T4" fmla="*/ 1 w 140"/>
                <a:gd name="T5" fmla="*/ 1 h 234"/>
                <a:gd name="T6" fmla="*/ 1 w 140"/>
                <a:gd name="T7" fmla="*/ 1 h 234"/>
                <a:gd name="T8" fmla="*/ 1 w 140"/>
                <a:gd name="T9" fmla="*/ 1 h 234"/>
                <a:gd name="T10" fmla="*/ 1 w 140"/>
                <a:gd name="T11" fmla="*/ 1 h 234"/>
                <a:gd name="T12" fmla="*/ 1 w 140"/>
                <a:gd name="T13" fmla="*/ 1 h 234"/>
                <a:gd name="T14" fmla="*/ 1 w 140"/>
                <a:gd name="T15" fmla="*/ 1 h 234"/>
                <a:gd name="T16" fmla="*/ 1 w 140"/>
                <a:gd name="T17" fmla="*/ 1 h 234"/>
                <a:gd name="T18" fmla="*/ 1 w 140"/>
                <a:gd name="T19" fmla="*/ 1 h 234"/>
                <a:gd name="T20" fmla="*/ 1 w 140"/>
                <a:gd name="T21" fmla="*/ 1 h 234"/>
                <a:gd name="T22" fmla="*/ 1 w 140"/>
                <a:gd name="T23" fmla="*/ 1 h 234"/>
                <a:gd name="T24" fmla="*/ 1 w 140"/>
                <a:gd name="T25" fmla="*/ 1 h 234"/>
                <a:gd name="T26" fmla="*/ 1 w 140"/>
                <a:gd name="T27" fmla="*/ 1 h 234"/>
                <a:gd name="T28" fmla="*/ 1 w 140"/>
                <a:gd name="T29" fmla="*/ 1 h 234"/>
                <a:gd name="T30" fmla="*/ 1 w 140"/>
                <a:gd name="T31" fmla="*/ 1 h 234"/>
                <a:gd name="T32" fmla="*/ 1 w 140"/>
                <a:gd name="T33" fmla="*/ 1 h 234"/>
                <a:gd name="T34" fmla="*/ 1 w 140"/>
                <a:gd name="T35" fmla="*/ 1 h 234"/>
                <a:gd name="T36" fmla="*/ 1 w 140"/>
                <a:gd name="T37" fmla="*/ 1 h 234"/>
                <a:gd name="T38" fmla="*/ 1 w 140"/>
                <a:gd name="T39" fmla="*/ 1 h 234"/>
                <a:gd name="T40" fmla="*/ 1 w 140"/>
                <a:gd name="T41" fmla="*/ 1 h 234"/>
                <a:gd name="T42" fmla="*/ 1 w 140"/>
                <a:gd name="T43" fmla="*/ 1 h 234"/>
                <a:gd name="T44" fmla="*/ 1 w 140"/>
                <a:gd name="T45" fmla="*/ 1 h 234"/>
                <a:gd name="T46" fmla="*/ 1 w 140"/>
                <a:gd name="T47" fmla="*/ 1 h 234"/>
                <a:gd name="T48" fmla="*/ 1 w 140"/>
                <a:gd name="T49" fmla="*/ 1 h 234"/>
                <a:gd name="T50" fmla="*/ 1 w 140"/>
                <a:gd name="T51" fmla="*/ 1 h 234"/>
                <a:gd name="T52" fmla="*/ 1 w 140"/>
                <a:gd name="T53" fmla="*/ 1 h 234"/>
                <a:gd name="T54" fmla="*/ 1 w 140"/>
                <a:gd name="T55" fmla="*/ 1 h 234"/>
                <a:gd name="T56" fmla="*/ 1 w 140"/>
                <a:gd name="T57" fmla="*/ 1 h 234"/>
                <a:gd name="T58" fmla="*/ 1 w 140"/>
                <a:gd name="T59" fmla="*/ 1 h 234"/>
                <a:gd name="T60" fmla="*/ 1 w 140"/>
                <a:gd name="T61" fmla="*/ 1 h 234"/>
                <a:gd name="T62" fmla="*/ 1 w 140"/>
                <a:gd name="T63" fmla="*/ 1 h 234"/>
                <a:gd name="T64" fmla="*/ 1 w 140"/>
                <a:gd name="T65" fmla="*/ 1 h 234"/>
                <a:gd name="T66" fmla="*/ 1 w 140"/>
                <a:gd name="T67" fmla="*/ 1 h 234"/>
                <a:gd name="T68" fmla="*/ 1 w 140"/>
                <a:gd name="T69" fmla="*/ 1 h 234"/>
                <a:gd name="T70" fmla="*/ 1 w 140"/>
                <a:gd name="T71" fmla="*/ 1 h 234"/>
                <a:gd name="T72" fmla="*/ 1 w 140"/>
                <a:gd name="T73" fmla="*/ 1 h 234"/>
                <a:gd name="T74" fmla="*/ 1 w 140"/>
                <a:gd name="T75" fmla="*/ 1 h 234"/>
                <a:gd name="T76" fmla="*/ 1 w 140"/>
                <a:gd name="T77" fmla="*/ 1 h 2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0"/>
                <a:gd name="T118" fmla="*/ 0 h 234"/>
                <a:gd name="T119" fmla="*/ 140 w 140"/>
                <a:gd name="T120" fmla="*/ 234 h 2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0" h="234">
                  <a:moveTo>
                    <a:pt x="62" y="216"/>
                  </a:moveTo>
                  <a:lnTo>
                    <a:pt x="68" y="215"/>
                  </a:lnTo>
                  <a:lnTo>
                    <a:pt x="75" y="213"/>
                  </a:lnTo>
                  <a:lnTo>
                    <a:pt x="83" y="209"/>
                  </a:lnTo>
                  <a:lnTo>
                    <a:pt x="91" y="205"/>
                  </a:lnTo>
                  <a:lnTo>
                    <a:pt x="98" y="200"/>
                  </a:lnTo>
                  <a:lnTo>
                    <a:pt x="105" y="196"/>
                  </a:lnTo>
                  <a:lnTo>
                    <a:pt x="109" y="191"/>
                  </a:lnTo>
                  <a:lnTo>
                    <a:pt x="113" y="186"/>
                  </a:lnTo>
                  <a:lnTo>
                    <a:pt x="115" y="183"/>
                  </a:lnTo>
                  <a:lnTo>
                    <a:pt x="117" y="183"/>
                  </a:lnTo>
                  <a:lnTo>
                    <a:pt x="120" y="185"/>
                  </a:lnTo>
                  <a:lnTo>
                    <a:pt x="121" y="190"/>
                  </a:lnTo>
                  <a:lnTo>
                    <a:pt x="121" y="197"/>
                  </a:lnTo>
                  <a:lnTo>
                    <a:pt x="121" y="206"/>
                  </a:lnTo>
                  <a:lnTo>
                    <a:pt x="121" y="217"/>
                  </a:lnTo>
                  <a:lnTo>
                    <a:pt x="120" y="234"/>
                  </a:lnTo>
                  <a:lnTo>
                    <a:pt x="123" y="232"/>
                  </a:lnTo>
                  <a:lnTo>
                    <a:pt x="128" y="231"/>
                  </a:lnTo>
                  <a:lnTo>
                    <a:pt x="131" y="229"/>
                  </a:lnTo>
                  <a:lnTo>
                    <a:pt x="135" y="227"/>
                  </a:lnTo>
                  <a:lnTo>
                    <a:pt x="135" y="216"/>
                  </a:lnTo>
                  <a:lnTo>
                    <a:pt x="134" y="203"/>
                  </a:lnTo>
                  <a:lnTo>
                    <a:pt x="131" y="185"/>
                  </a:lnTo>
                  <a:lnTo>
                    <a:pt x="131" y="161"/>
                  </a:lnTo>
                  <a:lnTo>
                    <a:pt x="132" y="148"/>
                  </a:lnTo>
                  <a:lnTo>
                    <a:pt x="134" y="129"/>
                  </a:lnTo>
                  <a:lnTo>
                    <a:pt x="137" y="102"/>
                  </a:lnTo>
                  <a:lnTo>
                    <a:pt x="140" y="72"/>
                  </a:lnTo>
                  <a:lnTo>
                    <a:pt x="138" y="54"/>
                  </a:lnTo>
                  <a:lnTo>
                    <a:pt x="135" y="31"/>
                  </a:lnTo>
                  <a:lnTo>
                    <a:pt x="134" y="11"/>
                  </a:lnTo>
                  <a:lnTo>
                    <a:pt x="132" y="0"/>
                  </a:lnTo>
                  <a:lnTo>
                    <a:pt x="128" y="14"/>
                  </a:lnTo>
                  <a:lnTo>
                    <a:pt x="123" y="28"/>
                  </a:lnTo>
                  <a:lnTo>
                    <a:pt x="117" y="43"/>
                  </a:lnTo>
                  <a:lnTo>
                    <a:pt x="112" y="58"/>
                  </a:lnTo>
                  <a:lnTo>
                    <a:pt x="106" y="71"/>
                  </a:lnTo>
                  <a:lnTo>
                    <a:pt x="100" y="83"/>
                  </a:lnTo>
                  <a:lnTo>
                    <a:pt x="97" y="93"/>
                  </a:lnTo>
                  <a:lnTo>
                    <a:pt x="93" y="100"/>
                  </a:lnTo>
                  <a:lnTo>
                    <a:pt x="89" y="109"/>
                  </a:lnTo>
                  <a:lnTo>
                    <a:pt x="82" y="123"/>
                  </a:lnTo>
                  <a:lnTo>
                    <a:pt x="73" y="142"/>
                  </a:lnTo>
                  <a:lnTo>
                    <a:pt x="61" y="162"/>
                  </a:lnTo>
                  <a:lnTo>
                    <a:pt x="47" y="183"/>
                  </a:lnTo>
                  <a:lnTo>
                    <a:pt x="32" y="204"/>
                  </a:lnTo>
                  <a:lnTo>
                    <a:pt x="16" y="221"/>
                  </a:lnTo>
                  <a:lnTo>
                    <a:pt x="0" y="234"/>
                  </a:lnTo>
                  <a:lnTo>
                    <a:pt x="8" y="230"/>
                  </a:lnTo>
                  <a:lnTo>
                    <a:pt x="17" y="228"/>
                  </a:lnTo>
                  <a:lnTo>
                    <a:pt x="27" y="224"/>
                  </a:lnTo>
                  <a:lnTo>
                    <a:pt x="36" y="222"/>
                  </a:lnTo>
                  <a:lnTo>
                    <a:pt x="45" y="220"/>
                  </a:lnTo>
                  <a:lnTo>
                    <a:pt x="52" y="217"/>
                  </a:lnTo>
                  <a:lnTo>
                    <a:pt x="58" y="216"/>
                  </a:lnTo>
                  <a:lnTo>
                    <a:pt x="62" y="216"/>
                  </a:lnTo>
                  <a:lnTo>
                    <a:pt x="44" y="206"/>
                  </a:lnTo>
                  <a:lnTo>
                    <a:pt x="55" y="196"/>
                  </a:lnTo>
                  <a:lnTo>
                    <a:pt x="63" y="186"/>
                  </a:lnTo>
                  <a:lnTo>
                    <a:pt x="69" y="177"/>
                  </a:lnTo>
                  <a:lnTo>
                    <a:pt x="74" y="168"/>
                  </a:lnTo>
                  <a:lnTo>
                    <a:pt x="81" y="156"/>
                  </a:lnTo>
                  <a:lnTo>
                    <a:pt x="90" y="144"/>
                  </a:lnTo>
                  <a:lnTo>
                    <a:pt x="100" y="133"/>
                  </a:lnTo>
                  <a:lnTo>
                    <a:pt x="107" y="128"/>
                  </a:lnTo>
                  <a:lnTo>
                    <a:pt x="104" y="139"/>
                  </a:lnTo>
                  <a:lnTo>
                    <a:pt x="99" y="154"/>
                  </a:lnTo>
                  <a:lnTo>
                    <a:pt x="94" y="168"/>
                  </a:lnTo>
                  <a:lnTo>
                    <a:pt x="90" y="175"/>
                  </a:lnTo>
                  <a:lnTo>
                    <a:pt x="87" y="177"/>
                  </a:lnTo>
                  <a:lnTo>
                    <a:pt x="83" y="180"/>
                  </a:lnTo>
                  <a:lnTo>
                    <a:pt x="78" y="184"/>
                  </a:lnTo>
                  <a:lnTo>
                    <a:pt x="71" y="190"/>
                  </a:lnTo>
                  <a:lnTo>
                    <a:pt x="64" y="194"/>
                  </a:lnTo>
                  <a:lnTo>
                    <a:pt x="58" y="199"/>
                  </a:lnTo>
                  <a:lnTo>
                    <a:pt x="51" y="204"/>
                  </a:lnTo>
                  <a:lnTo>
                    <a:pt x="44" y="206"/>
                  </a:lnTo>
                  <a:lnTo>
                    <a:pt x="62" y="2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5" name="Freeform 262"/>
            <p:cNvSpPr>
              <a:spLocks/>
            </p:cNvSpPr>
            <p:nvPr/>
          </p:nvSpPr>
          <p:spPr bwMode="auto">
            <a:xfrm>
              <a:off x="5409" y="2859"/>
              <a:ext cx="18" cy="116"/>
            </a:xfrm>
            <a:custGeom>
              <a:avLst/>
              <a:gdLst>
                <a:gd name="T0" fmla="*/ 0 w 37"/>
                <a:gd name="T1" fmla="*/ 0 h 234"/>
                <a:gd name="T2" fmla="*/ 0 w 37"/>
                <a:gd name="T3" fmla="*/ 0 h 234"/>
                <a:gd name="T4" fmla="*/ 0 w 37"/>
                <a:gd name="T5" fmla="*/ 0 h 234"/>
                <a:gd name="T6" fmla="*/ 0 w 37"/>
                <a:gd name="T7" fmla="*/ 0 h 234"/>
                <a:gd name="T8" fmla="*/ 0 w 37"/>
                <a:gd name="T9" fmla="*/ 0 h 234"/>
                <a:gd name="T10" fmla="*/ 0 w 37"/>
                <a:gd name="T11" fmla="*/ 0 h 234"/>
                <a:gd name="T12" fmla="*/ 0 w 37"/>
                <a:gd name="T13" fmla="*/ 0 h 234"/>
                <a:gd name="T14" fmla="*/ 0 w 37"/>
                <a:gd name="T15" fmla="*/ 0 h 234"/>
                <a:gd name="T16" fmla="*/ 0 w 37"/>
                <a:gd name="T17" fmla="*/ 0 h 234"/>
                <a:gd name="T18" fmla="*/ 0 w 37"/>
                <a:gd name="T19" fmla="*/ 0 h 234"/>
                <a:gd name="T20" fmla="*/ 0 w 37"/>
                <a:gd name="T21" fmla="*/ 0 h 234"/>
                <a:gd name="T22" fmla="*/ 0 w 37"/>
                <a:gd name="T23" fmla="*/ 0 h 234"/>
                <a:gd name="T24" fmla="*/ 0 w 37"/>
                <a:gd name="T25" fmla="*/ 0 h 234"/>
                <a:gd name="T26" fmla="*/ 0 w 37"/>
                <a:gd name="T27" fmla="*/ 0 h 234"/>
                <a:gd name="T28" fmla="*/ 0 w 37"/>
                <a:gd name="T29" fmla="*/ 0 h 234"/>
                <a:gd name="T30" fmla="*/ 0 w 37"/>
                <a:gd name="T31" fmla="*/ 0 h 234"/>
                <a:gd name="T32" fmla="*/ 0 w 37"/>
                <a:gd name="T33" fmla="*/ 0 h 234"/>
                <a:gd name="T34" fmla="*/ 0 w 37"/>
                <a:gd name="T35" fmla="*/ 0 h 234"/>
                <a:gd name="T36" fmla="*/ 0 w 37"/>
                <a:gd name="T37" fmla="*/ 0 h 234"/>
                <a:gd name="T38" fmla="*/ 0 w 37"/>
                <a:gd name="T39" fmla="*/ 0 h 234"/>
                <a:gd name="T40" fmla="*/ 0 w 37"/>
                <a:gd name="T41" fmla="*/ 0 h 234"/>
                <a:gd name="T42" fmla="*/ 0 w 37"/>
                <a:gd name="T43" fmla="*/ 0 h 234"/>
                <a:gd name="T44" fmla="*/ 0 w 37"/>
                <a:gd name="T45" fmla="*/ 0 h 234"/>
                <a:gd name="T46" fmla="*/ 0 w 37"/>
                <a:gd name="T47" fmla="*/ 0 h 234"/>
                <a:gd name="T48" fmla="*/ 0 w 37"/>
                <a:gd name="T49" fmla="*/ 0 h 234"/>
                <a:gd name="T50" fmla="*/ 0 w 37"/>
                <a:gd name="T51" fmla="*/ 0 h 234"/>
                <a:gd name="T52" fmla="*/ 0 w 37"/>
                <a:gd name="T53" fmla="*/ 0 h 234"/>
                <a:gd name="T54" fmla="*/ 0 w 37"/>
                <a:gd name="T55" fmla="*/ 0 h 234"/>
                <a:gd name="T56" fmla="*/ 0 w 37"/>
                <a:gd name="T57" fmla="*/ 0 h 2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234"/>
                <a:gd name="T89" fmla="*/ 37 w 37"/>
                <a:gd name="T90" fmla="*/ 234 h 2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234">
                  <a:moveTo>
                    <a:pt x="31" y="0"/>
                  </a:moveTo>
                  <a:lnTo>
                    <a:pt x="34" y="26"/>
                  </a:lnTo>
                  <a:lnTo>
                    <a:pt x="36" y="67"/>
                  </a:lnTo>
                  <a:lnTo>
                    <a:pt x="37" y="110"/>
                  </a:lnTo>
                  <a:lnTo>
                    <a:pt x="37" y="137"/>
                  </a:lnTo>
                  <a:lnTo>
                    <a:pt x="36" y="151"/>
                  </a:lnTo>
                  <a:lnTo>
                    <a:pt x="34" y="179"/>
                  </a:lnTo>
                  <a:lnTo>
                    <a:pt x="31" y="209"/>
                  </a:lnTo>
                  <a:lnTo>
                    <a:pt x="28" y="234"/>
                  </a:lnTo>
                  <a:lnTo>
                    <a:pt x="28" y="213"/>
                  </a:lnTo>
                  <a:lnTo>
                    <a:pt x="28" y="199"/>
                  </a:lnTo>
                  <a:lnTo>
                    <a:pt x="27" y="190"/>
                  </a:lnTo>
                  <a:lnTo>
                    <a:pt x="26" y="184"/>
                  </a:lnTo>
                  <a:lnTo>
                    <a:pt x="22" y="189"/>
                  </a:lnTo>
                  <a:lnTo>
                    <a:pt x="19" y="194"/>
                  </a:lnTo>
                  <a:lnTo>
                    <a:pt x="15" y="199"/>
                  </a:lnTo>
                  <a:lnTo>
                    <a:pt x="13" y="203"/>
                  </a:lnTo>
                  <a:lnTo>
                    <a:pt x="11" y="206"/>
                  </a:lnTo>
                  <a:lnTo>
                    <a:pt x="7" y="211"/>
                  </a:lnTo>
                  <a:lnTo>
                    <a:pt x="4" y="217"/>
                  </a:lnTo>
                  <a:lnTo>
                    <a:pt x="0" y="221"/>
                  </a:lnTo>
                  <a:lnTo>
                    <a:pt x="5" y="205"/>
                  </a:lnTo>
                  <a:lnTo>
                    <a:pt x="12" y="175"/>
                  </a:lnTo>
                  <a:lnTo>
                    <a:pt x="19" y="145"/>
                  </a:lnTo>
                  <a:lnTo>
                    <a:pt x="20" y="126"/>
                  </a:lnTo>
                  <a:lnTo>
                    <a:pt x="29" y="105"/>
                  </a:lnTo>
                  <a:lnTo>
                    <a:pt x="31" y="68"/>
                  </a:lnTo>
                  <a:lnTo>
                    <a:pt x="31" y="28"/>
                  </a:lnTo>
                  <a:lnTo>
                    <a:pt x="3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6" name="Freeform 263"/>
            <p:cNvSpPr>
              <a:spLocks/>
            </p:cNvSpPr>
            <p:nvPr/>
          </p:nvSpPr>
          <p:spPr bwMode="auto">
            <a:xfrm>
              <a:off x="5483" y="2922"/>
              <a:ext cx="4" cy="10"/>
            </a:xfrm>
            <a:custGeom>
              <a:avLst/>
              <a:gdLst>
                <a:gd name="T0" fmla="*/ 1 w 8"/>
                <a:gd name="T1" fmla="*/ 1 h 20"/>
                <a:gd name="T2" fmla="*/ 1 w 8"/>
                <a:gd name="T3" fmla="*/ 1 h 20"/>
                <a:gd name="T4" fmla="*/ 1 w 8"/>
                <a:gd name="T5" fmla="*/ 1 h 20"/>
                <a:gd name="T6" fmla="*/ 1 w 8"/>
                <a:gd name="T7" fmla="*/ 1 h 20"/>
                <a:gd name="T8" fmla="*/ 1 w 8"/>
                <a:gd name="T9" fmla="*/ 1 h 20"/>
                <a:gd name="T10" fmla="*/ 1 w 8"/>
                <a:gd name="T11" fmla="*/ 1 h 20"/>
                <a:gd name="T12" fmla="*/ 1 w 8"/>
                <a:gd name="T13" fmla="*/ 1 h 20"/>
                <a:gd name="T14" fmla="*/ 1 w 8"/>
                <a:gd name="T15" fmla="*/ 1 h 20"/>
                <a:gd name="T16" fmla="*/ 1 w 8"/>
                <a:gd name="T17" fmla="*/ 0 h 20"/>
                <a:gd name="T18" fmla="*/ 1 w 8"/>
                <a:gd name="T19" fmla="*/ 1 h 20"/>
                <a:gd name="T20" fmla="*/ 1 w 8"/>
                <a:gd name="T21" fmla="*/ 1 h 20"/>
                <a:gd name="T22" fmla="*/ 0 w 8"/>
                <a:gd name="T23" fmla="*/ 1 h 20"/>
                <a:gd name="T24" fmla="*/ 0 w 8"/>
                <a:gd name="T25" fmla="*/ 1 h 20"/>
                <a:gd name="T26" fmla="*/ 0 w 8"/>
                <a:gd name="T27" fmla="*/ 1 h 20"/>
                <a:gd name="T28" fmla="*/ 0 w 8"/>
                <a:gd name="T29" fmla="*/ 1 h 20"/>
                <a:gd name="T30" fmla="*/ 1 w 8"/>
                <a:gd name="T31" fmla="*/ 1 h 20"/>
                <a:gd name="T32" fmla="*/ 1 w 8"/>
                <a:gd name="T33" fmla="*/ 1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20"/>
                <a:gd name="T53" fmla="*/ 8 w 8"/>
                <a:gd name="T54" fmla="*/ 20 h 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20">
                  <a:moveTo>
                    <a:pt x="2" y="20"/>
                  </a:moveTo>
                  <a:lnTo>
                    <a:pt x="3" y="18"/>
                  </a:lnTo>
                  <a:lnTo>
                    <a:pt x="6" y="17"/>
                  </a:lnTo>
                  <a:lnTo>
                    <a:pt x="7" y="15"/>
                  </a:lnTo>
                  <a:lnTo>
                    <a:pt x="8" y="11"/>
                  </a:lnTo>
                  <a:lnTo>
                    <a:pt x="8" y="7"/>
                  </a:lnTo>
                  <a:lnTo>
                    <a:pt x="8" y="3"/>
                  </a:lnTo>
                  <a:lnTo>
                    <a:pt x="6" y="1"/>
                  </a:lnTo>
                  <a:lnTo>
                    <a:pt x="5" y="0"/>
                  </a:lnTo>
                  <a:lnTo>
                    <a:pt x="3" y="1"/>
                  </a:lnTo>
                  <a:lnTo>
                    <a:pt x="1" y="3"/>
                  </a:lnTo>
                  <a:lnTo>
                    <a:pt x="0" y="6"/>
                  </a:lnTo>
                  <a:lnTo>
                    <a:pt x="0" y="10"/>
                  </a:lnTo>
                  <a:lnTo>
                    <a:pt x="0" y="14"/>
                  </a:lnTo>
                  <a:lnTo>
                    <a:pt x="0" y="16"/>
                  </a:lnTo>
                  <a:lnTo>
                    <a:pt x="1" y="18"/>
                  </a:lnTo>
                  <a:lnTo>
                    <a:pt x="2"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7" name="Freeform 264"/>
            <p:cNvSpPr>
              <a:spLocks/>
            </p:cNvSpPr>
            <p:nvPr/>
          </p:nvSpPr>
          <p:spPr bwMode="auto">
            <a:xfrm>
              <a:off x="5483" y="2959"/>
              <a:ext cx="6" cy="10"/>
            </a:xfrm>
            <a:custGeom>
              <a:avLst/>
              <a:gdLst>
                <a:gd name="T0" fmla="*/ 1 w 11"/>
                <a:gd name="T1" fmla="*/ 1 h 19"/>
                <a:gd name="T2" fmla="*/ 1 w 11"/>
                <a:gd name="T3" fmla="*/ 1 h 19"/>
                <a:gd name="T4" fmla="*/ 1 w 11"/>
                <a:gd name="T5" fmla="*/ 1 h 19"/>
                <a:gd name="T6" fmla="*/ 1 w 11"/>
                <a:gd name="T7" fmla="*/ 1 h 19"/>
                <a:gd name="T8" fmla="*/ 1 w 11"/>
                <a:gd name="T9" fmla="*/ 1 h 19"/>
                <a:gd name="T10" fmla="*/ 1 w 11"/>
                <a:gd name="T11" fmla="*/ 1 h 19"/>
                <a:gd name="T12" fmla="*/ 1 w 11"/>
                <a:gd name="T13" fmla="*/ 1 h 19"/>
                <a:gd name="T14" fmla="*/ 1 w 11"/>
                <a:gd name="T15" fmla="*/ 1 h 19"/>
                <a:gd name="T16" fmla="*/ 1 w 11"/>
                <a:gd name="T17" fmla="*/ 0 h 19"/>
                <a:gd name="T18" fmla="*/ 0 w 11"/>
                <a:gd name="T19" fmla="*/ 1 h 19"/>
                <a:gd name="T20" fmla="*/ 0 w 11"/>
                <a:gd name="T21" fmla="*/ 1 h 19"/>
                <a:gd name="T22" fmla="*/ 1 w 11"/>
                <a:gd name="T23" fmla="*/ 1 h 19"/>
                <a:gd name="T24" fmla="*/ 1 w 11"/>
                <a:gd name="T25" fmla="*/ 1 h 19"/>
                <a:gd name="T26" fmla="*/ 1 w 11"/>
                <a:gd name="T27" fmla="*/ 1 h 19"/>
                <a:gd name="T28" fmla="*/ 1 w 11"/>
                <a:gd name="T29" fmla="*/ 1 h 19"/>
                <a:gd name="T30" fmla="*/ 1 w 11"/>
                <a:gd name="T31" fmla="*/ 1 h 19"/>
                <a:gd name="T32" fmla="*/ 1 w 11"/>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9"/>
                <a:gd name="T53" fmla="*/ 11 w 11"/>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9">
                  <a:moveTo>
                    <a:pt x="10" y="19"/>
                  </a:moveTo>
                  <a:lnTo>
                    <a:pt x="11" y="18"/>
                  </a:lnTo>
                  <a:lnTo>
                    <a:pt x="11" y="15"/>
                  </a:lnTo>
                  <a:lnTo>
                    <a:pt x="10" y="11"/>
                  </a:lnTo>
                  <a:lnTo>
                    <a:pt x="9" y="8"/>
                  </a:lnTo>
                  <a:lnTo>
                    <a:pt x="7" y="4"/>
                  </a:lnTo>
                  <a:lnTo>
                    <a:pt x="6" y="2"/>
                  </a:lnTo>
                  <a:lnTo>
                    <a:pt x="3" y="1"/>
                  </a:lnTo>
                  <a:lnTo>
                    <a:pt x="1" y="0"/>
                  </a:lnTo>
                  <a:lnTo>
                    <a:pt x="0" y="1"/>
                  </a:lnTo>
                  <a:lnTo>
                    <a:pt x="0" y="4"/>
                  </a:lnTo>
                  <a:lnTo>
                    <a:pt x="1" y="8"/>
                  </a:lnTo>
                  <a:lnTo>
                    <a:pt x="2" y="11"/>
                  </a:lnTo>
                  <a:lnTo>
                    <a:pt x="5" y="15"/>
                  </a:lnTo>
                  <a:lnTo>
                    <a:pt x="7" y="17"/>
                  </a:lnTo>
                  <a:lnTo>
                    <a:pt x="8" y="19"/>
                  </a:lnTo>
                  <a:lnTo>
                    <a:pt x="10" y="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8" name="Freeform 265"/>
            <p:cNvSpPr>
              <a:spLocks/>
            </p:cNvSpPr>
            <p:nvPr/>
          </p:nvSpPr>
          <p:spPr bwMode="auto">
            <a:xfrm>
              <a:off x="5454" y="2963"/>
              <a:ext cx="20" cy="15"/>
            </a:xfrm>
            <a:custGeom>
              <a:avLst/>
              <a:gdLst>
                <a:gd name="T0" fmla="*/ 0 w 40"/>
                <a:gd name="T1" fmla="*/ 1 h 30"/>
                <a:gd name="T2" fmla="*/ 1 w 40"/>
                <a:gd name="T3" fmla="*/ 1 h 30"/>
                <a:gd name="T4" fmla="*/ 1 w 40"/>
                <a:gd name="T5" fmla="*/ 1 h 30"/>
                <a:gd name="T6" fmla="*/ 1 w 40"/>
                <a:gd name="T7" fmla="*/ 1 h 30"/>
                <a:gd name="T8" fmla="*/ 1 w 40"/>
                <a:gd name="T9" fmla="*/ 0 h 30"/>
                <a:gd name="T10" fmla="*/ 1 w 40"/>
                <a:gd name="T11" fmla="*/ 1 h 30"/>
                <a:gd name="T12" fmla="*/ 1 w 40"/>
                <a:gd name="T13" fmla="*/ 1 h 30"/>
                <a:gd name="T14" fmla="*/ 1 w 40"/>
                <a:gd name="T15" fmla="*/ 1 h 30"/>
                <a:gd name="T16" fmla="*/ 1 w 40"/>
                <a:gd name="T17" fmla="*/ 1 h 30"/>
                <a:gd name="T18" fmla="*/ 1 w 40"/>
                <a:gd name="T19" fmla="*/ 1 h 30"/>
                <a:gd name="T20" fmla="*/ 1 w 40"/>
                <a:gd name="T21" fmla="*/ 1 h 30"/>
                <a:gd name="T22" fmla="*/ 1 w 40"/>
                <a:gd name="T23" fmla="*/ 1 h 30"/>
                <a:gd name="T24" fmla="*/ 1 w 40"/>
                <a:gd name="T25" fmla="*/ 1 h 30"/>
                <a:gd name="T26" fmla="*/ 1 w 40"/>
                <a:gd name="T27" fmla="*/ 1 h 30"/>
                <a:gd name="T28" fmla="*/ 1 w 40"/>
                <a:gd name="T29" fmla="*/ 1 h 30"/>
                <a:gd name="T30" fmla="*/ 1 w 40"/>
                <a:gd name="T31" fmla="*/ 1 h 30"/>
                <a:gd name="T32" fmla="*/ 0 w 40"/>
                <a:gd name="T33" fmla="*/ 1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0" y="30"/>
                  </a:moveTo>
                  <a:lnTo>
                    <a:pt x="9" y="23"/>
                  </a:lnTo>
                  <a:lnTo>
                    <a:pt x="20" y="13"/>
                  </a:lnTo>
                  <a:lnTo>
                    <a:pt x="28" y="4"/>
                  </a:lnTo>
                  <a:lnTo>
                    <a:pt x="32" y="0"/>
                  </a:lnTo>
                  <a:lnTo>
                    <a:pt x="35" y="1"/>
                  </a:lnTo>
                  <a:lnTo>
                    <a:pt x="37" y="3"/>
                  </a:lnTo>
                  <a:lnTo>
                    <a:pt x="39" y="5"/>
                  </a:lnTo>
                  <a:lnTo>
                    <a:pt x="40" y="8"/>
                  </a:lnTo>
                  <a:lnTo>
                    <a:pt x="37" y="10"/>
                  </a:lnTo>
                  <a:lnTo>
                    <a:pt x="34" y="13"/>
                  </a:lnTo>
                  <a:lnTo>
                    <a:pt x="28" y="17"/>
                  </a:lnTo>
                  <a:lnTo>
                    <a:pt x="22" y="20"/>
                  </a:lnTo>
                  <a:lnTo>
                    <a:pt x="16" y="24"/>
                  </a:lnTo>
                  <a:lnTo>
                    <a:pt x="11" y="27"/>
                  </a:lnTo>
                  <a:lnTo>
                    <a:pt x="5" y="28"/>
                  </a:lnTo>
                  <a:lnTo>
                    <a:pt x="0" y="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9" name="Freeform 266"/>
            <p:cNvSpPr>
              <a:spLocks/>
            </p:cNvSpPr>
            <p:nvPr/>
          </p:nvSpPr>
          <p:spPr bwMode="auto">
            <a:xfrm>
              <a:off x="5493" y="2903"/>
              <a:ext cx="20" cy="22"/>
            </a:xfrm>
            <a:custGeom>
              <a:avLst/>
              <a:gdLst>
                <a:gd name="T0" fmla="*/ 0 w 42"/>
                <a:gd name="T1" fmla="*/ 0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1 h 44"/>
                <a:gd name="T20" fmla="*/ 0 w 42"/>
                <a:gd name="T21" fmla="*/ 1 h 44"/>
                <a:gd name="T22" fmla="*/ 0 w 42"/>
                <a:gd name="T23" fmla="*/ 1 h 44"/>
                <a:gd name="T24" fmla="*/ 0 w 42"/>
                <a:gd name="T25" fmla="*/ 1 h 44"/>
                <a:gd name="T26" fmla="*/ 0 w 42"/>
                <a:gd name="T27" fmla="*/ 1 h 44"/>
                <a:gd name="T28" fmla="*/ 0 w 42"/>
                <a:gd name="T29" fmla="*/ 1 h 44"/>
                <a:gd name="T30" fmla="*/ 0 w 42"/>
                <a:gd name="T31" fmla="*/ 1 h 44"/>
                <a:gd name="T32" fmla="*/ 0 w 42"/>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4"/>
                <a:gd name="T53" fmla="*/ 42 w 42"/>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4">
                  <a:moveTo>
                    <a:pt x="42" y="0"/>
                  </a:moveTo>
                  <a:lnTo>
                    <a:pt x="35" y="11"/>
                  </a:lnTo>
                  <a:lnTo>
                    <a:pt x="27" y="24"/>
                  </a:lnTo>
                  <a:lnTo>
                    <a:pt x="19" y="36"/>
                  </a:lnTo>
                  <a:lnTo>
                    <a:pt x="12" y="44"/>
                  </a:lnTo>
                  <a:lnTo>
                    <a:pt x="8" y="40"/>
                  </a:lnTo>
                  <a:lnTo>
                    <a:pt x="5" y="36"/>
                  </a:lnTo>
                  <a:lnTo>
                    <a:pt x="3" y="32"/>
                  </a:lnTo>
                  <a:lnTo>
                    <a:pt x="0" y="29"/>
                  </a:lnTo>
                  <a:lnTo>
                    <a:pt x="5" y="25"/>
                  </a:lnTo>
                  <a:lnTo>
                    <a:pt x="11" y="23"/>
                  </a:lnTo>
                  <a:lnTo>
                    <a:pt x="16" y="18"/>
                  </a:lnTo>
                  <a:lnTo>
                    <a:pt x="23" y="15"/>
                  </a:lnTo>
                  <a:lnTo>
                    <a:pt x="29" y="10"/>
                  </a:lnTo>
                  <a:lnTo>
                    <a:pt x="35" y="7"/>
                  </a:lnTo>
                  <a:lnTo>
                    <a:pt x="39" y="3"/>
                  </a:lnTo>
                  <a:lnTo>
                    <a:pt x="42"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0" name="Freeform 267"/>
            <p:cNvSpPr>
              <a:spLocks/>
            </p:cNvSpPr>
            <p:nvPr/>
          </p:nvSpPr>
          <p:spPr bwMode="auto">
            <a:xfrm>
              <a:off x="5489" y="2836"/>
              <a:ext cx="43" cy="71"/>
            </a:xfrm>
            <a:custGeom>
              <a:avLst/>
              <a:gdLst>
                <a:gd name="T0" fmla="*/ 0 w 87"/>
                <a:gd name="T1" fmla="*/ 1 h 142"/>
                <a:gd name="T2" fmla="*/ 0 w 87"/>
                <a:gd name="T3" fmla="*/ 1 h 142"/>
                <a:gd name="T4" fmla="*/ 0 w 87"/>
                <a:gd name="T5" fmla="*/ 1 h 142"/>
                <a:gd name="T6" fmla="*/ 0 w 87"/>
                <a:gd name="T7" fmla="*/ 1 h 142"/>
                <a:gd name="T8" fmla="*/ 0 w 87"/>
                <a:gd name="T9" fmla="*/ 1 h 142"/>
                <a:gd name="T10" fmla="*/ 0 w 87"/>
                <a:gd name="T11" fmla="*/ 1 h 142"/>
                <a:gd name="T12" fmla="*/ 0 w 87"/>
                <a:gd name="T13" fmla="*/ 1 h 142"/>
                <a:gd name="T14" fmla="*/ 0 w 87"/>
                <a:gd name="T15" fmla="*/ 1 h 142"/>
                <a:gd name="T16" fmla="*/ 0 w 87"/>
                <a:gd name="T17" fmla="*/ 1 h 142"/>
                <a:gd name="T18" fmla="*/ 0 w 87"/>
                <a:gd name="T19" fmla="*/ 1 h 142"/>
                <a:gd name="T20" fmla="*/ 0 w 87"/>
                <a:gd name="T21" fmla="*/ 1 h 142"/>
                <a:gd name="T22" fmla="*/ 0 w 87"/>
                <a:gd name="T23" fmla="*/ 1 h 142"/>
                <a:gd name="T24" fmla="*/ 0 w 87"/>
                <a:gd name="T25" fmla="*/ 1 h 142"/>
                <a:gd name="T26" fmla="*/ 0 w 87"/>
                <a:gd name="T27" fmla="*/ 1 h 142"/>
                <a:gd name="T28" fmla="*/ 0 w 87"/>
                <a:gd name="T29" fmla="*/ 1 h 142"/>
                <a:gd name="T30" fmla="*/ 0 w 87"/>
                <a:gd name="T31" fmla="*/ 1 h 142"/>
                <a:gd name="T32" fmla="*/ 0 w 87"/>
                <a:gd name="T33" fmla="*/ 0 h 142"/>
                <a:gd name="T34" fmla="*/ 0 w 87"/>
                <a:gd name="T35" fmla="*/ 1 h 142"/>
                <a:gd name="T36" fmla="*/ 0 w 87"/>
                <a:gd name="T37" fmla="*/ 1 h 142"/>
                <a:gd name="T38" fmla="*/ 0 w 87"/>
                <a:gd name="T39" fmla="*/ 1 h 142"/>
                <a:gd name="T40" fmla="*/ 0 w 87"/>
                <a:gd name="T41" fmla="*/ 1 h 142"/>
                <a:gd name="T42" fmla="*/ 0 w 87"/>
                <a:gd name="T43" fmla="*/ 1 h 142"/>
                <a:gd name="T44" fmla="*/ 0 w 87"/>
                <a:gd name="T45" fmla="*/ 1 h 142"/>
                <a:gd name="T46" fmla="*/ 0 w 87"/>
                <a:gd name="T47" fmla="*/ 1 h 142"/>
                <a:gd name="T48" fmla="*/ 0 w 87"/>
                <a:gd name="T49" fmla="*/ 1 h 142"/>
                <a:gd name="T50" fmla="*/ 0 w 87"/>
                <a:gd name="T51" fmla="*/ 1 h 142"/>
                <a:gd name="T52" fmla="*/ 0 w 87"/>
                <a:gd name="T53" fmla="*/ 1 h 142"/>
                <a:gd name="T54" fmla="*/ 0 w 87"/>
                <a:gd name="T55" fmla="*/ 1 h 142"/>
                <a:gd name="T56" fmla="*/ 0 w 87"/>
                <a:gd name="T57" fmla="*/ 1 h 142"/>
                <a:gd name="T58" fmla="*/ 0 w 87"/>
                <a:gd name="T59" fmla="*/ 1 h 142"/>
                <a:gd name="T60" fmla="*/ 0 w 87"/>
                <a:gd name="T61" fmla="*/ 1 h 142"/>
                <a:gd name="T62" fmla="*/ 0 w 87"/>
                <a:gd name="T63" fmla="*/ 1 h 142"/>
                <a:gd name="T64" fmla="*/ 0 w 87"/>
                <a:gd name="T65" fmla="*/ 1 h 142"/>
                <a:gd name="T66" fmla="*/ 0 w 87"/>
                <a:gd name="T67" fmla="*/ 1 h 142"/>
                <a:gd name="T68" fmla="*/ 0 w 87"/>
                <a:gd name="T69" fmla="*/ 1 h 142"/>
                <a:gd name="T70" fmla="*/ 0 w 87"/>
                <a:gd name="T71" fmla="*/ 1 h 142"/>
                <a:gd name="T72" fmla="*/ 0 w 87"/>
                <a:gd name="T73" fmla="*/ 1 h 142"/>
                <a:gd name="T74" fmla="*/ 0 w 87"/>
                <a:gd name="T75" fmla="*/ 1 h 142"/>
                <a:gd name="T76" fmla="*/ 0 w 87"/>
                <a:gd name="T77" fmla="*/ 1 h 142"/>
                <a:gd name="T78" fmla="*/ 0 w 87"/>
                <a:gd name="T79" fmla="*/ 1 h 142"/>
                <a:gd name="T80" fmla="*/ 0 w 87"/>
                <a:gd name="T81" fmla="*/ 1 h 14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7"/>
                <a:gd name="T124" fmla="*/ 0 h 142"/>
                <a:gd name="T125" fmla="*/ 87 w 87"/>
                <a:gd name="T126" fmla="*/ 142 h 14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7" h="142">
                  <a:moveTo>
                    <a:pt x="0" y="142"/>
                  </a:moveTo>
                  <a:lnTo>
                    <a:pt x="3" y="136"/>
                  </a:lnTo>
                  <a:lnTo>
                    <a:pt x="6" y="127"/>
                  </a:lnTo>
                  <a:lnTo>
                    <a:pt x="9" y="119"/>
                  </a:lnTo>
                  <a:lnTo>
                    <a:pt x="13" y="113"/>
                  </a:lnTo>
                  <a:lnTo>
                    <a:pt x="15" y="110"/>
                  </a:lnTo>
                  <a:lnTo>
                    <a:pt x="20" y="104"/>
                  </a:lnTo>
                  <a:lnTo>
                    <a:pt x="26" y="97"/>
                  </a:lnTo>
                  <a:lnTo>
                    <a:pt x="32" y="88"/>
                  </a:lnTo>
                  <a:lnTo>
                    <a:pt x="39" y="79"/>
                  </a:lnTo>
                  <a:lnTo>
                    <a:pt x="46" y="69"/>
                  </a:lnTo>
                  <a:lnTo>
                    <a:pt x="51" y="62"/>
                  </a:lnTo>
                  <a:lnTo>
                    <a:pt x="53" y="57"/>
                  </a:lnTo>
                  <a:lnTo>
                    <a:pt x="58" y="42"/>
                  </a:lnTo>
                  <a:lnTo>
                    <a:pt x="65" y="24"/>
                  </a:lnTo>
                  <a:lnTo>
                    <a:pt x="72" y="10"/>
                  </a:lnTo>
                  <a:lnTo>
                    <a:pt x="79" y="0"/>
                  </a:lnTo>
                  <a:lnTo>
                    <a:pt x="80" y="3"/>
                  </a:lnTo>
                  <a:lnTo>
                    <a:pt x="82" y="5"/>
                  </a:lnTo>
                  <a:lnTo>
                    <a:pt x="84" y="8"/>
                  </a:lnTo>
                  <a:lnTo>
                    <a:pt x="87" y="11"/>
                  </a:lnTo>
                  <a:lnTo>
                    <a:pt x="81" y="21"/>
                  </a:lnTo>
                  <a:lnTo>
                    <a:pt x="74" y="36"/>
                  </a:lnTo>
                  <a:lnTo>
                    <a:pt x="67" y="50"/>
                  </a:lnTo>
                  <a:lnTo>
                    <a:pt x="62" y="59"/>
                  </a:lnTo>
                  <a:lnTo>
                    <a:pt x="60" y="65"/>
                  </a:lnTo>
                  <a:lnTo>
                    <a:pt x="58" y="71"/>
                  </a:lnTo>
                  <a:lnTo>
                    <a:pt x="54" y="75"/>
                  </a:lnTo>
                  <a:lnTo>
                    <a:pt x="52" y="79"/>
                  </a:lnTo>
                  <a:lnTo>
                    <a:pt x="50" y="81"/>
                  </a:lnTo>
                  <a:lnTo>
                    <a:pt x="45" y="84"/>
                  </a:lnTo>
                  <a:lnTo>
                    <a:pt x="41" y="90"/>
                  </a:lnTo>
                  <a:lnTo>
                    <a:pt x="34" y="96"/>
                  </a:lnTo>
                  <a:lnTo>
                    <a:pt x="28" y="102"/>
                  </a:lnTo>
                  <a:lnTo>
                    <a:pt x="22" y="107"/>
                  </a:lnTo>
                  <a:lnTo>
                    <a:pt x="18" y="113"/>
                  </a:lnTo>
                  <a:lnTo>
                    <a:pt x="14" y="118"/>
                  </a:lnTo>
                  <a:lnTo>
                    <a:pt x="12" y="123"/>
                  </a:lnTo>
                  <a:lnTo>
                    <a:pt x="8" y="132"/>
                  </a:lnTo>
                  <a:lnTo>
                    <a:pt x="5" y="138"/>
                  </a:lnTo>
                  <a:lnTo>
                    <a:pt x="0" y="14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1" name="Freeform 268"/>
            <p:cNvSpPr>
              <a:spLocks/>
            </p:cNvSpPr>
            <p:nvPr/>
          </p:nvSpPr>
          <p:spPr bwMode="auto">
            <a:xfrm>
              <a:off x="5449" y="2838"/>
              <a:ext cx="27" cy="57"/>
            </a:xfrm>
            <a:custGeom>
              <a:avLst/>
              <a:gdLst>
                <a:gd name="T0" fmla="*/ 0 w 54"/>
                <a:gd name="T1" fmla="*/ 0 h 114"/>
                <a:gd name="T2" fmla="*/ 1 w 54"/>
                <a:gd name="T3" fmla="*/ 1 h 114"/>
                <a:gd name="T4" fmla="*/ 1 w 54"/>
                <a:gd name="T5" fmla="*/ 1 h 114"/>
                <a:gd name="T6" fmla="*/ 1 w 54"/>
                <a:gd name="T7" fmla="*/ 1 h 114"/>
                <a:gd name="T8" fmla="*/ 1 w 54"/>
                <a:gd name="T9" fmla="*/ 1 h 114"/>
                <a:gd name="T10" fmla="*/ 1 w 54"/>
                <a:gd name="T11" fmla="*/ 1 h 114"/>
                <a:gd name="T12" fmla="*/ 1 w 54"/>
                <a:gd name="T13" fmla="*/ 1 h 114"/>
                <a:gd name="T14" fmla="*/ 1 w 54"/>
                <a:gd name="T15" fmla="*/ 1 h 114"/>
                <a:gd name="T16" fmla="*/ 1 w 54"/>
                <a:gd name="T17" fmla="*/ 1 h 114"/>
                <a:gd name="T18" fmla="*/ 1 w 54"/>
                <a:gd name="T19" fmla="*/ 1 h 114"/>
                <a:gd name="T20" fmla="*/ 1 w 54"/>
                <a:gd name="T21" fmla="*/ 1 h 114"/>
                <a:gd name="T22" fmla="*/ 1 w 54"/>
                <a:gd name="T23" fmla="*/ 1 h 114"/>
                <a:gd name="T24" fmla="*/ 1 w 54"/>
                <a:gd name="T25" fmla="*/ 1 h 114"/>
                <a:gd name="T26" fmla="*/ 1 w 54"/>
                <a:gd name="T27" fmla="*/ 1 h 114"/>
                <a:gd name="T28" fmla="*/ 1 w 54"/>
                <a:gd name="T29" fmla="*/ 1 h 114"/>
                <a:gd name="T30" fmla="*/ 1 w 54"/>
                <a:gd name="T31" fmla="*/ 1 h 114"/>
                <a:gd name="T32" fmla="*/ 1 w 54"/>
                <a:gd name="T33" fmla="*/ 1 h 114"/>
                <a:gd name="T34" fmla="*/ 1 w 54"/>
                <a:gd name="T35" fmla="*/ 1 h 114"/>
                <a:gd name="T36" fmla="*/ 1 w 54"/>
                <a:gd name="T37" fmla="*/ 1 h 114"/>
                <a:gd name="T38" fmla="*/ 0 w 54"/>
                <a:gd name="T39" fmla="*/ 1 h 114"/>
                <a:gd name="T40" fmla="*/ 0 w 54"/>
                <a:gd name="T41" fmla="*/ 0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114"/>
                <a:gd name="T65" fmla="*/ 54 w 54"/>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114">
                  <a:moveTo>
                    <a:pt x="0" y="0"/>
                  </a:moveTo>
                  <a:lnTo>
                    <a:pt x="3" y="13"/>
                  </a:lnTo>
                  <a:lnTo>
                    <a:pt x="9" y="32"/>
                  </a:lnTo>
                  <a:lnTo>
                    <a:pt x="15" y="52"/>
                  </a:lnTo>
                  <a:lnTo>
                    <a:pt x="21" y="63"/>
                  </a:lnTo>
                  <a:lnTo>
                    <a:pt x="29" y="74"/>
                  </a:lnTo>
                  <a:lnTo>
                    <a:pt x="39" y="89"/>
                  </a:lnTo>
                  <a:lnTo>
                    <a:pt x="48" y="104"/>
                  </a:lnTo>
                  <a:lnTo>
                    <a:pt x="54" y="114"/>
                  </a:lnTo>
                  <a:lnTo>
                    <a:pt x="50" y="109"/>
                  </a:lnTo>
                  <a:lnTo>
                    <a:pt x="46" y="104"/>
                  </a:lnTo>
                  <a:lnTo>
                    <a:pt x="40" y="97"/>
                  </a:lnTo>
                  <a:lnTo>
                    <a:pt x="34" y="89"/>
                  </a:lnTo>
                  <a:lnTo>
                    <a:pt x="29" y="82"/>
                  </a:lnTo>
                  <a:lnTo>
                    <a:pt x="23" y="75"/>
                  </a:lnTo>
                  <a:lnTo>
                    <a:pt x="19" y="69"/>
                  </a:lnTo>
                  <a:lnTo>
                    <a:pt x="17" y="66"/>
                  </a:lnTo>
                  <a:lnTo>
                    <a:pt x="13" y="54"/>
                  </a:lnTo>
                  <a:lnTo>
                    <a:pt x="6" y="32"/>
                  </a:lnTo>
                  <a:lnTo>
                    <a:pt x="0" y="10"/>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2" name="Freeform 269"/>
            <p:cNvSpPr>
              <a:spLocks/>
            </p:cNvSpPr>
            <p:nvPr/>
          </p:nvSpPr>
          <p:spPr bwMode="auto">
            <a:xfrm>
              <a:off x="5525" y="2939"/>
              <a:ext cx="99" cy="113"/>
            </a:xfrm>
            <a:custGeom>
              <a:avLst/>
              <a:gdLst>
                <a:gd name="T0" fmla="*/ 1 w 198"/>
                <a:gd name="T1" fmla="*/ 1 h 226"/>
                <a:gd name="T2" fmla="*/ 1 w 198"/>
                <a:gd name="T3" fmla="*/ 1 h 226"/>
                <a:gd name="T4" fmla="*/ 0 w 198"/>
                <a:gd name="T5" fmla="*/ 1 h 226"/>
                <a:gd name="T6" fmla="*/ 1 w 198"/>
                <a:gd name="T7" fmla="*/ 1 h 226"/>
                <a:gd name="T8" fmla="*/ 1 w 198"/>
                <a:gd name="T9" fmla="*/ 1 h 226"/>
                <a:gd name="T10" fmla="*/ 1 w 198"/>
                <a:gd name="T11" fmla="*/ 1 h 226"/>
                <a:gd name="T12" fmla="*/ 1 w 198"/>
                <a:gd name="T13" fmla="*/ 1 h 226"/>
                <a:gd name="T14" fmla="*/ 1 w 198"/>
                <a:gd name="T15" fmla="*/ 1 h 226"/>
                <a:gd name="T16" fmla="*/ 1 w 198"/>
                <a:gd name="T17" fmla="*/ 1 h 226"/>
                <a:gd name="T18" fmla="*/ 1 w 198"/>
                <a:gd name="T19" fmla="*/ 1 h 226"/>
                <a:gd name="T20" fmla="*/ 1 w 198"/>
                <a:gd name="T21" fmla="*/ 1 h 226"/>
                <a:gd name="T22" fmla="*/ 1 w 198"/>
                <a:gd name="T23" fmla="*/ 1 h 226"/>
                <a:gd name="T24" fmla="*/ 1 w 198"/>
                <a:gd name="T25" fmla="*/ 1 h 226"/>
                <a:gd name="T26" fmla="*/ 1 w 198"/>
                <a:gd name="T27" fmla="*/ 1 h 226"/>
                <a:gd name="T28" fmla="*/ 1 w 198"/>
                <a:gd name="T29" fmla="*/ 1 h 226"/>
                <a:gd name="T30" fmla="*/ 1 w 198"/>
                <a:gd name="T31" fmla="*/ 1 h 226"/>
                <a:gd name="T32" fmla="*/ 1 w 198"/>
                <a:gd name="T33" fmla="*/ 1 h 226"/>
                <a:gd name="T34" fmla="*/ 1 w 198"/>
                <a:gd name="T35" fmla="*/ 1 h 226"/>
                <a:gd name="T36" fmla="*/ 1 w 198"/>
                <a:gd name="T37" fmla="*/ 1 h 226"/>
                <a:gd name="T38" fmla="*/ 1 w 198"/>
                <a:gd name="T39" fmla="*/ 1 h 226"/>
                <a:gd name="T40" fmla="*/ 1 w 198"/>
                <a:gd name="T41" fmla="*/ 1 h 226"/>
                <a:gd name="T42" fmla="*/ 1 w 198"/>
                <a:gd name="T43" fmla="*/ 1 h 226"/>
                <a:gd name="T44" fmla="*/ 1 w 198"/>
                <a:gd name="T45" fmla="*/ 1 h 226"/>
                <a:gd name="T46" fmla="*/ 1 w 198"/>
                <a:gd name="T47" fmla="*/ 1 h 226"/>
                <a:gd name="T48" fmla="*/ 1 w 198"/>
                <a:gd name="T49" fmla="*/ 1 h 226"/>
                <a:gd name="T50" fmla="*/ 1 w 198"/>
                <a:gd name="T51" fmla="*/ 1 h 226"/>
                <a:gd name="T52" fmla="*/ 1 w 198"/>
                <a:gd name="T53" fmla="*/ 1 h 226"/>
                <a:gd name="T54" fmla="*/ 1 w 198"/>
                <a:gd name="T55" fmla="*/ 1 h 226"/>
                <a:gd name="T56" fmla="*/ 1 w 198"/>
                <a:gd name="T57" fmla="*/ 1 h 226"/>
                <a:gd name="T58" fmla="*/ 1 w 198"/>
                <a:gd name="T59" fmla="*/ 1 h 226"/>
                <a:gd name="T60" fmla="*/ 1 w 198"/>
                <a:gd name="T61" fmla="*/ 1 h 226"/>
                <a:gd name="T62" fmla="*/ 1 w 198"/>
                <a:gd name="T63" fmla="*/ 1 h 226"/>
                <a:gd name="T64" fmla="*/ 1 w 198"/>
                <a:gd name="T65" fmla="*/ 1 h 226"/>
                <a:gd name="T66" fmla="*/ 1 w 198"/>
                <a:gd name="T67" fmla="*/ 1 h 226"/>
                <a:gd name="T68" fmla="*/ 1 w 198"/>
                <a:gd name="T69" fmla="*/ 1 h 226"/>
                <a:gd name="T70" fmla="*/ 1 w 198"/>
                <a:gd name="T71" fmla="*/ 1 h 226"/>
                <a:gd name="T72" fmla="*/ 1 w 198"/>
                <a:gd name="T73" fmla="*/ 1 h 226"/>
                <a:gd name="T74" fmla="*/ 1 w 198"/>
                <a:gd name="T75" fmla="*/ 1 h 226"/>
                <a:gd name="T76" fmla="*/ 1 w 198"/>
                <a:gd name="T77" fmla="*/ 1 h 226"/>
                <a:gd name="T78" fmla="*/ 1 w 198"/>
                <a:gd name="T79" fmla="*/ 1 h 2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8"/>
                <a:gd name="T121" fmla="*/ 0 h 226"/>
                <a:gd name="T122" fmla="*/ 198 w 198"/>
                <a:gd name="T123" fmla="*/ 226 h 2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8" h="226">
                  <a:moveTo>
                    <a:pt x="8" y="68"/>
                  </a:moveTo>
                  <a:lnTo>
                    <a:pt x="4" y="64"/>
                  </a:lnTo>
                  <a:lnTo>
                    <a:pt x="2" y="60"/>
                  </a:lnTo>
                  <a:lnTo>
                    <a:pt x="1" y="57"/>
                  </a:lnTo>
                  <a:lnTo>
                    <a:pt x="0" y="56"/>
                  </a:lnTo>
                  <a:lnTo>
                    <a:pt x="0" y="51"/>
                  </a:lnTo>
                  <a:lnTo>
                    <a:pt x="0" y="45"/>
                  </a:lnTo>
                  <a:lnTo>
                    <a:pt x="2" y="41"/>
                  </a:lnTo>
                  <a:lnTo>
                    <a:pt x="7" y="37"/>
                  </a:lnTo>
                  <a:lnTo>
                    <a:pt x="10" y="35"/>
                  </a:lnTo>
                  <a:lnTo>
                    <a:pt x="14" y="34"/>
                  </a:lnTo>
                  <a:lnTo>
                    <a:pt x="17" y="34"/>
                  </a:lnTo>
                  <a:lnTo>
                    <a:pt x="20" y="34"/>
                  </a:lnTo>
                  <a:lnTo>
                    <a:pt x="24" y="34"/>
                  </a:lnTo>
                  <a:lnTo>
                    <a:pt x="26" y="31"/>
                  </a:lnTo>
                  <a:lnTo>
                    <a:pt x="27" y="30"/>
                  </a:lnTo>
                  <a:lnTo>
                    <a:pt x="30" y="29"/>
                  </a:lnTo>
                  <a:lnTo>
                    <a:pt x="32" y="28"/>
                  </a:lnTo>
                  <a:lnTo>
                    <a:pt x="37" y="27"/>
                  </a:lnTo>
                  <a:lnTo>
                    <a:pt x="42" y="26"/>
                  </a:lnTo>
                  <a:lnTo>
                    <a:pt x="49" y="23"/>
                  </a:lnTo>
                  <a:lnTo>
                    <a:pt x="57" y="21"/>
                  </a:lnTo>
                  <a:lnTo>
                    <a:pt x="64" y="20"/>
                  </a:lnTo>
                  <a:lnTo>
                    <a:pt x="71" y="19"/>
                  </a:lnTo>
                  <a:lnTo>
                    <a:pt x="76" y="18"/>
                  </a:lnTo>
                  <a:lnTo>
                    <a:pt x="80" y="16"/>
                  </a:lnTo>
                  <a:lnTo>
                    <a:pt x="85" y="15"/>
                  </a:lnTo>
                  <a:lnTo>
                    <a:pt x="92" y="13"/>
                  </a:lnTo>
                  <a:lnTo>
                    <a:pt x="99" y="11"/>
                  </a:lnTo>
                  <a:lnTo>
                    <a:pt x="104" y="8"/>
                  </a:lnTo>
                  <a:lnTo>
                    <a:pt x="111" y="5"/>
                  </a:lnTo>
                  <a:lnTo>
                    <a:pt x="116" y="3"/>
                  </a:lnTo>
                  <a:lnTo>
                    <a:pt x="121" y="0"/>
                  </a:lnTo>
                  <a:lnTo>
                    <a:pt x="128" y="20"/>
                  </a:lnTo>
                  <a:lnTo>
                    <a:pt x="138" y="45"/>
                  </a:lnTo>
                  <a:lnTo>
                    <a:pt x="147" y="67"/>
                  </a:lnTo>
                  <a:lnTo>
                    <a:pt x="154" y="80"/>
                  </a:lnTo>
                  <a:lnTo>
                    <a:pt x="156" y="84"/>
                  </a:lnTo>
                  <a:lnTo>
                    <a:pt x="161" y="91"/>
                  </a:lnTo>
                  <a:lnTo>
                    <a:pt x="165" y="100"/>
                  </a:lnTo>
                  <a:lnTo>
                    <a:pt x="171" y="111"/>
                  </a:lnTo>
                  <a:lnTo>
                    <a:pt x="177" y="121"/>
                  </a:lnTo>
                  <a:lnTo>
                    <a:pt x="183" y="132"/>
                  </a:lnTo>
                  <a:lnTo>
                    <a:pt x="186" y="138"/>
                  </a:lnTo>
                  <a:lnTo>
                    <a:pt x="189" y="142"/>
                  </a:lnTo>
                  <a:lnTo>
                    <a:pt x="192" y="150"/>
                  </a:lnTo>
                  <a:lnTo>
                    <a:pt x="197" y="163"/>
                  </a:lnTo>
                  <a:lnTo>
                    <a:pt x="198" y="175"/>
                  </a:lnTo>
                  <a:lnTo>
                    <a:pt x="194" y="183"/>
                  </a:lnTo>
                  <a:lnTo>
                    <a:pt x="190" y="186"/>
                  </a:lnTo>
                  <a:lnTo>
                    <a:pt x="184" y="189"/>
                  </a:lnTo>
                  <a:lnTo>
                    <a:pt x="176" y="193"/>
                  </a:lnTo>
                  <a:lnTo>
                    <a:pt x="168" y="196"/>
                  </a:lnTo>
                  <a:lnTo>
                    <a:pt x="160" y="199"/>
                  </a:lnTo>
                  <a:lnTo>
                    <a:pt x="153" y="202"/>
                  </a:lnTo>
                  <a:lnTo>
                    <a:pt x="147" y="204"/>
                  </a:lnTo>
                  <a:lnTo>
                    <a:pt x="142" y="206"/>
                  </a:lnTo>
                  <a:lnTo>
                    <a:pt x="139" y="208"/>
                  </a:lnTo>
                  <a:lnTo>
                    <a:pt x="134" y="210"/>
                  </a:lnTo>
                  <a:lnTo>
                    <a:pt x="128" y="213"/>
                  </a:lnTo>
                  <a:lnTo>
                    <a:pt x="122" y="216"/>
                  </a:lnTo>
                  <a:lnTo>
                    <a:pt x="115" y="218"/>
                  </a:lnTo>
                  <a:lnTo>
                    <a:pt x="110" y="220"/>
                  </a:lnTo>
                  <a:lnTo>
                    <a:pt x="106" y="222"/>
                  </a:lnTo>
                  <a:lnTo>
                    <a:pt x="103" y="224"/>
                  </a:lnTo>
                  <a:lnTo>
                    <a:pt x="98" y="225"/>
                  </a:lnTo>
                  <a:lnTo>
                    <a:pt x="88" y="226"/>
                  </a:lnTo>
                  <a:lnTo>
                    <a:pt x="80" y="222"/>
                  </a:lnTo>
                  <a:lnTo>
                    <a:pt x="79" y="214"/>
                  </a:lnTo>
                  <a:lnTo>
                    <a:pt x="76" y="206"/>
                  </a:lnTo>
                  <a:lnTo>
                    <a:pt x="72" y="197"/>
                  </a:lnTo>
                  <a:lnTo>
                    <a:pt x="69" y="188"/>
                  </a:lnTo>
                  <a:lnTo>
                    <a:pt x="65" y="180"/>
                  </a:lnTo>
                  <a:lnTo>
                    <a:pt x="62" y="172"/>
                  </a:lnTo>
                  <a:lnTo>
                    <a:pt x="56" y="160"/>
                  </a:lnTo>
                  <a:lnTo>
                    <a:pt x="48" y="147"/>
                  </a:lnTo>
                  <a:lnTo>
                    <a:pt x="40" y="129"/>
                  </a:lnTo>
                  <a:lnTo>
                    <a:pt x="31" y="113"/>
                  </a:lnTo>
                  <a:lnTo>
                    <a:pt x="23" y="96"/>
                  </a:lnTo>
                  <a:lnTo>
                    <a:pt x="15" y="81"/>
                  </a:lnTo>
                  <a:lnTo>
                    <a:pt x="8"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3" name="Freeform 270"/>
            <p:cNvSpPr>
              <a:spLocks/>
            </p:cNvSpPr>
            <p:nvPr/>
          </p:nvSpPr>
          <p:spPr bwMode="auto">
            <a:xfrm>
              <a:off x="5527" y="2939"/>
              <a:ext cx="58" cy="109"/>
            </a:xfrm>
            <a:custGeom>
              <a:avLst/>
              <a:gdLst>
                <a:gd name="T0" fmla="*/ 0 w 118"/>
                <a:gd name="T1" fmla="*/ 1 h 218"/>
                <a:gd name="T2" fmla="*/ 0 w 118"/>
                <a:gd name="T3" fmla="*/ 1 h 218"/>
                <a:gd name="T4" fmla="*/ 0 w 118"/>
                <a:gd name="T5" fmla="*/ 1 h 218"/>
                <a:gd name="T6" fmla="*/ 0 w 118"/>
                <a:gd name="T7" fmla="*/ 1 h 218"/>
                <a:gd name="T8" fmla="*/ 0 w 118"/>
                <a:gd name="T9" fmla="*/ 1 h 218"/>
                <a:gd name="T10" fmla="*/ 0 w 118"/>
                <a:gd name="T11" fmla="*/ 1 h 218"/>
                <a:gd name="T12" fmla="*/ 0 w 118"/>
                <a:gd name="T13" fmla="*/ 1 h 218"/>
                <a:gd name="T14" fmla="*/ 0 w 118"/>
                <a:gd name="T15" fmla="*/ 1 h 218"/>
                <a:gd name="T16" fmla="*/ 0 w 118"/>
                <a:gd name="T17" fmla="*/ 1 h 218"/>
                <a:gd name="T18" fmla="*/ 0 w 118"/>
                <a:gd name="T19" fmla="*/ 1 h 218"/>
                <a:gd name="T20" fmla="*/ 0 w 118"/>
                <a:gd name="T21" fmla="*/ 1 h 218"/>
                <a:gd name="T22" fmla="*/ 0 w 118"/>
                <a:gd name="T23" fmla="*/ 1 h 218"/>
                <a:gd name="T24" fmla="*/ 0 w 118"/>
                <a:gd name="T25" fmla="*/ 1 h 218"/>
                <a:gd name="T26" fmla="*/ 0 w 118"/>
                <a:gd name="T27" fmla="*/ 1 h 218"/>
                <a:gd name="T28" fmla="*/ 0 w 118"/>
                <a:gd name="T29" fmla="*/ 1 h 218"/>
                <a:gd name="T30" fmla="*/ 0 w 118"/>
                <a:gd name="T31" fmla="*/ 1 h 218"/>
                <a:gd name="T32" fmla="*/ 0 w 118"/>
                <a:gd name="T33" fmla="*/ 1 h 218"/>
                <a:gd name="T34" fmla="*/ 0 w 118"/>
                <a:gd name="T35" fmla="*/ 1 h 218"/>
                <a:gd name="T36" fmla="*/ 0 w 118"/>
                <a:gd name="T37" fmla="*/ 1 h 218"/>
                <a:gd name="T38" fmla="*/ 0 w 118"/>
                <a:gd name="T39" fmla="*/ 1 h 218"/>
                <a:gd name="T40" fmla="*/ 0 w 118"/>
                <a:gd name="T41" fmla="*/ 1 h 218"/>
                <a:gd name="T42" fmla="*/ 0 w 118"/>
                <a:gd name="T43" fmla="*/ 1 h 218"/>
                <a:gd name="T44" fmla="*/ 0 w 118"/>
                <a:gd name="T45" fmla="*/ 1 h 218"/>
                <a:gd name="T46" fmla="*/ 0 w 118"/>
                <a:gd name="T47" fmla="*/ 1 h 218"/>
                <a:gd name="T48" fmla="*/ 0 w 118"/>
                <a:gd name="T49" fmla="*/ 1 h 218"/>
                <a:gd name="T50" fmla="*/ 0 w 118"/>
                <a:gd name="T51" fmla="*/ 1 h 218"/>
                <a:gd name="T52" fmla="*/ 0 w 118"/>
                <a:gd name="T53" fmla="*/ 1 h 218"/>
                <a:gd name="T54" fmla="*/ 0 w 118"/>
                <a:gd name="T55" fmla="*/ 1 h 218"/>
                <a:gd name="T56" fmla="*/ 0 w 118"/>
                <a:gd name="T57" fmla="*/ 1 h 218"/>
                <a:gd name="T58" fmla="*/ 0 w 118"/>
                <a:gd name="T59" fmla="*/ 1 h 218"/>
                <a:gd name="T60" fmla="*/ 0 w 118"/>
                <a:gd name="T61" fmla="*/ 1 h 218"/>
                <a:gd name="T62" fmla="*/ 0 w 118"/>
                <a:gd name="T63" fmla="*/ 1 h 218"/>
                <a:gd name="T64" fmla="*/ 0 w 118"/>
                <a:gd name="T65" fmla="*/ 1 h 218"/>
                <a:gd name="T66" fmla="*/ 0 w 118"/>
                <a:gd name="T67" fmla="*/ 1 h 218"/>
                <a:gd name="T68" fmla="*/ 0 w 118"/>
                <a:gd name="T69" fmla="*/ 1 h 218"/>
                <a:gd name="T70" fmla="*/ 0 w 118"/>
                <a:gd name="T71" fmla="*/ 1 h 218"/>
                <a:gd name="T72" fmla="*/ 0 w 118"/>
                <a:gd name="T73" fmla="*/ 1 h 218"/>
                <a:gd name="T74" fmla="*/ 0 w 118"/>
                <a:gd name="T75" fmla="*/ 1 h 218"/>
                <a:gd name="T76" fmla="*/ 0 w 118"/>
                <a:gd name="T77" fmla="*/ 1 h 218"/>
                <a:gd name="T78" fmla="*/ 0 w 118"/>
                <a:gd name="T79" fmla="*/ 1 h 218"/>
                <a:gd name="T80" fmla="*/ 0 w 118"/>
                <a:gd name="T81" fmla="*/ 1 h 218"/>
                <a:gd name="T82" fmla="*/ 0 w 118"/>
                <a:gd name="T83" fmla="*/ 1 h 218"/>
                <a:gd name="T84" fmla="*/ 0 w 118"/>
                <a:gd name="T85" fmla="*/ 0 h 21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8"/>
                <a:gd name="T130" fmla="*/ 0 h 218"/>
                <a:gd name="T131" fmla="*/ 118 w 118"/>
                <a:gd name="T132" fmla="*/ 218 h 21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8" h="218">
                  <a:moveTo>
                    <a:pt x="118" y="0"/>
                  </a:moveTo>
                  <a:lnTo>
                    <a:pt x="113" y="3"/>
                  </a:lnTo>
                  <a:lnTo>
                    <a:pt x="108" y="5"/>
                  </a:lnTo>
                  <a:lnTo>
                    <a:pt x="101" y="8"/>
                  </a:lnTo>
                  <a:lnTo>
                    <a:pt x="96" y="11"/>
                  </a:lnTo>
                  <a:lnTo>
                    <a:pt x="89" y="13"/>
                  </a:lnTo>
                  <a:lnTo>
                    <a:pt x="82" y="15"/>
                  </a:lnTo>
                  <a:lnTo>
                    <a:pt x="77" y="16"/>
                  </a:lnTo>
                  <a:lnTo>
                    <a:pt x="73" y="18"/>
                  </a:lnTo>
                  <a:lnTo>
                    <a:pt x="68" y="19"/>
                  </a:lnTo>
                  <a:lnTo>
                    <a:pt x="61" y="20"/>
                  </a:lnTo>
                  <a:lnTo>
                    <a:pt x="54" y="21"/>
                  </a:lnTo>
                  <a:lnTo>
                    <a:pt x="46" y="23"/>
                  </a:lnTo>
                  <a:lnTo>
                    <a:pt x="39" y="26"/>
                  </a:lnTo>
                  <a:lnTo>
                    <a:pt x="34" y="27"/>
                  </a:lnTo>
                  <a:lnTo>
                    <a:pt x="29" y="28"/>
                  </a:lnTo>
                  <a:lnTo>
                    <a:pt x="27" y="29"/>
                  </a:lnTo>
                  <a:lnTo>
                    <a:pt x="24" y="30"/>
                  </a:lnTo>
                  <a:lnTo>
                    <a:pt x="23" y="31"/>
                  </a:lnTo>
                  <a:lnTo>
                    <a:pt x="21" y="34"/>
                  </a:lnTo>
                  <a:lnTo>
                    <a:pt x="17" y="34"/>
                  </a:lnTo>
                  <a:lnTo>
                    <a:pt x="14" y="34"/>
                  </a:lnTo>
                  <a:lnTo>
                    <a:pt x="11" y="34"/>
                  </a:lnTo>
                  <a:lnTo>
                    <a:pt x="7" y="35"/>
                  </a:lnTo>
                  <a:lnTo>
                    <a:pt x="4" y="37"/>
                  </a:lnTo>
                  <a:lnTo>
                    <a:pt x="0" y="43"/>
                  </a:lnTo>
                  <a:lnTo>
                    <a:pt x="0" y="48"/>
                  </a:lnTo>
                  <a:lnTo>
                    <a:pt x="0" y="50"/>
                  </a:lnTo>
                  <a:lnTo>
                    <a:pt x="1" y="51"/>
                  </a:lnTo>
                  <a:lnTo>
                    <a:pt x="3" y="53"/>
                  </a:lnTo>
                  <a:lnTo>
                    <a:pt x="5" y="56"/>
                  </a:lnTo>
                  <a:lnTo>
                    <a:pt x="6" y="57"/>
                  </a:lnTo>
                  <a:lnTo>
                    <a:pt x="8" y="58"/>
                  </a:lnTo>
                  <a:lnTo>
                    <a:pt x="9" y="58"/>
                  </a:lnTo>
                  <a:lnTo>
                    <a:pt x="13" y="58"/>
                  </a:lnTo>
                  <a:lnTo>
                    <a:pt x="15" y="58"/>
                  </a:lnTo>
                  <a:lnTo>
                    <a:pt x="16" y="58"/>
                  </a:lnTo>
                  <a:lnTo>
                    <a:pt x="24" y="69"/>
                  </a:lnTo>
                  <a:lnTo>
                    <a:pt x="31" y="81"/>
                  </a:lnTo>
                  <a:lnTo>
                    <a:pt x="39" y="94"/>
                  </a:lnTo>
                  <a:lnTo>
                    <a:pt x="46" y="106"/>
                  </a:lnTo>
                  <a:lnTo>
                    <a:pt x="53" y="118"/>
                  </a:lnTo>
                  <a:lnTo>
                    <a:pt x="58" y="130"/>
                  </a:lnTo>
                  <a:lnTo>
                    <a:pt x="62" y="141"/>
                  </a:lnTo>
                  <a:lnTo>
                    <a:pt x="66" y="151"/>
                  </a:lnTo>
                  <a:lnTo>
                    <a:pt x="68" y="159"/>
                  </a:lnTo>
                  <a:lnTo>
                    <a:pt x="69" y="164"/>
                  </a:lnTo>
                  <a:lnTo>
                    <a:pt x="72" y="167"/>
                  </a:lnTo>
                  <a:lnTo>
                    <a:pt x="76" y="167"/>
                  </a:lnTo>
                  <a:lnTo>
                    <a:pt x="76" y="172"/>
                  </a:lnTo>
                  <a:lnTo>
                    <a:pt x="76" y="176"/>
                  </a:lnTo>
                  <a:lnTo>
                    <a:pt x="76" y="181"/>
                  </a:lnTo>
                  <a:lnTo>
                    <a:pt x="77" y="184"/>
                  </a:lnTo>
                  <a:lnTo>
                    <a:pt x="78" y="188"/>
                  </a:lnTo>
                  <a:lnTo>
                    <a:pt x="78" y="193"/>
                  </a:lnTo>
                  <a:lnTo>
                    <a:pt x="78" y="198"/>
                  </a:lnTo>
                  <a:lnTo>
                    <a:pt x="77" y="202"/>
                  </a:lnTo>
                  <a:lnTo>
                    <a:pt x="70" y="184"/>
                  </a:lnTo>
                  <a:lnTo>
                    <a:pt x="61" y="165"/>
                  </a:lnTo>
                  <a:lnTo>
                    <a:pt x="52" y="145"/>
                  </a:lnTo>
                  <a:lnTo>
                    <a:pt x="42" y="125"/>
                  </a:lnTo>
                  <a:lnTo>
                    <a:pt x="31" y="106"/>
                  </a:lnTo>
                  <a:lnTo>
                    <a:pt x="21" y="90"/>
                  </a:lnTo>
                  <a:lnTo>
                    <a:pt x="13" y="76"/>
                  </a:lnTo>
                  <a:lnTo>
                    <a:pt x="5" y="68"/>
                  </a:lnTo>
                  <a:lnTo>
                    <a:pt x="12" y="81"/>
                  </a:lnTo>
                  <a:lnTo>
                    <a:pt x="20" y="96"/>
                  </a:lnTo>
                  <a:lnTo>
                    <a:pt x="28" y="113"/>
                  </a:lnTo>
                  <a:lnTo>
                    <a:pt x="37" y="129"/>
                  </a:lnTo>
                  <a:lnTo>
                    <a:pt x="45" y="147"/>
                  </a:lnTo>
                  <a:lnTo>
                    <a:pt x="53" y="160"/>
                  </a:lnTo>
                  <a:lnTo>
                    <a:pt x="59" y="172"/>
                  </a:lnTo>
                  <a:lnTo>
                    <a:pt x="62" y="180"/>
                  </a:lnTo>
                  <a:lnTo>
                    <a:pt x="66" y="188"/>
                  </a:lnTo>
                  <a:lnTo>
                    <a:pt x="69" y="197"/>
                  </a:lnTo>
                  <a:lnTo>
                    <a:pt x="73" y="206"/>
                  </a:lnTo>
                  <a:lnTo>
                    <a:pt x="76" y="214"/>
                  </a:lnTo>
                  <a:lnTo>
                    <a:pt x="78" y="217"/>
                  </a:lnTo>
                  <a:lnTo>
                    <a:pt x="80" y="218"/>
                  </a:lnTo>
                  <a:lnTo>
                    <a:pt x="82" y="218"/>
                  </a:lnTo>
                  <a:lnTo>
                    <a:pt x="85" y="217"/>
                  </a:lnTo>
                  <a:lnTo>
                    <a:pt x="90" y="214"/>
                  </a:lnTo>
                  <a:lnTo>
                    <a:pt x="95" y="212"/>
                  </a:lnTo>
                  <a:lnTo>
                    <a:pt x="99" y="210"/>
                  </a:lnTo>
                  <a:lnTo>
                    <a:pt x="103" y="208"/>
                  </a:lnTo>
                  <a:lnTo>
                    <a:pt x="105" y="203"/>
                  </a:lnTo>
                  <a:lnTo>
                    <a:pt x="104" y="196"/>
                  </a:lnTo>
                  <a:lnTo>
                    <a:pt x="101" y="188"/>
                  </a:lnTo>
                  <a:lnTo>
                    <a:pt x="99" y="182"/>
                  </a:lnTo>
                  <a:lnTo>
                    <a:pt x="96" y="186"/>
                  </a:lnTo>
                  <a:lnTo>
                    <a:pt x="91" y="193"/>
                  </a:lnTo>
                  <a:lnTo>
                    <a:pt x="87" y="201"/>
                  </a:lnTo>
                  <a:lnTo>
                    <a:pt x="84" y="208"/>
                  </a:lnTo>
                  <a:lnTo>
                    <a:pt x="84" y="190"/>
                  </a:lnTo>
                  <a:lnTo>
                    <a:pt x="84" y="174"/>
                  </a:lnTo>
                  <a:lnTo>
                    <a:pt x="83" y="160"/>
                  </a:lnTo>
                  <a:lnTo>
                    <a:pt x="81" y="151"/>
                  </a:lnTo>
                  <a:lnTo>
                    <a:pt x="77" y="141"/>
                  </a:lnTo>
                  <a:lnTo>
                    <a:pt x="73" y="127"/>
                  </a:lnTo>
                  <a:lnTo>
                    <a:pt x="68" y="112"/>
                  </a:lnTo>
                  <a:lnTo>
                    <a:pt x="64" y="102"/>
                  </a:lnTo>
                  <a:lnTo>
                    <a:pt x="59" y="95"/>
                  </a:lnTo>
                  <a:lnTo>
                    <a:pt x="55" y="86"/>
                  </a:lnTo>
                  <a:lnTo>
                    <a:pt x="53" y="77"/>
                  </a:lnTo>
                  <a:lnTo>
                    <a:pt x="51" y="71"/>
                  </a:lnTo>
                  <a:lnTo>
                    <a:pt x="49" y="62"/>
                  </a:lnTo>
                  <a:lnTo>
                    <a:pt x="46" y="54"/>
                  </a:lnTo>
                  <a:lnTo>
                    <a:pt x="47" y="48"/>
                  </a:lnTo>
                  <a:lnTo>
                    <a:pt x="52" y="43"/>
                  </a:lnTo>
                  <a:lnTo>
                    <a:pt x="51" y="42"/>
                  </a:lnTo>
                  <a:lnTo>
                    <a:pt x="51" y="39"/>
                  </a:lnTo>
                  <a:lnTo>
                    <a:pt x="50" y="38"/>
                  </a:lnTo>
                  <a:lnTo>
                    <a:pt x="49" y="37"/>
                  </a:lnTo>
                  <a:lnTo>
                    <a:pt x="52" y="36"/>
                  </a:lnTo>
                  <a:lnTo>
                    <a:pt x="57" y="34"/>
                  </a:lnTo>
                  <a:lnTo>
                    <a:pt x="61" y="31"/>
                  </a:lnTo>
                  <a:lnTo>
                    <a:pt x="67" y="29"/>
                  </a:lnTo>
                  <a:lnTo>
                    <a:pt x="73" y="27"/>
                  </a:lnTo>
                  <a:lnTo>
                    <a:pt x="77" y="25"/>
                  </a:lnTo>
                  <a:lnTo>
                    <a:pt x="81" y="23"/>
                  </a:lnTo>
                  <a:lnTo>
                    <a:pt x="84" y="22"/>
                  </a:lnTo>
                  <a:lnTo>
                    <a:pt x="89" y="20"/>
                  </a:lnTo>
                  <a:lnTo>
                    <a:pt x="95" y="16"/>
                  </a:lnTo>
                  <a:lnTo>
                    <a:pt x="100" y="13"/>
                  </a:lnTo>
                  <a:lnTo>
                    <a:pt x="106" y="11"/>
                  </a:lnTo>
                  <a:lnTo>
                    <a:pt x="110" y="10"/>
                  </a:lnTo>
                  <a:lnTo>
                    <a:pt x="113" y="7"/>
                  </a:lnTo>
                  <a:lnTo>
                    <a:pt x="115" y="4"/>
                  </a:lnTo>
                  <a:lnTo>
                    <a:pt x="118" y="0"/>
                  </a:lnTo>
                  <a:close/>
                </a:path>
              </a:pathLst>
            </a:custGeom>
            <a:solidFill>
              <a:srgbClr val="336699"/>
            </a:solidFill>
            <a:ln w="9525">
              <a:solidFill>
                <a:srgbClr val="336699"/>
              </a:solidFill>
              <a:round/>
              <a:headEnd/>
              <a:tailEnd/>
            </a:ln>
          </p:spPr>
          <p:txBody>
            <a:bodyPr/>
            <a:lstStyle/>
            <a:p>
              <a:endParaRPr lang="zh-CN" altLang="en-US"/>
            </a:p>
          </p:txBody>
        </p:sp>
        <p:sp>
          <p:nvSpPr>
            <p:cNvPr id="24704" name="Freeform 271"/>
            <p:cNvSpPr>
              <a:spLocks/>
            </p:cNvSpPr>
            <p:nvPr/>
          </p:nvSpPr>
          <p:spPr bwMode="auto">
            <a:xfrm>
              <a:off x="5596" y="2819"/>
              <a:ext cx="4" cy="17"/>
            </a:xfrm>
            <a:custGeom>
              <a:avLst/>
              <a:gdLst>
                <a:gd name="T0" fmla="*/ 1 w 7"/>
                <a:gd name="T1" fmla="*/ 1 h 32"/>
                <a:gd name="T2" fmla="*/ 1 w 7"/>
                <a:gd name="T3" fmla="*/ 1 h 32"/>
                <a:gd name="T4" fmla="*/ 1 w 7"/>
                <a:gd name="T5" fmla="*/ 1 h 32"/>
                <a:gd name="T6" fmla="*/ 1 w 7"/>
                <a:gd name="T7" fmla="*/ 1 h 32"/>
                <a:gd name="T8" fmla="*/ 0 w 7"/>
                <a:gd name="T9" fmla="*/ 0 h 32"/>
                <a:gd name="T10" fmla="*/ 1 w 7"/>
                <a:gd name="T11" fmla="*/ 1 h 32"/>
                <a:gd name="T12" fmla="*/ 1 w 7"/>
                <a:gd name="T13" fmla="*/ 1 h 32"/>
                <a:gd name="T14" fmla="*/ 1 w 7"/>
                <a:gd name="T15" fmla="*/ 1 h 32"/>
                <a:gd name="T16" fmla="*/ 1 w 7"/>
                <a:gd name="T17" fmla="*/ 1 h 32"/>
                <a:gd name="T18" fmla="*/ 1 w 7"/>
                <a:gd name="T19" fmla="*/ 1 h 32"/>
                <a:gd name="T20" fmla="*/ 1 w 7"/>
                <a:gd name="T21" fmla="*/ 1 h 32"/>
                <a:gd name="T22" fmla="*/ 1 w 7"/>
                <a:gd name="T23" fmla="*/ 1 h 32"/>
                <a:gd name="T24" fmla="*/ 1 w 7"/>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32"/>
                <a:gd name="T41" fmla="*/ 7 w 7"/>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32">
                  <a:moveTo>
                    <a:pt x="7" y="15"/>
                  </a:moveTo>
                  <a:lnTo>
                    <a:pt x="6" y="11"/>
                  </a:lnTo>
                  <a:lnTo>
                    <a:pt x="5" y="7"/>
                  </a:lnTo>
                  <a:lnTo>
                    <a:pt x="3" y="3"/>
                  </a:lnTo>
                  <a:lnTo>
                    <a:pt x="0" y="0"/>
                  </a:lnTo>
                  <a:lnTo>
                    <a:pt x="2" y="8"/>
                  </a:lnTo>
                  <a:lnTo>
                    <a:pt x="2" y="17"/>
                  </a:lnTo>
                  <a:lnTo>
                    <a:pt x="3" y="26"/>
                  </a:lnTo>
                  <a:lnTo>
                    <a:pt x="3" y="32"/>
                  </a:lnTo>
                  <a:lnTo>
                    <a:pt x="4" y="28"/>
                  </a:lnTo>
                  <a:lnTo>
                    <a:pt x="6" y="23"/>
                  </a:lnTo>
                  <a:lnTo>
                    <a:pt x="7" y="18"/>
                  </a:lnTo>
                  <a:lnTo>
                    <a:pt x="7"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5" name="Freeform 272"/>
            <p:cNvSpPr>
              <a:spLocks/>
            </p:cNvSpPr>
            <p:nvPr/>
          </p:nvSpPr>
          <p:spPr bwMode="auto">
            <a:xfrm>
              <a:off x="5575" y="3008"/>
              <a:ext cx="43" cy="43"/>
            </a:xfrm>
            <a:custGeom>
              <a:avLst/>
              <a:gdLst>
                <a:gd name="T0" fmla="*/ 1 w 85"/>
                <a:gd name="T1" fmla="*/ 0 h 87"/>
                <a:gd name="T2" fmla="*/ 1 w 85"/>
                <a:gd name="T3" fmla="*/ 0 h 87"/>
                <a:gd name="T4" fmla="*/ 1 w 85"/>
                <a:gd name="T5" fmla="*/ 0 h 87"/>
                <a:gd name="T6" fmla="*/ 1 w 85"/>
                <a:gd name="T7" fmla="*/ 0 h 87"/>
                <a:gd name="T8" fmla="*/ 1 w 85"/>
                <a:gd name="T9" fmla="*/ 0 h 87"/>
                <a:gd name="T10" fmla="*/ 1 w 85"/>
                <a:gd name="T11" fmla="*/ 0 h 87"/>
                <a:gd name="T12" fmla="*/ 1 w 85"/>
                <a:gd name="T13" fmla="*/ 0 h 87"/>
                <a:gd name="T14" fmla="*/ 1 w 85"/>
                <a:gd name="T15" fmla="*/ 0 h 87"/>
                <a:gd name="T16" fmla="*/ 1 w 85"/>
                <a:gd name="T17" fmla="*/ 0 h 87"/>
                <a:gd name="T18" fmla="*/ 1 w 85"/>
                <a:gd name="T19" fmla="*/ 0 h 87"/>
                <a:gd name="T20" fmla="*/ 1 w 85"/>
                <a:gd name="T21" fmla="*/ 0 h 87"/>
                <a:gd name="T22" fmla="*/ 1 w 85"/>
                <a:gd name="T23" fmla="*/ 0 h 87"/>
                <a:gd name="T24" fmla="*/ 1 w 85"/>
                <a:gd name="T25" fmla="*/ 0 h 87"/>
                <a:gd name="T26" fmla="*/ 1 w 85"/>
                <a:gd name="T27" fmla="*/ 0 h 87"/>
                <a:gd name="T28" fmla="*/ 1 w 85"/>
                <a:gd name="T29" fmla="*/ 0 h 87"/>
                <a:gd name="T30" fmla="*/ 1 w 85"/>
                <a:gd name="T31" fmla="*/ 0 h 87"/>
                <a:gd name="T32" fmla="*/ 1 w 85"/>
                <a:gd name="T33" fmla="*/ 0 h 87"/>
                <a:gd name="T34" fmla="*/ 1 w 85"/>
                <a:gd name="T35" fmla="*/ 0 h 87"/>
                <a:gd name="T36" fmla="*/ 1 w 85"/>
                <a:gd name="T37" fmla="*/ 0 h 87"/>
                <a:gd name="T38" fmla="*/ 1 w 85"/>
                <a:gd name="T39" fmla="*/ 0 h 87"/>
                <a:gd name="T40" fmla="*/ 1 w 85"/>
                <a:gd name="T41" fmla="*/ 0 h 87"/>
                <a:gd name="T42" fmla="*/ 1 w 85"/>
                <a:gd name="T43" fmla="*/ 0 h 87"/>
                <a:gd name="T44" fmla="*/ 1 w 85"/>
                <a:gd name="T45" fmla="*/ 0 h 87"/>
                <a:gd name="T46" fmla="*/ 1 w 85"/>
                <a:gd name="T47" fmla="*/ 0 h 87"/>
                <a:gd name="T48" fmla="*/ 1 w 85"/>
                <a:gd name="T49" fmla="*/ 0 h 87"/>
                <a:gd name="T50" fmla="*/ 1 w 85"/>
                <a:gd name="T51" fmla="*/ 0 h 87"/>
                <a:gd name="T52" fmla="*/ 1 w 85"/>
                <a:gd name="T53" fmla="*/ 0 h 87"/>
                <a:gd name="T54" fmla="*/ 1 w 85"/>
                <a:gd name="T55" fmla="*/ 0 h 87"/>
                <a:gd name="T56" fmla="*/ 1 w 85"/>
                <a:gd name="T57" fmla="*/ 0 h 87"/>
                <a:gd name="T58" fmla="*/ 1 w 85"/>
                <a:gd name="T59" fmla="*/ 0 h 87"/>
                <a:gd name="T60" fmla="*/ 1 w 85"/>
                <a:gd name="T61" fmla="*/ 0 h 87"/>
                <a:gd name="T62" fmla="*/ 1 w 85"/>
                <a:gd name="T63" fmla="*/ 0 h 87"/>
                <a:gd name="T64" fmla="*/ 1 w 85"/>
                <a:gd name="T65" fmla="*/ 0 h 87"/>
                <a:gd name="T66" fmla="*/ 1 w 85"/>
                <a:gd name="T67" fmla="*/ 0 h 87"/>
                <a:gd name="T68" fmla="*/ 1 w 85"/>
                <a:gd name="T69" fmla="*/ 0 h 87"/>
                <a:gd name="T70" fmla="*/ 1 w 85"/>
                <a:gd name="T71" fmla="*/ 0 h 87"/>
                <a:gd name="T72" fmla="*/ 1 w 85"/>
                <a:gd name="T73" fmla="*/ 0 h 87"/>
                <a:gd name="T74" fmla="*/ 0 w 85"/>
                <a:gd name="T75" fmla="*/ 0 h 87"/>
                <a:gd name="T76" fmla="*/ 1 w 85"/>
                <a:gd name="T77" fmla="*/ 0 h 87"/>
                <a:gd name="T78" fmla="*/ 1 w 85"/>
                <a:gd name="T79" fmla="*/ 0 h 87"/>
                <a:gd name="T80" fmla="*/ 1 w 85"/>
                <a:gd name="T81" fmla="*/ 0 h 87"/>
                <a:gd name="T82" fmla="*/ 1 w 85"/>
                <a:gd name="T83" fmla="*/ 0 h 87"/>
                <a:gd name="T84" fmla="*/ 1 w 85"/>
                <a:gd name="T85" fmla="*/ 0 h 87"/>
                <a:gd name="T86" fmla="*/ 1 w 85"/>
                <a:gd name="T87" fmla="*/ 0 h 87"/>
                <a:gd name="T88" fmla="*/ 1 w 85"/>
                <a:gd name="T89" fmla="*/ 0 h 87"/>
                <a:gd name="T90" fmla="*/ 1 w 85"/>
                <a:gd name="T91" fmla="*/ 0 h 87"/>
                <a:gd name="T92" fmla="*/ 1 w 85"/>
                <a:gd name="T93" fmla="*/ 0 h 87"/>
                <a:gd name="T94" fmla="*/ 1 w 85"/>
                <a:gd name="T95" fmla="*/ 0 h 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5"/>
                <a:gd name="T145" fmla="*/ 0 h 87"/>
                <a:gd name="T146" fmla="*/ 85 w 85"/>
                <a:gd name="T147" fmla="*/ 87 h 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5" h="87">
                  <a:moveTo>
                    <a:pt x="25" y="0"/>
                  </a:moveTo>
                  <a:lnTo>
                    <a:pt x="28" y="1"/>
                  </a:lnTo>
                  <a:lnTo>
                    <a:pt x="31" y="3"/>
                  </a:lnTo>
                  <a:lnTo>
                    <a:pt x="34" y="5"/>
                  </a:lnTo>
                  <a:lnTo>
                    <a:pt x="38" y="6"/>
                  </a:lnTo>
                  <a:lnTo>
                    <a:pt x="44" y="8"/>
                  </a:lnTo>
                  <a:lnTo>
                    <a:pt x="48" y="10"/>
                  </a:lnTo>
                  <a:lnTo>
                    <a:pt x="54" y="11"/>
                  </a:lnTo>
                  <a:lnTo>
                    <a:pt x="60" y="12"/>
                  </a:lnTo>
                  <a:lnTo>
                    <a:pt x="65" y="12"/>
                  </a:lnTo>
                  <a:lnTo>
                    <a:pt x="70" y="11"/>
                  </a:lnTo>
                  <a:lnTo>
                    <a:pt x="76" y="10"/>
                  </a:lnTo>
                  <a:lnTo>
                    <a:pt x="80" y="6"/>
                  </a:lnTo>
                  <a:lnTo>
                    <a:pt x="80" y="13"/>
                  </a:lnTo>
                  <a:lnTo>
                    <a:pt x="82" y="22"/>
                  </a:lnTo>
                  <a:lnTo>
                    <a:pt x="83" y="31"/>
                  </a:lnTo>
                  <a:lnTo>
                    <a:pt x="84" y="37"/>
                  </a:lnTo>
                  <a:lnTo>
                    <a:pt x="85" y="39"/>
                  </a:lnTo>
                  <a:lnTo>
                    <a:pt x="85" y="43"/>
                  </a:lnTo>
                  <a:lnTo>
                    <a:pt x="84" y="46"/>
                  </a:lnTo>
                  <a:lnTo>
                    <a:pt x="82" y="50"/>
                  </a:lnTo>
                  <a:lnTo>
                    <a:pt x="79" y="52"/>
                  </a:lnTo>
                  <a:lnTo>
                    <a:pt x="77" y="54"/>
                  </a:lnTo>
                  <a:lnTo>
                    <a:pt x="76" y="57"/>
                  </a:lnTo>
                  <a:lnTo>
                    <a:pt x="75" y="60"/>
                  </a:lnTo>
                  <a:lnTo>
                    <a:pt x="72" y="64"/>
                  </a:lnTo>
                  <a:lnTo>
                    <a:pt x="70" y="67"/>
                  </a:lnTo>
                  <a:lnTo>
                    <a:pt x="67" y="69"/>
                  </a:lnTo>
                  <a:lnTo>
                    <a:pt x="64" y="71"/>
                  </a:lnTo>
                  <a:lnTo>
                    <a:pt x="63" y="74"/>
                  </a:lnTo>
                  <a:lnTo>
                    <a:pt x="61" y="77"/>
                  </a:lnTo>
                  <a:lnTo>
                    <a:pt x="59" y="81"/>
                  </a:lnTo>
                  <a:lnTo>
                    <a:pt x="57" y="82"/>
                  </a:lnTo>
                  <a:lnTo>
                    <a:pt x="55" y="82"/>
                  </a:lnTo>
                  <a:lnTo>
                    <a:pt x="53" y="81"/>
                  </a:lnTo>
                  <a:lnTo>
                    <a:pt x="49" y="80"/>
                  </a:lnTo>
                  <a:lnTo>
                    <a:pt x="48" y="80"/>
                  </a:lnTo>
                  <a:lnTo>
                    <a:pt x="47" y="82"/>
                  </a:lnTo>
                  <a:lnTo>
                    <a:pt x="45" y="84"/>
                  </a:lnTo>
                  <a:lnTo>
                    <a:pt x="42" y="87"/>
                  </a:lnTo>
                  <a:lnTo>
                    <a:pt x="40" y="87"/>
                  </a:lnTo>
                  <a:lnTo>
                    <a:pt x="38" y="85"/>
                  </a:lnTo>
                  <a:lnTo>
                    <a:pt x="36" y="84"/>
                  </a:lnTo>
                  <a:lnTo>
                    <a:pt x="33" y="83"/>
                  </a:lnTo>
                  <a:lnTo>
                    <a:pt x="32" y="83"/>
                  </a:lnTo>
                  <a:lnTo>
                    <a:pt x="31" y="84"/>
                  </a:lnTo>
                  <a:lnTo>
                    <a:pt x="29" y="85"/>
                  </a:lnTo>
                  <a:lnTo>
                    <a:pt x="26" y="87"/>
                  </a:lnTo>
                  <a:lnTo>
                    <a:pt x="23" y="87"/>
                  </a:lnTo>
                  <a:lnTo>
                    <a:pt x="22" y="87"/>
                  </a:lnTo>
                  <a:lnTo>
                    <a:pt x="21" y="85"/>
                  </a:lnTo>
                  <a:lnTo>
                    <a:pt x="19" y="85"/>
                  </a:lnTo>
                  <a:lnTo>
                    <a:pt x="18" y="84"/>
                  </a:lnTo>
                  <a:lnTo>
                    <a:pt x="16" y="83"/>
                  </a:lnTo>
                  <a:lnTo>
                    <a:pt x="14" y="83"/>
                  </a:lnTo>
                  <a:lnTo>
                    <a:pt x="13" y="83"/>
                  </a:lnTo>
                  <a:lnTo>
                    <a:pt x="16" y="79"/>
                  </a:lnTo>
                  <a:lnTo>
                    <a:pt x="21" y="72"/>
                  </a:lnTo>
                  <a:lnTo>
                    <a:pt x="24" y="65"/>
                  </a:lnTo>
                  <a:lnTo>
                    <a:pt x="25" y="59"/>
                  </a:lnTo>
                  <a:lnTo>
                    <a:pt x="24" y="57"/>
                  </a:lnTo>
                  <a:lnTo>
                    <a:pt x="24" y="54"/>
                  </a:lnTo>
                  <a:lnTo>
                    <a:pt x="23" y="53"/>
                  </a:lnTo>
                  <a:lnTo>
                    <a:pt x="22" y="51"/>
                  </a:lnTo>
                  <a:lnTo>
                    <a:pt x="21" y="53"/>
                  </a:lnTo>
                  <a:lnTo>
                    <a:pt x="21" y="54"/>
                  </a:lnTo>
                  <a:lnTo>
                    <a:pt x="19" y="56"/>
                  </a:lnTo>
                  <a:lnTo>
                    <a:pt x="18" y="57"/>
                  </a:lnTo>
                  <a:lnTo>
                    <a:pt x="18" y="61"/>
                  </a:lnTo>
                  <a:lnTo>
                    <a:pt x="17" y="66"/>
                  </a:lnTo>
                  <a:lnTo>
                    <a:pt x="14" y="69"/>
                  </a:lnTo>
                  <a:lnTo>
                    <a:pt x="8" y="72"/>
                  </a:lnTo>
                  <a:lnTo>
                    <a:pt x="2" y="72"/>
                  </a:lnTo>
                  <a:lnTo>
                    <a:pt x="0" y="69"/>
                  </a:lnTo>
                  <a:lnTo>
                    <a:pt x="0" y="67"/>
                  </a:lnTo>
                  <a:lnTo>
                    <a:pt x="1" y="66"/>
                  </a:lnTo>
                  <a:lnTo>
                    <a:pt x="2" y="64"/>
                  </a:lnTo>
                  <a:lnTo>
                    <a:pt x="4" y="60"/>
                  </a:lnTo>
                  <a:lnTo>
                    <a:pt x="6" y="57"/>
                  </a:lnTo>
                  <a:lnTo>
                    <a:pt x="6" y="54"/>
                  </a:lnTo>
                  <a:lnTo>
                    <a:pt x="7" y="52"/>
                  </a:lnTo>
                  <a:lnTo>
                    <a:pt x="8" y="49"/>
                  </a:lnTo>
                  <a:lnTo>
                    <a:pt x="10" y="46"/>
                  </a:lnTo>
                  <a:lnTo>
                    <a:pt x="10" y="44"/>
                  </a:lnTo>
                  <a:lnTo>
                    <a:pt x="10" y="42"/>
                  </a:lnTo>
                  <a:lnTo>
                    <a:pt x="10" y="38"/>
                  </a:lnTo>
                  <a:lnTo>
                    <a:pt x="11" y="35"/>
                  </a:lnTo>
                  <a:lnTo>
                    <a:pt x="14" y="31"/>
                  </a:lnTo>
                  <a:lnTo>
                    <a:pt x="17" y="28"/>
                  </a:lnTo>
                  <a:lnTo>
                    <a:pt x="21" y="23"/>
                  </a:lnTo>
                  <a:lnTo>
                    <a:pt x="24" y="19"/>
                  </a:lnTo>
                  <a:lnTo>
                    <a:pt x="25" y="15"/>
                  </a:lnTo>
                  <a:lnTo>
                    <a:pt x="25" y="13"/>
                  </a:lnTo>
                  <a:lnTo>
                    <a:pt x="25" y="8"/>
                  </a:lnTo>
                  <a:lnTo>
                    <a:pt x="25" y="4"/>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6" name="Freeform 273"/>
            <p:cNvSpPr>
              <a:spLocks/>
            </p:cNvSpPr>
            <p:nvPr/>
          </p:nvSpPr>
          <p:spPr bwMode="auto">
            <a:xfrm>
              <a:off x="5581" y="3026"/>
              <a:ext cx="8" cy="24"/>
            </a:xfrm>
            <a:custGeom>
              <a:avLst/>
              <a:gdLst>
                <a:gd name="T0" fmla="*/ 1 w 16"/>
                <a:gd name="T1" fmla="*/ 1 h 47"/>
                <a:gd name="T2" fmla="*/ 1 w 16"/>
                <a:gd name="T3" fmla="*/ 1 h 47"/>
                <a:gd name="T4" fmla="*/ 1 w 16"/>
                <a:gd name="T5" fmla="*/ 1 h 47"/>
                <a:gd name="T6" fmla="*/ 1 w 16"/>
                <a:gd name="T7" fmla="*/ 1 h 47"/>
                <a:gd name="T8" fmla="*/ 0 w 16"/>
                <a:gd name="T9" fmla="*/ 1 h 47"/>
                <a:gd name="T10" fmla="*/ 1 w 16"/>
                <a:gd name="T11" fmla="*/ 1 h 47"/>
                <a:gd name="T12" fmla="*/ 1 w 16"/>
                <a:gd name="T13" fmla="*/ 1 h 47"/>
                <a:gd name="T14" fmla="*/ 1 w 16"/>
                <a:gd name="T15" fmla="*/ 1 h 47"/>
                <a:gd name="T16" fmla="*/ 1 w 16"/>
                <a:gd name="T17" fmla="*/ 1 h 47"/>
                <a:gd name="T18" fmla="*/ 1 w 16"/>
                <a:gd name="T19" fmla="*/ 1 h 47"/>
                <a:gd name="T20" fmla="*/ 1 w 16"/>
                <a:gd name="T21" fmla="*/ 1 h 47"/>
                <a:gd name="T22" fmla="*/ 1 w 16"/>
                <a:gd name="T23" fmla="*/ 1 h 47"/>
                <a:gd name="T24" fmla="*/ 1 w 16"/>
                <a:gd name="T25" fmla="*/ 1 h 47"/>
                <a:gd name="T26" fmla="*/ 1 w 16"/>
                <a:gd name="T27" fmla="*/ 1 h 47"/>
                <a:gd name="T28" fmla="*/ 1 w 16"/>
                <a:gd name="T29" fmla="*/ 1 h 47"/>
                <a:gd name="T30" fmla="*/ 1 w 16"/>
                <a:gd name="T31" fmla="*/ 1 h 47"/>
                <a:gd name="T32" fmla="*/ 1 w 16"/>
                <a:gd name="T33" fmla="*/ 0 h 47"/>
                <a:gd name="T34" fmla="*/ 1 w 16"/>
                <a:gd name="T35" fmla="*/ 1 h 47"/>
                <a:gd name="T36" fmla="*/ 1 w 16"/>
                <a:gd name="T37" fmla="*/ 1 h 47"/>
                <a:gd name="T38" fmla="*/ 1 w 16"/>
                <a:gd name="T39" fmla="*/ 1 h 47"/>
                <a:gd name="T40" fmla="*/ 1 w 16"/>
                <a:gd name="T41" fmla="*/ 1 h 47"/>
                <a:gd name="T42" fmla="*/ 1 w 16"/>
                <a:gd name="T43" fmla="*/ 1 h 47"/>
                <a:gd name="T44" fmla="*/ 1 w 16"/>
                <a:gd name="T45" fmla="*/ 1 h 47"/>
                <a:gd name="T46" fmla="*/ 1 w 16"/>
                <a:gd name="T47" fmla="*/ 1 h 47"/>
                <a:gd name="T48" fmla="*/ 1 w 16"/>
                <a:gd name="T49" fmla="*/ 1 h 47"/>
                <a:gd name="T50" fmla="*/ 1 w 16"/>
                <a:gd name="T51" fmla="*/ 1 h 47"/>
                <a:gd name="T52" fmla="*/ 1 w 16"/>
                <a:gd name="T53" fmla="*/ 1 h 47"/>
                <a:gd name="T54" fmla="*/ 1 w 16"/>
                <a:gd name="T55" fmla="*/ 1 h 47"/>
                <a:gd name="T56" fmla="*/ 1 w 16"/>
                <a:gd name="T57" fmla="*/ 1 h 47"/>
                <a:gd name="T58" fmla="*/ 1 w 16"/>
                <a:gd name="T59" fmla="*/ 1 h 47"/>
                <a:gd name="T60" fmla="*/ 1 w 16"/>
                <a:gd name="T61" fmla="*/ 1 h 47"/>
                <a:gd name="T62" fmla="*/ 1 w 16"/>
                <a:gd name="T63" fmla="*/ 1 h 47"/>
                <a:gd name="T64" fmla="*/ 1 w 16"/>
                <a:gd name="T65" fmla="*/ 1 h 47"/>
                <a:gd name="T66" fmla="*/ 1 w 16"/>
                <a:gd name="T67" fmla="*/ 1 h 47"/>
                <a:gd name="T68" fmla="*/ 1 w 16"/>
                <a:gd name="T69" fmla="*/ 1 h 47"/>
                <a:gd name="T70" fmla="*/ 1 w 16"/>
                <a:gd name="T71" fmla="*/ 1 h 47"/>
                <a:gd name="T72" fmla="*/ 1 w 16"/>
                <a:gd name="T73" fmla="*/ 1 h 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
                <a:gd name="T112" fmla="*/ 0 h 47"/>
                <a:gd name="T113" fmla="*/ 16 w 16"/>
                <a:gd name="T114" fmla="*/ 47 h 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 h="47">
                  <a:moveTo>
                    <a:pt x="5" y="47"/>
                  </a:moveTo>
                  <a:lnTo>
                    <a:pt x="5" y="47"/>
                  </a:lnTo>
                  <a:lnTo>
                    <a:pt x="3" y="46"/>
                  </a:lnTo>
                  <a:lnTo>
                    <a:pt x="1" y="46"/>
                  </a:lnTo>
                  <a:lnTo>
                    <a:pt x="0" y="46"/>
                  </a:lnTo>
                  <a:lnTo>
                    <a:pt x="3" y="42"/>
                  </a:lnTo>
                  <a:lnTo>
                    <a:pt x="8" y="35"/>
                  </a:lnTo>
                  <a:lnTo>
                    <a:pt x="11" y="28"/>
                  </a:lnTo>
                  <a:lnTo>
                    <a:pt x="12" y="22"/>
                  </a:lnTo>
                  <a:lnTo>
                    <a:pt x="11" y="20"/>
                  </a:lnTo>
                  <a:lnTo>
                    <a:pt x="11" y="17"/>
                  </a:lnTo>
                  <a:lnTo>
                    <a:pt x="10" y="16"/>
                  </a:lnTo>
                  <a:lnTo>
                    <a:pt x="9" y="14"/>
                  </a:lnTo>
                  <a:lnTo>
                    <a:pt x="10" y="10"/>
                  </a:lnTo>
                  <a:lnTo>
                    <a:pt x="11" y="7"/>
                  </a:lnTo>
                  <a:lnTo>
                    <a:pt x="13" y="4"/>
                  </a:lnTo>
                  <a:lnTo>
                    <a:pt x="13" y="0"/>
                  </a:lnTo>
                  <a:lnTo>
                    <a:pt x="15" y="1"/>
                  </a:lnTo>
                  <a:lnTo>
                    <a:pt x="15" y="4"/>
                  </a:lnTo>
                  <a:lnTo>
                    <a:pt x="15" y="8"/>
                  </a:lnTo>
                  <a:lnTo>
                    <a:pt x="15" y="10"/>
                  </a:lnTo>
                  <a:lnTo>
                    <a:pt x="15" y="13"/>
                  </a:lnTo>
                  <a:lnTo>
                    <a:pt x="16" y="16"/>
                  </a:lnTo>
                  <a:lnTo>
                    <a:pt x="16" y="19"/>
                  </a:lnTo>
                  <a:lnTo>
                    <a:pt x="16" y="21"/>
                  </a:lnTo>
                  <a:lnTo>
                    <a:pt x="16" y="23"/>
                  </a:lnTo>
                  <a:lnTo>
                    <a:pt x="16" y="25"/>
                  </a:lnTo>
                  <a:lnTo>
                    <a:pt x="16" y="29"/>
                  </a:lnTo>
                  <a:lnTo>
                    <a:pt x="16" y="31"/>
                  </a:lnTo>
                  <a:lnTo>
                    <a:pt x="15" y="34"/>
                  </a:lnTo>
                  <a:lnTo>
                    <a:pt x="13" y="38"/>
                  </a:lnTo>
                  <a:lnTo>
                    <a:pt x="11" y="42"/>
                  </a:lnTo>
                  <a:lnTo>
                    <a:pt x="11" y="45"/>
                  </a:lnTo>
                  <a:lnTo>
                    <a:pt x="10" y="46"/>
                  </a:lnTo>
                  <a:lnTo>
                    <a:pt x="9" y="46"/>
                  </a:lnTo>
                  <a:lnTo>
                    <a:pt x="6" y="47"/>
                  </a:lnTo>
                  <a:lnTo>
                    <a:pt x="5" y="4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7" name="Freeform 274"/>
            <p:cNvSpPr>
              <a:spLocks/>
            </p:cNvSpPr>
            <p:nvPr/>
          </p:nvSpPr>
          <p:spPr bwMode="auto">
            <a:xfrm>
              <a:off x="5591" y="3032"/>
              <a:ext cx="25" cy="19"/>
            </a:xfrm>
            <a:custGeom>
              <a:avLst/>
              <a:gdLst>
                <a:gd name="T0" fmla="*/ 1 w 50"/>
                <a:gd name="T1" fmla="*/ 1 h 37"/>
                <a:gd name="T2" fmla="*/ 1 w 50"/>
                <a:gd name="T3" fmla="*/ 1 h 37"/>
                <a:gd name="T4" fmla="*/ 1 w 50"/>
                <a:gd name="T5" fmla="*/ 1 h 37"/>
                <a:gd name="T6" fmla="*/ 1 w 50"/>
                <a:gd name="T7" fmla="*/ 1 h 37"/>
                <a:gd name="T8" fmla="*/ 1 w 50"/>
                <a:gd name="T9" fmla="*/ 1 h 37"/>
                <a:gd name="T10" fmla="*/ 1 w 50"/>
                <a:gd name="T11" fmla="*/ 1 h 37"/>
                <a:gd name="T12" fmla="*/ 1 w 50"/>
                <a:gd name="T13" fmla="*/ 1 h 37"/>
                <a:gd name="T14" fmla="*/ 1 w 50"/>
                <a:gd name="T15" fmla="*/ 1 h 37"/>
                <a:gd name="T16" fmla="*/ 1 w 50"/>
                <a:gd name="T17" fmla="*/ 1 h 37"/>
                <a:gd name="T18" fmla="*/ 1 w 50"/>
                <a:gd name="T19" fmla="*/ 1 h 37"/>
                <a:gd name="T20" fmla="*/ 1 w 50"/>
                <a:gd name="T21" fmla="*/ 1 h 37"/>
                <a:gd name="T22" fmla="*/ 1 w 50"/>
                <a:gd name="T23" fmla="*/ 1 h 37"/>
                <a:gd name="T24" fmla="*/ 1 w 50"/>
                <a:gd name="T25" fmla="*/ 1 h 37"/>
                <a:gd name="T26" fmla="*/ 1 w 50"/>
                <a:gd name="T27" fmla="*/ 1 h 37"/>
                <a:gd name="T28" fmla="*/ 1 w 50"/>
                <a:gd name="T29" fmla="*/ 1 h 37"/>
                <a:gd name="T30" fmla="*/ 1 w 50"/>
                <a:gd name="T31" fmla="*/ 1 h 37"/>
                <a:gd name="T32" fmla="*/ 1 w 50"/>
                <a:gd name="T33" fmla="*/ 1 h 37"/>
                <a:gd name="T34" fmla="*/ 1 w 50"/>
                <a:gd name="T35" fmla="*/ 1 h 37"/>
                <a:gd name="T36" fmla="*/ 1 w 50"/>
                <a:gd name="T37" fmla="*/ 1 h 37"/>
                <a:gd name="T38" fmla="*/ 1 w 50"/>
                <a:gd name="T39" fmla="*/ 1 h 37"/>
                <a:gd name="T40" fmla="*/ 1 w 50"/>
                <a:gd name="T41" fmla="*/ 1 h 37"/>
                <a:gd name="T42" fmla="*/ 1 w 50"/>
                <a:gd name="T43" fmla="*/ 1 h 37"/>
                <a:gd name="T44" fmla="*/ 1 w 50"/>
                <a:gd name="T45" fmla="*/ 1 h 37"/>
                <a:gd name="T46" fmla="*/ 1 w 50"/>
                <a:gd name="T47" fmla="*/ 1 h 37"/>
                <a:gd name="T48" fmla="*/ 1 w 50"/>
                <a:gd name="T49" fmla="*/ 1 h 37"/>
                <a:gd name="T50" fmla="*/ 1 w 50"/>
                <a:gd name="T51" fmla="*/ 1 h 37"/>
                <a:gd name="T52" fmla="*/ 1 w 50"/>
                <a:gd name="T53" fmla="*/ 1 h 37"/>
                <a:gd name="T54" fmla="*/ 1 w 50"/>
                <a:gd name="T55" fmla="*/ 1 h 37"/>
                <a:gd name="T56" fmla="*/ 1 w 50"/>
                <a:gd name="T57" fmla="*/ 1 h 37"/>
                <a:gd name="T58" fmla="*/ 1 w 50"/>
                <a:gd name="T59" fmla="*/ 1 h 37"/>
                <a:gd name="T60" fmla="*/ 1 w 50"/>
                <a:gd name="T61" fmla="*/ 1 h 37"/>
                <a:gd name="T62" fmla="*/ 1 w 50"/>
                <a:gd name="T63" fmla="*/ 1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
                <a:gd name="T97" fmla="*/ 0 h 37"/>
                <a:gd name="T98" fmla="*/ 50 w 50"/>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 h="37">
                  <a:moveTo>
                    <a:pt x="50" y="0"/>
                  </a:moveTo>
                  <a:lnTo>
                    <a:pt x="47" y="2"/>
                  </a:lnTo>
                  <a:lnTo>
                    <a:pt x="45" y="4"/>
                  </a:lnTo>
                  <a:lnTo>
                    <a:pt x="44" y="7"/>
                  </a:lnTo>
                  <a:lnTo>
                    <a:pt x="43" y="10"/>
                  </a:lnTo>
                  <a:lnTo>
                    <a:pt x="40" y="14"/>
                  </a:lnTo>
                  <a:lnTo>
                    <a:pt x="38" y="17"/>
                  </a:lnTo>
                  <a:lnTo>
                    <a:pt x="35" y="19"/>
                  </a:lnTo>
                  <a:lnTo>
                    <a:pt x="32" y="21"/>
                  </a:lnTo>
                  <a:lnTo>
                    <a:pt x="31" y="24"/>
                  </a:lnTo>
                  <a:lnTo>
                    <a:pt x="29" y="27"/>
                  </a:lnTo>
                  <a:lnTo>
                    <a:pt x="27" y="31"/>
                  </a:lnTo>
                  <a:lnTo>
                    <a:pt x="25" y="32"/>
                  </a:lnTo>
                  <a:lnTo>
                    <a:pt x="23" y="32"/>
                  </a:lnTo>
                  <a:lnTo>
                    <a:pt x="21" y="31"/>
                  </a:lnTo>
                  <a:lnTo>
                    <a:pt x="17" y="30"/>
                  </a:lnTo>
                  <a:lnTo>
                    <a:pt x="16" y="30"/>
                  </a:lnTo>
                  <a:lnTo>
                    <a:pt x="15" y="32"/>
                  </a:lnTo>
                  <a:lnTo>
                    <a:pt x="13" y="34"/>
                  </a:lnTo>
                  <a:lnTo>
                    <a:pt x="10" y="37"/>
                  </a:lnTo>
                  <a:lnTo>
                    <a:pt x="8" y="37"/>
                  </a:lnTo>
                  <a:lnTo>
                    <a:pt x="6" y="35"/>
                  </a:lnTo>
                  <a:lnTo>
                    <a:pt x="4" y="34"/>
                  </a:lnTo>
                  <a:lnTo>
                    <a:pt x="1" y="33"/>
                  </a:lnTo>
                  <a:lnTo>
                    <a:pt x="0" y="33"/>
                  </a:lnTo>
                  <a:lnTo>
                    <a:pt x="1" y="30"/>
                  </a:lnTo>
                  <a:lnTo>
                    <a:pt x="4" y="26"/>
                  </a:lnTo>
                  <a:lnTo>
                    <a:pt x="5" y="23"/>
                  </a:lnTo>
                  <a:lnTo>
                    <a:pt x="6" y="21"/>
                  </a:lnTo>
                  <a:lnTo>
                    <a:pt x="7" y="18"/>
                  </a:lnTo>
                  <a:lnTo>
                    <a:pt x="8" y="16"/>
                  </a:lnTo>
                  <a:lnTo>
                    <a:pt x="9" y="14"/>
                  </a:lnTo>
                  <a:lnTo>
                    <a:pt x="9" y="11"/>
                  </a:lnTo>
                  <a:lnTo>
                    <a:pt x="10" y="11"/>
                  </a:lnTo>
                  <a:lnTo>
                    <a:pt x="13" y="10"/>
                  </a:lnTo>
                  <a:lnTo>
                    <a:pt x="14" y="10"/>
                  </a:lnTo>
                  <a:lnTo>
                    <a:pt x="15" y="10"/>
                  </a:lnTo>
                  <a:lnTo>
                    <a:pt x="15" y="8"/>
                  </a:lnTo>
                  <a:lnTo>
                    <a:pt x="16" y="7"/>
                  </a:lnTo>
                  <a:lnTo>
                    <a:pt x="19" y="7"/>
                  </a:lnTo>
                  <a:lnTo>
                    <a:pt x="20" y="7"/>
                  </a:lnTo>
                  <a:lnTo>
                    <a:pt x="21" y="7"/>
                  </a:lnTo>
                  <a:lnTo>
                    <a:pt x="21" y="8"/>
                  </a:lnTo>
                  <a:lnTo>
                    <a:pt x="21" y="9"/>
                  </a:lnTo>
                  <a:lnTo>
                    <a:pt x="21" y="10"/>
                  </a:lnTo>
                  <a:lnTo>
                    <a:pt x="23" y="10"/>
                  </a:lnTo>
                  <a:lnTo>
                    <a:pt x="25" y="11"/>
                  </a:lnTo>
                  <a:lnTo>
                    <a:pt x="29" y="11"/>
                  </a:lnTo>
                  <a:lnTo>
                    <a:pt x="30" y="11"/>
                  </a:lnTo>
                  <a:lnTo>
                    <a:pt x="31" y="10"/>
                  </a:lnTo>
                  <a:lnTo>
                    <a:pt x="31" y="9"/>
                  </a:lnTo>
                  <a:lnTo>
                    <a:pt x="31" y="8"/>
                  </a:lnTo>
                  <a:lnTo>
                    <a:pt x="32" y="7"/>
                  </a:lnTo>
                  <a:lnTo>
                    <a:pt x="35" y="7"/>
                  </a:lnTo>
                  <a:lnTo>
                    <a:pt x="36" y="7"/>
                  </a:lnTo>
                  <a:lnTo>
                    <a:pt x="37" y="7"/>
                  </a:lnTo>
                  <a:lnTo>
                    <a:pt x="37" y="8"/>
                  </a:lnTo>
                  <a:lnTo>
                    <a:pt x="39" y="8"/>
                  </a:lnTo>
                  <a:lnTo>
                    <a:pt x="40" y="8"/>
                  </a:lnTo>
                  <a:lnTo>
                    <a:pt x="42" y="7"/>
                  </a:lnTo>
                  <a:lnTo>
                    <a:pt x="43" y="6"/>
                  </a:lnTo>
                  <a:lnTo>
                    <a:pt x="45" y="3"/>
                  </a:lnTo>
                  <a:lnTo>
                    <a:pt x="47" y="1"/>
                  </a:lnTo>
                  <a:lnTo>
                    <a:pt x="5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8" name="Freeform 275"/>
            <p:cNvSpPr>
              <a:spLocks/>
            </p:cNvSpPr>
            <p:nvPr/>
          </p:nvSpPr>
          <p:spPr bwMode="auto">
            <a:xfrm>
              <a:off x="5594" y="3011"/>
              <a:ext cx="23" cy="15"/>
            </a:xfrm>
            <a:custGeom>
              <a:avLst/>
              <a:gdLst>
                <a:gd name="T0" fmla="*/ 1 w 46"/>
                <a:gd name="T1" fmla="*/ 0 h 31"/>
                <a:gd name="T2" fmla="*/ 1 w 46"/>
                <a:gd name="T3" fmla="*/ 0 h 31"/>
                <a:gd name="T4" fmla="*/ 1 w 46"/>
                <a:gd name="T5" fmla="*/ 0 h 31"/>
                <a:gd name="T6" fmla="*/ 1 w 46"/>
                <a:gd name="T7" fmla="*/ 0 h 31"/>
                <a:gd name="T8" fmla="*/ 1 w 46"/>
                <a:gd name="T9" fmla="*/ 0 h 31"/>
                <a:gd name="T10" fmla="*/ 1 w 46"/>
                <a:gd name="T11" fmla="*/ 0 h 31"/>
                <a:gd name="T12" fmla="*/ 1 w 46"/>
                <a:gd name="T13" fmla="*/ 0 h 31"/>
                <a:gd name="T14" fmla="*/ 1 w 46"/>
                <a:gd name="T15" fmla="*/ 0 h 31"/>
                <a:gd name="T16" fmla="*/ 1 w 46"/>
                <a:gd name="T17" fmla="*/ 0 h 31"/>
                <a:gd name="T18" fmla="*/ 1 w 46"/>
                <a:gd name="T19" fmla="*/ 0 h 31"/>
                <a:gd name="T20" fmla="*/ 1 w 46"/>
                <a:gd name="T21" fmla="*/ 0 h 31"/>
                <a:gd name="T22" fmla="*/ 1 w 46"/>
                <a:gd name="T23" fmla="*/ 0 h 31"/>
                <a:gd name="T24" fmla="*/ 0 w 46"/>
                <a:gd name="T25" fmla="*/ 0 h 31"/>
                <a:gd name="T26" fmla="*/ 1 w 46"/>
                <a:gd name="T27" fmla="*/ 0 h 31"/>
                <a:gd name="T28" fmla="*/ 1 w 46"/>
                <a:gd name="T29" fmla="*/ 0 h 31"/>
                <a:gd name="T30" fmla="*/ 1 w 46"/>
                <a:gd name="T31" fmla="*/ 0 h 31"/>
                <a:gd name="T32" fmla="*/ 1 w 46"/>
                <a:gd name="T33" fmla="*/ 0 h 31"/>
                <a:gd name="T34" fmla="*/ 1 w 46"/>
                <a:gd name="T35" fmla="*/ 0 h 31"/>
                <a:gd name="T36" fmla="*/ 1 w 46"/>
                <a:gd name="T37" fmla="*/ 0 h 31"/>
                <a:gd name="T38" fmla="*/ 1 w 46"/>
                <a:gd name="T39" fmla="*/ 0 h 31"/>
                <a:gd name="T40" fmla="*/ 1 w 46"/>
                <a:gd name="T41" fmla="*/ 0 h 31"/>
                <a:gd name="T42" fmla="*/ 1 w 46"/>
                <a:gd name="T43" fmla="*/ 0 h 31"/>
                <a:gd name="T44" fmla="*/ 1 w 46"/>
                <a:gd name="T45" fmla="*/ 0 h 31"/>
                <a:gd name="T46" fmla="*/ 1 w 46"/>
                <a:gd name="T47" fmla="*/ 0 h 31"/>
                <a:gd name="T48" fmla="*/ 1 w 46"/>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1"/>
                <a:gd name="T77" fmla="*/ 46 w 46"/>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1">
                  <a:moveTo>
                    <a:pt x="46" y="31"/>
                  </a:moveTo>
                  <a:lnTo>
                    <a:pt x="45" y="25"/>
                  </a:lnTo>
                  <a:lnTo>
                    <a:pt x="44" y="16"/>
                  </a:lnTo>
                  <a:lnTo>
                    <a:pt x="42" y="7"/>
                  </a:lnTo>
                  <a:lnTo>
                    <a:pt x="42" y="0"/>
                  </a:lnTo>
                  <a:lnTo>
                    <a:pt x="38" y="4"/>
                  </a:lnTo>
                  <a:lnTo>
                    <a:pt x="32" y="5"/>
                  </a:lnTo>
                  <a:lnTo>
                    <a:pt x="27" y="6"/>
                  </a:lnTo>
                  <a:lnTo>
                    <a:pt x="22" y="6"/>
                  </a:lnTo>
                  <a:lnTo>
                    <a:pt x="16" y="5"/>
                  </a:lnTo>
                  <a:lnTo>
                    <a:pt x="10" y="4"/>
                  </a:lnTo>
                  <a:lnTo>
                    <a:pt x="6" y="2"/>
                  </a:lnTo>
                  <a:lnTo>
                    <a:pt x="0" y="0"/>
                  </a:lnTo>
                  <a:lnTo>
                    <a:pt x="3" y="2"/>
                  </a:lnTo>
                  <a:lnTo>
                    <a:pt x="7" y="5"/>
                  </a:lnTo>
                  <a:lnTo>
                    <a:pt x="10" y="7"/>
                  </a:lnTo>
                  <a:lnTo>
                    <a:pt x="15" y="9"/>
                  </a:lnTo>
                  <a:lnTo>
                    <a:pt x="19" y="12"/>
                  </a:lnTo>
                  <a:lnTo>
                    <a:pt x="24" y="13"/>
                  </a:lnTo>
                  <a:lnTo>
                    <a:pt x="30" y="13"/>
                  </a:lnTo>
                  <a:lnTo>
                    <a:pt x="36" y="13"/>
                  </a:lnTo>
                  <a:lnTo>
                    <a:pt x="38" y="16"/>
                  </a:lnTo>
                  <a:lnTo>
                    <a:pt x="41" y="21"/>
                  </a:lnTo>
                  <a:lnTo>
                    <a:pt x="44" y="25"/>
                  </a:lnTo>
                  <a:lnTo>
                    <a:pt x="46" y="3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9" name="Freeform 276"/>
            <p:cNvSpPr>
              <a:spLocks/>
            </p:cNvSpPr>
            <p:nvPr/>
          </p:nvSpPr>
          <p:spPr bwMode="auto">
            <a:xfrm>
              <a:off x="5569" y="2777"/>
              <a:ext cx="53" cy="236"/>
            </a:xfrm>
            <a:custGeom>
              <a:avLst/>
              <a:gdLst>
                <a:gd name="T0" fmla="*/ 0 w 107"/>
                <a:gd name="T1" fmla="*/ 0 h 473"/>
                <a:gd name="T2" fmla="*/ 0 w 107"/>
                <a:gd name="T3" fmla="*/ 0 h 473"/>
                <a:gd name="T4" fmla="*/ 0 w 107"/>
                <a:gd name="T5" fmla="*/ 0 h 473"/>
                <a:gd name="T6" fmla="*/ 0 w 107"/>
                <a:gd name="T7" fmla="*/ 0 h 473"/>
                <a:gd name="T8" fmla="*/ 0 w 107"/>
                <a:gd name="T9" fmla="*/ 0 h 473"/>
                <a:gd name="T10" fmla="*/ 0 w 107"/>
                <a:gd name="T11" fmla="*/ 0 h 473"/>
                <a:gd name="T12" fmla="*/ 0 w 107"/>
                <a:gd name="T13" fmla="*/ 0 h 473"/>
                <a:gd name="T14" fmla="*/ 0 w 107"/>
                <a:gd name="T15" fmla="*/ 0 h 473"/>
                <a:gd name="T16" fmla="*/ 0 w 107"/>
                <a:gd name="T17" fmla="*/ 0 h 473"/>
                <a:gd name="T18" fmla="*/ 0 w 107"/>
                <a:gd name="T19" fmla="*/ 0 h 473"/>
                <a:gd name="T20" fmla="*/ 0 w 107"/>
                <a:gd name="T21" fmla="*/ 0 h 473"/>
                <a:gd name="T22" fmla="*/ 0 w 107"/>
                <a:gd name="T23" fmla="*/ 0 h 473"/>
                <a:gd name="T24" fmla="*/ 0 w 107"/>
                <a:gd name="T25" fmla="*/ 0 h 473"/>
                <a:gd name="T26" fmla="*/ 0 w 107"/>
                <a:gd name="T27" fmla="*/ 0 h 473"/>
                <a:gd name="T28" fmla="*/ 0 w 107"/>
                <a:gd name="T29" fmla="*/ 0 h 473"/>
                <a:gd name="T30" fmla="*/ 0 w 107"/>
                <a:gd name="T31" fmla="*/ 0 h 473"/>
                <a:gd name="T32" fmla="*/ 0 w 107"/>
                <a:gd name="T33" fmla="*/ 0 h 473"/>
                <a:gd name="T34" fmla="*/ 0 w 107"/>
                <a:gd name="T35" fmla="*/ 0 h 473"/>
                <a:gd name="T36" fmla="*/ 0 w 107"/>
                <a:gd name="T37" fmla="*/ 0 h 473"/>
                <a:gd name="T38" fmla="*/ 0 w 107"/>
                <a:gd name="T39" fmla="*/ 0 h 473"/>
                <a:gd name="T40" fmla="*/ 0 w 107"/>
                <a:gd name="T41" fmla="*/ 0 h 473"/>
                <a:gd name="T42" fmla="*/ 0 w 107"/>
                <a:gd name="T43" fmla="*/ 0 h 473"/>
                <a:gd name="T44" fmla="*/ 0 w 107"/>
                <a:gd name="T45" fmla="*/ 0 h 473"/>
                <a:gd name="T46" fmla="*/ 0 w 107"/>
                <a:gd name="T47" fmla="*/ 0 h 473"/>
                <a:gd name="T48" fmla="*/ 0 w 107"/>
                <a:gd name="T49" fmla="*/ 0 h 473"/>
                <a:gd name="T50" fmla="*/ 0 w 107"/>
                <a:gd name="T51" fmla="*/ 0 h 473"/>
                <a:gd name="T52" fmla="*/ 0 w 107"/>
                <a:gd name="T53" fmla="*/ 0 h 473"/>
                <a:gd name="T54" fmla="*/ 0 w 107"/>
                <a:gd name="T55" fmla="*/ 0 h 473"/>
                <a:gd name="T56" fmla="*/ 0 w 107"/>
                <a:gd name="T57" fmla="*/ 0 h 473"/>
                <a:gd name="T58" fmla="*/ 0 w 107"/>
                <a:gd name="T59" fmla="*/ 0 h 473"/>
                <a:gd name="T60" fmla="*/ 0 w 107"/>
                <a:gd name="T61" fmla="*/ 0 h 473"/>
                <a:gd name="T62" fmla="*/ 0 w 107"/>
                <a:gd name="T63" fmla="*/ 0 h 473"/>
                <a:gd name="T64" fmla="*/ 0 w 107"/>
                <a:gd name="T65" fmla="*/ 0 h 473"/>
                <a:gd name="T66" fmla="*/ 0 w 107"/>
                <a:gd name="T67" fmla="*/ 0 h 473"/>
                <a:gd name="T68" fmla="*/ 0 w 107"/>
                <a:gd name="T69" fmla="*/ 0 h 473"/>
                <a:gd name="T70" fmla="*/ 0 w 107"/>
                <a:gd name="T71" fmla="*/ 0 h 473"/>
                <a:gd name="T72" fmla="*/ 0 w 107"/>
                <a:gd name="T73" fmla="*/ 0 h 473"/>
                <a:gd name="T74" fmla="*/ 0 w 107"/>
                <a:gd name="T75" fmla="*/ 0 h 473"/>
                <a:gd name="T76" fmla="*/ 0 w 107"/>
                <a:gd name="T77" fmla="*/ 0 h 473"/>
                <a:gd name="T78" fmla="*/ 0 w 107"/>
                <a:gd name="T79" fmla="*/ 0 h 473"/>
                <a:gd name="T80" fmla="*/ 0 w 107"/>
                <a:gd name="T81" fmla="*/ 0 h 473"/>
                <a:gd name="T82" fmla="*/ 0 w 107"/>
                <a:gd name="T83" fmla="*/ 0 h 473"/>
                <a:gd name="T84" fmla="*/ 0 w 107"/>
                <a:gd name="T85" fmla="*/ 0 h 473"/>
                <a:gd name="T86" fmla="*/ 0 w 107"/>
                <a:gd name="T87" fmla="*/ 0 h 473"/>
                <a:gd name="T88" fmla="*/ 0 w 107"/>
                <a:gd name="T89" fmla="*/ 0 h 473"/>
                <a:gd name="T90" fmla="*/ 0 w 107"/>
                <a:gd name="T91" fmla="*/ 0 h 4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7"/>
                <a:gd name="T139" fmla="*/ 0 h 473"/>
                <a:gd name="T140" fmla="*/ 107 w 107"/>
                <a:gd name="T141" fmla="*/ 473 h 4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7" h="473">
                  <a:moveTo>
                    <a:pt x="35" y="0"/>
                  </a:moveTo>
                  <a:lnTo>
                    <a:pt x="32" y="16"/>
                  </a:lnTo>
                  <a:lnTo>
                    <a:pt x="28" y="47"/>
                  </a:lnTo>
                  <a:lnTo>
                    <a:pt x="22" y="86"/>
                  </a:lnTo>
                  <a:lnTo>
                    <a:pt x="16" y="131"/>
                  </a:lnTo>
                  <a:lnTo>
                    <a:pt x="9" y="176"/>
                  </a:lnTo>
                  <a:lnTo>
                    <a:pt x="5" y="217"/>
                  </a:lnTo>
                  <a:lnTo>
                    <a:pt x="1" y="250"/>
                  </a:lnTo>
                  <a:lnTo>
                    <a:pt x="0" y="269"/>
                  </a:lnTo>
                  <a:lnTo>
                    <a:pt x="3" y="290"/>
                  </a:lnTo>
                  <a:lnTo>
                    <a:pt x="6" y="308"/>
                  </a:lnTo>
                  <a:lnTo>
                    <a:pt x="9" y="323"/>
                  </a:lnTo>
                  <a:lnTo>
                    <a:pt x="14" y="336"/>
                  </a:lnTo>
                  <a:lnTo>
                    <a:pt x="19" y="349"/>
                  </a:lnTo>
                  <a:lnTo>
                    <a:pt x="22" y="360"/>
                  </a:lnTo>
                  <a:lnTo>
                    <a:pt x="23" y="373"/>
                  </a:lnTo>
                  <a:lnTo>
                    <a:pt x="24" y="384"/>
                  </a:lnTo>
                  <a:lnTo>
                    <a:pt x="24" y="399"/>
                  </a:lnTo>
                  <a:lnTo>
                    <a:pt x="24" y="420"/>
                  </a:lnTo>
                  <a:lnTo>
                    <a:pt x="24" y="439"/>
                  </a:lnTo>
                  <a:lnTo>
                    <a:pt x="24" y="452"/>
                  </a:lnTo>
                  <a:lnTo>
                    <a:pt x="27" y="454"/>
                  </a:lnTo>
                  <a:lnTo>
                    <a:pt x="30" y="457"/>
                  </a:lnTo>
                  <a:lnTo>
                    <a:pt x="34" y="459"/>
                  </a:lnTo>
                  <a:lnTo>
                    <a:pt x="38" y="461"/>
                  </a:lnTo>
                  <a:lnTo>
                    <a:pt x="45" y="465"/>
                  </a:lnTo>
                  <a:lnTo>
                    <a:pt x="51" y="467"/>
                  </a:lnTo>
                  <a:lnTo>
                    <a:pt x="59" y="469"/>
                  </a:lnTo>
                  <a:lnTo>
                    <a:pt x="66" y="472"/>
                  </a:lnTo>
                  <a:lnTo>
                    <a:pt x="73" y="473"/>
                  </a:lnTo>
                  <a:lnTo>
                    <a:pt x="81" y="472"/>
                  </a:lnTo>
                  <a:lnTo>
                    <a:pt x="87" y="471"/>
                  </a:lnTo>
                  <a:lnTo>
                    <a:pt x="93" y="467"/>
                  </a:lnTo>
                  <a:lnTo>
                    <a:pt x="96" y="466"/>
                  </a:lnTo>
                  <a:lnTo>
                    <a:pt x="97" y="464"/>
                  </a:lnTo>
                  <a:lnTo>
                    <a:pt x="99" y="462"/>
                  </a:lnTo>
                  <a:lnTo>
                    <a:pt x="100" y="460"/>
                  </a:lnTo>
                  <a:lnTo>
                    <a:pt x="102" y="454"/>
                  </a:lnTo>
                  <a:lnTo>
                    <a:pt x="102" y="447"/>
                  </a:lnTo>
                  <a:lnTo>
                    <a:pt x="102" y="441"/>
                  </a:lnTo>
                  <a:lnTo>
                    <a:pt x="102" y="436"/>
                  </a:lnTo>
                  <a:lnTo>
                    <a:pt x="104" y="438"/>
                  </a:lnTo>
                  <a:lnTo>
                    <a:pt x="106" y="434"/>
                  </a:lnTo>
                  <a:lnTo>
                    <a:pt x="106" y="427"/>
                  </a:lnTo>
                  <a:lnTo>
                    <a:pt x="103" y="423"/>
                  </a:lnTo>
                  <a:lnTo>
                    <a:pt x="103" y="422"/>
                  </a:lnTo>
                  <a:lnTo>
                    <a:pt x="103" y="420"/>
                  </a:lnTo>
                  <a:lnTo>
                    <a:pt x="103" y="419"/>
                  </a:lnTo>
                  <a:lnTo>
                    <a:pt x="103" y="416"/>
                  </a:lnTo>
                  <a:lnTo>
                    <a:pt x="104" y="416"/>
                  </a:lnTo>
                  <a:lnTo>
                    <a:pt x="106" y="416"/>
                  </a:lnTo>
                  <a:lnTo>
                    <a:pt x="107" y="416"/>
                  </a:lnTo>
                  <a:lnTo>
                    <a:pt x="107" y="415"/>
                  </a:lnTo>
                  <a:lnTo>
                    <a:pt x="107" y="414"/>
                  </a:lnTo>
                  <a:lnTo>
                    <a:pt x="107" y="411"/>
                  </a:lnTo>
                  <a:lnTo>
                    <a:pt x="107" y="408"/>
                  </a:lnTo>
                  <a:lnTo>
                    <a:pt x="107" y="407"/>
                  </a:lnTo>
                  <a:lnTo>
                    <a:pt x="106" y="407"/>
                  </a:lnTo>
                  <a:lnTo>
                    <a:pt x="105" y="407"/>
                  </a:lnTo>
                  <a:lnTo>
                    <a:pt x="104" y="407"/>
                  </a:lnTo>
                  <a:lnTo>
                    <a:pt x="103" y="408"/>
                  </a:lnTo>
                  <a:lnTo>
                    <a:pt x="103" y="398"/>
                  </a:lnTo>
                  <a:lnTo>
                    <a:pt x="105" y="383"/>
                  </a:lnTo>
                  <a:lnTo>
                    <a:pt x="106" y="369"/>
                  </a:lnTo>
                  <a:lnTo>
                    <a:pt x="106" y="359"/>
                  </a:lnTo>
                  <a:lnTo>
                    <a:pt x="105" y="346"/>
                  </a:lnTo>
                  <a:lnTo>
                    <a:pt x="103" y="329"/>
                  </a:lnTo>
                  <a:lnTo>
                    <a:pt x="99" y="309"/>
                  </a:lnTo>
                  <a:lnTo>
                    <a:pt x="96" y="292"/>
                  </a:lnTo>
                  <a:lnTo>
                    <a:pt x="91" y="271"/>
                  </a:lnTo>
                  <a:lnTo>
                    <a:pt x="87" y="244"/>
                  </a:lnTo>
                  <a:lnTo>
                    <a:pt x="81" y="218"/>
                  </a:lnTo>
                  <a:lnTo>
                    <a:pt x="77" y="203"/>
                  </a:lnTo>
                  <a:lnTo>
                    <a:pt x="77" y="185"/>
                  </a:lnTo>
                  <a:lnTo>
                    <a:pt x="75" y="163"/>
                  </a:lnTo>
                  <a:lnTo>
                    <a:pt x="73" y="144"/>
                  </a:lnTo>
                  <a:lnTo>
                    <a:pt x="69" y="132"/>
                  </a:lnTo>
                  <a:lnTo>
                    <a:pt x="67" y="124"/>
                  </a:lnTo>
                  <a:lnTo>
                    <a:pt x="65" y="115"/>
                  </a:lnTo>
                  <a:lnTo>
                    <a:pt x="64" y="106"/>
                  </a:lnTo>
                  <a:lnTo>
                    <a:pt x="62" y="100"/>
                  </a:lnTo>
                  <a:lnTo>
                    <a:pt x="61" y="96"/>
                  </a:lnTo>
                  <a:lnTo>
                    <a:pt x="60" y="92"/>
                  </a:lnTo>
                  <a:lnTo>
                    <a:pt x="58" y="88"/>
                  </a:lnTo>
                  <a:lnTo>
                    <a:pt x="55" y="85"/>
                  </a:lnTo>
                  <a:lnTo>
                    <a:pt x="53" y="68"/>
                  </a:lnTo>
                  <a:lnTo>
                    <a:pt x="50" y="49"/>
                  </a:lnTo>
                  <a:lnTo>
                    <a:pt x="45" y="33"/>
                  </a:lnTo>
                  <a:lnTo>
                    <a:pt x="42" y="24"/>
                  </a:lnTo>
                  <a:lnTo>
                    <a:pt x="41" y="19"/>
                  </a:lnTo>
                  <a:lnTo>
                    <a:pt x="41" y="12"/>
                  </a:lnTo>
                  <a:lnTo>
                    <a:pt x="38" y="7"/>
                  </a:lnTo>
                  <a:lnTo>
                    <a:pt x="3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364" name="Comment 5"/>
          <p:cNvSpPr>
            <a:spLocks noChangeArrowheads="1"/>
          </p:cNvSpPr>
          <p:nvPr/>
        </p:nvSpPr>
        <p:spPr bwMode="auto">
          <a:xfrm>
            <a:off x="2339752" y="2564087"/>
            <a:ext cx="5687888" cy="4141513"/>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a:spcBef>
                <a:spcPts val="1200"/>
              </a:spcBef>
              <a:defRPr/>
            </a:pPr>
            <a:r>
              <a:rPr lang="en-US" altLang="zh-CN" sz="2800" dirty="0" smtClean="0">
                <a:solidFill>
                  <a:srgbClr val="336699"/>
                </a:solidFill>
                <a:latin typeface="微软雅黑" pitchFamily="34" charset="-122"/>
                <a:ea typeface="微软雅黑" pitchFamily="34" charset="-122"/>
              </a:rPr>
              <a:t>7.1  </a:t>
            </a:r>
            <a:r>
              <a:rPr lang="zh-CN" altLang="en-US" sz="2800" dirty="0">
                <a:solidFill>
                  <a:srgbClr val="336699"/>
                </a:solidFill>
                <a:latin typeface="微软雅黑" pitchFamily="34" charset="-122"/>
                <a:ea typeface="微软雅黑" pitchFamily="34" charset="-122"/>
              </a:rPr>
              <a:t>失业的定义和分类</a:t>
            </a:r>
            <a:endParaRPr lang="en-US" altLang="zh-CN" sz="2800" dirty="0">
              <a:solidFill>
                <a:srgbClr val="336699"/>
              </a:solidFill>
              <a:latin typeface="微软雅黑" pitchFamily="34" charset="-122"/>
              <a:ea typeface="微软雅黑" pitchFamily="34" charset="-122"/>
            </a:endParaRPr>
          </a:p>
          <a:p>
            <a:pPr>
              <a:spcBef>
                <a:spcPts val="1200"/>
              </a:spcBef>
              <a:defRPr/>
            </a:pPr>
            <a:r>
              <a:rPr lang="en-US" altLang="zh-CN" sz="2800" dirty="0" smtClean="0">
                <a:solidFill>
                  <a:srgbClr val="336699"/>
                </a:solidFill>
                <a:latin typeface="微软雅黑" pitchFamily="34" charset="-122"/>
                <a:ea typeface="微软雅黑" pitchFamily="34" charset="-122"/>
              </a:rPr>
              <a:t>7.2  </a:t>
            </a:r>
            <a:r>
              <a:rPr lang="zh-CN" altLang="en-US" sz="2800" dirty="0">
                <a:solidFill>
                  <a:srgbClr val="336699"/>
                </a:solidFill>
                <a:latin typeface="微软雅黑" pitchFamily="34" charset="-122"/>
                <a:ea typeface="微软雅黑" pitchFamily="34" charset="-122"/>
              </a:rPr>
              <a:t>失业的原因及影响</a:t>
            </a:r>
            <a:endParaRPr lang="en-US" altLang="zh-CN" sz="2800" dirty="0">
              <a:solidFill>
                <a:srgbClr val="336699"/>
              </a:solidFill>
              <a:latin typeface="微软雅黑" pitchFamily="34" charset="-122"/>
              <a:ea typeface="微软雅黑" pitchFamily="34" charset="-122"/>
            </a:endParaRPr>
          </a:p>
          <a:p>
            <a:pPr>
              <a:spcBef>
                <a:spcPts val="1200"/>
              </a:spcBef>
              <a:defRPr/>
            </a:pPr>
            <a:r>
              <a:rPr lang="en-US" altLang="zh-CN" sz="2800" dirty="0" smtClean="0">
                <a:solidFill>
                  <a:srgbClr val="336699"/>
                </a:solidFill>
                <a:latin typeface="微软雅黑" pitchFamily="34" charset="-122"/>
                <a:ea typeface="微软雅黑" pitchFamily="34" charset="-122"/>
              </a:rPr>
              <a:t>7.3  </a:t>
            </a:r>
            <a:r>
              <a:rPr lang="zh-CN" altLang="en-US" sz="2800" dirty="0">
                <a:solidFill>
                  <a:srgbClr val="336699"/>
                </a:solidFill>
                <a:latin typeface="微软雅黑" pitchFamily="34" charset="-122"/>
                <a:ea typeface="微软雅黑" pitchFamily="34" charset="-122"/>
              </a:rPr>
              <a:t>通货膨胀的定义和分类</a:t>
            </a:r>
            <a:endParaRPr lang="en-US" altLang="zh-CN" sz="2800" dirty="0">
              <a:solidFill>
                <a:srgbClr val="336699"/>
              </a:solidFill>
              <a:latin typeface="微软雅黑" pitchFamily="34" charset="-122"/>
              <a:ea typeface="微软雅黑" pitchFamily="34" charset="-122"/>
            </a:endParaRPr>
          </a:p>
          <a:p>
            <a:pPr>
              <a:spcBef>
                <a:spcPts val="1200"/>
              </a:spcBef>
              <a:defRPr/>
            </a:pPr>
            <a:r>
              <a:rPr lang="en-US" altLang="zh-CN" sz="2800" dirty="0" smtClean="0">
                <a:solidFill>
                  <a:srgbClr val="336699"/>
                </a:solidFill>
                <a:latin typeface="微软雅黑" pitchFamily="34" charset="-122"/>
                <a:ea typeface="微软雅黑" pitchFamily="34" charset="-122"/>
              </a:rPr>
              <a:t>7.4  </a:t>
            </a:r>
            <a:r>
              <a:rPr lang="zh-CN" altLang="en-US" sz="2800" dirty="0">
                <a:solidFill>
                  <a:srgbClr val="336699"/>
                </a:solidFill>
                <a:latin typeface="微软雅黑" pitchFamily="34" charset="-122"/>
                <a:ea typeface="微软雅黑" pitchFamily="34" charset="-122"/>
              </a:rPr>
              <a:t>通货膨胀的原因</a:t>
            </a:r>
            <a:endParaRPr lang="en-US" altLang="zh-CN" sz="2800" dirty="0">
              <a:solidFill>
                <a:srgbClr val="336699"/>
              </a:solidFill>
              <a:latin typeface="微软雅黑" pitchFamily="34" charset="-122"/>
              <a:ea typeface="微软雅黑" pitchFamily="34" charset="-122"/>
            </a:endParaRPr>
          </a:p>
          <a:p>
            <a:pPr>
              <a:spcBef>
                <a:spcPts val="1200"/>
              </a:spcBef>
              <a:defRPr/>
            </a:pPr>
            <a:r>
              <a:rPr lang="en-US" altLang="zh-CN" sz="2800" dirty="0" smtClean="0">
                <a:solidFill>
                  <a:srgbClr val="336699"/>
                </a:solidFill>
                <a:latin typeface="微软雅黑" pitchFamily="34" charset="-122"/>
                <a:ea typeface="微软雅黑" pitchFamily="34" charset="-122"/>
              </a:rPr>
              <a:t>7.5  </a:t>
            </a:r>
            <a:r>
              <a:rPr lang="zh-CN" altLang="en-US" sz="2800" dirty="0">
                <a:solidFill>
                  <a:srgbClr val="336699"/>
                </a:solidFill>
                <a:latin typeface="微软雅黑" pitchFamily="34" charset="-122"/>
                <a:ea typeface="微软雅黑" pitchFamily="34" charset="-122"/>
              </a:rPr>
              <a:t>通货膨胀的</a:t>
            </a:r>
            <a:r>
              <a:rPr lang="zh-CN" altLang="en-US" sz="2800" dirty="0" smtClean="0">
                <a:solidFill>
                  <a:srgbClr val="336699"/>
                </a:solidFill>
                <a:latin typeface="微软雅黑" pitchFamily="34" charset="-122"/>
                <a:ea typeface="微软雅黑" pitchFamily="34" charset="-122"/>
              </a:rPr>
              <a:t>效应</a:t>
            </a:r>
            <a:endParaRPr lang="en-US" altLang="zh-CN" sz="2800" dirty="0" smtClean="0">
              <a:solidFill>
                <a:srgbClr val="336699"/>
              </a:solidFill>
              <a:latin typeface="微软雅黑" pitchFamily="34" charset="-122"/>
              <a:ea typeface="微软雅黑" pitchFamily="34" charset="-122"/>
            </a:endParaRPr>
          </a:p>
          <a:p>
            <a:pPr>
              <a:lnSpc>
                <a:spcPct val="140000"/>
              </a:lnSpc>
            </a:pPr>
            <a:r>
              <a:rPr lang="en-US" altLang="zh-CN" sz="2800" dirty="0" smtClean="0">
                <a:solidFill>
                  <a:srgbClr val="336699"/>
                </a:solidFill>
                <a:latin typeface="微软雅黑" pitchFamily="34" charset="-122"/>
                <a:ea typeface="微软雅黑" pitchFamily="34" charset="-122"/>
              </a:rPr>
              <a:t>7.6  </a:t>
            </a:r>
            <a:r>
              <a:rPr lang="zh-CN" altLang="en-US" sz="2800" dirty="0">
                <a:solidFill>
                  <a:srgbClr val="336699"/>
                </a:solidFill>
                <a:latin typeface="微软雅黑" panose="020B0503020204020204" pitchFamily="34" charset="-122"/>
                <a:ea typeface="微软雅黑" panose="020B0503020204020204" pitchFamily="34" charset="-122"/>
              </a:rPr>
              <a:t>经济周期概述</a:t>
            </a:r>
            <a:endParaRPr lang="en-US" altLang="zh-CN" sz="2800" dirty="0">
              <a:solidFill>
                <a:srgbClr val="336699"/>
              </a:solidFill>
              <a:latin typeface="微软雅黑" panose="020B0503020204020204" pitchFamily="34" charset="-122"/>
              <a:ea typeface="微软雅黑" panose="020B0503020204020204" pitchFamily="34" charset="-122"/>
            </a:endParaRPr>
          </a:p>
          <a:p>
            <a:pPr>
              <a:lnSpc>
                <a:spcPct val="140000"/>
              </a:lnSpc>
              <a:spcBef>
                <a:spcPts val="600"/>
              </a:spcBef>
            </a:pPr>
            <a:r>
              <a:rPr lang="en-US" altLang="zh-CN" sz="2800" dirty="0" smtClean="0">
                <a:solidFill>
                  <a:srgbClr val="336699"/>
                </a:solidFill>
                <a:latin typeface="微软雅黑" panose="020B0503020204020204" pitchFamily="34" charset="-122"/>
                <a:ea typeface="微软雅黑" panose="020B0503020204020204" pitchFamily="34" charset="-122"/>
              </a:rPr>
              <a:t>7.7  </a:t>
            </a:r>
            <a:r>
              <a:rPr lang="zh-CN" altLang="en-US" sz="2800" dirty="0">
                <a:solidFill>
                  <a:srgbClr val="336699"/>
                </a:solidFill>
                <a:latin typeface="微软雅黑" panose="020B0503020204020204" pitchFamily="34" charset="-122"/>
                <a:ea typeface="微软雅黑" panose="020B0503020204020204" pitchFamily="34" charset="-122"/>
              </a:rPr>
              <a:t>经济周期理论</a:t>
            </a:r>
          </a:p>
          <a:p>
            <a:pPr>
              <a:spcBef>
                <a:spcPts val="1200"/>
              </a:spcBef>
              <a:defRPr/>
            </a:pPr>
            <a:endParaRPr lang="zh-CN" altLang="en-US" sz="3200" dirty="0">
              <a:solidFill>
                <a:srgbClr val="336699"/>
              </a:solidFill>
              <a:latin typeface="微软雅黑" pitchFamily="34" charset="-122"/>
              <a:ea typeface="微软雅黑" pitchFamily="34" charset="-122"/>
            </a:endParaRPr>
          </a:p>
        </p:txBody>
      </p:sp>
      <p:sp>
        <p:nvSpPr>
          <p:cNvPr id="136" name="Rectangle 275"/>
          <p:cNvSpPr>
            <a:spLocks noChangeArrowheads="1"/>
          </p:cNvSpPr>
          <p:nvPr/>
        </p:nvSpPr>
        <p:spPr bwMode="auto">
          <a:xfrm>
            <a:off x="684212" y="1052512"/>
            <a:ext cx="7848227" cy="720303"/>
          </a:xfrm>
          <a:prstGeom prst="rect">
            <a:avLst/>
          </a:prstGeom>
          <a:noFill/>
          <a:ln w="9525">
            <a:noFill/>
            <a:miter lim="800000"/>
            <a:headEnd/>
            <a:tailEnd/>
          </a:ln>
          <a:effectLst/>
        </p:spPr>
        <p:txBody>
          <a:bodyPr lIns="0" tIns="0" rIns="0" bIns="0"/>
          <a:lstStyle/>
          <a:p>
            <a:pPr algn="ctr" eaLnBrk="1" hangingPunct="1">
              <a:lnSpc>
                <a:spcPct val="90000"/>
              </a:lnSpc>
              <a:defRPr/>
            </a:pPr>
            <a:r>
              <a:rPr kumimoji="1" lang="en-US" altLang="zh-CN" sz="44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kumimoji="1" lang="en-US" altLang="zh-CN" sz="4400" dirty="0" smtClean="0">
                <a:solidFill>
                  <a:srgbClr val="336699"/>
                </a:solidFill>
                <a:effectLst>
                  <a:outerShdw blurRad="38100" dist="38100" dir="2700000" algn="tl">
                    <a:srgbClr val="C0C0C0"/>
                  </a:outerShdw>
                </a:effectLst>
                <a:latin typeface="微软雅黑" pitchFamily="34" charset="-122"/>
                <a:ea typeface="微软雅黑" pitchFamily="34" charset="-122"/>
              </a:rPr>
              <a:t> </a:t>
            </a:r>
            <a:r>
              <a:rPr kumimoji="1" lang="zh-CN" altLang="en-US" sz="4400" dirty="0" smtClean="0">
                <a:solidFill>
                  <a:srgbClr val="336699"/>
                </a:solidFill>
                <a:effectLst>
                  <a:outerShdw blurRad="38100" dist="38100" dir="2700000" algn="tl">
                    <a:srgbClr val="C0C0C0"/>
                  </a:outerShdw>
                </a:effectLst>
                <a:latin typeface="微软雅黑" pitchFamily="34" charset="-122"/>
                <a:ea typeface="微软雅黑" pitchFamily="34" charset="-122"/>
              </a:rPr>
              <a:t>失业、通货膨胀和经济周期</a:t>
            </a:r>
            <a:r>
              <a:rPr lang="zh-CN" altLang="en-US" sz="4400" dirty="0" smtClean="0">
                <a:solidFill>
                  <a:srgbClr val="336699"/>
                </a:solidFill>
                <a:effectLst>
                  <a:outerShdw blurRad="38100" dist="38100" dir="2700000" algn="tl">
                    <a:srgbClr val="C0C0C0"/>
                  </a:outerShdw>
                </a:effectLst>
                <a:latin typeface="微软雅黑" pitchFamily="34" charset="-122"/>
                <a:ea typeface="微软雅黑" pitchFamily="34" charset="-122"/>
              </a:rPr>
              <a:t> </a:t>
            </a:r>
            <a:endParaRPr lang="en-US" altLang="de-DE" sz="44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855882013"/>
      </p:ext>
    </p:extLst>
  </p:cSld>
  <p:clrMapOvr>
    <a:masterClrMapping/>
  </p:clrMapOvr>
  <p:transition spd="med">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5A52AE8-308A-4480-967C-267D9F5154A5}" type="slidenum">
              <a:rPr lang="en-GB" altLang="zh-CN" sz="1200" b="0">
                <a:solidFill>
                  <a:schemeClr val="bg1"/>
                </a:solidFill>
              </a:rPr>
              <a:pPr/>
              <a:t>10</a:t>
            </a:fld>
            <a:endParaRPr lang="en-GB" altLang="zh-CN" sz="1200" b="0">
              <a:solidFill>
                <a:schemeClr val="bg1"/>
              </a:solidFill>
            </a:endParaRPr>
          </a:p>
        </p:txBody>
      </p:sp>
      <p:sp>
        <p:nvSpPr>
          <p:cNvPr id="548883" name="Rectangle 19"/>
          <p:cNvSpPr>
            <a:spLocks noChangeArrowheads="1"/>
          </p:cNvSpPr>
          <p:nvPr/>
        </p:nvSpPr>
        <p:spPr bwMode="auto">
          <a:xfrm>
            <a:off x="2339975" y="5084763"/>
            <a:ext cx="3743325" cy="396875"/>
          </a:xfrm>
          <a:prstGeom prst="rect">
            <a:avLst/>
          </a:prstGeom>
          <a:noFill/>
          <a:ln w="12700" cap="sq">
            <a:noFill/>
            <a:miter lim="800000"/>
            <a:headEnd type="none" w="sm" len="sm"/>
            <a:tailEnd type="none" w="sm" len="sm"/>
          </a:ln>
          <a:effectLst/>
        </p:spPr>
        <p:txBody>
          <a:bodyPr>
            <a:spAutoFit/>
          </a:bodyPr>
          <a:lstStyle/>
          <a:p>
            <a:pPr algn="ctr" eaLnBrk="1" hangingPunct="1">
              <a:defRPr/>
            </a:pPr>
            <a:r>
              <a:rPr lang="zh-CN" altLang="en-US" sz="2000" dirty="0">
                <a:solidFill>
                  <a:schemeClr val="tx1"/>
                </a:solidFill>
                <a:effectLst>
                  <a:outerShdw blurRad="38100" dist="38100" dir="2700000" algn="tl">
                    <a:srgbClr val="C0C0C0"/>
                  </a:outerShdw>
                </a:effectLst>
                <a:latin typeface="黑体" pitchFamily="2" charset="-122"/>
                <a:ea typeface="黑体" pitchFamily="2" charset="-122"/>
              </a:rPr>
              <a:t>有效需求不足与失业</a:t>
            </a:r>
            <a:endParaRPr lang="zh-CN" altLang="en-US" dirty="0">
              <a:effectLst>
                <a:outerShdw blurRad="38100" dist="38100" dir="2700000" algn="tl">
                  <a:srgbClr val="C0C0C0"/>
                </a:outerShdw>
              </a:effectLst>
              <a:latin typeface="Arial" charset="0"/>
            </a:endParaRPr>
          </a:p>
        </p:txBody>
      </p:sp>
      <p:grpSp>
        <p:nvGrpSpPr>
          <p:cNvPr id="33796" name="Group 5"/>
          <p:cNvGrpSpPr>
            <a:grpSpLocks/>
          </p:cNvGrpSpPr>
          <p:nvPr/>
        </p:nvGrpSpPr>
        <p:grpSpPr bwMode="auto">
          <a:xfrm>
            <a:off x="2360613" y="1328738"/>
            <a:ext cx="4587875" cy="3617912"/>
            <a:chOff x="3970" y="8283"/>
            <a:chExt cx="3560" cy="2898"/>
          </a:xfrm>
        </p:grpSpPr>
        <p:sp>
          <p:nvSpPr>
            <p:cNvPr id="33798" name="Text Box 10"/>
            <p:cNvSpPr txBox="1">
              <a:spLocks noChangeArrowheads="1"/>
            </p:cNvSpPr>
            <p:nvPr/>
          </p:nvSpPr>
          <p:spPr bwMode="auto">
            <a:xfrm>
              <a:off x="3970" y="8283"/>
              <a:ext cx="306"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AE</a:t>
              </a:r>
            </a:p>
          </p:txBody>
        </p:sp>
        <p:sp>
          <p:nvSpPr>
            <p:cNvPr id="33799" name="Text Box 22"/>
            <p:cNvSpPr txBox="1">
              <a:spLocks noChangeArrowheads="1"/>
            </p:cNvSpPr>
            <p:nvPr/>
          </p:nvSpPr>
          <p:spPr bwMode="auto">
            <a:xfrm>
              <a:off x="5790" y="8909"/>
              <a:ext cx="360" cy="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r>
                <a:rPr lang="en-US" altLang="zh-CN" sz="1600" baseline="-30000">
                  <a:solidFill>
                    <a:srgbClr val="336699"/>
                  </a:solidFill>
                  <a:latin typeface="Times New Roman" panose="02020603050405020304" pitchFamily="18" charset="0"/>
                  <a:cs typeface="Times New Roman" panose="02020603050405020304" pitchFamily="18" charset="0"/>
                </a:rPr>
                <a:t>f</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3800" name="Text Box 21"/>
            <p:cNvSpPr txBox="1">
              <a:spLocks noChangeArrowheads="1"/>
            </p:cNvSpPr>
            <p:nvPr/>
          </p:nvSpPr>
          <p:spPr bwMode="auto">
            <a:xfrm>
              <a:off x="5253" y="10907"/>
              <a:ext cx="251"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0</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3801" name="Text Box 20"/>
            <p:cNvSpPr txBox="1">
              <a:spLocks noChangeArrowheads="1"/>
            </p:cNvSpPr>
            <p:nvPr/>
          </p:nvSpPr>
          <p:spPr bwMode="auto">
            <a:xfrm>
              <a:off x="5130" y="9624"/>
              <a:ext cx="249"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p>
          </p:txBody>
        </p:sp>
        <p:sp>
          <p:nvSpPr>
            <p:cNvPr id="33802" name="Text Box 19"/>
            <p:cNvSpPr txBox="1">
              <a:spLocks noChangeArrowheads="1"/>
            </p:cNvSpPr>
            <p:nvPr/>
          </p:nvSpPr>
          <p:spPr bwMode="auto">
            <a:xfrm>
              <a:off x="3990" y="10734"/>
              <a:ext cx="249"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33803" name="Text Box 18"/>
            <p:cNvSpPr txBox="1">
              <a:spLocks noChangeArrowheads="1"/>
            </p:cNvSpPr>
            <p:nvPr/>
          </p:nvSpPr>
          <p:spPr bwMode="auto">
            <a:xfrm>
              <a:off x="7110" y="10809"/>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sp>
          <p:nvSpPr>
            <p:cNvPr id="33804" name="Line 17"/>
            <p:cNvSpPr>
              <a:spLocks noChangeShapeType="1"/>
            </p:cNvSpPr>
            <p:nvPr/>
          </p:nvSpPr>
          <p:spPr bwMode="auto">
            <a:xfrm>
              <a:off x="4260" y="10896"/>
              <a:ext cx="2835"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5" name="Line 16"/>
            <p:cNvSpPr>
              <a:spLocks noChangeShapeType="1"/>
            </p:cNvSpPr>
            <p:nvPr/>
          </p:nvSpPr>
          <p:spPr bwMode="auto">
            <a:xfrm flipV="1">
              <a:off x="4245" y="8329"/>
              <a:ext cx="0" cy="2551"/>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6" name="Line 15"/>
            <p:cNvSpPr>
              <a:spLocks noChangeShapeType="1"/>
            </p:cNvSpPr>
            <p:nvPr/>
          </p:nvSpPr>
          <p:spPr bwMode="auto">
            <a:xfrm flipV="1">
              <a:off x="4260" y="9447"/>
              <a:ext cx="2610" cy="744"/>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7" name="Line 14"/>
            <p:cNvSpPr>
              <a:spLocks noChangeShapeType="1"/>
            </p:cNvSpPr>
            <p:nvPr/>
          </p:nvSpPr>
          <p:spPr bwMode="auto">
            <a:xfrm rot="20815397" flipV="1">
              <a:off x="4016" y="8909"/>
              <a:ext cx="2892" cy="1693"/>
            </a:xfrm>
            <a:prstGeom prst="line">
              <a:avLst/>
            </a:prstGeom>
            <a:noFill/>
            <a:ln w="3175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8" name="Text Box 13"/>
            <p:cNvSpPr txBox="1">
              <a:spLocks noChangeArrowheads="1"/>
            </p:cNvSpPr>
            <p:nvPr/>
          </p:nvSpPr>
          <p:spPr bwMode="auto">
            <a:xfrm>
              <a:off x="6692" y="8408"/>
              <a:ext cx="363"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45°</a:t>
              </a:r>
            </a:p>
          </p:txBody>
        </p:sp>
        <p:sp>
          <p:nvSpPr>
            <p:cNvPr id="33809" name="Text Box 12"/>
            <p:cNvSpPr txBox="1">
              <a:spLocks noChangeArrowheads="1"/>
            </p:cNvSpPr>
            <p:nvPr/>
          </p:nvSpPr>
          <p:spPr bwMode="auto">
            <a:xfrm>
              <a:off x="6945" y="8801"/>
              <a:ext cx="363"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AE</a:t>
              </a:r>
              <a:r>
                <a:rPr lang="en-US" altLang="zh-CN" sz="1600" baseline="-30000">
                  <a:solidFill>
                    <a:srgbClr val="336699"/>
                  </a:solidFill>
                  <a:latin typeface="Times New Roman" panose="02020603050405020304" pitchFamily="18" charset="0"/>
                  <a:cs typeface="Times New Roman" panose="02020603050405020304" pitchFamily="18" charset="0"/>
                </a:rPr>
                <a:t>f</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3810" name="Line 11"/>
            <p:cNvSpPr>
              <a:spLocks noChangeShapeType="1"/>
            </p:cNvSpPr>
            <p:nvPr/>
          </p:nvSpPr>
          <p:spPr bwMode="auto">
            <a:xfrm flipV="1">
              <a:off x="5334" y="9930"/>
              <a:ext cx="0" cy="964"/>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1" name="Line 9"/>
            <p:cNvSpPr>
              <a:spLocks noChangeShapeType="1"/>
            </p:cNvSpPr>
            <p:nvPr/>
          </p:nvSpPr>
          <p:spPr bwMode="auto">
            <a:xfrm flipV="1">
              <a:off x="4275" y="8967"/>
              <a:ext cx="2610" cy="744"/>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2" name="Text Box 8"/>
            <p:cNvSpPr txBox="1">
              <a:spLocks noChangeArrowheads="1"/>
            </p:cNvSpPr>
            <p:nvPr/>
          </p:nvSpPr>
          <p:spPr bwMode="auto">
            <a:xfrm>
              <a:off x="6975" y="9329"/>
              <a:ext cx="335"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AE</a:t>
              </a:r>
              <a:r>
                <a:rPr lang="en-US" altLang="zh-CN" sz="1600" baseline="-30000">
                  <a:solidFill>
                    <a:srgbClr val="336699"/>
                  </a:solidFill>
                  <a:latin typeface="Times New Roman" panose="02020603050405020304" pitchFamily="18" charset="0"/>
                  <a:cs typeface="Times New Roman" panose="02020603050405020304" pitchFamily="18" charset="0"/>
                </a:rPr>
                <a:t>0</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3813" name="Line 7"/>
            <p:cNvSpPr>
              <a:spLocks noChangeShapeType="1"/>
            </p:cNvSpPr>
            <p:nvPr/>
          </p:nvSpPr>
          <p:spPr bwMode="auto">
            <a:xfrm flipV="1">
              <a:off x="6030" y="9206"/>
              <a:ext cx="0" cy="1701"/>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4" name="Text Box 6"/>
            <p:cNvSpPr txBox="1">
              <a:spLocks noChangeArrowheads="1"/>
            </p:cNvSpPr>
            <p:nvPr/>
          </p:nvSpPr>
          <p:spPr bwMode="auto">
            <a:xfrm>
              <a:off x="5966" y="10922"/>
              <a:ext cx="251"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f</a:t>
              </a:r>
              <a:endParaRPr lang="en-US" altLang="zh-CN" sz="1600">
                <a:solidFill>
                  <a:srgbClr val="336699"/>
                </a:solidFill>
                <a:latin typeface="Times New Roman" panose="02020603050405020304" pitchFamily="18" charset="0"/>
                <a:cs typeface="Times New Roman" panose="02020603050405020304" pitchFamily="18" charset="0"/>
              </a:endParaRPr>
            </a:p>
          </p:txBody>
        </p:sp>
      </p:grpSp>
      <p:sp>
        <p:nvSpPr>
          <p:cNvPr id="33797"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zh-CN" sz="900"/>
          </a:p>
          <a:p>
            <a:r>
              <a:rPr lang="zh-CN" altLang="zh-CN"/>
              <a:t/>
            </a:r>
            <a:br>
              <a:rPr lang="zh-CN" altLang="zh-CN"/>
            </a:br>
            <a:endParaRPr lang="zh-CN" altLang="zh-CN"/>
          </a:p>
        </p:txBody>
      </p:sp>
      <p:sp>
        <p:nvSpPr>
          <p:cNvPr id="2" name="日期占位符 1"/>
          <p:cNvSpPr>
            <a:spLocks noGrp="1"/>
          </p:cNvSpPr>
          <p:nvPr>
            <p:ph type="dt" sz="half" idx="10"/>
          </p:nvPr>
        </p:nvSpPr>
        <p:spPr/>
        <p:txBody>
          <a:bodyPr/>
          <a:lstStyle/>
          <a:p>
            <a:pPr>
              <a:defRPr/>
            </a:pPr>
            <a:fld id="{8D107E37-1509-48FB-B5BD-DD2BA820B29F}"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67463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D859BBB-3FA0-4133-9A3F-F6299E832D1D}" type="slidenum">
              <a:rPr lang="en-GB" altLang="zh-CN" sz="1200" b="0">
                <a:solidFill>
                  <a:schemeClr val="bg1"/>
                </a:solidFill>
              </a:rPr>
              <a:pPr/>
              <a:t>11</a:t>
            </a:fld>
            <a:endParaRPr lang="en-GB" altLang="zh-CN" sz="1200" b="0">
              <a:solidFill>
                <a:schemeClr val="bg1"/>
              </a:solidFill>
            </a:endParaRPr>
          </a:p>
        </p:txBody>
      </p:sp>
      <p:sp>
        <p:nvSpPr>
          <p:cNvPr id="439474" name="Rectangle 178"/>
          <p:cNvSpPr>
            <a:spLocks noChangeArrowheads="1"/>
          </p:cNvSpPr>
          <p:nvPr/>
        </p:nvSpPr>
        <p:spPr bwMode="auto">
          <a:xfrm>
            <a:off x="827088" y="1268413"/>
            <a:ext cx="7561262" cy="5040312"/>
          </a:xfrm>
          <a:prstGeom prst="rect">
            <a:avLst/>
          </a:prstGeom>
          <a:noFill/>
          <a:ln w="9525">
            <a:noFill/>
            <a:miter lim="800000"/>
            <a:headEnd/>
            <a:tailEnd/>
          </a:ln>
          <a:effectLst/>
        </p:spPr>
        <p:txBody>
          <a:bodyPr/>
          <a:lstStyle/>
          <a:p>
            <a:pPr marL="342900" lvl="1"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新凯恩斯主义以不完全竞争和不完全信息为前提，通过论证工资黏性进而解释非自愿失业存在的原因</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703262" lvl="1" indent="-342900" algn="just" eaLnBrk="1" hangingPunct="1">
              <a:spcBef>
                <a:spcPts val="9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劳动工资合同论</a:t>
            </a:r>
            <a:r>
              <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工资合同中通常附加工资随生活费上涨而增加，而当经济衰退时工资</a:t>
            </a:r>
            <a:r>
              <a:rPr kumimoji="1" lang="zh-CN" altLang="en-US" sz="2000" dirty="0" smtClean="0">
                <a:solidFill>
                  <a:schemeClr val="tx1"/>
                </a:solidFill>
                <a:effectLst>
                  <a:outerShdw blurRad="38100" dist="38100" dir="2700000" algn="tl">
                    <a:srgbClr val="C0C0C0"/>
                  </a:outerShdw>
                </a:effectLst>
                <a:latin typeface="楷体" pitchFamily="49" charset="-122"/>
                <a:ea typeface="楷体" pitchFamily="49" charset="-122"/>
              </a:rPr>
              <a:t>水</a:t>
            </a:r>
            <a:r>
              <a:rPr kumimoji="1" lang="zh-CN" altLang="en-US" sz="2000" dirty="0">
                <a:effectLst>
                  <a:outerShdw blurRad="38100" dist="38100" dir="2700000" algn="tl">
                    <a:srgbClr val="C0C0C0"/>
                  </a:outerShdw>
                </a:effectLst>
                <a:latin typeface="楷体" pitchFamily="49" charset="-122"/>
                <a:ea typeface="楷体" pitchFamily="49" charset="-122"/>
              </a:rPr>
              <a:t>平</a:t>
            </a:r>
            <a:r>
              <a:rPr kumimoji="1" lang="zh-CN" altLang="en-US" sz="2000" dirty="0" smtClean="0">
                <a:solidFill>
                  <a:schemeClr val="tx1"/>
                </a:solidFill>
                <a:effectLst>
                  <a:outerShdw blurRad="38100" dist="38100" dir="2700000" algn="tl">
                    <a:srgbClr val="C0C0C0"/>
                  </a:outerShdw>
                </a:effectLst>
                <a:latin typeface="楷体" pitchFamily="49" charset="-122"/>
                <a:ea typeface="楷体" pitchFamily="49" charset="-122"/>
              </a:rPr>
              <a:t>不</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随之降低的条款。相对固定的合同期减缓了工资调整的进程</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endParaRPr>
          </a:p>
          <a:p>
            <a:pPr marL="703262" lvl="1" indent="-342900" algn="just" eaLnBrk="1" hangingPunct="1">
              <a:spcBef>
                <a:spcPts val="9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隐含合同论</a:t>
            </a:r>
            <a:r>
              <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雇主与雇员之间达成工资相对固定，不随经济波动调整的默契</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endParaRPr>
          </a:p>
          <a:p>
            <a:pPr marL="703262" lvl="1" indent="-342900" algn="just" eaLnBrk="1" hangingPunct="1">
              <a:spcBef>
                <a:spcPts val="9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“局内人</a:t>
            </a:r>
            <a:r>
              <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局外人”理论</a:t>
            </a:r>
            <a:r>
              <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企业通过向新、老雇员支付相同的工资来解决老员工不愿培训新员工、老员工被别的企业“挖走”的问题</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endParaRPr>
          </a:p>
          <a:p>
            <a:pPr marL="703262" lvl="1" indent="-342900" algn="just" eaLnBrk="1" hangingPunct="1">
              <a:spcBef>
                <a:spcPts val="9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效率工资理论</a:t>
            </a:r>
            <a:r>
              <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企业通过支付比劳动力市场出清时更高的工资，可以促使劳动生产率的提高，获得更多的利润。没有企业愿意率先降低工资，这样做只会降低雇员的劳动积极性，而且最好的雇员可能会被其他企业吸引走</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endParaRPr>
          </a:p>
        </p:txBody>
      </p:sp>
      <p:sp>
        <p:nvSpPr>
          <p:cNvPr id="3482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 name="Comment 2">
            <a:hlinkClick r:id="rId2" action="ppaction://hlinksldjump"/>
          </p:cNvPr>
          <p:cNvSpPr>
            <a:spLocks noChangeArrowheads="1"/>
          </p:cNvSpPr>
          <p:nvPr/>
        </p:nvSpPr>
        <p:spPr bwMode="auto">
          <a:xfrm>
            <a:off x="835025" y="693738"/>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3. </a:t>
            </a:r>
            <a:r>
              <a:rPr lang="zh-CN" altLang="en-US" sz="2600" dirty="0">
                <a:solidFill>
                  <a:srgbClr val="336699"/>
                </a:solidFill>
                <a:latin typeface="微软雅黑" pitchFamily="34" charset="-122"/>
                <a:ea typeface="微软雅黑" pitchFamily="34" charset="-122"/>
              </a:rPr>
              <a:t>新凯恩斯主义的解释</a:t>
            </a:r>
            <a:r>
              <a:rPr lang="zh-CN" altLang="en-US" sz="26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2" name="日期占位符 1"/>
          <p:cNvSpPr>
            <a:spLocks noGrp="1"/>
          </p:cNvSpPr>
          <p:nvPr>
            <p:ph type="dt" sz="half" idx="10"/>
          </p:nvPr>
        </p:nvSpPr>
        <p:spPr/>
        <p:txBody>
          <a:bodyPr/>
          <a:lstStyle/>
          <a:p>
            <a:pPr>
              <a:defRPr/>
            </a:pPr>
            <a:fld id="{D36D9FE8-8B44-428D-8330-0CD6CFB52FAC}"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959921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474">
                                            <p:txEl>
                                              <p:pRg st="0" end="0"/>
                                            </p:txEl>
                                          </p:spTgt>
                                        </p:tgtEl>
                                        <p:attrNameLst>
                                          <p:attrName>style.visibility</p:attrName>
                                        </p:attrNameLst>
                                      </p:cBhvr>
                                      <p:to>
                                        <p:strVal val="visible"/>
                                      </p:to>
                                    </p:set>
                                    <p:animEffect transition="in" filter="blinds(horizontal)">
                                      <p:cBhvr>
                                        <p:cTn id="12" dur="500"/>
                                        <p:tgtEl>
                                          <p:spTgt spid="43947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474">
                                            <p:txEl>
                                              <p:pRg st="1" end="1"/>
                                            </p:txEl>
                                          </p:spTgt>
                                        </p:tgtEl>
                                        <p:attrNameLst>
                                          <p:attrName>style.visibility</p:attrName>
                                        </p:attrNameLst>
                                      </p:cBhvr>
                                      <p:to>
                                        <p:strVal val="visible"/>
                                      </p:to>
                                    </p:set>
                                    <p:animEffect transition="in" filter="blinds(horizontal)">
                                      <p:cBhvr>
                                        <p:cTn id="17" dur="500"/>
                                        <p:tgtEl>
                                          <p:spTgt spid="43947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9474">
                                            <p:txEl>
                                              <p:pRg st="2" end="2"/>
                                            </p:txEl>
                                          </p:spTgt>
                                        </p:tgtEl>
                                        <p:attrNameLst>
                                          <p:attrName>style.visibility</p:attrName>
                                        </p:attrNameLst>
                                      </p:cBhvr>
                                      <p:to>
                                        <p:strVal val="visible"/>
                                      </p:to>
                                    </p:set>
                                    <p:animEffect transition="in" filter="blinds(horizontal)">
                                      <p:cBhvr>
                                        <p:cTn id="22" dur="500"/>
                                        <p:tgtEl>
                                          <p:spTgt spid="43947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9474">
                                            <p:txEl>
                                              <p:pRg st="3" end="3"/>
                                            </p:txEl>
                                          </p:spTgt>
                                        </p:tgtEl>
                                        <p:attrNameLst>
                                          <p:attrName>style.visibility</p:attrName>
                                        </p:attrNameLst>
                                      </p:cBhvr>
                                      <p:to>
                                        <p:strVal val="visible"/>
                                      </p:to>
                                    </p:set>
                                    <p:animEffect transition="in" filter="blinds(horizontal)">
                                      <p:cBhvr>
                                        <p:cTn id="27" dur="500"/>
                                        <p:tgtEl>
                                          <p:spTgt spid="43947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9474">
                                            <p:txEl>
                                              <p:pRg st="4" end="4"/>
                                            </p:txEl>
                                          </p:spTgt>
                                        </p:tgtEl>
                                        <p:attrNameLst>
                                          <p:attrName>style.visibility</p:attrName>
                                        </p:attrNameLst>
                                      </p:cBhvr>
                                      <p:to>
                                        <p:strVal val="visible"/>
                                      </p:to>
                                    </p:set>
                                    <p:animEffect transition="in" filter="blinds(horizontal)">
                                      <p:cBhvr>
                                        <p:cTn id="32" dur="500"/>
                                        <p:tgtEl>
                                          <p:spTgt spid="4394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474" grpId="0" build="p" bldLvl="2" autoUpdateAnimBg="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4F56FEB-7D27-434F-B8F4-8845DE791D87}" type="slidenum">
              <a:rPr lang="en-GB" altLang="zh-CN" sz="1200" b="0">
                <a:solidFill>
                  <a:schemeClr val="bg1"/>
                </a:solidFill>
              </a:rPr>
              <a:pPr/>
              <a:t>12</a:t>
            </a:fld>
            <a:endParaRPr lang="en-GB" altLang="zh-CN" sz="1200" b="0">
              <a:solidFill>
                <a:schemeClr val="bg1"/>
              </a:solidFill>
            </a:endParaRPr>
          </a:p>
        </p:txBody>
      </p:sp>
      <p:sp>
        <p:nvSpPr>
          <p:cNvPr id="439474" name="Rectangle 178"/>
          <p:cNvSpPr>
            <a:spLocks noChangeArrowheads="1"/>
          </p:cNvSpPr>
          <p:nvPr/>
        </p:nvSpPr>
        <p:spPr bwMode="auto">
          <a:xfrm>
            <a:off x="827088" y="1268413"/>
            <a:ext cx="7561262" cy="4824412"/>
          </a:xfrm>
          <a:prstGeom prst="rect">
            <a:avLst/>
          </a:prstGeom>
          <a:noFill/>
          <a:ln w="9525">
            <a:noFill/>
            <a:miter lim="800000"/>
            <a:headEnd/>
            <a:tailEnd/>
          </a:ln>
          <a:effectLst/>
        </p:spPr>
        <p:txBody>
          <a:bodyPr/>
          <a:lstStyle/>
          <a:p>
            <a:pPr marL="342900" lvl="1"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现代货币主义的失业理论可归结为“自然失业率”假说</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lvl="1" indent="-342900" algn="just" eaLnBrk="1" hangingPunct="1">
              <a:spcBef>
                <a:spcPts val="12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rPr>
              <a:t>“自然失业率”</a:t>
            </a:r>
            <a:r>
              <a:rPr kumimoji="1" lang="zh-CN" altLang="en-US" sz="2400" dirty="0">
                <a:solidFill>
                  <a:schemeClr val="tx1"/>
                </a:solidFill>
                <a:effectLst>
                  <a:outerShdw blurRad="38100" dist="38100" dir="2700000" algn="tl">
                    <a:srgbClr val="C0C0C0"/>
                  </a:outerShdw>
                </a:effectLst>
                <a:latin typeface="宋体" pitchFamily="2" charset="-122"/>
              </a:rPr>
              <a:t>是指在没有货币因素干扰的情况下，劳动力市场和商品市场的自发供求力量发挥作用时应有的、处于均衡状态下的失业率</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lvl="1" indent="-34290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弗里德曼以自然失业率假说为基础，否认菲利普斯曲线即失业与通货膨胀交替的关系</a:t>
            </a:r>
            <a:r>
              <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如政府用增加货币来刺激就业，劳动者在没有预见到实际收入下降时愿意增加劳动供给。但从长期看，货币量增加引起价格上涨，使工人的实际工资没有变动甚至下降，劳动者不愿意提供更多劳动，失业没有减少且物价会持续上涨</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endParaRPr>
          </a:p>
        </p:txBody>
      </p:sp>
      <p:sp>
        <p:nvSpPr>
          <p:cNvPr id="3584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 name="Comment 2">
            <a:hlinkClick r:id="rId2" action="ppaction://hlinksldjump"/>
          </p:cNvPr>
          <p:cNvSpPr>
            <a:spLocks noChangeArrowheads="1"/>
          </p:cNvSpPr>
          <p:nvPr/>
        </p:nvSpPr>
        <p:spPr bwMode="auto">
          <a:xfrm>
            <a:off x="835025" y="693738"/>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4. </a:t>
            </a:r>
            <a:r>
              <a:rPr lang="zh-CN" altLang="en-US" sz="2600" dirty="0">
                <a:solidFill>
                  <a:srgbClr val="336699"/>
                </a:solidFill>
                <a:latin typeface="微软雅黑" pitchFamily="34" charset="-122"/>
                <a:ea typeface="微软雅黑" pitchFamily="34" charset="-122"/>
              </a:rPr>
              <a:t>现代货币主义的解释</a:t>
            </a:r>
            <a:r>
              <a:rPr lang="zh-CN" altLang="en-US" sz="26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2" name="日期占位符 1"/>
          <p:cNvSpPr>
            <a:spLocks noGrp="1"/>
          </p:cNvSpPr>
          <p:nvPr>
            <p:ph type="dt" sz="half" idx="10"/>
          </p:nvPr>
        </p:nvSpPr>
        <p:spPr/>
        <p:txBody>
          <a:bodyPr/>
          <a:lstStyle/>
          <a:p>
            <a:pPr>
              <a:defRPr/>
            </a:pPr>
            <a:fld id="{7F4C7DCE-F32D-4640-B978-64D55CBE8794}"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794299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474">
                                            <p:txEl>
                                              <p:pRg st="0" end="0"/>
                                            </p:txEl>
                                          </p:spTgt>
                                        </p:tgtEl>
                                        <p:attrNameLst>
                                          <p:attrName>style.visibility</p:attrName>
                                        </p:attrNameLst>
                                      </p:cBhvr>
                                      <p:to>
                                        <p:strVal val="visible"/>
                                      </p:to>
                                    </p:set>
                                    <p:animEffect transition="in" filter="blinds(horizontal)">
                                      <p:cBhvr>
                                        <p:cTn id="12" dur="500"/>
                                        <p:tgtEl>
                                          <p:spTgt spid="439474">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39474">
                                            <p:txEl>
                                              <p:pRg st="1" end="1"/>
                                            </p:txEl>
                                          </p:spTgt>
                                        </p:tgtEl>
                                        <p:attrNameLst>
                                          <p:attrName>style.visibility</p:attrName>
                                        </p:attrNameLst>
                                      </p:cBhvr>
                                      <p:to>
                                        <p:strVal val="visible"/>
                                      </p:to>
                                    </p:set>
                                    <p:animEffect transition="in" filter="blinds(horizontal)">
                                      <p:cBhvr>
                                        <p:cTn id="15" dur="500"/>
                                        <p:tgtEl>
                                          <p:spTgt spid="439474">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9474">
                                            <p:txEl>
                                              <p:pRg st="2" end="2"/>
                                            </p:txEl>
                                          </p:spTgt>
                                        </p:tgtEl>
                                        <p:attrNameLst>
                                          <p:attrName>style.visibility</p:attrName>
                                        </p:attrNameLst>
                                      </p:cBhvr>
                                      <p:to>
                                        <p:strVal val="visible"/>
                                      </p:to>
                                    </p:set>
                                    <p:animEffect transition="in" filter="blinds(horizontal)">
                                      <p:cBhvr>
                                        <p:cTn id="18" dur="500"/>
                                        <p:tgtEl>
                                          <p:spTgt spid="4394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474" grpId="0" build="p" autoUpdateAnimBg="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4CCF3BF-67E6-46CB-9C0D-0C93497A40DC}" type="slidenum">
              <a:rPr lang="en-GB" altLang="zh-CN" sz="1200" b="0">
                <a:solidFill>
                  <a:schemeClr val="bg1"/>
                </a:solidFill>
              </a:rPr>
              <a:pPr/>
              <a:t>13</a:t>
            </a:fld>
            <a:endParaRPr lang="en-GB" altLang="zh-CN" sz="1200" b="0">
              <a:solidFill>
                <a:schemeClr val="bg1"/>
              </a:solidFill>
            </a:endParaRPr>
          </a:p>
        </p:txBody>
      </p:sp>
      <p:sp>
        <p:nvSpPr>
          <p:cNvPr id="439298" name="Comment 2">
            <a:hlinkClick r:id="rId2" action="ppaction://hlinksldjump"/>
          </p:cNvPr>
          <p:cNvSpPr>
            <a:spLocks noChangeArrowheads="1"/>
          </p:cNvSpPr>
          <p:nvPr/>
        </p:nvSpPr>
        <p:spPr bwMode="auto">
          <a:xfrm>
            <a:off x="609600" y="382588"/>
            <a:ext cx="515302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7</a:t>
            </a:r>
            <a:r>
              <a:rPr lang="en-US" altLang="zh-CN" sz="2800" dirty="0" smtClean="0">
                <a:solidFill>
                  <a:srgbClr val="336699"/>
                </a:solidFill>
                <a:latin typeface="微软雅黑" pitchFamily="34" charset="-122"/>
                <a:ea typeface="微软雅黑" pitchFamily="34" charset="-122"/>
              </a:rPr>
              <a:t>.2.2 </a:t>
            </a:r>
            <a:r>
              <a:rPr lang="zh-CN" altLang="en-US" sz="2800" dirty="0">
                <a:solidFill>
                  <a:srgbClr val="336699"/>
                </a:solidFill>
                <a:latin typeface="微软雅黑" pitchFamily="34" charset="-122"/>
                <a:ea typeface="微软雅黑" pitchFamily="34" charset="-122"/>
              </a:rPr>
              <a:t>失业的影响与奥肯定律</a:t>
            </a:r>
            <a:r>
              <a:rPr lang="zh-CN" altLang="en-US" sz="28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439474" name="Rectangle 178"/>
          <p:cNvSpPr>
            <a:spLocks noChangeArrowheads="1"/>
          </p:cNvSpPr>
          <p:nvPr/>
        </p:nvSpPr>
        <p:spPr bwMode="auto">
          <a:xfrm>
            <a:off x="1187450" y="2060575"/>
            <a:ext cx="7200900" cy="4032250"/>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失业给个人和家庭带来物质和精神的负面影响</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714375" lvl="1" indent="-352425" algn="just" eaLnBrk="1" hangingPunct="1">
              <a:spcBef>
                <a:spcPts val="600"/>
              </a:spcBef>
              <a:buClr>
                <a:srgbClr val="FF6600"/>
              </a:buClr>
              <a:buSzPct val="8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影响家庭收入</a:t>
            </a:r>
            <a:endPar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endParaRPr>
          </a:p>
          <a:p>
            <a:pPr marL="714375" lvl="1" indent="-352425" algn="just" eaLnBrk="1" hangingPunct="1">
              <a:spcBef>
                <a:spcPts val="600"/>
              </a:spcBef>
              <a:buClr>
                <a:srgbClr val="FF6600"/>
              </a:buClr>
              <a:buSzPct val="80000"/>
              <a:buFont typeface="Wingdings" pitchFamily="2" charset="2"/>
              <a:buChar char="l"/>
              <a:defRPr/>
            </a:pPr>
            <a:r>
              <a:rPr kumimoji="1" lang="zh-CN" altLang="zh-CN" sz="2200" dirty="0">
                <a:solidFill>
                  <a:schemeClr val="tx1"/>
                </a:solidFill>
                <a:effectLst>
                  <a:outerShdw blurRad="38100" dist="38100" dir="2700000" algn="tl">
                    <a:srgbClr val="C0C0C0"/>
                  </a:outerShdw>
                </a:effectLst>
                <a:latin typeface="楷体" pitchFamily="49" charset="-122"/>
                <a:ea typeface="楷体" pitchFamily="49" charset="-122"/>
              </a:rPr>
              <a:t>影响个人身心健康</a:t>
            </a:r>
            <a:endPar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endParaRP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失业影响社会稳定</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失业影响经济发展</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714375" lvl="1" indent="-352425" algn="just" eaLnBrk="1" hangingPunct="1">
              <a:spcBef>
                <a:spcPts val="600"/>
              </a:spcBef>
              <a:buClr>
                <a:srgbClr val="FF6600"/>
              </a:buClr>
              <a:buSzPct val="8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增加经济运行成本</a:t>
            </a:r>
            <a:endPar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endParaRPr>
          </a:p>
          <a:p>
            <a:pPr marL="714375" lvl="1" indent="-352425" algn="just" eaLnBrk="1" hangingPunct="1">
              <a:spcBef>
                <a:spcPts val="600"/>
              </a:spcBef>
              <a:buClr>
                <a:srgbClr val="FF6600"/>
              </a:buClr>
              <a:buSzPct val="8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带来产出损失</a:t>
            </a:r>
            <a:endPar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endParaRPr>
          </a:p>
          <a:p>
            <a:pPr marL="714375" lvl="1" indent="-352425" algn="just" eaLnBrk="1" hangingPunct="1">
              <a:spcBef>
                <a:spcPts val="600"/>
              </a:spcBef>
              <a:buClr>
                <a:srgbClr val="FF6600"/>
              </a:buClr>
              <a:buSzPct val="8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影响整个社会的信心</a:t>
            </a:r>
            <a:endPar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endParaRPr>
          </a:p>
        </p:txBody>
      </p:sp>
      <p:sp>
        <p:nvSpPr>
          <p:cNvPr id="3686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7" name="Comment 2">
            <a:hlinkClick r:id="rId2" action="ppaction://hlinksldjump"/>
          </p:cNvPr>
          <p:cNvSpPr>
            <a:spLocks noChangeArrowheads="1"/>
          </p:cNvSpPr>
          <p:nvPr/>
        </p:nvSpPr>
        <p:spPr bwMode="auto">
          <a:xfrm>
            <a:off x="755650" y="1030288"/>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1. </a:t>
            </a:r>
            <a:r>
              <a:rPr lang="zh-CN" altLang="en-US" sz="2600" dirty="0">
                <a:solidFill>
                  <a:srgbClr val="336699"/>
                </a:solidFill>
                <a:latin typeface="微软雅黑" pitchFamily="34" charset="-122"/>
                <a:ea typeface="微软雅黑" pitchFamily="34" charset="-122"/>
              </a:rPr>
              <a:t>失业的影响</a:t>
            </a:r>
            <a:endParaRPr lang="zh-CN" altLang="en-US" sz="2600" dirty="0">
              <a:solidFill>
                <a:srgbClr val="FFFFFF"/>
              </a:solidFill>
              <a:effectLst>
                <a:outerShdw blurRad="38100" dist="38100" dir="2700000" algn="tl">
                  <a:srgbClr val="C0C0C0"/>
                </a:outerShdw>
              </a:effectLst>
              <a:latin typeface="微软雅黑" pitchFamily="34" charset="-122"/>
              <a:ea typeface="微软雅黑" pitchFamily="34" charset="-122"/>
            </a:endParaRPr>
          </a:p>
        </p:txBody>
      </p:sp>
      <p:sp>
        <p:nvSpPr>
          <p:cNvPr id="2" name="日期占位符 1"/>
          <p:cNvSpPr>
            <a:spLocks noGrp="1"/>
          </p:cNvSpPr>
          <p:nvPr>
            <p:ph type="dt" sz="half" idx="10"/>
          </p:nvPr>
        </p:nvSpPr>
        <p:spPr/>
        <p:txBody>
          <a:bodyPr/>
          <a:lstStyle/>
          <a:p>
            <a:pPr>
              <a:defRPr/>
            </a:pPr>
            <a:fld id="{740E2C2F-52AA-4096-8065-05877000EABB}"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667992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298"/>
                                        </p:tgtEl>
                                        <p:attrNameLst>
                                          <p:attrName>style.visibility</p:attrName>
                                        </p:attrNameLst>
                                      </p:cBhvr>
                                      <p:to>
                                        <p:strVal val="visible"/>
                                      </p:to>
                                    </p:set>
                                    <p:animEffect transition="in" filter="blinds(horizontal)">
                                      <p:cBhvr>
                                        <p:cTn id="7" dur="500"/>
                                        <p:tgtEl>
                                          <p:spTgt spid="439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474">
                                            <p:txEl>
                                              <p:pRg st="0" end="0"/>
                                            </p:txEl>
                                          </p:spTgt>
                                        </p:tgtEl>
                                        <p:attrNameLst>
                                          <p:attrName>style.visibility</p:attrName>
                                        </p:attrNameLst>
                                      </p:cBhvr>
                                      <p:to>
                                        <p:strVal val="visible"/>
                                      </p:to>
                                    </p:set>
                                    <p:animEffect transition="in" filter="blinds(horizontal)">
                                      <p:cBhvr>
                                        <p:cTn id="17" dur="500"/>
                                        <p:tgtEl>
                                          <p:spTgt spid="439474">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39474">
                                            <p:txEl>
                                              <p:pRg st="1" end="1"/>
                                            </p:txEl>
                                          </p:spTgt>
                                        </p:tgtEl>
                                        <p:attrNameLst>
                                          <p:attrName>style.visibility</p:attrName>
                                        </p:attrNameLst>
                                      </p:cBhvr>
                                      <p:to>
                                        <p:strVal val="visible"/>
                                      </p:to>
                                    </p:set>
                                    <p:animEffect transition="in" filter="blinds(horizontal)">
                                      <p:cBhvr>
                                        <p:cTn id="20" dur="500"/>
                                        <p:tgtEl>
                                          <p:spTgt spid="439474">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39474">
                                            <p:txEl>
                                              <p:pRg st="2" end="2"/>
                                            </p:txEl>
                                          </p:spTgt>
                                        </p:tgtEl>
                                        <p:attrNameLst>
                                          <p:attrName>style.visibility</p:attrName>
                                        </p:attrNameLst>
                                      </p:cBhvr>
                                      <p:to>
                                        <p:strVal val="visible"/>
                                      </p:to>
                                    </p:set>
                                    <p:animEffect transition="in" filter="blinds(horizontal)">
                                      <p:cBhvr>
                                        <p:cTn id="23" dur="500"/>
                                        <p:tgtEl>
                                          <p:spTgt spid="439474">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39474">
                                            <p:txEl>
                                              <p:pRg st="3" end="3"/>
                                            </p:txEl>
                                          </p:spTgt>
                                        </p:tgtEl>
                                        <p:attrNameLst>
                                          <p:attrName>style.visibility</p:attrName>
                                        </p:attrNameLst>
                                      </p:cBhvr>
                                      <p:to>
                                        <p:strVal val="visible"/>
                                      </p:to>
                                    </p:set>
                                    <p:animEffect transition="in" filter="blinds(horizontal)">
                                      <p:cBhvr>
                                        <p:cTn id="28" dur="500"/>
                                        <p:tgtEl>
                                          <p:spTgt spid="439474">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39474">
                                            <p:txEl>
                                              <p:pRg st="4" end="4"/>
                                            </p:txEl>
                                          </p:spTgt>
                                        </p:tgtEl>
                                        <p:attrNameLst>
                                          <p:attrName>style.visibility</p:attrName>
                                        </p:attrNameLst>
                                      </p:cBhvr>
                                      <p:to>
                                        <p:strVal val="visible"/>
                                      </p:to>
                                    </p:set>
                                    <p:animEffect transition="in" filter="blinds(horizontal)">
                                      <p:cBhvr>
                                        <p:cTn id="33" dur="500"/>
                                        <p:tgtEl>
                                          <p:spTgt spid="439474">
                                            <p:txEl>
                                              <p:pRg st="4" end="4"/>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39474">
                                            <p:txEl>
                                              <p:pRg st="5" end="5"/>
                                            </p:txEl>
                                          </p:spTgt>
                                        </p:tgtEl>
                                        <p:attrNameLst>
                                          <p:attrName>style.visibility</p:attrName>
                                        </p:attrNameLst>
                                      </p:cBhvr>
                                      <p:to>
                                        <p:strVal val="visible"/>
                                      </p:to>
                                    </p:set>
                                    <p:animEffect transition="in" filter="blinds(horizontal)">
                                      <p:cBhvr>
                                        <p:cTn id="36" dur="500"/>
                                        <p:tgtEl>
                                          <p:spTgt spid="439474">
                                            <p:txEl>
                                              <p:pRg st="5" end="5"/>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39474">
                                            <p:txEl>
                                              <p:pRg st="6" end="6"/>
                                            </p:txEl>
                                          </p:spTgt>
                                        </p:tgtEl>
                                        <p:attrNameLst>
                                          <p:attrName>style.visibility</p:attrName>
                                        </p:attrNameLst>
                                      </p:cBhvr>
                                      <p:to>
                                        <p:strVal val="visible"/>
                                      </p:to>
                                    </p:set>
                                    <p:animEffect transition="in" filter="blinds(horizontal)">
                                      <p:cBhvr>
                                        <p:cTn id="39" dur="500"/>
                                        <p:tgtEl>
                                          <p:spTgt spid="439474">
                                            <p:txEl>
                                              <p:pRg st="6" end="6"/>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39474">
                                            <p:txEl>
                                              <p:pRg st="7" end="7"/>
                                            </p:txEl>
                                          </p:spTgt>
                                        </p:tgtEl>
                                        <p:attrNameLst>
                                          <p:attrName>style.visibility</p:attrName>
                                        </p:attrNameLst>
                                      </p:cBhvr>
                                      <p:to>
                                        <p:strVal val="visible"/>
                                      </p:to>
                                    </p:set>
                                    <p:animEffect transition="in" filter="blinds(horizontal)">
                                      <p:cBhvr>
                                        <p:cTn id="42" dur="500"/>
                                        <p:tgtEl>
                                          <p:spTgt spid="4394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autoUpdateAnimBg="0"/>
      <p:bldP spid="439474" grpId="0" build="p" autoUpdateAnimBg="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DE99905-2A38-44AC-BD13-BC6E633F4B38}" type="slidenum">
              <a:rPr lang="en-GB" altLang="zh-CN" sz="1200" b="0">
                <a:solidFill>
                  <a:schemeClr val="bg1"/>
                </a:solidFill>
              </a:rPr>
              <a:pPr/>
              <a:t>14</a:t>
            </a:fld>
            <a:endParaRPr lang="en-GB" altLang="zh-CN" sz="1200" b="0">
              <a:solidFill>
                <a:schemeClr val="bg1"/>
              </a:solidFill>
            </a:endParaRPr>
          </a:p>
        </p:txBody>
      </p:sp>
      <p:sp>
        <p:nvSpPr>
          <p:cNvPr id="439474" name="Rectangle 178"/>
          <p:cNvSpPr>
            <a:spLocks noChangeArrowheads="1"/>
          </p:cNvSpPr>
          <p:nvPr/>
        </p:nvSpPr>
        <p:spPr bwMode="auto">
          <a:xfrm>
            <a:off x="900113" y="1341438"/>
            <a:ext cx="7596187" cy="1800225"/>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在经济周期中，失业与产出之间存在着反向变动关系</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在美国（</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1947-1960</a:t>
            </a:r>
            <a:r>
              <a:rPr kumimoji="1" lang="zh-CN" altLang="en-US" sz="2400" dirty="0">
                <a:solidFill>
                  <a:schemeClr val="tx1"/>
                </a:solidFill>
                <a:effectLst>
                  <a:outerShdw blurRad="38100" dist="38100" dir="2700000" algn="tl">
                    <a:srgbClr val="C0C0C0"/>
                  </a:outerShdw>
                </a:effectLst>
                <a:latin typeface="宋体" pitchFamily="2" charset="-122"/>
              </a:rPr>
              <a:t>年</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55</a:t>
            </a:r>
            <a:r>
              <a:rPr kumimoji="1" lang="zh-CN" altLang="en-US" sz="2400" dirty="0">
                <a:solidFill>
                  <a:schemeClr val="tx1"/>
                </a:solidFill>
                <a:effectLst>
                  <a:outerShdw blurRad="38100" dist="38100" dir="2700000" algn="tl">
                    <a:srgbClr val="C0C0C0"/>
                  </a:outerShdw>
                </a:effectLst>
                <a:latin typeface="宋体" pitchFamily="2" charset="-122"/>
              </a:rPr>
              <a:t>个季度</a:t>
            </a:r>
            <a:r>
              <a:rPr lang="zh-CN" altLang="en-US" sz="2400" dirty="0">
                <a:latin typeface="Arial" charset="0"/>
              </a:rPr>
              <a:t>）</a:t>
            </a:r>
            <a:r>
              <a:rPr kumimoji="1" lang="zh-CN" altLang="en-US" sz="2400" dirty="0">
                <a:solidFill>
                  <a:schemeClr val="tx1"/>
                </a:solidFill>
                <a:effectLst>
                  <a:outerShdw blurRad="38100" dist="38100" dir="2700000" algn="tl">
                    <a:srgbClr val="C0C0C0"/>
                  </a:outerShdw>
                </a:effectLst>
                <a:latin typeface="宋体" pitchFamily="2" charset="-122"/>
              </a:rPr>
              <a:t>，失业率每高于自然失业率</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a:t>
            </a:r>
            <a:r>
              <a:rPr kumimoji="1" lang="zh-CN" altLang="en-US" sz="2400" dirty="0">
                <a:solidFill>
                  <a:schemeClr val="tx1"/>
                </a:solidFill>
                <a:effectLst>
                  <a:outerShdw blurRad="38100" dist="38100" dir="2700000" algn="tl">
                    <a:srgbClr val="C0C0C0"/>
                  </a:outerShdw>
                </a:effectLst>
                <a:latin typeface="宋体" pitchFamily="2" charset="-122"/>
              </a:rPr>
              <a:t>个百分点，实际产出将会低于潜在产出的</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3</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个百分点</a:t>
            </a:r>
            <a:endPar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
        <p:nvSpPr>
          <p:cNvPr id="205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05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29702" name="对象 2"/>
          <p:cNvGraphicFramePr>
            <a:graphicFrameLocks noChangeAspect="1"/>
          </p:cNvGraphicFramePr>
          <p:nvPr/>
        </p:nvGraphicFramePr>
        <p:xfrm>
          <a:off x="3276600" y="3068638"/>
          <a:ext cx="2025650" cy="768350"/>
        </p:xfrm>
        <a:graphic>
          <a:graphicData uri="http://schemas.openxmlformats.org/presentationml/2006/ole">
            <mc:AlternateContent xmlns:mc="http://schemas.openxmlformats.org/markup-compatibility/2006">
              <mc:Choice xmlns:v="urn:schemas-microsoft-com:vml" Requires="v">
                <p:oleObj spid="_x0000_s38928" name="Equation" r:id="rId3" imgW="1231366" imgH="469696" progId="Equation.DSMT4">
                  <p:embed/>
                </p:oleObj>
              </mc:Choice>
              <mc:Fallback>
                <p:oleObj name="Equation" r:id="rId3" imgW="1231366" imgH="46969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068638"/>
                        <a:ext cx="20256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2" name="Comment 2">
            <a:hlinkClick r:id="rId5" action="ppaction://hlinksldjump"/>
          </p:cNvPr>
          <p:cNvSpPr>
            <a:spLocks noChangeArrowheads="1"/>
          </p:cNvSpPr>
          <p:nvPr/>
        </p:nvSpPr>
        <p:spPr bwMode="auto">
          <a:xfrm>
            <a:off x="835025" y="765175"/>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2. </a:t>
            </a:r>
            <a:r>
              <a:rPr lang="zh-CN" altLang="en-US" sz="2600" dirty="0">
                <a:solidFill>
                  <a:srgbClr val="336699"/>
                </a:solidFill>
                <a:latin typeface="微软雅黑" pitchFamily="34" charset="-122"/>
                <a:ea typeface="微软雅黑" pitchFamily="34" charset="-122"/>
              </a:rPr>
              <a:t>奥肯定律</a:t>
            </a:r>
            <a:endParaRPr lang="zh-CN" altLang="en-US" sz="2600" dirty="0">
              <a:solidFill>
                <a:srgbClr val="FFFFFF"/>
              </a:solidFill>
              <a:effectLst>
                <a:outerShdw blurRad="38100" dist="38100" dir="2700000" algn="tl">
                  <a:srgbClr val="C0C0C0"/>
                </a:outerShdw>
              </a:effectLst>
              <a:latin typeface="微软雅黑" pitchFamily="34" charset="-122"/>
              <a:ea typeface="微软雅黑" pitchFamily="34" charset="-122"/>
            </a:endParaRPr>
          </a:p>
        </p:txBody>
      </p:sp>
      <p:sp>
        <p:nvSpPr>
          <p:cNvPr id="10" name="Rectangle 178"/>
          <p:cNvSpPr>
            <a:spLocks noChangeArrowheads="1"/>
          </p:cNvSpPr>
          <p:nvPr/>
        </p:nvSpPr>
        <p:spPr bwMode="auto">
          <a:xfrm>
            <a:off x="900113" y="4005263"/>
            <a:ext cx="7200900" cy="2159000"/>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α=3</a:t>
            </a:r>
            <a:r>
              <a:rPr kumimoji="1" lang="zh-CN" altLang="en-US" sz="2400" dirty="0">
                <a:solidFill>
                  <a:schemeClr val="tx1"/>
                </a:solidFill>
                <a:effectLst>
                  <a:outerShdw blurRad="38100" dist="38100" dir="2700000" algn="tl">
                    <a:srgbClr val="C0C0C0"/>
                  </a:outerShdw>
                </a:effectLst>
                <a:latin typeface="宋体" pitchFamily="2" charset="-122"/>
              </a:rPr>
              <a:t>是根据经验资料得出来的，在不同的国家不同的时期并不完全相同</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一个重要结论：在</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没有达到充分就业水平时，实际</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必须保持与潜在</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同样的增长速度，才能避免失业率上升</a:t>
            </a:r>
            <a:endPar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
        <p:nvSpPr>
          <p:cNvPr id="2" name="日期占位符 1"/>
          <p:cNvSpPr>
            <a:spLocks noGrp="1"/>
          </p:cNvSpPr>
          <p:nvPr>
            <p:ph type="dt" sz="half" idx="10"/>
          </p:nvPr>
        </p:nvSpPr>
        <p:spPr/>
        <p:txBody>
          <a:bodyPr/>
          <a:lstStyle/>
          <a:p>
            <a:pPr>
              <a:defRPr/>
            </a:pPr>
            <a:fld id="{78538705-AD8A-426C-8ED3-12172BB8516D}"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4023733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474">
                                            <p:txEl>
                                              <p:pRg st="0" end="0"/>
                                            </p:txEl>
                                          </p:spTgt>
                                        </p:tgtEl>
                                        <p:attrNameLst>
                                          <p:attrName>style.visibility</p:attrName>
                                        </p:attrNameLst>
                                      </p:cBhvr>
                                      <p:to>
                                        <p:strVal val="visible"/>
                                      </p:to>
                                    </p:set>
                                    <p:animEffect transition="in" filter="blinds(horizontal)">
                                      <p:cBhvr>
                                        <p:cTn id="12" dur="500"/>
                                        <p:tgtEl>
                                          <p:spTgt spid="43947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474">
                                            <p:txEl>
                                              <p:pRg st="1" end="1"/>
                                            </p:txEl>
                                          </p:spTgt>
                                        </p:tgtEl>
                                        <p:attrNameLst>
                                          <p:attrName>style.visibility</p:attrName>
                                        </p:attrNameLst>
                                      </p:cBhvr>
                                      <p:to>
                                        <p:strVal val="visible"/>
                                      </p:to>
                                    </p:set>
                                    <p:animEffect transition="in" filter="blinds(horizontal)">
                                      <p:cBhvr>
                                        <p:cTn id="17" dur="500"/>
                                        <p:tgtEl>
                                          <p:spTgt spid="43947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702"/>
                                        </p:tgtEl>
                                        <p:attrNameLst>
                                          <p:attrName>style.visibility</p:attrName>
                                        </p:attrNameLst>
                                      </p:cBhvr>
                                      <p:to>
                                        <p:strVal val="visible"/>
                                      </p:to>
                                    </p:set>
                                    <p:animEffect transition="in" filter="blinds(horizontal)">
                                      <p:cBhvr>
                                        <p:cTn id="22" dur="500"/>
                                        <p:tgtEl>
                                          <p:spTgt spid="297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blinds(horizontal)">
                                      <p:cBhvr>
                                        <p:cTn id="27" dur="500"/>
                                        <p:tgtEl>
                                          <p:spTgt spid="1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blinds(horizontal)">
                                      <p:cBhvr>
                                        <p:cTn id="3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474" grpId="0" build="p" autoUpdateAnimBg="0"/>
      <p:bldP spid="12" grpId="0"/>
      <p:bldP spid="10"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C6F9D70-B078-429E-ADA3-3E84B57D796A}" type="slidenum">
              <a:rPr lang="en-GB" altLang="zh-CN" sz="1200" b="0">
                <a:solidFill>
                  <a:schemeClr val="bg1"/>
                </a:solidFill>
              </a:rPr>
              <a:pPr/>
              <a:t>15</a:t>
            </a:fld>
            <a:endParaRPr lang="en-GB" altLang="zh-CN" sz="1200" b="0">
              <a:solidFill>
                <a:schemeClr val="bg1"/>
              </a:solidFill>
            </a:endParaRPr>
          </a:p>
        </p:txBody>
      </p:sp>
      <p:sp>
        <p:nvSpPr>
          <p:cNvPr id="483330" name="Comment 2">
            <a:hlinkClick r:id="rId2" action="ppaction://hlinksldjump"/>
          </p:cNvPr>
          <p:cNvSpPr>
            <a:spLocks noChangeArrowheads="1"/>
          </p:cNvSpPr>
          <p:nvPr/>
        </p:nvSpPr>
        <p:spPr bwMode="auto">
          <a:xfrm>
            <a:off x="677793" y="1047390"/>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通货膨胀的定义 </a:t>
            </a:r>
          </a:p>
        </p:txBody>
      </p:sp>
      <p:sp>
        <p:nvSpPr>
          <p:cNvPr id="483331" name="Comment 3">
            <a:hlinkClick r:id="rId3" action="ppaction://hlinksldjump"/>
          </p:cNvPr>
          <p:cNvSpPr>
            <a:spLocks noChangeArrowheads="1"/>
          </p:cNvSpPr>
          <p:nvPr/>
        </p:nvSpPr>
        <p:spPr bwMode="auto">
          <a:xfrm>
            <a:off x="609600" y="332656"/>
            <a:ext cx="3671888"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80000"/>
              </a:lnSpc>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7</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.3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通货膨胀概述 </a:t>
            </a:r>
          </a:p>
        </p:txBody>
      </p:sp>
      <p:sp>
        <p:nvSpPr>
          <p:cNvPr id="483333" name="Rectangle 5"/>
          <p:cNvSpPr>
            <a:spLocks noChangeArrowheads="1"/>
          </p:cNvSpPr>
          <p:nvPr/>
        </p:nvSpPr>
        <p:spPr bwMode="auto">
          <a:xfrm>
            <a:off x="1042988" y="2085975"/>
            <a:ext cx="7416800" cy="4176713"/>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通货膨胀</a:t>
            </a:r>
            <a:r>
              <a:rPr kumimoji="1" lang="en-US" altLang="zh-CN" sz="2400" dirty="0">
                <a:effectLst>
                  <a:outerShdw blurRad="38100" dist="38100" dir="2700000" algn="tl">
                    <a:srgbClr val="C0C0C0"/>
                  </a:outerShdw>
                </a:effectLst>
                <a:latin typeface="Times New Roman" pitchFamily="18" charset="0"/>
              </a:rPr>
              <a:t>(inflation)</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：指经济体在一定时期内价格水平普遍而持续地上升</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800100" lvl="1" indent="-342900" algn="just" eaLnBrk="1" hangingPunct="1">
              <a:lnSpc>
                <a:spcPct val="95000"/>
              </a:lnSpc>
              <a:spcBef>
                <a:spcPct val="200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物价上涨不是指一种或几种物品的物价上涨，而是物价总水平的上涨；</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800100" lvl="1" indent="-342900" algn="just" eaLnBrk="1" hangingPunct="1">
              <a:lnSpc>
                <a:spcPct val="95000"/>
              </a:lnSpc>
              <a:spcBef>
                <a:spcPct val="200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物价上涨应持续一定时期而不是短暂的物价上升；</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800100" lvl="1" indent="-342900" algn="just" eaLnBrk="1" hangingPunct="1">
              <a:lnSpc>
                <a:spcPct val="95000"/>
              </a:lnSpc>
              <a:spcBef>
                <a:spcPct val="200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物价上涨达到一定的幅度，如果物价水平上升幅度较小，即便有物价上升，那么也不称其为通货膨胀</a:t>
            </a:r>
          </a:p>
          <a:p>
            <a:pPr marL="342900" indent="-34290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通货紧缩</a:t>
            </a:r>
            <a:r>
              <a:rPr kumimoji="1" lang="en-US" altLang="zh-CN" sz="2400" dirty="0">
                <a:effectLst>
                  <a:outerShdw blurRad="38100" dist="38100" dir="2700000" algn="tl">
                    <a:srgbClr val="C0C0C0"/>
                  </a:outerShdw>
                </a:effectLst>
                <a:latin typeface="Times New Roman" pitchFamily="18" charset="0"/>
                <a:cs typeface="Times New Roman" pitchFamily="18" charset="0"/>
              </a:rPr>
              <a:t>(deflation)</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：物价水平普遍而持续的下降</a:t>
            </a:r>
          </a:p>
          <a:p>
            <a:pPr marL="342900" indent="-342900" algn="just" eaLnBrk="1" hangingPunct="1">
              <a:spcBef>
                <a:spcPct val="3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物价稳定</a:t>
            </a:r>
            <a:r>
              <a:rPr kumimoji="1" lang="en-US" altLang="zh-CN" sz="2400" dirty="0">
                <a:effectLst>
                  <a:outerShdw blurRad="38100" dist="38100" dir="2700000" algn="tl">
                    <a:srgbClr val="C0C0C0"/>
                  </a:outerShdw>
                </a:effectLst>
                <a:latin typeface="Times New Roman" pitchFamily="18" charset="0"/>
                <a:cs typeface="Times New Roman" pitchFamily="18" charset="0"/>
              </a:rPr>
              <a:t>(price stability)</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：物价水平既不上升也不下降时的状态</a:t>
            </a:r>
            <a:r>
              <a:rPr kumimoji="1" lang="zh-CN" altLang="en-US" dirty="0">
                <a:latin typeface="Arial" charset="0"/>
              </a:rPr>
              <a:t> </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 </a:t>
            </a:r>
          </a:p>
        </p:txBody>
      </p:sp>
      <p:sp>
        <p:nvSpPr>
          <p:cNvPr id="2" name="日期占位符 1"/>
          <p:cNvSpPr>
            <a:spLocks noGrp="1"/>
          </p:cNvSpPr>
          <p:nvPr>
            <p:ph type="dt" sz="half" idx="10"/>
          </p:nvPr>
        </p:nvSpPr>
        <p:spPr/>
        <p:txBody>
          <a:bodyPr/>
          <a:lstStyle/>
          <a:p>
            <a:pPr>
              <a:defRPr/>
            </a:pPr>
            <a:fld id="{D99CBD1F-AE92-4E37-882E-D08C8E4E7C7E}"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425857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3330"/>
                                        </p:tgtEl>
                                        <p:attrNameLst>
                                          <p:attrName>style.visibility</p:attrName>
                                        </p:attrNameLst>
                                      </p:cBhvr>
                                      <p:to>
                                        <p:strVal val="visible"/>
                                      </p:to>
                                    </p:set>
                                    <p:animEffect transition="in" filter="blinds(horizontal)">
                                      <p:cBhvr>
                                        <p:cTn id="7" dur="500"/>
                                        <p:tgtEl>
                                          <p:spTgt spid="483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3333">
                                            <p:txEl>
                                              <p:pRg st="0" end="0"/>
                                            </p:txEl>
                                          </p:spTgt>
                                        </p:tgtEl>
                                        <p:attrNameLst>
                                          <p:attrName>style.visibility</p:attrName>
                                        </p:attrNameLst>
                                      </p:cBhvr>
                                      <p:to>
                                        <p:strVal val="visible"/>
                                      </p:to>
                                    </p:set>
                                    <p:animEffect transition="in" filter="wipe(up)">
                                      <p:cBhvr>
                                        <p:cTn id="12" dur="500"/>
                                        <p:tgtEl>
                                          <p:spTgt spid="483333">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83333">
                                            <p:txEl>
                                              <p:pRg st="1" end="1"/>
                                            </p:txEl>
                                          </p:spTgt>
                                        </p:tgtEl>
                                        <p:attrNameLst>
                                          <p:attrName>style.visibility</p:attrName>
                                        </p:attrNameLst>
                                      </p:cBhvr>
                                      <p:to>
                                        <p:strVal val="visible"/>
                                      </p:to>
                                    </p:set>
                                    <p:animEffect transition="in" filter="wipe(up)">
                                      <p:cBhvr>
                                        <p:cTn id="15" dur="500"/>
                                        <p:tgtEl>
                                          <p:spTgt spid="483333">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83333">
                                            <p:txEl>
                                              <p:pRg st="2" end="2"/>
                                            </p:txEl>
                                          </p:spTgt>
                                        </p:tgtEl>
                                        <p:attrNameLst>
                                          <p:attrName>style.visibility</p:attrName>
                                        </p:attrNameLst>
                                      </p:cBhvr>
                                      <p:to>
                                        <p:strVal val="visible"/>
                                      </p:to>
                                    </p:set>
                                    <p:animEffect transition="in" filter="wipe(up)">
                                      <p:cBhvr>
                                        <p:cTn id="18" dur="500"/>
                                        <p:tgtEl>
                                          <p:spTgt spid="483333">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83333">
                                            <p:txEl>
                                              <p:pRg st="3" end="3"/>
                                            </p:txEl>
                                          </p:spTgt>
                                        </p:tgtEl>
                                        <p:attrNameLst>
                                          <p:attrName>style.visibility</p:attrName>
                                        </p:attrNameLst>
                                      </p:cBhvr>
                                      <p:to>
                                        <p:strVal val="visible"/>
                                      </p:to>
                                    </p:set>
                                    <p:animEffect transition="in" filter="wipe(up)">
                                      <p:cBhvr>
                                        <p:cTn id="21" dur="500"/>
                                        <p:tgtEl>
                                          <p:spTgt spid="483333">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83333">
                                            <p:txEl>
                                              <p:pRg st="4" end="4"/>
                                            </p:txEl>
                                          </p:spTgt>
                                        </p:tgtEl>
                                        <p:attrNameLst>
                                          <p:attrName>style.visibility</p:attrName>
                                        </p:attrNameLst>
                                      </p:cBhvr>
                                      <p:to>
                                        <p:strVal val="visible"/>
                                      </p:to>
                                    </p:set>
                                    <p:animEffect transition="in" filter="wipe(up)">
                                      <p:cBhvr>
                                        <p:cTn id="26" dur="500"/>
                                        <p:tgtEl>
                                          <p:spTgt spid="483333">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83333">
                                            <p:txEl>
                                              <p:pRg st="5" end="5"/>
                                            </p:txEl>
                                          </p:spTgt>
                                        </p:tgtEl>
                                        <p:attrNameLst>
                                          <p:attrName>style.visibility</p:attrName>
                                        </p:attrNameLst>
                                      </p:cBhvr>
                                      <p:to>
                                        <p:strVal val="visible"/>
                                      </p:to>
                                    </p:set>
                                    <p:animEffect transition="in" filter="wipe(up)">
                                      <p:cBhvr>
                                        <p:cTn id="31" dur="500"/>
                                        <p:tgtEl>
                                          <p:spTgt spid="4833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p:bldP spid="48333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29B985D-9044-42A3-B8B7-23FE8E3F93F7}" type="slidenum">
              <a:rPr lang="en-GB" altLang="zh-CN" sz="1200" b="0">
                <a:solidFill>
                  <a:schemeClr val="bg1"/>
                </a:solidFill>
              </a:rPr>
              <a:pPr/>
              <a:t>16</a:t>
            </a:fld>
            <a:endParaRPr lang="en-GB" altLang="zh-CN" sz="1200" b="0">
              <a:solidFill>
                <a:schemeClr val="bg1"/>
              </a:solidFill>
            </a:endParaRPr>
          </a:p>
        </p:txBody>
      </p:sp>
      <p:sp>
        <p:nvSpPr>
          <p:cNvPr id="439298" name="Comment 2">
            <a:hlinkClick r:id="rId3" action="ppaction://hlinksldjump"/>
          </p:cNvPr>
          <p:cNvSpPr>
            <a:spLocks noChangeArrowheads="1"/>
          </p:cNvSpPr>
          <p:nvPr/>
        </p:nvSpPr>
        <p:spPr bwMode="auto">
          <a:xfrm>
            <a:off x="609600" y="407789"/>
            <a:ext cx="536892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7</a:t>
            </a:r>
            <a:r>
              <a:rPr lang="en-US" altLang="zh-CN" sz="2800" dirty="0" smtClean="0">
                <a:solidFill>
                  <a:srgbClr val="336699"/>
                </a:solidFill>
                <a:latin typeface="微软雅黑" pitchFamily="34" charset="-122"/>
                <a:ea typeface="微软雅黑" pitchFamily="34" charset="-122"/>
              </a:rPr>
              <a:t>.3.2 </a:t>
            </a:r>
            <a:r>
              <a:rPr lang="zh-CN" altLang="en-US" sz="2800" dirty="0">
                <a:solidFill>
                  <a:srgbClr val="336699"/>
                </a:solidFill>
                <a:latin typeface="微软雅黑" pitchFamily="34" charset="-122"/>
                <a:ea typeface="微软雅黑" pitchFamily="34" charset="-122"/>
              </a:rPr>
              <a:t>通货膨胀的衡量</a:t>
            </a:r>
            <a:endParaRPr lang="zh-CN" altLang="en-US" sz="2800" dirty="0">
              <a:solidFill>
                <a:srgbClr val="FFFFFF"/>
              </a:solidFill>
              <a:effectLst>
                <a:outerShdw blurRad="38100" dist="38100" dir="2700000" algn="tl">
                  <a:srgbClr val="C0C0C0"/>
                </a:outerShdw>
              </a:effectLst>
              <a:latin typeface="微软雅黑" pitchFamily="34" charset="-122"/>
              <a:ea typeface="微软雅黑" pitchFamily="34" charset="-122"/>
            </a:endParaRPr>
          </a:p>
        </p:txBody>
      </p:sp>
      <p:sp>
        <p:nvSpPr>
          <p:cNvPr id="307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3" name="Rectangle 178"/>
          <p:cNvSpPr>
            <a:spLocks noChangeArrowheads="1"/>
          </p:cNvSpPr>
          <p:nvPr/>
        </p:nvSpPr>
        <p:spPr bwMode="auto">
          <a:xfrm>
            <a:off x="898525" y="2133600"/>
            <a:ext cx="7561263" cy="922338"/>
          </a:xfrm>
          <a:prstGeom prst="rect">
            <a:avLst/>
          </a:prstGeom>
          <a:noFill/>
          <a:ln w="9525">
            <a:noFill/>
            <a:miter lim="800000"/>
            <a:headEnd/>
            <a:tailEnd/>
          </a:ln>
          <a:effectLst/>
        </p:spPr>
        <p:txBody>
          <a:bodyPr/>
          <a:lstStyle/>
          <a:p>
            <a:pPr marL="273050" indent="-273050" algn="just" eaLnBrk="1" hangingPunct="1">
              <a:spcBef>
                <a:spcPct val="50000"/>
              </a:spcBef>
              <a:buClr>
                <a:srgbClr val="FF6600"/>
              </a:buClr>
              <a:buSzPct val="120000"/>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400" dirty="0">
                <a:solidFill>
                  <a:schemeClr val="tx1"/>
                </a:solidFill>
                <a:effectLst>
                  <a:outerShdw blurRad="38100" dist="38100" dir="2700000" algn="tl">
                    <a:srgbClr val="C0C0C0"/>
                  </a:outerShdw>
                </a:effectLst>
                <a:latin typeface="宋体" pitchFamily="2" charset="-122"/>
              </a:rPr>
              <a:t>平减指数是表示一定时期里全部社会产品价格水平变化的指数，它是名义</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400" dirty="0">
                <a:solidFill>
                  <a:schemeClr val="tx1"/>
                </a:solidFill>
                <a:effectLst>
                  <a:outerShdw blurRad="38100" dist="38100" dir="2700000" algn="tl">
                    <a:srgbClr val="C0C0C0"/>
                  </a:outerShdw>
                </a:effectLst>
                <a:latin typeface="宋体" pitchFamily="2" charset="-122"/>
              </a:rPr>
              <a:t>和实际</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400" dirty="0">
                <a:solidFill>
                  <a:schemeClr val="tx1"/>
                </a:solidFill>
                <a:effectLst>
                  <a:outerShdw blurRad="38100" dist="38100" dir="2700000" algn="tl">
                    <a:srgbClr val="C0C0C0"/>
                  </a:outerShdw>
                </a:effectLst>
                <a:latin typeface="宋体" pitchFamily="2" charset="-122"/>
              </a:rPr>
              <a:t>的比率</a:t>
            </a:r>
            <a:endParaRPr kumimoji="1" lang="en-US" altLang="zh-CN" sz="2400" dirty="0">
              <a:solidFill>
                <a:schemeClr val="tx1"/>
              </a:solidFill>
              <a:effectLst>
                <a:outerShdw blurRad="38100" dist="38100" dir="2700000" algn="tl">
                  <a:srgbClr val="C0C0C0"/>
                </a:outerShdw>
              </a:effectLst>
              <a:latin typeface="宋体" pitchFamily="2" charset="-122"/>
            </a:endParaRPr>
          </a:p>
        </p:txBody>
      </p:sp>
      <p:sp>
        <p:nvSpPr>
          <p:cNvPr id="14" name="Comment 2">
            <a:hlinkClick r:id="rId3" action="ppaction://hlinksldjump"/>
          </p:cNvPr>
          <p:cNvSpPr>
            <a:spLocks noChangeArrowheads="1"/>
          </p:cNvSpPr>
          <p:nvPr/>
        </p:nvSpPr>
        <p:spPr bwMode="auto">
          <a:xfrm>
            <a:off x="755576" y="1115220"/>
            <a:ext cx="32766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1. GDP</a:t>
            </a:r>
            <a:r>
              <a:rPr lang="zh-CN" altLang="en-US" sz="2600" dirty="0">
                <a:solidFill>
                  <a:srgbClr val="336699"/>
                </a:solidFill>
                <a:latin typeface="微软雅黑" pitchFamily="34" charset="-122"/>
                <a:ea typeface="微软雅黑" pitchFamily="34" charset="-122"/>
              </a:rPr>
              <a:t>平减指数</a:t>
            </a:r>
            <a:r>
              <a:rPr lang="zh-CN" altLang="en-US" sz="26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308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24584" name="对象 2"/>
          <p:cNvGraphicFramePr>
            <a:graphicFrameLocks noChangeAspect="1"/>
          </p:cNvGraphicFramePr>
          <p:nvPr/>
        </p:nvGraphicFramePr>
        <p:xfrm>
          <a:off x="1700213" y="3141663"/>
          <a:ext cx="5743575" cy="719137"/>
        </p:xfrm>
        <a:graphic>
          <a:graphicData uri="http://schemas.openxmlformats.org/presentationml/2006/ole">
            <mc:AlternateContent xmlns:mc="http://schemas.openxmlformats.org/markup-compatibility/2006">
              <mc:Choice xmlns:v="urn:schemas-microsoft-com:vml" Requires="v">
                <p:oleObj spid="_x0000_s39952" name="Equation" r:id="rId4" imgW="3340100" imgH="419100" progId="Equation.DSMT4">
                  <p:embed/>
                </p:oleObj>
              </mc:Choice>
              <mc:Fallback>
                <p:oleObj name="Equation" r:id="rId4" imgW="33401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3141663"/>
                        <a:ext cx="57435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7FB1544C-370D-4CA5-A48C-EC48191BC3DC}"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06995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298"/>
                                        </p:tgtEl>
                                        <p:attrNameLst>
                                          <p:attrName>style.visibility</p:attrName>
                                        </p:attrNameLst>
                                      </p:cBhvr>
                                      <p:to>
                                        <p:strVal val="visible"/>
                                      </p:to>
                                    </p:set>
                                    <p:animEffect transition="in" filter="blinds(horizontal)">
                                      <p:cBhvr>
                                        <p:cTn id="7" dur="500"/>
                                        <p:tgtEl>
                                          <p:spTgt spid="439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blinds(horizontal)">
                                      <p:cBhvr>
                                        <p:cTn id="17" dur="500"/>
                                        <p:tgtEl>
                                          <p:spTgt spid="1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584"/>
                                        </p:tgtEl>
                                        <p:attrNameLst>
                                          <p:attrName>style.visibility</p:attrName>
                                        </p:attrNameLst>
                                      </p:cBhvr>
                                      <p:to>
                                        <p:strVal val="visible"/>
                                      </p:to>
                                    </p:set>
                                    <p:animEffect transition="in" filter="blinds(horizontal)">
                                      <p:cBhvr>
                                        <p:cTn id="22" dur="5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p:bldP spid="13" grpId="0" build="p" autoUpdateAnimBg="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01C5A7C-2C55-40B9-8987-6080BBE6DF54}" type="slidenum">
              <a:rPr lang="en-GB" altLang="zh-CN" sz="1200" b="0">
                <a:solidFill>
                  <a:schemeClr val="bg1"/>
                </a:solidFill>
              </a:rPr>
              <a:pPr/>
              <a:t>17</a:t>
            </a:fld>
            <a:endParaRPr lang="en-GB" altLang="zh-CN" sz="1200" b="0">
              <a:solidFill>
                <a:schemeClr val="bg1"/>
              </a:solidFill>
            </a:endParaRPr>
          </a:p>
        </p:txBody>
      </p:sp>
      <p:sp>
        <p:nvSpPr>
          <p:cNvPr id="410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9" name="Rectangle 178"/>
          <p:cNvSpPr>
            <a:spLocks noChangeArrowheads="1"/>
          </p:cNvSpPr>
          <p:nvPr/>
        </p:nvSpPr>
        <p:spPr bwMode="auto">
          <a:xfrm>
            <a:off x="827088" y="1341438"/>
            <a:ext cx="7561262" cy="1223962"/>
          </a:xfrm>
          <a:prstGeom prst="rect">
            <a:avLst/>
          </a:prstGeom>
          <a:noFill/>
          <a:ln w="9525">
            <a:noFill/>
            <a:miter lim="800000"/>
            <a:headEnd/>
            <a:tailEnd/>
          </a:ln>
          <a:effectLst/>
        </p:spPr>
        <p:txBody>
          <a:bodyPr/>
          <a:lstStyle/>
          <a:p>
            <a:pPr marL="273050" indent="-27305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消费价格指数</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(Consumer Price Index)</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：衡量一定时期里城乡居民消费的物品和劳务的价格平均变化程度的指标</a:t>
            </a:r>
            <a:r>
              <a:rPr kumimoji="1" lang="zh-CN" altLang="en-US" sz="2400" dirty="0">
                <a:solidFill>
                  <a:schemeClr val="tx1"/>
                </a:solidFill>
                <a:effectLst>
                  <a:outerShdw blurRad="38100" dist="38100" dir="2700000" algn="tl">
                    <a:srgbClr val="C0C0C0"/>
                  </a:outerShdw>
                </a:effectLst>
                <a:latin typeface="宋体" pitchFamily="2" charset="-122"/>
              </a:rPr>
              <a:t>。</a:t>
            </a:r>
            <a:endParaRPr kumimoji="1" lang="en-US" altLang="zh-CN" sz="2400" dirty="0">
              <a:solidFill>
                <a:schemeClr val="tx1"/>
              </a:solidFill>
              <a:effectLst>
                <a:outerShdw blurRad="38100" dist="38100" dir="2700000" algn="tl">
                  <a:srgbClr val="C0C0C0"/>
                </a:outerShdw>
              </a:effectLst>
              <a:latin typeface="宋体" pitchFamily="2" charset="-122"/>
            </a:endParaRPr>
          </a:p>
        </p:txBody>
      </p:sp>
      <p:sp>
        <p:nvSpPr>
          <p:cNvPr id="10" name="Comment 2">
            <a:hlinkClick r:id="rId3" action="ppaction://hlinksldjump"/>
          </p:cNvPr>
          <p:cNvSpPr>
            <a:spLocks noChangeArrowheads="1"/>
          </p:cNvSpPr>
          <p:nvPr/>
        </p:nvSpPr>
        <p:spPr bwMode="auto">
          <a:xfrm>
            <a:off x="755650" y="692150"/>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2. </a:t>
            </a:r>
            <a:r>
              <a:rPr lang="zh-CN" altLang="en-US" sz="2600" dirty="0">
                <a:solidFill>
                  <a:srgbClr val="336699"/>
                </a:solidFill>
                <a:latin typeface="微软雅黑" pitchFamily="34" charset="-122"/>
                <a:ea typeface="微软雅黑" pitchFamily="34" charset="-122"/>
              </a:rPr>
              <a:t>消费价格指数</a:t>
            </a:r>
            <a:r>
              <a:rPr lang="en-US" altLang="zh-CN" sz="2600" dirty="0">
                <a:solidFill>
                  <a:srgbClr val="336699"/>
                </a:solidFill>
                <a:latin typeface="微软雅黑" pitchFamily="34" charset="-122"/>
                <a:ea typeface="微软雅黑" pitchFamily="34" charset="-122"/>
              </a:rPr>
              <a:t>CPI</a:t>
            </a:r>
            <a:r>
              <a:rPr lang="zh-CN" altLang="en-US" sz="26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graphicFrame>
        <p:nvGraphicFramePr>
          <p:cNvPr id="25606" name="对象 4"/>
          <p:cNvGraphicFramePr>
            <a:graphicFrameLocks noChangeAspect="1"/>
          </p:cNvGraphicFramePr>
          <p:nvPr/>
        </p:nvGraphicFramePr>
        <p:xfrm>
          <a:off x="1908175" y="2719388"/>
          <a:ext cx="4992688" cy="647700"/>
        </p:xfrm>
        <a:graphic>
          <a:graphicData uri="http://schemas.openxmlformats.org/presentationml/2006/ole">
            <mc:AlternateContent xmlns:mc="http://schemas.openxmlformats.org/markup-compatibility/2006">
              <mc:Choice xmlns:v="urn:schemas-microsoft-com:vml" Requires="v">
                <p:oleObj spid="_x0000_s40976" name="Equation" r:id="rId4" imgW="3225800" imgH="419100" progId="Equation.DSMT4">
                  <p:embed/>
                </p:oleObj>
              </mc:Choice>
              <mc:Fallback>
                <p:oleObj name="Equation" r:id="rId4" imgW="32258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719388"/>
                        <a:ext cx="49926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78"/>
          <p:cNvSpPr>
            <a:spLocks noChangeArrowheads="1"/>
          </p:cNvSpPr>
          <p:nvPr/>
        </p:nvSpPr>
        <p:spPr bwMode="auto">
          <a:xfrm>
            <a:off x="936625" y="3716338"/>
            <a:ext cx="7380288" cy="1944687"/>
          </a:xfrm>
          <a:prstGeom prst="rect">
            <a:avLst/>
          </a:prstGeom>
          <a:noFill/>
          <a:ln w="15875">
            <a:solidFill>
              <a:srgbClr val="92D050"/>
            </a:solidFill>
            <a:miter lim="800000"/>
            <a:headEnd/>
            <a:tailEnd/>
          </a:ln>
          <a:effectLst/>
        </p:spPr>
        <p:txBody>
          <a:bodyPr/>
          <a:lstStyle/>
          <a:p>
            <a:pPr marL="273050" indent="-273050" algn="just" eaLnBrk="1" hangingPunct="1">
              <a:spcBef>
                <a:spcPct val="50000"/>
              </a:spcBef>
              <a:buClr>
                <a:srgbClr val="FF6600"/>
              </a:buClr>
              <a:buSzPct val="120000"/>
              <a:buFont typeface="Wingdings" pitchFamily="2" charset="2"/>
              <a:buChar char="§"/>
              <a:defRPr/>
            </a:pPr>
            <a:r>
              <a:rPr kumimoji="1" lang="zh-CN" altLang="en-US"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我国</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CPI</a:t>
            </a:r>
            <a:r>
              <a:rPr kumimoji="1" lang="zh-CN" altLang="en-US"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的基期每五年进行一次轮换，</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2016</a:t>
            </a:r>
            <a:r>
              <a:rPr kumimoji="1" lang="zh-CN" altLang="en-US"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年</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1</a:t>
            </a:r>
            <a:r>
              <a:rPr kumimoji="1" lang="zh-CN" altLang="en-US"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月开始以</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2015</a:t>
            </a:r>
            <a:r>
              <a:rPr kumimoji="1" lang="zh-CN" altLang="en-US"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年为新一轮基期（新基期调查目录较以前有较大调整），前三轮基期分别为</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2000</a:t>
            </a:r>
            <a:r>
              <a:rPr kumimoji="1" lang="zh-CN" altLang="en-US"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年、</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2005</a:t>
            </a:r>
            <a:r>
              <a:rPr kumimoji="1" lang="zh-CN" altLang="en-US"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年和</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2010</a:t>
            </a:r>
            <a:r>
              <a:rPr kumimoji="1" lang="zh-CN" altLang="en-US"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年</a:t>
            </a:r>
            <a:r>
              <a:rPr kumimoji="1" lang="zh-CN" altLang="en-US" sz="1800" dirty="0">
                <a:solidFill>
                  <a:schemeClr val="tx1">
                    <a:lumMod val="85000"/>
                    <a:lumOff val="15000"/>
                  </a:schemeClr>
                </a:solidFill>
                <a:effectLst>
                  <a:outerShdw blurRad="38100" dist="38100" dir="2700000" algn="tl">
                    <a:srgbClr val="C0C0C0"/>
                  </a:outerShdw>
                </a:effectLst>
                <a:latin typeface="宋体" pitchFamily="2" charset="-122"/>
              </a:rPr>
              <a:t>。</a:t>
            </a:r>
            <a:endParaRPr kumimoji="1" lang="en-US" altLang="zh-CN" sz="1800" dirty="0">
              <a:solidFill>
                <a:schemeClr val="tx1">
                  <a:lumMod val="85000"/>
                  <a:lumOff val="15000"/>
                </a:schemeClr>
              </a:solidFill>
              <a:effectLst>
                <a:outerShdw blurRad="38100" dist="38100" dir="2700000" algn="tl">
                  <a:srgbClr val="C0C0C0"/>
                </a:outerShdw>
              </a:effectLst>
              <a:latin typeface="宋体" pitchFamily="2" charset="-122"/>
            </a:endParaRPr>
          </a:p>
          <a:p>
            <a:pPr marL="273050" indent="-273050" algn="just" eaLnBrk="1" hangingPunct="1">
              <a:spcBef>
                <a:spcPct val="50000"/>
              </a:spcBef>
              <a:buClr>
                <a:srgbClr val="FF6600"/>
              </a:buClr>
              <a:buSzPct val="120000"/>
              <a:buFont typeface="Wingdings" pitchFamily="2" charset="2"/>
              <a:buChar char="§"/>
              <a:defRPr/>
            </a:pPr>
            <a:r>
              <a:rPr kumimoji="1" lang="zh-CN"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我国的</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CPI</a:t>
            </a:r>
            <a:r>
              <a:rPr kumimoji="1" lang="zh-CN"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“篮子”产品包括</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8</a:t>
            </a:r>
            <a:r>
              <a:rPr kumimoji="1" lang="zh-CN"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大类商品和服务：食品烟酒类、衣着类、居住类、生活用品及服务类、交通和通讯类、教育文化和娱乐类、医疗保健类、其他用品和服务类</a:t>
            </a:r>
            <a:endPar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endParaRPr>
          </a:p>
        </p:txBody>
      </p:sp>
      <p:sp>
        <p:nvSpPr>
          <p:cNvPr id="2" name="日期占位符 1"/>
          <p:cNvSpPr>
            <a:spLocks noGrp="1"/>
          </p:cNvSpPr>
          <p:nvPr>
            <p:ph type="dt" sz="half" idx="10"/>
          </p:nvPr>
        </p:nvSpPr>
        <p:spPr/>
        <p:txBody>
          <a:bodyPr/>
          <a:lstStyle/>
          <a:p>
            <a:pPr>
              <a:defRPr/>
            </a:pPr>
            <a:fld id="{06557C14-58BB-436C-A54A-8C47DEEAFC66}"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4197361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606"/>
                                        </p:tgtEl>
                                        <p:attrNameLst>
                                          <p:attrName>style.visibility</p:attrName>
                                        </p:attrNameLst>
                                      </p:cBhvr>
                                      <p:to>
                                        <p:strVal val="visible"/>
                                      </p:to>
                                    </p:set>
                                    <p:animEffect transition="in" filter="blinds(horizontal)">
                                      <p:cBhvr>
                                        <p:cTn id="17" dur="500"/>
                                        <p:tgtEl>
                                          <p:spTgt spid="256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5C51B06-077A-4AB4-AF2B-B128BE3ADDEC}" type="slidenum">
              <a:rPr lang="en-GB" altLang="zh-CN" sz="1200" b="0">
                <a:solidFill>
                  <a:schemeClr val="bg1"/>
                </a:solidFill>
              </a:rPr>
              <a:pPr/>
              <a:t>18</a:t>
            </a:fld>
            <a:endParaRPr lang="en-GB" altLang="zh-CN" sz="1200" b="0">
              <a:solidFill>
                <a:schemeClr val="bg1"/>
              </a:solidFill>
            </a:endParaRPr>
          </a:p>
        </p:txBody>
      </p:sp>
      <p:sp>
        <p:nvSpPr>
          <p:cNvPr id="450562" name="Rectangle 2"/>
          <p:cNvSpPr>
            <a:spLocks noChangeArrowheads="1"/>
          </p:cNvSpPr>
          <p:nvPr/>
        </p:nvSpPr>
        <p:spPr bwMode="auto">
          <a:xfrm>
            <a:off x="827088" y="1341438"/>
            <a:ext cx="7705725" cy="4464050"/>
          </a:xfrm>
          <a:prstGeom prst="rect">
            <a:avLst/>
          </a:prstGeom>
          <a:noFill/>
          <a:ln w="9525">
            <a:noFill/>
            <a:miter lim="800000"/>
            <a:headEnd/>
            <a:tailEnd/>
          </a:ln>
          <a:effectLst/>
        </p:spPr>
        <p:txBody>
          <a:bodyPr/>
          <a:lstStyle/>
          <a:p>
            <a:pPr marL="342900" indent="-342900" algn="just" eaLnBrk="1" hangingPunct="1">
              <a:lnSpc>
                <a:spcPct val="95000"/>
              </a:lnSpc>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相同：</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622300" lvl="1" indent="-261938" algn="just" eaLnBrk="1" hangingPunct="1">
              <a:lnSpc>
                <a:spcPct val="95000"/>
              </a:lnSpc>
              <a:spcBef>
                <a:spcPts val="600"/>
              </a:spcBef>
              <a:buClr>
                <a:srgbClr val="FF6600"/>
              </a:buClr>
              <a:buSzPct val="120000"/>
              <a:buFont typeface="Arial" pitchFamily="34" charset="0"/>
              <a:buChar char="•"/>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都提供了衡量一般价格水平的方法，提供了有关经济中价格总水平变动的信息</a:t>
            </a:r>
          </a:p>
          <a:p>
            <a:pPr marL="342900" indent="-342900" algn="just" eaLnBrk="1" hangingPunct="1">
              <a:lnSpc>
                <a:spcPct val="95000"/>
              </a:lnSpc>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区别：</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622300" lvl="1" indent="-261938" algn="just" eaLnBrk="1" hangingPunct="1">
              <a:lnSpc>
                <a:spcPct val="95000"/>
              </a:lnSpc>
              <a:spcBef>
                <a:spcPts val="600"/>
              </a:spcBef>
              <a:buClr>
                <a:srgbClr val="FF6600"/>
              </a:buClr>
              <a:buSzPct val="120000"/>
              <a:buFont typeface="Arial" pitchFamily="34" charset="0"/>
              <a:buChar char="•"/>
              <a:defRPr/>
            </a:pP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GDP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rPr>
              <a:t>平减指数衡量所生产的所有产品与服务的价格，而</a:t>
            </a: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CPI</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rPr>
              <a:t>只衡量消费者购买的产品与服务的价格。故企业或政府购买的产品价格变动不反映在</a:t>
            </a: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CPI</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rPr>
              <a:t>上，而是反映在</a:t>
            </a: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GDP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rPr>
              <a:t>平减指数上</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endParaRPr>
          </a:p>
          <a:p>
            <a:pPr marL="622300" lvl="1" indent="-261938" algn="just" eaLnBrk="1" hangingPunct="1">
              <a:lnSpc>
                <a:spcPct val="95000"/>
              </a:lnSpc>
              <a:spcBef>
                <a:spcPts val="600"/>
              </a:spcBef>
              <a:buClr>
                <a:srgbClr val="FF6600"/>
              </a:buClr>
              <a:buSzPct val="120000"/>
              <a:buFont typeface="Arial" pitchFamily="34" charset="0"/>
              <a:buChar char="•"/>
              <a:defRPr/>
            </a:pP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GDP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rPr>
              <a:t>平减指数只包括国内生产的产品，进口品并不是</a:t>
            </a: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GDP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rPr>
              <a:t>的一部分，其价格变动也不反映在</a:t>
            </a: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GDP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rPr>
              <a:t>平减指数上</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endParaRPr>
          </a:p>
          <a:p>
            <a:pPr marL="342900" indent="-342900" algn="just" eaLnBrk="1" hangingPunct="1">
              <a:lnSpc>
                <a:spcPct val="95000"/>
              </a:lnSpc>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实际应用选用何者，取决于研究目的和数据可得性</a:t>
            </a:r>
          </a:p>
        </p:txBody>
      </p:sp>
      <p:sp>
        <p:nvSpPr>
          <p:cNvPr id="450609" name="Comment 49">
            <a:hlinkClick r:id="rId2" action="ppaction://hlinksldjump"/>
          </p:cNvPr>
          <p:cNvSpPr>
            <a:spLocks noChangeArrowheads="1"/>
          </p:cNvSpPr>
          <p:nvPr/>
        </p:nvSpPr>
        <p:spPr bwMode="auto">
          <a:xfrm>
            <a:off x="755650" y="765175"/>
            <a:ext cx="460851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marL="342900" indent="-342900">
              <a:lnSpc>
                <a:spcPct val="90000"/>
              </a:lnSpc>
              <a:buClr>
                <a:srgbClr val="FF6600"/>
              </a:buClr>
              <a:buSzPct val="100000"/>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GDP</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平减指数与</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CPI</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的异同</a:t>
            </a:r>
          </a:p>
        </p:txBody>
      </p:sp>
    </p:spTree>
    <p:extLst>
      <p:ext uri="{BB962C8B-B14F-4D97-AF65-F5344CB8AC3E}">
        <p14:creationId xmlns:p14="http://schemas.microsoft.com/office/powerpoint/2010/main" val="249292038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09"/>
                                        </p:tgtEl>
                                        <p:attrNameLst>
                                          <p:attrName>style.visibility</p:attrName>
                                        </p:attrNameLst>
                                      </p:cBhvr>
                                      <p:to>
                                        <p:strVal val="visible"/>
                                      </p:to>
                                    </p:set>
                                    <p:animEffect transition="in" filter="blinds(horizontal)">
                                      <p:cBhvr>
                                        <p:cTn id="7" dur="500"/>
                                        <p:tgtEl>
                                          <p:spTgt spid="450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62">
                                            <p:txEl>
                                              <p:pRg st="0" end="0"/>
                                            </p:txEl>
                                          </p:spTgt>
                                        </p:tgtEl>
                                        <p:attrNameLst>
                                          <p:attrName>style.visibility</p:attrName>
                                        </p:attrNameLst>
                                      </p:cBhvr>
                                      <p:to>
                                        <p:strVal val="visible"/>
                                      </p:to>
                                    </p:set>
                                    <p:animEffect transition="in" filter="blinds(horizontal)">
                                      <p:cBhvr>
                                        <p:cTn id="12" dur="500"/>
                                        <p:tgtEl>
                                          <p:spTgt spid="450562">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50562">
                                            <p:txEl>
                                              <p:pRg st="1" end="1"/>
                                            </p:txEl>
                                          </p:spTgt>
                                        </p:tgtEl>
                                        <p:attrNameLst>
                                          <p:attrName>style.visibility</p:attrName>
                                        </p:attrNameLst>
                                      </p:cBhvr>
                                      <p:to>
                                        <p:strVal val="visible"/>
                                      </p:to>
                                    </p:set>
                                    <p:animEffect transition="in" filter="blinds(horizontal)">
                                      <p:cBhvr>
                                        <p:cTn id="15" dur="500"/>
                                        <p:tgtEl>
                                          <p:spTgt spid="450562">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0562">
                                            <p:txEl>
                                              <p:pRg st="2" end="2"/>
                                            </p:txEl>
                                          </p:spTgt>
                                        </p:tgtEl>
                                        <p:attrNameLst>
                                          <p:attrName>style.visibility</p:attrName>
                                        </p:attrNameLst>
                                      </p:cBhvr>
                                      <p:to>
                                        <p:strVal val="visible"/>
                                      </p:to>
                                    </p:set>
                                    <p:animEffect transition="in" filter="blinds(horizontal)">
                                      <p:cBhvr>
                                        <p:cTn id="20" dur="500"/>
                                        <p:tgtEl>
                                          <p:spTgt spid="450562">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50562">
                                            <p:txEl>
                                              <p:pRg st="3" end="3"/>
                                            </p:txEl>
                                          </p:spTgt>
                                        </p:tgtEl>
                                        <p:attrNameLst>
                                          <p:attrName>style.visibility</p:attrName>
                                        </p:attrNameLst>
                                      </p:cBhvr>
                                      <p:to>
                                        <p:strVal val="visible"/>
                                      </p:to>
                                    </p:set>
                                    <p:animEffect transition="in" filter="blinds(horizontal)">
                                      <p:cBhvr>
                                        <p:cTn id="23" dur="500"/>
                                        <p:tgtEl>
                                          <p:spTgt spid="450562">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50562">
                                            <p:txEl>
                                              <p:pRg st="4" end="4"/>
                                            </p:txEl>
                                          </p:spTgt>
                                        </p:tgtEl>
                                        <p:attrNameLst>
                                          <p:attrName>style.visibility</p:attrName>
                                        </p:attrNameLst>
                                      </p:cBhvr>
                                      <p:to>
                                        <p:strVal val="visible"/>
                                      </p:to>
                                    </p:set>
                                    <p:animEffect transition="in" filter="blinds(horizontal)">
                                      <p:cBhvr>
                                        <p:cTn id="26" dur="500"/>
                                        <p:tgtEl>
                                          <p:spTgt spid="450562">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50562">
                                            <p:txEl>
                                              <p:pRg st="5" end="5"/>
                                            </p:txEl>
                                          </p:spTgt>
                                        </p:tgtEl>
                                        <p:attrNameLst>
                                          <p:attrName>style.visibility</p:attrName>
                                        </p:attrNameLst>
                                      </p:cBhvr>
                                      <p:to>
                                        <p:strVal val="visible"/>
                                      </p:to>
                                    </p:set>
                                    <p:animEffect transition="in" filter="blinds(horizontal)">
                                      <p:cBhvr>
                                        <p:cTn id="31" dur="500"/>
                                        <p:tgtEl>
                                          <p:spTgt spid="4505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2" grpId="0" build="p" autoUpdateAnimBg="0"/>
      <p:bldP spid="45060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8C36917-DC7B-40E6-A247-DC70B6CE8482}" type="slidenum">
              <a:rPr lang="en-GB" altLang="zh-CN" sz="1200" b="0">
                <a:solidFill>
                  <a:schemeClr val="bg1"/>
                </a:solidFill>
              </a:rPr>
              <a:pPr/>
              <a:t>19</a:t>
            </a:fld>
            <a:endParaRPr lang="en-GB" altLang="zh-CN" sz="1200" b="0" dirty="0">
              <a:solidFill>
                <a:schemeClr val="bg1"/>
              </a:solidFill>
            </a:endParaRPr>
          </a:p>
        </p:txBody>
      </p:sp>
      <p:sp>
        <p:nvSpPr>
          <p:cNvPr id="524290" name="Comment 2">
            <a:hlinkClick r:id="rId2" action="ppaction://hlinksldjump"/>
          </p:cNvPr>
          <p:cNvSpPr>
            <a:spLocks noChangeArrowheads="1"/>
          </p:cNvSpPr>
          <p:nvPr/>
        </p:nvSpPr>
        <p:spPr bwMode="auto">
          <a:xfrm>
            <a:off x="608013" y="620713"/>
            <a:ext cx="3887787"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通货膨胀的类型</a:t>
            </a:r>
          </a:p>
        </p:txBody>
      </p:sp>
      <p:sp>
        <p:nvSpPr>
          <p:cNvPr id="524291" name="Rectangle 3"/>
          <p:cNvSpPr>
            <a:spLocks noChangeArrowheads="1"/>
          </p:cNvSpPr>
          <p:nvPr/>
        </p:nvSpPr>
        <p:spPr bwMode="auto">
          <a:xfrm>
            <a:off x="827088" y="1196975"/>
            <a:ext cx="7704137" cy="5040313"/>
          </a:xfrm>
          <a:prstGeom prst="rect">
            <a:avLst/>
          </a:prstGeom>
          <a:noFill/>
          <a:ln w="9525">
            <a:noFill/>
            <a:miter lim="800000"/>
            <a:headEnd/>
            <a:tailEnd/>
          </a:ln>
          <a:effectLst/>
        </p:spPr>
        <p:txBody>
          <a:bodyPr/>
          <a:lstStyle/>
          <a:p>
            <a:pPr marL="266700" indent="-26670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按照价格上升的程度分</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温和的通货膨胀（爬行的通货膨胀）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通货膨胀率低（一般在</a:t>
            </a:r>
            <a:r>
              <a:rPr kumimoji="1" lang="en-US" altLang="zh-CN" sz="24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10</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以内），且比较稳定</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奔腾的通货膨胀（奔驰的通货膨胀）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通货膨胀率较高（一般在两位数以上），且持续加剧</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恶性的通货膨胀（超速通货膨胀）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货币贬值可达到天文数字，每月的通货膨胀率达到</a:t>
            </a:r>
            <a:r>
              <a:rPr kumimoji="1" lang="en-US" altLang="zh-CN" sz="24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50</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以上  </a:t>
            </a:r>
          </a:p>
          <a:p>
            <a:pPr marL="266700" indent="-26670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按照人们的预料程度分</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预期的通货膨胀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公众可以准确地预期物价上涨率</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未预期的通货膨胀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人们根本没有想到价格会上涨，或价格上升的幅度超出人们的预料</a:t>
            </a:r>
          </a:p>
        </p:txBody>
      </p:sp>
      <p:sp>
        <p:nvSpPr>
          <p:cNvPr id="2" name="日期占位符 1"/>
          <p:cNvSpPr>
            <a:spLocks noGrp="1"/>
          </p:cNvSpPr>
          <p:nvPr>
            <p:ph type="dt" sz="half" idx="10"/>
          </p:nvPr>
        </p:nvSpPr>
        <p:spPr/>
        <p:txBody>
          <a:bodyPr/>
          <a:lstStyle/>
          <a:p>
            <a:pPr>
              <a:defRPr/>
            </a:pPr>
            <a:fld id="{8CA059D5-53B3-4DEC-B990-E643EBC926B9}"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887804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290"/>
                                        </p:tgtEl>
                                        <p:attrNameLst>
                                          <p:attrName>style.visibility</p:attrName>
                                        </p:attrNameLst>
                                      </p:cBhvr>
                                      <p:to>
                                        <p:strVal val="visible"/>
                                      </p:to>
                                    </p:set>
                                    <p:animEffect transition="in" filter="blinds(horizontal)">
                                      <p:cBhvr>
                                        <p:cTn id="7" dur="500"/>
                                        <p:tgtEl>
                                          <p:spTgt spid="524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4291">
                                            <p:txEl>
                                              <p:pRg st="0" end="0"/>
                                            </p:txEl>
                                          </p:spTgt>
                                        </p:tgtEl>
                                        <p:attrNameLst>
                                          <p:attrName>style.visibility</p:attrName>
                                        </p:attrNameLst>
                                      </p:cBhvr>
                                      <p:to>
                                        <p:strVal val="visible"/>
                                      </p:to>
                                    </p:set>
                                    <p:animEffect transition="in" filter="wipe(up)">
                                      <p:cBhvr>
                                        <p:cTn id="12" dur="500"/>
                                        <p:tgtEl>
                                          <p:spTgt spid="524291">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24291">
                                            <p:txEl>
                                              <p:pRg st="1" end="1"/>
                                            </p:txEl>
                                          </p:spTgt>
                                        </p:tgtEl>
                                        <p:attrNameLst>
                                          <p:attrName>style.visibility</p:attrName>
                                        </p:attrNameLst>
                                      </p:cBhvr>
                                      <p:to>
                                        <p:strVal val="visible"/>
                                      </p:to>
                                    </p:set>
                                    <p:animEffect transition="in" filter="wipe(up)">
                                      <p:cBhvr>
                                        <p:cTn id="15" dur="500"/>
                                        <p:tgtEl>
                                          <p:spTgt spid="524291">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24291">
                                            <p:txEl>
                                              <p:pRg st="2" end="2"/>
                                            </p:txEl>
                                          </p:spTgt>
                                        </p:tgtEl>
                                        <p:attrNameLst>
                                          <p:attrName>style.visibility</p:attrName>
                                        </p:attrNameLst>
                                      </p:cBhvr>
                                      <p:to>
                                        <p:strVal val="visible"/>
                                      </p:to>
                                    </p:set>
                                    <p:animEffect transition="in" filter="wipe(up)">
                                      <p:cBhvr>
                                        <p:cTn id="18" dur="500"/>
                                        <p:tgtEl>
                                          <p:spTgt spid="524291">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24291">
                                            <p:txEl>
                                              <p:pRg st="3" end="3"/>
                                            </p:txEl>
                                          </p:spTgt>
                                        </p:tgtEl>
                                        <p:attrNameLst>
                                          <p:attrName>style.visibility</p:attrName>
                                        </p:attrNameLst>
                                      </p:cBhvr>
                                      <p:to>
                                        <p:strVal val="visible"/>
                                      </p:to>
                                    </p:set>
                                    <p:animEffect transition="in" filter="wipe(up)">
                                      <p:cBhvr>
                                        <p:cTn id="21" dur="500"/>
                                        <p:tgtEl>
                                          <p:spTgt spid="524291">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24291">
                                            <p:txEl>
                                              <p:pRg st="4" end="4"/>
                                            </p:txEl>
                                          </p:spTgt>
                                        </p:tgtEl>
                                        <p:attrNameLst>
                                          <p:attrName>style.visibility</p:attrName>
                                        </p:attrNameLst>
                                      </p:cBhvr>
                                      <p:to>
                                        <p:strVal val="visible"/>
                                      </p:to>
                                    </p:set>
                                    <p:animEffect transition="in" filter="wipe(up)">
                                      <p:cBhvr>
                                        <p:cTn id="26" dur="500"/>
                                        <p:tgtEl>
                                          <p:spTgt spid="524291">
                                            <p:txEl>
                                              <p:pRg st="4" end="4"/>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524291">
                                            <p:txEl>
                                              <p:pRg st="5" end="5"/>
                                            </p:txEl>
                                          </p:spTgt>
                                        </p:tgtEl>
                                        <p:attrNameLst>
                                          <p:attrName>style.visibility</p:attrName>
                                        </p:attrNameLst>
                                      </p:cBhvr>
                                      <p:to>
                                        <p:strVal val="visible"/>
                                      </p:to>
                                    </p:set>
                                    <p:animEffect transition="in" filter="wipe(up)">
                                      <p:cBhvr>
                                        <p:cTn id="29" dur="500"/>
                                        <p:tgtEl>
                                          <p:spTgt spid="524291">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524291">
                                            <p:txEl>
                                              <p:pRg st="6" end="6"/>
                                            </p:txEl>
                                          </p:spTgt>
                                        </p:tgtEl>
                                        <p:attrNameLst>
                                          <p:attrName>style.visibility</p:attrName>
                                        </p:attrNameLst>
                                      </p:cBhvr>
                                      <p:to>
                                        <p:strVal val="visible"/>
                                      </p:to>
                                    </p:set>
                                    <p:animEffect transition="in" filter="wipe(up)">
                                      <p:cBhvr>
                                        <p:cTn id="32" dur="500"/>
                                        <p:tgtEl>
                                          <p:spTgt spid="524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0" grpId="0"/>
      <p:bldP spid="52429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3BE556B-1A97-485C-A41F-9FD36607CFEE}" type="slidenum">
              <a:rPr lang="en-GB" altLang="zh-CN" sz="1200" b="0">
                <a:solidFill>
                  <a:schemeClr val="bg1"/>
                </a:solidFill>
              </a:rPr>
              <a:pPr/>
              <a:t>2</a:t>
            </a:fld>
            <a:endParaRPr lang="en-GB" altLang="zh-CN" sz="1200" b="0">
              <a:solidFill>
                <a:schemeClr val="bg1"/>
              </a:solidFill>
            </a:endParaRPr>
          </a:p>
        </p:txBody>
      </p:sp>
      <p:sp>
        <p:nvSpPr>
          <p:cNvPr id="483330" name="Comment 2">
            <a:hlinkClick r:id="rId3" action="ppaction://hlinksldjump"/>
          </p:cNvPr>
          <p:cNvSpPr>
            <a:spLocks noChangeArrowheads="1"/>
          </p:cNvSpPr>
          <p:nvPr/>
        </p:nvSpPr>
        <p:spPr bwMode="auto">
          <a:xfrm>
            <a:off x="609600" y="1069070"/>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.1.1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失业的定义及衡量 </a:t>
            </a:r>
          </a:p>
        </p:txBody>
      </p:sp>
      <p:sp>
        <p:nvSpPr>
          <p:cNvPr id="483331" name="Comment 3">
            <a:hlinkClick r:id="rId4" action="ppaction://hlinksldjump"/>
          </p:cNvPr>
          <p:cNvSpPr>
            <a:spLocks noChangeArrowheads="1"/>
          </p:cNvSpPr>
          <p:nvPr/>
        </p:nvSpPr>
        <p:spPr bwMode="auto">
          <a:xfrm>
            <a:off x="467544" y="267832"/>
            <a:ext cx="4679950"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80000"/>
              </a:lnSpc>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7</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.1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失业的定义与分类 </a:t>
            </a:r>
          </a:p>
        </p:txBody>
      </p:sp>
      <p:grpSp>
        <p:nvGrpSpPr>
          <p:cNvPr id="2" name="组合 1"/>
          <p:cNvGrpSpPr>
            <a:grpSpLocks/>
          </p:cNvGrpSpPr>
          <p:nvPr/>
        </p:nvGrpSpPr>
        <p:grpSpPr bwMode="auto">
          <a:xfrm>
            <a:off x="1474788" y="2888789"/>
            <a:ext cx="6697662" cy="1819275"/>
            <a:chOff x="1474180" y="2843643"/>
            <a:chExt cx="6698220" cy="1818786"/>
          </a:xfrm>
        </p:grpSpPr>
        <p:sp>
          <p:nvSpPr>
            <p:cNvPr id="25608" name="TextBox 1"/>
            <p:cNvSpPr txBox="1">
              <a:spLocks noChangeArrowheads="1"/>
            </p:cNvSpPr>
            <p:nvPr/>
          </p:nvSpPr>
          <p:spPr bwMode="auto">
            <a:xfrm>
              <a:off x="1474180" y="3933056"/>
              <a:ext cx="649548"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800"/>
                <a:t>人口</a:t>
              </a:r>
            </a:p>
          </p:txBody>
        </p:sp>
        <p:sp>
          <p:nvSpPr>
            <p:cNvPr id="25609" name="TextBox 2"/>
            <p:cNvSpPr txBox="1">
              <a:spLocks noChangeArrowheads="1"/>
            </p:cNvSpPr>
            <p:nvPr/>
          </p:nvSpPr>
          <p:spPr bwMode="auto">
            <a:xfrm>
              <a:off x="2255393" y="3501008"/>
              <a:ext cx="1579305"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800" dirty="0"/>
                <a:t>劳动年龄人口</a:t>
              </a:r>
            </a:p>
          </p:txBody>
        </p:sp>
        <p:sp>
          <p:nvSpPr>
            <p:cNvPr id="25610" name="TextBox 3"/>
            <p:cNvSpPr txBox="1">
              <a:spLocks noChangeArrowheads="1"/>
            </p:cNvSpPr>
            <p:nvPr/>
          </p:nvSpPr>
          <p:spPr bwMode="auto">
            <a:xfrm>
              <a:off x="2261431" y="4293096"/>
              <a:ext cx="1811744"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800"/>
                <a:t>非劳动年龄人口</a:t>
              </a:r>
            </a:p>
          </p:txBody>
        </p:sp>
        <p:sp>
          <p:nvSpPr>
            <p:cNvPr id="25611" name="左大括号 4"/>
            <p:cNvSpPr>
              <a:spLocks/>
            </p:cNvSpPr>
            <p:nvPr/>
          </p:nvSpPr>
          <p:spPr bwMode="auto">
            <a:xfrm>
              <a:off x="2125014" y="3717032"/>
              <a:ext cx="144018" cy="792000"/>
            </a:xfrm>
            <a:prstGeom prst="leftBrace">
              <a:avLst>
                <a:gd name="adj1" fmla="val 8325"/>
                <a:gd name="adj2" fmla="val 50000"/>
              </a:avLst>
            </a:prstGeom>
            <a:noFill/>
            <a:ln w="158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5612" name="左大括号 12"/>
            <p:cNvSpPr>
              <a:spLocks/>
            </p:cNvSpPr>
            <p:nvPr/>
          </p:nvSpPr>
          <p:spPr bwMode="auto">
            <a:xfrm>
              <a:off x="3853235" y="3356992"/>
              <a:ext cx="144018" cy="648000"/>
            </a:xfrm>
            <a:prstGeom prst="leftBrace">
              <a:avLst>
                <a:gd name="adj1" fmla="val 8332"/>
                <a:gd name="adj2" fmla="val 50000"/>
              </a:avLst>
            </a:prstGeom>
            <a:noFill/>
            <a:ln w="158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5613" name="TextBox 6"/>
            <p:cNvSpPr txBox="1">
              <a:spLocks noChangeArrowheads="1"/>
            </p:cNvSpPr>
            <p:nvPr/>
          </p:nvSpPr>
          <p:spPr bwMode="auto">
            <a:xfrm>
              <a:off x="3997254" y="3140968"/>
              <a:ext cx="1346867"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800"/>
                <a:t>劳动力人口</a:t>
              </a:r>
            </a:p>
          </p:txBody>
        </p:sp>
        <p:sp>
          <p:nvSpPr>
            <p:cNvPr id="25614" name="TextBox 7"/>
            <p:cNvSpPr txBox="1">
              <a:spLocks noChangeArrowheads="1"/>
            </p:cNvSpPr>
            <p:nvPr/>
          </p:nvSpPr>
          <p:spPr bwMode="auto">
            <a:xfrm>
              <a:off x="3997254" y="3789040"/>
              <a:ext cx="4175146"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800"/>
                <a:t>非劳动力人口</a:t>
              </a:r>
            </a:p>
          </p:txBody>
        </p:sp>
        <p:sp>
          <p:nvSpPr>
            <p:cNvPr id="25615" name="左大括号 15"/>
            <p:cNvSpPr>
              <a:spLocks/>
            </p:cNvSpPr>
            <p:nvPr/>
          </p:nvSpPr>
          <p:spPr bwMode="auto">
            <a:xfrm>
              <a:off x="5365429" y="3033024"/>
              <a:ext cx="144018" cy="504000"/>
            </a:xfrm>
            <a:prstGeom prst="leftBrace">
              <a:avLst>
                <a:gd name="adj1" fmla="val 8328"/>
                <a:gd name="adj2" fmla="val 50000"/>
              </a:avLst>
            </a:prstGeom>
            <a:noFill/>
            <a:ln w="158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5616" name="TextBox 8"/>
            <p:cNvSpPr txBox="1">
              <a:spLocks noChangeArrowheads="1"/>
            </p:cNvSpPr>
            <p:nvPr/>
          </p:nvSpPr>
          <p:spPr bwMode="auto">
            <a:xfrm>
              <a:off x="5451078" y="2843643"/>
              <a:ext cx="881988"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800"/>
                <a:t>就业者</a:t>
              </a:r>
            </a:p>
          </p:txBody>
        </p:sp>
        <p:sp>
          <p:nvSpPr>
            <p:cNvPr id="25617" name="TextBox 9"/>
            <p:cNvSpPr txBox="1">
              <a:spLocks noChangeArrowheads="1"/>
            </p:cNvSpPr>
            <p:nvPr/>
          </p:nvSpPr>
          <p:spPr bwMode="auto">
            <a:xfrm>
              <a:off x="5437438" y="3356992"/>
              <a:ext cx="881988"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800"/>
                <a:t>失业者</a:t>
              </a:r>
            </a:p>
          </p:txBody>
        </p:sp>
        <p:sp>
          <p:nvSpPr>
            <p:cNvPr id="25618" name="TextBox 18"/>
            <p:cNvSpPr txBox="1">
              <a:spLocks noChangeArrowheads="1"/>
            </p:cNvSpPr>
            <p:nvPr/>
          </p:nvSpPr>
          <p:spPr bwMode="auto">
            <a:xfrm>
              <a:off x="5509447" y="3789040"/>
              <a:ext cx="2662953"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t>——</a:t>
              </a:r>
              <a:r>
                <a:rPr lang="zh-CN" altLang="en-US" sz="1600">
                  <a:latin typeface="楷体" panose="02010609060101010101" pitchFamily="49" charset="-122"/>
                  <a:ea typeface="楷体" panose="02010609060101010101" pitchFamily="49" charset="-122"/>
                </a:rPr>
                <a:t>不符合就业或失业标准</a:t>
              </a:r>
            </a:p>
          </p:txBody>
        </p:sp>
        <p:sp>
          <p:nvSpPr>
            <p:cNvPr id="25619" name="TextBox 19"/>
            <p:cNvSpPr txBox="1">
              <a:spLocks noChangeArrowheads="1"/>
            </p:cNvSpPr>
            <p:nvPr/>
          </p:nvSpPr>
          <p:spPr bwMode="auto">
            <a:xfrm>
              <a:off x="3997254" y="4293096"/>
              <a:ext cx="3924538"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t>——</a:t>
              </a:r>
              <a:r>
                <a:rPr lang="zh-CN" altLang="en-US" sz="1600">
                  <a:latin typeface="楷体" panose="02010609060101010101" pitchFamily="49" charset="-122"/>
                  <a:ea typeface="楷体" panose="02010609060101010101" pitchFamily="49" charset="-122"/>
                </a:rPr>
                <a:t>小于</a:t>
              </a:r>
              <a:r>
                <a:rPr lang="en-US" altLang="zh-CN" sz="1600">
                  <a:latin typeface="Times New Roman" panose="02020603050405020304" pitchFamily="18" charset="0"/>
                  <a:ea typeface="楷体" panose="02010609060101010101" pitchFamily="49" charset="-122"/>
                </a:rPr>
                <a:t>16</a:t>
              </a:r>
              <a:r>
                <a:rPr lang="zh-CN" altLang="en-US" sz="1600">
                  <a:latin typeface="楷体" panose="02010609060101010101" pitchFamily="49" charset="-122"/>
                  <a:ea typeface="楷体" panose="02010609060101010101" pitchFamily="49" charset="-122"/>
                </a:rPr>
                <a:t>岁或在专门机构生活无法工作</a:t>
              </a:r>
            </a:p>
          </p:txBody>
        </p:sp>
      </p:grpSp>
      <p:sp>
        <p:nvSpPr>
          <p:cNvPr id="19" name="Rectangle 178"/>
          <p:cNvSpPr>
            <a:spLocks noChangeArrowheads="1"/>
          </p:cNvSpPr>
          <p:nvPr/>
        </p:nvSpPr>
        <p:spPr bwMode="auto">
          <a:xfrm>
            <a:off x="1043608" y="4831955"/>
            <a:ext cx="7561262" cy="1295400"/>
          </a:xfrm>
          <a:prstGeom prst="rect">
            <a:avLst/>
          </a:prstGeom>
          <a:noFill/>
          <a:ln w="9525">
            <a:noFill/>
            <a:miter lim="800000"/>
            <a:headEnd/>
            <a:tailEnd/>
          </a:ln>
          <a:effectLst/>
        </p:spPr>
        <p:txBody>
          <a:bodyPr/>
          <a:lstStyle/>
          <a:p>
            <a:pPr marL="273050" indent="-273050" algn="just" eaLnBrk="1" hangingPunct="1">
              <a:spcBef>
                <a:spcPct val="50000"/>
              </a:spcBef>
              <a:buClr>
                <a:srgbClr val="FF6600"/>
              </a:buClr>
              <a:buSzPct val="120000"/>
              <a:buFont typeface="Wingdings" pitchFamily="2" charset="2"/>
              <a:buChar char="§"/>
              <a:defRPr/>
            </a:pPr>
            <a:r>
              <a:rPr kumimoji="1" lang="zh-CN" altLang="en-US" sz="1800" dirty="0">
                <a:solidFill>
                  <a:srgbClr val="C00000"/>
                </a:solidFill>
                <a:effectLst>
                  <a:outerShdw blurRad="38100" dist="38100" dir="2700000" algn="tl">
                    <a:srgbClr val="C0C0C0"/>
                  </a:outerShdw>
                </a:effectLst>
                <a:latin typeface="宋体" pitchFamily="2" charset="-122"/>
              </a:rPr>
              <a:t>就业者：</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调查前一周内至少有偿劳动</a:t>
            </a:r>
            <a:r>
              <a:rPr kumimoji="1" lang="en-US" altLang="zh-CN" sz="18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1</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小时，或者为其家族企业无偿劳动多于</a:t>
            </a:r>
            <a:r>
              <a:rPr kumimoji="1" lang="en-US" altLang="zh-CN" sz="18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15</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小时；虽然不工作但只是临时离开工作岗位 </a:t>
            </a:r>
          </a:p>
          <a:p>
            <a:pPr marL="273050" indent="-273050" algn="just" eaLnBrk="1" hangingPunct="1">
              <a:spcBef>
                <a:spcPts val="600"/>
              </a:spcBef>
              <a:buClr>
                <a:srgbClr val="FF6600"/>
              </a:buClr>
              <a:buSzPct val="120000"/>
              <a:buFont typeface="Wingdings" pitchFamily="2" charset="2"/>
              <a:buChar char="§"/>
              <a:defRPr/>
            </a:pPr>
            <a:r>
              <a:rPr kumimoji="1" lang="zh-CN" altLang="en-US" sz="1800" dirty="0">
                <a:solidFill>
                  <a:srgbClr val="C00000"/>
                </a:solidFill>
                <a:effectLst>
                  <a:outerShdw blurRad="38100" dist="38100" dir="2700000" algn="tl">
                    <a:srgbClr val="C0C0C0"/>
                  </a:outerShdw>
                </a:effectLst>
                <a:latin typeface="宋体" pitchFamily="2" charset="-122"/>
              </a:rPr>
              <a:t>失业者：</a:t>
            </a:r>
            <a:r>
              <a:rPr kumimoji="1" lang="zh-CN" altLang="en-US" sz="18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调查前一周内没有工作，在调查前</a:t>
            </a:r>
            <a:r>
              <a:rPr kumimoji="1" lang="en-US" altLang="zh-CN" sz="18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4</a:t>
            </a:r>
            <a:r>
              <a:rPr kumimoji="1" lang="zh-CN" altLang="en-US" sz="18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周曾经努力寻找工作成或正在等待重新获得曾经被解雇的工作岗位 </a:t>
            </a:r>
          </a:p>
        </p:txBody>
      </p:sp>
      <p:sp>
        <p:nvSpPr>
          <p:cNvPr id="20" name="Rectangle 178"/>
          <p:cNvSpPr>
            <a:spLocks noChangeArrowheads="1"/>
          </p:cNvSpPr>
          <p:nvPr/>
        </p:nvSpPr>
        <p:spPr bwMode="auto">
          <a:xfrm>
            <a:off x="755576" y="1824925"/>
            <a:ext cx="7561262" cy="863600"/>
          </a:xfrm>
          <a:prstGeom prst="rect">
            <a:avLst/>
          </a:prstGeom>
          <a:noFill/>
          <a:ln w="9525">
            <a:noFill/>
            <a:miter lim="800000"/>
            <a:headEnd/>
            <a:tailEnd/>
          </a:ln>
          <a:effectLst/>
        </p:spPr>
        <p:txBody>
          <a:bodyPr/>
          <a:lstStyle/>
          <a:p>
            <a:pPr marL="273050" indent="-273050" algn="just" eaLnBrk="1" hangingPunct="1">
              <a:spcBef>
                <a:spcPct val="500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rPr>
              <a:t>失业</a:t>
            </a:r>
            <a:r>
              <a:rPr kumimoji="1" lang="zh-CN" altLang="en-US" sz="2400" dirty="0">
                <a:solidFill>
                  <a:schemeClr val="tx1"/>
                </a:solidFill>
                <a:effectLst>
                  <a:outerShdw blurRad="38100" dist="38100" dir="2700000" algn="tl">
                    <a:srgbClr val="C0C0C0"/>
                  </a:outerShdw>
                </a:effectLst>
                <a:latin typeface="宋体" pitchFamily="2" charset="-122"/>
              </a:rPr>
              <a:t>指处于劳动年龄阶段、具有劳动能力且具有工作意愿的劳动者找不到工作岗位的情况</a:t>
            </a:r>
            <a:endParaRPr kumimoji="1" lang="zh-CN" altLang="en-US" sz="2400" dirty="0">
              <a:solidFill>
                <a:schemeClr val="tx1"/>
              </a:solidFill>
              <a:effectLst>
                <a:outerShdw blurRad="38100" dist="38100" dir="2700000" algn="tl">
                  <a:srgbClr val="C0C0C0"/>
                </a:outerShdw>
              </a:effectLst>
              <a:latin typeface="Times New Roman" pitchFamily="18" charset="0"/>
              <a:ea typeface="楷体" pitchFamily="49" charset="-122"/>
            </a:endParaRPr>
          </a:p>
        </p:txBody>
      </p:sp>
      <p:sp>
        <p:nvSpPr>
          <p:cNvPr id="3" name="日期占位符 2"/>
          <p:cNvSpPr>
            <a:spLocks noGrp="1"/>
          </p:cNvSpPr>
          <p:nvPr>
            <p:ph type="dt" sz="half" idx="10"/>
          </p:nvPr>
        </p:nvSpPr>
        <p:spPr/>
        <p:txBody>
          <a:bodyPr/>
          <a:lstStyle/>
          <a:p>
            <a:pPr>
              <a:defRPr/>
            </a:pPr>
            <a:fld id="{E26E6F35-DC37-45BC-ABBE-755EA489C84E}" type="datetime1">
              <a:rPr lang="zh-CN" altLang="en-US" smtClean="0"/>
              <a:t>2018/12/17</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735036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3330"/>
                                        </p:tgtEl>
                                        <p:attrNameLst>
                                          <p:attrName>style.visibility</p:attrName>
                                        </p:attrNameLst>
                                      </p:cBhvr>
                                      <p:to>
                                        <p:strVal val="visible"/>
                                      </p:to>
                                    </p:set>
                                    <p:animEffect transition="in" filter="blinds(horizontal)">
                                      <p:cBhvr>
                                        <p:cTn id="7" dur="500"/>
                                        <p:tgtEl>
                                          <p:spTgt spid="483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blinds(horizontal)">
                                      <p:cBhvr>
                                        <p:cTn id="12" dur="500"/>
                                        <p:tgtEl>
                                          <p:spTgt spid="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blinds(horizontal)">
                                      <p:cBhvr>
                                        <p:cTn id="22" dur="500"/>
                                        <p:tgtEl>
                                          <p:spTgt spid="1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xEl>
                                              <p:pRg st="1" end="1"/>
                                            </p:txEl>
                                          </p:spTgt>
                                        </p:tgtEl>
                                        <p:attrNameLst>
                                          <p:attrName>style.visibility</p:attrName>
                                        </p:attrNameLst>
                                      </p:cBhvr>
                                      <p:to>
                                        <p:strVal val="visible"/>
                                      </p:to>
                                    </p:set>
                                    <p:animEffect transition="in" filter="blinds(horizontal)">
                                      <p:cBhvr>
                                        <p:cTn id="27"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p:bldP spid="19" grpId="0" build="p" autoUpdateAnimBg="0"/>
      <p:bldP spid="20"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80A411C-C302-441C-93EC-1109693C1286}" type="slidenum">
              <a:rPr lang="en-GB" altLang="zh-CN" sz="1200" b="0">
                <a:solidFill>
                  <a:schemeClr val="bg1"/>
                </a:solidFill>
              </a:rPr>
              <a:pPr/>
              <a:t>20</a:t>
            </a:fld>
            <a:endParaRPr lang="en-GB" altLang="zh-CN" sz="1200" b="0">
              <a:solidFill>
                <a:schemeClr val="bg1"/>
              </a:solidFill>
            </a:endParaRPr>
          </a:p>
        </p:txBody>
      </p:sp>
      <p:sp>
        <p:nvSpPr>
          <p:cNvPr id="523267" name="Rectangle 3"/>
          <p:cNvSpPr>
            <a:spLocks noChangeArrowheads="1"/>
          </p:cNvSpPr>
          <p:nvPr/>
        </p:nvSpPr>
        <p:spPr bwMode="auto">
          <a:xfrm>
            <a:off x="827088" y="692150"/>
            <a:ext cx="7704137" cy="5256213"/>
          </a:xfrm>
          <a:prstGeom prst="rect">
            <a:avLst/>
          </a:prstGeom>
          <a:noFill/>
          <a:ln w="9525">
            <a:noFill/>
            <a:miter lim="800000"/>
            <a:headEnd/>
            <a:tailEnd/>
          </a:ln>
          <a:effectLst/>
        </p:spPr>
        <p:txBody>
          <a:bodyPr/>
          <a:lstStyle/>
          <a:p>
            <a:pPr marL="266700" indent="-26670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按照商品价格变动的差别分</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平衡的通货膨胀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各种商品（包括要素）的价格都按相同幅度上升</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非平衡的通货膨胀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各种商品（包括要素）价格上升的幅度并不完全相同</a:t>
            </a:r>
          </a:p>
          <a:p>
            <a:pPr marL="266700" indent="-26670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按照表现形式的不同分 </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公开性的通货膨胀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完全通过物价水平上涨的形式表现出来的情况 </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隐蔽性的通货膨胀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物价水平的上涨并没有完全在官方公布的物价指数中反映出来的情况</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抑制性的通货膨胀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存在通货膨胀压力，但价格被政府管制而无法上涨，出现表面上物价水平没有上涨，但商品普遍短缺的情况  </a:t>
            </a:r>
          </a:p>
        </p:txBody>
      </p:sp>
      <p:sp>
        <p:nvSpPr>
          <p:cNvPr id="2" name="日期占位符 1"/>
          <p:cNvSpPr>
            <a:spLocks noGrp="1"/>
          </p:cNvSpPr>
          <p:nvPr>
            <p:ph type="dt" sz="half" idx="10"/>
          </p:nvPr>
        </p:nvSpPr>
        <p:spPr/>
        <p:txBody>
          <a:bodyPr/>
          <a:lstStyle/>
          <a:p>
            <a:pPr>
              <a:defRPr/>
            </a:pPr>
            <a:fld id="{7F7EEC48-2819-4CA3-B5DB-52A8C908F689}"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705552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wipe(up)">
                                      <p:cBhvr>
                                        <p:cTn id="7" dur="500"/>
                                        <p:tgtEl>
                                          <p:spTgt spid="52326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23267">
                                            <p:txEl>
                                              <p:pRg st="1" end="1"/>
                                            </p:txEl>
                                          </p:spTgt>
                                        </p:tgtEl>
                                        <p:attrNameLst>
                                          <p:attrName>style.visibility</p:attrName>
                                        </p:attrNameLst>
                                      </p:cBhvr>
                                      <p:to>
                                        <p:strVal val="visible"/>
                                      </p:to>
                                    </p:set>
                                    <p:animEffect transition="in" filter="wipe(up)">
                                      <p:cBhvr>
                                        <p:cTn id="10" dur="500"/>
                                        <p:tgtEl>
                                          <p:spTgt spid="52326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23267">
                                            <p:txEl>
                                              <p:pRg st="2" end="2"/>
                                            </p:txEl>
                                          </p:spTgt>
                                        </p:tgtEl>
                                        <p:attrNameLst>
                                          <p:attrName>style.visibility</p:attrName>
                                        </p:attrNameLst>
                                      </p:cBhvr>
                                      <p:to>
                                        <p:strVal val="visible"/>
                                      </p:to>
                                    </p:set>
                                    <p:animEffect transition="in" filter="wipe(up)">
                                      <p:cBhvr>
                                        <p:cTn id="13" dur="500"/>
                                        <p:tgtEl>
                                          <p:spTgt spid="52326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23267">
                                            <p:txEl>
                                              <p:pRg st="3" end="3"/>
                                            </p:txEl>
                                          </p:spTgt>
                                        </p:tgtEl>
                                        <p:attrNameLst>
                                          <p:attrName>style.visibility</p:attrName>
                                        </p:attrNameLst>
                                      </p:cBhvr>
                                      <p:to>
                                        <p:strVal val="visible"/>
                                      </p:to>
                                    </p:set>
                                    <p:animEffect transition="in" filter="wipe(up)">
                                      <p:cBhvr>
                                        <p:cTn id="18" dur="500"/>
                                        <p:tgtEl>
                                          <p:spTgt spid="52326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23267">
                                            <p:txEl>
                                              <p:pRg st="4" end="4"/>
                                            </p:txEl>
                                          </p:spTgt>
                                        </p:tgtEl>
                                        <p:attrNameLst>
                                          <p:attrName>style.visibility</p:attrName>
                                        </p:attrNameLst>
                                      </p:cBhvr>
                                      <p:to>
                                        <p:strVal val="visible"/>
                                      </p:to>
                                    </p:set>
                                    <p:animEffect transition="in" filter="wipe(up)">
                                      <p:cBhvr>
                                        <p:cTn id="21" dur="500"/>
                                        <p:tgtEl>
                                          <p:spTgt spid="523267">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23267">
                                            <p:txEl>
                                              <p:pRg st="5" end="5"/>
                                            </p:txEl>
                                          </p:spTgt>
                                        </p:tgtEl>
                                        <p:attrNameLst>
                                          <p:attrName>style.visibility</p:attrName>
                                        </p:attrNameLst>
                                      </p:cBhvr>
                                      <p:to>
                                        <p:strVal val="visible"/>
                                      </p:to>
                                    </p:set>
                                    <p:animEffect transition="in" filter="wipe(up)">
                                      <p:cBhvr>
                                        <p:cTn id="24" dur="500"/>
                                        <p:tgtEl>
                                          <p:spTgt spid="523267">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523267">
                                            <p:txEl>
                                              <p:pRg st="6" end="6"/>
                                            </p:txEl>
                                          </p:spTgt>
                                        </p:tgtEl>
                                        <p:attrNameLst>
                                          <p:attrName>style.visibility</p:attrName>
                                        </p:attrNameLst>
                                      </p:cBhvr>
                                      <p:to>
                                        <p:strVal val="visible"/>
                                      </p:to>
                                    </p:set>
                                    <p:animEffect transition="in" filter="wipe(up)">
                                      <p:cBhvr>
                                        <p:cTn id="27" dur="500"/>
                                        <p:tgtEl>
                                          <p:spTgt spid="523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A9EC053-55E6-4D08-BE7B-FF517C035CC4}" type="slidenum">
              <a:rPr lang="en-GB" altLang="zh-CN" sz="1200" b="0">
                <a:solidFill>
                  <a:schemeClr val="bg1"/>
                </a:solidFill>
              </a:rPr>
              <a:pPr/>
              <a:t>21</a:t>
            </a:fld>
            <a:endParaRPr lang="en-GB" altLang="zh-CN" sz="1200" b="0">
              <a:solidFill>
                <a:schemeClr val="bg1"/>
              </a:solidFill>
            </a:endParaRPr>
          </a:p>
        </p:txBody>
      </p:sp>
      <p:sp>
        <p:nvSpPr>
          <p:cNvPr id="5" name="Comment 43">
            <a:hlinkClick r:id="rId2" action="ppaction://hlinksldjump"/>
          </p:cNvPr>
          <p:cNvSpPr>
            <a:spLocks noChangeArrowheads="1"/>
          </p:cNvSpPr>
          <p:nvPr/>
        </p:nvSpPr>
        <p:spPr bwMode="auto">
          <a:xfrm>
            <a:off x="520021" y="979808"/>
            <a:ext cx="4505325"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.4.1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需求拉上型通货膨胀 </a:t>
            </a:r>
          </a:p>
        </p:txBody>
      </p:sp>
      <p:grpSp>
        <p:nvGrpSpPr>
          <p:cNvPr id="2" name="Group 5"/>
          <p:cNvGrpSpPr>
            <a:grpSpLocks/>
          </p:cNvGrpSpPr>
          <p:nvPr/>
        </p:nvGrpSpPr>
        <p:grpSpPr bwMode="auto">
          <a:xfrm>
            <a:off x="900113" y="2205038"/>
            <a:ext cx="4816475" cy="3740150"/>
            <a:chOff x="567" y="1389"/>
            <a:chExt cx="3034" cy="2356"/>
          </a:xfrm>
        </p:grpSpPr>
        <p:sp>
          <p:nvSpPr>
            <p:cNvPr id="43016" name="Line 51"/>
            <p:cNvSpPr>
              <a:spLocks noChangeShapeType="1"/>
            </p:cNvSpPr>
            <p:nvPr/>
          </p:nvSpPr>
          <p:spPr bwMode="auto">
            <a:xfrm flipH="1">
              <a:off x="741" y="3067"/>
              <a:ext cx="363" cy="0"/>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7"/>
            <p:cNvSpPr txBox="1">
              <a:spLocks noChangeArrowheads="1"/>
            </p:cNvSpPr>
            <p:nvPr/>
          </p:nvSpPr>
          <p:spPr bwMode="auto">
            <a:xfrm>
              <a:off x="592" y="1472"/>
              <a:ext cx="160" cy="232"/>
            </a:xfrm>
            <a:prstGeom prst="rect">
              <a:avLst/>
            </a:prstGeom>
            <a:noFill/>
            <a:ln w="2540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P</a:t>
              </a:r>
              <a:endParaRPr lang="en-US" altLang="zh-CN" sz="1400" baseline="-25000">
                <a:solidFill>
                  <a:srgbClr val="006699"/>
                </a:solidFill>
                <a:effectLst>
                  <a:outerShdw blurRad="38100" dist="38100" dir="2700000" algn="tl">
                    <a:srgbClr val="C0C0C0"/>
                  </a:outerShdw>
                </a:effectLst>
                <a:latin typeface="Times New Roman" pitchFamily="18" charset="0"/>
              </a:endParaRPr>
            </a:p>
          </p:txBody>
        </p:sp>
        <p:sp>
          <p:nvSpPr>
            <p:cNvPr id="9" name="Text Box 8"/>
            <p:cNvSpPr txBox="1">
              <a:spLocks noChangeArrowheads="1"/>
            </p:cNvSpPr>
            <p:nvPr/>
          </p:nvSpPr>
          <p:spPr bwMode="auto">
            <a:xfrm>
              <a:off x="2249" y="3536"/>
              <a:ext cx="177" cy="209"/>
            </a:xfrm>
            <a:prstGeom prst="rect">
              <a:avLst/>
            </a:prstGeom>
            <a:noFill/>
            <a:ln w="25400">
              <a:noFill/>
              <a:miter lim="800000"/>
              <a:headEnd/>
              <a:tailEnd/>
            </a:ln>
          </p:spPr>
          <p:txBody>
            <a:bodyPr lIns="0" tIns="0" rIns="0" bIns="0"/>
            <a:lstStyle/>
            <a:p>
              <a:pPr algn="just">
                <a:defRPr/>
              </a:pPr>
              <a:r>
                <a:rPr lang="en-US" altLang="zh-CN" sz="1400" dirty="0" err="1">
                  <a:solidFill>
                    <a:srgbClr val="006699"/>
                  </a:solidFill>
                  <a:effectLst>
                    <a:outerShdw blurRad="38100" dist="38100" dir="2700000" algn="tl">
                      <a:srgbClr val="C0C0C0"/>
                    </a:outerShdw>
                  </a:effectLst>
                  <a:latin typeface="Times New Roman" pitchFamily="18" charset="0"/>
                </a:rPr>
                <a:t>Y</a:t>
              </a:r>
              <a:r>
                <a:rPr lang="en-US" altLang="zh-CN" sz="1400" baseline="-25000" dirty="0" err="1">
                  <a:solidFill>
                    <a:srgbClr val="006699"/>
                  </a:solidFill>
                  <a:effectLst>
                    <a:outerShdw blurRad="38100" dist="38100" dir="2700000" algn="tl">
                      <a:srgbClr val="C0C0C0"/>
                    </a:outerShdw>
                  </a:effectLst>
                  <a:latin typeface="Times New Roman" pitchFamily="18" charset="0"/>
                </a:rPr>
                <a:t>f</a:t>
              </a:r>
              <a:endParaRPr lang="en-US" altLang="zh-CN" sz="1400" baseline="-25000" dirty="0">
                <a:solidFill>
                  <a:srgbClr val="006699"/>
                </a:solidFill>
                <a:effectLst>
                  <a:outerShdw blurRad="38100" dist="38100" dir="2700000" algn="tl">
                    <a:srgbClr val="C0C0C0"/>
                  </a:outerShdw>
                </a:effectLst>
                <a:latin typeface="Times New Roman" pitchFamily="18" charset="0"/>
              </a:endParaRPr>
            </a:p>
          </p:txBody>
        </p:sp>
        <p:sp>
          <p:nvSpPr>
            <p:cNvPr id="10" name="Text Box 10"/>
            <p:cNvSpPr txBox="1">
              <a:spLocks noChangeArrowheads="1"/>
            </p:cNvSpPr>
            <p:nvPr/>
          </p:nvSpPr>
          <p:spPr bwMode="auto">
            <a:xfrm>
              <a:off x="592" y="3421"/>
              <a:ext cx="160" cy="232"/>
            </a:xfrm>
            <a:prstGeom prst="rect">
              <a:avLst/>
            </a:prstGeom>
            <a:noFill/>
            <a:ln w="2540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O</a:t>
              </a:r>
              <a:endParaRPr lang="en-US" altLang="zh-CN" sz="1400" baseline="-25000">
                <a:solidFill>
                  <a:srgbClr val="006699"/>
                </a:solidFill>
                <a:effectLst>
                  <a:outerShdw blurRad="38100" dist="38100" dir="2700000" algn="tl">
                    <a:srgbClr val="C0C0C0"/>
                  </a:outerShdw>
                </a:effectLst>
                <a:latin typeface="Times New Roman" pitchFamily="18" charset="0"/>
              </a:endParaRPr>
            </a:p>
          </p:txBody>
        </p:sp>
        <p:sp>
          <p:nvSpPr>
            <p:cNvPr id="11" name="Text Box 11"/>
            <p:cNvSpPr txBox="1">
              <a:spLocks noChangeArrowheads="1"/>
            </p:cNvSpPr>
            <p:nvPr/>
          </p:nvSpPr>
          <p:spPr bwMode="auto">
            <a:xfrm>
              <a:off x="3103" y="2424"/>
              <a:ext cx="240" cy="232"/>
            </a:xfrm>
            <a:prstGeom prst="rect">
              <a:avLst/>
            </a:prstGeom>
            <a:noFill/>
            <a:ln w="25400">
              <a:noFill/>
              <a:miter lim="800000"/>
              <a:headEnd/>
              <a:tailEnd/>
            </a:ln>
          </p:spPr>
          <p:txBody>
            <a:bodyPr lIns="0" tIns="0" rIns="0" bIns="0"/>
            <a:lstStyle/>
            <a:p>
              <a:pPr algn="just">
                <a:defRPr/>
              </a:pPr>
              <a:r>
                <a:rPr lang="en-US" altLang="zh-CN" sz="1400" dirty="0">
                  <a:solidFill>
                    <a:srgbClr val="006699"/>
                  </a:solidFill>
                  <a:effectLst>
                    <a:outerShdw blurRad="38100" dist="38100" dir="2700000" algn="tl">
                      <a:srgbClr val="C0C0C0"/>
                    </a:outerShdw>
                  </a:effectLst>
                  <a:latin typeface="Times New Roman" pitchFamily="18" charset="0"/>
                </a:rPr>
                <a:t>AD</a:t>
              </a:r>
              <a:r>
                <a:rPr lang="en-US" altLang="zh-CN" sz="1400" baseline="-25000" dirty="0">
                  <a:solidFill>
                    <a:srgbClr val="006699"/>
                  </a:solidFill>
                  <a:effectLst>
                    <a:outerShdw blurRad="38100" dist="38100" dir="2700000" algn="tl">
                      <a:srgbClr val="C0C0C0"/>
                    </a:outerShdw>
                  </a:effectLst>
                  <a:latin typeface="Times New Roman" pitchFamily="18" charset="0"/>
                </a:rPr>
                <a:t>3</a:t>
              </a:r>
            </a:p>
          </p:txBody>
        </p:sp>
        <p:sp>
          <p:nvSpPr>
            <p:cNvPr id="12" name="Text Box 12"/>
            <p:cNvSpPr txBox="1">
              <a:spLocks noChangeArrowheads="1"/>
            </p:cNvSpPr>
            <p:nvPr/>
          </p:nvSpPr>
          <p:spPr bwMode="auto">
            <a:xfrm>
              <a:off x="2882" y="2882"/>
              <a:ext cx="239" cy="233"/>
            </a:xfrm>
            <a:prstGeom prst="rect">
              <a:avLst/>
            </a:prstGeom>
            <a:noFill/>
            <a:ln w="25400">
              <a:noFill/>
              <a:miter lim="800000"/>
              <a:headEnd/>
              <a:tailEnd/>
            </a:ln>
          </p:spPr>
          <p:txBody>
            <a:bodyPr lIns="0" tIns="0" rIns="0" bIns="0"/>
            <a:lstStyle/>
            <a:p>
              <a:pPr algn="just">
                <a:defRPr/>
              </a:pPr>
              <a:r>
                <a:rPr lang="en-US" altLang="zh-CN" sz="1400" dirty="0">
                  <a:solidFill>
                    <a:srgbClr val="006699"/>
                  </a:solidFill>
                  <a:effectLst>
                    <a:outerShdw blurRad="38100" dist="38100" dir="2700000" algn="tl">
                      <a:srgbClr val="C0C0C0"/>
                    </a:outerShdw>
                  </a:effectLst>
                  <a:latin typeface="Times New Roman" pitchFamily="18" charset="0"/>
                </a:rPr>
                <a:t>AD</a:t>
              </a:r>
              <a:r>
                <a:rPr lang="en-US" altLang="zh-CN" sz="1400" baseline="-25000" dirty="0">
                  <a:solidFill>
                    <a:srgbClr val="006699"/>
                  </a:solidFill>
                  <a:effectLst>
                    <a:outerShdw blurRad="38100" dist="38100" dir="2700000" algn="tl">
                      <a:srgbClr val="C0C0C0"/>
                    </a:outerShdw>
                  </a:effectLst>
                  <a:latin typeface="Times New Roman" pitchFamily="18" charset="0"/>
                </a:rPr>
                <a:t>2</a:t>
              </a:r>
            </a:p>
          </p:txBody>
        </p:sp>
        <p:sp>
          <p:nvSpPr>
            <p:cNvPr id="13" name="Text Box 13"/>
            <p:cNvSpPr txBox="1">
              <a:spLocks noChangeArrowheads="1"/>
            </p:cNvSpPr>
            <p:nvPr/>
          </p:nvSpPr>
          <p:spPr bwMode="auto">
            <a:xfrm>
              <a:off x="2369" y="3347"/>
              <a:ext cx="239" cy="180"/>
            </a:xfrm>
            <a:prstGeom prst="rect">
              <a:avLst/>
            </a:prstGeom>
            <a:noFill/>
            <a:ln w="2540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AD</a:t>
              </a:r>
              <a:r>
                <a:rPr lang="en-US" altLang="zh-CN" sz="1400" baseline="-25000">
                  <a:solidFill>
                    <a:srgbClr val="006699"/>
                  </a:solidFill>
                  <a:effectLst>
                    <a:outerShdw blurRad="38100" dist="38100" dir="2700000" algn="tl">
                      <a:srgbClr val="C0C0C0"/>
                    </a:outerShdw>
                  </a:effectLst>
                  <a:latin typeface="Times New Roman" pitchFamily="18" charset="0"/>
                </a:rPr>
                <a:t>1</a:t>
              </a:r>
            </a:p>
          </p:txBody>
        </p:sp>
        <p:sp>
          <p:nvSpPr>
            <p:cNvPr id="14" name="Text Box 14"/>
            <p:cNvSpPr txBox="1">
              <a:spLocks noChangeArrowheads="1"/>
            </p:cNvSpPr>
            <p:nvPr/>
          </p:nvSpPr>
          <p:spPr bwMode="auto">
            <a:xfrm>
              <a:off x="2210" y="1389"/>
              <a:ext cx="215" cy="136"/>
            </a:xfrm>
            <a:prstGeom prst="rect">
              <a:avLst/>
            </a:prstGeom>
            <a:noFill/>
            <a:ln w="2540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AS</a:t>
              </a:r>
            </a:p>
          </p:txBody>
        </p:sp>
        <p:sp>
          <p:nvSpPr>
            <p:cNvPr id="15" name="Text Box 15"/>
            <p:cNvSpPr txBox="1">
              <a:spLocks noChangeArrowheads="1"/>
            </p:cNvSpPr>
            <p:nvPr/>
          </p:nvSpPr>
          <p:spPr bwMode="auto">
            <a:xfrm>
              <a:off x="2323" y="1902"/>
              <a:ext cx="190" cy="186"/>
            </a:xfrm>
            <a:prstGeom prst="rect">
              <a:avLst/>
            </a:prstGeom>
            <a:noFill/>
            <a:ln w="25400">
              <a:noFill/>
              <a:miter lim="800000"/>
              <a:headEnd/>
              <a:tailEnd/>
            </a:ln>
          </p:spPr>
          <p:txBody>
            <a:bodyPr lIns="0" tIns="0" rIns="0" bIns="0"/>
            <a:lstStyle/>
            <a:p>
              <a:pPr algn="just">
                <a:defRPr/>
              </a:pPr>
              <a:r>
                <a:rPr lang="en-US" altLang="zh-CN" sz="1400" dirty="0">
                  <a:solidFill>
                    <a:srgbClr val="006699"/>
                  </a:solidFill>
                  <a:effectLst>
                    <a:outerShdw blurRad="38100" dist="38100" dir="2700000" algn="tl">
                      <a:srgbClr val="C0C0C0"/>
                    </a:outerShdw>
                  </a:effectLst>
                  <a:latin typeface="Times New Roman" pitchFamily="18" charset="0"/>
                </a:rPr>
                <a:t>E</a:t>
              </a:r>
              <a:r>
                <a:rPr lang="en-US" altLang="zh-CN" sz="1400" baseline="-25000" dirty="0">
                  <a:solidFill>
                    <a:srgbClr val="006699"/>
                  </a:solidFill>
                  <a:effectLst>
                    <a:outerShdw blurRad="38100" dist="38100" dir="2700000" algn="tl">
                      <a:srgbClr val="C0C0C0"/>
                    </a:outerShdw>
                  </a:effectLst>
                  <a:latin typeface="Times New Roman" pitchFamily="18" charset="0"/>
                </a:rPr>
                <a:t>3</a:t>
              </a:r>
            </a:p>
          </p:txBody>
        </p:sp>
        <p:sp>
          <p:nvSpPr>
            <p:cNvPr id="43025" name="Line 18"/>
            <p:cNvSpPr>
              <a:spLocks noChangeShapeType="1"/>
            </p:cNvSpPr>
            <p:nvPr/>
          </p:nvSpPr>
          <p:spPr bwMode="auto">
            <a:xfrm>
              <a:off x="740" y="1472"/>
              <a:ext cx="0" cy="2050"/>
            </a:xfrm>
            <a:prstGeom prst="line">
              <a:avLst/>
            </a:prstGeom>
            <a:noFill/>
            <a:ln w="34925">
              <a:solidFill>
                <a:srgbClr val="336699"/>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3026" name="Line 19"/>
            <p:cNvSpPr>
              <a:spLocks noChangeShapeType="1"/>
            </p:cNvSpPr>
            <p:nvPr/>
          </p:nvSpPr>
          <p:spPr bwMode="auto">
            <a:xfrm>
              <a:off x="740" y="3522"/>
              <a:ext cx="2659" cy="0"/>
            </a:xfrm>
            <a:prstGeom prst="line">
              <a:avLst/>
            </a:prstGeom>
            <a:noFill/>
            <a:ln w="34925">
              <a:solidFill>
                <a:srgbClr val="3366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3027" name="Arc 20"/>
            <p:cNvSpPr>
              <a:spLocks/>
            </p:cNvSpPr>
            <p:nvPr/>
          </p:nvSpPr>
          <p:spPr bwMode="auto">
            <a:xfrm flipV="1">
              <a:off x="1655" y="2497"/>
              <a:ext cx="637" cy="5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sp>
          <p:nvSpPr>
            <p:cNvPr id="43028" name="Line 21"/>
            <p:cNvSpPr>
              <a:spLocks noChangeShapeType="1"/>
            </p:cNvSpPr>
            <p:nvPr/>
          </p:nvSpPr>
          <p:spPr bwMode="auto">
            <a:xfrm flipV="1">
              <a:off x="2292" y="1600"/>
              <a:ext cx="0" cy="89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Line 22"/>
            <p:cNvSpPr>
              <a:spLocks noChangeShapeType="1"/>
            </p:cNvSpPr>
            <p:nvPr/>
          </p:nvSpPr>
          <p:spPr bwMode="auto">
            <a:xfrm>
              <a:off x="1479" y="2034"/>
              <a:ext cx="1403" cy="89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Line 23"/>
            <p:cNvSpPr>
              <a:spLocks noChangeShapeType="1"/>
            </p:cNvSpPr>
            <p:nvPr/>
          </p:nvSpPr>
          <p:spPr bwMode="auto">
            <a:xfrm>
              <a:off x="1627" y="1600"/>
              <a:ext cx="1403" cy="89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1" name="Line 24"/>
            <p:cNvSpPr>
              <a:spLocks noChangeShapeType="1"/>
            </p:cNvSpPr>
            <p:nvPr/>
          </p:nvSpPr>
          <p:spPr bwMode="auto">
            <a:xfrm>
              <a:off x="930" y="2508"/>
              <a:ext cx="1403" cy="89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2" name="Line 26"/>
            <p:cNvSpPr>
              <a:spLocks noChangeShapeType="1"/>
            </p:cNvSpPr>
            <p:nvPr/>
          </p:nvSpPr>
          <p:spPr bwMode="auto">
            <a:xfrm>
              <a:off x="2292" y="2625"/>
              <a:ext cx="0" cy="897"/>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3" name="Line 28"/>
            <p:cNvSpPr>
              <a:spLocks noChangeShapeType="1"/>
            </p:cNvSpPr>
            <p:nvPr/>
          </p:nvSpPr>
          <p:spPr bwMode="auto">
            <a:xfrm flipH="1">
              <a:off x="740" y="2551"/>
              <a:ext cx="1552" cy="0"/>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4" name="Line 29"/>
            <p:cNvSpPr>
              <a:spLocks noChangeShapeType="1"/>
            </p:cNvSpPr>
            <p:nvPr/>
          </p:nvSpPr>
          <p:spPr bwMode="auto">
            <a:xfrm flipH="1">
              <a:off x="740" y="2034"/>
              <a:ext cx="1552" cy="0"/>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34"/>
            <p:cNvSpPr txBox="1">
              <a:spLocks noChangeArrowheads="1"/>
            </p:cNvSpPr>
            <p:nvPr/>
          </p:nvSpPr>
          <p:spPr bwMode="auto">
            <a:xfrm>
              <a:off x="1725" y="3521"/>
              <a:ext cx="177" cy="186"/>
            </a:xfrm>
            <a:prstGeom prst="rect">
              <a:avLst/>
            </a:prstGeom>
            <a:noFill/>
            <a:ln w="25400">
              <a:noFill/>
              <a:miter lim="800000"/>
              <a:headEnd/>
              <a:tailEnd/>
            </a:ln>
          </p:spPr>
          <p:txBody>
            <a:bodyPr lIns="0" tIns="0" rIns="0" bIns="0"/>
            <a:lstStyle/>
            <a:p>
              <a:pPr algn="just">
                <a:defRPr/>
              </a:pPr>
              <a:r>
                <a:rPr lang="en-US" altLang="zh-CN" sz="1400" dirty="0">
                  <a:solidFill>
                    <a:srgbClr val="006699"/>
                  </a:solidFill>
                  <a:effectLst>
                    <a:outerShdw blurRad="38100" dist="38100" dir="2700000" algn="tl">
                      <a:srgbClr val="C0C0C0"/>
                    </a:outerShdw>
                  </a:effectLst>
                  <a:latin typeface="Times New Roman" pitchFamily="18" charset="0"/>
                </a:rPr>
                <a:t>Y</a:t>
              </a:r>
              <a:r>
                <a:rPr lang="en-US" altLang="zh-CN" sz="1400" baseline="-25000" dirty="0">
                  <a:solidFill>
                    <a:srgbClr val="006699"/>
                  </a:solidFill>
                  <a:effectLst>
                    <a:outerShdw blurRad="38100" dist="38100" dir="2700000" algn="tl">
                      <a:srgbClr val="C0C0C0"/>
                    </a:outerShdw>
                  </a:effectLst>
                  <a:latin typeface="Times New Roman" pitchFamily="18" charset="0"/>
                </a:rPr>
                <a:t>1</a:t>
              </a:r>
            </a:p>
          </p:txBody>
        </p:sp>
        <p:sp>
          <p:nvSpPr>
            <p:cNvPr id="30" name="Text Box 36"/>
            <p:cNvSpPr txBox="1">
              <a:spLocks noChangeArrowheads="1"/>
            </p:cNvSpPr>
            <p:nvPr/>
          </p:nvSpPr>
          <p:spPr bwMode="auto">
            <a:xfrm>
              <a:off x="567" y="2463"/>
              <a:ext cx="199" cy="181"/>
            </a:xfrm>
            <a:prstGeom prst="rect">
              <a:avLst/>
            </a:prstGeom>
            <a:noFill/>
            <a:ln w="25400">
              <a:noFill/>
              <a:miter lim="800000"/>
              <a:headEnd/>
              <a:tailEnd/>
            </a:ln>
          </p:spPr>
          <p:txBody>
            <a:bodyPr lIns="0" tIns="0" rIns="0" bIns="0"/>
            <a:lstStyle/>
            <a:p>
              <a:pPr algn="just">
                <a:defRPr/>
              </a:pPr>
              <a:r>
                <a:rPr lang="en-US" altLang="zh-CN" sz="1400" dirty="0">
                  <a:solidFill>
                    <a:srgbClr val="006699"/>
                  </a:solidFill>
                  <a:effectLst>
                    <a:outerShdw blurRad="38100" dist="38100" dir="2700000" algn="tl">
                      <a:srgbClr val="C0C0C0"/>
                    </a:outerShdw>
                  </a:effectLst>
                  <a:latin typeface="Times New Roman" pitchFamily="18" charset="0"/>
                </a:rPr>
                <a:t>P</a:t>
              </a:r>
              <a:r>
                <a:rPr lang="en-US" altLang="zh-CN" sz="1400" baseline="-25000" dirty="0">
                  <a:solidFill>
                    <a:srgbClr val="006699"/>
                  </a:solidFill>
                  <a:effectLst>
                    <a:outerShdw blurRad="38100" dist="38100" dir="2700000" algn="tl">
                      <a:srgbClr val="C0C0C0"/>
                    </a:outerShdw>
                  </a:effectLst>
                  <a:latin typeface="Times New Roman" pitchFamily="18" charset="0"/>
                </a:rPr>
                <a:t>2</a:t>
              </a:r>
            </a:p>
          </p:txBody>
        </p:sp>
        <p:sp>
          <p:nvSpPr>
            <p:cNvPr id="31" name="Text Box 37"/>
            <p:cNvSpPr txBox="1">
              <a:spLocks noChangeArrowheads="1"/>
            </p:cNvSpPr>
            <p:nvPr/>
          </p:nvSpPr>
          <p:spPr bwMode="auto">
            <a:xfrm>
              <a:off x="567" y="1940"/>
              <a:ext cx="199" cy="181"/>
            </a:xfrm>
            <a:prstGeom prst="rect">
              <a:avLst/>
            </a:prstGeom>
            <a:noFill/>
            <a:ln w="25400">
              <a:noFill/>
              <a:miter lim="800000"/>
              <a:headEnd/>
              <a:tailEnd/>
            </a:ln>
          </p:spPr>
          <p:txBody>
            <a:bodyPr lIns="0" tIns="0" rIns="0" bIns="0"/>
            <a:lstStyle/>
            <a:p>
              <a:pPr algn="just">
                <a:defRPr/>
              </a:pPr>
              <a:r>
                <a:rPr lang="en-US" altLang="zh-CN" sz="1400" dirty="0">
                  <a:solidFill>
                    <a:srgbClr val="006699"/>
                  </a:solidFill>
                  <a:effectLst>
                    <a:outerShdw blurRad="38100" dist="38100" dir="2700000" algn="tl">
                      <a:srgbClr val="C0C0C0"/>
                    </a:outerShdw>
                  </a:effectLst>
                  <a:latin typeface="Times New Roman" pitchFamily="18" charset="0"/>
                </a:rPr>
                <a:t>P</a:t>
              </a:r>
              <a:r>
                <a:rPr lang="en-US" altLang="zh-CN" sz="1400" baseline="-25000" dirty="0">
                  <a:solidFill>
                    <a:srgbClr val="006699"/>
                  </a:solidFill>
                  <a:effectLst>
                    <a:outerShdw blurRad="38100" dist="38100" dir="2700000" algn="tl">
                      <a:srgbClr val="C0C0C0"/>
                    </a:outerShdw>
                  </a:effectLst>
                  <a:latin typeface="Times New Roman" pitchFamily="18" charset="0"/>
                </a:rPr>
                <a:t>3</a:t>
              </a:r>
            </a:p>
          </p:txBody>
        </p:sp>
        <p:sp>
          <p:nvSpPr>
            <p:cNvPr id="43038" name="Line 44"/>
            <p:cNvSpPr>
              <a:spLocks noChangeShapeType="1"/>
            </p:cNvSpPr>
            <p:nvPr/>
          </p:nvSpPr>
          <p:spPr bwMode="auto">
            <a:xfrm>
              <a:off x="1075" y="3067"/>
              <a:ext cx="590" cy="0"/>
            </a:xfrm>
            <a:prstGeom prst="line">
              <a:avLst/>
            </a:prstGeom>
            <a:noFill/>
            <a:ln w="34925">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35" name="Text Box 47"/>
            <p:cNvSpPr txBox="1">
              <a:spLocks noChangeArrowheads="1"/>
            </p:cNvSpPr>
            <p:nvPr/>
          </p:nvSpPr>
          <p:spPr bwMode="auto">
            <a:xfrm>
              <a:off x="2323" y="2434"/>
              <a:ext cx="190" cy="180"/>
            </a:xfrm>
            <a:prstGeom prst="rect">
              <a:avLst/>
            </a:prstGeom>
            <a:noFill/>
            <a:ln w="25400">
              <a:noFill/>
              <a:miter lim="800000"/>
              <a:headEnd/>
              <a:tailEnd/>
            </a:ln>
          </p:spPr>
          <p:txBody>
            <a:bodyPr lIns="0" tIns="0" rIns="0" bIns="0"/>
            <a:lstStyle/>
            <a:p>
              <a:pPr algn="just">
                <a:defRPr/>
              </a:pPr>
              <a:r>
                <a:rPr lang="en-US" altLang="zh-CN" sz="1400" dirty="0">
                  <a:solidFill>
                    <a:srgbClr val="006699"/>
                  </a:solidFill>
                  <a:effectLst>
                    <a:outerShdw blurRad="38100" dist="38100" dir="2700000" algn="tl">
                      <a:srgbClr val="C0C0C0"/>
                    </a:outerShdw>
                  </a:effectLst>
                  <a:latin typeface="Times New Roman" pitchFamily="18" charset="0"/>
                </a:rPr>
                <a:t>E</a:t>
              </a:r>
              <a:r>
                <a:rPr lang="en-US" altLang="zh-CN" sz="1400" baseline="-25000" dirty="0">
                  <a:solidFill>
                    <a:srgbClr val="006699"/>
                  </a:solidFill>
                  <a:effectLst>
                    <a:outerShdw blurRad="38100" dist="38100" dir="2700000" algn="tl">
                      <a:srgbClr val="C0C0C0"/>
                    </a:outerShdw>
                  </a:effectLst>
                  <a:latin typeface="Times New Roman" pitchFamily="18" charset="0"/>
                </a:rPr>
                <a:t>2</a:t>
              </a:r>
            </a:p>
          </p:txBody>
        </p:sp>
        <p:sp>
          <p:nvSpPr>
            <p:cNvPr id="37" name="Text Box 49"/>
            <p:cNvSpPr txBox="1">
              <a:spLocks noChangeArrowheads="1"/>
            </p:cNvSpPr>
            <p:nvPr/>
          </p:nvSpPr>
          <p:spPr bwMode="auto">
            <a:xfrm>
              <a:off x="1736" y="2882"/>
              <a:ext cx="190" cy="180"/>
            </a:xfrm>
            <a:prstGeom prst="rect">
              <a:avLst/>
            </a:prstGeom>
            <a:noFill/>
            <a:ln w="2540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E</a:t>
              </a:r>
              <a:r>
                <a:rPr lang="en-US" altLang="zh-CN" sz="1400" baseline="-25000">
                  <a:solidFill>
                    <a:srgbClr val="006699"/>
                  </a:solidFill>
                  <a:effectLst>
                    <a:outerShdw blurRad="38100" dist="38100" dir="2700000" algn="tl">
                      <a:srgbClr val="C0C0C0"/>
                    </a:outerShdw>
                  </a:effectLst>
                  <a:latin typeface="Times New Roman" pitchFamily="18" charset="0"/>
                </a:rPr>
                <a:t>1</a:t>
              </a:r>
            </a:p>
          </p:txBody>
        </p:sp>
        <p:sp>
          <p:nvSpPr>
            <p:cNvPr id="43041" name="Line 52"/>
            <p:cNvSpPr>
              <a:spLocks noChangeShapeType="1"/>
            </p:cNvSpPr>
            <p:nvPr/>
          </p:nvSpPr>
          <p:spPr bwMode="auto">
            <a:xfrm>
              <a:off x="1791" y="3067"/>
              <a:ext cx="0" cy="430"/>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Text Box 54"/>
            <p:cNvSpPr txBox="1">
              <a:spLocks noChangeArrowheads="1"/>
            </p:cNvSpPr>
            <p:nvPr/>
          </p:nvSpPr>
          <p:spPr bwMode="auto">
            <a:xfrm>
              <a:off x="567" y="2974"/>
              <a:ext cx="177" cy="186"/>
            </a:xfrm>
            <a:prstGeom prst="rect">
              <a:avLst/>
            </a:prstGeom>
            <a:noFill/>
            <a:ln w="2540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P</a:t>
              </a:r>
              <a:r>
                <a:rPr lang="en-US" altLang="zh-CN" sz="1400" baseline="-25000">
                  <a:solidFill>
                    <a:srgbClr val="006699"/>
                  </a:solidFill>
                  <a:effectLst>
                    <a:outerShdw blurRad="38100" dist="38100" dir="2700000" algn="tl">
                      <a:srgbClr val="C0C0C0"/>
                    </a:outerShdw>
                  </a:effectLst>
                  <a:latin typeface="Times New Roman" pitchFamily="18" charset="0"/>
                </a:rPr>
                <a:t>1</a:t>
              </a:r>
            </a:p>
          </p:txBody>
        </p:sp>
        <p:sp>
          <p:nvSpPr>
            <p:cNvPr id="41" name="Text Box 55"/>
            <p:cNvSpPr txBox="1">
              <a:spLocks noChangeArrowheads="1"/>
            </p:cNvSpPr>
            <p:nvPr/>
          </p:nvSpPr>
          <p:spPr bwMode="auto">
            <a:xfrm>
              <a:off x="3424" y="3439"/>
              <a:ext cx="177" cy="209"/>
            </a:xfrm>
            <a:prstGeom prst="rect">
              <a:avLst/>
            </a:prstGeom>
            <a:noFill/>
            <a:ln w="2540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Y</a:t>
              </a:r>
              <a:endParaRPr lang="en-US" altLang="zh-CN" sz="1400" baseline="-25000">
                <a:solidFill>
                  <a:srgbClr val="006699"/>
                </a:solidFill>
                <a:effectLst>
                  <a:outerShdw blurRad="38100" dist="38100" dir="2700000" algn="tl">
                    <a:srgbClr val="C0C0C0"/>
                  </a:outerShdw>
                </a:effectLst>
                <a:latin typeface="Times New Roman" pitchFamily="18" charset="0"/>
              </a:endParaRPr>
            </a:p>
          </p:txBody>
        </p:sp>
      </p:grpSp>
      <p:sp>
        <p:nvSpPr>
          <p:cNvPr id="42" name="Rectangle 57"/>
          <p:cNvSpPr>
            <a:spLocks noChangeArrowheads="1"/>
          </p:cNvSpPr>
          <p:nvPr/>
        </p:nvSpPr>
        <p:spPr bwMode="auto">
          <a:xfrm>
            <a:off x="5795963" y="1916113"/>
            <a:ext cx="2627312" cy="1584325"/>
          </a:xfrm>
          <a:prstGeom prst="rect">
            <a:avLst/>
          </a:prstGeom>
          <a:noFill/>
          <a:ln w="9525">
            <a:noFill/>
            <a:miter lim="800000"/>
            <a:headEnd/>
            <a:tailEnd/>
          </a:ln>
          <a:effectLst/>
        </p:spPr>
        <p:txBody>
          <a:bodyPr/>
          <a:lstStyle/>
          <a:p>
            <a:pPr marL="266700" indent="-266700" algn="just" eaLnBrk="1" hangingPunct="1">
              <a:lnSpc>
                <a:spcPct val="95000"/>
              </a:lnSpc>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总需求超过总供给所引起的一般物价水平普遍而持续的上涨 </a:t>
            </a:r>
          </a:p>
        </p:txBody>
      </p:sp>
      <p:sp>
        <p:nvSpPr>
          <p:cNvPr id="43" name="Rectangle 58"/>
          <p:cNvSpPr>
            <a:spLocks noChangeArrowheads="1"/>
          </p:cNvSpPr>
          <p:nvPr/>
        </p:nvSpPr>
        <p:spPr bwMode="auto">
          <a:xfrm>
            <a:off x="5786438" y="3644900"/>
            <a:ext cx="2627312" cy="1981200"/>
          </a:xfrm>
          <a:prstGeom prst="rect">
            <a:avLst/>
          </a:prstGeom>
          <a:noFill/>
          <a:ln w="9525">
            <a:noFill/>
            <a:miter lim="800000"/>
            <a:headEnd/>
            <a:tailEnd/>
          </a:ln>
          <a:effectLst/>
        </p:spPr>
        <p:txBody>
          <a:bodyPr/>
          <a:lstStyle/>
          <a:p>
            <a:pPr marL="266700" indent="-266700" algn="just" eaLnBrk="1" hangingPunct="1">
              <a:lnSpc>
                <a:spcPct val="95000"/>
              </a:lnSpc>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需求增加的原因或冲击主要包括财政政策、货币政策、国际市场的需求变动等 </a:t>
            </a:r>
          </a:p>
        </p:txBody>
      </p:sp>
      <p:sp>
        <p:nvSpPr>
          <p:cNvPr id="36" name="Comment 3">
            <a:hlinkClick r:id="rId2" action="ppaction://hlinksldjump"/>
          </p:cNvPr>
          <p:cNvSpPr>
            <a:spLocks noChangeArrowheads="1"/>
          </p:cNvSpPr>
          <p:nvPr/>
        </p:nvSpPr>
        <p:spPr bwMode="auto">
          <a:xfrm>
            <a:off x="520021" y="288727"/>
            <a:ext cx="4270375"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80000"/>
              </a:lnSpc>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7</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.4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通货膨胀的成因 </a:t>
            </a:r>
          </a:p>
        </p:txBody>
      </p:sp>
      <p:sp>
        <p:nvSpPr>
          <p:cNvPr id="3" name="日期占位符 2"/>
          <p:cNvSpPr>
            <a:spLocks noGrp="1"/>
          </p:cNvSpPr>
          <p:nvPr>
            <p:ph type="dt" sz="half" idx="10"/>
          </p:nvPr>
        </p:nvSpPr>
        <p:spPr/>
        <p:txBody>
          <a:bodyPr/>
          <a:lstStyle/>
          <a:p>
            <a:pPr>
              <a:defRPr/>
            </a:pPr>
            <a:fld id="{BF1DEC03-66D2-420B-A54D-8BF74101F149}" type="datetime1">
              <a:rPr lang="zh-CN" altLang="en-US" smtClean="0"/>
              <a:t>2018/12/17</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577987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
                                            <p:txEl>
                                              <p:pRg st="0" end="0"/>
                                            </p:txEl>
                                          </p:spTgt>
                                        </p:tgtEl>
                                        <p:attrNameLst>
                                          <p:attrName>style.visibility</p:attrName>
                                        </p:attrNameLst>
                                      </p:cBhvr>
                                      <p:to>
                                        <p:strVal val="visible"/>
                                      </p:to>
                                    </p:set>
                                    <p:animEffect transition="in" filter="blinds(horizontal)">
                                      <p:cBhvr>
                                        <p:cTn id="12" dur="500"/>
                                        <p:tgtEl>
                                          <p:spTgt spid="4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
                                            <p:txEl>
                                              <p:pRg st="0" end="0"/>
                                            </p:txEl>
                                          </p:spTgt>
                                        </p:tgtEl>
                                        <p:attrNameLst>
                                          <p:attrName>style.visibility</p:attrName>
                                        </p:attrNameLst>
                                      </p:cBhvr>
                                      <p:to>
                                        <p:strVal val="visible"/>
                                      </p:to>
                                    </p:set>
                                    <p:animEffect transition="in" filter="blinds(horizontal)">
                                      <p:cBhvr>
                                        <p:cTn id="2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2" grpId="0" build="allAtOnce" autoUpdateAnimBg="0"/>
      <p:bldP spid="43" grpId="0" build="allAtOnce"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BAFD5B3-1AA8-470D-9D14-D31E3D784EA3}" type="slidenum">
              <a:rPr lang="en-GB" altLang="zh-CN" sz="1200" b="0">
                <a:solidFill>
                  <a:schemeClr val="bg1"/>
                </a:solidFill>
              </a:rPr>
              <a:pPr/>
              <a:t>22</a:t>
            </a:fld>
            <a:endParaRPr lang="en-GB" altLang="zh-CN" sz="1200" b="0">
              <a:solidFill>
                <a:schemeClr val="bg1"/>
              </a:solidFill>
            </a:endParaRPr>
          </a:p>
        </p:txBody>
      </p:sp>
      <p:sp>
        <p:nvSpPr>
          <p:cNvPr id="490564" name="Rectangle 68"/>
          <p:cNvSpPr>
            <a:spLocks noChangeArrowheads="1"/>
          </p:cNvSpPr>
          <p:nvPr/>
        </p:nvSpPr>
        <p:spPr bwMode="auto">
          <a:xfrm>
            <a:off x="755650" y="1844675"/>
            <a:ext cx="2303463" cy="2012950"/>
          </a:xfrm>
          <a:prstGeom prst="rect">
            <a:avLst/>
          </a:prstGeom>
          <a:noFill/>
          <a:ln w="9525">
            <a:noFill/>
            <a:miter lim="800000"/>
            <a:headEnd/>
            <a:tailEnd/>
          </a:ln>
          <a:effectLst/>
        </p:spPr>
        <p:txBody>
          <a:bodyPr/>
          <a:lstStyle/>
          <a:p>
            <a:pPr marL="266700" indent="-266700" algn="just" eaLnBrk="1" hangingPunct="1">
              <a:lnSpc>
                <a:spcPct val="90000"/>
              </a:lnSpc>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由于供给方面生产成本提高而引起的一般物价水平普遍而持续的上涨</a:t>
            </a:r>
          </a:p>
        </p:txBody>
      </p:sp>
      <p:grpSp>
        <p:nvGrpSpPr>
          <p:cNvPr id="2" name="Group 76"/>
          <p:cNvGrpSpPr>
            <a:grpSpLocks/>
          </p:cNvGrpSpPr>
          <p:nvPr/>
        </p:nvGrpSpPr>
        <p:grpSpPr bwMode="auto">
          <a:xfrm>
            <a:off x="3779838" y="1773238"/>
            <a:ext cx="4078287" cy="3857625"/>
            <a:chOff x="567" y="1345"/>
            <a:chExt cx="2569" cy="2430"/>
          </a:xfrm>
        </p:grpSpPr>
        <p:sp>
          <p:nvSpPr>
            <p:cNvPr id="490530" name="Text Box 34"/>
            <p:cNvSpPr txBox="1">
              <a:spLocks noChangeArrowheads="1"/>
            </p:cNvSpPr>
            <p:nvPr/>
          </p:nvSpPr>
          <p:spPr bwMode="auto">
            <a:xfrm>
              <a:off x="1197" y="2402"/>
              <a:ext cx="234" cy="263"/>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AS</a:t>
              </a:r>
              <a:r>
                <a:rPr lang="en-US" altLang="zh-CN" sz="1400" baseline="-25000">
                  <a:solidFill>
                    <a:srgbClr val="006699"/>
                  </a:solidFill>
                  <a:effectLst>
                    <a:outerShdw blurRad="38100" dist="38100" dir="2700000" algn="tl">
                      <a:srgbClr val="C0C0C0"/>
                    </a:outerShdw>
                  </a:effectLst>
                  <a:latin typeface="Times New Roman" pitchFamily="18" charset="0"/>
                </a:rPr>
                <a:t>3</a:t>
              </a:r>
            </a:p>
          </p:txBody>
        </p:sp>
        <p:sp>
          <p:nvSpPr>
            <p:cNvPr id="490531" name="Text Box 35"/>
            <p:cNvSpPr txBox="1">
              <a:spLocks noChangeArrowheads="1"/>
            </p:cNvSpPr>
            <p:nvPr/>
          </p:nvSpPr>
          <p:spPr bwMode="auto">
            <a:xfrm>
              <a:off x="1170" y="2785"/>
              <a:ext cx="234" cy="262"/>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AS</a:t>
              </a:r>
              <a:r>
                <a:rPr lang="en-US" altLang="zh-CN" sz="1400" baseline="-25000">
                  <a:solidFill>
                    <a:srgbClr val="006699"/>
                  </a:solidFill>
                  <a:effectLst>
                    <a:outerShdw blurRad="38100" dist="38100" dir="2700000" algn="tl">
                      <a:srgbClr val="C0C0C0"/>
                    </a:outerShdw>
                  </a:effectLst>
                  <a:latin typeface="Times New Roman" pitchFamily="18" charset="0"/>
                </a:rPr>
                <a:t>2</a:t>
              </a:r>
            </a:p>
          </p:txBody>
        </p:sp>
        <p:sp>
          <p:nvSpPr>
            <p:cNvPr id="490532" name="Text Box 36"/>
            <p:cNvSpPr txBox="1">
              <a:spLocks noChangeArrowheads="1"/>
            </p:cNvSpPr>
            <p:nvPr/>
          </p:nvSpPr>
          <p:spPr bwMode="auto">
            <a:xfrm>
              <a:off x="1326" y="3076"/>
              <a:ext cx="234" cy="265"/>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AS</a:t>
              </a:r>
              <a:r>
                <a:rPr lang="en-US" altLang="zh-CN" sz="1400" baseline="-25000">
                  <a:solidFill>
                    <a:srgbClr val="006699"/>
                  </a:solidFill>
                  <a:effectLst>
                    <a:outerShdw blurRad="38100" dist="38100" dir="2700000" algn="tl">
                      <a:srgbClr val="C0C0C0"/>
                    </a:outerShdw>
                  </a:effectLst>
                  <a:latin typeface="Times New Roman" pitchFamily="18" charset="0"/>
                </a:rPr>
                <a:t>1</a:t>
              </a:r>
            </a:p>
          </p:txBody>
        </p:sp>
        <p:sp>
          <p:nvSpPr>
            <p:cNvPr id="490533" name="Text Box 37"/>
            <p:cNvSpPr txBox="1">
              <a:spLocks noChangeArrowheads="1"/>
            </p:cNvSpPr>
            <p:nvPr/>
          </p:nvSpPr>
          <p:spPr bwMode="auto">
            <a:xfrm>
              <a:off x="2744" y="3257"/>
              <a:ext cx="212" cy="172"/>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AD</a:t>
              </a:r>
              <a:endParaRPr lang="en-US" altLang="zh-CN" sz="1400" baseline="-25000">
                <a:solidFill>
                  <a:srgbClr val="006699"/>
                </a:solidFill>
                <a:effectLst>
                  <a:outerShdw blurRad="38100" dist="38100" dir="2700000" algn="tl">
                    <a:srgbClr val="C0C0C0"/>
                  </a:outerShdw>
                </a:effectLst>
                <a:latin typeface="Times New Roman" pitchFamily="18" charset="0"/>
              </a:endParaRPr>
            </a:p>
          </p:txBody>
        </p:sp>
        <p:sp>
          <p:nvSpPr>
            <p:cNvPr id="490534" name="Text Box 38"/>
            <p:cNvSpPr txBox="1">
              <a:spLocks noChangeArrowheads="1"/>
            </p:cNvSpPr>
            <p:nvPr/>
          </p:nvSpPr>
          <p:spPr bwMode="auto">
            <a:xfrm>
              <a:off x="1753" y="2229"/>
              <a:ext cx="172" cy="265"/>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E</a:t>
              </a:r>
              <a:r>
                <a:rPr lang="en-US" altLang="zh-CN" sz="1400" baseline="-25000">
                  <a:solidFill>
                    <a:srgbClr val="006699"/>
                  </a:solidFill>
                  <a:effectLst>
                    <a:outerShdw blurRad="38100" dist="38100" dir="2700000" algn="tl">
                      <a:srgbClr val="C0C0C0"/>
                    </a:outerShdw>
                  </a:effectLst>
                  <a:latin typeface="Times New Roman" pitchFamily="18" charset="0"/>
                </a:rPr>
                <a:t>3</a:t>
              </a:r>
            </a:p>
          </p:txBody>
        </p:sp>
        <p:sp>
          <p:nvSpPr>
            <p:cNvPr id="490535" name="Text Box 39"/>
            <p:cNvSpPr txBox="1">
              <a:spLocks noChangeArrowheads="1"/>
            </p:cNvSpPr>
            <p:nvPr/>
          </p:nvSpPr>
          <p:spPr bwMode="auto">
            <a:xfrm>
              <a:off x="1955" y="2435"/>
              <a:ext cx="170" cy="264"/>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E</a:t>
              </a:r>
              <a:r>
                <a:rPr lang="en-US" altLang="zh-CN" sz="1400" baseline="-25000">
                  <a:solidFill>
                    <a:srgbClr val="006699"/>
                  </a:solidFill>
                  <a:effectLst>
                    <a:outerShdw blurRad="38100" dist="38100" dir="2700000" algn="tl">
                      <a:srgbClr val="C0C0C0"/>
                    </a:outerShdw>
                  </a:effectLst>
                  <a:latin typeface="Times New Roman" pitchFamily="18" charset="0"/>
                </a:rPr>
                <a:t>2</a:t>
              </a:r>
            </a:p>
          </p:txBody>
        </p:sp>
        <p:sp>
          <p:nvSpPr>
            <p:cNvPr id="490536" name="Text Box 40"/>
            <p:cNvSpPr txBox="1">
              <a:spLocks noChangeArrowheads="1"/>
            </p:cNvSpPr>
            <p:nvPr/>
          </p:nvSpPr>
          <p:spPr bwMode="auto">
            <a:xfrm>
              <a:off x="2119" y="2587"/>
              <a:ext cx="171" cy="265"/>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E</a:t>
              </a:r>
              <a:r>
                <a:rPr lang="en-US" altLang="zh-CN" sz="1400" baseline="-25000">
                  <a:solidFill>
                    <a:srgbClr val="006699"/>
                  </a:solidFill>
                  <a:effectLst>
                    <a:outerShdw blurRad="38100" dist="38100" dir="2700000" algn="tl">
                      <a:srgbClr val="C0C0C0"/>
                    </a:outerShdw>
                  </a:effectLst>
                  <a:latin typeface="Times New Roman" pitchFamily="18" charset="0"/>
                </a:rPr>
                <a:t>1</a:t>
              </a:r>
            </a:p>
          </p:txBody>
        </p:sp>
        <p:sp>
          <p:nvSpPr>
            <p:cNvPr id="44045" name="Text Box 41"/>
            <p:cNvSpPr txBox="1">
              <a:spLocks noChangeArrowheads="1"/>
            </p:cNvSpPr>
            <p:nvPr/>
          </p:nvSpPr>
          <p:spPr bwMode="auto">
            <a:xfrm>
              <a:off x="567" y="2282"/>
              <a:ext cx="16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P</a:t>
              </a:r>
              <a:r>
                <a:rPr lang="en-US" altLang="zh-CN" sz="1400" baseline="-25000">
                  <a:solidFill>
                    <a:srgbClr val="006699"/>
                  </a:solidFill>
                  <a:latin typeface="Times New Roman" panose="02020603050405020304" pitchFamily="18" charset="0"/>
                </a:rPr>
                <a:t>3</a:t>
              </a:r>
            </a:p>
          </p:txBody>
        </p:sp>
        <p:sp>
          <p:nvSpPr>
            <p:cNvPr id="490538" name="Text Box 42"/>
            <p:cNvSpPr txBox="1">
              <a:spLocks noChangeArrowheads="1"/>
            </p:cNvSpPr>
            <p:nvPr/>
          </p:nvSpPr>
          <p:spPr bwMode="auto">
            <a:xfrm>
              <a:off x="567" y="2513"/>
              <a:ext cx="168" cy="175"/>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P</a:t>
              </a:r>
              <a:r>
                <a:rPr lang="en-US" altLang="zh-CN" sz="1400" baseline="-25000">
                  <a:solidFill>
                    <a:srgbClr val="006699"/>
                  </a:solidFill>
                  <a:effectLst>
                    <a:outerShdw blurRad="38100" dist="38100" dir="2700000" algn="tl">
                      <a:srgbClr val="C0C0C0"/>
                    </a:outerShdw>
                  </a:effectLst>
                  <a:latin typeface="Times New Roman" pitchFamily="18" charset="0"/>
                </a:rPr>
                <a:t>2</a:t>
              </a:r>
            </a:p>
          </p:txBody>
        </p:sp>
        <p:sp>
          <p:nvSpPr>
            <p:cNvPr id="490539" name="Text Box 43"/>
            <p:cNvSpPr txBox="1">
              <a:spLocks noChangeArrowheads="1"/>
            </p:cNvSpPr>
            <p:nvPr/>
          </p:nvSpPr>
          <p:spPr bwMode="auto">
            <a:xfrm>
              <a:off x="567" y="2674"/>
              <a:ext cx="168" cy="175"/>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P</a:t>
              </a:r>
              <a:r>
                <a:rPr lang="en-US" altLang="zh-CN" sz="1400" baseline="-25000">
                  <a:solidFill>
                    <a:srgbClr val="006699"/>
                  </a:solidFill>
                  <a:effectLst>
                    <a:outerShdw blurRad="38100" dist="38100" dir="2700000" algn="tl">
                      <a:srgbClr val="C0C0C0"/>
                    </a:outerShdw>
                  </a:effectLst>
                  <a:latin typeface="Times New Roman" pitchFamily="18" charset="0"/>
                </a:rPr>
                <a:t>1</a:t>
              </a:r>
            </a:p>
          </p:txBody>
        </p:sp>
        <p:sp>
          <p:nvSpPr>
            <p:cNvPr id="490540" name="Text Box 44"/>
            <p:cNvSpPr txBox="1">
              <a:spLocks noChangeArrowheads="1"/>
            </p:cNvSpPr>
            <p:nvPr/>
          </p:nvSpPr>
          <p:spPr bwMode="auto">
            <a:xfrm>
              <a:off x="1714" y="3567"/>
              <a:ext cx="168" cy="172"/>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Y</a:t>
              </a:r>
              <a:r>
                <a:rPr lang="en-US" altLang="zh-CN" sz="1400" baseline="-25000">
                  <a:solidFill>
                    <a:srgbClr val="006699"/>
                  </a:solidFill>
                  <a:effectLst>
                    <a:outerShdw blurRad="38100" dist="38100" dir="2700000" algn="tl">
                      <a:srgbClr val="C0C0C0"/>
                    </a:outerShdw>
                  </a:effectLst>
                  <a:latin typeface="Times New Roman" pitchFamily="18" charset="0"/>
                </a:rPr>
                <a:t>3</a:t>
              </a:r>
            </a:p>
          </p:txBody>
        </p:sp>
        <p:sp>
          <p:nvSpPr>
            <p:cNvPr id="490541" name="Text Box 45"/>
            <p:cNvSpPr txBox="1">
              <a:spLocks noChangeArrowheads="1"/>
            </p:cNvSpPr>
            <p:nvPr/>
          </p:nvSpPr>
          <p:spPr bwMode="auto">
            <a:xfrm>
              <a:off x="1944" y="3585"/>
              <a:ext cx="168" cy="172"/>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Y</a:t>
              </a:r>
              <a:r>
                <a:rPr lang="en-US" altLang="zh-CN" sz="1400" baseline="-25000">
                  <a:solidFill>
                    <a:srgbClr val="006699"/>
                  </a:solidFill>
                  <a:effectLst>
                    <a:outerShdw blurRad="38100" dist="38100" dir="2700000" algn="tl">
                      <a:srgbClr val="C0C0C0"/>
                    </a:outerShdw>
                  </a:effectLst>
                  <a:latin typeface="Times New Roman" pitchFamily="18" charset="0"/>
                </a:rPr>
                <a:t>2</a:t>
              </a:r>
            </a:p>
          </p:txBody>
        </p:sp>
        <p:sp>
          <p:nvSpPr>
            <p:cNvPr id="490542" name="Text Box 46"/>
            <p:cNvSpPr txBox="1">
              <a:spLocks noChangeArrowheads="1"/>
            </p:cNvSpPr>
            <p:nvPr/>
          </p:nvSpPr>
          <p:spPr bwMode="auto">
            <a:xfrm>
              <a:off x="2128" y="3603"/>
              <a:ext cx="165" cy="172"/>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Y</a:t>
              </a:r>
              <a:r>
                <a:rPr lang="en-US" altLang="zh-CN" sz="1400" baseline="-25000">
                  <a:solidFill>
                    <a:srgbClr val="006699"/>
                  </a:solidFill>
                  <a:effectLst>
                    <a:outerShdw blurRad="38100" dist="38100" dir="2700000" algn="tl">
                      <a:srgbClr val="C0C0C0"/>
                    </a:outerShdw>
                  </a:effectLst>
                  <a:latin typeface="Times New Roman" pitchFamily="18" charset="0"/>
                </a:rPr>
                <a:t>1</a:t>
              </a:r>
            </a:p>
          </p:txBody>
        </p:sp>
        <p:sp>
          <p:nvSpPr>
            <p:cNvPr id="44051" name="Line 47"/>
            <p:cNvSpPr>
              <a:spLocks noChangeShapeType="1"/>
            </p:cNvSpPr>
            <p:nvPr/>
          </p:nvSpPr>
          <p:spPr bwMode="auto">
            <a:xfrm>
              <a:off x="723" y="1345"/>
              <a:ext cx="0" cy="2176"/>
            </a:xfrm>
            <a:prstGeom prst="line">
              <a:avLst/>
            </a:prstGeom>
            <a:noFill/>
            <a:ln w="34925">
              <a:solidFill>
                <a:srgbClr val="336699"/>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44052" name="Line 48"/>
            <p:cNvSpPr>
              <a:spLocks noChangeShapeType="1"/>
            </p:cNvSpPr>
            <p:nvPr/>
          </p:nvSpPr>
          <p:spPr bwMode="auto">
            <a:xfrm>
              <a:off x="723" y="3531"/>
              <a:ext cx="2380" cy="0"/>
            </a:xfrm>
            <a:prstGeom prst="line">
              <a:avLst/>
            </a:prstGeom>
            <a:noFill/>
            <a:ln w="34925">
              <a:solidFill>
                <a:srgbClr val="3366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053" name="Line 49"/>
            <p:cNvSpPr>
              <a:spLocks noChangeShapeType="1"/>
            </p:cNvSpPr>
            <p:nvPr/>
          </p:nvSpPr>
          <p:spPr bwMode="auto">
            <a:xfrm>
              <a:off x="2298" y="1489"/>
              <a:ext cx="0" cy="87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4" name="Line 50"/>
            <p:cNvSpPr>
              <a:spLocks noChangeShapeType="1"/>
            </p:cNvSpPr>
            <p:nvPr/>
          </p:nvSpPr>
          <p:spPr bwMode="auto">
            <a:xfrm>
              <a:off x="2168" y="2753"/>
              <a:ext cx="0" cy="782"/>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Line 51"/>
            <p:cNvSpPr>
              <a:spLocks noChangeShapeType="1"/>
            </p:cNvSpPr>
            <p:nvPr/>
          </p:nvSpPr>
          <p:spPr bwMode="auto">
            <a:xfrm>
              <a:off x="975" y="1661"/>
              <a:ext cx="1769" cy="163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Arc 52"/>
            <p:cNvSpPr>
              <a:spLocks/>
            </p:cNvSpPr>
            <p:nvPr/>
          </p:nvSpPr>
          <p:spPr bwMode="auto">
            <a:xfrm flipV="1">
              <a:off x="1511" y="2360"/>
              <a:ext cx="787" cy="798"/>
            </a:xfrm>
            <a:custGeom>
              <a:avLst/>
              <a:gdLst>
                <a:gd name="T0" fmla="*/ 0 w 21600"/>
                <a:gd name="T1" fmla="*/ 0 h 21586"/>
                <a:gd name="T2" fmla="*/ 0 w 21600"/>
                <a:gd name="T3" fmla="*/ 0 h 21586"/>
                <a:gd name="T4" fmla="*/ 0 w 21600"/>
                <a:gd name="T5" fmla="*/ 0 h 21586"/>
                <a:gd name="T6" fmla="*/ 0 60000 65536"/>
                <a:gd name="T7" fmla="*/ 0 60000 65536"/>
                <a:gd name="T8" fmla="*/ 0 60000 65536"/>
                <a:gd name="T9" fmla="*/ 0 w 21600"/>
                <a:gd name="T10" fmla="*/ 0 h 21586"/>
                <a:gd name="T11" fmla="*/ 21600 w 21600"/>
                <a:gd name="T12" fmla="*/ 21586 h 21586"/>
              </a:gdLst>
              <a:ahLst/>
              <a:cxnLst>
                <a:cxn ang="T6">
                  <a:pos x="T0" y="T1"/>
                </a:cxn>
                <a:cxn ang="T7">
                  <a:pos x="T2" y="T3"/>
                </a:cxn>
                <a:cxn ang="T8">
                  <a:pos x="T4" y="T5"/>
                </a:cxn>
              </a:cxnLst>
              <a:rect l="T9" t="T10" r="T11" b="T12"/>
              <a:pathLst>
                <a:path w="21600" h="21586" fill="none" extrusionOk="0">
                  <a:moveTo>
                    <a:pt x="775" y="-1"/>
                  </a:moveTo>
                  <a:cubicBezTo>
                    <a:pt x="12395" y="417"/>
                    <a:pt x="21600" y="9958"/>
                    <a:pt x="21600" y="21586"/>
                  </a:cubicBezTo>
                </a:path>
                <a:path w="21600" h="21586" stroke="0" extrusionOk="0">
                  <a:moveTo>
                    <a:pt x="775" y="-1"/>
                  </a:moveTo>
                  <a:cubicBezTo>
                    <a:pt x="12395" y="417"/>
                    <a:pt x="21600" y="9958"/>
                    <a:pt x="21600" y="21586"/>
                  </a:cubicBezTo>
                  <a:lnTo>
                    <a:pt x="0" y="21586"/>
                  </a:lnTo>
                  <a:lnTo>
                    <a:pt x="775" y="-1"/>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7" name="Arc 53"/>
            <p:cNvSpPr>
              <a:spLocks/>
            </p:cNvSpPr>
            <p:nvPr/>
          </p:nvSpPr>
          <p:spPr bwMode="auto">
            <a:xfrm rot="622570" flipV="1">
              <a:off x="1442" y="2042"/>
              <a:ext cx="786" cy="888"/>
            </a:xfrm>
            <a:custGeom>
              <a:avLst/>
              <a:gdLst>
                <a:gd name="T0" fmla="*/ 0 w 21600"/>
                <a:gd name="T1" fmla="*/ 0 h 21586"/>
                <a:gd name="T2" fmla="*/ 0 w 21600"/>
                <a:gd name="T3" fmla="*/ 0 h 21586"/>
                <a:gd name="T4" fmla="*/ 0 w 21600"/>
                <a:gd name="T5" fmla="*/ 0 h 21586"/>
                <a:gd name="T6" fmla="*/ 0 60000 65536"/>
                <a:gd name="T7" fmla="*/ 0 60000 65536"/>
                <a:gd name="T8" fmla="*/ 0 60000 65536"/>
                <a:gd name="T9" fmla="*/ 0 w 21600"/>
                <a:gd name="T10" fmla="*/ 0 h 21586"/>
                <a:gd name="T11" fmla="*/ 21600 w 21600"/>
                <a:gd name="T12" fmla="*/ 21586 h 21586"/>
              </a:gdLst>
              <a:ahLst/>
              <a:cxnLst>
                <a:cxn ang="T6">
                  <a:pos x="T0" y="T1"/>
                </a:cxn>
                <a:cxn ang="T7">
                  <a:pos x="T2" y="T3"/>
                </a:cxn>
                <a:cxn ang="T8">
                  <a:pos x="T4" y="T5"/>
                </a:cxn>
              </a:cxnLst>
              <a:rect l="T9" t="T10" r="T11" b="T12"/>
              <a:pathLst>
                <a:path w="21600" h="21586" fill="none" extrusionOk="0">
                  <a:moveTo>
                    <a:pt x="775" y="-1"/>
                  </a:moveTo>
                  <a:cubicBezTo>
                    <a:pt x="12395" y="417"/>
                    <a:pt x="21600" y="9958"/>
                    <a:pt x="21600" y="21586"/>
                  </a:cubicBezTo>
                </a:path>
                <a:path w="21600" h="21586" stroke="0" extrusionOk="0">
                  <a:moveTo>
                    <a:pt x="775" y="-1"/>
                  </a:moveTo>
                  <a:cubicBezTo>
                    <a:pt x="12395" y="417"/>
                    <a:pt x="21600" y="9958"/>
                    <a:pt x="21600" y="21586"/>
                  </a:cubicBezTo>
                  <a:lnTo>
                    <a:pt x="0" y="21586"/>
                  </a:lnTo>
                  <a:lnTo>
                    <a:pt x="775" y="-1"/>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8" name="Arc 54"/>
            <p:cNvSpPr>
              <a:spLocks/>
            </p:cNvSpPr>
            <p:nvPr/>
          </p:nvSpPr>
          <p:spPr bwMode="auto">
            <a:xfrm rot="640650" flipV="1">
              <a:off x="1445" y="1690"/>
              <a:ext cx="787" cy="832"/>
            </a:xfrm>
            <a:custGeom>
              <a:avLst/>
              <a:gdLst>
                <a:gd name="T0" fmla="*/ 0 w 21600"/>
                <a:gd name="T1" fmla="*/ 0 h 21586"/>
                <a:gd name="T2" fmla="*/ 0 w 21600"/>
                <a:gd name="T3" fmla="*/ 0 h 21586"/>
                <a:gd name="T4" fmla="*/ 0 w 21600"/>
                <a:gd name="T5" fmla="*/ 0 h 21586"/>
                <a:gd name="T6" fmla="*/ 0 60000 65536"/>
                <a:gd name="T7" fmla="*/ 0 60000 65536"/>
                <a:gd name="T8" fmla="*/ 0 60000 65536"/>
                <a:gd name="T9" fmla="*/ 0 w 21600"/>
                <a:gd name="T10" fmla="*/ 0 h 21586"/>
                <a:gd name="T11" fmla="*/ 21600 w 21600"/>
                <a:gd name="T12" fmla="*/ 21586 h 21586"/>
              </a:gdLst>
              <a:ahLst/>
              <a:cxnLst>
                <a:cxn ang="T6">
                  <a:pos x="T0" y="T1"/>
                </a:cxn>
                <a:cxn ang="T7">
                  <a:pos x="T2" y="T3"/>
                </a:cxn>
                <a:cxn ang="T8">
                  <a:pos x="T4" y="T5"/>
                </a:cxn>
              </a:cxnLst>
              <a:rect l="T9" t="T10" r="T11" b="T12"/>
              <a:pathLst>
                <a:path w="21600" h="21586" fill="none" extrusionOk="0">
                  <a:moveTo>
                    <a:pt x="775" y="-1"/>
                  </a:moveTo>
                  <a:cubicBezTo>
                    <a:pt x="12395" y="417"/>
                    <a:pt x="21600" y="9958"/>
                    <a:pt x="21600" y="21586"/>
                  </a:cubicBezTo>
                </a:path>
                <a:path w="21600" h="21586" stroke="0" extrusionOk="0">
                  <a:moveTo>
                    <a:pt x="775" y="-1"/>
                  </a:moveTo>
                  <a:cubicBezTo>
                    <a:pt x="12395" y="417"/>
                    <a:pt x="21600" y="9958"/>
                    <a:pt x="21600" y="21586"/>
                  </a:cubicBezTo>
                  <a:lnTo>
                    <a:pt x="0" y="21586"/>
                  </a:lnTo>
                  <a:lnTo>
                    <a:pt x="775" y="-1"/>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9" name="Line 55"/>
            <p:cNvSpPr>
              <a:spLocks noChangeShapeType="1"/>
            </p:cNvSpPr>
            <p:nvPr/>
          </p:nvSpPr>
          <p:spPr bwMode="auto">
            <a:xfrm flipH="1">
              <a:off x="725" y="2760"/>
              <a:ext cx="1435"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0" name="Line 56"/>
            <p:cNvSpPr>
              <a:spLocks noChangeShapeType="1"/>
            </p:cNvSpPr>
            <p:nvPr/>
          </p:nvSpPr>
          <p:spPr bwMode="auto">
            <a:xfrm flipH="1">
              <a:off x="725" y="2624"/>
              <a:ext cx="1226"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1" name="Line 57"/>
            <p:cNvSpPr>
              <a:spLocks noChangeShapeType="1"/>
            </p:cNvSpPr>
            <p:nvPr/>
          </p:nvSpPr>
          <p:spPr bwMode="auto">
            <a:xfrm flipH="1">
              <a:off x="730" y="2386"/>
              <a:ext cx="1036"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2" name="Line 58"/>
            <p:cNvSpPr>
              <a:spLocks noChangeShapeType="1"/>
            </p:cNvSpPr>
            <p:nvPr/>
          </p:nvSpPr>
          <p:spPr bwMode="auto">
            <a:xfrm>
              <a:off x="2027" y="2613"/>
              <a:ext cx="0" cy="927"/>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3" name="Line 59"/>
            <p:cNvSpPr>
              <a:spLocks noChangeShapeType="1"/>
            </p:cNvSpPr>
            <p:nvPr/>
          </p:nvSpPr>
          <p:spPr bwMode="auto">
            <a:xfrm>
              <a:off x="1783" y="2385"/>
              <a:ext cx="0" cy="1147"/>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565" name="Text Box 69"/>
            <p:cNvSpPr txBox="1">
              <a:spLocks noChangeArrowheads="1"/>
            </p:cNvSpPr>
            <p:nvPr/>
          </p:nvSpPr>
          <p:spPr bwMode="auto">
            <a:xfrm>
              <a:off x="2971" y="3566"/>
              <a:ext cx="165" cy="172"/>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Y</a:t>
              </a:r>
              <a:endParaRPr lang="en-US" altLang="zh-CN" sz="1400" baseline="-25000">
                <a:solidFill>
                  <a:srgbClr val="006699"/>
                </a:solidFill>
                <a:effectLst>
                  <a:outerShdw blurRad="38100" dist="38100" dir="2700000" algn="tl">
                    <a:srgbClr val="C0C0C0"/>
                  </a:outerShdw>
                </a:effectLst>
                <a:latin typeface="Times New Roman" pitchFamily="18" charset="0"/>
              </a:endParaRPr>
            </a:p>
          </p:txBody>
        </p:sp>
        <p:sp>
          <p:nvSpPr>
            <p:cNvPr id="44065" name="Text Box 70"/>
            <p:cNvSpPr txBox="1">
              <a:spLocks noChangeArrowheads="1"/>
            </p:cNvSpPr>
            <p:nvPr/>
          </p:nvSpPr>
          <p:spPr bwMode="auto">
            <a:xfrm>
              <a:off x="580" y="1370"/>
              <a:ext cx="16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P</a:t>
              </a:r>
              <a:endParaRPr lang="en-US" altLang="zh-CN" sz="1400" baseline="-25000">
                <a:solidFill>
                  <a:srgbClr val="006699"/>
                </a:solidFill>
                <a:latin typeface="Times New Roman" panose="02020603050405020304" pitchFamily="18" charset="0"/>
              </a:endParaRPr>
            </a:p>
          </p:txBody>
        </p:sp>
        <p:sp>
          <p:nvSpPr>
            <p:cNvPr id="44066" name="Line 71"/>
            <p:cNvSpPr>
              <a:spLocks noChangeShapeType="1"/>
            </p:cNvSpPr>
            <p:nvPr/>
          </p:nvSpPr>
          <p:spPr bwMode="auto">
            <a:xfrm>
              <a:off x="2308" y="2478"/>
              <a:ext cx="0" cy="1054"/>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568" name="Text Box 72"/>
            <p:cNvSpPr txBox="1">
              <a:spLocks noChangeArrowheads="1"/>
            </p:cNvSpPr>
            <p:nvPr/>
          </p:nvSpPr>
          <p:spPr bwMode="auto">
            <a:xfrm>
              <a:off x="2300" y="3586"/>
              <a:ext cx="165" cy="172"/>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Y</a:t>
              </a:r>
              <a:r>
                <a:rPr lang="en-US" altLang="zh-CN" sz="1400" baseline="-25000">
                  <a:solidFill>
                    <a:srgbClr val="006699"/>
                  </a:solidFill>
                  <a:effectLst>
                    <a:outerShdw blurRad="38100" dist="38100" dir="2700000" algn="tl">
                      <a:srgbClr val="C0C0C0"/>
                    </a:outerShdw>
                  </a:effectLst>
                  <a:latin typeface="Times New Roman" pitchFamily="18" charset="0"/>
                </a:rPr>
                <a:t>f</a:t>
              </a:r>
            </a:p>
          </p:txBody>
        </p:sp>
      </p:grpSp>
      <p:sp>
        <p:nvSpPr>
          <p:cNvPr id="36" name="Comment 43">
            <a:hlinkClick r:id="rId2" action="ppaction://hlinksldjump"/>
          </p:cNvPr>
          <p:cNvSpPr>
            <a:spLocks noChangeArrowheads="1"/>
          </p:cNvSpPr>
          <p:nvPr/>
        </p:nvSpPr>
        <p:spPr bwMode="auto">
          <a:xfrm>
            <a:off x="557213" y="801688"/>
            <a:ext cx="4505325"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.4.2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成本推动型通货膨胀 </a:t>
            </a:r>
          </a:p>
        </p:txBody>
      </p:sp>
      <p:sp>
        <p:nvSpPr>
          <p:cNvPr id="3" name="日期占位符 2"/>
          <p:cNvSpPr>
            <a:spLocks noGrp="1"/>
          </p:cNvSpPr>
          <p:nvPr>
            <p:ph type="dt" sz="half" idx="10"/>
          </p:nvPr>
        </p:nvSpPr>
        <p:spPr/>
        <p:txBody>
          <a:bodyPr/>
          <a:lstStyle/>
          <a:p>
            <a:pPr>
              <a:defRPr/>
            </a:pPr>
            <a:fld id="{1AB413CE-F5A9-4465-9306-5F377B5635B5}" type="datetime1">
              <a:rPr lang="zh-CN" altLang="en-US" smtClean="0"/>
              <a:t>2018/12/17</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371707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0564">
                                            <p:txEl>
                                              <p:pRg st="0" end="0"/>
                                            </p:txEl>
                                          </p:spTgt>
                                        </p:tgtEl>
                                        <p:attrNameLst>
                                          <p:attrName>style.visibility</p:attrName>
                                        </p:attrNameLst>
                                      </p:cBhvr>
                                      <p:to>
                                        <p:strVal val="visible"/>
                                      </p:to>
                                    </p:set>
                                    <p:animEffect transition="in" filter="blinds(horizontal)">
                                      <p:cBhvr>
                                        <p:cTn id="12" dur="500"/>
                                        <p:tgtEl>
                                          <p:spTgt spid="4905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64" grpId="0" build="allAtOnce" autoUpdateAnimBg="0"/>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593F90D-E0CD-4B7B-BB17-B660780ADFEB}" type="slidenum">
              <a:rPr lang="en-GB" altLang="zh-CN" sz="1200" b="0">
                <a:solidFill>
                  <a:schemeClr val="bg1"/>
                </a:solidFill>
              </a:rPr>
              <a:pPr/>
              <a:t>23</a:t>
            </a:fld>
            <a:endParaRPr lang="en-GB" altLang="zh-CN" sz="1200" b="0">
              <a:solidFill>
                <a:schemeClr val="bg1"/>
              </a:solidFill>
            </a:endParaRPr>
          </a:p>
        </p:txBody>
      </p:sp>
      <p:sp>
        <p:nvSpPr>
          <p:cNvPr id="546851" name="Rectangle 35"/>
          <p:cNvSpPr>
            <a:spLocks noChangeArrowheads="1"/>
          </p:cNvSpPr>
          <p:nvPr/>
        </p:nvSpPr>
        <p:spPr bwMode="auto">
          <a:xfrm>
            <a:off x="755650" y="765175"/>
            <a:ext cx="7704138" cy="5111750"/>
          </a:xfrm>
          <a:prstGeom prst="rect">
            <a:avLst/>
          </a:prstGeom>
          <a:noFill/>
          <a:ln w="9525">
            <a:noFill/>
            <a:miter lim="800000"/>
            <a:headEnd/>
            <a:tailEnd/>
          </a:ln>
          <a:effectLst/>
        </p:spPr>
        <p:txBody>
          <a:bodyPr/>
          <a:lstStyle/>
          <a:p>
            <a:pPr marL="266700" indent="-266700" algn="just" eaLnBrk="1" hangingPunct="1">
              <a:spcBef>
                <a:spcPct val="20000"/>
              </a:spcBef>
              <a:buClr>
                <a:srgbClr val="FF6600"/>
              </a:buClr>
              <a:buSzPct val="7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成本推动型通货膨胀的具体类型：</a:t>
            </a:r>
          </a:p>
          <a:p>
            <a:pPr marL="447675" lvl="1" indent="-266700" algn="just" eaLnBrk="1" hangingPunct="1">
              <a:spcBef>
                <a:spcPts val="1200"/>
              </a:spcBef>
              <a:buClr>
                <a:srgbClr val="CC3300"/>
              </a:buClr>
              <a:buSzPct val="70000"/>
              <a:buFont typeface="Wingdings" pitchFamily="2" charset="2"/>
              <a:buChar char="l"/>
              <a:defRPr/>
            </a:pPr>
            <a:r>
              <a:rPr kumimoji="1" lang="zh-CN" altLang="en-US" sz="2400" dirty="0">
                <a:solidFill>
                  <a:srgbClr val="CC3300"/>
                </a:solidFill>
                <a:effectLst>
                  <a:outerShdw blurRad="38100" dist="38100" dir="2700000" algn="tl">
                    <a:srgbClr val="C0C0C0"/>
                  </a:outerShdw>
                </a:effectLst>
                <a:latin typeface="楷体" pitchFamily="49" charset="-122"/>
                <a:ea typeface="楷体" pitchFamily="49" charset="-122"/>
                <a:cs typeface="Times New Roman" pitchFamily="18" charset="0"/>
              </a:rPr>
              <a:t>工资推动型：</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不完全竞争的劳动市场造成的过高工资所导致的一般物价水平的上涨 </a:t>
            </a:r>
          </a:p>
          <a:p>
            <a:pPr marL="447675" lvl="1" indent="-266700" algn="just" eaLnBrk="1" hangingPunct="1">
              <a:spcBef>
                <a:spcPts val="1200"/>
              </a:spcBef>
              <a:buClr>
                <a:srgbClr val="CC3300"/>
              </a:buClr>
              <a:buSzPct val="70000"/>
              <a:buFont typeface="Wingdings" pitchFamily="2" charset="2"/>
              <a:buChar char="l"/>
              <a:defRPr/>
            </a:pPr>
            <a:r>
              <a:rPr kumimoji="1" lang="zh-CN" altLang="en-US" sz="2400" dirty="0">
                <a:solidFill>
                  <a:srgbClr val="CC3300"/>
                </a:solidFill>
                <a:effectLst>
                  <a:outerShdw blurRad="38100" dist="38100" dir="2700000" algn="tl">
                    <a:srgbClr val="C0C0C0"/>
                  </a:outerShdw>
                </a:effectLst>
                <a:latin typeface="楷体" pitchFamily="49" charset="-122"/>
                <a:ea typeface="楷体" pitchFamily="49" charset="-122"/>
                <a:cs typeface="Times New Roman" pitchFamily="18" charset="0"/>
              </a:rPr>
              <a:t>利润推动型</a:t>
            </a:r>
            <a:r>
              <a:rPr kumimoji="1" lang="zh-CN" altLang="en-US" sz="2400" dirty="0">
                <a:solidFill>
                  <a:srgbClr val="800000"/>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垄断企业和寡头企业利用市场势力谋取过高利润所导致的一般物价水平的上涨</a:t>
            </a:r>
            <a:r>
              <a:rPr kumimoji="1" lang="zh-CN" altLang="en-US" sz="2400" dirty="0">
                <a:solidFill>
                  <a:srgbClr val="333333"/>
                </a:solidFill>
                <a:effectLst>
                  <a:outerShdw blurRad="38100" dist="38100" dir="2700000" algn="tl">
                    <a:srgbClr val="C0C0C0"/>
                  </a:outerShdw>
                </a:effectLst>
                <a:latin typeface="楷体" pitchFamily="49" charset="-122"/>
                <a:ea typeface="楷体" pitchFamily="49" charset="-122"/>
                <a:cs typeface="Times New Roman" pitchFamily="18" charset="0"/>
              </a:rPr>
              <a:t> </a:t>
            </a:r>
          </a:p>
          <a:p>
            <a:pPr marL="447675" lvl="1" indent="-266700" algn="just" eaLnBrk="1" hangingPunct="1">
              <a:spcBef>
                <a:spcPts val="1200"/>
              </a:spcBef>
              <a:buClr>
                <a:srgbClr val="CC3300"/>
              </a:buClr>
              <a:buSzPct val="70000"/>
              <a:buFont typeface="Wingdings" pitchFamily="2" charset="2"/>
              <a:buChar char="l"/>
              <a:defRPr/>
            </a:pPr>
            <a:r>
              <a:rPr kumimoji="1" lang="zh-CN" altLang="en-US" sz="2400" dirty="0">
                <a:solidFill>
                  <a:srgbClr val="CC3300"/>
                </a:solidFill>
                <a:effectLst>
                  <a:outerShdw blurRad="38100" dist="38100" dir="2700000" algn="tl">
                    <a:srgbClr val="C0C0C0"/>
                  </a:outerShdw>
                </a:effectLst>
                <a:latin typeface="楷体" pitchFamily="49" charset="-122"/>
                <a:ea typeface="楷体" pitchFamily="49" charset="-122"/>
                <a:cs typeface="Times New Roman" pitchFamily="18" charset="0"/>
              </a:rPr>
              <a:t>进口型：</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由于重要的进口物资价格上升，引起利用这些物资作为投入品的本国产品生产成本上升，从而导致物价水平的上涨</a:t>
            </a:r>
            <a:r>
              <a:rPr kumimoji="1" lang="zh-CN" altLang="en-US" sz="2400" dirty="0">
                <a:solidFill>
                  <a:srgbClr val="333333"/>
                </a:solidFill>
                <a:effectLst>
                  <a:outerShdw blurRad="38100" dist="38100" dir="2700000" algn="tl">
                    <a:srgbClr val="C0C0C0"/>
                  </a:outerShdw>
                </a:effectLst>
                <a:latin typeface="楷体" pitchFamily="49" charset="-122"/>
                <a:ea typeface="楷体" pitchFamily="49" charset="-122"/>
                <a:cs typeface="Times New Roman" pitchFamily="18" charset="0"/>
              </a:rPr>
              <a:t> </a:t>
            </a:r>
          </a:p>
          <a:p>
            <a:pPr marL="447675" lvl="1" indent="-266700" algn="just" eaLnBrk="1" hangingPunct="1">
              <a:spcBef>
                <a:spcPts val="1200"/>
              </a:spcBef>
              <a:buClr>
                <a:srgbClr val="CC3300"/>
              </a:buClr>
              <a:buSzPct val="70000"/>
              <a:buFont typeface="Wingdings" pitchFamily="2" charset="2"/>
              <a:buChar char="l"/>
              <a:defRPr/>
            </a:pPr>
            <a:r>
              <a:rPr kumimoji="1" lang="zh-CN" altLang="en-US" sz="2400" dirty="0">
                <a:solidFill>
                  <a:srgbClr val="CC3300"/>
                </a:solidFill>
                <a:effectLst>
                  <a:outerShdw blurRad="38100" dist="38100" dir="2700000" algn="tl">
                    <a:srgbClr val="C0C0C0"/>
                  </a:outerShdw>
                </a:effectLst>
                <a:latin typeface="楷体" pitchFamily="49" charset="-122"/>
                <a:ea typeface="楷体" pitchFamily="49" charset="-122"/>
                <a:cs typeface="Times New Roman" pitchFamily="18" charset="0"/>
              </a:rPr>
              <a:t>出口型：</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由于出口迅速扩张，以致出口产品的生产部门的边际生产成本上升，从而导致国内物价水平上涨</a:t>
            </a:r>
            <a:r>
              <a:rPr kumimoji="1" lang="zh-CN" altLang="en-US" sz="2400" dirty="0">
                <a:solidFill>
                  <a:srgbClr val="0070C0"/>
                </a:solidFill>
                <a:effectLst>
                  <a:outerShdw blurRad="38100" dist="38100" dir="2700000" algn="tl">
                    <a:srgbClr val="C0C0C0"/>
                  </a:outerShdw>
                </a:effectLst>
                <a:latin typeface="楷体" pitchFamily="49" charset="-122"/>
                <a:ea typeface="楷体" pitchFamily="49" charset="-122"/>
                <a:cs typeface="Times New Roman" pitchFamily="18" charset="0"/>
              </a:rPr>
              <a:t>（与由于出口增加引起的需求拉动的通货膨胀不同） </a:t>
            </a:r>
          </a:p>
        </p:txBody>
      </p:sp>
      <p:sp>
        <p:nvSpPr>
          <p:cNvPr id="45060" name="AutoShape 36">
            <a:hlinkClick r:id="rId2" action="ppaction://hlinksldjump"/>
          </p:cNvPr>
          <p:cNvSpPr>
            <a:spLocks noChangeArrowheads="1"/>
          </p:cNvSpPr>
          <p:nvPr/>
        </p:nvSpPr>
        <p:spPr bwMode="auto">
          <a:xfrm>
            <a:off x="8723313" y="3573463"/>
            <a:ext cx="217487" cy="503237"/>
          </a:xfrm>
          <a:prstGeom prst="rightArrow">
            <a:avLst>
              <a:gd name="adj1" fmla="val 50000"/>
              <a:gd name="adj2" fmla="val 25000"/>
            </a:avLst>
          </a:prstGeom>
          <a:noFill/>
          <a:ln w="12700">
            <a:solidFill>
              <a:srgbClr val="00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5061" name="AutoShape 37">
            <a:hlinkClick r:id="rId3" action="ppaction://hlinksldjump"/>
          </p:cNvPr>
          <p:cNvSpPr>
            <a:spLocks noChangeArrowheads="1"/>
          </p:cNvSpPr>
          <p:nvPr/>
        </p:nvSpPr>
        <p:spPr bwMode="auto">
          <a:xfrm>
            <a:off x="8747125" y="5734050"/>
            <a:ext cx="217488" cy="503238"/>
          </a:xfrm>
          <a:prstGeom prst="rightArrow">
            <a:avLst>
              <a:gd name="adj1" fmla="val 50000"/>
              <a:gd name="adj2" fmla="val 25000"/>
            </a:avLst>
          </a:prstGeom>
          <a:noFill/>
          <a:ln w="12700">
            <a:solidFill>
              <a:srgbClr val="00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 name="日期占位符 1"/>
          <p:cNvSpPr>
            <a:spLocks noGrp="1"/>
          </p:cNvSpPr>
          <p:nvPr>
            <p:ph type="dt" sz="half" idx="10"/>
          </p:nvPr>
        </p:nvSpPr>
        <p:spPr/>
        <p:txBody>
          <a:bodyPr/>
          <a:lstStyle/>
          <a:p>
            <a:pPr>
              <a:defRPr/>
            </a:pPr>
            <a:fld id="{133CD707-7611-482E-8C5B-BDFD3BB9D7DC}"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516851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851">
                                            <p:txEl>
                                              <p:pRg st="0" end="0"/>
                                            </p:txEl>
                                          </p:spTgt>
                                        </p:tgtEl>
                                        <p:attrNameLst>
                                          <p:attrName>style.visibility</p:attrName>
                                        </p:attrNameLst>
                                      </p:cBhvr>
                                      <p:to>
                                        <p:strVal val="visible"/>
                                      </p:to>
                                    </p:set>
                                    <p:animEffect transition="in" filter="blinds(horizontal)">
                                      <p:cBhvr>
                                        <p:cTn id="7" dur="500"/>
                                        <p:tgtEl>
                                          <p:spTgt spid="54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6851">
                                            <p:txEl>
                                              <p:pRg st="1" end="1"/>
                                            </p:txEl>
                                          </p:spTgt>
                                        </p:tgtEl>
                                        <p:attrNameLst>
                                          <p:attrName>style.visibility</p:attrName>
                                        </p:attrNameLst>
                                      </p:cBhvr>
                                      <p:to>
                                        <p:strVal val="visible"/>
                                      </p:to>
                                    </p:set>
                                    <p:animEffect transition="in" filter="blinds(horizontal)">
                                      <p:cBhvr>
                                        <p:cTn id="12" dur="500"/>
                                        <p:tgtEl>
                                          <p:spTgt spid="546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6851">
                                            <p:txEl>
                                              <p:pRg st="2" end="2"/>
                                            </p:txEl>
                                          </p:spTgt>
                                        </p:tgtEl>
                                        <p:attrNameLst>
                                          <p:attrName>style.visibility</p:attrName>
                                        </p:attrNameLst>
                                      </p:cBhvr>
                                      <p:to>
                                        <p:strVal val="visible"/>
                                      </p:to>
                                    </p:set>
                                    <p:animEffect transition="in" filter="blinds(horizontal)">
                                      <p:cBhvr>
                                        <p:cTn id="17" dur="500"/>
                                        <p:tgtEl>
                                          <p:spTgt spid="5468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6851">
                                            <p:txEl>
                                              <p:pRg st="3" end="3"/>
                                            </p:txEl>
                                          </p:spTgt>
                                        </p:tgtEl>
                                        <p:attrNameLst>
                                          <p:attrName>style.visibility</p:attrName>
                                        </p:attrNameLst>
                                      </p:cBhvr>
                                      <p:to>
                                        <p:strVal val="visible"/>
                                      </p:to>
                                    </p:set>
                                    <p:animEffect transition="in" filter="blinds(horizontal)">
                                      <p:cBhvr>
                                        <p:cTn id="22" dur="500"/>
                                        <p:tgtEl>
                                          <p:spTgt spid="5468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6851">
                                            <p:txEl>
                                              <p:pRg st="4" end="4"/>
                                            </p:txEl>
                                          </p:spTgt>
                                        </p:tgtEl>
                                        <p:attrNameLst>
                                          <p:attrName>style.visibility</p:attrName>
                                        </p:attrNameLst>
                                      </p:cBhvr>
                                      <p:to>
                                        <p:strVal val="visible"/>
                                      </p:to>
                                    </p:set>
                                    <p:animEffect transition="in" filter="blinds(horizontal)">
                                      <p:cBhvr>
                                        <p:cTn id="27" dur="500"/>
                                        <p:tgtEl>
                                          <p:spTgt spid="546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51"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0302030-0E16-4CEB-861C-7AF28F7AD75B}" type="slidenum">
              <a:rPr lang="en-GB" altLang="zh-CN" sz="1200" b="0">
                <a:solidFill>
                  <a:schemeClr val="bg1"/>
                </a:solidFill>
              </a:rPr>
              <a:pPr/>
              <a:t>24</a:t>
            </a:fld>
            <a:endParaRPr lang="en-GB" altLang="zh-CN" sz="1200" b="0">
              <a:solidFill>
                <a:schemeClr val="bg1"/>
              </a:solidFill>
            </a:endParaRPr>
          </a:p>
        </p:txBody>
      </p:sp>
      <p:sp>
        <p:nvSpPr>
          <p:cNvPr id="553018" name="Rectangle 58"/>
          <p:cNvSpPr>
            <a:spLocks noChangeArrowheads="1"/>
          </p:cNvSpPr>
          <p:nvPr/>
        </p:nvSpPr>
        <p:spPr bwMode="auto">
          <a:xfrm>
            <a:off x="1979613" y="547688"/>
            <a:ext cx="3816350" cy="504825"/>
          </a:xfrm>
          <a:prstGeom prst="rect">
            <a:avLst/>
          </a:prstGeom>
          <a:noFill/>
          <a:ln w="9525">
            <a:noFill/>
            <a:miter lim="800000"/>
            <a:headEnd/>
            <a:tailEnd/>
          </a:ln>
          <a:effectLst/>
        </p:spPr>
        <p:txBody>
          <a:bodyPr/>
          <a:lstStyle/>
          <a:p>
            <a:pPr marL="342900" indent="-342900" algn="just" eaLnBrk="1" hangingPunct="1">
              <a:lnSpc>
                <a:spcPct val="90000"/>
              </a:lnSpc>
              <a:spcBef>
                <a:spcPct val="20000"/>
              </a:spcBef>
              <a:buClr>
                <a:srgbClr val="FF6600"/>
              </a:buClr>
              <a:buFont typeface="Wingdings" pitchFamily="2" charset="2"/>
              <a:buChar char="§"/>
              <a:defRPr/>
            </a:pPr>
            <a:r>
              <a:rPr kumimoji="1" lang="zh-CN" altLang="en-US" sz="2400" dirty="0">
                <a:solidFill>
                  <a:srgbClr val="800000"/>
                </a:solidFill>
                <a:effectLst>
                  <a:outerShdw blurRad="38100" dist="38100" dir="2700000" algn="tl">
                    <a:srgbClr val="C0C0C0"/>
                  </a:outerShdw>
                </a:effectLst>
                <a:latin typeface="楷体" pitchFamily="49" charset="-122"/>
                <a:ea typeface="楷体" pitchFamily="49" charset="-122"/>
              </a:rPr>
              <a:t>资料</a:t>
            </a:r>
            <a:r>
              <a:rPr kumimoji="1" lang="en-US" altLang="zh-CN" sz="2400" dirty="0">
                <a:solidFill>
                  <a:srgbClr val="80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800000"/>
                </a:solidFill>
                <a:effectLst>
                  <a:outerShdw blurRad="38100" dist="38100" dir="2700000" algn="tl">
                    <a:srgbClr val="C0C0C0"/>
                  </a:outerShdw>
                </a:effectLst>
                <a:latin typeface="楷体" pitchFamily="49" charset="-122"/>
                <a:ea typeface="楷体" pitchFamily="49" charset="-122"/>
              </a:rPr>
              <a:t>国际原油价格走势</a:t>
            </a:r>
          </a:p>
        </p:txBody>
      </p:sp>
      <p:sp>
        <p:nvSpPr>
          <p:cNvPr id="4" name="TextBox 3"/>
          <p:cNvSpPr txBox="1"/>
          <p:nvPr/>
        </p:nvSpPr>
        <p:spPr>
          <a:xfrm>
            <a:off x="468313" y="1011238"/>
            <a:ext cx="8135937" cy="5226050"/>
          </a:xfrm>
          <a:prstGeom prst="rect">
            <a:avLst/>
          </a:prstGeom>
          <a:noFill/>
          <a:ln w="15875">
            <a:solidFill>
              <a:srgbClr val="00B050"/>
            </a:solidFill>
          </a:ln>
        </p:spPr>
        <p:txBody>
          <a:bodyPr lIns="180000" tIns="180000" rIns="180000" bIns="180000">
            <a:spAutoFit/>
          </a:bodyPr>
          <a:lstStyle/>
          <a:p>
            <a:pPr marL="342900" indent="-342900" algn="just" eaLnBrk="1" hangingPunct="1">
              <a:lnSpc>
                <a:spcPct val="95000"/>
              </a:lnSpc>
              <a:spcBef>
                <a:spcPct val="50000"/>
              </a:spcBef>
              <a:buClr>
                <a:srgbClr val="FF6600"/>
              </a:buClr>
              <a:buFont typeface="Wingdings" pitchFamily="2" charset="2"/>
              <a:buNone/>
              <a:defRPr/>
            </a:pPr>
            <a:r>
              <a:rPr kumimoji="1" lang="en-US" altLang="zh-CN" sz="1700" dirty="0">
                <a:effectLst>
                  <a:outerShdw blurRad="38100" dist="38100" dir="2700000" algn="tl">
                    <a:srgbClr val="C0C0C0"/>
                  </a:outerShdw>
                </a:effectLst>
                <a:latin typeface="Times New Roman" pitchFamily="18" charset="0"/>
                <a:ea typeface="楷体_GB2312" pitchFamily="49" charset="-122"/>
              </a:rPr>
              <a:t>1970</a:t>
            </a:r>
            <a:r>
              <a:rPr kumimoji="1" lang="zh-CN" altLang="en-US" sz="1700" dirty="0">
                <a:effectLst>
                  <a:outerShdw blurRad="38100" dist="38100" dir="2700000" algn="tl">
                    <a:srgbClr val="C0C0C0"/>
                  </a:outerShdw>
                </a:effectLst>
                <a:latin typeface="Times New Roman" pitchFamily="18" charset="0"/>
                <a:ea typeface="楷体_GB2312" pitchFamily="49" charset="-122"/>
              </a:rPr>
              <a:t>年以来，国际原油价格波动，大体经历了四个阶段：</a:t>
            </a:r>
          </a:p>
          <a:p>
            <a:pPr marL="342900" indent="-342900" algn="just" eaLnBrk="1" hangingPunct="1">
              <a:lnSpc>
                <a:spcPct val="95000"/>
              </a:lnSpc>
              <a:spcBef>
                <a:spcPct val="30000"/>
              </a:spcBef>
              <a:buClr>
                <a:srgbClr val="FF6600"/>
              </a:buClr>
              <a:buFont typeface="Wingdings" pitchFamily="2" charset="2"/>
              <a:buNone/>
              <a:defRPr/>
            </a:pP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第一阶段：</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20</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世纪</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70</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年代，两次石油危机驱动油价持续暴涨</a:t>
            </a:r>
          </a:p>
          <a:p>
            <a:pPr marL="342900" indent="-342900">
              <a:lnSpc>
                <a:spcPct val="95000"/>
              </a:lnSpc>
              <a:defRPr/>
            </a:pPr>
            <a:r>
              <a:rPr kumimoji="1" lang="zh-CN" altLang="en-US" sz="1700" dirty="0">
                <a:effectLst>
                  <a:outerShdw blurRad="38100" dist="38100" dir="2700000" algn="tl">
                    <a:srgbClr val="C0C0C0"/>
                  </a:outerShdw>
                </a:effectLst>
                <a:latin typeface="Times New Roman" pitchFamily="18" charset="0"/>
                <a:ea typeface="楷体_GB2312" pitchFamily="49" charset="-122"/>
              </a:rPr>
              <a:t>　  </a:t>
            </a:r>
            <a:r>
              <a:rPr kumimoji="1" lang="en-US" altLang="zh-CN" sz="1700" dirty="0">
                <a:effectLst>
                  <a:outerShdw blurRad="38100" dist="38100" dir="2700000" algn="tl">
                    <a:srgbClr val="C0C0C0"/>
                  </a:outerShdw>
                </a:effectLst>
                <a:latin typeface="Times New Roman" pitchFamily="18" charset="0"/>
                <a:ea typeface="楷体_GB2312" pitchFamily="49" charset="-122"/>
              </a:rPr>
              <a:t>1970</a:t>
            </a:r>
            <a:r>
              <a:rPr kumimoji="1" lang="zh-CN" altLang="en-US" sz="1700" dirty="0">
                <a:effectLst>
                  <a:outerShdw blurRad="38100" dist="38100" dir="2700000" algn="tl">
                    <a:srgbClr val="C0C0C0"/>
                  </a:outerShdw>
                </a:effectLst>
                <a:latin typeface="Times New Roman" pitchFamily="18" charset="0"/>
                <a:ea typeface="楷体_GB2312" pitchFamily="49" charset="-122"/>
              </a:rPr>
              <a:t>年，沙特原油价格为</a:t>
            </a:r>
            <a:r>
              <a:rPr kumimoji="1" lang="en-US" altLang="zh-CN" sz="1700" dirty="0">
                <a:effectLst>
                  <a:outerShdw blurRad="38100" dist="38100" dir="2700000" algn="tl">
                    <a:srgbClr val="C0C0C0"/>
                  </a:outerShdw>
                </a:effectLst>
                <a:latin typeface="Times New Roman" pitchFamily="18" charset="0"/>
                <a:ea typeface="楷体_GB2312" pitchFamily="49" charset="-122"/>
              </a:rPr>
              <a:t>1.8</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1974</a:t>
            </a:r>
            <a:r>
              <a:rPr kumimoji="1" lang="zh-CN" altLang="en-US" sz="1700" dirty="0">
                <a:effectLst>
                  <a:outerShdw blurRad="38100" dist="38100" dir="2700000" algn="tl">
                    <a:srgbClr val="C0C0C0"/>
                  </a:outerShdw>
                </a:effectLst>
                <a:latin typeface="Times New Roman" pitchFamily="18" charset="0"/>
                <a:ea typeface="楷体_GB2312" pitchFamily="49" charset="-122"/>
              </a:rPr>
              <a:t>年（第一次石油危机），首次突破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10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 </a:t>
            </a:r>
            <a:r>
              <a:rPr kumimoji="1" lang="en-US" altLang="zh-CN" sz="1700" dirty="0">
                <a:effectLst>
                  <a:outerShdw blurRad="38100" dist="38100" dir="2700000" algn="tl">
                    <a:srgbClr val="C0C0C0"/>
                  </a:outerShdw>
                </a:effectLst>
                <a:latin typeface="Times New Roman" pitchFamily="18" charset="0"/>
                <a:ea typeface="楷体_GB2312" pitchFamily="49" charset="-122"/>
              </a:rPr>
              <a:t>1979</a:t>
            </a:r>
            <a:r>
              <a:rPr kumimoji="1" lang="zh-CN" altLang="en-US" sz="1700" dirty="0">
                <a:effectLst>
                  <a:outerShdw blurRad="38100" dist="38100" dir="2700000" algn="tl">
                    <a:srgbClr val="C0C0C0"/>
                  </a:outerShdw>
                </a:effectLst>
                <a:latin typeface="Times New Roman" pitchFamily="18" charset="0"/>
                <a:ea typeface="楷体_GB2312" pitchFamily="49" charset="-122"/>
              </a:rPr>
              <a:t>年（第二次石油危机），突破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20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1980</a:t>
            </a:r>
            <a:r>
              <a:rPr kumimoji="1" lang="zh-CN" altLang="en-US" sz="1700" dirty="0">
                <a:effectLst>
                  <a:outerShdw blurRad="38100" dist="38100" dir="2700000" algn="tl">
                    <a:srgbClr val="C0C0C0"/>
                  </a:outerShdw>
                </a:effectLst>
                <a:latin typeface="Times New Roman" pitchFamily="18" charset="0"/>
                <a:ea typeface="楷体_GB2312" pitchFamily="49" charset="-122"/>
              </a:rPr>
              <a:t>年，突破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30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1981</a:t>
            </a:r>
            <a:r>
              <a:rPr kumimoji="1" lang="zh-CN" altLang="en-US" sz="1700" dirty="0">
                <a:effectLst>
                  <a:outerShdw blurRad="38100" dist="38100" dir="2700000" algn="tl">
                    <a:srgbClr val="C0C0C0"/>
                  </a:outerShdw>
                </a:effectLst>
                <a:latin typeface="Times New Roman" pitchFamily="18" charset="0"/>
                <a:ea typeface="楷体_GB2312" pitchFamily="49" charset="-122"/>
              </a:rPr>
              <a:t>年初，最高达</a:t>
            </a:r>
            <a:r>
              <a:rPr kumimoji="1" lang="en-US" altLang="zh-CN" sz="1700" dirty="0">
                <a:effectLst>
                  <a:outerShdw blurRad="38100" dist="38100" dir="2700000" algn="tl">
                    <a:srgbClr val="C0C0C0"/>
                  </a:outerShdw>
                </a:effectLst>
                <a:latin typeface="Times New Roman" pitchFamily="18" charset="0"/>
                <a:ea typeface="楷体_GB2312" pitchFamily="49" charset="-122"/>
              </a:rPr>
              <a:t>39</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p>
          <a:p>
            <a:pPr marL="342900" indent="-342900">
              <a:lnSpc>
                <a:spcPct val="95000"/>
              </a:lnSpc>
              <a:spcBef>
                <a:spcPct val="30000"/>
              </a:spcBef>
              <a:defRPr/>
            </a:pP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第二阶段：</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1983</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2003</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年初，</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20</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年油价一直徘徊在</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30</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美元以下</a:t>
            </a:r>
          </a:p>
          <a:p>
            <a:pPr marL="342900" indent="-342900">
              <a:lnSpc>
                <a:spcPct val="95000"/>
              </a:lnSpc>
              <a:spcBef>
                <a:spcPct val="30000"/>
              </a:spcBef>
              <a:defRPr/>
            </a:pP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第三阶段：</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2003</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2008</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年，国际原油价格再次步入快速上升通道</a:t>
            </a:r>
          </a:p>
          <a:p>
            <a:pPr marL="342900" indent="-342900">
              <a:lnSpc>
                <a:spcPct val="95000"/>
              </a:lnSpc>
              <a:defRPr/>
            </a:pPr>
            <a:r>
              <a:rPr kumimoji="1" lang="zh-CN" altLang="en-US" sz="1700" dirty="0">
                <a:effectLst>
                  <a:outerShdw blurRad="38100" dist="38100" dir="2700000" algn="tl">
                    <a:srgbClr val="C0C0C0"/>
                  </a:outerShdw>
                </a:effectLst>
                <a:latin typeface="Times New Roman" pitchFamily="18" charset="0"/>
                <a:ea typeface="楷体_GB2312" pitchFamily="49" charset="-122"/>
              </a:rPr>
              <a:t>　  </a:t>
            </a:r>
            <a:r>
              <a:rPr kumimoji="1" lang="en-US" altLang="zh-CN" sz="1700" dirty="0">
                <a:effectLst>
                  <a:outerShdw blurRad="38100" dist="38100" dir="2700000" algn="tl">
                    <a:srgbClr val="C0C0C0"/>
                  </a:outerShdw>
                </a:effectLst>
                <a:latin typeface="Times New Roman" pitchFamily="18" charset="0"/>
                <a:ea typeface="楷体_GB2312" pitchFamily="49" charset="-122"/>
              </a:rPr>
              <a:t>2003</a:t>
            </a:r>
            <a:r>
              <a:rPr kumimoji="1" lang="zh-CN" altLang="en-US" sz="1700" dirty="0">
                <a:effectLst>
                  <a:outerShdw blurRad="38100" dist="38100" dir="2700000" algn="tl">
                    <a:srgbClr val="C0C0C0"/>
                  </a:outerShdw>
                </a:effectLst>
                <a:latin typeface="Times New Roman" pitchFamily="18" charset="0"/>
                <a:ea typeface="楷体_GB2312" pitchFamily="49" charset="-122"/>
              </a:rPr>
              <a:t>年初，国际原油价格再次突破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30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2004</a:t>
            </a:r>
            <a:r>
              <a:rPr kumimoji="1" lang="zh-CN" altLang="en-US" sz="1700" dirty="0">
                <a:effectLst>
                  <a:outerShdw blurRad="38100" dist="38100" dir="2700000" algn="tl">
                    <a:srgbClr val="C0C0C0"/>
                  </a:outerShdw>
                </a:effectLst>
                <a:latin typeface="Times New Roman" pitchFamily="18" charset="0"/>
                <a:ea typeface="楷体_GB2312" pitchFamily="49" charset="-122"/>
              </a:rPr>
              <a:t>年</a:t>
            </a:r>
            <a:r>
              <a:rPr kumimoji="1" lang="en-US" altLang="zh-CN" sz="1700" dirty="0">
                <a:effectLst>
                  <a:outerShdw blurRad="38100" dist="38100" dir="2700000" algn="tl">
                    <a:srgbClr val="C0C0C0"/>
                  </a:outerShdw>
                </a:effectLst>
                <a:latin typeface="Times New Roman" pitchFamily="18" charset="0"/>
                <a:ea typeface="楷体_GB2312" pitchFamily="49" charset="-122"/>
              </a:rPr>
              <a:t>9</a:t>
            </a:r>
            <a:r>
              <a:rPr kumimoji="1" lang="zh-CN" altLang="en-US" sz="1700" dirty="0">
                <a:effectLst>
                  <a:outerShdw blurRad="38100" dist="38100" dir="2700000" algn="tl">
                    <a:srgbClr val="C0C0C0"/>
                  </a:outerShdw>
                </a:effectLst>
                <a:latin typeface="Times New Roman" pitchFamily="18" charset="0"/>
                <a:ea typeface="楷体_GB2312" pitchFamily="49" charset="-122"/>
              </a:rPr>
              <a:t>月（因伊拉克战争）突破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40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桶，之后继续上涨并突破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50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2005</a:t>
            </a:r>
            <a:r>
              <a:rPr kumimoji="1" lang="zh-CN" altLang="en-US" sz="1700" dirty="0">
                <a:effectLst>
                  <a:outerShdw blurRad="38100" dist="38100" dir="2700000" algn="tl">
                    <a:srgbClr val="C0C0C0"/>
                  </a:outerShdw>
                </a:effectLst>
                <a:latin typeface="Times New Roman" pitchFamily="18" charset="0"/>
                <a:ea typeface="楷体_GB2312" pitchFamily="49" charset="-122"/>
              </a:rPr>
              <a:t>年</a:t>
            </a:r>
            <a:r>
              <a:rPr kumimoji="1" lang="en-US" altLang="zh-CN" sz="1700" dirty="0">
                <a:effectLst>
                  <a:outerShdw blurRad="38100" dist="38100" dir="2700000" algn="tl">
                    <a:srgbClr val="C0C0C0"/>
                  </a:outerShdw>
                </a:effectLst>
                <a:latin typeface="Times New Roman" pitchFamily="18" charset="0"/>
                <a:ea typeface="楷体_GB2312" pitchFamily="49" charset="-122"/>
              </a:rPr>
              <a:t>6</a:t>
            </a:r>
            <a:r>
              <a:rPr kumimoji="1" lang="zh-CN" altLang="en-US" sz="1700" dirty="0">
                <a:effectLst>
                  <a:outerShdw blurRad="38100" dist="38100" dir="2700000" algn="tl">
                    <a:srgbClr val="C0C0C0"/>
                  </a:outerShdw>
                </a:effectLst>
                <a:latin typeface="Times New Roman" pitchFamily="18" charset="0"/>
                <a:ea typeface="楷体_GB2312" pitchFamily="49" charset="-122"/>
              </a:rPr>
              <a:t>月突破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60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8</a:t>
            </a:r>
            <a:r>
              <a:rPr kumimoji="1" lang="zh-CN" altLang="en-US" sz="1700" dirty="0">
                <a:effectLst>
                  <a:outerShdw blurRad="38100" dist="38100" dir="2700000" algn="tl">
                    <a:srgbClr val="C0C0C0"/>
                  </a:outerShdw>
                </a:effectLst>
                <a:latin typeface="Times New Roman" pitchFamily="18" charset="0"/>
                <a:ea typeface="楷体_GB2312" pitchFamily="49" charset="-122"/>
              </a:rPr>
              <a:t>月突破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70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2007</a:t>
            </a:r>
            <a:r>
              <a:rPr kumimoji="1" lang="zh-CN" altLang="en-US" sz="1700" dirty="0">
                <a:effectLst>
                  <a:outerShdw blurRad="38100" dist="38100" dir="2700000" algn="tl">
                    <a:srgbClr val="C0C0C0"/>
                  </a:outerShdw>
                </a:effectLst>
                <a:latin typeface="Times New Roman" pitchFamily="18" charset="0"/>
                <a:ea typeface="楷体_GB2312" pitchFamily="49" charset="-122"/>
              </a:rPr>
              <a:t>年</a:t>
            </a:r>
            <a:r>
              <a:rPr kumimoji="1" lang="en-US" altLang="zh-CN" sz="1700" dirty="0">
                <a:effectLst>
                  <a:outerShdw blurRad="38100" dist="38100" dir="2700000" algn="tl">
                    <a:srgbClr val="C0C0C0"/>
                  </a:outerShdw>
                </a:effectLst>
                <a:latin typeface="Times New Roman" pitchFamily="18" charset="0"/>
                <a:ea typeface="楷体_GB2312" pitchFamily="49" charset="-122"/>
              </a:rPr>
              <a:t>9</a:t>
            </a:r>
            <a:r>
              <a:rPr kumimoji="1" lang="zh-CN" altLang="en-US" sz="1700" dirty="0">
                <a:effectLst>
                  <a:outerShdw blurRad="38100" dist="38100" dir="2700000" algn="tl">
                    <a:srgbClr val="C0C0C0"/>
                  </a:outerShdw>
                </a:effectLst>
                <a:latin typeface="Times New Roman" pitchFamily="18" charset="0"/>
                <a:ea typeface="楷体_GB2312" pitchFamily="49" charset="-122"/>
              </a:rPr>
              <a:t>月突破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80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10</a:t>
            </a:r>
            <a:r>
              <a:rPr kumimoji="1" lang="zh-CN" altLang="en-US" sz="1700" dirty="0">
                <a:effectLst>
                  <a:outerShdw blurRad="38100" dist="38100" dir="2700000" algn="tl">
                    <a:srgbClr val="C0C0C0"/>
                  </a:outerShdw>
                </a:effectLst>
                <a:latin typeface="Times New Roman" pitchFamily="18" charset="0"/>
                <a:ea typeface="楷体_GB2312" pitchFamily="49" charset="-122"/>
              </a:rPr>
              <a:t>月突破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90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桶，并在年底直逼</a:t>
            </a:r>
            <a:r>
              <a:rPr kumimoji="1" lang="en-US" altLang="zh-CN" sz="1700" dirty="0">
                <a:effectLst>
                  <a:outerShdw blurRad="38100" dist="38100" dir="2700000" algn="tl">
                    <a:srgbClr val="C0C0C0"/>
                  </a:outerShdw>
                </a:effectLst>
                <a:latin typeface="Times New Roman" pitchFamily="18" charset="0"/>
                <a:ea typeface="楷体_GB2312" pitchFamily="49" charset="-122"/>
              </a:rPr>
              <a:t>100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2008</a:t>
            </a:r>
            <a:r>
              <a:rPr kumimoji="1" lang="zh-CN" altLang="en-US" sz="1700" dirty="0">
                <a:effectLst>
                  <a:outerShdw blurRad="38100" dist="38100" dir="2700000" algn="tl">
                    <a:srgbClr val="C0C0C0"/>
                  </a:outerShdw>
                </a:effectLst>
                <a:latin typeface="Times New Roman" pitchFamily="18" charset="0"/>
                <a:ea typeface="楷体_GB2312" pitchFamily="49" charset="-122"/>
              </a:rPr>
              <a:t>年大幅飙升，</a:t>
            </a:r>
            <a:r>
              <a:rPr kumimoji="1" lang="en-US" altLang="zh-CN" sz="1700" dirty="0">
                <a:effectLst>
                  <a:outerShdw blurRad="38100" dist="38100" dir="2700000" algn="tl">
                    <a:srgbClr val="C0C0C0"/>
                  </a:outerShdw>
                </a:effectLst>
                <a:latin typeface="Times New Roman" pitchFamily="18" charset="0"/>
                <a:ea typeface="楷体_GB2312" pitchFamily="49" charset="-122"/>
              </a:rPr>
              <a:t>7</a:t>
            </a:r>
            <a:r>
              <a:rPr kumimoji="1" lang="zh-CN" altLang="en-US" sz="1700" dirty="0">
                <a:effectLst>
                  <a:outerShdw blurRad="38100" dist="38100" dir="2700000" algn="tl">
                    <a:srgbClr val="C0C0C0"/>
                  </a:outerShdw>
                </a:effectLst>
                <a:latin typeface="Times New Roman" pitchFamily="18" charset="0"/>
                <a:ea typeface="楷体_GB2312" pitchFamily="49" charset="-122"/>
              </a:rPr>
              <a:t>月</a:t>
            </a:r>
            <a:r>
              <a:rPr kumimoji="1" lang="en-US" altLang="zh-CN" sz="1700" dirty="0">
                <a:effectLst>
                  <a:outerShdw blurRad="38100" dist="38100" dir="2700000" algn="tl">
                    <a:srgbClr val="C0C0C0"/>
                  </a:outerShdw>
                </a:effectLst>
                <a:latin typeface="Times New Roman" pitchFamily="18" charset="0"/>
                <a:ea typeface="楷体_GB2312" pitchFamily="49" charset="-122"/>
              </a:rPr>
              <a:t>14</a:t>
            </a:r>
            <a:r>
              <a:rPr kumimoji="1" lang="zh-CN" altLang="en-US" sz="1700" dirty="0">
                <a:effectLst>
                  <a:outerShdw blurRad="38100" dist="38100" dir="2700000" algn="tl">
                    <a:srgbClr val="C0C0C0"/>
                  </a:outerShdw>
                </a:effectLst>
                <a:latin typeface="Times New Roman" pitchFamily="18" charset="0"/>
                <a:ea typeface="楷体_GB2312" pitchFamily="49" charset="-122"/>
              </a:rPr>
              <a:t>日纽约商品交易所原油期货价格创出</a:t>
            </a:r>
            <a:r>
              <a:rPr kumimoji="1" lang="en-US" altLang="zh-CN" sz="1700" dirty="0">
                <a:effectLst>
                  <a:outerShdw blurRad="38100" dist="38100" dir="2700000" algn="tl">
                    <a:srgbClr val="C0C0C0"/>
                  </a:outerShdw>
                </a:effectLst>
                <a:latin typeface="Times New Roman" pitchFamily="18" charset="0"/>
                <a:ea typeface="楷体_GB2312" pitchFamily="49" charset="-122"/>
              </a:rPr>
              <a:t>147.27</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桶的历史高点。</a:t>
            </a:r>
          </a:p>
          <a:p>
            <a:pPr marL="342900" indent="-342900">
              <a:lnSpc>
                <a:spcPct val="95000"/>
              </a:lnSpc>
              <a:spcBef>
                <a:spcPts val="1200"/>
              </a:spcBef>
              <a:defRPr/>
            </a:pP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第四阶段：</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2009</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年以来，油价大幅波动</a:t>
            </a:r>
            <a:r>
              <a:rPr kumimoji="1" lang="zh-CN" altLang="en-US" sz="1700" dirty="0">
                <a:effectLst>
                  <a:outerShdw blurRad="38100" dist="38100" dir="2700000" algn="tl">
                    <a:srgbClr val="C0C0C0"/>
                  </a:outerShdw>
                </a:effectLst>
                <a:latin typeface="Times New Roman" pitchFamily="18" charset="0"/>
                <a:ea typeface="楷体_GB2312" pitchFamily="49" charset="-122"/>
              </a:rPr>
              <a:t>　</a:t>
            </a:r>
            <a:endParaRPr kumimoji="1" lang="en-US" altLang="zh-CN" sz="1700" dirty="0">
              <a:effectLst>
                <a:outerShdw blurRad="38100" dist="38100" dir="2700000" algn="tl">
                  <a:srgbClr val="C0C0C0"/>
                </a:outerShdw>
              </a:effectLst>
              <a:latin typeface="Times New Roman" pitchFamily="18" charset="0"/>
              <a:ea typeface="楷体_GB2312" pitchFamily="49" charset="-122"/>
            </a:endParaRPr>
          </a:p>
          <a:p>
            <a:pPr marL="342900" indent="-342900">
              <a:lnSpc>
                <a:spcPct val="95000"/>
              </a:lnSpc>
              <a:spcBef>
                <a:spcPts val="0"/>
              </a:spcBef>
              <a:defRPr/>
            </a:pP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       2009</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年，受金融危机冲击大幅回落</a:t>
            </a:r>
            <a:r>
              <a:rPr kumimoji="1" lang="zh-CN" altLang="en-US" sz="1700" dirty="0">
                <a:effectLst>
                  <a:outerShdw blurRad="38100" dist="38100" dir="2700000" algn="tl">
                    <a:srgbClr val="C0C0C0"/>
                  </a:outerShdw>
                </a:effectLst>
                <a:latin typeface="Times New Roman" pitchFamily="18" charset="0"/>
                <a:ea typeface="楷体_GB2312" pitchFamily="49" charset="-122"/>
              </a:rPr>
              <a:t>，</a:t>
            </a:r>
            <a:r>
              <a:rPr kumimoji="1" lang="en-US" altLang="zh-CN" sz="1700" dirty="0">
                <a:effectLst>
                  <a:outerShdw blurRad="38100" dist="38100" dir="2700000" algn="tl">
                    <a:srgbClr val="C0C0C0"/>
                  </a:outerShdw>
                </a:effectLst>
                <a:latin typeface="Times New Roman" pitchFamily="18" charset="0"/>
                <a:ea typeface="楷体_GB2312" pitchFamily="49" charset="-122"/>
              </a:rPr>
              <a:t>1</a:t>
            </a:r>
            <a:r>
              <a:rPr kumimoji="1" lang="zh-CN" altLang="en-US" sz="1700" dirty="0">
                <a:effectLst>
                  <a:outerShdw blurRad="38100" dist="38100" dir="2700000" algn="tl">
                    <a:srgbClr val="C0C0C0"/>
                  </a:outerShdw>
                </a:effectLst>
                <a:latin typeface="Times New Roman" pitchFamily="18" charset="0"/>
                <a:ea typeface="楷体_GB2312" pitchFamily="49" charset="-122"/>
              </a:rPr>
              <a:t>月</a:t>
            </a:r>
            <a:r>
              <a:rPr kumimoji="1" lang="en-US" altLang="zh-CN" sz="1700" dirty="0">
                <a:effectLst>
                  <a:outerShdw blurRad="38100" dist="38100" dir="2700000" algn="tl">
                    <a:srgbClr val="C0C0C0"/>
                  </a:outerShdw>
                </a:effectLst>
                <a:latin typeface="Times New Roman" pitchFamily="18" charset="0"/>
                <a:ea typeface="楷体_GB2312" pitchFamily="49" charset="-122"/>
              </a:rPr>
              <a:t>21</a:t>
            </a:r>
            <a:r>
              <a:rPr kumimoji="1" lang="zh-CN" altLang="en-US" sz="1700" dirty="0">
                <a:effectLst>
                  <a:outerShdw blurRad="38100" dist="38100" dir="2700000" algn="tl">
                    <a:srgbClr val="C0C0C0"/>
                  </a:outerShdw>
                </a:effectLst>
                <a:latin typeface="Times New Roman" pitchFamily="18" charset="0"/>
                <a:ea typeface="楷体_GB2312" pitchFamily="49" charset="-122"/>
              </a:rPr>
              <a:t>日纽交所原油期货价格跌至</a:t>
            </a:r>
            <a:r>
              <a:rPr kumimoji="1" lang="en-US" altLang="zh-CN" sz="1700" dirty="0">
                <a:effectLst>
                  <a:outerShdw blurRad="38100" dist="38100" dir="2700000" algn="tl">
                    <a:srgbClr val="C0C0C0"/>
                  </a:outerShdw>
                </a:effectLst>
                <a:latin typeface="Times New Roman" pitchFamily="18" charset="0"/>
                <a:ea typeface="楷体_GB2312" pitchFamily="49" charset="-122"/>
              </a:rPr>
              <a:t>33.20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此后震荡上涨</a:t>
            </a:r>
            <a:r>
              <a:rPr kumimoji="1" lang="zh-CN" altLang="en-US" sz="1700" dirty="0">
                <a:effectLst>
                  <a:outerShdw blurRad="38100" dist="38100" dir="2700000" algn="tl">
                    <a:srgbClr val="C0C0C0"/>
                  </a:outerShdw>
                </a:effectLst>
                <a:latin typeface="Times New Roman" pitchFamily="18" charset="0"/>
                <a:ea typeface="楷体_GB2312" pitchFamily="49" charset="-122"/>
              </a:rPr>
              <a:t>至</a:t>
            </a:r>
            <a:r>
              <a:rPr kumimoji="1" lang="en-US" altLang="zh-CN" sz="1700" dirty="0">
                <a:effectLst>
                  <a:outerShdw blurRad="38100" dist="38100" dir="2700000" algn="tl">
                    <a:srgbClr val="C0C0C0"/>
                  </a:outerShdw>
                </a:effectLst>
                <a:latin typeface="Times New Roman" pitchFamily="18" charset="0"/>
                <a:ea typeface="楷体_GB2312" pitchFamily="49" charset="-122"/>
              </a:rPr>
              <a:t>70</a:t>
            </a:r>
            <a:r>
              <a:rPr kumimoji="1" lang="zh-CN" altLang="en-US" sz="1700" dirty="0">
                <a:effectLst>
                  <a:outerShdw blurRad="38100" dist="38100" dir="2700000" algn="tl">
                    <a:srgbClr val="C0C0C0"/>
                  </a:outerShdw>
                </a:effectLst>
                <a:latin typeface="Times New Roman" pitchFamily="18" charset="0"/>
                <a:ea typeface="楷体_GB2312" pitchFamily="49" charset="-122"/>
              </a:rPr>
              <a:t>多美元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2010</a:t>
            </a:r>
            <a:r>
              <a:rPr kumimoji="1" lang="zh-CN" altLang="en-US" sz="1700" dirty="0">
                <a:effectLst>
                  <a:outerShdw blurRad="38100" dist="38100" dir="2700000" algn="tl">
                    <a:srgbClr val="C0C0C0"/>
                  </a:outerShdw>
                </a:effectLst>
                <a:latin typeface="Times New Roman" pitchFamily="18" charset="0"/>
                <a:ea typeface="楷体_GB2312" pitchFamily="49" charset="-122"/>
              </a:rPr>
              <a:t>年国际油价整体上涨，在</a:t>
            </a:r>
            <a:r>
              <a:rPr kumimoji="1" lang="en-US" altLang="zh-CN" sz="1700" dirty="0">
                <a:effectLst>
                  <a:outerShdw blurRad="38100" dist="38100" dir="2700000" algn="tl">
                    <a:srgbClr val="C0C0C0"/>
                  </a:outerShdw>
                </a:effectLst>
                <a:latin typeface="Times New Roman" pitchFamily="18" charset="0"/>
                <a:ea typeface="楷体_GB2312" pitchFamily="49" charset="-122"/>
              </a:rPr>
              <a:t>70-90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桶震荡。</a:t>
            </a:r>
            <a:r>
              <a:rPr kumimoji="1" lang="en-US" altLang="zh-CN" sz="1700" dirty="0">
                <a:solidFill>
                  <a:schemeClr val="tx1"/>
                </a:solidFill>
                <a:effectLst>
                  <a:outerShdw blurRad="38100" dist="38100" dir="2700000" algn="tl">
                    <a:srgbClr val="C0C0C0"/>
                  </a:outerShdw>
                </a:effectLst>
                <a:latin typeface="Times New Roman" pitchFamily="18" charset="0"/>
                <a:ea typeface="楷体_GB2312" pitchFamily="49" charset="-122"/>
              </a:rPr>
              <a:t>2011</a:t>
            </a:r>
            <a:r>
              <a:rPr kumimoji="1" lang="zh-CN" altLang="en-US" sz="1700" dirty="0">
                <a:solidFill>
                  <a:schemeClr val="tx1"/>
                </a:solidFill>
                <a:effectLst>
                  <a:outerShdw blurRad="38100" dist="38100" dir="2700000" algn="tl">
                    <a:srgbClr val="C0C0C0"/>
                  </a:outerShdw>
                </a:effectLst>
                <a:latin typeface="Times New Roman" pitchFamily="18" charset="0"/>
                <a:ea typeface="楷体_GB2312" pitchFamily="49" charset="-122"/>
              </a:rPr>
              <a:t>年</a:t>
            </a:r>
            <a:r>
              <a:rPr kumimoji="1" lang="zh-CN" altLang="en-US" sz="1700" dirty="0">
                <a:effectLst>
                  <a:outerShdw blurRad="38100" dist="38100" dir="2700000" algn="tl">
                    <a:srgbClr val="C0C0C0"/>
                  </a:outerShdw>
                </a:effectLst>
                <a:latin typeface="Times New Roman" pitchFamily="18" charset="0"/>
                <a:ea typeface="楷体_GB2312" pitchFamily="49" charset="-122"/>
              </a:rPr>
              <a:t>年底纽交所原油价格收于</a:t>
            </a:r>
            <a:r>
              <a:rPr kumimoji="1" lang="en-US" altLang="zh-CN" sz="1700" dirty="0">
                <a:effectLst>
                  <a:outerShdw blurRad="38100" dist="38100" dir="2700000" algn="tl">
                    <a:srgbClr val="C0C0C0"/>
                  </a:outerShdw>
                </a:effectLst>
                <a:latin typeface="Times New Roman" pitchFamily="18" charset="0"/>
                <a:ea typeface="楷体_GB2312" pitchFamily="49" charset="-122"/>
              </a:rPr>
              <a:t>98.83</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4</a:t>
            </a:r>
            <a:r>
              <a:rPr kumimoji="1" lang="zh-CN" altLang="en-US" sz="1700" dirty="0">
                <a:effectLst>
                  <a:outerShdw blurRad="38100" dist="38100" dir="2700000" algn="tl">
                    <a:srgbClr val="C0C0C0"/>
                  </a:outerShdw>
                </a:effectLst>
                <a:latin typeface="Times New Roman" pitchFamily="18" charset="0"/>
                <a:ea typeface="楷体_GB2312" pitchFamily="49" charset="-122"/>
              </a:rPr>
              <a:t>月</a:t>
            </a:r>
            <a:r>
              <a:rPr kumimoji="1" lang="en-US" altLang="zh-CN" sz="1700" dirty="0">
                <a:effectLst>
                  <a:outerShdw blurRad="38100" dist="38100" dir="2700000" algn="tl">
                    <a:srgbClr val="C0C0C0"/>
                  </a:outerShdw>
                </a:effectLst>
                <a:latin typeface="Times New Roman" pitchFamily="18" charset="0"/>
                <a:ea typeface="楷体_GB2312" pitchFamily="49" charset="-122"/>
              </a:rPr>
              <a:t>29</a:t>
            </a:r>
            <a:r>
              <a:rPr kumimoji="1" lang="zh-CN" altLang="en-US" sz="1700" dirty="0">
                <a:effectLst>
                  <a:outerShdw blurRad="38100" dist="38100" dir="2700000" algn="tl">
                    <a:srgbClr val="C0C0C0"/>
                  </a:outerShdw>
                </a:effectLst>
                <a:latin typeface="Times New Roman" pitchFamily="18" charset="0"/>
                <a:ea typeface="楷体_GB2312" pitchFamily="49" charset="-122"/>
              </a:rPr>
              <a:t>日升至</a:t>
            </a:r>
            <a:r>
              <a:rPr kumimoji="1" lang="en-US" altLang="zh-CN" sz="1700" dirty="0">
                <a:effectLst>
                  <a:outerShdw blurRad="38100" dist="38100" dir="2700000" algn="tl">
                    <a:srgbClr val="C0C0C0"/>
                  </a:outerShdw>
                </a:effectLst>
                <a:latin typeface="Times New Roman" pitchFamily="18" charset="0"/>
                <a:ea typeface="楷体_GB2312" pitchFamily="49" charset="-122"/>
              </a:rPr>
              <a:t>114.83</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2012</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年</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-2014</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年</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6</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月，国际油价呈波段性大涨大跌走势</a:t>
            </a:r>
            <a:r>
              <a:rPr kumimoji="1" lang="zh-CN" altLang="en-US" sz="1700" dirty="0">
                <a:effectLst>
                  <a:outerShdw blurRad="38100" dist="38100" dir="2700000" algn="tl">
                    <a:srgbClr val="C0C0C0"/>
                  </a:outerShdw>
                </a:effectLst>
                <a:latin typeface="Times New Roman" pitchFamily="18" charset="0"/>
                <a:ea typeface="楷体_GB2312" pitchFamily="49" charset="-122"/>
              </a:rPr>
              <a:t>，基本在</a:t>
            </a:r>
            <a:r>
              <a:rPr kumimoji="1" lang="en-US" altLang="zh-CN" sz="1700" dirty="0">
                <a:effectLst>
                  <a:outerShdw blurRad="38100" dist="38100" dir="2700000" algn="tl">
                    <a:srgbClr val="C0C0C0"/>
                  </a:outerShdw>
                </a:effectLst>
                <a:latin typeface="Times New Roman" pitchFamily="18" charset="0"/>
                <a:ea typeface="楷体_GB2312" pitchFamily="49" charset="-122"/>
              </a:rPr>
              <a:t>80-110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桶之间波动。</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2014</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年</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6</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月起从</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110</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桶下跌至</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30</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桶。</a:t>
            </a:r>
            <a:endParaRPr lang="zh-CN" altLang="en-US" sz="1700" dirty="0">
              <a:latin typeface="Arial" charset="0"/>
            </a:endParaRPr>
          </a:p>
        </p:txBody>
      </p:sp>
      <p:sp>
        <p:nvSpPr>
          <p:cNvPr id="2" name="日期占位符 1"/>
          <p:cNvSpPr>
            <a:spLocks noGrp="1"/>
          </p:cNvSpPr>
          <p:nvPr>
            <p:ph type="dt" sz="half" idx="10"/>
          </p:nvPr>
        </p:nvSpPr>
        <p:spPr/>
        <p:txBody>
          <a:bodyPr/>
          <a:lstStyle/>
          <a:p>
            <a:pPr>
              <a:defRPr/>
            </a:pPr>
            <a:fld id="{15E32403-A309-47A1-A5ED-E504246C873A}"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907334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809D691-F922-4CB6-B49B-E4EC5C07F8EB}" type="slidenum">
              <a:rPr lang="en-GB" altLang="zh-CN" sz="1200" b="0">
                <a:solidFill>
                  <a:schemeClr val="bg1"/>
                </a:solidFill>
              </a:rPr>
              <a:pPr/>
              <a:t>25</a:t>
            </a:fld>
            <a:endParaRPr lang="en-GB" altLang="zh-CN" sz="1200" b="0">
              <a:solidFill>
                <a:schemeClr val="bg1"/>
              </a:solidFill>
            </a:endParaRPr>
          </a:p>
        </p:txBody>
      </p:sp>
      <p:grpSp>
        <p:nvGrpSpPr>
          <p:cNvPr id="47107" name="Group 2"/>
          <p:cNvGrpSpPr>
            <a:grpSpLocks/>
          </p:cNvGrpSpPr>
          <p:nvPr/>
        </p:nvGrpSpPr>
        <p:grpSpPr bwMode="auto">
          <a:xfrm>
            <a:off x="898525" y="1196975"/>
            <a:ext cx="7634288" cy="4679950"/>
            <a:chOff x="566" y="709"/>
            <a:chExt cx="4809" cy="3401"/>
          </a:xfrm>
        </p:grpSpPr>
        <p:sp>
          <p:nvSpPr>
            <p:cNvPr id="47110" name="Rectangle 3"/>
            <p:cNvSpPr>
              <a:spLocks noChangeArrowheads="1"/>
            </p:cNvSpPr>
            <p:nvPr/>
          </p:nvSpPr>
          <p:spPr bwMode="auto">
            <a:xfrm>
              <a:off x="1203" y="933"/>
              <a:ext cx="3826" cy="3095"/>
            </a:xfrm>
            <a:prstGeom prst="rect">
              <a:avLst/>
            </a:prstGeom>
            <a:solidFill>
              <a:srgbClr val="FFFFFF"/>
            </a:solidFill>
            <a:ln w="3175">
              <a:solidFill>
                <a:srgbClr val="006699"/>
              </a:solidFill>
              <a:miter lim="800000"/>
              <a:headEnd/>
              <a:tailEnd/>
            </a:ln>
          </p:spPr>
          <p:txBody>
            <a:bodyPr wrap="none"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7111" name="Freeform 4"/>
            <p:cNvSpPr>
              <a:spLocks/>
            </p:cNvSpPr>
            <p:nvPr/>
          </p:nvSpPr>
          <p:spPr bwMode="auto">
            <a:xfrm>
              <a:off x="1124" y="3898"/>
              <a:ext cx="3298" cy="132"/>
            </a:xfrm>
            <a:custGeom>
              <a:avLst/>
              <a:gdLst>
                <a:gd name="T0" fmla="*/ 2147483647 w 1689"/>
                <a:gd name="T1" fmla="*/ 2147483647 h 65"/>
                <a:gd name="T2" fmla="*/ 2147483647 w 1689"/>
                <a:gd name="T3" fmla="*/ 2147483647 h 65"/>
                <a:gd name="T4" fmla="*/ 2147483647 w 1689"/>
                <a:gd name="T5" fmla="*/ 2147483647 h 65"/>
                <a:gd name="T6" fmla="*/ 2147483647 w 1689"/>
                <a:gd name="T7" fmla="*/ 2147483647 h 65"/>
                <a:gd name="T8" fmla="*/ 2147483647 w 1689"/>
                <a:gd name="T9" fmla="*/ 2147483647 h 65"/>
                <a:gd name="T10" fmla="*/ 2147483647 w 1689"/>
                <a:gd name="T11" fmla="*/ 2147483647 h 65"/>
                <a:gd name="T12" fmla="*/ 0 w 1689"/>
                <a:gd name="T13" fmla="*/ 2147483647 h 65"/>
                <a:gd name="T14" fmla="*/ 0 w 1689"/>
                <a:gd name="T15" fmla="*/ 0 h 65"/>
                <a:gd name="T16" fmla="*/ 2147483647 w 1689"/>
                <a:gd name="T17" fmla="*/ 0 h 65"/>
                <a:gd name="T18" fmla="*/ 2147483647 w 1689"/>
                <a:gd name="T19" fmla="*/ 2147483647 h 65"/>
                <a:gd name="T20" fmla="*/ 2147483647 w 1689"/>
                <a:gd name="T21" fmla="*/ 2147483647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9"/>
                <a:gd name="T34" fmla="*/ 0 h 65"/>
                <a:gd name="T35" fmla="*/ 1689 w 1689"/>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9" h="65">
                  <a:moveTo>
                    <a:pt x="40" y="64"/>
                  </a:moveTo>
                  <a:lnTo>
                    <a:pt x="40" y="48"/>
                  </a:lnTo>
                  <a:lnTo>
                    <a:pt x="24" y="48"/>
                  </a:lnTo>
                  <a:lnTo>
                    <a:pt x="24" y="32"/>
                  </a:lnTo>
                  <a:lnTo>
                    <a:pt x="8" y="32"/>
                  </a:lnTo>
                  <a:lnTo>
                    <a:pt x="8" y="16"/>
                  </a:lnTo>
                  <a:lnTo>
                    <a:pt x="0" y="16"/>
                  </a:lnTo>
                  <a:lnTo>
                    <a:pt x="0" y="0"/>
                  </a:lnTo>
                  <a:lnTo>
                    <a:pt x="1688" y="0"/>
                  </a:lnTo>
                  <a:lnTo>
                    <a:pt x="1672" y="64"/>
                  </a:lnTo>
                  <a:lnTo>
                    <a:pt x="40" y="64"/>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47112" name="Freeform 5"/>
            <p:cNvSpPr>
              <a:spLocks/>
            </p:cNvSpPr>
            <p:nvPr/>
          </p:nvSpPr>
          <p:spPr bwMode="auto">
            <a:xfrm>
              <a:off x="1124" y="3898"/>
              <a:ext cx="3298" cy="132"/>
            </a:xfrm>
            <a:custGeom>
              <a:avLst/>
              <a:gdLst>
                <a:gd name="T0" fmla="*/ 2147483647 w 1689"/>
                <a:gd name="T1" fmla="*/ 2147483647 h 65"/>
                <a:gd name="T2" fmla="*/ 2147483647 w 1689"/>
                <a:gd name="T3" fmla="*/ 2147483647 h 65"/>
                <a:gd name="T4" fmla="*/ 2147483647 w 1689"/>
                <a:gd name="T5" fmla="*/ 2147483647 h 65"/>
                <a:gd name="T6" fmla="*/ 2147483647 w 1689"/>
                <a:gd name="T7" fmla="*/ 2147483647 h 65"/>
                <a:gd name="T8" fmla="*/ 2147483647 w 1689"/>
                <a:gd name="T9" fmla="*/ 2147483647 h 65"/>
                <a:gd name="T10" fmla="*/ 2147483647 w 1689"/>
                <a:gd name="T11" fmla="*/ 2147483647 h 65"/>
                <a:gd name="T12" fmla="*/ 0 w 1689"/>
                <a:gd name="T13" fmla="*/ 2147483647 h 65"/>
                <a:gd name="T14" fmla="*/ 0 w 1689"/>
                <a:gd name="T15" fmla="*/ 0 h 65"/>
                <a:gd name="T16" fmla="*/ 2147483647 w 1689"/>
                <a:gd name="T17" fmla="*/ 0 h 65"/>
                <a:gd name="T18" fmla="*/ 2147483647 w 1689"/>
                <a:gd name="T19" fmla="*/ 2147483647 h 65"/>
                <a:gd name="T20" fmla="*/ 2147483647 w 1689"/>
                <a:gd name="T21" fmla="*/ 2147483647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9"/>
                <a:gd name="T34" fmla="*/ 0 h 65"/>
                <a:gd name="T35" fmla="*/ 1689 w 1689"/>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9" h="65">
                  <a:moveTo>
                    <a:pt x="40" y="64"/>
                  </a:moveTo>
                  <a:lnTo>
                    <a:pt x="40" y="48"/>
                  </a:lnTo>
                  <a:lnTo>
                    <a:pt x="24" y="48"/>
                  </a:lnTo>
                  <a:lnTo>
                    <a:pt x="24" y="32"/>
                  </a:lnTo>
                  <a:lnTo>
                    <a:pt x="8" y="32"/>
                  </a:lnTo>
                  <a:lnTo>
                    <a:pt x="8" y="16"/>
                  </a:lnTo>
                  <a:lnTo>
                    <a:pt x="0" y="16"/>
                  </a:lnTo>
                  <a:lnTo>
                    <a:pt x="0" y="0"/>
                  </a:lnTo>
                  <a:lnTo>
                    <a:pt x="1688" y="0"/>
                  </a:lnTo>
                  <a:lnTo>
                    <a:pt x="1672" y="64"/>
                  </a:lnTo>
                  <a:lnTo>
                    <a:pt x="40" y="64"/>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13" name="Freeform 6"/>
            <p:cNvSpPr>
              <a:spLocks/>
            </p:cNvSpPr>
            <p:nvPr/>
          </p:nvSpPr>
          <p:spPr bwMode="auto">
            <a:xfrm>
              <a:off x="4920" y="819"/>
              <a:ext cx="112" cy="1386"/>
            </a:xfrm>
            <a:custGeom>
              <a:avLst/>
              <a:gdLst>
                <a:gd name="T0" fmla="*/ 2147483647 w 57"/>
                <a:gd name="T1" fmla="*/ 0 h 681"/>
                <a:gd name="T2" fmla="*/ 2147483647 w 57"/>
                <a:gd name="T3" fmla="*/ 0 h 681"/>
                <a:gd name="T4" fmla="*/ 2147483647 w 57"/>
                <a:gd name="T5" fmla="*/ 2147483647 h 681"/>
                <a:gd name="T6" fmla="*/ 2147483647 w 57"/>
                <a:gd name="T7" fmla="*/ 2147483647 h 681"/>
                <a:gd name="T8" fmla="*/ 2147483647 w 57"/>
                <a:gd name="T9" fmla="*/ 2147483647 h 681"/>
                <a:gd name="T10" fmla="*/ 2147483647 w 57"/>
                <a:gd name="T11" fmla="*/ 2147483647 h 681"/>
                <a:gd name="T12" fmla="*/ 2147483647 w 57"/>
                <a:gd name="T13" fmla="*/ 2147483647 h 681"/>
                <a:gd name="T14" fmla="*/ 2147483647 w 57"/>
                <a:gd name="T15" fmla="*/ 2147483647 h 681"/>
                <a:gd name="T16" fmla="*/ 2147483647 w 57"/>
                <a:gd name="T17" fmla="*/ 2147483647 h 681"/>
                <a:gd name="T18" fmla="*/ 0 w 57"/>
                <a:gd name="T19" fmla="*/ 2147483647 h 681"/>
                <a:gd name="T20" fmla="*/ 2147483647 w 57"/>
                <a:gd name="T21" fmla="*/ 0 h 681"/>
                <a:gd name="T22" fmla="*/ 2147483647 w 57"/>
                <a:gd name="T23" fmla="*/ 0 h 681"/>
                <a:gd name="T24" fmla="*/ 2147483647 w 57"/>
                <a:gd name="T25" fmla="*/ 0 h 6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681"/>
                <a:gd name="T41" fmla="*/ 57 w 57"/>
                <a:gd name="T42" fmla="*/ 681 h 68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681">
                  <a:moveTo>
                    <a:pt x="8" y="0"/>
                  </a:moveTo>
                  <a:lnTo>
                    <a:pt x="16" y="0"/>
                  </a:lnTo>
                  <a:lnTo>
                    <a:pt x="16" y="16"/>
                  </a:lnTo>
                  <a:lnTo>
                    <a:pt x="32" y="16"/>
                  </a:lnTo>
                  <a:lnTo>
                    <a:pt x="32" y="32"/>
                  </a:lnTo>
                  <a:lnTo>
                    <a:pt x="40" y="32"/>
                  </a:lnTo>
                  <a:lnTo>
                    <a:pt x="40" y="48"/>
                  </a:lnTo>
                  <a:lnTo>
                    <a:pt x="56" y="48"/>
                  </a:lnTo>
                  <a:lnTo>
                    <a:pt x="56" y="512"/>
                  </a:lnTo>
                  <a:lnTo>
                    <a:pt x="0" y="680"/>
                  </a:lnTo>
                  <a:lnTo>
                    <a:pt x="8" y="0"/>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47114" name="Freeform 7"/>
            <p:cNvSpPr>
              <a:spLocks/>
            </p:cNvSpPr>
            <p:nvPr/>
          </p:nvSpPr>
          <p:spPr bwMode="auto">
            <a:xfrm>
              <a:off x="4920" y="819"/>
              <a:ext cx="112" cy="1386"/>
            </a:xfrm>
            <a:custGeom>
              <a:avLst/>
              <a:gdLst>
                <a:gd name="T0" fmla="*/ 2147483647 w 57"/>
                <a:gd name="T1" fmla="*/ 0 h 681"/>
                <a:gd name="T2" fmla="*/ 2147483647 w 57"/>
                <a:gd name="T3" fmla="*/ 0 h 681"/>
                <a:gd name="T4" fmla="*/ 2147483647 w 57"/>
                <a:gd name="T5" fmla="*/ 2147483647 h 681"/>
                <a:gd name="T6" fmla="*/ 2147483647 w 57"/>
                <a:gd name="T7" fmla="*/ 2147483647 h 681"/>
                <a:gd name="T8" fmla="*/ 2147483647 w 57"/>
                <a:gd name="T9" fmla="*/ 2147483647 h 681"/>
                <a:gd name="T10" fmla="*/ 2147483647 w 57"/>
                <a:gd name="T11" fmla="*/ 2147483647 h 681"/>
                <a:gd name="T12" fmla="*/ 2147483647 w 57"/>
                <a:gd name="T13" fmla="*/ 2147483647 h 681"/>
                <a:gd name="T14" fmla="*/ 2147483647 w 57"/>
                <a:gd name="T15" fmla="*/ 2147483647 h 681"/>
                <a:gd name="T16" fmla="*/ 2147483647 w 57"/>
                <a:gd name="T17" fmla="*/ 2147483647 h 681"/>
                <a:gd name="T18" fmla="*/ 0 w 57"/>
                <a:gd name="T19" fmla="*/ 2147483647 h 681"/>
                <a:gd name="T20" fmla="*/ 2147483647 w 57"/>
                <a:gd name="T21" fmla="*/ 0 h 6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681"/>
                <a:gd name="T35" fmla="*/ 57 w 57"/>
                <a:gd name="T36" fmla="*/ 681 h 6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681">
                  <a:moveTo>
                    <a:pt x="8" y="0"/>
                  </a:moveTo>
                  <a:lnTo>
                    <a:pt x="16" y="0"/>
                  </a:lnTo>
                  <a:lnTo>
                    <a:pt x="16" y="16"/>
                  </a:lnTo>
                  <a:lnTo>
                    <a:pt x="32" y="16"/>
                  </a:lnTo>
                  <a:lnTo>
                    <a:pt x="32" y="32"/>
                  </a:lnTo>
                  <a:lnTo>
                    <a:pt x="40" y="32"/>
                  </a:lnTo>
                  <a:lnTo>
                    <a:pt x="40" y="48"/>
                  </a:lnTo>
                  <a:lnTo>
                    <a:pt x="56" y="48"/>
                  </a:lnTo>
                  <a:lnTo>
                    <a:pt x="56" y="512"/>
                  </a:lnTo>
                  <a:lnTo>
                    <a:pt x="0" y="680"/>
                  </a:lnTo>
                  <a:lnTo>
                    <a:pt x="8" y="0"/>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15" name="Rectangle 8"/>
            <p:cNvSpPr>
              <a:spLocks noChangeArrowheads="1"/>
            </p:cNvSpPr>
            <p:nvPr/>
          </p:nvSpPr>
          <p:spPr bwMode="auto">
            <a:xfrm>
              <a:off x="612" y="709"/>
              <a:ext cx="4514" cy="3401"/>
            </a:xfrm>
            <a:prstGeom prst="rect">
              <a:avLst/>
            </a:prstGeom>
            <a:solidFill>
              <a:srgbClr val="FFFFFF"/>
            </a:solidFill>
            <a:ln w="3175">
              <a:solidFill>
                <a:srgbClr val="006699"/>
              </a:solidFill>
              <a:miter lim="800000"/>
              <a:headEnd/>
              <a:tailEnd/>
            </a:ln>
          </p:spPr>
          <p:txBody>
            <a:bodyPr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7116" name="Freeform 9"/>
            <p:cNvSpPr>
              <a:spLocks/>
            </p:cNvSpPr>
            <p:nvPr/>
          </p:nvSpPr>
          <p:spPr bwMode="auto">
            <a:xfrm>
              <a:off x="5170" y="1193"/>
              <a:ext cx="205" cy="230"/>
            </a:xfrm>
            <a:custGeom>
              <a:avLst/>
              <a:gdLst>
                <a:gd name="T0" fmla="*/ 0 w 105"/>
                <a:gd name="T1" fmla="*/ 2147483647 h 113"/>
                <a:gd name="T2" fmla="*/ 2147483647 w 105"/>
                <a:gd name="T3" fmla="*/ 2147483647 h 113"/>
                <a:gd name="T4" fmla="*/ 2147483647 w 105"/>
                <a:gd name="T5" fmla="*/ 0 h 113"/>
                <a:gd name="T6" fmla="*/ 2147483647 w 105"/>
                <a:gd name="T7" fmla="*/ 0 h 113"/>
                <a:gd name="T8" fmla="*/ 2147483647 w 105"/>
                <a:gd name="T9" fmla="*/ 2147483647 h 113"/>
                <a:gd name="T10" fmla="*/ 2147483647 w 105"/>
                <a:gd name="T11" fmla="*/ 2147483647 h 113"/>
                <a:gd name="T12" fmla="*/ 2147483647 w 105"/>
                <a:gd name="T13" fmla="*/ 2147483647 h 113"/>
                <a:gd name="T14" fmla="*/ 2147483647 w 105"/>
                <a:gd name="T15" fmla="*/ 2147483647 h 113"/>
                <a:gd name="T16" fmla="*/ 2147483647 w 105"/>
                <a:gd name="T17" fmla="*/ 2147483647 h 113"/>
                <a:gd name="T18" fmla="*/ 2147483647 w 105"/>
                <a:gd name="T19" fmla="*/ 2147483647 h 113"/>
                <a:gd name="T20" fmla="*/ 0 w 105"/>
                <a:gd name="T21" fmla="*/ 2147483647 h 113"/>
                <a:gd name="T22" fmla="*/ 0 w 105"/>
                <a:gd name="T23" fmla="*/ 2147483647 h 1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
                <a:gd name="T37" fmla="*/ 0 h 113"/>
                <a:gd name="T38" fmla="*/ 105 w 105"/>
                <a:gd name="T39" fmla="*/ 113 h 1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 h="113">
                  <a:moveTo>
                    <a:pt x="0" y="88"/>
                  </a:moveTo>
                  <a:lnTo>
                    <a:pt x="24" y="8"/>
                  </a:lnTo>
                  <a:lnTo>
                    <a:pt x="40" y="0"/>
                  </a:lnTo>
                  <a:lnTo>
                    <a:pt x="56" y="0"/>
                  </a:lnTo>
                  <a:lnTo>
                    <a:pt x="96" y="8"/>
                  </a:lnTo>
                  <a:lnTo>
                    <a:pt x="104" y="24"/>
                  </a:lnTo>
                  <a:lnTo>
                    <a:pt x="104" y="40"/>
                  </a:lnTo>
                  <a:lnTo>
                    <a:pt x="80" y="112"/>
                  </a:lnTo>
                  <a:lnTo>
                    <a:pt x="72" y="96"/>
                  </a:lnTo>
                  <a:lnTo>
                    <a:pt x="40" y="80"/>
                  </a:lnTo>
                  <a:lnTo>
                    <a:pt x="0" y="88"/>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47117" name="Freeform 10"/>
            <p:cNvSpPr>
              <a:spLocks/>
            </p:cNvSpPr>
            <p:nvPr/>
          </p:nvSpPr>
          <p:spPr bwMode="auto">
            <a:xfrm>
              <a:off x="5170" y="1193"/>
              <a:ext cx="205" cy="230"/>
            </a:xfrm>
            <a:custGeom>
              <a:avLst/>
              <a:gdLst>
                <a:gd name="T0" fmla="*/ 0 w 105"/>
                <a:gd name="T1" fmla="*/ 2147483647 h 113"/>
                <a:gd name="T2" fmla="*/ 2147483647 w 105"/>
                <a:gd name="T3" fmla="*/ 2147483647 h 113"/>
                <a:gd name="T4" fmla="*/ 2147483647 w 105"/>
                <a:gd name="T5" fmla="*/ 0 h 113"/>
                <a:gd name="T6" fmla="*/ 2147483647 w 105"/>
                <a:gd name="T7" fmla="*/ 0 h 113"/>
                <a:gd name="T8" fmla="*/ 2147483647 w 105"/>
                <a:gd name="T9" fmla="*/ 2147483647 h 113"/>
                <a:gd name="T10" fmla="*/ 2147483647 w 105"/>
                <a:gd name="T11" fmla="*/ 2147483647 h 113"/>
                <a:gd name="T12" fmla="*/ 2147483647 w 105"/>
                <a:gd name="T13" fmla="*/ 2147483647 h 113"/>
                <a:gd name="T14" fmla="*/ 2147483647 w 105"/>
                <a:gd name="T15" fmla="*/ 2147483647 h 113"/>
                <a:gd name="T16" fmla="*/ 2147483647 w 105"/>
                <a:gd name="T17" fmla="*/ 2147483647 h 113"/>
                <a:gd name="T18" fmla="*/ 2147483647 w 105"/>
                <a:gd name="T19" fmla="*/ 2147483647 h 113"/>
                <a:gd name="T20" fmla="*/ 0 w 105"/>
                <a:gd name="T21" fmla="*/ 2147483647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13"/>
                <a:gd name="T35" fmla="*/ 105 w 105"/>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13">
                  <a:moveTo>
                    <a:pt x="0" y="88"/>
                  </a:moveTo>
                  <a:lnTo>
                    <a:pt x="24" y="8"/>
                  </a:lnTo>
                  <a:lnTo>
                    <a:pt x="40" y="0"/>
                  </a:lnTo>
                  <a:lnTo>
                    <a:pt x="56" y="0"/>
                  </a:lnTo>
                  <a:lnTo>
                    <a:pt x="96" y="8"/>
                  </a:lnTo>
                  <a:lnTo>
                    <a:pt x="104" y="24"/>
                  </a:lnTo>
                  <a:lnTo>
                    <a:pt x="104" y="40"/>
                  </a:lnTo>
                  <a:lnTo>
                    <a:pt x="80" y="112"/>
                  </a:lnTo>
                  <a:lnTo>
                    <a:pt x="72" y="96"/>
                  </a:lnTo>
                  <a:lnTo>
                    <a:pt x="40" y="80"/>
                  </a:lnTo>
                  <a:lnTo>
                    <a:pt x="0" y="88"/>
                  </a:lnTo>
                  <a:close/>
                </a:path>
              </a:pathLst>
            </a:custGeom>
            <a:solidFill>
              <a:srgbClr val="BBBBBB"/>
            </a:solidFill>
            <a:ln w="3175">
              <a:solidFill>
                <a:srgbClr val="006699"/>
              </a:solidFill>
              <a:round/>
              <a:headEnd/>
              <a:tailEnd/>
            </a:ln>
          </p:spPr>
          <p:txBody>
            <a:bodyPr wrap="none" anchor="ctr">
              <a:spAutoFit/>
            </a:bodyPr>
            <a:lstStyle/>
            <a:p>
              <a:endParaRPr lang="zh-CN" altLang="en-US"/>
            </a:p>
          </p:txBody>
        </p:sp>
        <p:sp>
          <p:nvSpPr>
            <p:cNvPr id="47118" name="Freeform 11"/>
            <p:cNvSpPr>
              <a:spLocks/>
            </p:cNvSpPr>
            <p:nvPr/>
          </p:nvSpPr>
          <p:spPr bwMode="auto">
            <a:xfrm>
              <a:off x="5154" y="1357"/>
              <a:ext cx="174" cy="132"/>
            </a:xfrm>
            <a:custGeom>
              <a:avLst/>
              <a:gdLst>
                <a:gd name="T0" fmla="*/ 2147483647 w 89"/>
                <a:gd name="T1" fmla="*/ 2147483647 h 65"/>
                <a:gd name="T2" fmla="*/ 2147483647 w 89"/>
                <a:gd name="T3" fmla="*/ 0 h 65"/>
                <a:gd name="T4" fmla="*/ 2147483647 w 89"/>
                <a:gd name="T5" fmla="*/ 0 h 65"/>
                <a:gd name="T6" fmla="*/ 2147483647 w 89"/>
                <a:gd name="T7" fmla="*/ 2147483647 h 65"/>
                <a:gd name="T8" fmla="*/ 2147483647 w 89"/>
                <a:gd name="T9" fmla="*/ 2147483647 h 65"/>
                <a:gd name="T10" fmla="*/ 2147483647 w 89"/>
                <a:gd name="T11" fmla="*/ 2147483647 h 65"/>
                <a:gd name="T12" fmla="*/ 2147483647 w 89"/>
                <a:gd name="T13" fmla="*/ 2147483647 h 65"/>
                <a:gd name="T14" fmla="*/ 2147483647 w 89"/>
                <a:gd name="T15" fmla="*/ 2147483647 h 65"/>
                <a:gd name="T16" fmla="*/ 2147483647 w 89"/>
                <a:gd name="T17" fmla="*/ 2147483647 h 65"/>
                <a:gd name="T18" fmla="*/ 0 w 89"/>
                <a:gd name="T19" fmla="*/ 2147483647 h 65"/>
                <a:gd name="T20" fmla="*/ 2147483647 w 89"/>
                <a:gd name="T21" fmla="*/ 2147483647 h 65"/>
                <a:gd name="T22" fmla="*/ 2147483647 w 89"/>
                <a:gd name="T23" fmla="*/ 2147483647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9"/>
                <a:gd name="T37" fmla="*/ 0 h 65"/>
                <a:gd name="T38" fmla="*/ 89 w 89"/>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9" h="65">
                  <a:moveTo>
                    <a:pt x="8" y="8"/>
                  </a:moveTo>
                  <a:lnTo>
                    <a:pt x="24" y="0"/>
                  </a:lnTo>
                  <a:lnTo>
                    <a:pt x="48" y="0"/>
                  </a:lnTo>
                  <a:lnTo>
                    <a:pt x="80" y="16"/>
                  </a:lnTo>
                  <a:lnTo>
                    <a:pt x="88" y="32"/>
                  </a:lnTo>
                  <a:lnTo>
                    <a:pt x="80" y="64"/>
                  </a:lnTo>
                  <a:lnTo>
                    <a:pt x="72" y="56"/>
                  </a:lnTo>
                  <a:lnTo>
                    <a:pt x="64" y="48"/>
                  </a:lnTo>
                  <a:lnTo>
                    <a:pt x="16" y="32"/>
                  </a:lnTo>
                  <a:lnTo>
                    <a:pt x="0" y="40"/>
                  </a:lnTo>
                  <a:lnTo>
                    <a:pt x="8" y="8"/>
                  </a:lnTo>
                  <a:close/>
                </a:path>
              </a:pathLst>
            </a:custGeom>
            <a:solidFill>
              <a:srgbClr val="777777"/>
            </a:solidFill>
            <a:ln w="0">
              <a:solidFill>
                <a:srgbClr val="006699"/>
              </a:solidFill>
              <a:round/>
              <a:headEnd/>
              <a:tailEnd/>
            </a:ln>
          </p:spPr>
          <p:txBody>
            <a:bodyPr wrap="none" anchor="ctr">
              <a:spAutoFit/>
            </a:bodyPr>
            <a:lstStyle/>
            <a:p>
              <a:endParaRPr lang="zh-CN" altLang="en-US"/>
            </a:p>
          </p:txBody>
        </p:sp>
        <p:sp>
          <p:nvSpPr>
            <p:cNvPr id="47119" name="Freeform 12"/>
            <p:cNvSpPr>
              <a:spLocks/>
            </p:cNvSpPr>
            <p:nvPr/>
          </p:nvSpPr>
          <p:spPr bwMode="auto">
            <a:xfrm>
              <a:off x="5154" y="1357"/>
              <a:ext cx="174" cy="132"/>
            </a:xfrm>
            <a:custGeom>
              <a:avLst/>
              <a:gdLst>
                <a:gd name="T0" fmla="*/ 2147483647 w 89"/>
                <a:gd name="T1" fmla="*/ 2147483647 h 65"/>
                <a:gd name="T2" fmla="*/ 2147483647 w 89"/>
                <a:gd name="T3" fmla="*/ 0 h 65"/>
                <a:gd name="T4" fmla="*/ 2147483647 w 89"/>
                <a:gd name="T5" fmla="*/ 0 h 65"/>
                <a:gd name="T6" fmla="*/ 2147483647 w 89"/>
                <a:gd name="T7" fmla="*/ 2147483647 h 65"/>
                <a:gd name="T8" fmla="*/ 2147483647 w 89"/>
                <a:gd name="T9" fmla="*/ 2147483647 h 65"/>
                <a:gd name="T10" fmla="*/ 2147483647 w 89"/>
                <a:gd name="T11" fmla="*/ 2147483647 h 65"/>
                <a:gd name="T12" fmla="*/ 2147483647 w 89"/>
                <a:gd name="T13" fmla="*/ 2147483647 h 65"/>
                <a:gd name="T14" fmla="*/ 2147483647 w 89"/>
                <a:gd name="T15" fmla="*/ 2147483647 h 65"/>
                <a:gd name="T16" fmla="*/ 2147483647 w 89"/>
                <a:gd name="T17" fmla="*/ 2147483647 h 65"/>
                <a:gd name="T18" fmla="*/ 0 w 89"/>
                <a:gd name="T19" fmla="*/ 2147483647 h 65"/>
                <a:gd name="T20" fmla="*/ 2147483647 w 89"/>
                <a:gd name="T21" fmla="*/ 2147483647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65"/>
                <a:gd name="T35" fmla="*/ 89 w 89"/>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65">
                  <a:moveTo>
                    <a:pt x="8" y="8"/>
                  </a:moveTo>
                  <a:lnTo>
                    <a:pt x="24" y="0"/>
                  </a:lnTo>
                  <a:lnTo>
                    <a:pt x="48" y="0"/>
                  </a:lnTo>
                  <a:lnTo>
                    <a:pt x="80" y="16"/>
                  </a:lnTo>
                  <a:lnTo>
                    <a:pt x="88" y="32"/>
                  </a:lnTo>
                  <a:lnTo>
                    <a:pt x="80" y="64"/>
                  </a:lnTo>
                  <a:lnTo>
                    <a:pt x="72" y="56"/>
                  </a:lnTo>
                  <a:lnTo>
                    <a:pt x="64" y="48"/>
                  </a:lnTo>
                  <a:lnTo>
                    <a:pt x="16" y="32"/>
                  </a:lnTo>
                  <a:lnTo>
                    <a:pt x="0" y="40"/>
                  </a:lnTo>
                  <a:lnTo>
                    <a:pt x="8" y="8"/>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20" name="Freeform 13"/>
            <p:cNvSpPr>
              <a:spLocks/>
            </p:cNvSpPr>
            <p:nvPr/>
          </p:nvSpPr>
          <p:spPr bwMode="auto">
            <a:xfrm>
              <a:off x="5139" y="1406"/>
              <a:ext cx="174" cy="132"/>
            </a:xfrm>
            <a:custGeom>
              <a:avLst/>
              <a:gdLst>
                <a:gd name="T0" fmla="*/ 2147483647 w 89"/>
                <a:gd name="T1" fmla="*/ 2147483647 h 65"/>
                <a:gd name="T2" fmla="*/ 0 w 89"/>
                <a:gd name="T3" fmla="*/ 2147483647 h 65"/>
                <a:gd name="T4" fmla="*/ 2147483647 w 89"/>
                <a:gd name="T5" fmla="*/ 2147483647 h 65"/>
                <a:gd name="T6" fmla="*/ 2147483647 w 89"/>
                <a:gd name="T7" fmla="*/ 0 h 65"/>
                <a:gd name="T8" fmla="*/ 2147483647 w 89"/>
                <a:gd name="T9" fmla="*/ 2147483647 h 65"/>
                <a:gd name="T10" fmla="*/ 2147483647 w 89"/>
                <a:gd name="T11" fmla="*/ 2147483647 h 65"/>
                <a:gd name="T12" fmla="*/ 2147483647 w 89"/>
                <a:gd name="T13" fmla="*/ 2147483647 h 65"/>
                <a:gd name="T14" fmla="*/ 2147483647 w 89"/>
                <a:gd name="T15" fmla="*/ 2147483647 h 65"/>
                <a:gd name="T16" fmla="*/ 2147483647 w 89"/>
                <a:gd name="T17" fmla="*/ 2147483647 h 65"/>
                <a:gd name="T18" fmla="*/ 2147483647 w 89"/>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65"/>
                <a:gd name="T32" fmla="*/ 89 w 89"/>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65">
                  <a:moveTo>
                    <a:pt x="32" y="32"/>
                  </a:moveTo>
                  <a:lnTo>
                    <a:pt x="0" y="32"/>
                  </a:lnTo>
                  <a:lnTo>
                    <a:pt x="16" y="8"/>
                  </a:lnTo>
                  <a:lnTo>
                    <a:pt x="40" y="0"/>
                  </a:lnTo>
                  <a:lnTo>
                    <a:pt x="72" y="16"/>
                  </a:lnTo>
                  <a:lnTo>
                    <a:pt x="88" y="32"/>
                  </a:lnTo>
                  <a:lnTo>
                    <a:pt x="80" y="64"/>
                  </a:lnTo>
                  <a:lnTo>
                    <a:pt x="64" y="48"/>
                  </a:lnTo>
                  <a:lnTo>
                    <a:pt x="32" y="32"/>
                  </a:lnTo>
                  <a:close/>
                </a:path>
              </a:pathLst>
            </a:custGeom>
            <a:solidFill>
              <a:srgbClr val="BBBBBB"/>
            </a:solidFill>
            <a:ln w="0">
              <a:solidFill>
                <a:srgbClr val="006699"/>
              </a:solidFill>
              <a:round/>
              <a:headEnd/>
              <a:tailEnd/>
            </a:ln>
          </p:spPr>
          <p:txBody>
            <a:bodyPr wrap="none" anchor="ctr">
              <a:spAutoFit/>
            </a:bodyPr>
            <a:lstStyle/>
            <a:p>
              <a:endParaRPr lang="zh-CN" altLang="en-US"/>
            </a:p>
          </p:txBody>
        </p:sp>
        <p:sp>
          <p:nvSpPr>
            <p:cNvPr id="47121" name="Freeform 14"/>
            <p:cNvSpPr>
              <a:spLocks/>
            </p:cNvSpPr>
            <p:nvPr/>
          </p:nvSpPr>
          <p:spPr bwMode="auto">
            <a:xfrm>
              <a:off x="5139" y="1406"/>
              <a:ext cx="174" cy="132"/>
            </a:xfrm>
            <a:custGeom>
              <a:avLst/>
              <a:gdLst>
                <a:gd name="T0" fmla="*/ 2147483647 w 89"/>
                <a:gd name="T1" fmla="*/ 2147483647 h 65"/>
                <a:gd name="T2" fmla="*/ 0 w 89"/>
                <a:gd name="T3" fmla="*/ 2147483647 h 65"/>
                <a:gd name="T4" fmla="*/ 2147483647 w 89"/>
                <a:gd name="T5" fmla="*/ 2147483647 h 65"/>
                <a:gd name="T6" fmla="*/ 2147483647 w 89"/>
                <a:gd name="T7" fmla="*/ 0 h 65"/>
                <a:gd name="T8" fmla="*/ 2147483647 w 89"/>
                <a:gd name="T9" fmla="*/ 2147483647 h 65"/>
                <a:gd name="T10" fmla="*/ 2147483647 w 89"/>
                <a:gd name="T11" fmla="*/ 2147483647 h 65"/>
                <a:gd name="T12" fmla="*/ 2147483647 w 89"/>
                <a:gd name="T13" fmla="*/ 2147483647 h 65"/>
                <a:gd name="T14" fmla="*/ 2147483647 w 89"/>
                <a:gd name="T15" fmla="*/ 2147483647 h 65"/>
                <a:gd name="T16" fmla="*/ 2147483647 w 89"/>
                <a:gd name="T17" fmla="*/ 2147483647 h 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
                <a:gd name="T28" fmla="*/ 0 h 65"/>
                <a:gd name="T29" fmla="*/ 89 w 89"/>
                <a:gd name="T30" fmla="*/ 65 h 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 h="65">
                  <a:moveTo>
                    <a:pt x="32" y="32"/>
                  </a:moveTo>
                  <a:lnTo>
                    <a:pt x="0" y="32"/>
                  </a:lnTo>
                  <a:lnTo>
                    <a:pt x="16" y="8"/>
                  </a:lnTo>
                  <a:lnTo>
                    <a:pt x="40" y="0"/>
                  </a:lnTo>
                  <a:lnTo>
                    <a:pt x="72" y="16"/>
                  </a:lnTo>
                  <a:lnTo>
                    <a:pt x="88" y="32"/>
                  </a:lnTo>
                  <a:lnTo>
                    <a:pt x="80" y="64"/>
                  </a:lnTo>
                  <a:lnTo>
                    <a:pt x="64" y="48"/>
                  </a:lnTo>
                  <a:lnTo>
                    <a:pt x="32" y="32"/>
                  </a:lnTo>
                  <a:close/>
                </a:path>
              </a:pathLst>
            </a:custGeom>
            <a:solidFill>
              <a:srgbClr val="BBBBBB"/>
            </a:solidFill>
            <a:ln w="3175">
              <a:solidFill>
                <a:srgbClr val="006699"/>
              </a:solidFill>
              <a:round/>
              <a:headEnd/>
              <a:tailEnd/>
            </a:ln>
          </p:spPr>
          <p:txBody>
            <a:bodyPr wrap="none" anchor="ctr">
              <a:spAutoFit/>
            </a:bodyPr>
            <a:lstStyle/>
            <a:p>
              <a:endParaRPr lang="zh-CN" altLang="en-US"/>
            </a:p>
          </p:txBody>
        </p:sp>
        <p:sp>
          <p:nvSpPr>
            <p:cNvPr id="47122" name="Freeform 15"/>
            <p:cNvSpPr>
              <a:spLocks/>
            </p:cNvSpPr>
            <p:nvPr/>
          </p:nvSpPr>
          <p:spPr bwMode="auto">
            <a:xfrm>
              <a:off x="5107" y="1470"/>
              <a:ext cx="190" cy="181"/>
            </a:xfrm>
            <a:custGeom>
              <a:avLst/>
              <a:gdLst>
                <a:gd name="T0" fmla="*/ 2147483647 w 97"/>
                <a:gd name="T1" fmla="*/ 2147483647 h 89"/>
                <a:gd name="T2" fmla="*/ 2147483647 w 97"/>
                <a:gd name="T3" fmla="*/ 2147483647 h 89"/>
                <a:gd name="T4" fmla="*/ 2147483647 w 97"/>
                <a:gd name="T5" fmla="*/ 2147483647 h 89"/>
                <a:gd name="T6" fmla="*/ 2147483647 w 97"/>
                <a:gd name="T7" fmla="*/ 0 h 89"/>
                <a:gd name="T8" fmla="*/ 2147483647 w 97"/>
                <a:gd name="T9" fmla="*/ 0 h 89"/>
                <a:gd name="T10" fmla="*/ 0 w 97"/>
                <a:gd name="T11" fmla="*/ 2147483647 h 89"/>
                <a:gd name="T12" fmla="*/ 2147483647 w 97"/>
                <a:gd name="T13" fmla="*/ 2147483647 h 89"/>
                <a:gd name="T14" fmla="*/ 2147483647 w 97"/>
                <a:gd name="T15" fmla="*/ 2147483647 h 89"/>
                <a:gd name="T16" fmla="*/ 2147483647 w 97"/>
                <a:gd name="T17" fmla="*/ 2147483647 h 89"/>
                <a:gd name="T18" fmla="*/ 2147483647 w 97"/>
                <a:gd name="T19" fmla="*/ 2147483647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
                <a:gd name="T31" fmla="*/ 0 h 89"/>
                <a:gd name="T32" fmla="*/ 97 w 97"/>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 h="89">
                  <a:moveTo>
                    <a:pt x="72" y="88"/>
                  </a:moveTo>
                  <a:lnTo>
                    <a:pt x="96" y="32"/>
                  </a:lnTo>
                  <a:lnTo>
                    <a:pt x="80" y="8"/>
                  </a:lnTo>
                  <a:lnTo>
                    <a:pt x="40" y="0"/>
                  </a:lnTo>
                  <a:lnTo>
                    <a:pt x="16" y="0"/>
                  </a:lnTo>
                  <a:lnTo>
                    <a:pt x="0" y="64"/>
                  </a:lnTo>
                  <a:lnTo>
                    <a:pt x="48" y="64"/>
                  </a:lnTo>
                  <a:lnTo>
                    <a:pt x="72" y="88"/>
                  </a:lnTo>
                  <a:close/>
                </a:path>
              </a:pathLst>
            </a:custGeom>
            <a:solidFill>
              <a:srgbClr val="BBBBBB"/>
            </a:solidFill>
            <a:ln w="0">
              <a:solidFill>
                <a:srgbClr val="006699"/>
              </a:solidFill>
              <a:round/>
              <a:headEnd/>
              <a:tailEnd/>
            </a:ln>
          </p:spPr>
          <p:txBody>
            <a:bodyPr wrap="none" anchor="ctr">
              <a:spAutoFit/>
            </a:bodyPr>
            <a:lstStyle/>
            <a:p>
              <a:endParaRPr lang="zh-CN" altLang="en-US"/>
            </a:p>
          </p:txBody>
        </p:sp>
        <p:sp>
          <p:nvSpPr>
            <p:cNvPr id="47123" name="Freeform 16"/>
            <p:cNvSpPr>
              <a:spLocks/>
            </p:cNvSpPr>
            <p:nvPr/>
          </p:nvSpPr>
          <p:spPr bwMode="auto">
            <a:xfrm>
              <a:off x="5107" y="1470"/>
              <a:ext cx="190" cy="181"/>
            </a:xfrm>
            <a:custGeom>
              <a:avLst/>
              <a:gdLst>
                <a:gd name="T0" fmla="*/ 2147483647 w 97"/>
                <a:gd name="T1" fmla="*/ 2147483647 h 89"/>
                <a:gd name="T2" fmla="*/ 2147483647 w 97"/>
                <a:gd name="T3" fmla="*/ 2147483647 h 89"/>
                <a:gd name="T4" fmla="*/ 2147483647 w 97"/>
                <a:gd name="T5" fmla="*/ 2147483647 h 89"/>
                <a:gd name="T6" fmla="*/ 2147483647 w 97"/>
                <a:gd name="T7" fmla="*/ 0 h 89"/>
                <a:gd name="T8" fmla="*/ 2147483647 w 97"/>
                <a:gd name="T9" fmla="*/ 0 h 89"/>
                <a:gd name="T10" fmla="*/ 0 w 97"/>
                <a:gd name="T11" fmla="*/ 2147483647 h 89"/>
                <a:gd name="T12" fmla="*/ 2147483647 w 97"/>
                <a:gd name="T13" fmla="*/ 2147483647 h 89"/>
                <a:gd name="T14" fmla="*/ 2147483647 w 97"/>
                <a:gd name="T15" fmla="*/ 2147483647 h 89"/>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89"/>
                <a:gd name="T26" fmla="*/ 97 w 97"/>
                <a:gd name="T27" fmla="*/ 89 h 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89">
                  <a:moveTo>
                    <a:pt x="72" y="88"/>
                  </a:moveTo>
                  <a:lnTo>
                    <a:pt x="96" y="32"/>
                  </a:lnTo>
                  <a:lnTo>
                    <a:pt x="80" y="8"/>
                  </a:lnTo>
                  <a:lnTo>
                    <a:pt x="40" y="0"/>
                  </a:lnTo>
                  <a:lnTo>
                    <a:pt x="16" y="0"/>
                  </a:lnTo>
                  <a:lnTo>
                    <a:pt x="0" y="64"/>
                  </a:lnTo>
                  <a:lnTo>
                    <a:pt x="48" y="64"/>
                  </a:lnTo>
                  <a:lnTo>
                    <a:pt x="72" y="88"/>
                  </a:lnTo>
                  <a:close/>
                </a:path>
              </a:pathLst>
            </a:custGeom>
            <a:solidFill>
              <a:srgbClr val="BBBBBB"/>
            </a:solidFill>
            <a:ln w="3175">
              <a:solidFill>
                <a:srgbClr val="006699"/>
              </a:solidFill>
              <a:round/>
              <a:headEnd/>
              <a:tailEnd/>
            </a:ln>
          </p:spPr>
          <p:txBody>
            <a:bodyPr wrap="none" anchor="ctr">
              <a:spAutoFit/>
            </a:bodyPr>
            <a:lstStyle/>
            <a:p>
              <a:endParaRPr lang="zh-CN" altLang="en-US"/>
            </a:p>
          </p:txBody>
        </p:sp>
        <p:sp>
          <p:nvSpPr>
            <p:cNvPr id="47124" name="Freeform 17"/>
            <p:cNvSpPr>
              <a:spLocks/>
            </p:cNvSpPr>
            <p:nvPr/>
          </p:nvSpPr>
          <p:spPr bwMode="auto">
            <a:xfrm>
              <a:off x="5092" y="1600"/>
              <a:ext cx="158" cy="100"/>
            </a:xfrm>
            <a:custGeom>
              <a:avLst/>
              <a:gdLst>
                <a:gd name="T0" fmla="*/ 2147483647 w 81"/>
                <a:gd name="T1" fmla="*/ 2147483647 h 49"/>
                <a:gd name="T2" fmla="*/ 2147483647 w 81"/>
                <a:gd name="T3" fmla="*/ 2147483647 h 49"/>
                <a:gd name="T4" fmla="*/ 2147483647 w 81"/>
                <a:gd name="T5" fmla="*/ 0 h 49"/>
                <a:gd name="T6" fmla="*/ 2147483647 w 81"/>
                <a:gd name="T7" fmla="*/ 0 h 49"/>
                <a:gd name="T8" fmla="*/ 2147483647 w 81"/>
                <a:gd name="T9" fmla="*/ 0 h 49"/>
                <a:gd name="T10" fmla="*/ 2147483647 w 81"/>
                <a:gd name="T11" fmla="*/ 0 h 49"/>
                <a:gd name="T12" fmla="*/ 0 w 81"/>
                <a:gd name="T13" fmla="*/ 2147483647 h 49"/>
                <a:gd name="T14" fmla="*/ 2147483647 w 81"/>
                <a:gd name="T15" fmla="*/ 2147483647 h 49"/>
                <a:gd name="T16" fmla="*/ 2147483647 w 81"/>
                <a:gd name="T17" fmla="*/ 2147483647 h 49"/>
                <a:gd name="T18" fmla="*/ 2147483647 w 81"/>
                <a:gd name="T19" fmla="*/ 2147483647 h 49"/>
                <a:gd name="T20" fmla="*/ 2147483647 w 81"/>
                <a:gd name="T21" fmla="*/ 2147483647 h 49"/>
                <a:gd name="T22" fmla="*/ 2147483647 w 81"/>
                <a:gd name="T23" fmla="*/ 2147483647 h 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
                <a:gd name="T37" fmla="*/ 0 h 49"/>
                <a:gd name="T38" fmla="*/ 81 w 81"/>
                <a:gd name="T39" fmla="*/ 49 h 4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 h="49">
                  <a:moveTo>
                    <a:pt x="80" y="24"/>
                  </a:moveTo>
                  <a:lnTo>
                    <a:pt x="80" y="16"/>
                  </a:lnTo>
                  <a:lnTo>
                    <a:pt x="64" y="0"/>
                  </a:lnTo>
                  <a:lnTo>
                    <a:pt x="48" y="0"/>
                  </a:lnTo>
                  <a:lnTo>
                    <a:pt x="24" y="0"/>
                  </a:lnTo>
                  <a:lnTo>
                    <a:pt x="8" y="0"/>
                  </a:lnTo>
                  <a:lnTo>
                    <a:pt x="0" y="24"/>
                  </a:lnTo>
                  <a:lnTo>
                    <a:pt x="48" y="32"/>
                  </a:lnTo>
                  <a:lnTo>
                    <a:pt x="80" y="48"/>
                  </a:lnTo>
                  <a:lnTo>
                    <a:pt x="80" y="24"/>
                  </a:lnTo>
                  <a:close/>
                </a:path>
              </a:pathLst>
            </a:custGeom>
            <a:solidFill>
              <a:srgbClr val="BBBBBB"/>
            </a:solidFill>
            <a:ln w="0">
              <a:solidFill>
                <a:srgbClr val="006699"/>
              </a:solidFill>
              <a:round/>
              <a:headEnd/>
              <a:tailEnd/>
            </a:ln>
          </p:spPr>
          <p:txBody>
            <a:bodyPr wrap="none" anchor="ctr">
              <a:spAutoFit/>
            </a:bodyPr>
            <a:lstStyle/>
            <a:p>
              <a:endParaRPr lang="zh-CN" altLang="en-US"/>
            </a:p>
          </p:txBody>
        </p:sp>
        <p:sp>
          <p:nvSpPr>
            <p:cNvPr id="47125" name="Freeform 18"/>
            <p:cNvSpPr>
              <a:spLocks/>
            </p:cNvSpPr>
            <p:nvPr/>
          </p:nvSpPr>
          <p:spPr bwMode="auto">
            <a:xfrm>
              <a:off x="5092" y="1600"/>
              <a:ext cx="158" cy="100"/>
            </a:xfrm>
            <a:custGeom>
              <a:avLst/>
              <a:gdLst>
                <a:gd name="T0" fmla="*/ 2147483647 w 81"/>
                <a:gd name="T1" fmla="*/ 2147483647 h 49"/>
                <a:gd name="T2" fmla="*/ 2147483647 w 81"/>
                <a:gd name="T3" fmla="*/ 2147483647 h 49"/>
                <a:gd name="T4" fmla="*/ 2147483647 w 81"/>
                <a:gd name="T5" fmla="*/ 0 h 49"/>
                <a:gd name="T6" fmla="*/ 2147483647 w 81"/>
                <a:gd name="T7" fmla="*/ 0 h 49"/>
                <a:gd name="T8" fmla="*/ 2147483647 w 81"/>
                <a:gd name="T9" fmla="*/ 0 h 49"/>
                <a:gd name="T10" fmla="*/ 2147483647 w 81"/>
                <a:gd name="T11" fmla="*/ 0 h 49"/>
                <a:gd name="T12" fmla="*/ 0 w 81"/>
                <a:gd name="T13" fmla="*/ 2147483647 h 49"/>
                <a:gd name="T14" fmla="*/ 2147483647 w 81"/>
                <a:gd name="T15" fmla="*/ 2147483647 h 49"/>
                <a:gd name="T16" fmla="*/ 2147483647 w 81"/>
                <a:gd name="T17" fmla="*/ 2147483647 h 49"/>
                <a:gd name="T18" fmla="*/ 2147483647 w 81"/>
                <a:gd name="T19" fmla="*/ 2147483647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49"/>
                <a:gd name="T32" fmla="*/ 81 w 81"/>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49">
                  <a:moveTo>
                    <a:pt x="80" y="24"/>
                  </a:moveTo>
                  <a:lnTo>
                    <a:pt x="80" y="16"/>
                  </a:lnTo>
                  <a:lnTo>
                    <a:pt x="64" y="0"/>
                  </a:lnTo>
                  <a:lnTo>
                    <a:pt x="48" y="0"/>
                  </a:lnTo>
                  <a:lnTo>
                    <a:pt x="24" y="0"/>
                  </a:lnTo>
                  <a:lnTo>
                    <a:pt x="8" y="0"/>
                  </a:lnTo>
                  <a:lnTo>
                    <a:pt x="0" y="24"/>
                  </a:lnTo>
                  <a:lnTo>
                    <a:pt x="48" y="32"/>
                  </a:lnTo>
                  <a:lnTo>
                    <a:pt x="80" y="48"/>
                  </a:lnTo>
                  <a:lnTo>
                    <a:pt x="80" y="24"/>
                  </a:lnTo>
                  <a:close/>
                </a:path>
              </a:pathLst>
            </a:custGeom>
            <a:solidFill>
              <a:srgbClr val="BBBBBB"/>
            </a:solidFill>
            <a:ln w="3175">
              <a:solidFill>
                <a:srgbClr val="006699"/>
              </a:solidFill>
              <a:round/>
              <a:headEnd/>
              <a:tailEnd/>
            </a:ln>
          </p:spPr>
          <p:txBody>
            <a:bodyPr wrap="none" anchor="ctr">
              <a:spAutoFit/>
            </a:bodyPr>
            <a:lstStyle/>
            <a:p>
              <a:endParaRPr lang="zh-CN" altLang="en-US"/>
            </a:p>
          </p:txBody>
        </p:sp>
        <p:sp>
          <p:nvSpPr>
            <p:cNvPr id="47126" name="Freeform 19"/>
            <p:cNvSpPr>
              <a:spLocks/>
            </p:cNvSpPr>
            <p:nvPr/>
          </p:nvSpPr>
          <p:spPr bwMode="auto">
            <a:xfrm>
              <a:off x="5061" y="1649"/>
              <a:ext cx="189" cy="149"/>
            </a:xfrm>
            <a:custGeom>
              <a:avLst/>
              <a:gdLst>
                <a:gd name="T0" fmla="*/ 2147483647 w 97"/>
                <a:gd name="T1" fmla="*/ 2147483647 h 73"/>
                <a:gd name="T2" fmla="*/ 2147483647 w 97"/>
                <a:gd name="T3" fmla="*/ 2147483647 h 73"/>
                <a:gd name="T4" fmla="*/ 2147483647 w 97"/>
                <a:gd name="T5" fmla="*/ 2147483647 h 73"/>
                <a:gd name="T6" fmla="*/ 0 w 97"/>
                <a:gd name="T7" fmla="*/ 2147483647 h 73"/>
                <a:gd name="T8" fmla="*/ 2147483647 w 97"/>
                <a:gd name="T9" fmla="*/ 0 h 73"/>
                <a:gd name="T10" fmla="*/ 2147483647 w 97"/>
                <a:gd name="T11" fmla="*/ 0 h 73"/>
                <a:gd name="T12" fmla="*/ 2147483647 w 97"/>
                <a:gd name="T13" fmla="*/ 0 h 73"/>
                <a:gd name="T14" fmla="*/ 2147483647 w 97"/>
                <a:gd name="T15" fmla="*/ 2147483647 h 73"/>
                <a:gd name="T16" fmla="*/ 2147483647 w 97"/>
                <a:gd name="T17" fmla="*/ 2147483647 h 73"/>
                <a:gd name="T18" fmla="*/ 2147483647 w 97"/>
                <a:gd name="T19" fmla="*/ 2147483647 h 73"/>
                <a:gd name="T20" fmla="*/ 2147483647 w 97"/>
                <a:gd name="T21" fmla="*/ 2147483647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73"/>
                <a:gd name="T35" fmla="*/ 97 w 97"/>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73">
                  <a:moveTo>
                    <a:pt x="72" y="72"/>
                  </a:moveTo>
                  <a:lnTo>
                    <a:pt x="72" y="72"/>
                  </a:lnTo>
                  <a:lnTo>
                    <a:pt x="40" y="64"/>
                  </a:lnTo>
                  <a:lnTo>
                    <a:pt x="0" y="40"/>
                  </a:lnTo>
                  <a:lnTo>
                    <a:pt x="16" y="0"/>
                  </a:lnTo>
                  <a:lnTo>
                    <a:pt x="24" y="0"/>
                  </a:lnTo>
                  <a:lnTo>
                    <a:pt x="32" y="0"/>
                  </a:lnTo>
                  <a:lnTo>
                    <a:pt x="72" y="8"/>
                  </a:lnTo>
                  <a:lnTo>
                    <a:pt x="96" y="24"/>
                  </a:lnTo>
                  <a:lnTo>
                    <a:pt x="72" y="72"/>
                  </a:lnTo>
                  <a:close/>
                </a:path>
              </a:pathLst>
            </a:custGeom>
            <a:solidFill>
              <a:srgbClr val="777777"/>
            </a:solidFill>
            <a:ln w="0">
              <a:solidFill>
                <a:srgbClr val="006699"/>
              </a:solidFill>
              <a:round/>
              <a:headEnd/>
              <a:tailEnd/>
            </a:ln>
          </p:spPr>
          <p:txBody>
            <a:bodyPr wrap="none" anchor="ctr">
              <a:spAutoFit/>
            </a:bodyPr>
            <a:lstStyle/>
            <a:p>
              <a:endParaRPr lang="zh-CN" altLang="en-US"/>
            </a:p>
          </p:txBody>
        </p:sp>
        <p:sp>
          <p:nvSpPr>
            <p:cNvPr id="47127" name="Freeform 20"/>
            <p:cNvSpPr>
              <a:spLocks/>
            </p:cNvSpPr>
            <p:nvPr/>
          </p:nvSpPr>
          <p:spPr bwMode="auto">
            <a:xfrm>
              <a:off x="5061" y="1649"/>
              <a:ext cx="189" cy="149"/>
            </a:xfrm>
            <a:custGeom>
              <a:avLst/>
              <a:gdLst>
                <a:gd name="T0" fmla="*/ 2147483647 w 97"/>
                <a:gd name="T1" fmla="*/ 2147483647 h 73"/>
                <a:gd name="T2" fmla="*/ 2147483647 w 97"/>
                <a:gd name="T3" fmla="*/ 2147483647 h 73"/>
                <a:gd name="T4" fmla="*/ 0 w 97"/>
                <a:gd name="T5" fmla="*/ 2147483647 h 73"/>
                <a:gd name="T6" fmla="*/ 2147483647 w 97"/>
                <a:gd name="T7" fmla="*/ 0 h 73"/>
                <a:gd name="T8" fmla="*/ 2147483647 w 97"/>
                <a:gd name="T9" fmla="*/ 0 h 73"/>
                <a:gd name="T10" fmla="*/ 2147483647 w 97"/>
                <a:gd name="T11" fmla="*/ 0 h 73"/>
                <a:gd name="T12" fmla="*/ 2147483647 w 97"/>
                <a:gd name="T13" fmla="*/ 2147483647 h 73"/>
                <a:gd name="T14" fmla="*/ 2147483647 w 97"/>
                <a:gd name="T15" fmla="*/ 2147483647 h 73"/>
                <a:gd name="T16" fmla="*/ 2147483647 w 97"/>
                <a:gd name="T17" fmla="*/ 2147483647 h 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73"/>
                <a:gd name="T29" fmla="*/ 97 w 97"/>
                <a:gd name="T30" fmla="*/ 73 h 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73">
                  <a:moveTo>
                    <a:pt x="72" y="72"/>
                  </a:moveTo>
                  <a:lnTo>
                    <a:pt x="40" y="64"/>
                  </a:lnTo>
                  <a:lnTo>
                    <a:pt x="0" y="40"/>
                  </a:lnTo>
                  <a:lnTo>
                    <a:pt x="16" y="0"/>
                  </a:lnTo>
                  <a:lnTo>
                    <a:pt x="24" y="0"/>
                  </a:lnTo>
                  <a:lnTo>
                    <a:pt x="32" y="0"/>
                  </a:lnTo>
                  <a:lnTo>
                    <a:pt x="72" y="8"/>
                  </a:lnTo>
                  <a:lnTo>
                    <a:pt x="96" y="24"/>
                  </a:lnTo>
                  <a:lnTo>
                    <a:pt x="72" y="72"/>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28" name="Freeform 21"/>
            <p:cNvSpPr>
              <a:spLocks/>
            </p:cNvSpPr>
            <p:nvPr/>
          </p:nvSpPr>
          <p:spPr bwMode="auto">
            <a:xfrm>
              <a:off x="4436" y="3457"/>
              <a:ext cx="205" cy="394"/>
            </a:xfrm>
            <a:custGeom>
              <a:avLst/>
              <a:gdLst>
                <a:gd name="T0" fmla="*/ 2147483647 w 105"/>
                <a:gd name="T1" fmla="*/ 2147483647 h 193"/>
                <a:gd name="T2" fmla="*/ 2147483647 w 105"/>
                <a:gd name="T3" fmla="*/ 2147483647 h 193"/>
                <a:gd name="T4" fmla="*/ 2147483647 w 105"/>
                <a:gd name="T5" fmla="*/ 2147483647 h 193"/>
                <a:gd name="T6" fmla="*/ 2147483647 w 105"/>
                <a:gd name="T7" fmla="*/ 2147483647 h 193"/>
                <a:gd name="T8" fmla="*/ 0 w 105"/>
                <a:gd name="T9" fmla="*/ 2147483647 h 193"/>
                <a:gd name="T10" fmla="*/ 2147483647 w 105"/>
                <a:gd name="T11" fmla="*/ 2147483647 h 193"/>
                <a:gd name="T12" fmla="*/ 2147483647 w 105"/>
                <a:gd name="T13" fmla="*/ 2147483647 h 193"/>
                <a:gd name="T14" fmla="*/ 2147483647 w 105"/>
                <a:gd name="T15" fmla="*/ 2147483647 h 193"/>
                <a:gd name="T16" fmla="*/ 2147483647 w 105"/>
                <a:gd name="T17" fmla="*/ 2147483647 h 193"/>
                <a:gd name="T18" fmla="*/ 2147483647 w 105"/>
                <a:gd name="T19" fmla="*/ 0 h 193"/>
                <a:gd name="T20" fmla="*/ 2147483647 w 105"/>
                <a:gd name="T21" fmla="*/ 2147483647 h 193"/>
                <a:gd name="T22" fmla="*/ 2147483647 w 105"/>
                <a:gd name="T23" fmla="*/ 2147483647 h 1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
                <a:gd name="T37" fmla="*/ 0 h 193"/>
                <a:gd name="T38" fmla="*/ 105 w 105"/>
                <a:gd name="T39" fmla="*/ 193 h 1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 h="193">
                  <a:moveTo>
                    <a:pt x="88" y="24"/>
                  </a:moveTo>
                  <a:lnTo>
                    <a:pt x="96" y="48"/>
                  </a:lnTo>
                  <a:lnTo>
                    <a:pt x="104" y="72"/>
                  </a:lnTo>
                  <a:lnTo>
                    <a:pt x="32" y="192"/>
                  </a:lnTo>
                  <a:lnTo>
                    <a:pt x="0" y="176"/>
                  </a:lnTo>
                  <a:lnTo>
                    <a:pt x="32" y="48"/>
                  </a:lnTo>
                  <a:lnTo>
                    <a:pt x="48" y="32"/>
                  </a:lnTo>
                  <a:lnTo>
                    <a:pt x="64" y="24"/>
                  </a:lnTo>
                  <a:lnTo>
                    <a:pt x="72" y="16"/>
                  </a:lnTo>
                  <a:lnTo>
                    <a:pt x="88" y="0"/>
                  </a:lnTo>
                  <a:lnTo>
                    <a:pt x="88" y="24"/>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47129" name="Freeform 22"/>
            <p:cNvSpPr>
              <a:spLocks/>
            </p:cNvSpPr>
            <p:nvPr/>
          </p:nvSpPr>
          <p:spPr bwMode="auto">
            <a:xfrm>
              <a:off x="4436" y="3457"/>
              <a:ext cx="205" cy="394"/>
            </a:xfrm>
            <a:custGeom>
              <a:avLst/>
              <a:gdLst>
                <a:gd name="T0" fmla="*/ 2147483647 w 105"/>
                <a:gd name="T1" fmla="*/ 2147483647 h 193"/>
                <a:gd name="T2" fmla="*/ 2147483647 w 105"/>
                <a:gd name="T3" fmla="*/ 2147483647 h 193"/>
                <a:gd name="T4" fmla="*/ 2147483647 w 105"/>
                <a:gd name="T5" fmla="*/ 2147483647 h 193"/>
                <a:gd name="T6" fmla="*/ 2147483647 w 105"/>
                <a:gd name="T7" fmla="*/ 2147483647 h 193"/>
                <a:gd name="T8" fmla="*/ 0 w 105"/>
                <a:gd name="T9" fmla="*/ 2147483647 h 193"/>
                <a:gd name="T10" fmla="*/ 2147483647 w 105"/>
                <a:gd name="T11" fmla="*/ 2147483647 h 193"/>
                <a:gd name="T12" fmla="*/ 2147483647 w 105"/>
                <a:gd name="T13" fmla="*/ 2147483647 h 193"/>
                <a:gd name="T14" fmla="*/ 2147483647 w 105"/>
                <a:gd name="T15" fmla="*/ 2147483647 h 193"/>
                <a:gd name="T16" fmla="*/ 2147483647 w 105"/>
                <a:gd name="T17" fmla="*/ 2147483647 h 193"/>
                <a:gd name="T18" fmla="*/ 2147483647 w 105"/>
                <a:gd name="T19" fmla="*/ 0 h 193"/>
                <a:gd name="T20" fmla="*/ 2147483647 w 105"/>
                <a:gd name="T21" fmla="*/ 2147483647 h 1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93"/>
                <a:gd name="T35" fmla="*/ 105 w 105"/>
                <a:gd name="T36" fmla="*/ 193 h 1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93">
                  <a:moveTo>
                    <a:pt x="88" y="24"/>
                  </a:moveTo>
                  <a:lnTo>
                    <a:pt x="96" y="48"/>
                  </a:lnTo>
                  <a:lnTo>
                    <a:pt x="104" y="72"/>
                  </a:lnTo>
                  <a:lnTo>
                    <a:pt x="32" y="192"/>
                  </a:lnTo>
                  <a:lnTo>
                    <a:pt x="0" y="176"/>
                  </a:lnTo>
                  <a:lnTo>
                    <a:pt x="32" y="48"/>
                  </a:lnTo>
                  <a:lnTo>
                    <a:pt x="48" y="32"/>
                  </a:lnTo>
                  <a:lnTo>
                    <a:pt x="64" y="24"/>
                  </a:lnTo>
                  <a:lnTo>
                    <a:pt x="72" y="16"/>
                  </a:lnTo>
                  <a:lnTo>
                    <a:pt x="88" y="0"/>
                  </a:lnTo>
                  <a:lnTo>
                    <a:pt x="88" y="24"/>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30" name="Freeform 23"/>
            <p:cNvSpPr>
              <a:spLocks/>
            </p:cNvSpPr>
            <p:nvPr/>
          </p:nvSpPr>
          <p:spPr bwMode="auto">
            <a:xfrm>
              <a:off x="4405" y="3864"/>
              <a:ext cx="48" cy="132"/>
            </a:xfrm>
            <a:custGeom>
              <a:avLst/>
              <a:gdLst>
                <a:gd name="T0" fmla="*/ 2147483647 w 25"/>
                <a:gd name="T1" fmla="*/ 0 h 65"/>
                <a:gd name="T2" fmla="*/ 2147483647 w 25"/>
                <a:gd name="T3" fmla="*/ 2147483647 h 65"/>
                <a:gd name="T4" fmla="*/ 0 w 25"/>
                <a:gd name="T5" fmla="*/ 2147483647 h 65"/>
                <a:gd name="T6" fmla="*/ 2147483647 w 25"/>
                <a:gd name="T7" fmla="*/ 0 h 65"/>
                <a:gd name="T8" fmla="*/ 2147483647 w 25"/>
                <a:gd name="T9" fmla="*/ 0 h 65"/>
                <a:gd name="T10" fmla="*/ 2147483647 w 25"/>
                <a:gd name="T11" fmla="*/ 0 h 65"/>
                <a:gd name="T12" fmla="*/ 0 60000 65536"/>
                <a:gd name="T13" fmla="*/ 0 60000 65536"/>
                <a:gd name="T14" fmla="*/ 0 60000 65536"/>
                <a:gd name="T15" fmla="*/ 0 60000 65536"/>
                <a:gd name="T16" fmla="*/ 0 60000 65536"/>
                <a:gd name="T17" fmla="*/ 0 60000 65536"/>
                <a:gd name="T18" fmla="*/ 0 w 25"/>
                <a:gd name="T19" fmla="*/ 0 h 65"/>
                <a:gd name="T20" fmla="*/ 25 w 25"/>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25" h="65">
                  <a:moveTo>
                    <a:pt x="24" y="0"/>
                  </a:moveTo>
                  <a:lnTo>
                    <a:pt x="8" y="64"/>
                  </a:lnTo>
                  <a:lnTo>
                    <a:pt x="0" y="64"/>
                  </a:lnTo>
                  <a:lnTo>
                    <a:pt x="16" y="0"/>
                  </a:lnTo>
                  <a:lnTo>
                    <a:pt x="24" y="0"/>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47131" name="Freeform 24"/>
            <p:cNvSpPr>
              <a:spLocks/>
            </p:cNvSpPr>
            <p:nvPr/>
          </p:nvSpPr>
          <p:spPr bwMode="auto">
            <a:xfrm>
              <a:off x="4405" y="3864"/>
              <a:ext cx="48" cy="132"/>
            </a:xfrm>
            <a:custGeom>
              <a:avLst/>
              <a:gdLst>
                <a:gd name="T0" fmla="*/ 2147483647 w 25"/>
                <a:gd name="T1" fmla="*/ 0 h 65"/>
                <a:gd name="T2" fmla="*/ 2147483647 w 25"/>
                <a:gd name="T3" fmla="*/ 2147483647 h 65"/>
                <a:gd name="T4" fmla="*/ 0 w 25"/>
                <a:gd name="T5" fmla="*/ 2147483647 h 65"/>
                <a:gd name="T6" fmla="*/ 2147483647 w 25"/>
                <a:gd name="T7" fmla="*/ 0 h 65"/>
                <a:gd name="T8" fmla="*/ 2147483647 w 25"/>
                <a:gd name="T9" fmla="*/ 0 h 65"/>
                <a:gd name="T10" fmla="*/ 0 60000 65536"/>
                <a:gd name="T11" fmla="*/ 0 60000 65536"/>
                <a:gd name="T12" fmla="*/ 0 60000 65536"/>
                <a:gd name="T13" fmla="*/ 0 60000 65536"/>
                <a:gd name="T14" fmla="*/ 0 60000 65536"/>
                <a:gd name="T15" fmla="*/ 0 w 25"/>
                <a:gd name="T16" fmla="*/ 0 h 65"/>
                <a:gd name="T17" fmla="*/ 25 w 25"/>
                <a:gd name="T18" fmla="*/ 65 h 65"/>
              </a:gdLst>
              <a:ahLst/>
              <a:cxnLst>
                <a:cxn ang="T10">
                  <a:pos x="T0" y="T1"/>
                </a:cxn>
                <a:cxn ang="T11">
                  <a:pos x="T2" y="T3"/>
                </a:cxn>
                <a:cxn ang="T12">
                  <a:pos x="T4" y="T5"/>
                </a:cxn>
                <a:cxn ang="T13">
                  <a:pos x="T6" y="T7"/>
                </a:cxn>
                <a:cxn ang="T14">
                  <a:pos x="T8" y="T9"/>
                </a:cxn>
              </a:cxnLst>
              <a:rect l="T15" t="T16" r="T17" b="T18"/>
              <a:pathLst>
                <a:path w="25" h="65">
                  <a:moveTo>
                    <a:pt x="24" y="0"/>
                  </a:moveTo>
                  <a:lnTo>
                    <a:pt x="8" y="64"/>
                  </a:lnTo>
                  <a:lnTo>
                    <a:pt x="0" y="64"/>
                  </a:lnTo>
                  <a:lnTo>
                    <a:pt x="16" y="0"/>
                  </a:lnTo>
                  <a:lnTo>
                    <a:pt x="24" y="0"/>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32" name="Freeform 25"/>
            <p:cNvSpPr>
              <a:spLocks/>
            </p:cNvSpPr>
            <p:nvPr/>
          </p:nvSpPr>
          <p:spPr bwMode="auto">
            <a:xfrm>
              <a:off x="4388" y="3815"/>
              <a:ext cx="112" cy="247"/>
            </a:xfrm>
            <a:custGeom>
              <a:avLst/>
              <a:gdLst>
                <a:gd name="T0" fmla="*/ 2147483647 w 57"/>
                <a:gd name="T1" fmla="*/ 0 h 121"/>
                <a:gd name="T2" fmla="*/ 2147483647 w 57"/>
                <a:gd name="T3" fmla="*/ 2147483647 h 121"/>
                <a:gd name="T4" fmla="*/ 2147483647 w 57"/>
                <a:gd name="T5" fmla="*/ 2147483647 h 121"/>
                <a:gd name="T6" fmla="*/ 2147483647 w 57"/>
                <a:gd name="T7" fmla="*/ 2147483647 h 121"/>
                <a:gd name="T8" fmla="*/ 2147483647 w 57"/>
                <a:gd name="T9" fmla="*/ 2147483647 h 121"/>
                <a:gd name="T10" fmla="*/ 0 w 57"/>
                <a:gd name="T11" fmla="*/ 2147483647 h 121"/>
                <a:gd name="T12" fmla="*/ 2147483647 w 57"/>
                <a:gd name="T13" fmla="*/ 2147483647 h 121"/>
                <a:gd name="T14" fmla="*/ 2147483647 w 57"/>
                <a:gd name="T15" fmla="*/ 0 h 121"/>
                <a:gd name="T16" fmla="*/ 2147483647 w 57"/>
                <a:gd name="T17" fmla="*/ 0 h 1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121"/>
                <a:gd name="T29" fmla="*/ 57 w 57"/>
                <a:gd name="T30" fmla="*/ 121 h 1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121">
                  <a:moveTo>
                    <a:pt x="24" y="0"/>
                  </a:moveTo>
                  <a:lnTo>
                    <a:pt x="24" y="24"/>
                  </a:lnTo>
                  <a:lnTo>
                    <a:pt x="32" y="24"/>
                  </a:lnTo>
                  <a:lnTo>
                    <a:pt x="16" y="88"/>
                  </a:lnTo>
                  <a:lnTo>
                    <a:pt x="8" y="88"/>
                  </a:lnTo>
                  <a:lnTo>
                    <a:pt x="0" y="120"/>
                  </a:lnTo>
                  <a:lnTo>
                    <a:pt x="56" y="16"/>
                  </a:lnTo>
                  <a:lnTo>
                    <a:pt x="24" y="0"/>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47133" name="Freeform 26"/>
            <p:cNvSpPr>
              <a:spLocks/>
            </p:cNvSpPr>
            <p:nvPr/>
          </p:nvSpPr>
          <p:spPr bwMode="auto">
            <a:xfrm>
              <a:off x="4388" y="3815"/>
              <a:ext cx="112" cy="247"/>
            </a:xfrm>
            <a:custGeom>
              <a:avLst/>
              <a:gdLst>
                <a:gd name="T0" fmla="*/ 2147483647 w 57"/>
                <a:gd name="T1" fmla="*/ 0 h 121"/>
                <a:gd name="T2" fmla="*/ 2147483647 w 57"/>
                <a:gd name="T3" fmla="*/ 2147483647 h 121"/>
                <a:gd name="T4" fmla="*/ 2147483647 w 57"/>
                <a:gd name="T5" fmla="*/ 2147483647 h 121"/>
                <a:gd name="T6" fmla="*/ 2147483647 w 57"/>
                <a:gd name="T7" fmla="*/ 2147483647 h 121"/>
                <a:gd name="T8" fmla="*/ 2147483647 w 57"/>
                <a:gd name="T9" fmla="*/ 2147483647 h 121"/>
                <a:gd name="T10" fmla="*/ 0 w 57"/>
                <a:gd name="T11" fmla="*/ 2147483647 h 121"/>
                <a:gd name="T12" fmla="*/ 2147483647 w 57"/>
                <a:gd name="T13" fmla="*/ 2147483647 h 121"/>
                <a:gd name="T14" fmla="*/ 2147483647 w 57"/>
                <a:gd name="T15" fmla="*/ 0 h 121"/>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121"/>
                <a:gd name="T26" fmla="*/ 57 w 5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121">
                  <a:moveTo>
                    <a:pt x="24" y="0"/>
                  </a:moveTo>
                  <a:lnTo>
                    <a:pt x="24" y="24"/>
                  </a:lnTo>
                  <a:lnTo>
                    <a:pt x="32" y="24"/>
                  </a:lnTo>
                  <a:lnTo>
                    <a:pt x="16" y="88"/>
                  </a:lnTo>
                  <a:lnTo>
                    <a:pt x="8" y="88"/>
                  </a:lnTo>
                  <a:lnTo>
                    <a:pt x="0" y="120"/>
                  </a:lnTo>
                  <a:lnTo>
                    <a:pt x="56" y="16"/>
                  </a:lnTo>
                  <a:lnTo>
                    <a:pt x="24" y="0"/>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34" name="Freeform 27"/>
            <p:cNvSpPr>
              <a:spLocks/>
            </p:cNvSpPr>
            <p:nvPr/>
          </p:nvSpPr>
          <p:spPr bwMode="auto">
            <a:xfrm>
              <a:off x="4498" y="1731"/>
              <a:ext cx="705" cy="1875"/>
            </a:xfrm>
            <a:custGeom>
              <a:avLst/>
              <a:gdLst>
                <a:gd name="T0" fmla="*/ 2147483647 w 361"/>
                <a:gd name="T1" fmla="*/ 2147483647 h 921"/>
                <a:gd name="T2" fmla="*/ 2147483647 w 361"/>
                <a:gd name="T3" fmla="*/ 2147483647 h 921"/>
                <a:gd name="T4" fmla="*/ 2147483647 w 361"/>
                <a:gd name="T5" fmla="*/ 2147483647 h 921"/>
                <a:gd name="T6" fmla="*/ 2147483647 w 361"/>
                <a:gd name="T7" fmla="*/ 2147483647 h 921"/>
                <a:gd name="T8" fmla="*/ 2147483647 w 361"/>
                <a:gd name="T9" fmla="*/ 2147483647 h 921"/>
                <a:gd name="T10" fmla="*/ 2147483647 w 361"/>
                <a:gd name="T11" fmla="*/ 2147483647 h 921"/>
                <a:gd name="T12" fmla="*/ 2147483647 w 361"/>
                <a:gd name="T13" fmla="*/ 2147483647 h 921"/>
                <a:gd name="T14" fmla="*/ 2147483647 w 361"/>
                <a:gd name="T15" fmla="*/ 2147483647 h 921"/>
                <a:gd name="T16" fmla="*/ 0 w 361"/>
                <a:gd name="T17" fmla="*/ 2147483647 h 921"/>
                <a:gd name="T18" fmla="*/ 2147483647 w 361"/>
                <a:gd name="T19" fmla="*/ 2147483647 h 921"/>
                <a:gd name="T20" fmla="*/ 2147483647 w 361"/>
                <a:gd name="T21" fmla="*/ 0 h 921"/>
                <a:gd name="T22" fmla="*/ 2147483647 w 361"/>
                <a:gd name="T23" fmla="*/ 0 h 921"/>
                <a:gd name="T24" fmla="*/ 2147483647 w 361"/>
                <a:gd name="T25" fmla="*/ 2147483647 h 921"/>
                <a:gd name="T26" fmla="*/ 2147483647 w 361"/>
                <a:gd name="T27" fmla="*/ 2147483647 h 921"/>
                <a:gd name="T28" fmla="*/ 2147483647 w 361"/>
                <a:gd name="T29" fmla="*/ 2147483647 h 921"/>
                <a:gd name="T30" fmla="*/ 2147483647 w 361"/>
                <a:gd name="T31" fmla="*/ 2147483647 h 921"/>
                <a:gd name="T32" fmla="*/ 2147483647 w 361"/>
                <a:gd name="T33" fmla="*/ 2147483647 h 921"/>
                <a:gd name="T34" fmla="*/ 2147483647 w 361"/>
                <a:gd name="T35" fmla="*/ 2147483647 h 9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1"/>
                <a:gd name="T55" fmla="*/ 0 h 921"/>
                <a:gd name="T56" fmla="*/ 361 w 361"/>
                <a:gd name="T57" fmla="*/ 921 h 9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1" h="921">
                  <a:moveTo>
                    <a:pt x="72" y="920"/>
                  </a:moveTo>
                  <a:lnTo>
                    <a:pt x="64" y="904"/>
                  </a:lnTo>
                  <a:lnTo>
                    <a:pt x="56" y="880"/>
                  </a:lnTo>
                  <a:lnTo>
                    <a:pt x="56" y="848"/>
                  </a:lnTo>
                  <a:lnTo>
                    <a:pt x="40" y="864"/>
                  </a:lnTo>
                  <a:lnTo>
                    <a:pt x="32" y="872"/>
                  </a:lnTo>
                  <a:lnTo>
                    <a:pt x="16" y="888"/>
                  </a:lnTo>
                  <a:lnTo>
                    <a:pt x="0" y="896"/>
                  </a:lnTo>
                  <a:lnTo>
                    <a:pt x="144" y="448"/>
                  </a:lnTo>
                  <a:lnTo>
                    <a:pt x="288" y="0"/>
                  </a:lnTo>
                  <a:lnTo>
                    <a:pt x="320" y="0"/>
                  </a:lnTo>
                  <a:lnTo>
                    <a:pt x="336" y="8"/>
                  </a:lnTo>
                  <a:lnTo>
                    <a:pt x="352" y="24"/>
                  </a:lnTo>
                  <a:lnTo>
                    <a:pt x="360" y="32"/>
                  </a:lnTo>
                  <a:lnTo>
                    <a:pt x="168" y="608"/>
                  </a:lnTo>
                  <a:lnTo>
                    <a:pt x="72" y="920"/>
                  </a:lnTo>
                  <a:close/>
                </a:path>
              </a:pathLst>
            </a:custGeom>
            <a:solidFill>
              <a:srgbClr val="EEEEEE"/>
            </a:solidFill>
            <a:ln w="0">
              <a:solidFill>
                <a:srgbClr val="006699"/>
              </a:solidFill>
              <a:round/>
              <a:headEnd/>
              <a:tailEnd/>
            </a:ln>
          </p:spPr>
          <p:txBody>
            <a:bodyPr wrap="none" anchor="ctr">
              <a:spAutoFit/>
            </a:bodyPr>
            <a:lstStyle/>
            <a:p>
              <a:endParaRPr lang="zh-CN" altLang="en-US"/>
            </a:p>
          </p:txBody>
        </p:sp>
        <p:sp>
          <p:nvSpPr>
            <p:cNvPr id="47135" name="Freeform 28"/>
            <p:cNvSpPr>
              <a:spLocks/>
            </p:cNvSpPr>
            <p:nvPr/>
          </p:nvSpPr>
          <p:spPr bwMode="auto">
            <a:xfrm>
              <a:off x="4498" y="1731"/>
              <a:ext cx="705" cy="1875"/>
            </a:xfrm>
            <a:custGeom>
              <a:avLst/>
              <a:gdLst>
                <a:gd name="T0" fmla="*/ 2147483647 w 361"/>
                <a:gd name="T1" fmla="*/ 2147483647 h 921"/>
                <a:gd name="T2" fmla="*/ 2147483647 w 361"/>
                <a:gd name="T3" fmla="*/ 2147483647 h 921"/>
                <a:gd name="T4" fmla="*/ 2147483647 w 361"/>
                <a:gd name="T5" fmla="*/ 2147483647 h 921"/>
                <a:gd name="T6" fmla="*/ 2147483647 w 361"/>
                <a:gd name="T7" fmla="*/ 2147483647 h 921"/>
                <a:gd name="T8" fmla="*/ 2147483647 w 361"/>
                <a:gd name="T9" fmla="*/ 2147483647 h 921"/>
                <a:gd name="T10" fmla="*/ 2147483647 w 361"/>
                <a:gd name="T11" fmla="*/ 2147483647 h 921"/>
                <a:gd name="T12" fmla="*/ 2147483647 w 361"/>
                <a:gd name="T13" fmla="*/ 2147483647 h 921"/>
                <a:gd name="T14" fmla="*/ 0 w 361"/>
                <a:gd name="T15" fmla="*/ 2147483647 h 921"/>
                <a:gd name="T16" fmla="*/ 2147483647 w 361"/>
                <a:gd name="T17" fmla="*/ 2147483647 h 921"/>
                <a:gd name="T18" fmla="*/ 2147483647 w 361"/>
                <a:gd name="T19" fmla="*/ 0 h 921"/>
                <a:gd name="T20" fmla="*/ 2147483647 w 361"/>
                <a:gd name="T21" fmla="*/ 0 h 921"/>
                <a:gd name="T22" fmla="*/ 2147483647 w 361"/>
                <a:gd name="T23" fmla="*/ 2147483647 h 921"/>
                <a:gd name="T24" fmla="*/ 2147483647 w 361"/>
                <a:gd name="T25" fmla="*/ 2147483647 h 921"/>
                <a:gd name="T26" fmla="*/ 2147483647 w 361"/>
                <a:gd name="T27" fmla="*/ 2147483647 h 921"/>
                <a:gd name="T28" fmla="*/ 2147483647 w 361"/>
                <a:gd name="T29" fmla="*/ 2147483647 h 921"/>
                <a:gd name="T30" fmla="*/ 2147483647 w 361"/>
                <a:gd name="T31" fmla="*/ 2147483647 h 9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1"/>
                <a:gd name="T49" fmla="*/ 0 h 921"/>
                <a:gd name="T50" fmla="*/ 361 w 361"/>
                <a:gd name="T51" fmla="*/ 921 h 9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1" h="921">
                  <a:moveTo>
                    <a:pt x="72" y="920"/>
                  </a:moveTo>
                  <a:lnTo>
                    <a:pt x="64" y="904"/>
                  </a:lnTo>
                  <a:lnTo>
                    <a:pt x="56" y="880"/>
                  </a:lnTo>
                  <a:lnTo>
                    <a:pt x="56" y="848"/>
                  </a:lnTo>
                  <a:lnTo>
                    <a:pt x="40" y="864"/>
                  </a:lnTo>
                  <a:lnTo>
                    <a:pt x="32" y="872"/>
                  </a:lnTo>
                  <a:lnTo>
                    <a:pt x="16" y="888"/>
                  </a:lnTo>
                  <a:lnTo>
                    <a:pt x="0" y="896"/>
                  </a:lnTo>
                  <a:lnTo>
                    <a:pt x="144" y="448"/>
                  </a:lnTo>
                  <a:lnTo>
                    <a:pt x="288" y="0"/>
                  </a:lnTo>
                  <a:lnTo>
                    <a:pt x="320" y="0"/>
                  </a:lnTo>
                  <a:lnTo>
                    <a:pt x="336" y="8"/>
                  </a:lnTo>
                  <a:lnTo>
                    <a:pt x="352" y="24"/>
                  </a:lnTo>
                  <a:lnTo>
                    <a:pt x="360" y="32"/>
                  </a:lnTo>
                  <a:lnTo>
                    <a:pt x="168" y="608"/>
                  </a:lnTo>
                  <a:lnTo>
                    <a:pt x="72" y="920"/>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36" name="Freeform 29"/>
            <p:cNvSpPr>
              <a:spLocks/>
            </p:cNvSpPr>
            <p:nvPr/>
          </p:nvSpPr>
          <p:spPr bwMode="auto">
            <a:xfrm>
              <a:off x="5248" y="1519"/>
              <a:ext cx="33" cy="117"/>
            </a:xfrm>
            <a:custGeom>
              <a:avLst/>
              <a:gdLst>
                <a:gd name="T0" fmla="*/ 2147483647 w 17"/>
                <a:gd name="T1" fmla="*/ 0 h 57"/>
                <a:gd name="T2" fmla="*/ 0 w 17"/>
                <a:gd name="T3" fmla="*/ 2147483647 h 57"/>
                <a:gd name="T4" fmla="*/ 0 60000 65536"/>
                <a:gd name="T5" fmla="*/ 0 60000 65536"/>
                <a:gd name="T6" fmla="*/ 0 w 17"/>
                <a:gd name="T7" fmla="*/ 0 h 57"/>
                <a:gd name="T8" fmla="*/ 17 w 17"/>
                <a:gd name="T9" fmla="*/ 57 h 57"/>
              </a:gdLst>
              <a:ahLst/>
              <a:cxnLst>
                <a:cxn ang="T4">
                  <a:pos x="T0" y="T1"/>
                </a:cxn>
                <a:cxn ang="T5">
                  <a:pos x="T2" y="T3"/>
                </a:cxn>
              </a:cxnLst>
              <a:rect l="T6" t="T7" r="T8" b="T9"/>
              <a:pathLst>
                <a:path w="17" h="57">
                  <a:moveTo>
                    <a:pt x="16" y="0"/>
                  </a:moveTo>
                  <a:lnTo>
                    <a:pt x="0" y="56"/>
                  </a:lnTo>
                </a:path>
              </a:pathLst>
            </a:custGeom>
            <a:solidFill>
              <a:srgbClr val="BBBBBB"/>
            </a:solidFill>
            <a:ln w="3175">
              <a:solidFill>
                <a:srgbClr val="006699"/>
              </a:solidFill>
              <a:round/>
              <a:headEnd/>
              <a:tailEnd/>
            </a:ln>
          </p:spPr>
          <p:txBody>
            <a:bodyPr wrap="none" anchor="ctr">
              <a:spAutoFit/>
            </a:bodyPr>
            <a:lstStyle/>
            <a:p>
              <a:endParaRPr lang="zh-CN" altLang="en-US"/>
            </a:p>
          </p:txBody>
        </p:sp>
        <p:sp>
          <p:nvSpPr>
            <p:cNvPr id="47137" name="Freeform 30"/>
            <p:cNvSpPr>
              <a:spLocks/>
            </p:cNvSpPr>
            <p:nvPr/>
          </p:nvSpPr>
          <p:spPr bwMode="auto">
            <a:xfrm>
              <a:off x="5233" y="1504"/>
              <a:ext cx="48" cy="132"/>
            </a:xfrm>
            <a:custGeom>
              <a:avLst/>
              <a:gdLst>
                <a:gd name="T0" fmla="*/ 2147483647 w 25"/>
                <a:gd name="T1" fmla="*/ 0 h 65"/>
                <a:gd name="T2" fmla="*/ 0 w 25"/>
                <a:gd name="T3" fmla="*/ 2147483647 h 65"/>
                <a:gd name="T4" fmla="*/ 0 60000 65536"/>
                <a:gd name="T5" fmla="*/ 0 60000 65536"/>
                <a:gd name="T6" fmla="*/ 0 w 25"/>
                <a:gd name="T7" fmla="*/ 0 h 65"/>
                <a:gd name="T8" fmla="*/ 25 w 25"/>
                <a:gd name="T9" fmla="*/ 65 h 65"/>
              </a:gdLst>
              <a:ahLst/>
              <a:cxnLst>
                <a:cxn ang="T4">
                  <a:pos x="T0" y="T1"/>
                </a:cxn>
                <a:cxn ang="T5">
                  <a:pos x="T2" y="T3"/>
                </a:cxn>
              </a:cxnLst>
              <a:rect l="T6" t="T7" r="T8" b="T9"/>
              <a:pathLst>
                <a:path w="25" h="65">
                  <a:moveTo>
                    <a:pt x="24" y="0"/>
                  </a:moveTo>
                  <a:lnTo>
                    <a:pt x="0" y="64"/>
                  </a:lnTo>
                </a:path>
              </a:pathLst>
            </a:custGeom>
            <a:solidFill>
              <a:srgbClr val="BBBBBB"/>
            </a:solidFill>
            <a:ln w="3175">
              <a:solidFill>
                <a:srgbClr val="006699"/>
              </a:solidFill>
              <a:round/>
              <a:headEnd/>
              <a:tailEnd/>
            </a:ln>
          </p:spPr>
          <p:txBody>
            <a:bodyPr wrap="none" anchor="ctr">
              <a:spAutoFit/>
            </a:bodyPr>
            <a:lstStyle/>
            <a:p>
              <a:endParaRPr lang="zh-CN" altLang="en-US"/>
            </a:p>
          </p:txBody>
        </p:sp>
        <p:sp>
          <p:nvSpPr>
            <p:cNvPr id="47138" name="Freeform 31"/>
            <p:cNvSpPr>
              <a:spLocks/>
            </p:cNvSpPr>
            <p:nvPr/>
          </p:nvSpPr>
          <p:spPr bwMode="auto">
            <a:xfrm>
              <a:off x="5216" y="1487"/>
              <a:ext cx="34" cy="132"/>
            </a:xfrm>
            <a:custGeom>
              <a:avLst/>
              <a:gdLst>
                <a:gd name="T0" fmla="*/ 2147483647 w 17"/>
                <a:gd name="T1" fmla="*/ 0 h 65"/>
                <a:gd name="T2" fmla="*/ 0 w 17"/>
                <a:gd name="T3" fmla="*/ 2147483647 h 65"/>
                <a:gd name="T4" fmla="*/ 0 60000 65536"/>
                <a:gd name="T5" fmla="*/ 0 60000 65536"/>
                <a:gd name="T6" fmla="*/ 0 w 17"/>
                <a:gd name="T7" fmla="*/ 0 h 65"/>
                <a:gd name="T8" fmla="*/ 17 w 17"/>
                <a:gd name="T9" fmla="*/ 65 h 65"/>
              </a:gdLst>
              <a:ahLst/>
              <a:cxnLst>
                <a:cxn ang="T4">
                  <a:pos x="T0" y="T1"/>
                </a:cxn>
                <a:cxn ang="T5">
                  <a:pos x="T2" y="T3"/>
                </a:cxn>
              </a:cxnLst>
              <a:rect l="T6" t="T7" r="T8" b="T9"/>
              <a:pathLst>
                <a:path w="17" h="65">
                  <a:moveTo>
                    <a:pt x="16" y="0"/>
                  </a:moveTo>
                  <a:lnTo>
                    <a:pt x="0" y="64"/>
                  </a:lnTo>
                </a:path>
              </a:pathLst>
            </a:custGeom>
            <a:solidFill>
              <a:srgbClr val="BBBBBB"/>
            </a:solidFill>
            <a:ln w="3175">
              <a:solidFill>
                <a:srgbClr val="006699"/>
              </a:solidFill>
              <a:round/>
              <a:headEnd/>
              <a:tailEnd/>
            </a:ln>
          </p:spPr>
          <p:txBody>
            <a:bodyPr wrap="none" anchor="ctr">
              <a:spAutoFit/>
            </a:bodyPr>
            <a:lstStyle/>
            <a:p>
              <a:endParaRPr lang="zh-CN" altLang="en-US"/>
            </a:p>
          </p:txBody>
        </p:sp>
        <p:sp>
          <p:nvSpPr>
            <p:cNvPr id="47139" name="Freeform 32"/>
            <p:cNvSpPr>
              <a:spLocks/>
            </p:cNvSpPr>
            <p:nvPr/>
          </p:nvSpPr>
          <p:spPr bwMode="auto">
            <a:xfrm>
              <a:off x="4952" y="852"/>
              <a:ext cx="1" cy="1191"/>
            </a:xfrm>
            <a:custGeom>
              <a:avLst/>
              <a:gdLst>
                <a:gd name="T0" fmla="*/ 0 w 1"/>
                <a:gd name="T1" fmla="*/ 0 h 585"/>
                <a:gd name="T2" fmla="*/ 0 w 1"/>
                <a:gd name="T3" fmla="*/ 2147483647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4"/>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0" name="Freeform 33"/>
            <p:cNvSpPr>
              <a:spLocks/>
            </p:cNvSpPr>
            <p:nvPr/>
          </p:nvSpPr>
          <p:spPr bwMode="auto">
            <a:xfrm>
              <a:off x="4467" y="2610"/>
              <a:ext cx="502" cy="1322"/>
            </a:xfrm>
            <a:custGeom>
              <a:avLst/>
              <a:gdLst>
                <a:gd name="T0" fmla="*/ 2147483647 w 257"/>
                <a:gd name="T1" fmla="*/ 0 h 649"/>
                <a:gd name="T2" fmla="*/ 2147483647 w 257"/>
                <a:gd name="T3" fmla="*/ 2147483647 h 649"/>
                <a:gd name="T4" fmla="*/ 0 w 257"/>
                <a:gd name="T5" fmla="*/ 2147483647 h 649"/>
                <a:gd name="T6" fmla="*/ 0 60000 65536"/>
                <a:gd name="T7" fmla="*/ 0 60000 65536"/>
                <a:gd name="T8" fmla="*/ 0 60000 65536"/>
                <a:gd name="T9" fmla="*/ 0 w 257"/>
                <a:gd name="T10" fmla="*/ 0 h 649"/>
                <a:gd name="T11" fmla="*/ 257 w 257"/>
                <a:gd name="T12" fmla="*/ 649 h 649"/>
              </a:gdLst>
              <a:ahLst/>
              <a:cxnLst>
                <a:cxn ang="T6">
                  <a:pos x="T0" y="T1"/>
                </a:cxn>
                <a:cxn ang="T7">
                  <a:pos x="T2" y="T3"/>
                </a:cxn>
                <a:cxn ang="T8">
                  <a:pos x="T4" y="T5"/>
                </a:cxn>
              </a:cxnLst>
              <a:rect l="T9" t="T10" r="T11" b="T12"/>
              <a:pathLst>
                <a:path w="257" h="649">
                  <a:moveTo>
                    <a:pt x="256" y="0"/>
                  </a:moveTo>
                  <a:lnTo>
                    <a:pt x="256" y="648"/>
                  </a:lnTo>
                  <a:lnTo>
                    <a:pt x="0" y="648"/>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1" name="Freeform 34"/>
            <p:cNvSpPr>
              <a:spLocks/>
            </p:cNvSpPr>
            <p:nvPr/>
          </p:nvSpPr>
          <p:spPr bwMode="auto">
            <a:xfrm flipV="1">
              <a:off x="1156" y="3694"/>
              <a:ext cx="3266" cy="203"/>
            </a:xfrm>
            <a:custGeom>
              <a:avLst/>
              <a:gdLst>
                <a:gd name="T0" fmla="*/ 2147483647 w 1673"/>
                <a:gd name="T1" fmla="*/ 0 h 1"/>
                <a:gd name="T2" fmla="*/ 0 w 1673"/>
                <a:gd name="T3" fmla="*/ 0 h 1"/>
                <a:gd name="T4" fmla="*/ 0 60000 65536"/>
                <a:gd name="T5" fmla="*/ 0 60000 65536"/>
                <a:gd name="T6" fmla="*/ 0 w 1673"/>
                <a:gd name="T7" fmla="*/ 0 h 1"/>
                <a:gd name="T8" fmla="*/ 1673 w 1673"/>
                <a:gd name="T9" fmla="*/ 1 h 1"/>
              </a:gdLst>
              <a:ahLst/>
              <a:cxnLst>
                <a:cxn ang="T4">
                  <a:pos x="T0" y="T1"/>
                </a:cxn>
                <a:cxn ang="T5">
                  <a:pos x="T2" y="T3"/>
                </a:cxn>
              </a:cxnLst>
              <a:rect l="T6" t="T7" r="T8" b="T9"/>
              <a:pathLst>
                <a:path w="1673" h="1">
                  <a:moveTo>
                    <a:pt x="1672" y="0"/>
                  </a:moveTo>
                  <a:lnTo>
                    <a:pt x="0"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7142" name="Freeform 35"/>
            <p:cNvSpPr>
              <a:spLocks/>
            </p:cNvSpPr>
            <p:nvPr/>
          </p:nvSpPr>
          <p:spPr bwMode="auto">
            <a:xfrm>
              <a:off x="4982" y="901"/>
              <a:ext cx="3" cy="1109"/>
            </a:xfrm>
            <a:custGeom>
              <a:avLst/>
              <a:gdLst>
                <a:gd name="T0" fmla="*/ 0 w 1"/>
                <a:gd name="T1" fmla="*/ 0 h 545"/>
                <a:gd name="T2" fmla="*/ 0 w 1"/>
                <a:gd name="T3" fmla="*/ 2147483647 h 545"/>
                <a:gd name="T4" fmla="*/ 0 60000 65536"/>
                <a:gd name="T5" fmla="*/ 0 60000 65536"/>
                <a:gd name="T6" fmla="*/ 0 w 1"/>
                <a:gd name="T7" fmla="*/ 0 h 545"/>
                <a:gd name="T8" fmla="*/ 1 w 1"/>
                <a:gd name="T9" fmla="*/ 545 h 545"/>
              </a:gdLst>
              <a:ahLst/>
              <a:cxnLst>
                <a:cxn ang="T4">
                  <a:pos x="T0" y="T1"/>
                </a:cxn>
                <a:cxn ang="T5">
                  <a:pos x="T2" y="T3"/>
                </a:cxn>
              </a:cxnLst>
              <a:rect l="T6" t="T7" r="T8" b="T9"/>
              <a:pathLst>
                <a:path w="1" h="545">
                  <a:moveTo>
                    <a:pt x="0" y="0"/>
                  </a:moveTo>
                  <a:lnTo>
                    <a:pt x="0" y="544"/>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3" name="Freeform 36"/>
            <p:cNvSpPr>
              <a:spLocks/>
            </p:cNvSpPr>
            <p:nvPr/>
          </p:nvSpPr>
          <p:spPr bwMode="auto">
            <a:xfrm>
              <a:off x="4452" y="2529"/>
              <a:ext cx="533" cy="1435"/>
            </a:xfrm>
            <a:custGeom>
              <a:avLst/>
              <a:gdLst>
                <a:gd name="T0" fmla="*/ 2147483647 w 273"/>
                <a:gd name="T1" fmla="*/ 0 h 705"/>
                <a:gd name="T2" fmla="*/ 2147483647 w 273"/>
                <a:gd name="T3" fmla="*/ 2147483647 h 705"/>
                <a:gd name="T4" fmla="*/ 0 w 273"/>
                <a:gd name="T5" fmla="*/ 2147483647 h 705"/>
                <a:gd name="T6" fmla="*/ 0 60000 65536"/>
                <a:gd name="T7" fmla="*/ 0 60000 65536"/>
                <a:gd name="T8" fmla="*/ 0 60000 65536"/>
                <a:gd name="T9" fmla="*/ 0 w 273"/>
                <a:gd name="T10" fmla="*/ 0 h 705"/>
                <a:gd name="T11" fmla="*/ 273 w 273"/>
                <a:gd name="T12" fmla="*/ 705 h 705"/>
              </a:gdLst>
              <a:ahLst/>
              <a:cxnLst>
                <a:cxn ang="T6">
                  <a:pos x="T0" y="T1"/>
                </a:cxn>
                <a:cxn ang="T7">
                  <a:pos x="T2" y="T3"/>
                </a:cxn>
                <a:cxn ang="T8">
                  <a:pos x="T4" y="T5"/>
                </a:cxn>
              </a:cxnLst>
              <a:rect l="T9" t="T10" r="T11" b="T12"/>
              <a:pathLst>
                <a:path w="273" h="705">
                  <a:moveTo>
                    <a:pt x="272" y="0"/>
                  </a:moveTo>
                  <a:lnTo>
                    <a:pt x="272" y="704"/>
                  </a:lnTo>
                  <a:lnTo>
                    <a:pt x="0" y="704"/>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4" name="Freeform 37"/>
            <p:cNvSpPr>
              <a:spLocks/>
            </p:cNvSpPr>
            <p:nvPr/>
          </p:nvSpPr>
          <p:spPr bwMode="auto">
            <a:xfrm>
              <a:off x="1186" y="3962"/>
              <a:ext cx="3236" cy="2"/>
            </a:xfrm>
            <a:custGeom>
              <a:avLst/>
              <a:gdLst>
                <a:gd name="T0" fmla="*/ 2147483647 w 1657"/>
                <a:gd name="T1" fmla="*/ 0 h 1"/>
                <a:gd name="T2" fmla="*/ 0 w 1657"/>
                <a:gd name="T3" fmla="*/ 0 h 1"/>
                <a:gd name="T4" fmla="*/ 0 60000 65536"/>
                <a:gd name="T5" fmla="*/ 0 60000 65536"/>
                <a:gd name="T6" fmla="*/ 0 w 1657"/>
                <a:gd name="T7" fmla="*/ 0 h 1"/>
                <a:gd name="T8" fmla="*/ 1657 w 1657"/>
                <a:gd name="T9" fmla="*/ 1 h 1"/>
              </a:gdLst>
              <a:ahLst/>
              <a:cxnLst>
                <a:cxn ang="T4">
                  <a:pos x="T0" y="T1"/>
                </a:cxn>
                <a:cxn ang="T5">
                  <a:pos x="T2" y="T3"/>
                </a:cxn>
              </a:cxnLst>
              <a:rect l="T6" t="T7" r="T8" b="T9"/>
              <a:pathLst>
                <a:path w="1657" h="1">
                  <a:moveTo>
                    <a:pt x="1656" y="0"/>
                  </a:moveTo>
                  <a:lnTo>
                    <a:pt x="0"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5" name="Freeform 38"/>
            <p:cNvSpPr>
              <a:spLocks/>
            </p:cNvSpPr>
            <p:nvPr/>
          </p:nvSpPr>
          <p:spPr bwMode="auto">
            <a:xfrm>
              <a:off x="5014" y="916"/>
              <a:ext cx="1" cy="996"/>
            </a:xfrm>
            <a:custGeom>
              <a:avLst/>
              <a:gdLst>
                <a:gd name="T0" fmla="*/ 0 w 1"/>
                <a:gd name="T1" fmla="*/ 0 h 489"/>
                <a:gd name="T2" fmla="*/ 0 w 1"/>
                <a:gd name="T3" fmla="*/ 2147483647 h 489"/>
                <a:gd name="T4" fmla="*/ 0 60000 65536"/>
                <a:gd name="T5" fmla="*/ 0 60000 65536"/>
                <a:gd name="T6" fmla="*/ 0 w 1"/>
                <a:gd name="T7" fmla="*/ 0 h 489"/>
                <a:gd name="T8" fmla="*/ 1 w 1"/>
                <a:gd name="T9" fmla="*/ 489 h 489"/>
              </a:gdLst>
              <a:ahLst/>
              <a:cxnLst>
                <a:cxn ang="T4">
                  <a:pos x="T0" y="T1"/>
                </a:cxn>
                <a:cxn ang="T5">
                  <a:pos x="T2" y="T3"/>
                </a:cxn>
              </a:cxnLst>
              <a:rect l="T6" t="T7" r="T8" b="T9"/>
              <a:pathLst>
                <a:path w="1" h="489">
                  <a:moveTo>
                    <a:pt x="0" y="0"/>
                  </a:moveTo>
                  <a:lnTo>
                    <a:pt x="0" y="488"/>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6" name="Freeform 39"/>
            <p:cNvSpPr>
              <a:spLocks/>
            </p:cNvSpPr>
            <p:nvPr/>
          </p:nvSpPr>
          <p:spPr bwMode="auto">
            <a:xfrm>
              <a:off x="4436" y="2464"/>
              <a:ext cx="579" cy="1532"/>
            </a:xfrm>
            <a:custGeom>
              <a:avLst/>
              <a:gdLst>
                <a:gd name="T0" fmla="*/ 2147483647 w 297"/>
                <a:gd name="T1" fmla="*/ 0 h 753"/>
                <a:gd name="T2" fmla="*/ 2147483647 w 297"/>
                <a:gd name="T3" fmla="*/ 2147483647 h 753"/>
                <a:gd name="T4" fmla="*/ 0 w 297"/>
                <a:gd name="T5" fmla="*/ 2147483647 h 753"/>
                <a:gd name="T6" fmla="*/ 0 60000 65536"/>
                <a:gd name="T7" fmla="*/ 0 60000 65536"/>
                <a:gd name="T8" fmla="*/ 0 60000 65536"/>
                <a:gd name="T9" fmla="*/ 0 w 297"/>
                <a:gd name="T10" fmla="*/ 0 h 753"/>
                <a:gd name="T11" fmla="*/ 297 w 297"/>
                <a:gd name="T12" fmla="*/ 753 h 753"/>
              </a:gdLst>
              <a:ahLst/>
              <a:cxnLst>
                <a:cxn ang="T6">
                  <a:pos x="T0" y="T1"/>
                </a:cxn>
                <a:cxn ang="T7">
                  <a:pos x="T2" y="T3"/>
                </a:cxn>
                <a:cxn ang="T8">
                  <a:pos x="T4" y="T5"/>
                </a:cxn>
              </a:cxnLst>
              <a:rect l="T9" t="T10" r="T11" b="T12"/>
              <a:pathLst>
                <a:path w="297" h="753">
                  <a:moveTo>
                    <a:pt x="296" y="0"/>
                  </a:moveTo>
                  <a:lnTo>
                    <a:pt x="296" y="752"/>
                  </a:lnTo>
                  <a:lnTo>
                    <a:pt x="0" y="752"/>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7" name="Freeform 40"/>
            <p:cNvSpPr>
              <a:spLocks/>
            </p:cNvSpPr>
            <p:nvPr/>
          </p:nvSpPr>
          <p:spPr bwMode="auto">
            <a:xfrm>
              <a:off x="1218" y="3994"/>
              <a:ext cx="3204" cy="2"/>
            </a:xfrm>
            <a:custGeom>
              <a:avLst/>
              <a:gdLst>
                <a:gd name="T0" fmla="*/ 2147483647 w 1641"/>
                <a:gd name="T1" fmla="*/ 0 h 1"/>
                <a:gd name="T2" fmla="*/ 0 w 1641"/>
                <a:gd name="T3" fmla="*/ 0 h 1"/>
                <a:gd name="T4" fmla="*/ 0 60000 65536"/>
                <a:gd name="T5" fmla="*/ 0 60000 65536"/>
                <a:gd name="T6" fmla="*/ 0 w 1641"/>
                <a:gd name="T7" fmla="*/ 0 h 1"/>
                <a:gd name="T8" fmla="*/ 1641 w 1641"/>
                <a:gd name="T9" fmla="*/ 1 h 1"/>
              </a:gdLst>
              <a:ahLst/>
              <a:cxnLst>
                <a:cxn ang="T4">
                  <a:pos x="T0" y="T1"/>
                </a:cxn>
                <a:cxn ang="T5">
                  <a:pos x="T2" y="T3"/>
                </a:cxn>
              </a:cxnLst>
              <a:rect l="T6" t="T7" r="T8" b="T9"/>
              <a:pathLst>
                <a:path w="1641" h="1">
                  <a:moveTo>
                    <a:pt x="1640" y="0"/>
                  </a:moveTo>
                  <a:lnTo>
                    <a:pt x="0"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8" name="Freeform 41"/>
            <p:cNvSpPr>
              <a:spLocks/>
            </p:cNvSpPr>
            <p:nvPr/>
          </p:nvSpPr>
          <p:spPr bwMode="auto">
            <a:xfrm>
              <a:off x="4514" y="3864"/>
              <a:ext cx="65" cy="2"/>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9" name="Freeform 42"/>
            <p:cNvSpPr>
              <a:spLocks/>
            </p:cNvSpPr>
            <p:nvPr/>
          </p:nvSpPr>
          <p:spPr bwMode="auto">
            <a:xfrm>
              <a:off x="4545" y="3800"/>
              <a:ext cx="49" cy="2"/>
            </a:xfrm>
            <a:custGeom>
              <a:avLst/>
              <a:gdLst>
                <a:gd name="T0" fmla="*/ 0 w 25"/>
                <a:gd name="T1" fmla="*/ 0 h 1"/>
                <a:gd name="T2" fmla="*/ 2147483647 w 25"/>
                <a:gd name="T3" fmla="*/ 0 h 1"/>
                <a:gd name="T4" fmla="*/ 0 60000 65536"/>
                <a:gd name="T5" fmla="*/ 0 60000 65536"/>
                <a:gd name="T6" fmla="*/ 0 w 25"/>
                <a:gd name="T7" fmla="*/ 0 h 1"/>
                <a:gd name="T8" fmla="*/ 25 w 25"/>
                <a:gd name="T9" fmla="*/ 1 h 1"/>
              </a:gdLst>
              <a:ahLst/>
              <a:cxnLst>
                <a:cxn ang="T4">
                  <a:pos x="T0" y="T1"/>
                </a:cxn>
                <a:cxn ang="T5">
                  <a:pos x="T2" y="T3"/>
                </a:cxn>
              </a:cxnLst>
              <a:rect l="T6" t="T7" r="T8" b="T9"/>
              <a:pathLst>
                <a:path w="25" h="1">
                  <a:moveTo>
                    <a:pt x="0" y="0"/>
                  </a:moveTo>
                  <a:lnTo>
                    <a:pt x="24"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0" name="Freeform 43"/>
            <p:cNvSpPr>
              <a:spLocks/>
            </p:cNvSpPr>
            <p:nvPr/>
          </p:nvSpPr>
          <p:spPr bwMode="auto">
            <a:xfrm>
              <a:off x="4592" y="3718"/>
              <a:ext cx="49" cy="3"/>
            </a:xfrm>
            <a:custGeom>
              <a:avLst/>
              <a:gdLst>
                <a:gd name="T0" fmla="*/ 0 w 25"/>
                <a:gd name="T1" fmla="*/ 0 h 1"/>
                <a:gd name="T2" fmla="*/ 2147483647 w 25"/>
                <a:gd name="T3" fmla="*/ 0 h 1"/>
                <a:gd name="T4" fmla="*/ 0 60000 65536"/>
                <a:gd name="T5" fmla="*/ 0 60000 65536"/>
                <a:gd name="T6" fmla="*/ 0 w 25"/>
                <a:gd name="T7" fmla="*/ 0 h 1"/>
                <a:gd name="T8" fmla="*/ 25 w 25"/>
                <a:gd name="T9" fmla="*/ 1 h 1"/>
              </a:gdLst>
              <a:ahLst/>
              <a:cxnLst>
                <a:cxn ang="T4">
                  <a:pos x="T0" y="T1"/>
                </a:cxn>
                <a:cxn ang="T5">
                  <a:pos x="T2" y="T3"/>
                </a:cxn>
              </a:cxnLst>
              <a:rect l="T6" t="T7" r="T8" b="T9"/>
              <a:pathLst>
                <a:path w="25" h="1">
                  <a:moveTo>
                    <a:pt x="0" y="0"/>
                  </a:moveTo>
                  <a:lnTo>
                    <a:pt x="24"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1" name="Freeform 44"/>
            <p:cNvSpPr>
              <a:spLocks/>
            </p:cNvSpPr>
            <p:nvPr/>
          </p:nvSpPr>
          <p:spPr bwMode="auto">
            <a:xfrm>
              <a:off x="4624" y="3653"/>
              <a:ext cx="48" cy="2"/>
            </a:xfrm>
            <a:custGeom>
              <a:avLst/>
              <a:gdLst>
                <a:gd name="T0" fmla="*/ 0 w 25"/>
                <a:gd name="T1" fmla="*/ 0 h 1"/>
                <a:gd name="T2" fmla="*/ 2147483647 w 25"/>
                <a:gd name="T3" fmla="*/ 0 h 1"/>
                <a:gd name="T4" fmla="*/ 0 60000 65536"/>
                <a:gd name="T5" fmla="*/ 0 60000 65536"/>
                <a:gd name="T6" fmla="*/ 0 w 25"/>
                <a:gd name="T7" fmla="*/ 0 h 1"/>
                <a:gd name="T8" fmla="*/ 25 w 25"/>
                <a:gd name="T9" fmla="*/ 1 h 1"/>
              </a:gdLst>
              <a:ahLst/>
              <a:cxnLst>
                <a:cxn ang="T4">
                  <a:pos x="T0" y="T1"/>
                </a:cxn>
                <a:cxn ang="T5">
                  <a:pos x="T2" y="T3"/>
                </a:cxn>
              </a:cxnLst>
              <a:rect l="T6" t="T7" r="T8" b="T9"/>
              <a:pathLst>
                <a:path w="25" h="1">
                  <a:moveTo>
                    <a:pt x="0" y="0"/>
                  </a:moveTo>
                  <a:lnTo>
                    <a:pt x="24"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2" name="Freeform 45"/>
            <p:cNvSpPr>
              <a:spLocks/>
            </p:cNvSpPr>
            <p:nvPr/>
          </p:nvSpPr>
          <p:spPr bwMode="auto">
            <a:xfrm>
              <a:off x="4654" y="3572"/>
              <a:ext cx="65" cy="2"/>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3" name="Freeform 46"/>
            <p:cNvSpPr>
              <a:spLocks/>
            </p:cNvSpPr>
            <p:nvPr/>
          </p:nvSpPr>
          <p:spPr bwMode="auto">
            <a:xfrm>
              <a:off x="4686" y="3474"/>
              <a:ext cx="65" cy="2"/>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4" name="Freeform 47"/>
            <p:cNvSpPr>
              <a:spLocks/>
            </p:cNvSpPr>
            <p:nvPr/>
          </p:nvSpPr>
          <p:spPr bwMode="auto">
            <a:xfrm>
              <a:off x="4717" y="3393"/>
              <a:ext cx="64" cy="2"/>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5" name="Freeform 48"/>
            <p:cNvSpPr>
              <a:spLocks/>
            </p:cNvSpPr>
            <p:nvPr/>
          </p:nvSpPr>
          <p:spPr bwMode="auto">
            <a:xfrm>
              <a:off x="4733" y="3327"/>
              <a:ext cx="65" cy="2"/>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6" name="Freeform 49"/>
            <p:cNvSpPr>
              <a:spLocks/>
            </p:cNvSpPr>
            <p:nvPr/>
          </p:nvSpPr>
          <p:spPr bwMode="auto">
            <a:xfrm>
              <a:off x="4764" y="3246"/>
              <a:ext cx="64" cy="2"/>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7" name="Freeform 50"/>
            <p:cNvSpPr>
              <a:spLocks/>
            </p:cNvSpPr>
            <p:nvPr/>
          </p:nvSpPr>
          <p:spPr bwMode="auto">
            <a:xfrm>
              <a:off x="4779" y="3164"/>
              <a:ext cx="64" cy="3"/>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8" name="Freeform 51"/>
            <p:cNvSpPr>
              <a:spLocks/>
            </p:cNvSpPr>
            <p:nvPr/>
          </p:nvSpPr>
          <p:spPr bwMode="auto">
            <a:xfrm>
              <a:off x="4811" y="3067"/>
              <a:ext cx="64" cy="2"/>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9" name="Freeform 52"/>
            <p:cNvSpPr>
              <a:spLocks/>
            </p:cNvSpPr>
            <p:nvPr/>
          </p:nvSpPr>
          <p:spPr bwMode="auto">
            <a:xfrm>
              <a:off x="4842" y="3001"/>
              <a:ext cx="65" cy="2"/>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60" name="Freeform 53"/>
            <p:cNvSpPr>
              <a:spLocks/>
            </p:cNvSpPr>
            <p:nvPr/>
          </p:nvSpPr>
          <p:spPr bwMode="auto">
            <a:xfrm>
              <a:off x="4873" y="2920"/>
              <a:ext cx="49" cy="2"/>
            </a:xfrm>
            <a:custGeom>
              <a:avLst/>
              <a:gdLst>
                <a:gd name="T0" fmla="*/ 0 w 25"/>
                <a:gd name="T1" fmla="*/ 0 h 1"/>
                <a:gd name="T2" fmla="*/ 2147483647 w 25"/>
                <a:gd name="T3" fmla="*/ 0 h 1"/>
                <a:gd name="T4" fmla="*/ 0 60000 65536"/>
                <a:gd name="T5" fmla="*/ 0 60000 65536"/>
                <a:gd name="T6" fmla="*/ 0 w 25"/>
                <a:gd name="T7" fmla="*/ 0 h 1"/>
                <a:gd name="T8" fmla="*/ 25 w 25"/>
                <a:gd name="T9" fmla="*/ 1 h 1"/>
              </a:gdLst>
              <a:ahLst/>
              <a:cxnLst>
                <a:cxn ang="T4">
                  <a:pos x="T0" y="T1"/>
                </a:cxn>
                <a:cxn ang="T5">
                  <a:pos x="T2" y="T3"/>
                </a:cxn>
              </a:cxnLst>
              <a:rect l="T6" t="T7" r="T8" b="T9"/>
              <a:pathLst>
                <a:path w="25" h="1">
                  <a:moveTo>
                    <a:pt x="0" y="0"/>
                  </a:moveTo>
                  <a:lnTo>
                    <a:pt x="24"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61" name="Freeform 54"/>
            <p:cNvSpPr>
              <a:spLocks/>
            </p:cNvSpPr>
            <p:nvPr/>
          </p:nvSpPr>
          <p:spPr bwMode="auto">
            <a:xfrm>
              <a:off x="4405" y="3864"/>
              <a:ext cx="48" cy="132"/>
            </a:xfrm>
            <a:custGeom>
              <a:avLst/>
              <a:gdLst>
                <a:gd name="T0" fmla="*/ 2147483647 w 25"/>
                <a:gd name="T1" fmla="*/ 0 h 65"/>
                <a:gd name="T2" fmla="*/ 2147483647 w 25"/>
                <a:gd name="T3" fmla="*/ 2147483647 h 65"/>
                <a:gd name="T4" fmla="*/ 0 w 25"/>
                <a:gd name="T5" fmla="*/ 2147483647 h 65"/>
                <a:gd name="T6" fmla="*/ 2147483647 w 25"/>
                <a:gd name="T7" fmla="*/ 2147483647 h 65"/>
                <a:gd name="T8" fmla="*/ 2147483647 w 25"/>
                <a:gd name="T9" fmla="*/ 0 h 65"/>
                <a:gd name="T10" fmla="*/ 2147483647 w 25"/>
                <a:gd name="T11" fmla="*/ 0 h 65"/>
                <a:gd name="T12" fmla="*/ 0 60000 65536"/>
                <a:gd name="T13" fmla="*/ 0 60000 65536"/>
                <a:gd name="T14" fmla="*/ 0 60000 65536"/>
                <a:gd name="T15" fmla="*/ 0 60000 65536"/>
                <a:gd name="T16" fmla="*/ 0 60000 65536"/>
                <a:gd name="T17" fmla="*/ 0 60000 65536"/>
                <a:gd name="T18" fmla="*/ 0 w 25"/>
                <a:gd name="T19" fmla="*/ 0 h 65"/>
                <a:gd name="T20" fmla="*/ 25 w 25"/>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25" h="65">
                  <a:moveTo>
                    <a:pt x="24" y="0"/>
                  </a:moveTo>
                  <a:lnTo>
                    <a:pt x="8" y="64"/>
                  </a:lnTo>
                  <a:lnTo>
                    <a:pt x="0" y="64"/>
                  </a:lnTo>
                  <a:lnTo>
                    <a:pt x="16" y="8"/>
                  </a:lnTo>
                  <a:lnTo>
                    <a:pt x="24" y="0"/>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47162" name="Freeform 55"/>
            <p:cNvSpPr>
              <a:spLocks/>
            </p:cNvSpPr>
            <p:nvPr/>
          </p:nvSpPr>
          <p:spPr bwMode="auto">
            <a:xfrm>
              <a:off x="4405" y="3864"/>
              <a:ext cx="48" cy="132"/>
            </a:xfrm>
            <a:custGeom>
              <a:avLst/>
              <a:gdLst>
                <a:gd name="T0" fmla="*/ 2147483647 w 25"/>
                <a:gd name="T1" fmla="*/ 0 h 65"/>
                <a:gd name="T2" fmla="*/ 2147483647 w 25"/>
                <a:gd name="T3" fmla="*/ 2147483647 h 65"/>
                <a:gd name="T4" fmla="*/ 0 w 25"/>
                <a:gd name="T5" fmla="*/ 2147483647 h 65"/>
                <a:gd name="T6" fmla="*/ 2147483647 w 25"/>
                <a:gd name="T7" fmla="*/ 2147483647 h 65"/>
                <a:gd name="T8" fmla="*/ 2147483647 w 25"/>
                <a:gd name="T9" fmla="*/ 0 h 65"/>
                <a:gd name="T10" fmla="*/ 0 60000 65536"/>
                <a:gd name="T11" fmla="*/ 0 60000 65536"/>
                <a:gd name="T12" fmla="*/ 0 60000 65536"/>
                <a:gd name="T13" fmla="*/ 0 60000 65536"/>
                <a:gd name="T14" fmla="*/ 0 60000 65536"/>
                <a:gd name="T15" fmla="*/ 0 w 25"/>
                <a:gd name="T16" fmla="*/ 0 h 65"/>
                <a:gd name="T17" fmla="*/ 25 w 25"/>
                <a:gd name="T18" fmla="*/ 65 h 65"/>
              </a:gdLst>
              <a:ahLst/>
              <a:cxnLst>
                <a:cxn ang="T10">
                  <a:pos x="T0" y="T1"/>
                </a:cxn>
                <a:cxn ang="T11">
                  <a:pos x="T2" y="T3"/>
                </a:cxn>
                <a:cxn ang="T12">
                  <a:pos x="T4" y="T5"/>
                </a:cxn>
                <a:cxn ang="T13">
                  <a:pos x="T6" y="T7"/>
                </a:cxn>
                <a:cxn ang="T14">
                  <a:pos x="T8" y="T9"/>
                </a:cxn>
              </a:cxnLst>
              <a:rect l="T15" t="T16" r="T17" b="T18"/>
              <a:pathLst>
                <a:path w="25" h="65">
                  <a:moveTo>
                    <a:pt x="24" y="0"/>
                  </a:moveTo>
                  <a:lnTo>
                    <a:pt x="8" y="64"/>
                  </a:lnTo>
                  <a:lnTo>
                    <a:pt x="0" y="64"/>
                  </a:lnTo>
                  <a:lnTo>
                    <a:pt x="16" y="8"/>
                  </a:lnTo>
                  <a:lnTo>
                    <a:pt x="24" y="0"/>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54040" name="Rectangle 56"/>
            <p:cNvSpPr>
              <a:spLocks noChangeArrowheads="1"/>
            </p:cNvSpPr>
            <p:nvPr/>
          </p:nvSpPr>
          <p:spPr bwMode="auto">
            <a:xfrm>
              <a:off x="566" y="709"/>
              <a:ext cx="4397" cy="3239"/>
            </a:xfrm>
            <a:prstGeom prst="rect">
              <a:avLst/>
            </a:prstGeom>
            <a:noFill/>
            <a:ln w="9525">
              <a:noFill/>
              <a:miter lim="800000"/>
              <a:headEnd/>
              <a:tailEnd/>
            </a:ln>
            <a:effectLst/>
          </p:spPr>
          <p:txBody>
            <a:bodyPr/>
            <a:lstStyle>
              <a:lvl1pPr marL="266700" indent="-2667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kumimoji="1" lang="en-US" altLang="zh-CN" sz="800">
                  <a:effectLst>
                    <a:outerShdw blurRad="38100" dist="38100" dir="2700000" algn="tl">
                      <a:srgbClr val="C0C0C0"/>
                    </a:outerShdw>
                  </a:effectLst>
                  <a:latin typeface="Times New Roman" panose="02020603050405020304" pitchFamily="18" charset="0"/>
                  <a:ea typeface="楷体_GB2312" panose="02010609030101010101" pitchFamily="49" charset="-122"/>
                </a:rPr>
                <a:t> </a:t>
              </a:r>
            </a:p>
            <a:p>
              <a:pPr>
                <a:buClr>
                  <a:srgbClr val="CC0000"/>
                </a:buClr>
                <a:buFont typeface="Wingdings" panose="05000000000000000000" pitchFamily="2" charset="2"/>
                <a:buChar char="n"/>
              </a:pPr>
              <a:r>
                <a:rPr kumimoji="1" lang="en-US" altLang="zh-CN" sz="1800">
                  <a:effectLst>
                    <a:outerShdw blurRad="38100" dist="38100" dir="2700000" algn="tl">
                      <a:srgbClr val="C0C0C0"/>
                    </a:outerShdw>
                  </a:effectLst>
                  <a:latin typeface="Times New Roman" panose="02020603050405020304" pitchFamily="18" charset="0"/>
                  <a:ea typeface="楷体_GB2312" panose="02010609030101010101" pitchFamily="49" charset="-122"/>
                </a:rPr>
                <a:t> </a:t>
              </a:r>
              <a:r>
                <a:rPr kumimoji="1" lang="zh-CN" altLang="en-US" sz="2000">
                  <a:solidFill>
                    <a:srgbClr val="CC0000"/>
                  </a:solidFill>
                  <a:effectLst>
                    <a:outerShdw blurRad="38100" dist="38100" dir="2700000" algn="tl">
                      <a:srgbClr val="C0C0C0"/>
                    </a:outerShdw>
                  </a:effectLst>
                  <a:latin typeface="Times New Roman" panose="02020603050405020304" pitchFamily="18" charset="0"/>
                  <a:ea typeface="楷体_GB2312" panose="02010609030101010101" pitchFamily="49" charset="-122"/>
                </a:rPr>
                <a:t>进口价格：</a:t>
              </a:r>
            </a:p>
            <a:p>
              <a:pPr>
                <a:spcBef>
                  <a:spcPct val="25000"/>
                </a:spcBef>
              </a:pPr>
              <a:r>
                <a:rPr kumimoji="1" lang="zh-CN" altLang="en-US" sz="1800">
                  <a:effectLst>
                    <a:outerShdw blurRad="38100" dist="38100" dir="2700000" algn="tl">
                      <a:srgbClr val="C0C0C0"/>
                    </a:outerShdw>
                  </a:effectLst>
                  <a:latin typeface="Times New Roman" panose="02020603050405020304" pitchFamily="18" charset="0"/>
                  <a:ea typeface="楷体_GB2312" panose="02010609030101010101" pitchFamily="49" charset="-122"/>
                </a:rPr>
                <a:t>            </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2004-2011</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年中国进口铁矿石价格从不足</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30</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美元</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吨上涨到</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180</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美元。</a:t>
              </a:r>
            </a:p>
            <a:p>
              <a:pPr>
                <a:spcBef>
                  <a:spcPct val="25000"/>
                </a:spcBef>
              </a:pP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          </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2012</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年价格下跌，</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5</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月第</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2</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周</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159.92</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美元</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吨，</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9</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月第</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3</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周</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101.65</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美元</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吨。</a:t>
              </a:r>
            </a:p>
            <a:p>
              <a:pPr>
                <a:spcBef>
                  <a:spcPct val="25000"/>
                </a:spcBef>
              </a:pP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          </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2013</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年由于中国大量进口，铁矿石均价达到每吨</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136</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美元，为有记录以来的次高水平。</a:t>
              </a:r>
              <a:endPar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endParaRPr>
            </a:p>
            <a:p>
              <a:pPr>
                <a:spcBef>
                  <a:spcPct val="25000"/>
                </a:spcBef>
              </a:pP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          2014</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年国际铁矿石市场供应过剩，价格大幅走低，中国铁矿石进口量增价跌（</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2014</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年进口铁矿砂及其精矿</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93251</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万吨，比</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2013</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年增</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13.8%</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。进口均价</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100.4</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美元</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吨）</a:t>
              </a:r>
              <a:endPar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endParaRPr>
            </a:p>
            <a:p>
              <a:pPr>
                <a:spcBef>
                  <a:spcPct val="25000"/>
                </a:spcBef>
              </a:pP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         2015</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年中国全年进口铁矿石增长</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2.2%</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至</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95272</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万吨，铁矿石价格下跌了</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39%</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 </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2011</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年巅峰时期的</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1/4 </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a:t>
              </a:r>
            </a:p>
            <a:p>
              <a:r>
                <a:rPr kumimoji="1" lang="zh-CN" altLang="en-US" sz="1800">
                  <a:effectLst>
                    <a:outerShdw blurRad="38100" dist="38100" dir="2700000" algn="tl">
                      <a:srgbClr val="C0C0C0"/>
                    </a:outerShdw>
                  </a:effectLst>
                  <a:latin typeface="Times New Roman" panose="02020603050405020304" pitchFamily="18" charset="0"/>
                  <a:ea typeface="楷体_GB2312" panose="02010609030101010101" pitchFamily="49" charset="-122"/>
                </a:rPr>
                <a:t>　</a:t>
              </a:r>
            </a:p>
          </p:txBody>
        </p:sp>
      </p:grpSp>
      <p:sp>
        <p:nvSpPr>
          <p:cNvPr id="47108" name="AutoShape 57">
            <a:hlinkClick r:id="rId2" action="ppaction://hlinksldjump"/>
          </p:cNvPr>
          <p:cNvSpPr>
            <a:spLocks noChangeArrowheads="1"/>
          </p:cNvSpPr>
          <p:nvPr/>
        </p:nvSpPr>
        <p:spPr bwMode="auto">
          <a:xfrm>
            <a:off x="8675688" y="5373688"/>
            <a:ext cx="215900" cy="647700"/>
          </a:xfrm>
          <a:prstGeom prst="leftArrow">
            <a:avLst>
              <a:gd name="adj1" fmla="val 50000"/>
              <a:gd name="adj2" fmla="val 25000"/>
            </a:avLst>
          </a:prstGeom>
          <a:noFill/>
          <a:ln w="12700">
            <a:solidFill>
              <a:srgbClr val="00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54042" name="Rectangle 58"/>
          <p:cNvSpPr>
            <a:spLocks noChangeArrowheads="1"/>
          </p:cNvSpPr>
          <p:nvPr/>
        </p:nvSpPr>
        <p:spPr bwMode="auto">
          <a:xfrm>
            <a:off x="2124075" y="692150"/>
            <a:ext cx="4248150" cy="504825"/>
          </a:xfrm>
          <a:prstGeom prst="rect">
            <a:avLst/>
          </a:prstGeom>
          <a:noFill/>
          <a:ln w="9525">
            <a:noFill/>
            <a:miter lim="800000"/>
            <a:headEnd/>
            <a:tailEnd/>
          </a:ln>
          <a:effectLst/>
        </p:spPr>
        <p:txBody>
          <a:bodyPr/>
          <a:lstStyle/>
          <a:p>
            <a:pPr marL="342900" indent="-342900" algn="just" eaLnBrk="1" hangingPunct="1">
              <a:lnSpc>
                <a:spcPct val="90000"/>
              </a:lnSpc>
              <a:spcBef>
                <a:spcPct val="20000"/>
              </a:spcBef>
              <a:buClr>
                <a:srgbClr val="FF6600"/>
              </a:buClr>
              <a:buFont typeface="Wingdings" pitchFamily="2" charset="2"/>
              <a:buChar char="§"/>
              <a:defRPr/>
            </a:pPr>
            <a:r>
              <a:rPr kumimoji="1" lang="zh-CN" altLang="en-US" sz="2400" dirty="0">
                <a:solidFill>
                  <a:srgbClr val="800000"/>
                </a:solidFill>
                <a:effectLst>
                  <a:outerShdw blurRad="38100" dist="38100" dir="2700000" algn="tl">
                    <a:srgbClr val="C0C0C0"/>
                  </a:outerShdw>
                </a:effectLst>
                <a:latin typeface="楷体" pitchFamily="49" charset="-122"/>
                <a:ea typeface="楷体" pitchFamily="49" charset="-122"/>
              </a:rPr>
              <a:t>资料</a:t>
            </a:r>
            <a:r>
              <a:rPr kumimoji="1" lang="en-US" altLang="zh-CN" sz="2400" dirty="0">
                <a:solidFill>
                  <a:srgbClr val="80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800000"/>
                </a:solidFill>
                <a:effectLst>
                  <a:outerShdw blurRad="38100" dist="38100" dir="2700000" algn="tl">
                    <a:srgbClr val="C0C0C0"/>
                  </a:outerShdw>
                </a:effectLst>
                <a:latin typeface="楷体" pitchFamily="49" charset="-122"/>
                <a:ea typeface="楷体" pitchFamily="49" charset="-122"/>
              </a:rPr>
              <a:t>中国铁矿石进口情况</a:t>
            </a:r>
          </a:p>
        </p:txBody>
      </p:sp>
      <p:sp>
        <p:nvSpPr>
          <p:cNvPr id="2" name="日期占位符 1"/>
          <p:cNvSpPr>
            <a:spLocks noGrp="1"/>
          </p:cNvSpPr>
          <p:nvPr>
            <p:ph type="dt" sz="half" idx="10"/>
          </p:nvPr>
        </p:nvSpPr>
        <p:spPr/>
        <p:txBody>
          <a:bodyPr/>
          <a:lstStyle/>
          <a:p>
            <a:pPr>
              <a:defRPr/>
            </a:pPr>
            <a:fld id="{21DD87A1-94EA-4146-88D6-BC5C25994501}"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021286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3370144-9D9F-4785-A245-AACCD7572B06}" type="slidenum">
              <a:rPr lang="en-GB" altLang="zh-CN" sz="1200" b="0">
                <a:solidFill>
                  <a:schemeClr val="bg1"/>
                </a:solidFill>
              </a:rPr>
              <a:pPr/>
              <a:t>26</a:t>
            </a:fld>
            <a:endParaRPr lang="en-GB" altLang="zh-CN" sz="1200" b="0">
              <a:solidFill>
                <a:schemeClr val="bg1"/>
              </a:solidFill>
            </a:endParaRPr>
          </a:p>
        </p:txBody>
      </p:sp>
      <p:sp>
        <p:nvSpPr>
          <p:cNvPr id="491524" name="Rectangle 4"/>
          <p:cNvSpPr>
            <a:spLocks noChangeArrowheads="1"/>
          </p:cNvSpPr>
          <p:nvPr/>
        </p:nvSpPr>
        <p:spPr bwMode="auto">
          <a:xfrm>
            <a:off x="725488" y="2060847"/>
            <a:ext cx="7734300" cy="3384377"/>
          </a:xfrm>
          <a:prstGeom prst="rect">
            <a:avLst/>
          </a:prstGeom>
          <a:noFill/>
          <a:ln w="9525">
            <a:noFill/>
            <a:miter lim="800000"/>
            <a:headEnd/>
            <a:tailEnd/>
          </a:ln>
          <a:effectLst/>
        </p:spPr>
        <p:txBody>
          <a:bodyPr/>
          <a:lstStyle/>
          <a:p>
            <a:pPr marL="266700" indent="-266700" algn="just" eaLnBrk="1" hangingPunct="1">
              <a:lnSpc>
                <a:spcPct val="95000"/>
              </a:lnSpc>
              <a:spcBef>
                <a:spcPct val="20000"/>
              </a:spcBef>
              <a:buClr>
                <a:srgbClr val="FF6600"/>
              </a:buClr>
              <a:buSzPct val="7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由于经济结构性因素变化而引起的物价水平上涨</a:t>
            </a:r>
          </a:p>
          <a:p>
            <a:pPr marL="542925" lvl="1" indent="-276225" algn="just" eaLnBrk="1" hangingPunct="1">
              <a:lnSpc>
                <a:spcPct val="95000"/>
              </a:lnSpc>
              <a:spcBef>
                <a:spcPts val="600"/>
              </a:spcBef>
              <a:buClr>
                <a:srgbClr val="FF6600"/>
              </a:buClr>
              <a:buSzPct val="70000"/>
              <a:buFont typeface="Wingdings" pitchFamily="2" charset="2"/>
              <a:buChar char="l"/>
              <a:defRPr/>
            </a:pPr>
            <a:r>
              <a:rPr kumimoji="1" lang="zh-CN" altLang="en-US" sz="2400" dirty="0">
                <a:solidFill>
                  <a:srgbClr val="CC3300"/>
                </a:solidFill>
                <a:effectLst>
                  <a:outerShdw blurRad="38100" dist="38100" dir="2700000" algn="tl">
                    <a:srgbClr val="C0C0C0"/>
                  </a:outerShdw>
                </a:effectLst>
                <a:latin typeface="楷体" pitchFamily="49" charset="-122"/>
                <a:ea typeface="楷体" pitchFamily="49" charset="-122"/>
                <a:cs typeface="Times New Roman" pitchFamily="18" charset="0"/>
              </a:rPr>
              <a:t>需求转移型通货膨胀：</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需求结构变化，而生产要素却不能及时转移。需求增加部门的产品价格上涨，而需求减少部门的产品价格没有相应下降</a:t>
            </a:r>
          </a:p>
          <a:p>
            <a:pPr marL="542925" lvl="1" indent="-276225" algn="just" eaLnBrk="1" hangingPunct="1">
              <a:lnSpc>
                <a:spcPct val="95000"/>
              </a:lnSpc>
              <a:spcBef>
                <a:spcPts val="600"/>
              </a:spcBef>
              <a:buClr>
                <a:srgbClr val="FF6600"/>
              </a:buClr>
              <a:buSzPct val="70000"/>
              <a:buFont typeface="Wingdings" pitchFamily="2" charset="2"/>
              <a:buChar char="l"/>
              <a:defRPr/>
            </a:pPr>
            <a:r>
              <a:rPr kumimoji="1" lang="zh-CN" altLang="en-US" sz="2400" dirty="0">
                <a:solidFill>
                  <a:srgbClr val="CC3300"/>
                </a:solidFill>
                <a:effectLst>
                  <a:outerShdw blurRad="38100" dist="38100" dir="2700000" algn="tl">
                    <a:srgbClr val="C0C0C0"/>
                  </a:outerShdw>
                </a:effectLst>
                <a:latin typeface="楷体" pitchFamily="49" charset="-122"/>
                <a:ea typeface="楷体" pitchFamily="49" charset="-122"/>
                <a:cs typeface="Times New Roman" pitchFamily="18" charset="0"/>
              </a:rPr>
              <a:t>生产率差异型通货膨胀：</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劳动生产率提高慢的部门要求工资增长向劳动生产率提高快的部门看齐，从而引起</a:t>
            </a:r>
            <a:r>
              <a:rPr kumimoji="1" lang="zh-CN" altLang="en-US" sz="2400" dirty="0" smtClean="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通货膨胀</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7" name="Comment 43">
            <a:hlinkClick r:id="rId2" action="ppaction://hlinksldjump"/>
          </p:cNvPr>
          <p:cNvSpPr>
            <a:spLocks noChangeArrowheads="1"/>
          </p:cNvSpPr>
          <p:nvPr/>
        </p:nvSpPr>
        <p:spPr bwMode="auto">
          <a:xfrm>
            <a:off x="557213" y="620713"/>
            <a:ext cx="4505325"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.4.3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结构型通货膨胀 </a:t>
            </a:r>
          </a:p>
        </p:txBody>
      </p:sp>
      <p:sp>
        <p:nvSpPr>
          <p:cNvPr id="2" name="日期占位符 1"/>
          <p:cNvSpPr>
            <a:spLocks noGrp="1"/>
          </p:cNvSpPr>
          <p:nvPr>
            <p:ph type="dt" sz="half" idx="10"/>
          </p:nvPr>
        </p:nvSpPr>
        <p:spPr/>
        <p:txBody>
          <a:bodyPr/>
          <a:lstStyle/>
          <a:p>
            <a:pPr>
              <a:defRPr/>
            </a:pPr>
            <a:fld id="{9E4188B3-28B7-4582-A39F-870946B88C4B}"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169263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1524">
                                            <p:txEl>
                                              <p:pRg st="0" end="0"/>
                                            </p:txEl>
                                          </p:spTgt>
                                        </p:tgtEl>
                                        <p:attrNameLst>
                                          <p:attrName>style.visibility</p:attrName>
                                        </p:attrNameLst>
                                      </p:cBhvr>
                                      <p:to>
                                        <p:strVal val="visible"/>
                                      </p:to>
                                    </p:set>
                                    <p:animEffect transition="in" filter="wipe(up)">
                                      <p:cBhvr>
                                        <p:cTn id="12" dur="500"/>
                                        <p:tgtEl>
                                          <p:spTgt spid="49152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1524">
                                            <p:txEl>
                                              <p:pRg st="1" end="1"/>
                                            </p:txEl>
                                          </p:spTgt>
                                        </p:tgtEl>
                                        <p:attrNameLst>
                                          <p:attrName>style.visibility</p:attrName>
                                        </p:attrNameLst>
                                      </p:cBhvr>
                                      <p:to>
                                        <p:strVal val="visible"/>
                                      </p:to>
                                    </p:set>
                                    <p:animEffect transition="in" filter="wipe(up)">
                                      <p:cBhvr>
                                        <p:cTn id="17" dur="500"/>
                                        <p:tgtEl>
                                          <p:spTgt spid="49152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1524">
                                            <p:txEl>
                                              <p:pRg st="2" end="2"/>
                                            </p:txEl>
                                          </p:spTgt>
                                        </p:tgtEl>
                                        <p:attrNameLst>
                                          <p:attrName>style.visibility</p:attrName>
                                        </p:attrNameLst>
                                      </p:cBhvr>
                                      <p:to>
                                        <p:strVal val="visible"/>
                                      </p:to>
                                    </p:set>
                                    <p:animEffect transition="in" filter="wipe(up)">
                                      <p:cBhvr>
                                        <p:cTn id="22" dur="500"/>
                                        <p:tgtEl>
                                          <p:spTgt spid="4915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4" grpId="0" build="p" bldLvl="2" autoUpdateAnimBg="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4BB72A7-C6E0-478A-B223-5BC367D1FC2E}" type="slidenum">
              <a:rPr lang="en-GB" altLang="zh-CN" sz="1200" b="0">
                <a:solidFill>
                  <a:schemeClr val="bg1"/>
                </a:solidFill>
              </a:rPr>
              <a:pPr/>
              <a:t>27</a:t>
            </a:fld>
            <a:endParaRPr lang="en-GB" altLang="zh-CN" sz="1200" b="0">
              <a:solidFill>
                <a:schemeClr val="bg1"/>
              </a:solidFill>
            </a:endParaRPr>
          </a:p>
        </p:txBody>
      </p:sp>
      <p:sp>
        <p:nvSpPr>
          <p:cNvPr id="491524" name="Rectangle 4"/>
          <p:cNvSpPr>
            <a:spLocks noChangeArrowheads="1"/>
          </p:cNvSpPr>
          <p:nvPr/>
        </p:nvSpPr>
        <p:spPr bwMode="auto">
          <a:xfrm>
            <a:off x="725488" y="1196975"/>
            <a:ext cx="7734300" cy="1727200"/>
          </a:xfrm>
          <a:prstGeom prst="rect">
            <a:avLst/>
          </a:prstGeom>
          <a:noFill/>
          <a:ln w="9525">
            <a:noFill/>
            <a:miter lim="800000"/>
            <a:headEnd/>
            <a:tailEnd/>
          </a:ln>
          <a:effectLst/>
        </p:spPr>
        <p:txBody>
          <a:bodyPr/>
          <a:lstStyle/>
          <a:p>
            <a:pPr marL="266700" indent="-266700" algn="just" eaLnBrk="1" hangingPunct="1">
              <a:lnSpc>
                <a:spcPct val="95000"/>
              </a:lnSpc>
              <a:spcBef>
                <a:spcPct val="3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货币主义学派强调货币是影响总需求的主要因素。货币流通量与进入流通的产品和服务价格总额之间存在着密切关系：</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algn="just" eaLnBrk="1" hangingPunct="1">
              <a:lnSpc>
                <a:spcPct val="95000"/>
              </a:lnSpc>
              <a:spcBef>
                <a:spcPct val="35000"/>
              </a:spcBef>
              <a:buClr>
                <a:srgbClr val="FF6600"/>
              </a:buClr>
              <a:defRPr/>
            </a:pP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货币供给量</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货币流通速度</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物价</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交易量</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491555" name="Comment 35">
            <a:hlinkClick r:id="rId3" action="ppaction://hlinksldjump"/>
          </p:cNvPr>
          <p:cNvSpPr>
            <a:spLocks noChangeArrowheads="1"/>
          </p:cNvSpPr>
          <p:nvPr/>
        </p:nvSpPr>
        <p:spPr bwMode="auto">
          <a:xfrm>
            <a:off x="604838" y="620713"/>
            <a:ext cx="44640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.4.4</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货币主义的解释</a:t>
            </a:r>
          </a:p>
        </p:txBody>
      </p:sp>
      <p:sp>
        <p:nvSpPr>
          <p:cNvPr id="717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48134" name="对象 2"/>
          <p:cNvGraphicFramePr>
            <a:graphicFrameLocks noChangeAspect="1"/>
          </p:cNvGraphicFramePr>
          <p:nvPr/>
        </p:nvGraphicFramePr>
        <p:xfrm>
          <a:off x="1973263" y="2924175"/>
          <a:ext cx="1590675" cy="360363"/>
        </p:xfrm>
        <a:graphic>
          <a:graphicData uri="http://schemas.openxmlformats.org/presentationml/2006/ole">
            <mc:AlternateContent xmlns:mc="http://schemas.openxmlformats.org/markup-compatibility/2006">
              <mc:Choice xmlns:v="urn:schemas-microsoft-com:vml" Requires="v">
                <p:oleObj spid="_x0000_s44062" name="Equation" r:id="rId4" imgW="799753" imgH="177723" progId="Equation.DSMT4">
                  <p:embed/>
                </p:oleObj>
              </mc:Choice>
              <mc:Fallback>
                <p:oleObj name="Equation" r:id="rId4" imgW="799753" imgH="17772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263" y="2924175"/>
                        <a:ext cx="15906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48136" name="对象 4"/>
          <p:cNvGraphicFramePr>
            <a:graphicFrameLocks noChangeAspect="1"/>
          </p:cNvGraphicFramePr>
          <p:nvPr/>
        </p:nvGraphicFramePr>
        <p:xfrm>
          <a:off x="1973263" y="3429000"/>
          <a:ext cx="1590675" cy="360363"/>
        </p:xfrm>
        <a:graphic>
          <a:graphicData uri="http://schemas.openxmlformats.org/presentationml/2006/ole">
            <mc:AlternateContent xmlns:mc="http://schemas.openxmlformats.org/markup-compatibility/2006">
              <mc:Choice xmlns:v="urn:schemas-microsoft-com:vml" Requires="v">
                <p:oleObj spid="_x0000_s44063" name="Equation" r:id="rId6" imgW="799753" imgH="177723" progId="Equation.DSMT4">
                  <p:embed/>
                </p:oleObj>
              </mc:Choice>
              <mc:Fallback>
                <p:oleObj name="Equation" r:id="rId6" imgW="799753" imgH="177723"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3263" y="3429000"/>
                        <a:ext cx="15906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717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5" name="Rectangle 4"/>
          <p:cNvSpPr>
            <a:spLocks noChangeArrowheads="1"/>
          </p:cNvSpPr>
          <p:nvPr/>
        </p:nvSpPr>
        <p:spPr bwMode="auto">
          <a:xfrm>
            <a:off x="1374775" y="5229225"/>
            <a:ext cx="6653213" cy="576263"/>
          </a:xfrm>
          <a:prstGeom prst="rect">
            <a:avLst/>
          </a:prstGeom>
          <a:noFill/>
          <a:ln w="9525">
            <a:noFill/>
            <a:miter lim="800000"/>
            <a:headEnd/>
            <a:tailEnd/>
          </a:ln>
          <a:effectLst/>
        </p:spPr>
        <p:txBody>
          <a:bodyPr/>
          <a:lstStyle/>
          <a:p>
            <a:pPr marL="266700" indent="-266700" algn="just" eaLnBrk="1" hangingPunct="1">
              <a:lnSpc>
                <a:spcPct val="95000"/>
              </a:lnSpc>
              <a:spcBef>
                <a:spcPct val="3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结论：通货膨胀是货币供给增加的结果</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16" name="Rectangle 68"/>
          <p:cNvSpPr>
            <a:spLocks noChangeArrowheads="1"/>
          </p:cNvSpPr>
          <p:nvPr/>
        </p:nvSpPr>
        <p:spPr bwMode="auto">
          <a:xfrm>
            <a:off x="1547813" y="4076700"/>
            <a:ext cx="6840537" cy="865188"/>
          </a:xfrm>
          <a:prstGeom prst="rect">
            <a:avLst/>
          </a:prstGeom>
          <a:noFill/>
          <a:ln w="12700">
            <a:solidFill>
              <a:srgbClr val="00B050"/>
            </a:solidFill>
            <a:miter lim="800000"/>
            <a:headEnd/>
            <a:tailEnd/>
          </a:ln>
          <a:effectLst/>
        </p:spPr>
        <p:txBody>
          <a:bodyPr/>
          <a:lstStyle/>
          <a:p>
            <a:pPr marL="180975" indent="-180975" algn="just" eaLnBrk="1" hangingPunct="1">
              <a:lnSpc>
                <a:spcPct val="114000"/>
              </a:lnSpc>
              <a:spcBef>
                <a:spcPts val="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货币流通速度</a:t>
            </a: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V</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由货币制度和技术因素决定，短期内不变</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180975" indent="-180975" algn="just" eaLnBrk="1" hangingPunct="1">
              <a:lnSpc>
                <a:spcPct val="114000"/>
              </a:lnSpc>
              <a:spcBef>
                <a:spcPts val="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产出水平</a:t>
            </a: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Y</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取决于技术水平和要素投入量，短期内也不变</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2" name="日期占位符 1"/>
          <p:cNvSpPr>
            <a:spLocks noGrp="1"/>
          </p:cNvSpPr>
          <p:nvPr>
            <p:ph type="dt" sz="half" idx="10"/>
          </p:nvPr>
        </p:nvSpPr>
        <p:spPr/>
        <p:txBody>
          <a:bodyPr/>
          <a:lstStyle/>
          <a:p>
            <a:pPr>
              <a:defRPr/>
            </a:pPr>
            <a:fld id="{7C32FFEC-53EB-4CAC-B3D7-004A6E51969E}"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180979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5"/>
                                        </p:tgtEl>
                                        <p:attrNameLst>
                                          <p:attrName>style.visibility</p:attrName>
                                        </p:attrNameLst>
                                      </p:cBhvr>
                                      <p:to>
                                        <p:strVal val="visible"/>
                                      </p:to>
                                    </p:set>
                                    <p:animEffect transition="in" filter="blinds(horizontal)">
                                      <p:cBhvr>
                                        <p:cTn id="7" dur="500"/>
                                        <p:tgtEl>
                                          <p:spTgt spid="49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1524">
                                            <p:txEl>
                                              <p:pRg st="0" end="0"/>
                                            </p:txEl>
                                          </p:spTgt>
                                        </p:tgtEl>
                                        <p:attrNameLst>
                                          <p:attrName>style.visibility</p:attrName>
                                        </p:attrNameLst>
                                      </p:cBhvr>
                                      <p:to>
                                        <p:strVal val="visible"/>
                                      </p:to>
                                    </p:set>
                                    <p:animEffect transition="in" filter="wipe(up)">
                                      <p:cBhvr>
                                        <p:cTn id="12" dur="500"/>
                                        <p:tgtEl>
                                          <p:spTgt spid="49152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1524">
                                            <p:txEl>
                                              <p:pRg st="1" end="1"/>
                                            </p:txEl>
                                          </p:spTgt>
                                        </p:tgtEl>
                                        <p:attrNameLst>
                                          <p:attrName>style.visibility</p:attrName>
                                        </p:attrNameLst>
                                      </p:cBhvr>
                                      <p:to>
                                        <p:strVal val="visible"/>
                                      </p:to>
                                    </p:set>
                                    <p:animEffect transition="in" filter="wipe(up)">
                                      <p:cBhvr>
                                        <p:cTn id="17" dur="500"/>
                                        <p:tgtEl>
                                          <p:spTgt spid="49152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8134"/>
                                        </p:tgtEl>
                                        <p:attrNameLst>
                                          <p:attrName>style.visibility</p:attrName>
                                        </p:attrNameLst>
                                      </p:cBhvr>
                                      <p:to>
                                        <p:strVal val="visible"/>
                                      </p:to>
                                    </p:set>
                                    <p:animEffect transition="in" filter="blinds(horizontal)">
                                      <p:cBhvr>
                                        <p:cTn id="22" dur="500"/>
                                        <p:tgtEl>
                                          <p:spTgt spid="48134"/>
                                        </p:tgtEl>
                                      </p:cBhvr>
                                    </p:animEffect>
                                  </p:childTnLst>
                                </p:cTn>
                              </p:par>
                              <p:par>
                                <p:cTn id="23" presetID="3" presetClass="entr" presetSubtype="10" fill="hold" nodeType="withEffect">
                                  <p:stCondLst>
                                    <p:cond delay="0"/>
                                  </p:stCondLst>
                                  <p:childTnLst>
                                    <p:set>
                                      <p:cBhvr>
                                        <p:cTn id="24" dur="1" fill="hold">
                                          <p:stCondLst>
                                            <p:cond delay="0"/>
                                          </p:stCondLst>
                                        </p:cTn>
                                        <p:tgtEl>
                                          <p:spTgt spid="48136"/>
                                        </p:tgtEl>
                                        <p:attrNameLst>
                                          <p:attrName>style.visibility</p:attrName>
                                        </p:attrNameLst>
                                      </p:cBhvr>
                                      <p:to>
                                        <p:strVal val="visible"/>
                                      </p:to>
                                    </p:set>
                                    <p:animEffect transition="in" filter="blinds(horizontal)">
                                      <p:cBhvr>
                                        <p:cTn id="25" dur="500"/>
                                        <p:tgtEl>
                                          <p:spTgt spid="481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animEffect transition="in" filter="wipe(up)">
                                      <p:cBhvr>
                                        <p:cTn id="3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4" grpId="0" build="p" bldLvl="2" autoUpdateAnimBg="0"/>
      <p:bldP spid="491555" grpId="0"/>
      <p:bldP spid="15" grpId="0" build="p" bldLvl="2" autoUpdateAnimBg="0"/>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84C32D3-A9ED-4B0C-BD0C-62DE08130A3B}" type="slidenum">
              <a:rPr lang="en-GB" altLang="zh-CN" sz="1200" b="0">
                <a:solidFill>
                  <a:schemeClr val="bg1"/>
                </a:solidFill>
              </a:rPr>
              <a:pPr/>
              <a:t>28</a:t>
            </a:fld>
            <a:endParaRPr lang="en-GB" altLang="zh-CN" sz="1200" b="0">
              <a:solidFill>
                <a:schemeClr val="bg1"/>
              </a:solidFill>
            </a:endParaRPr>
          </a:p>
        </p:txBody>
      </p:sp>
      <p:sp>
        <p:nvSpPr>
          <p:cNvPr id="483330" name="Comment 2">
            <a:hlinkClick r:id="rId2" action="ppaction://hlinksldjump"/>
          </p:cNvPr>
          <p:cNvSpPr>
            <a:spLocks noChangeArrowheads="1"/>
          </p:cNvSpPr>
          <p:nvPr/>
        </p:nvSpPr>
        <p:spPr bwMode="auto">
          <a:xfrm>
            <a:off x="638422" y="1159690"/>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.5.1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通货膨胀的惯性 </a:t>
            </a:r>
          </a:p>
        </p:txBody>
      </p:sp>
      <p:sp>
        <p:nvSpPr>
          <p:cNvPr id="483331" name="Comment 3">
            <a:hlinkClick r:id="rId3" action="ppaction://hlinksldjump"/>
          </p:cNvPr>
          <p:cNvSpPr>
            <a:spLocks noChangeArrowheads="1"/>
          </p:cNvSpPr>
          <p:nvPr/>
        </p:nvSpPr>
        <p:spPr bwMode="auto">
          <a:xfrm>
            <a:off x="539552" y="332656"/>
            <a:ext cx="3671888"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80000"/>
              </a:lnSpc>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7</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.5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通货膨胀效应 </a:t>
            </a:r>
          </a:p>
        </p:txBody>
      </p:sp>
      <p:sp>
        <p:nvSpPr>
          <p:cNvPr id="483333" name="Rectangle 5"/>
          <p:cNvSpPr>
            <a:spLocks noChangeArrowheads="1"/>
          </p:cNvSpPr>
          <p:nvPr/>
        </p:nvSpPr>
        <p:spPr bwMode="auto">
          <a:xfrm>
            <a:off x="1042988" y="2085975"/>
            <a:ext cx="7416800" cy="4176713"/>
          </a:xfrm>
          <a:prstGeom prst="rect">
            <a:avLst/>
          </a:prstGeom>
          <a:noFill/>
          <a:ln w="9525">
            <a:noFill/>
            <a:miter lim="800000"/>
            <a:headEnd/>
            <a:tailEnd/>
          </a:ln>
          <a:effectLst/>
        </p:spPr>
        <p:txBody>
          <a:bodyPr/>
          <a:lstStyle/>
          <a:p>
            <a:pPr marL="266700" indent="-266700" algn="just" eaLnBrk="1" hangingPunct="1">
              <a:spcBef>
                <a:spcPct val="20000"/>
              </a:spcBef>
              <a:buClr>
                <a:srgbClr val="FF6600"/>
              </a:buClr>
              <a:buSzPct val="120000"/>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通货膨胀的发展过程通常是螺旋式的上升运动。其原因来可能自预期，或需求拉上和成本推动的共同作用</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266700" indent="-266700" algn="just" eaLnBrk="1" hangingPunct="1">
              <a:spcBef>
                <a:spcPts val="18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Times New Roman" pitchFamily="18" charset="0"/>
              </a:rPr>
              <a:t>如果大多数人预期下一时期的通货膨胀率与上一期一样，这种对通货膨胀的预期就会变成经济运行的现实。因为，在以货币计量的一些名义变量</a:t>
            </a:r>
            <a:r>
              <a:rPr kumimoji="1" lang="en-US" altLang="zh-CN" sz="2200" dirty="0">
                <a:effectLst>
                  <a:outerShdw blurRad="38100" dist="38100" dir="2700000" algn="tl">
                    <a:srgbClr val="C0C0C0"/>
                  </a:outerShdw>
                </a:effectLst>
                <a:latin typeface="Times New Roman" pitchFamily="18" charset="0"/>
              </a:rPr>
              <a:t>(</a:t>
            </a:r>
            <a:r>
              <a:rPr kumimoji="1" lang="zh-CN" altLang="en-US" sz="2200" dirty="0">
                <a:effectLst>
                  <a:outerShdw blurRad="38100" dist="38100" dir="2700000" algn="tl">
                    <a:srgbClr val="C0C0C0"/>
                  </a:outerShdw>
                </a:effectLst>
                <a:latin typeface="Times New Roman" pitchFamily="18" charset="0"/>
              </a:rPr>
              <a:t>如工资、利率、租金等</a:t>
            </a:r>
            <a:r>
              <a:rPr kumimoji="1" lang="en-US" altLang="zh-CN" sz="2200" dirty="0">
                <a:effectLst>
                  <a:outerShdw blurRad="38100" dist="38100" dir="2700000" algn="tl">
                    <a:srgbClr val="C0C0C0"/>
                  </a:outerShdw>
                </a:effectLst>
                <a:latin typeface="Times New Roman" pitchFamily="18" charset="0"/>
              </a:rPr>
              <a:t>)</a:t>
            </a:r>
            <a:r>
              <a:rPr kumimoji="1" lang="zh-CN" altLang="en-US" sz="2200" dirty="0">
                <a:effectLst>
                  <a:outerShdw blurRad="38100" dist="38100" dir="2700000" algn="tl">
                    <a:srgbClr val="C0C0C0"/>
                  </a:outerShdw>
                </a:effectLst>
                <a:latin typeface="Times New Roman" pitchFamily="18" charset="0"/>
              </a:rPr>
              <a:t>的提高和价格上涨之间存在着互为因果的关系</a:t>
            </a:r>
            <a:endParaRPr kumimoji="1" lang="en-US" altLang="zh-CN" sz="2200" dirty="0">
              <a:effectLst>
                <a:outerShdw blurRad="38100" dist="38100" dir="2700000" algn="tl">
                  <a:srgbClr val="C0C0C0"/>
                </a:outerShdw>
              </a:effectLst>
              <a:latin typeface="Times New Roman" pitchFamily="18" charset="0"/>
            </a:endParaRPr>
          </a:p>
          <a:p>
            <a:pPr marL="266700" indent="-266700" algn="just" eaLnBrk="1" hangingPunct="1">
              <a:spcBef>
                <a:spcPts val="18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Times New Roman" pitchFamily="18" charset="0"/>
              </a:rPr>
              <a:t>现实中，大多数通货膨胀包含着需求和供给两方面因素的共同作用。通胀可能由过度需求引起，但随后可能会加入供给方面的因素。通胀也可能由成本推进引起，但这一过程往往伴随着需求的增长</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2" name="日期占位符 1"/>
          <p:cNvSpPr>
            <a:spLocks noGrp="1"/>
          </p:cNvSpPr>
          <p:nvPr>
            <p:ph type="dt" sz="half" idx="10"/>
          </p:nvPr>
        </p:nvSpPr>
        <p:spPr/>
        <p:txBody>
          <a:bodyPr/>
          <a:lstStyle/>
          <a:p>
            <a:pPr>
              <a:defRPr/>
            </a:pPr>
            <a:fld id="{5DCEA724-88CF-4408-8684-BD4FAAA7DC8E}"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461900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3330"/>
                                        </p:tgtEl>
                                        <p:attrNameLst>
                                          <p:attrName>style.visibility</p:attrName>
                                        </p:attrNameLst>
                                      </p:cBhvr>
                                      <p:to>
                                        <p:strVal val="visible"/>
                                      </p:to>
                                    </p:set>
                                    <p:animEffect transition="in" filter="blinds(horizontal)">
                                      <p:cBhvr>
                                        <p:cTn id="7" dur="500"/>
                                        <p:tgtEl>
                                          <p:spTgt spid="483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3333">
                                            <p:txEl>
                                              <p:pRg st="0" end="0"/>
                                            </p:txEl>
                                          </p:spTgt>
                                        </p:tgtEl>
                                        <p:attrNameLst>
                                          <p:attrName>style.visibility</p:attrName>
                                        </p:attrNameLst>
                                      </p:cBhvr>
                                      <p:to>
                                        <p:strVal val="visible"/>
                                      </p:to>
                                    </p:set>
                                    <p:animEffect transition="in" filter="wipe(up)">
                                      <p:cBhvr>
                                        <p:cTn id="12" dur="500"/>
                                        <p:tgtEl>
                                          <p:spTgt spid="48333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3333">
                                            <p:txEl>
                                              <p:pRg st="1" end="1"/>
                                            </p:txEl>
                                          </p:spTgt>
                                        </p:tgtEl>
                                        <p:attrNameLst>
                                          <p:attrName>style.visibility</p:attrName>
                                        </p:attrNameLst>
                                      </p:cBhvr>
                                      <p:to>
                                        <p:strVal val="visible"/>
                                      </p:to>
                                    </p:set>
                                    <p:animEffect transition="in" filter="wipe(up)">
                                      <p:cBhvr>
                                        <p:cTn id="17" dur="500"/>
                                        <p:tgtEl>
                                          <p:spTgt spid="48333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83333">
                                            <p:txEl>
                                              <p:pRg st="2" end="2"/>
                                            </p:txEl>
                                          </p:spTgt>
                                        </p:tgtEl>
                                        <p:attrNameLst>
                                          <p:attrName>style.visibility</p:attrName>
                                        </p:attrNameLst>
                                      </p:cBhvr>
                                      <p:to>
                                        <p:strVal val="visible"/>
                                      </p:to>
                                    </p:set>
                                    <p:animEffect transition="in" filter="wipe(up)">
                                      <p:cBhvr>
                                        <p:cTn id="22" dur="500"/>
                                        <p:tgtEl>
                                          <p:spTgt spid="4833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p:bldP spid="48333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EA06A3A-FCE7-4294-A252-51F0CDB280EA}" type="slidenum">
              <a:rPr lang="en-GB" altLang="zh-CN" sz="1200" b="0">
                <a:solidFill>
                  <a:schemeClr val="bg1"/>
                </a:solidFill>
              </a:rPr>
              <a:pPr/>
              <a:t>29</a:t>
            </a:fld>
            <a:endParaRPr lang="en-GB" altLang="zh-CN" sz="1200" b="0">
              <a:solidFill>
                <a:schemeClr val="bg1"/>
              </a:solidFill>
            </a:endParaRPr>
          </a:p>
        </p:txBody>
      </p:sp>
      <p:sp>
        <p:nvSpPr>
          <p:cNvPr id="542722" name="Comment 2">
            <a:hlinkClick r:id="rId2" action="ppaction://hlinksldjump"/>
          </p:cNvPr>
          <p:cNvSpPr>
            <a:spLocks noChangeArrowheads="1"/>
          </p:cNvSpPr>
          <p:nvPr/>
        </p:nvSpPr>
        <p:spPr bwMode="auto">
          <a:xfrm>
            <a:off x="583301" y="344352"/>
            <a:ext cx="44243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.5.2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通货膨胀的后果</a:t>
            </a:r>
          </a:p>
        </p:txBody>
      </p:sp>
      <p:sp>
        <p:nvSpPr>
          <p:cNvPr id="542723" name="Rectangle 3"/>
          <p:cNvSpPr>
            <a:spLocks noChangeArrowheads="1"/>
          </p:cNvSpPr>
          <p:nvPr/>
        </p:nvSpPr>
        <p:spPr bwMode="auto">
          <a:xfrm>
            <a:off x="1042988" y="2276475"/>
            <a:ext cx="7273925" cy="3744913"/>
          </a:xfrm>
          <a:prstGeom prst="rect">
            <a:avLst/>
          </a:prstGeom>
          <a:noFill/>
          <a:ln w="9525">
            <a:noFill/>
            <a:miter lim="800000"/>
            <a:headEnd/>
            <a:tailEnd/>
          </a:ln>
          <a:effectLst/>
        </p:spPr>
        <p:txBody>
          <a:bodyPr/>
          <a:lstStyle/>
          <a:p>
            <a:pPr marL="266700" indent="-266700" algn="just" eaLnBrk="1" hangingPunct="1">
              <a:spcBef>
                <a:spcPct val="5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增加“鞋底成本”</a:t>
            </a:r>
            <a:r>
              <a:rPr kumimoji="1" lang="en-US" altLang="zh-CN" sz="2400" dirty="0">
                <a:solidFill>
                  <a:schemeClr val="tx1"/>
                </a:solidFill>
                <a:effectLst>
                  <a:outerShdw blurRad="38100" dist="38100" dir="2700000" algn="tl">
                    <a:srgbClr val="C0C0C0"/>
                  </a:outerShdw>
                </a:effectLst>
                <a:latin typeface="宋体" pitchFamily="2" charset="-122"/>
              </a:rPr>
              <a:t>— </a:t>
            </a:r>
            <a:r>
              <a:rPr kumimoji="1" lang="zh-CN" altLang="en-US" sz="2400" dirty="0">
                <a:solidFill>
                  <a:schemeClr val="tx1"/>
                </a:solidFill>
                <a:effectLst>
                  <a:outerShdw blurRad="38100" dist="38100" dir="2700000" algn="tl">
                    <a:srgbClr val="C0C0C0"/>
                  </a:outerShdw>
                </a:effectLst>
                <a:latin typeface="宋体" pitchFamily="2" charset="-122"/>
              </a:rPr>
              <a:t>增加了消费者持有货币的成本</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a:t>
            </a:r>
            <a:r>
              <a:rPr kumimoji="1" lang="zh-CN" altLang="zh-CN" sz="2000" dirty="0">
                <a:solidFill>
                  <a:schemeClr val="tx1"/>
                </a:solidFill>
                <a:effectLst>
                  <a:outerShdw blurRad="38100" dist="38100" dir="2700000" algn="tl">
                    <a:srgbClr val="C0C0C0"/>
                  </a:outerShdw>
                </a:effectLst>
                <a:latin typeface="仿宋" pitchFamily="49" charset="-122"/>
                <a:ea typeface="仿宋" pitchFamily="49" charset="-122"/>
              </a:rPr>
              <a:t>人们会更</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加</a:t>
            </a:r>
            <a:r>
              <a:rPr kumimoji="1" lang="zh-CN" altLang="zh-CN" sz="2000" dirty="0">
                <a:solidFill>
                  <a:schemeClr val="tx1"/>
                </a:solidFill>
                <a:effectLst>
                  <a:outerShdw blurRad="38100" dist="38100" dir="2700000" algn="tl">
                    <a:srgbClr val="C0C0C0"/>
                  </a:outerShdw>
                </a:effectLst>
                <a:latin typeface="仿宋" pitchFamily="49" charset="-122"/>
                <a:ea typeface="仿宋" pitchFamily="49" charset="-122"/>
              </a:rPr>
              <a:t>频繁地光顾银行</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，银行为应付由此而来的交易活动的增加不得不雇用更多的职员）</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endParaRPr>
          </a:p>
          <a:p>
            <a:pPr marL="266700" indent="-266700" algn="just" eaLnBrk="1" hangingPunct="1">
              <a:spcBef>
                <a:spcPct val="5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增加“菜单成本”</a:t>
            </a:r>
            <a:r>
              <a:rPr kumimoji="1" lang="en-US" altLang="zh-CN" sz="2400" dirty="0">
                <a:solidFill>
                  <a:schemeClr val="tx1"/>
                </a:solidFill>
                <a:effectLst>
                  <a:outerShdw blurRad="38100" dist="38100" dir="2700000" algn="tl">
                    <a:srgbClr val="C0C0C0"/>
                  </a:outerShdw>
                </a:effectLst>
                <a:latin typeface="宋体" pitchFamily="2" charset="-122"/>
              </a:rPr>
              <a:t>— </a:t>
            </a:r>
            <a:r>
              <a:rPr kumimoji="1" lang="zh-CN" altLang="en-US" sz="2400" dirty="0">
                <a:solidFill>
                  <a:schemeClr val="tx1"/>
                </a:solidFill>
                <a:effectLst>
                  <a:outerShdw blurRad="38100" dist="38100" dir="2700000" algn="tl">
                    <a:srgbClr val="C0C0C0"/>
                  </a:outerShdw>
                </a:effectLst>
                <a:latin typeface="宋体" pitchFamily="2" charset="-122"/>
              </a:rPr>
              <a:t>增加厂商调整价格的成本</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（研究和确定新价格的成本、重新编印价目表的成本、销售点更换价格标签等）</a:t>
            </a:r>
          </a:p>
          <a:p>
            <a:pPr marL="266700" indent="-266700" algn="just" eaLnBrk="1" hangingPunct="1">
              <a:spcBef>
                <a:spcPct val="5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通货膨胀造成了价格体系中的“噪声”</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掩盖了产品价格所传递的市场供求信息的真实性，从而降低了整个市场体系的效率</a:t>
            </a:r>
          </a:p>
        </p:txBody>
      </p:sp>
      <p:sp>
        <p:nvSpPr>
          <p:cNvPr id="5" name="Comment 2">
            <a:hlinkClick r:id="rId2" action="ppaction://hlinksldjump"/>
          </p:cNvPr>
          <p:cNvSpPr>
            <a:spLocks noChangeArrowheads="1"/>
          </p:cNvSpPr>
          <p:nvPr/>
        </p:nvSpPr>
        <p:spPr bwMode="auto">
          <a:xfrm>
            <a:off x="635961" y="1052736"/>
            <a:ext cx="44243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1.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通货膨胀的社会成本</a:t>
            </a:r>
          </a:p>
        </p:txBody>
      </p:sp>
      <p:sp>
        <p:nvSpPr>
          <p:cNvPr id="2" name="日期占位符 1"/>
          <p:cNvSpPr>
            <a:spLocks noGrp="1"/>
          </p:cNvSpPr>
          <p:nvPr>
            <p:ph type="dt" sz="half" idx="10"/>
          </p:nvPr>
        </p:nvSpPr>
        <p:spPr/>
        <p:txBody>
          <a:bodyPr/>
          <a:lstStyle/>
          <a:p>
            <a:pPr>
              <a:defRPr/>
            </a:pPr>
            <a:fld id="{128E991B-B437-442F-B2AD-722541DE3C36}"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78400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22"/>
                                        </p:tgtEl>
                                        <p:attrNameLst>
                                          <p:attrName>style.visibility</p:attrName>
                                        </p:attrNameLst>
                                      </p:cBhvr>
                                      <p:to>
                                        <p:strVal val="visible"/>
                                      </p:to>
                                    </p:set>
                                    <p:animEffect transition="in" filter="blinds(horizontal)">
                                      <p:cBhvr>
                                        <p:cTn id="7" dur="500"/>
                                        <p:tgtEl>
                                          <p:spTgt spid="542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2723">
                                            <p:txEl>
                                              <p:pRg st="0" end="0"/>
                                            </p:txEl>
                                          </p:spTgt>
                                        </p:tgtEl>
                                        <p:attrNameLst>
                                          <p:attrName>style.visibility</p:attrName>
                                        </p:attrNameLst>
                                      </p:cBhvr>
                                      <p:to>
                                        <p:strVal val="visible"/>
                                      </p:to>
                                    </p:set>
                                    <p:animEffect transition="in" filter="wipe(up)">
                                      <p:cBhvr>
                                        <p:cTn id="17" dur="500"/>
                                        <p:tgtEl>
                                          <p:spTgt spid="54272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42723">
                                            <p:txEl>
                                              <p:pRg st="1" end="1"/>
                                            </p:txEl>
                                          </p:spTgt>
                                        </p:tgtEl>
                                        <p:attrNameLst>
                                          <p:attrName>style.visibility</p:attrName>
                                        </p:attrNameLst>
                                      </p:cBhvr>
                                      <p:to>
                                        <p:strVal val="visible"/>
                                      </p:to>
                                    </p:set>
                                    <p:animEffect transition="in" filter="wipe(up)">
                                      <p:cBhvr>
                                        <p:cTn id="22" dur="500"/>
                                        <p:tgtEl>
                                          <p:spTgt spid="54272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42723">
                                            <p:txEl>
                                              <p:pRg st="2" end="2"/>
                                            </p:txEl>
                                          </p:spTgt>
                                        </p:tgtEl>
                                        <p:attrNameLst>
                                          <p:attrName>style.visibility</p:attrName>
                                        </p:attrNameLst>
                                      </p:cBhvr>
                                      <p:to>
                                        <p:strVal val="visible"/>
                                      </p:to>
                                    </p:set>
                                    <p:animEffect transition="in" filter="wipe(up)">
                                      <p:cBhvr>
                                        <p:cTn id="27" dur="500"/>
                                        <p:tgtEl>
                                          <p:spTgt spid="542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2" grpId="0"/>
      <p:bldP spid="542723" grpId="0" build="p" autoUpdateAnimBg="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C2EE570-0F36-4079-8885-6C1DDA79F980}" type="slidenum">
              <a:rPr lang="en-GB" altLang="zh-CN" sz="1200" b="0">
                <a:solidFill>
                  <a:schemeClr val="bg1"/>
                </a:solidFill>
              </a:rPr>
              <a:pPr/>
              <a:t>3</a:t>
            </a:fld>
            <a:endParaRPr lang="en-GB" altLang="zh-CN" sz="1200" b="0">
              <a:solidFill>
                <a:schemeClr val="bg1"/>
              </a:solidFill>
            </a:endParaRPr>
          </a:p>
        </p:txBody>
      </p:sp>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1" name="Rectangle 3"/>
          <p:cNvSpPr>
            <a:spLocks noChangeArrowheads="1"/>
          </p:cNvSpPr>
          <p:nvPr/>
        </p:nvSpPr>
        <p:spPr bwMode="auto">
          <a:xfrm>
            <a:off x="755650" y="836613"/>
            <a:ext cx="4105275" cy="36988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黑体" pitchFamily="2" charset="-122"/>
                <a:ea typeface="黑体" pitchFamily="2" charset="-122"/>
              </a:rPr>
              <a:t>衡量失业</a:t>
            </a:r>
            <a:r>
              <a:rPr lang="en-US" altLang="zh-CN" sz="2400" dirty="0">
                <a:solidFill>
                  <a:srgbClr val="336699"/>
                </a:solidFill>
                <a:effectLst>
                  <a:outerShdw blurRad="38100" dist="38100" dir="2700000" algn="tl">
                    <a:srgbClr val="C0C0C0"/>
                  </a:outerShdw>
                </a:effectLst>
                <a:latin typeface="黑体" pitchFamily="2" charset="-122"/>
                <a:ea typeface="黑体" pitchFamily="2" charset="-122"/>
              </a:rPr>
              <a:t>/</a:t>
            </a:r>
            <a:r>
              <a:rPr lang="zh-CN" altLang="en-US" sz="2400" dirty="0">
                <a:solidFill>
                  <a:srgbClr val="336699"/>
                </a:solidFill>
                <a:effectLst>
                  <a:outerShdw blurRad="38100" dist="38100" dir="2700000" algn="tl">
                    <a:srgbClr val="C0C0C0"/>
                  </a:outerShdw>
                </a:effectLst>
                <a:latin typeface="黑体" pitchFamily="2" charset="-122"/>
                <a:ea typeface="黑体" pitchFamily="2" charset="-122"/>
              </a:rPr>
              <a:t>就业状况的指标</a:t>
            </a:r>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1026" name="对象 11"/>
          <p:cNvGraphicFramePr>
            <a:graphicFrameLocks noChangeAspect="1"/>
          </p:cNvGraphicFramePr>
          <p:nvPr>
            <p:extLst>
              <p:ext uri="{D42A27DB-BD31-4B8C-83A1-F6EECF244321}">
                <p14:modId xmlns:p14="http://schemas.microsoft.com/office/powerpoint/2010/main" val="1345933486"/>
              </p:ext>
            </p:extLst>
          </p:nvPr>
        </p:nvGraphicFramePr>
        <p:xfrm>
          <a:off x="1797808" y="1785552"/>
          <a:ext cx="3517900" cy="720725"/>
        </p:xfrm>
        <a:graphic>
          <a:graphicData uri="http://schemas.openxmlformats.org/presentationml/2006/ole">
            <mc:AlternateContent xmlns:mc="http://schemas.openxmlformats.org/markup-compatibility/2006">
              <mc:Choice xmlns:v="urn:schemas-microsoft-com:vml" Requires="v">
                <p:oleObj spid="_x0000_s37918" name="Equation" r:id="rId3" imgW="2044700" imgH="419100" progId="Equation.DSMT4">
                  <p:embed/>
                </p:oleObj>
              </mc:Choice>
              <mc:Fallback>
                <p:oleObj name="Equation" r:id="rId3" imgW="20447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808" y="1785552"/>
                        <a:ext cx="3517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7" name="对象 13"/>
          <p:cNvGraphicFramePr>
            <a:graphicFrameLocks noChangeAspect="1"/>
          </p:cNvGraphicFramePr>
          <p:nvPr>
            <p:extLst>
              <p:ext uri="{D42A27DB-BD31-4B8C-83A1-F6EECF244321}">
                <p14:modId xmlns:p14="http://schemas.microsoft.com/office/powerpoint/2010/main" val="1330315150"/>
              </p:ext>
            </p:extLst>
          </p:nvPr>
        </p:nvGraphicFramePr>
        <p:xfrm>
          <a:off x="1763688" y="2924944"/>
          <a:ext cx="4303713" cy="720725"/>
        </p:xfrm>
        <a:graphic>
          <a:graphicData uri="http://schemas.openxmlformats.org/presentationml/2006/ole">
            <mc:AlternateContent xmlns:mc="http://schemas.openxmlformats.org/markup-compatibility/2006">
              <mc:Choice xmlns:v="urn:schemas-microsoft-com:vml" Requires="v">
                <p:oleObj spid="_x0000_s37919" name="Equation" r:id="rId5" imgW="2501900" imgH="419100" progId="Equation.DSMT4">
                  <p:embed/>
                </p:oleObj>
              </mc:Choice>
              <mc:Fallback>
                <p:oleObj name="Equation" r:id="rId5" imgW="25019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2924944"/>
                        <a:ext cx="43037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 name="日期占位符 1"/>
          <p:cNvSpPr>
            <a:spLocks noGrp="1"/>
          </p:cNvSpPr>
          <p:nvPr>
            <p:ph type="dt" sz="half" idx="10"/>
          </p:nvPr>
        </p:nvSpPr>
        <p:spPr/>
        <p:txBody>
          <a:bodyPr/>
          <a:lstStyle/>
          <a:p>
            <a:pPr>
              <a:defRPr/>
            </a:pPr>
            <a:fld id="{AD015BB1-00F3-4B0C-98B3-E747DB464728}"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95418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B3DF903-D8B3-4C1F-B42A-069AF95119E2}" type="slidenum">
              <a:rPr lang="en-GB" altLang="zh-CN" sz="1200" b="0">
                <a:solidFill>
                  <a:schemeClr val="bg1"/>
                </a:solidFill>
              </a:rPr>
              <a:pPr/>
              <a:t>30</a:t>
            </a:fld>
            <a:endParaRPr lang="en-GB" altLang="zh-CN" sz="1200" b="0">
              <a:solidFill>
                <a:schemeClr val="bg1"/>
              </a:solidFill>
            </a:endParaRPr>
          </a:p>
        </p:txBody>
      </p:sp>
      <p:sp>
        <p:nvSpPr>
          <p:cNvPr id="5" name="Comment 2">
            <a:hlinkClick r:id="rId2" action="ppaction://hlinksldjump"/>
          </p:cNvPr>
          <p:cNvSpPr>
            <a:spLocks noChangeArrowheads="1"/>
          </p:cNvSpPr>
          <p:nvPr/>
        </p:nvSpPr>
        <p:spPr bwMode="auto">
          <a:xfrm>
            <a:off x="692150" y="765175"/>
            <a:ext cx="44243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2.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通货膨胀的经济影响</a:t>
            </a:r>
          </a:p>
        </p:txBody>
      </p:sp>
      <p:sp>
        <p:nvSpPr>
          <p:cNvPr id="6" name="Comment 49">
            <a:hlinkClick r:id="rId3" action="ppaction://hlinksldjump"/>
          </p:cNvPr>
          <p:cNvSpPr>
            <a:spLocks noChangeArrowheads="1"/>
          </p:cNvSpPr>
          <p:nvPr/>
        </p:nvSpPr>
        <p:spPr bwMode="auto">
          <a:xfrm>
            <a:off x="827584" y="1700808"/>
            <a:ext cx="460851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marL="342900" indent="-342900">
              <a:lnSpc>
                <a:spcPct val="90000"/>
              </a:lnSpc>
              <a:buClr>
                <a:srgbClr val="FF6600"/>
              </a:buClr>
              <a:buSzPct val="100000"/>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对收入分配的影响</a:t>
            </a:r>
          </a:p>
        </p:txBody>
      </p:sp>
      <p:sp>
        <p:nvSpPr>
          <p:cNvPr id="7" name="Rectangle 3"/>
          <p:cNvSpPr>
            <a:spLocks noChangeArrowheads="1"/>
          </p:cNvSpPr>
          <p:nvPr/>
        </p:nvSpPr>
        <p:spPr bwMode="auto">
          <a:xfrm>
            <a:off x="1042988" y="2205038"/>
            <a:ext cx="7273925" cy="3240087"/>
          </a:xfrm>
          <a:prstGeom prst="rect">
            <a:avLst/>
          </a:prstGeom>
          <a:noFill/>
          <a:ln w="9525">
            <a:noFill/>
            <a:miter lim="800000"/>
            <a:headEnd/>
            <a:tailEnd/>
          </a:ln>
          <a:effectLst/>
        </p:spPr>
        <p:txBody>
          <a:bodyPr/>
          <a:lstStyle/>
          <a:p>
            <a:pPr marL="266700" indent="-266700" algn="just" eaLnBrk="1" hangingPunct="1">
              <a:spcBef>
                <a:spcPct val="5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不利于靠固定收入维持生活的阶层</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（工薪阶层、公共雇员、领取退休金和救济金等人群）</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endParaRPr>
          </a:p>
          <a:p>
            <a:pPr marL="266700" indent="-266700" algn="just" eaLnBrk="1" hangingPunct="1">
              <a:spcBef>
                <a:spcPct val="5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在债务人与债权人之间，通货膨胀有利于债务人不利于债权人</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（实际利率</a:t>
            </a:r>
            <a:r>
              <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名义利率</a:t>
            </a:r>
            <a:r>
              <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通胀率）</a:t>
            </a:r>
            <a:endPar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a:p>
            <a:pPr marL="266700" indent="-266700" algn="just" eaLnBrk="1" hangingPunct="1">
              <a:spcBef>
                <a:spcPct val="5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在政府与公众之间，通货膨胀有利于政府而不利于公众</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（产品价格提高，厂商上交的税收就会增加；名义工资提高，所得税增加。</a:t>
            </a:r>
            <a:r>
              <a:rPr kumimoji="1" lang="en-US" altLang="zh-CN" sz="2000" dirty="0">
                <a:solidFill>
                  <a:srgbClr val="FF0000"/>
                </a:solidFill>
                <a:effectLst>
                  <a:outerShdw blurRad="38100" dist="38100" dir="2700000" algn="tl">
                    <a:srgbClr val="C0C0C0"/>
                  </a:outerShdw>
                </a:effectLst>
                <a:latin typeface="仿宋" pitchFamily="49" charset="-122"/>
                <a:ea typeface="仿宋" pitchFamily="49" charset="-122"/>
              </a:rPr>
              <a:t>→“</a:t>
            </a:r>
            <a:r>
              <a:rPr kumimoji="1" lang="zh-CN" altLang="en-US" sz="2000" dirty="0">
                <a:solidFill>
                  <a:srgbClr val="FF0000"/>
                </a:solidFill>
                <a:effectLst>
                  <a:outerShdw blurRad="38100" dist="38100" dir="2700000" algn="tl">
                    <a:srgbClr val="C0C0C0"/>
                  </a:outerShdw>
                </a:effectLst>
                <a:latin typeface="仿宋" pitchFamily="49" charset="-122"/>
                <a:ea typeface="仿宋" pitchFamily="49" charset="-122"/>
              </a:rPr>
              <a:t>通货膨胀税”？</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a:t>
            </a:r>
          </a:p>
        </p:txBody>
      </p:sp>
      <p:sp>
        <p:nvSpPr>
          <p:cNvPr id="2" name="日期占位符 1"/>
          <p:cNvSpPr>
            <a:spLocks noGrp="1"/>
          </p:cNvSpPr>
          <p:nvPr>
            <p:ph type="dt" sz="half" idx="10"/>
          </p:nvPr>
        </p:nvSpPr>
        <p:spPr/>
        <p:txBody>
          <a:bodyPr/>
          <a:lstStyle/>
          <a:p>
            <a:pPr>
              <a:defRPr/>
            </a:pPr>
            <a:fld id="{B9497D0F-66D4-4BC8-B852-88312A858A2B}"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775293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up)">
                                      <p:cBhvr>
                                        <p:cTn id="17" dur="500"/>
                                        <p:tgtEl>
                                          <p:spTgt spid="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up)">
                                      <p:cBhvr>
                                        <p:cTn id="22" dur="500"/>
                                        <p:tgtEl>
                                          <p:spTgt spid="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up)">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utoUpdateAnimBg="0"/>
      <p:bldP spid="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952F6CC-298E-4319-A410-77748EEBB3E9}" type="slidenum">
              <a:rPr lang="en-GB" altLang="zh-CN" sz="1200" b="0">
                <a:solidFill>
                  <a:schemeClr val="bg1"/>
                </a:solidFill>
              </a:rPr>
              <a:pPr/>
              <a:t>31</a:t>
            </a:fld>
            <a:endParaRPr lang="en-GB" altLang="zh-CN" sz="1200" b="0">
              <a:solidFill>
                <a:schemeClr val="bg1"/>
              </a:solidFill>
            </a:endParaRPr>
          </a:p>
        </p:txBody>
      </p:sp>
      <p:sp>
        <p:nvSpPr>
          <p:cNvPr id="526339" name="Rectangle 3"/>
          <p:cNvSpPr>
            <a:spLocks noChangeArrowheads="1"/>
          </p:cNvSpPr>
          <p:nvPr/>
        </p:nvSpPr>
        <p:spPr bwMode="auto">
          <a:xfrm>
            <a:off x="973138" y="3230563"/>
            <a:ext cx="7380287" cy="2232025"/>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80000"/>
              <a:buFont typeface="Wingdings" pitchFamily="2" charset="2"/>
              <a:buChar char="Ø"/>
              <a:defRPr/>
            </a:pPr>
            <a:r>
              <a:rPr kumimoji="1" lang="zh-CN" altLang="en-US" sz="2400" dirty="0">
                <a:solidFill>
                  <a:schemeClr val="tx1"/>
                </a:solidFill>
                <a:effectLst>
                  <a:outerShdw blurRad="38100" dist="38100" dir="2700000" algn="tl">
                    <a:srgbClr val="C0C0C0"/>
                  </a:outerShdw>
                </a:effectLst>
                <a:latin typeface="宋体" pitchFamily="2" charset="-122"/>
              </a:rPr>
              <a:t>债务：</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各种贷款、分期付款、私人借款</a:t>
            </a:r>
            <a:r>
              <a:rPr kumimoji="1" lang="en-US" altLang="zh-CN" sz="2400" dirty="0">
                <a:solidFill>
                  <a:srgbClr val="FF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FF0000"/>
                </a:solidFill>
                <a:effectLst>
                  <a:outerShdw blurRad="38100" dist="38100" dir="2700000" algn="tl">
                    <a:srgbClr val="C0C0C0"/>
                  </a:outerShdw>
                </a:effectLst>
                <a:latin typeface="楷体" pitchFamily="49" charset="-122"/>
                <a:ea typeface="楷体" pitchFamily="49" charset="-122"/>
              </a:rPr>
              <a:t>本息金额固定</a:t>
            </a:r>
          </a:p>
          <a:p>
            <a:pPr marL="342900" indent="-342900" algn="just" eaLnBrk="1" hangingPunct="1">
              <a:spcBef>
                <a:spcPct val="50000"/>
              </a:spcBef>
              <a:buClr>
                <a:srgbClr val="FF6600"/>
              </a:buClr>
              <a:buSzPct val="80000"/>
              <a:buFont typeface="Wingdings" pitchFamily="2" charset="2"/>
              <a:buChar char="Ø"/>
              <a:defRPr/>
            </a:pPr>
            <a:r>
              <a:rPr kumimoji="1" lang="zh-CN" altLang="en-US" sz="2400" dirty="0">
                <a:solidFill>
                  <a:schemeClr val="tx1"/>
                </a:solidFill>
                <a:effectLst>
                  <a:outerShdw blurRad="38100" dist="38100" dir="2700000" algn="tl">
                    <a:srgbClr val="C0C0C0"/>
                  </a:outerShdw>
                </a:effectLst>
                <a:latin typeface="宋体" pitchFamily="2" charset="-122"/>
              </a:rPr>
              <a:t>财产净值</a:t>
            </a:r>
            <a:r>
              <a:rPr kumimoji="1" lang="en-US" altLang="en-US"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资产价值</a:t>
            </a:r>
            <a:r>
              <a:rPr kumimoji="1" lang="en-US" altLang="en-US"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债务价值</a:t>
            </a: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在发生通胀时，居民的财产净值会发生变化，有人受益，有人受损，取决于资产</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债务结构 </a:t>
            </a:r>
          </a:p>
        </p:txBody>
      </p:sp>
      <p:sp>
        <p:nvSpPr>
          <p:cNvPr id="5" name="Rectangle 3"/>
          <p:cNvSpPr>
            <a:spLocks noChangeArrowheads="1"/>
          </p:cNvSpPr>
          <p:nvPr/>
        </p:nvSpPr>
        <p:spPr bwMode="auto">
          <a:xfrm>
            <a:off x="971550" y="1939925"/>
            <a:ext cx="1296988" cy="503238"/>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80000"/>
              <a:buFont typeface="Wingdings" pitchFamily="2" charset="2"/>
              <a:buChar char="Ø"/>
              <a:defRPr/>
            </a:pPr>
            <a:r>
              <a:rPr kumimoji="1" lang="zh-CN" altLang="en-US" sz="2400" dirty="0">
                <a:solidFill>
                  <a:schemeClr val="tx1"/>
                </a:solidFill>
                <a:effectLst>
                  <a:outerShdw blurRad="38100" dist="38100" dir="2700000" algn="tl">
                    <a:srgbClr val="C0C0C0"/>
                  </a:outerShdw>
                </a:effectLst>
                <a:latin typeface="宋体" pitchFamily="2" charset="-122"/>
              </a:rPr>
              <a:t>资产</a:t>
            </a:r>
          </a:p>
        </p:txBody>
      </p:sp>
      <p:sp>
        <p:nvSpPr>
          <p:cNvPr id="6" name="AutoShape 4"/>
          <p:cNvSpPr>
            <a:spLocks/>
          </p:cNvSpPr>
          <p:nvPr/>
        </p:nvSpPr>
        <p:spPr bwMode="auto">
          <a:xfrm>
            <a:off x="2124075" y="1790700"/>
            <a:ext cx="200025" cy="801688"/>
          </a:xfrm>
          <a:prstGeom prst="leftBrace">
            <a:avLst>
              <a:gd name="adj1" fmla="val 33399"/>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7" name="Rectangle 3"/>
          <p:cNvSpPr>
            <a:spLocks noChangeArrowheads="1"/>
          </p:cNvSpPr>
          <p:nvPr/>
        </p:nvSpPr>
        <p:spPr bwMode="auto">
          <a:xfrm>
            <a:off x="2339975" y="1557338"/>
            <a:ext cx="5903913" cy="1584325"/>
          </a:xfrm>
          <a:prstGeom prst="rect">
            <a:avLst/>
          </a:prstGeom>
          <a:noFill/>
          <a:ln w="9525">
            <a:noFill/>
            <a:miter lim="800000"/>
            <a:headEnd/>
            <a:tailEnd/>
          </a:ln>
          <a:effectLst/>
        </p:spPr>
        <p:txBody>
          <a:bodyPr/>
          <a:lstStyle/>
          <a:p>
            <a:pPr marL="285750" indent="-285750" algn="just" eaLnBrk="1" hangingPunct="1">
              <a:lnSpc>
                <a:spcPct val="90000"/>
              </a:lnSpc>
              <a:spcBef>
                <a:spcPts val="0"/>
              </a:spcBef>
              <a:buClr>
                <a:srgbClr val="FF6600"/>
              </a:buClr>
              <a:buSzPct val="10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价格可变：土地、房屋等实物资产，股票等金融资产</a:t>
            </a:r>
            <a:r>
              <a:rPr kumimoji="1" lang="en-US" altLang="zh-CN" sz="2400" dirty="0">
                <a:solidFill>
                  <a:srgbClr val="FF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FF0000"/>
                </a:solidFill>
                <a:effectLst>
                  <a:outerShdw blurRad="38100" dist="38100" dir="2700000" algn="tl">
                    <a:srgbClr val="C0C0C0"/>
                  </a:outerShdw>
                </a:effectLst>
                <a:latin typeface="楷体" pitchFamily="49" charset="-122"/>
                <a:ea typeface="楷体" pitchFamily="49" charset="-122"/>
              </a:rPr>
              <a:t>价格大体随通胀率变动</a:t>
            </a:r>
          </a:p>
          <a:p>
            <a:pPr marL="285750" indent="-285750" algn="just" eaLnBrk="1" hangingPunct="1">
              <a:lnSpc>
                <a:spcPct val="90000"/>
              </a:lnSpc>
              <a:spcBef>
                <a:spcPts val="1200"/>
              </a:spcBef>
              <a:buClr>
                <a:srgbClr val="FF6600"/>
              </a:buClr>
              <a:buSzPct val="10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金额固定：现金、存款、买进的债券</a:t>
            </a:r>
            <a:r>
              <a:rPr kumimoji="1" lang="en-US" altLang="zh-CN" sz="2400" dirty="0">
                <a:solidFill>
                  <a:srgbClr val="FF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FF0000"/>
                </a:solidFill>
                <a:effectLst>
                  <a:outerShdw blurRad="38100" dist="38100" dir="2700000" algn="tl">
                    <a:srgbClr val="C0C0C0"/>
                  </a:outerShdw>
                </a:effectLst>
                <a:latin typeface="楷体" pitchFamily="49" charset="-122"/>
                <a:ea typeface="楷体" pitchFamily="49" charset="-122"/>
              </a:rPr>
              <a:t>本息金额固定</a:t>
            </a:r>
            <a:endParaRPr kumimoji="1" lang="zh-CN" altLang="en-US" sz="2400" dirty="0">
              <a:solidFill>
                <a:srgbClr val="FF0000"/>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8" name="Comment 49">
            <a:hlinkClick r:id="rId2" action="ppaction://hlinksldjump"/>
          </p:cNvPr>
          <p:cNvSpPr>
            <a:spLocks noChangeArrowheads="1"/>
          </p:cNvSpPr>
          <p:nvPr/>
        </p:nvSpPr>
        <p:spPr bwMode="auto">
          <a:xfrm>
            <a:off x="827088" y="765175"/>
            <a:ext cx="460851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marL="342900" indent="-342900">
              <a:lnSpc>
                <a:spcPct val="90000"/>
              </a:lnSpc>
              <a:buClr>
                <a:srgbClr val="FF6600"/>
              </a:buClr>
              <a:buSzPct val="100000"/>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对财产的影响</a:t>
            </a:r>
          </a:p>
        </p:txBody>
      </p:sp>
      <p:sp>
        <p:nvSpPr>
          <p:cNvPr id="2" name="日期占位符 1"/>
          <p:cNvSpPr>
            <a:spLocks noGrp="1"/>
          </p:cNvSpPr>
          <p:nvPr>
            <p:ph type="dt" sz="half" idx="10"/>
          </p:nvPr>
        </p:nvSpPr>
        <p:spPr/>
        <p:txBody>
          <a:bodyPr/>
          <a:lstStyle/>
          <a:p>
            <a:pPr>
              <a:defRPr/>
            </a:pPr>
            <a:fld id="{6676991B-4E73-4DD0-A371-9A5FA415B5A0}"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400341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26339">
                                            <p:txEl>
                                              <p:pRg st="0" end="0"/>
                                            </p:txEl>
                                          </p:spTgt>
                                        </p:tgtEl>
                                        <p:attrNameLst>
                                          <p:attrName>style.visibility</p:attrName>
                                        </p:attrNameLst>
                                      </p:cBhvr>
                                      <p:to>
                                        <p:strVal val="visible"/>
                                      </p:to>
                                    </p:set>
                                    <p:animEffect transition="in" filter="wipe(up)">
                                      <p:cBhvr>
                                        <p:cTn id="23" dur="500"/>
                                        <p:tgtEl>
                                          <p:spTgt spid="526339">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26339">
                                            <p:txEl>
                                              <p:pRg st="1" end="1"/>
                                            </p:txEl>
                                          </p:spTgt>
                                        </p:tgtEl>
                                        <p:attrNameLst>
                                          <p:attrName>style.visibility</p:attrName>
                                        </p:attrNameLst>
                                      </p:cBhvr>
                                      <p:to>
                                        <p:strVal val="visible"/>
                                      </p:to>
                                    </p:set>
                                    <p:animEffect transition="in" filter="wipe(up)">
                                      <p:cBhvr>
                                        <p:cTn id="28" dur="500"/>
                                        <p:tgtEl>
                                          <p:spTgt spid="526339">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26339">
                                            <p:txEl>
                                              <p:pRg st="2" end="2"/>
                                            </p:txEl>
                                          </p:spTgt>
                                        </p:tgtEl>
                                        <p:attrNameLst>
                                          <p:attrName>style.visibility</p:attrName>
                                        </p:attrNameLst>
                                      </p:cBhvr>
                                      <p:to>
                                        <p:strVal val="visible"/>
                                      </p:to>
                                    </p:set>
                                    <p:animEffect transition="in" filter="wipe(up)">
                                      <p:cBhvr>
                                        <p:cTn id="33" dur="500"/>
                                        <p:tgtEl>
                                          <p:spTgt spid="526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autoUpdateAnimBg="0"/>
      <p:bldP spid="5" grpId="0"/>
      <p:bldP spid="6" grpId="0" animBg="1"/>
      <p:bldP spid="7" grpId="0"/>
      <p:bldP spid="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7"/>
          <p:cNvSpPr>
            <a:spLocks noChangeArrowheads="1"/>
          </p:cNvSpPr>
          <p:nvPr/>
        </p:nvSpPr>
        <p:spPr bwMode="auto">
          <a:xfrm>
            <a:off x="1692275" y="620713"/>
            <a:ext cx="5905500" cy="436562"/>
          </a:xfrm>
          <a:prstGeom prst="rect">
            <a:avLst/>
          </a:prstGeom>
          <a:noFill/>
          <a:ln w="9525">
            <a:noFill/>
            <a:miter lim="800000"/>
            <a:headEnd/>
            <a:tailEnd/>
          </a:ln>
          <a:effectLst/>
        </p:spPr>
        <p:txBody>
          <a:bodyPr anchor="ctr"/>
          <a:lstStyle/>
          <a:p>
            <a:pPr algn="ctr" eaLnBrk="1" hangingPunct="1">
              <a:defRPr/>
            </a:pPr>
            <a:r>
              <a:rPr lang="zh-CN" altLang="en-US" sz="2400" dirty="0">
                <a:solidFill>
                  <a:srgbClr val="336699"/>
                </a:solidFill>
                <a:effectLst>
                  <a:outerShdw blurRad="38100" dist="38100" dir="2700000" algn="tl">
                    <a:srgbClr val="C0C0C0"/>
                  </a:outerShdw>
                </a:effectLst>
                <a:latin typeface="楷体" pitchFamily="49" charset="-122"/>
                <a:ea typeface="楷体" pitchFamily="49" charset="-122"/>
              </a:rPr>
              <a:t>通货膨胀发生前居民的财产净值 </a:t>
            </a:r>
          </a:p>
        </p:txBody>
      </p:sp>
      <p:graphicFrame>
        <p:nvGraphicFramePr>
          <p:cNvPr id="5" name="Group 80"/>
          <p:cNvGraphicFramePr>
            <a:graphicFrameLocks/>
          </p:cNvGraphicFramePr>
          <p:nvPr/>
        </p:nvGraphicFramePr>
        <p:xfrm>
          <a:off x="1116013" y="1135063"/>
          <a:ext cx="7488238" cy="1646235"/>
        </p:xfrm>
        <a:graphic>
          <a:graphicData uri="http://schemas.openxmlformats.org/drawingml/2006/table">
            <a:tbl>
              <a:tblPr/>
              <a:tblGrid>
                <a:gridCol w="1584325"/>
                <a:gridCol w="1947863"/>
                <a:gridCol w="1901825"/>
                <a:gridCol w="2054225"/>
              </a:tblGrid>
              <a:tr h="329247">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项目</a:t>
                      </a:r>
                      <a:endPar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居民</a:t>
                      </a: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居民</a:t>
                      </a: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B</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居民</a:t>
                      </a: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C</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29247">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价格可变的资产</a:t>
                      </a:r>
                      <a:endPar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2000</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20000</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10000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29247">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金额固定的资产</a:t>
                      </a:r>
                      <a:endPar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1000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10000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20000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29247">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债务</a:t>
                      </a:r>
                      <a:endPar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4000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29247">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财产净值</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-1000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+30000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+30000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6" name="Rectangle 66"/>
          <p:cNvSpPr>
            <a:spLocks noChangeArrowheads="1"/>
          </p:cNvSpPr>
          <p:nvPr/>
        </p:nvSpPr>
        <p:spPr bwMode="auto">
          <a:xfrm>
            <a:off x="1692275" y="2924175"/>
            <a:ext cx="5905500" cy="436563"/>
          </a:xfrm>
          <a:prstGeom prst="rect">
            <a:avLst/>
          </a:prstGeom>
          <a:noFill/>
          <a:ln w="9525">
            <a:noFill/>
            <a:miter lim="800000"/>
            <a:headEnd/>
            <a:tailEnd/>
          </a:ln>
          <a:effectLst/>
        </p:spPr>
        <p:txBody>
          <a:bodyPr anchor="ctr"/>
          <a:lstStyle/>
          <a:p>
            <a:pPr algn="ctr" eaLnBrk="1" hangingPunct="1">
              <a:defRPr/>
            </a:pPr>
            <a:r>
              <a:rPr lang="zh-CN" altLang="en-US" sz="2400" dirty="0">
                <a:solidFill>
                  <a:srgbClr val="800000"/>
                </a:solidFill>
                <a:effectLst>
                  <a:outerShdw blurRad="38100" dist="38100" dir="2700000" algn="tl">
                    <a:srgbClr val="C0C0C0"/>
                  </a:outerShdw>
                </a:effectLst>
                <a:latin typeface="楷体" pitchFamily="49" charset="-122"/>
                <a:ea typeface="楷体" pitchFamily="49" charset="-122"/>
              </a:rPr>
              <a:t>物价上涨</a:t>
            </a:r>
            <a:r>
              <a:rPr lang="en-US" altLang="zh-CN" sz="2400" dirty="0">
                <a:solidFill>
                  <a:srgbClr val="800000"/>
                </a:solidFill>
                <a:effectLst>
                  <a:outerShdw blurRad="38100" dist="38100" dir="2700000" algn="tl">
                    <a:srgbClr val="C0C0C0"/>
                  </a:outerShdw>
                </a:effectLst>
                <a:latin typeface="楷体" pitchFamily="49" charset="-122"/>
                <a:ea typeface="楷体" pitchFamily="49" charset="-122"/>
              </a:rPr>
              <a:t>1</a:t>
            </a:r>
            <a:r>
              <a:rPr lang="zh-CN" altLang="en-US" sz="2400" dirty="0">
                <a:solidFill>
                  <a:srgbClr val="800000"/>
                </a:solidFill>
                <a:effectLst>
                  <a:outerShdw blurRad="38100" dist="38100" dir="2700000" algn="tl">
                    <a:srgbClr val="C0C0C0"/>
                  </a:outerShdw>
                </a:effectLst>
                <a:latin typeface="楷体" pitchFamily="49" charset="-122"/>
                <a:ea typeface="楷体" pitchFamily="49" charset="-122"/>
              </a:rPr>
              <a:t>倍后居民的财产净值（实际值） </a:t>
            </a:r>
          </a:p>
        </p:txBody>
      </p:sp>
      <p:graphicFrame>
        <p:nvGraphicFramePr>
          <p:cNvPr id="7" name="Group 34"/>
          <p:cNvGraphicFramePr>
            <a:graphicFrameLocks/>
          </p:cNvGraphicFramePr>
          <p:nvPr/>
        </p:nvGraphicFramePr>
        <p:xfrm>
          <a:off x="1116013" y="3429000"/>
          <a:ext cx="7488238" cy="1584960"/>
        </p:xfrm>
        <a:graphic>
          <a:graphicData uri="http://schemas.openxmlformats.org/drawingml/2006/table">
            <a:tbl>
              <a:tblPr/>
              <a:tblGrid>
                <a:gridCol w="1584325"/>
                <a:gridCol w="1944688"/>
                <a:gridCol w="1943100"/>
                <a:gridCol w="2016125"/>
              </a:tblGrid>
              <a:tr h="316865">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项目</a:t>
                      </a:r>
                      <a:endPar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居民</a:t>
                      </a: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居民</a:t>
                      </a: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B</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居民</a:t>
                      </a: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C</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16865">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价格可变的资产</a:t>
                      </a:r>
                      <a:endPar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2000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20000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10000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16865">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金额固定的资产</a:t>
                      </a:r>
                      <a:endPar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500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5000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10000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16865">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债务</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2000</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0</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0</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16865">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财产净值</a:t>
                      </a:r>
                      <a:endPar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+500</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+25000</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+20000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8" name="Rectangle 69"/>
          <p:cNvSpPr>
            <a:spLocks noChangeArrowheads="1"/>
          </p:cNvSpPr>
          <p:nvPr/>
        </p:nvSpPr>
        <p:spPr bwMode="auto">
          <a:xfrm>
            <a:off x="755650" y="5160963"/>
            <a:ext cx="7920038" cy="863600"/>
          </a:xfrm>
          <a:prstGeom prst="rect">
            <a:avLst/>
          </a:prstGeom>
          <a:noFill/>
          <a:ln w="9525">
            <a:noFill/>
            <a:miter lim="800000"/>
            <a:headEnd/>
            <a:tailEnd/>
          </a:ln>
          <a:effectLst/>
        </p:spPr>
        <p:txBody>
          <a:bodyPr/>
          <a:lstStyle/>
          <a:p>
            <a:pPr marL="180975" indent="-180975" algn="just" eaLnBrk="1" hangingPunct="1">
              <a:spcBef>
                <a:spcPct val="20000"/>
              </a:spcBef>
              <a:buClr>
                <a:srgbClr val="FF6600"/>
              </a:buClr>
              <a:buSzPct val="120000"/>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资产构成中，金额固定的资产比例越高，损失越大（居民</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C</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a:t>
            </a:r>
          </a:p>
          <a:p>
            <a:pPr marL="180975" indent="-180975" algn="just" eaLnBrk="1" hangingPunct="1">
              <a:spcBef>
                <a:spcPct val="20000"/>
              </a:spcBef>
              <a:buClr>
                <a:srgbClr val="FF6600"/>
              </a:buClr>
              <a:buSzPct val="120000"/>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债务越多，得益越大（居民</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A</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 </a:t>
            </a:r>
          </a:p>
        </p:txBody>
      </p:sp>
    </p:spTree>
    <p:extLst>
      <p:ext uri="{BB962C8B-B14F-4D97-AF65-F5344CB8AC3E}">
        <p14:creationId xmlns:p14="http://schemas.microsoft.com/office/powerpoint/2010/main" val="1987490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B50C84C-D864-4711-90E6-BCCAB65345B7}" type="slidenum">
              <a:rPr lang="en-GB" altLang="zh-CN" sz="1200" b="0">
                <a:solidFill>
                  <a:schemeClr val="bg1"/>
                </a:solidFill>
              </a:rPr>
              <a:pPr/>
              <a:t>33</a:t>
            </a:fld>
            <a:endParaRPr lang="en-GB" altLang="zh-CN" sz="1200" b="0">
              <a:solidFill>
                <a:schemeClr val="bg1"/>
              </a:solidFill>
            </a:endParaRPr>
          </a:p>
        </p:txBody>
      </p:sp>
      <p:sp>
        <p:nvSpPr>
          <p:cNvPr id="530435" name="Rectangle 3"/>
          <p:cNvSpPr>
            <a:spLocks noChangeArrowheads="1"/>
          </p:cNvSpPr>
          <p:nvPr/>
        </p:nvSpPr>
        <p:spPr bwMode="auto">
          <a:xfrm>
            <a:off x="1008063" y="1484313"/>
            <a:ext cx="7380287" cy="4751387"/>
          </a:xfrm>
          <a:prstGeom prst="rect">
            <a:avLst/>
          </a:prstGeom>
          <a:noFill/>
          <a:ln w="9525">
            <a:noFill/>
            <a:miter lim="800000"/>
            <a:headEnd/>
            <a:tailEnd/>
          </a:ln>
          <a:effectLst/>
        </p:spPr>
        <p:txBody>
          <a:bodyPr/>
          <a:lstStyle/>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增加生产和就业</a:t>
            </a:r>
          </a:p>
          <a:p>
            <a:pPr marL="542925" lvl="1" indent="-185738" algn="just" eaLnBrk="1" hangingPunct="1">
              <a:lnSpc>
                <a:spcPct val="95000"/>
              </a:lnSpc>
              <a:spcBef>
                <a:spcPct val="20000"/>
              </a:spcBef>
              <a:buClr>
                <a:srgbClr val="FF6600"/>
              </a:buClr>
              <a:buFont typeface="Arial" charset="0"/>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未预期：物价水平的上涨速度高于货币工资的增长速度，生产者可获得更多利润，从而增产</a:t>
            </a:r>
          </a:p>
          <a:p>
            <a:pPr marL="542925" lvl="1" indent="-185738" algn="just" eaLnBrk="1" hangingPunct="1">
              <a:lnSpc>
                <a:spcPct val="95000"/>
              </a:lnSpc>
              <a:spcBef>
                <a:spcPct val="20000"/>
              </a:spcBef>
              <a:buClr>
                <a:srgbClr val="FF6600"/>
              </a:buClr>
              <a:buFont typeface="Arial" charset="0"/>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预期：生产者不能增加</a:t>
            </a:r>
            <a:r>
              <a:rPr kumimoji="1" lang="zh-CN" altLang="en-US" sz="2400">
                <a:solidFill>
                  <a:schemeClr val="tx1"/>
                </a:solidFill>
                <a:effectLst>
                  <a:outerShdw blurRad="38100" dist="38100" dir="2700000" algn="tl">
                    <a:srgbClr val="C0C0C0"/>
                  </a:outerShdw>
                </a:effectLst>
                <a:latin typeface="楷体" pitchFamily="49" charset="-122"/>
                <a:ea typeface="楷体" pitchFamily="49" charset="-122"/>
              </a:rPr>
              <a:t>利润</a:t>
            </a:r>
            <a:r>
              <a:rPr kumimoji="1" lang="zh-CN" altLang="en-US" sz="2400" smtClean="0">
                <a:solidFill>
                  <a:schemeClr val="tx1"/>
                </a:solidFill>
                <a:effectLst>
                  <a:outerShdw blurRad="38100" dist="38100" dir="2700000" algn="tl">
                    <a:srgbClr val="C0C0C0"/>
                  </a:outerShdw>
                </a:effectLst>
                <a:latin typeface="楷体" pitchFamily="49" charset="-122"/>
                <a:ea typeface="楷体" pitchFamily="49" charset="-122"/>
              </a:rPr>
              <a:t>，从而不影响生产。</a:t>
            </a:r>
            <a:endParaRPr kumimoji="1" lang="zh-CN" altLang="en-US" sz="2400" dirty="0" smtClean="0">
              <a:solidFill>
                <a:schemeClr val="tx1"/>
              </a:solidFill>
              <a:effectLst>
                <a:outerShdw blurRad="38100" dist="38100" dir="2700000" algn="tl">
                  <a:srgbClr val="C0C0C0"/>
                </a:outerShdw>
              </a:effectLst>
              <a:latin typeface="楷体" pitchFamily="49" charset="-122"/>
              <a:ea typeface="楷体" pitchFamily="49" charset="-122"/>
            </a:endParaRPr>
          </a:p>
          <a:p>
            <a:pPr marL="266700" indent="-266700" algn="just" eaLnBrk="1" hangingPunct="1">
              <a:spcBef>
                <a:spcPts val="1800"/>
              </a:spcBef>
              <a:buClr>
                <a:srgbClr val="FF6600"/>
              </a:buClr>
              <a:buSzPct val="120000"/>
              <a:buFont typeface="Wingdings" pitchFamily="2" charset="2"/>
              <a:buChar char="§"/>
              <a:defRPr/>
            </a:pPr>
            <a:r>
              <a:rPr kumimoji="1" lang="zh-CN" altLang="en-US" sz="2400" dirty="0" smtClean="0">
                <a:solidFill>
                  <a:schemeClr val="tx1"/>
                </a:solidFill>
                <a:effectLst>
                  <a:outerShdw blurRad="38100" dist="38100" dir="2700000" algn="tl">
                    <a:srgbClr val="C0C0C0"/>
                  </a:outerShdw>
                </a:effectLst>
                <a:latin typeface="宋体" pitchFamily="2" charset="-122"/>
              </a:rPr>
              <a:t>前提条件：</a:t>
            </a:r>
          </a:p>
          <a:p>
            <a:pPr marL="542925" lvl="1" indent="-185738" algn="just" eaLnBrk="1" hangingPunct="1">
              <a:lnSpc>
                <a:spcPct val="95000"/>
              </a:lnSpc>
              <a:spcBef>
                <a:spcPct val="20000"/>
              </a:spcBef>
              <a:buClr>
                <a:srgbClr val="FF6600"/>
              </a:buClr>
              <a:buFont typeface="Arial" charset="0"/>
              <a:buChar char="-"/>
              <a:defRPr/>
            </a:pPr>
            <a:r>
              <a:rPr kumimoji="1" lang="zh-CN" altLang="en-US" sz="2400" dirty="0" smtClean="0">
                <a:solidFill>
                  <a:schemeClr val="tx1"/>
                </a:solidFill>
                <a:effectLst>
                  <a:outerShdw blurRad="38100" dist="38100" dir="2700000" algn="tl">
                    <a:srgbClr val="C0C0C0"/>
                  </a:outerShdw>
                </a:effectLst>
                <a:latin typeface="楷体" pitchFamily="49" charset="-122"/>
                <a:ea typeface="楷体" pitchFamily="49" charset="-122"/>
              </a:rPr>
              <a:t>通货膨胀</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是需求拉动的（成本推进型通胀只会在物价上涨的同时减少产量和就业）</a:t>
            </a:r>
          </a:p>
          <a:p>
            <a:pPr marL="542925" lvl="1" indent="-185738" algn="just" eaLnBrk="1" hangingPunct="1">
              <a:lnSpc>
                <a:spcPct val="95000"/>
              </a:lnSpc>
              <a:spcBef>
                <a:spcPct val="20000"/>
              </a:spcBef>
              <a:buClr>
                <a:srgbClr val="FF6600"/>
              </a:buClr>
              <a:buFont typeface="Arial" charset="0"/>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社会要有闲置资源存在</a:t>
            </a:r>
            <a:r>
              <a:rPr kumimoji="1" lang="zh-CN" altLang="en-US" dirty="0">
                <a:latin typeface="楷体" pitchFamily="49" charset="-122"/>
                <a:ea typeface="楷体" pitchFamily="49" charset="-122"/>
              </a:rPr>
              <a:t> </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endParaRPr>
          </a:p>
          <a:p>
            <a:pPr marL="542925" lvl="1" indent="-185738" algn="just" eaLnBrk="1" hangingPunct="1">
              <a:lnSpc>
                <a:spcPct val="95000"/>
              </a:lnSpc>
              <a:spcBef>
                <a:spcPct val="20000"/>
              </a:spcBef>
              <a:buClr>
                <a:srgbClr val="FF6600"/>
              </a:buClr>
              <a:buFont typeface="Arial" charset="0"/>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通货膨胀是“温和”的</a:t>
            </a:r>
            <a:r>
              <a:rPr kumimoji="1" lang="zh-CN" altLang="en-US" dirty="0">
                <a:latin typeface="楷体" pitchFamily="49" charset="-122"/>
                <a:ea typeface="楷体" pitchFamily="49" charset="-122"/>
              </a:rPr>
              <a:t> </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endParaRPr>
          </a:p>
        </p:txBody>
      </p:sp>
      <p:sp>
        <p:nvSpPr>
          <p:cNvPr id="5" name="Comment 49">
            <a:hlinkClick r:id="rId2" action="ppaction://hlinksldjump"/>
          </p:cNvPr>
          <p:cNvSpPr>
            <a:spLocks noChangeArrowheads="1"/>
          </p:cNvSpPr>
          <p:nvPr/>
        </p:nvSpPr>
        <p:spPr bwMode="auto">
          <a:xfrm>
            <a:off x="827088" y="765175"/>
            <a:ext cx="460851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marL="342900" indent="-342900">
              <a:lnSpc>
                <a:spcPct val="90000"/>
              </a:lnSpc>
              <a:buClr>
                <a:srgbClr val="FF6600"/>
              </a:buClr>
              <a:buSzPct val="100000"/>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对产出的影响</a:t>
            </a:r>
          </a:p>
        </p:txBody>
      </p:sp>
      <p:sp>
        <p:nvSpPr>
          <p:cNvPr id="2" name="日期占位符 1"/>
          <p:cNvSpPr>
            <a:spLocks noGrp="1"/>
          </p:cNvSpPr>
          <p:nvPr>
            <p:ph type="dt" sz="half" idx="10"/>
          </p:nvPr>
        </p:nvSpPr>
        <p:spPr/>
        <p:txBody>
          <a:bodyPr/>
          <a:lstStyle/>
          <a:p>
            <a:pPr>
              <a:defRPr/>
            </a:pPr>
            <a:fld id="{EDB4ACC4-6438-466E-80E7-7CBDD8BC1D35}"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405256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0435">
                                            <p:txEl>
                                              <p:pRg st="0" end="0"/>
                                            </p:txEl>
                                          </p:spTgt>
                                        </p:tgtEl>
                                        <p:attrNameLst>
                                          <p:attrName>style.visibility</p:attrName>
                                        </p:attrNameLst>
                                      </p:cBhvr>
                                      <p:to>
                                        <p:strVal val="visible"/>
                                      </p:to>
                                    </p:set>
                                    <p:animEffect transition="in" filter="wipe(up)">
                                      <p:cBhvr>
                                        <p:cTn id="12" dur="500"/>
                                        <p:tgtEl>
                                          <p:spTgt spid="530435">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30435">
                                            <p:txEl>
                                              <p:pRg st="1" end="1"/>
                                            </p:txEl>
                                          </p:spTgt>
                                        </p:tgtEl>
                                        <p:attrNameLst>
                                          <p:attrName>style.visibility</p:attrName>
                                        </p:attrNameLst>
                                      </p:cBhvr>
                                      <p:to>
                                        <p:strVal val="visible"/>
                                      </p:to>
                                    </p:set>
                                    <p:animEffect transition="in" filter="wipe(up)">
                                      <p:cBhvr>
                                        <p:cTn id="15" dur="500"/>
                                        <p:tgtEl>
                                          <p:spTgt spid="530435">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30435">
                                            <p:txEl>
                                              <p:pRg st="2" end="2"/>
                                            </p:txEl>
                                          </p:spTgt>
                                        </p:tgtEl>
                                        <p:attrNameLst>
                                          <p:attrName>style.visibility</p:attrName>
                                        </p:attrNameLst>
                                      </p:cBhvr>
                                      <p:to>
                                        <p:strVal val="visible"/>
                                      </p:to>
                                    </p:set>
                                    <p:animEffect transition="in" filter="wipe(up)">
                                      <p:cBhvr>
                                        <p:cTn id="18" dur="500"/>
                                        <p:tgtEl>
                                          <p:spTgt spid="53043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30435">
                                            <p:txEl>
                                              <p:pRg st="3" end="3"/>
                                            </p:txEl>
                                          </p:spTgt>
                                        </p:tgtEl>
                                        <p:attrNameLst>
                                          <p:attrName>style.visibility</p:attrName>
                                        </p:attrNameLst>
                                      </p:cBhvr>
                                      <p:to>
                                        <p:strVal val="visible"/>
                                      </p:to>
                                    </p:set>
                                    <p:animEffect transition="in" filter="wipe(up)">
                                      <p:cBhvr>
                                        <p:cTn id="23" dur="500"/>
                                        <p:tgtEl>
                                          <p:spTgt spid="530435">
                                            <p:txEl>
                                              <p:pRg st="3" end="3"/>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30435">
                                            <p:txEl>
                                              <p:pRg st="4" end="4"/>
                                            </p:txEl>
                                          </p:spTgt>
                                        </p:tgtEl>
                                        <p:attrNameLst>
                                          <p:attrName>style.visibility</p:attrName>
                                        </p:attrNameLst>
                                      </p:cBhvr>
                                      <p:to>
                                        <p:strVal val="visible"/>
                                      </p:to>
                                    </p:set>
                                    <p:animEffect transition="in" filter="wipe(up)">
                                      <p:cBhvr>
                                        <p:cTn id="26" dur="500"/>
                                        <p:tgtEl>
                                          <p:spTgt spid="530435">
                                            <p:txEl>
                                              <p:pRg st="4" end="4"/>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530435">
                                            <p:txEl>
                                              <p:pRg st="5" end="5"/>
                                            </p:txEl>
                                          </p:spTgt>
                                        </p:tgtEl>
                                        <p:attrNameLst>
                                          <p:attrName>style.visibility</p:attrName>
                                        </p:attrNameLst>
                                      </p:cBhvr>
                                      <p:to>
                                        <p:strVal val="visible"/>
                                      </p:to>
                                    </p:set>
                                    <p:animEffect transition="in" filter="wipe(up)">
                                      <p:cBhvr>
                                        <p:cTn id="29" dur="500"/>
                                        <p:tgtEl>
                                          <p:spTgt spid="530435">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530435">
                                            <p:txEl>
                                              <p:pRg st="6" end="6"/>
                                            </p:txEl>
                                          </p:spTgt>
                                        </p:tgtEl>
                                        <p:attrNameLst>
                                          <p:attrName>style.visibility</p:attrName>
                                        </p:attrNameLst>
                                      </p:cBhvr>
                                      <p:to>
                                        <p:strVal val="visible"/>
                                      </p:to>
                                    </p:set>
                                    <p:animEffect transition="in" filter="wipe(up)">
                                      <p:cBhvr>
                                        <p:cTn id="32" dur="500"/>
                                        <p:tgtEl>
                                          <p:spTgt spid="530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build="p" autoUpdateAnimBg="0"/>
      <p:bldP spid="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8FB5FA98-C4EA-4C26-AAE2-25D43A4B3A5F}" type="slidenum">
              <a:rPr lang="en-GB" altLang="zh-CN" sz="1200" b="0">
                <a:solidFill>
                  <a:schemeClr val="bg1"/>
                </a:solidFill>
              </a:rPr>
              <a:pPr/>
              <a:t>34</a:t>
            </a:fld>
            <a:endParaRPr lang="en-GB" altLang="zh-CN" sz="1200" b="0">
              <a:solidFill>
                <a:schemeClr val="bg1"/>
              </a:solidFill>
            </a:endParaRPr>
          </a:p>
        </p:txBody>
      </p:sp>
      <p:sp>
        <p:nvSpPr>
          <p:cNvPr id="531458" name="Comment 2">
            <a:hlinkClick r:id="rId2" action="ppaction://hlinksldjump"/>
          </p:cNvPr>
          <p:cNvSpPr>
            <a:spLocks noChangeArrowheads="1"/>
          </p:cNvSpPr>
          <p:nvPr/>
        </p:nvSpPr>
        <p:spPr bwMode="auto">
          <a:xfrm>
            <a:off x="609600" y="222618"/>
            <a:ext cx="563562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.5.3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菲利浦斯曲线</a:t>
            </a:r>
          </a:p>
        </p:txBody>
      </p:sp>
      <p:sp>
        <p:nvSpPr>
          <p:cNvPr id="531459" name="Rectangle 3"/>
          <p:cNvSpPr>
            <a:spLocks noChangeArrowheads="1"/>
          </p:cNvSpPr>
          <p:nvPr/>
        </p:nvSpPr>
        <p:spPr bwMode="auto">
          <a:xfrm>
            <a:off x="5588000" y="2997200"/>
            <a:ext cx="2627313" cy="1800225"/>
          </a:xfrm>
          <a:prstGeom prst="rect">
            <a:avLst/>
          </a:prstGeom>
          <a:noFill/>
          <a:ln w="9525">
            <a:noFill/>
            <a:miter lim="800000"/>
            <a:headEnd/>
            <a:tailEnd/>
          </a:ln>
          <a:effectLst/>
        </p:spPr>
        <p:txBody>
          <a:bodyPr/>
          <a:lstStyle/>
          <a:p>
            <a:pPr marL="266700" indent="-266700" algn="just" eaLnBrk="1" hangingPunct="1">
              <a:spcBef>
                <a:spcPts val="6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失业率与货币工资变化率之间反方向变动关系</a:t>
            </a:r>
          </a:p>
        </p:txBody>
      </p:sp>
      <p:sp>
        <p:nvSpPr>
          <p:cNvPr id="6" name="Comment 2">
            <a:hlinkClick r:id="rId2" action="ppaction://hlinksldjump"/>
          </p:cNvPr>
          <p:cNvSpPr>
            <a:spLocks noChangeArrowheads="1"/>
          </p:cNvSpPr>
          <p:nvPr/>
        </p:nvSpPr>
        <p:spPr bwMode="auto">
          <a:xfrm>
            <a:off x="643655" y="1092526"/>
            <a:ext cx="44243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1.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菲利浦斯曲线的形式</a:t>
            </a:r>
          </a:p>
        </p:txBody>
      </p:sp>
      <p:sp>
        <p:nvSpPr>
          <p:cNvPr id="7" name="Comment 49">
            <a:hlinkClick r:id="rId3" action="ppaction://hlinksldjump"/>
          </p:cNvPr>
          <p:cNvSpPr>
            <a:spLocks noChangeArrowheads="1"/>
          </p:cNvSpPr>
          <p:nvPr/>
        </p:nvSpPr>
        <p:spPr bwMode="auto">
          <a:xfrm>
            <a:off x="827088" y="2060575"/>
            <a:ext cx="5976937"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marL="342900" indent="-342900">
              <a:lnSpc>
                <a:spcPct val="90000"/>
              </a:lnSpc>
              <a:buClr>
                <a:srgbClr val="FF6600"/>
              </a:buClr>
              <a:buSzPct val="100000"/>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原始菲利普斯曲线：“失业</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工资”线</a:t>
            </a:r>
          </a:p>
        </p:txBody>
      </p:sp>
      <p:sp>
        <p:nvSpPr>
          <p:cNvPr id="5530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2" name="Group 9"/>
          <p:cNvGrpSpPr>
            <a:grpSpLocks/>
          </p:cNvGrpSpPr>
          <p:nvPr/>
        </p:nvGrpSpPr>
        <p:grpSpPr bwMode="auto">
          <a:xfrm>
            <a:off x="1355725" y="2822575"/>
            <a:ext cx="3616325" cy="3033713"/>
            <a:chOff x="4049" y="12522"/>
            <a:chExt cx="3604" cy="2524"/>
          </a:xfrm>
        </p:grpSpPr>
        <p:sp>
          <p:nvSpPr>
            <p:cNvPr id="55305" name="Line 25"/>
            <p:cNvSpPr>
              <a:spLocks noChangeShapeType="1"/>
            </p:cNvSpPr>
            <p:nvPr/>
          </p:nvSpPr>
          <p:spPr bwMode="auto">
            <a:xfrm flipV="1">
              <a:off x="4393" y="12552"/>
              <a:ext cx="0" cy="2494"/>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306" name="Line 24"/>
            <p:cNvSpPr>
              <a:spLocks noChangeShapeType="1"/>
            </p:cNvSpPr>
            <p:nvPr/>
          </p:nvSpPr>
          <p:spPr bwMode="auto">
            <a:xfrm>
              <a:off x="4393" y="14730"/>
              <a:ext cx="3005"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307" name="Text Box 23"/>
            <p:cNvSpPr txBox="1">
              <a:spLocks noChangeArrowheads="1"/>
            </p:cNvSpPr>
            <p:nvPr/>
          </p:nvSpPr>
          <p:spPr bwMode="auto">
            <a:xfrm>
              <a:off x="4174" y="14626"/>
              <a:ext cx="22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55308" name="Text Box 22"/>
            <p:cNvSpPr txBox="1">
              <a:spLocks noChangeArrowheads="1"/>
            </p:cNvSpPr>
            <p:nvPr/>
          </p:nvSpPr>
          <p:spPr bwMode="auto">
            <a:xfrm>
              <a:off x="7438" y="14645"/>
              <a:ext cx="21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p>
          </p:txBody>
        </p:sp>
        <p:sp>
          <p:nvSpPr>
            <p:cNvPr id="55309" name="Text Box 21"/>
            <p:cNvSpPr txBox="1">
              <a:spLocks noChangeArrowheads="1"/>
            </p:cNvSpPr>
            <p:nvPr/>
          </p:nvSpPr>
          <p:spPr bwMode="auto">
            <a:xfrm>
              <a:off x="5293" y="14713"/>
              <a:ext cx="25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55310" name="Text Box 20"/>
            <p:cNvSpPr txBox="1">
              <a:spLocks noChangeArrowheads="1"/>
            </p:cNvSpPr>
            <p:nvPr/>
          </p:nvSpPr>
          <p:spPr bwMode="auto">
            <a:xfrm>
              <a:off x="4678" y="12690"/>
              <a:ext cx="3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PC</a:t>
              </a:r>
            </a:p>
          </p:txBody>
        </p:sp>
        <p:sp>
          <p:nvSpPr>
            <p:cNvPr id="55311" name="Text Box 19"/>
            <p:cNvSpPr txBox="1">
              <a:spLocks noChangeArrowheads="1"/>
            </p:cNvSpPr>
            <p:nvPr/>
          </p:nvSpPr>
          <p:spPr bwMode="auto">
            <a:xfrm>
              <a:off x="6147" y="14744"/>
              <a:ext cx="28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p>
          </p:txBody>
        </p:sp>
        <p:sp>
          <p:nvSpPr>
            <p:cNvPr id="55312" name="Text Box 18"/>
            <p:cNvSpPr txBox="1">
              <a:spLocks noChangeArrowheads="1"/>
            </p:cNvSpPr>
            <p:nvPr/>
          </p:nvSpPr>
          <p:spPr bwMode="auto">
            <a:xfrm>
              <a:off x="4129" y="12522"/>
              <a:ext cx="251"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g</a:t>
              </a:r>
              <a:r>
                <a:rPr lang="en-US" altLang="zh-CN" sz="1600" baseline="-30000">
                  <a:solidFill>
                    <a:srgbClr val="336699"/>
                  </a:solidFill>
                  <a:latin typeface="Times New Roman" panose="02020603050405020304" pitchFamily="18" charset="0"/>
                  <a:cs typeface="Times New Roman" panose="02020603050405020304" pitchFamily="18" charset="0"/>
                </a:rPr>
                <a:t>w</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55313" name="Freeform 17"/>
            <p:cNvSpPr>
              <a:spLocks/>
            </p:cNvSpPr>
            <p:nvPr/>
          </p:nvSpPr>
          <p:spPr bwMode="auto">
            <a:xfrm>
              <a:off x="4843" y="13028"/>
              <a:ext cx="2020" cy="1770"/>
            </a:xfrm>
            <a:custGeom>
              <a:avLst/>
              <a:gdLst>
                <a:gd name="T0" fmla="*/ 0 w 2020"/>
                <a:gd name="T1" fmla="*/ 0 h 1770"/>
                <a:gd name="T2" fmla="*/ 347 w 2020"/>
                <a:gd name="T3" fmla="*/ 990 h 1770"/>
                <a:gd name="T4" fmla="*/ 1055 w 2020"/>
                <a:gd name="T5" fmla="*/ 1598 h 1770"/>
                <a:gd name="T6" fmla="*/ 2020 w 2020"/>
                <a:gd name="T7" fmla="*/ 1770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4" name="Text Box 16"/>
            <p:cNvSpPr txBox="1">
              <a:spLocks noChangeArrowheads="1"/>
            </p:cNvSpPr>
            <p:nvPr/>
          </p:nvSpPr>
          <p:spPr bwMode="auto">
            <a:xfrm>
              <a:off x="4927" y="14705"/>
              <a:ext cx="21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55315" name="AutoShape 15"/>
            <p:cNvCxnSpPr>
              <a:cxnSpLocks noChangeShapeType="1"/>
            </p:cNvCxnSpPr>
            <p:nvPr/>
          </p:nvCxnSpPr>
          <p:spPr bwMode="auto">
            <a:xfrm>
              <a:off x="4393" y="14235"/>
              <a:ext cx="964" cy="0"/>
            </a:xfrm>
            <a:prstGeom prst="straightConnector1">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5316" name="AutoShape 14"/>
            <p:cNvCxnSpPr>
              <a:cxnSpLocks noChangeShapeType="1"/>
            </p:cNvCxnSpPr>
            <p:nvPr/>
          </p:nvCxnSpPr>
          <p:spPr bwMode="auto">
            <a:xfrm>
              <a:off x="4393" y="13710"/>
              <a:ext cx="624" cy="0"/>
            </a:xfrm>
            <a:prstGeom prst="straightConnector1">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5317" name="AutoShape 13"/>
            <p:cNvCxnSpPr>
              <a:cxnSpLocks noChangeShapeType="1"/>
            </p:cNvCxnSpPr>
            <p:nvPr/>
          </p:nvCxnSpPr>
          <p:spPr bwMode="auto">
            <a:xfrm>
              <a:off x="5018" y="13710"/>
              <a:ext cx="0" cy="1020"/>
            </a:xfrm>
            <a:prstGeom prst="straightConnector1">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5318" name="AutoShape 12"/>
            <p:cNvCxnSpPr>
              <a:cxnSpLocks noChangeShapeType="1"/>
            </p:cNvCxnSpPr>
            <p:nvPr/>
          </p:nvCxnSpPr>
          <p:spPr bwMode="auto">
            <a:xfrm>
              <a:off x="5348" y="14220"/>
              <a:ext cx="0" cy="510"/>
            </a:xfrm>
            <a:prstGeom prst="straightConnector1">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cxnSp>
        <p:sp>
          <p:nvSpPr>
            <p:cNvPr id="55319" name="Text Box 11"/>
            <p:cNvSpPr txBox="1">
              <a:spLocks noChangeArrowheads="1"/>
            </p:cNvSpPr>
            <p:nvPr/>
          </p:nvSpPr>
          <p:spPr bwMode="auto">
            <a:xfrm>
              <a:off x="4097" y="13463"/>
              <a:ext cx="32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g</a:t>
              </a:r>
              <a:r>
                <a:rPr lang="en-US" altLang="zh-CN" sz="1600" baseline="-30000">
                  <a:solidFill>
                    <a:srgbClr val="336699"/>
                  </a:solidFill>
                  <a:latin typeface="Times New Roman" panose="02020603050405020304" pitchFamily="18" charset="0"/>
                  <a:cs typeface="Times New Roman" panose="02020603050405020304" pitchFamily="18" charset="0"/>
                </a:rPr>
                <a:t>w1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55320" name="Text Box 10"/>
            <p:cNvSpPr txBox="1">
              <a:spLocks noChangeArrowheads="1"/>
            </p:cNvSpPr>
            <p:nvPr/>
          </p:nvSpPr>
          <p:spPr bwMode="auto">
            <a:xfrm>
              <a:off x="4049" y="14082"/>
              <a:ext cx="32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g</a:t>
              </a:r>
              <a:r>
                <a:rPr lang="en-US" altLang="zh-CN" sz="1600" baseline="-30000">
                  <a:solidFill>
                    <a:srgbClr val="336699"/>
                  </a:solidFill>
                  <a:latin typeface="Times New Roman" panose="02020603050405020304" pitchFamily="18" charset="0"/>
                  <a:cs typeface="Times New Roman" panose="02020603050405020304" pitchFamily="18" charset="0"/>
                </a:rPr>
                <a:t>w2</a:t>
              </a:r>
              <a:endParaRPr lang="en-US" altLang="zh-CN" sz="1600">
                <a:solidFill>
                  <a:srgbClr val="336699"/>
                </a:solidFill>
                <a:latin typeface="Times New Roman" panose="02020603050405020304" pitchFamily="18" charset="0"/>
                <a:cs typeface="Times New Roman" panose="02020603050405020304" pitchFamily="18" charset="0"/>
              </a:endParaRPr>
            </a:p>
          </p:txBody>
        </p:sp>
      </p:grpSp>
      <p:sp>
        <p:nvSpPr>
          <p:cNvPr id="3" name="日期占位符 2"/>
          <p:cNvSpPr>
            <a:spLocks noGrp="1"/>
          </p:cNvSpPr>
          <p:nvPr>
            <p:ph type="dt" sz="half" idx="10"/>
          </p:nvPr>
        </p:nvSpPr>
        <p:spPr/>
        <p:txBody>
          <a:bodyPr/>
          <a:lstStyle/>
          <a:p>
            <a:pPr>
              <a:defRPr/>
            </a:pPr>
            <a:fld id="{7C648AE4-418F-4475-B9C2-6944AA2FDDDD}" type="datetime1">
              <a:rPr lang="zh-CN" altLang="en-US" smtClean="0"/>
              <a:t>2018/12/17</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570705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1458"/>
                                        </p:tgtEl>
                                        <p:attrNameLst>
                                          <p:attrName>style.visibility</p:attrName>
                                        </p:attrNameLst>
                                      </p:cBhvr>
                                      <p:to>
                                        <p:strVal val="visible"/>
                                      </p:to>
                                    </p:set>
                                    <p:animEffect transition="in" filter="blinds(horizontal)">
                                      <p:cBhvr>
                                        <p:cTn id="7" dur="500"/>
                                        <p:tgtEl>
                                          <p:spTgt spid="531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31459">
                                            <p:txEl>
                                              <p:pRg st="0" end="0"/>
                                            </p:txEl>
                                          </p:spTgt>
                                        </p:tgtEl>
                                        <p:attrNameLst>
                                          <p:attrName>style.visibility</p:attrName>
                                        </p:attrNameLst>
                                      </p:cBhvr>
                                      <p:to>
                                        <p:strVal val="visible"/>
                                      </p:to>
                                    </p:set>
                                    <p:animEffect transition="in" filter="wipe(up)">
                                      <p:cBhvr>
                                        <p:cTn id="27" dur="500"/>
                                        <p:tgtEl>
                                          <p:spTgt spid="531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8" grpId="0" autoUpdateAnimBg="0"/>
      <p:bldP spid="531459" grpId="0" build="p" autoUpdateAnimBg="0"/>
      <p:bldP spid="6" grpId="0" autoUpdateAnimBg="0"/>
      <p:bldP spid="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DCE4DFC-2194-42B5-8592-97717BBA50B0}" type="slidenum">
              <a:rPr lang="en-GB" altLang="zh-CN" sz="1200" b="0">
                <a:solidFill>
                  <a:schemeClr val="bg1"/>
                </a:solidFill>
              </a:rPr>
              <a:pPr/>
              <a:t>35</a:t>
            </a:fld>
            <a:endParaRPr lang="en-GB" altLang="zh-CN" sz="1200" b="0">
              <a:solidFill>
                <a:schemeClr val="bg1"/>
              </a:solidFill>
            </a:endParaRPr>
          </a:p>
        </p:txBody>
      </p:sp>
      <p:sp>
        <p:nvSpPr>
          <p:cNvPr id="7" name="Comment 49">
            <a:hlinkClick r:id="rId3" action="ppaction://hlinksldjump"/>
          </p:cNvPr>
          <p:cNvSpPr>
            <a:spLocks noChangeArrowheads="1"/>
          </p:cNvSpPr>
          <p:nvPr/>
        </p:nvSpPr>
        <p:spPr bwMode="auto">
          <a:xfrm>
            <a:off x="684213" y="909638"/>
            <a:ext cx="59753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marL="342900" indent="-342900">
              <a:lnSpc>
                <a:spcPct val="90000"/>
              </a:lnSpc>
              <a:buClr>
                <a:srgbClr val="FF6600"/>
              </a:buClr>
              <a:buSzPct val="100000"/>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修正菲利普斯曲线：“失业</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物价”线</a:t>
            </a:r>
          </a:p>
        </p:txBody>
      </p:sp>
      <p:sp>
        <p:nvSpPr>
          <p:cNvPr id="819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819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 name="TextBox 3"/>
          <p:cNvSpPr txBox="1"/>
          <p:nvPr/>
        </p:nvSpPr>
        <p:spPr>
          <a:xfrm>
            <a:off x="2854325" y="5373688"/>
            <a:ext cx="2509838" cy="368300"/>
          </a:xfrm>
          <a:prstGeom prst="rect">
            <a:avLst/>
          </a:prstGeom>
          <a:noFill/>
        </p:spPr>
        <p:txBody>
          <a:bodyPr wrap="none">
            <a:spAutoFit/>
          </a:bodyPr>
          <a:lstStyle/>
          <a:p>
            <a:pPr>
              <a:defRPr/>
            </a:pPr>
            <a:r>
              <a:rPr lang="zh-CN" altLang="en-US" sz="1800" dirty="0">
                <a:solidFill>
                  <a:srgbClr val="336699"/>
                </a:solidFill>
                <a:effectLst>
                  <a:outerShdw blurRad="38100" dist="38100" dir="2700000" algn="tl">
                    <a:srgbClr val="000000">
                      <a:alpha val="43137"/>
                    </a:srgbClr>
                  </a:outerShdw>
                </a:effectLst>
                <a:latin typeface="黑体" pitchFamily="49" charset="-122"/>
                <a:ea typeface="黑体" pitchFamily="49" charset="-122"/>
              </a:rPr>
              <a:t>菲利普斯曲线及其推导</a:t>
            </a:r>
          </a:p>
        </p:txBody>
      </p:sp>
      <p:grpSp>
        <p:nvGrpSpPr>
          <p:cNvPr id="2" name="组合 4"/>
          <p:cNvGrpSpPr>
            <a:grpSpLocks/>
          </p:cNvGrpSpPr>
          <p:nvPr/>
        </p:nvGrpSpPr>
        <p:grpSpPr bwMode="auto">
          <a:xfrm>
            <a:off x="812800" y="1736725"/>
            <a:ext cx="3568700" cy="3276600"/>
            <a:chOff x="812800" y="1736725"/>
            <a:chExt cx="3568462" cy="3276600"/>
          </a:xfrm>
        </p:grpSpPr>
        <p:sp>
          <p:nvSpPr>
            <p:cNvPr id="8219" name="Text Box 46"/>
            <p:cNvSpPr txBox="1">
              <a:spLocks noChangeArrowheads="1"/>
            </p:cNvSpPr>
            <p:nvPr/>
          </p:nvSpPr>
          <p:spPr bwMode="auto">
            <a:xfrm>
              <a:off x="2512205" y="2257087"/>
              <a:ext cx="280503"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a:t>
              </a:r>
            </a:p>
          </p:txBody>
        </p:sp>
        <p:sp>
          <p:nvSpPr>
            <p:cNvPr id="8220" name="Text Box 45"/>
            <p:cNvSpPr txBox="1">
              <a:spLocks noChangeArrowheads="1"/>
            </p:cNvSpPr>
            <p:nvPr/>
          </p:nvSpPr>
          <p:spPr bwMode="auto">
            <a:xfrm>
              <a:off x="812800" y="2955378"/>
              <a:ext cx="280503"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8221" name="Text Box 44"/>
            <p:cNvSpPr txBox="1">
              <a:spLocks noChangeArrowheads="1"/>
            </p:cNvSpPr>
            <p:nvPr/>
          </p:nvSpPr>
          <p:spPr bwMode="auto">
            <a:xfrm>
              <a:off x="856177" y="1736725"/>
              <a:ext cx="152301" cy="25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a:t>
              </a:r>
            </a:p>
          </p:txBody>
        </p:sp>
        <p:sp>
          <p:nvSpPr>
            <p:cNvPr id="8222" name="Text Box 43"/>
            <p:cNvSpPr txBox="1">
              <a:spLocks noChangeArrowheads="1"/>
            </p:cNvSpPr>
            <p:nvPr/>
          </p:nvSpPr>
          <p:spPr bwMode="auto">
            <a:xfrm>
              <a:off x="2128562" y="4619417"/>
              <a:ext cx="281467"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8223" name="Text Box 42"/>
            <p:cNvSpPr txBox="1">
              <a:spLocks noChangeArrowheads="1"/>
            </p:cNvSpPr>
            <p:nvPr/>
          </p:nvSpPr>
          <p:spPr bwMode="auto">
            <a:xfrm>
              <a:off x="812800" y="2471946"/>
              <a:ext cx="280503"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8224" name="Text Box 41"/>
            <p:cNvSpPr txBox="1">
              <a:spLocks noChangeArrowheads="1"/>
            </p:cNvSpPr>
            <p:nvPr/>
          </p:nvSpPr>
          <p:spPr bwMode="auto">
            <a:xfrm>
              <a:off x="851127" y="4523776"/>
              <a:ext cx="228451" cy="25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8225" name="Text Box 40"/>
            <p:cNvSpPr txBox="1">
              <a:spLocks noChangeArrowheads="1"/>
            </p:cNvSpPr>
            <p:nvPr/>
          </p:nvSpPr>
          <p:spPr bwMode="auto">
            <a:xfrm>
              <a:off x="2591247" y="4636203"/>
              <a:ext cx="280503"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8226" name="Text Box 39"/>
            <p:cNvSpPr txBox="1">
              <a:spLocks noChangeArrowheads="1"/>
            </p:cNvSpPr>
            <p:nvPr/>
          </p:nvSpPr>
          <p:spPr bwMode="auto">
            <a:xfrm>
              <a:off x="3263105" y="1790440"/>
              <a:ext cx="280503"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AS</a:t>
              </a:r>
            </a:p>
          </p:txBody>
        </p:sp>
        <p:sp>
          <p:nvSpPr>
            <p:cNvPr id="8227" name="Text Box 38"/>
            <p:cNvSpPr txBox="1">
              <a:spLocks noChangeArrowheads="1"/>
            </p:cNvSpPr>
            <p:nvPr/>
          </p:nvSpPr>
          <p:spPr bwMode="auto">
            <a:xfrm>
              <a:off x="2099644" y="2805425"/>
              <a:ext cx="280503"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a:t>
              </a:r>
            </a:p>
          </p:txBody>
        </p:sp>
        <p:sp>
          <p:nvSpPr>
            <p:cNvPr id="8228" name="Text Box 37"/>
            <p:cNvSpPr txBox="1">
              <a:spLocks noChangeArrowheads="1"/>
            </p:cNvSpPr>
            <p:nvPr/>
          </p:nvSpPr>
          <p:spPr bwMode="auto">
            <a:xfrm>
              <a:off x="3263105" y="4017364"/>
              <a:ext cx="571609"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AD</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8229" name="Line 36"/>
            <p:cNvSpPr>
              <a:spLocks noChangeShapeType="1"/>
            </p:cNvSpPr>
            <p:nvPr/>
          </p:nvSpPr>
          <p:spPr bwMode="auto">
            <a:xfrm>
              <a:off x="1044143" y="4602631"/>
              <a:ext cx="3007455"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30" name="Line 35"/>
            <p:cNvSpPr>
              <a:spLocks noChangeShapeType="1"/>
            </p:cNvSpPr>
            <p:nvPr/>
          </p:nvSpPr>
          <p:spPr bwMode="auto">
            <a:xfrm flipV="1">
              <a:off x="1063421" y="1743439"/>
              <a:ext cx="0" cy="2854715"/>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31" name="Line 34"/>
            <p:cNvSpPr>
              <a:spLocks noChangeShapeType="1"/>
            </p:cNvSpPr>
            <p:nvPr/>
          </p:nvSpPr>
          <p:spPr bwMode="auto">
            <a:xfrm>
              <a:off x="1521287" y="2532375"/>
              <a:ext cx="1619399" cy="166291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2" name="Line 33"/>
            <p:cNvSpPr>
              <a:spLocks noChangeShapeType="1"/>
            </p:cNvSpPr>
            <p:nvPr/>
          </p:nvSpPr>
          <p:spPr bwMode="auto">
            <a:xfrm>
              <a:off x="2634624" y="2734924"/>
              <a:ext cx="0" cy="183973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3" name="Line 32"/>
            <p:cNvSpPr>
              <a:spLocks noChangeShapeType="1"/>
            </p:cNvSpPr>
            <p:nvPr/>
          </p:nvSpPr>
          <p:spPr bwMode="auto">
            <a:xfrm flipH="1">
              <a:off x="1044143" y="2701352"/>
              <a:ext cx="1574094"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4" name="Line 31"/>
            <p:cNvSpPr>
              <a:spLocks noChangeShapeType="1"/>
            </p:cNvSpPr>
            <p:nvPr/>
          </p:nvSpPr>
          <p:spPr bwMode="auto">
            <a:xfrm flipH="1">
              <a:off x="1044143" y="3203809"/>
              <a:ext cx="1103698"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5" name="Line 30"/>
            <p:cNvSpPr>
              <a:spLocks noChangeShapeType="1"/>
            </p:cNvSpPr>
            <p:nvPr/>
          </p:nvSpPr>
          <p:spPr bwMode="auto">
            <a:xfrm>
              <a:off x="2171938" y="3223952"/>
              <a:ext cx="0" cy="1370845"/>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6" name="Text Box 29"/>
            <p:cNvSpPr txBox="1">
              <a:spLocks noChangeArrowheads="1"/>
            </p:cNvSpPr>
            <p:nvPr/>
          </p:nvSpPr>
          <p:spPr bwMode="auto">
            <a:xfrm>
              <a:off x="4152811" y="4513106"/>
              <a:ext cx="228451" cy="2875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8237" name="Line 28"/>
            <p:cNvSpPr>
              <a:spLocks noChangeShapeType="1"/>
            </p:cNvSpPr>
            <p:nvPr/>
          </p:nvSpPr>
          <p:spPr bwMode="auto">
            <a:xfrm>
              <a:off x="1955055" y="1962775"/>
              <a:ext cx="1619399" cy="166291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8" name="Line 27"/>
            <p:cNvSpPr>
              <a:spLocks noChangeShapeType="1"/>
            </p:cNvSpPr>
            <p:nvPr/>
          </p:nvSpPr>
          <p:spPr bwMode="auto">
            <a:xfrm flipV="1">
              <a:off x="1555988" y="2029918"/>
              <a:ext cx="1584698" cy="191694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9" name="Text Box 26"/>
            <p:cNvSpPr txBox="1">
              <a:spLocks noChangeArrowheads="1"/>
            </p:cNvSpPr>
            <p:nvPr/>
          </p:nvSpPr>
          <p:spPr bwMode="auto">
            <a:xfrm>
              <a:off x="3581201" y="3442168"/>
              <a:ext cx="571609"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AD</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grpSp>
      <p:grpSp>
        <p:nvGrpSpPr>
          <p:cNvPr id="3" name="组合 2"/>
          <p:cNvGrpSpPr>
            <a:grpSpLocks/>
          </p:cNvGrpSpPr>
          <p:nvPr/>
        </p:nvGrpSpPr>
        <p:grpSpPr bwMode="auto">
          <a:xfrm>
            <a:off x="5427663" y="1776413"/>
            <a:ext cx="3392487" cy="3170237"/>
            <a:chOff x="5428087" y="1775892"/>
            <a:chExt cx="3392063" cy="3171409"/>
          </a:xfrm>
        </p:grpSpPr>
        <p:graphicFrame>
          <p:nvGraphicFramePr>
            <p:cNvPr id="8194" name="对象 2"/>
            <p:cNvGraphicFramePr>
              <a:graphicFrameLocks noChangeAspect="1"/>
            </p:cNvGraphicFramePr>
            <p:nvPr/>
          </p:nvGraphicFramePr>
          <p:xfrm>
            <a:off x="6516688" y="2276475"/>
            <a:ext cx="1746250" cy="431800"/>
          </p:xfrm>
          <a:graphic>
            <a:graphicData uri="http://schemas.openxmlformats.org/presentationml/2006/ole">
              <mc:AlternateContent xmlns:mc="http://schemas.openxmlformats.org/markup-compatibility/2006">
                <mc:Choice xmlns:v="urn:schemas-microsoft-com:vml" Requires="v">
                  <p:oleObj spid="_x0000_s45072" name="Equation" r:id="rId4" imgW="927100" imgH="228600" progId="Equation.DSMT4">
                    <p:embed/>
                  </p:oleObj>
                </mc:Choice>
                <mc:Fallback>
                  <p:oleObj name="Equation" r:id="rId4" imgW="9271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688" y="2276475"/>
                          <a:ext cx="1746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2" name="Text Box 48"/>
            <p:cNvSpPr txBox="1">
              <a:spLocks noChangeArrowheads="1"/>
            </p:cNvSpPr>
            <p:nvPr/>
          </p:nvSpPr>
          <p:spPr bwMode="auto">
            <a:xfrm>
              <a:off x="6398763" y="3084070"/>
              <a:ext cx="189894" cy="25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a:t>
              </a:r>
            </a:p>
          </p:txBody>
        </p:sp>
        <p:sp>
          <p:nvSpPr>
            <p:cNvPr id="8203" name="Text Box 47"/>
            <p:cNvSpPr txBox="1">
              <a:spLocks noChangeArrowheads="1"/>
            </p:cNvSpPr>
            <p:nvPr/>
          </p:nvSpPr>
          <p:spPr bwMode="auto">
            <a:xfrm>
              <a:off x="6722643" y="3551836"/>
              <a:ext cx="189894" cy="25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a:t>
              </a:r>
            </a:p>
          </p:txBody>
        </p:sp>
        <p:sp>
          <p:nvSpPr>
            <p:cNvPr id="8204" name="Line 25"/>
            <p:cNvSpPr>
              <a:spLocks noChangeShapeType="1"/>
            </p:cNvSpPr>
            <p:nvPr/>
          </p:nvSpPr>
          <p:spPr bwMode="auto">
            <a:xfrm flipV="1">
              <a:off x="5704735" y="1799392"/>
              <a:ext cx="0" cy="2854715"/>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05" name="Line 24"/>
            <p:cNvSpPr>
              <a:spLocks noChangeShapeType="1"/>
            </p:cNvSpPr>
            <p:nvPr/>
          </p:nvSpPr>
          <p:spPr bwMode="auto">
            <a:xfrm>
              <a:off x="5695095" y="4659703"/>
              <a:ext cx="2896604"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06" name="Text Box 23"/>
            <p:cNvSpPr txBox="1">
              <a:spLocks noChangeArrowheads="1"/>
            </p:cNvSpPr>
            <p:nvPr/>
          </p:nvSpPr>
          <p:spPr bwMode="auto">
            <a:xfrm>
              <a:off x="5463753" y="4601512"/>
              <a:ext cx="218812" cy="2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8207" name="Text Box 22"/>
            <p:cNvSpPr txBox="1">
              <a:spLocks noChangeArrowheads="1"/>
            </p:cNvSpPr>
            <p:nvPr/>
          </p:nvSpPr>
          <p:spPr bwMode="auto">
            <a:xfrm>
              <a:off x="8630256" y="4518702"/>
              <a:ext cx="189894" cy="2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u</a:t>
              </a:r>
            </a:p>
          </p:txBody>
        </p:sp>
        <p:sp>
          <p:nvSpPr>
            <p:cNvPr id="8208" name="Text Box 21"/>
            <p:cNvSpPr txBox="1">
              <a:spLocks noChangeArrowheads="1"/>
            </p:cNvSpPr>
            <p:nvPr/>
          </p:nvSpPr>
          <p:spPr bwMode="auto">
            <a:xfrm>
              <a:off x="6649384" y="4659703"/>
              <a:ext cx="228451" cy="28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u</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8209" name="Text Box 20"/>
            <p:cNvSpPr txBox="1">
              <a:spLocks noChangeArrowheads="1"/>
            </p:cNvSpPr>
            <p:nvPr/>
          </p:nvSpPr>
          <p:spPr bwMode="auto">
            <a:xfrm>
              <a:off x="5969815" y="2041109"/>
              <a:ext cx="327736" cy="2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PC</a:t>
              </a:r>
            </a:p>
          </p:txBody>
        </p:sp>
        <p:sp>
          <p:nvSpPr>
            <p:cNvPr id="8210" name="Text Box 19"/>
            <p:cNvSpPr txBox="1">
              <a:spLocks noChangeArrowheads="1"/>
            </p:cNvSpPr>
            <p:nvPr/>
          </p:nvSpPr>
          <p:spPr bwMode="auto">
            <a:xfrm>
              <a:off x="5466644" y="1775892"/>
              <a:ext cx="189894" cy="28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π</a:t>
              </a:r>
            </a:p>
          </p:txBody>
        </p:sp>
        <p:sp>
          <p:nvSpPr>
            <p:cNvPr id="8211" name="Freeform 18"/>
            <p:cNvSpPr>
              <a:spLocks/>
            </p:cNvSpPr>
            <p:nvPr/>
          </p:nvSpPr>
          <p:spPr bwMode="auto">
            <a:xfrm>
              <a:off x="6128863" y="2335421"/>
              <a:ext cx="1947135" cy="1980732"/>
            </a:xfrm>
            <a:custGeom>
              <a:avLst/>
              <a:gdLst>
                <a:gd name="T0" fmla="*/ 0 w 2020"/>
                <a:gd name="T1" fmla="*/ 0 h 1770"/>
                <a:gd name="T2" fmla="*/ 2147483647 w 2020"/>
                <a:gd name="T3" fmla="*/ 2147483647 h 1770"/>
                <a:gd name="T4" fmla="*/ 2147483647 w 2020"/>
                <a:gd name="T5" fmla="*/ 2147483647 h 1770"/>
                <a:gd name="T6" fmla="*/ 2147483647 w 2020"/>
                <a:gd name="T7" fmla="*/ 2147483647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2" name="Text Box 17"/>
            <p:cNvSpPr txBox="1">
              <a:spLocks noChangeArrowheads="1"/>
            </p:cNvSpPr>
            <p:nvPr/>
          </p:nvSpPr>
          <p:spPr bwMode="auto">
            <a:xfrm>
              <a:off x="6292731" y="4669774"/>
              <a:ext cx="266044" cy="2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u</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cxnSp>
          <p:nvCxnSpPr>
            <p:cNvPr id="8213" name="AutoShape 16"/>
            <p:cNvCxnSpPr>
              <a:cxnSpLocks noChangeShapeType="1"/>
            </p:cNvCxnSpPr>
            <p:nvPr/>
          </p:nvCxnSpPr>
          <p:spPr bwMode="auto">
            <a:xfrm>
              <a:off x="5709554" y="3820410"/>
              <a:ext cx="983207" cy="0"/>
            </a:xfrm>
            <a:prstGeom prst="straightConnector1">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8214" name="AutoShape 15"/>
            <p:cNvCxnSpPr>
              <a:cxnSpLocks noChangeShapeType="1"/>
            </p:cNvCxnSpPr>
            <p:nvPr/>
          </p:nvCxnSpPr>
          <p:spPr bwMode="auto">
            <a:xfrm>
              <a:off x="5709554" y="3232905"/>
              <a:ext cx="655471" cy="0"/>
            </a:xfrm>
            <a:prstGeom prst="straightConnector1">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8215" name="AutoShape 14"/>
            <p:cNvCxnSpPr>
              <a:cxnSpLocks noChangeShapeType="1"/>
            </p:cNvCxnSpPr>
            <p:nvPr/>
          </p:nvCxnSpPr>
          <p:spPr bwMode="auto">
            <a:xfrm>
              <a:off x="6340927" y="3232905"/>
              <a:ext cx="0" cy="1395465"/>
            </a:xfrm>
            <a:prstGeom prst="straightConnector1">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8216" name="AutoShape 13"/>
            <p:cNvCxnSpPr>
              <a:cxnSpLocks noChangeShapeType="1"/>
            </p:cNvCxnSpPr>
            <p:nvPr/>
          </p:nvCxnSpPr>
          <p:spPr bwMode="auto">
            <a:xfrm>
              <a:off x="6702400" y="3803624"/>
              <a:ext cx="0" cy="824745"/>
            </a:xfrm>
            <a:prstGeom prst="straightConnector1">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cxnSp>
        <p:sp>
          <p:nvSpPr>
            <p:cNvPr id="8217" name="Text Box 12"/>
            <p:cNvSpPr txBox="1">
              <a:spLocks noChangeArrowheads="1"/>
            </p:cNvSpPr>
            <p:nvPr/>
          </p:nvSpPr>
          <p:spPr bwMode="auto">
            <a:xfrm>
              <a:off x="5428087" y="3077356"/>
              <a:ext cx="228451" cy="28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π</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8218" name="Text Box 11"/>
            <p:cNvSpPr txBox="1">
              <a:spLocks noChangeArrowheads="1"/>
            </p:cNvSpPr>
            <p:nvPr/>
          </p:nvSpPr>
          <p:spPr bwMode="auto">
            <a:xfrm>
              <a:off x="5428087" y="3739838"/>
              <a:ext cx="266044" cy="28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π</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grpSp>
      <p:sp>
        <p:nvSpPr>
          <p:cNvPr id="5" name="日期占位符 4"/>
          <p:cNvSpPr>
            <a:spLocks noGrp="1"/>
          </p:cNvSpPr>
          <p:nvPr>
            <p:ph type="dt" sz="half" idx="10"/>
          </p:nvPr>
        </p:nvSpPr>
        <p:spPr/>
        <p:txBody>
          <a:bodyPr/>
          <a:lstStyle/>
          <a:p>
            <a:pPr>
              <a:defRPr/>
            </a:pPr>
            <a:fld id="{230A5029-FC3B-482E-A0C6-48307C2ED880}" type="datetime1">
              <a:rPr lang="zh-CN" altLang="en-US" smtClean="0"/>
              <a:t>2018/12/17</a:t>
            </a:fld>
            <a:endParaRPr lang="en-US" altLang="zh-CN"/>
          </a:p>
        </p:txBody>
      </p:sp>
      <p:sp>
        <p:nvSpPr>
          <p:cNvPr id="6" name="页脚占位符 5"/>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677750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6179248-6351-4144-9EAC-7C446521A7F3}" type="slidenum">
              <a:rPr lang="en-GB" altLang="zh-CN" sz="1200" b="0">
                <a:solidFill>
                  <a:schemeClr val="bg1"/>
                </a:solidFill>
              </a:rPr>
              <a:pPr/>
              <a:t>36</a:t>
            </a:fld>
            <a:endParaRPr lang="en-GB" altLang="zh-CN" sz="1200" b="0">
              <a:solidFill>
                <a:schemeClr val="bg1"/>
              </a:solidFill>
            </a:endParaRPr>
          </a:p>
        </p:txBody>
      </p:sp>
      <p:sp>
        <p:nvSpPr>
          <p:cNvPr id="531459" name="Rectangle 3"/>
          <p:cNvSpPr>
            <a:spLocks noChangeArrowheads="1"/>
          </p:cNvSpPr>
          <p:nvPr/>
        </p:nvSpPr>
        <p:spPr bwMode="auto">
          <a:xfrm>
            <a:off x="900113" y="1700213"/>
            <a:ext cx="3240087" cy="2665412"/>
          </a:xfrm>
          <a:prstGeom prst="rect">
            <a:avLst/>
          </a:prstGeom>
          <a:noFill/>
          <a:ln w="9525">
            <a:noFill/>
            <a:miter lim="800000"/>
            <a:headEnd/>
            <a:tailEnd/>
          </a:ln>
          <a:effectLst/>
        </p:spPr>
        <p:txBody>
          <a:bodyPr/>
          <a:lstStyle/>
          <a:p>
            <a:pPr marL="266700" indent="-266700" algn="just" eaLnBrk="1" hangingPunct="1">
              <a:spcBef>
                <a:spcPts val="6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政策制定者可以选择不同的失业率与通货膨胀率的组合，用高通胀率换取低失业率，或者用高失业率换取低通胀率</a:t>
            </a:r>
          </a:p>
        </p:txBody>
      </p:sp>
      <p:sp>
        <p:nvSpPr>
          <p:cNvPr id="6" name="Comment 2">
            <a:hlinkClick r:id="rId2" action="ppaction://hlinksldjump"/>
          </p:cNvPr>
          <p:cNvSpPr>
            <a:spLocks noChangeArrowheads="1"/>
          </p:cNvSpPr>
          <p:nvPr/>
        </p:nvSpPr>
        <p:spPr bwMode="auto">
          <a:xfrm>
            <a:off x="695325" y="765175"/>
            <a:ext cx="510381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2.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菲利浦斯曲线的政策含义</a:t>
            </a:r>
          </a:p>
        </p:txBody>
      </p:sp>
      <p:sp>
        <p:nvSpPr>
          <p:cNvPr id="5632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2" name="Group 83"/>
          <p:cNvGrpSpPr>
            <a:grpSpLocks/>
          </p:cNvGrpSpPr>
          <p:nvPr/>
        </p:nvGrpSpPr>
        <p:grpSpPr bwMode="auto">
          <a:xfrm>
            <a:off x="4694238" y="1679575"/>
            <a:ext cx="4643437" cy="3600450"/>
            <a:chOff x="4430" y="11025"/>
            <a:chExt cx="3742" cy="2951"/>
          </a:xfrm>
        </p:grpSpPr>
        <p:sp>
          <p:nvSpPr>
            <p:cNvPr id="56327" name="Line 106"/>
            <p:cNvSpPr>
              <a:spLocks noChangeShapeType="1"/>
            </p:cNvSpPr>
            <p:nvPr/>
          </p:nvSpPr>
          <p:spPr bwMode="auto">
            <a:xfrm flipV="1">
              <a:off x="4638" y="11277"/>
              <a:ext cx="0" cy="2438"/>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6328" name="Line 105"/>
            <p:cNvSpPr>
              <a:spLocks noChangeShapeType="1"/>
            </p:cNvSpPr>
            <p:nvPr/>
          </p:nvSpPr>
          <p:spPr bwMode="auto">
            <a:xfrm>
              <a:off x="4630" y="13717"/>
              <a:ext cx="2551"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6329" name="Text Box 104"/>
            <p:cNvSpPr txBox="1">
              <a:spLocks noChangeArrowheads="1"/>
            </p:cNvSpPr>
            <p:nvPr/>
          </p:nvSpPr>
          <p:spPr bwMode="auto">
            <a:xfrm>
              <a:off x="4431" y="13617"/>
              <a:ext cx="174"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56330" name="Text Box 103"/>
            <p:cNvSpPr txBox="1">
              <a:spLocks noChangeArrowheads="1"/>
            </p:cNvSpPr>
            <p:nvPr/>
          </p:nvSpPr>
          <p:spPr bwMode="auto">
            <a:xfrm>
              <a:off x="7248" y="13601"/>
              <a:ext cx="17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p>
          </p:txBody>
        </p:sp>
        <p:sp>
          <p:nvSpPr>
            <p:cNvPr id="56331" name="Text Box 102"/>
            <p:cNvSpPr txBox="1">
              <a:spLocks noChangeArrowheads="1"/>
            </p:cNvSpPr>
            <p:nvPr/>
          </p:nvSpPr>
          <p:spPr bwMode="auto">
            <a:xfrm>
              <a:off x="4453" y="11774"/>
              <a:ext cx="11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5</a:t>
              </a:r>
            </a:p>
          </p:txBody>
        </p:sp>
        <p:sp>
          <p:nvSpPr>
            <p:cNvPr id="56332" name="Text Box 101"/>
            <p:cNvSpPr txBox="1">
              <a:spLocks noChangeArrowheads="1"/>
            </p:cNvSpPr>
            <p:nvPr/>
          </p:nvSpPr>
          <p:spPr bwMode="auto">
            <a:xfrm>
              <a:off x="5060" y="11407"/>
              <a:ext cx="3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PC</a:t>
              </a:r>
            </a:p>
          </p:txBody>
        </p:sp>
        <p:sp>
          <p:nvSpPr>
            <p:cNvPr id="56333" name="Text Box 100"/>
            <p:cNvSpPr txBox="1">
              <a:spLocks noChangeArrowheads="1"/>
            </p:cNvSpPr>
            <p:nvPr/>
          </p:nvSpPr>
          <p:spPr bwMode="auto">
            <a:xfrm>
              <a:off x="6453" y="13726"/>
              <a:ext cx="17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5</a:t>
              </a:r>
            </a:p>
          </p:txBody>
        </p:sp>
        <p:sp>
          <p:nvSpPr>
            <p:cNvPr id="56334" name="Arc 99"/>
            <p:cNvSpPr>
              <a:spLocks/>
            </p:cNvSpPr>
            <p:nvPr/>
          </p:nvSpPr>
          <p:spPr bwMode="auto">
            <a:xfrm rot="-1179140" flipH="1" flipV="1">
              <a:off x="5225" y="11025"/>
              <a:ext cx="2947" cy="2396"/>
            </a:xfrm>
            <a:custGeom>
              <a:avLst/>
              <a:gdLst>
                <a:gd name="T0" fmla="*/ 0 w 21600"/>
                <a:gd name="T1" fmla="*/ 0 h 22352"/>
                <a:gd name="T2" fmla="*/ 0 w 21600"/>
                <a:gd name="T3" fmla="*/ 0 h 22352"/>
                <a:gd name="T4" fmla="*/ 0 w 21600"/>
                <a:gd name="T5" fmla="*/ 0 h 22352"/>
                <a:gd name="T6" fmla="*/ 0 60000 65536"/>
                <a:gd name="T7" fmla="*/ 0 60000 65536"/>
                <a:gd name="T8" fmla="*/ 0 60000 65536"/>
                <a:gd name="T9" fmla="*/ 0 w 21600"/>
                <a:gd name="T10" fmla="*/ 0 h 22352"/>
                <a:gd name="T11" fmla="*/ 21600 w 21600"/>
                <a:gd name="T12" fmla="*/ 22352 h 22352"/>
              </a:gdLst>
              <a:ahLst/>
              <a:cxnLst>
                <a:cxn ang="T6">
                  <a:pos x="T0" y="T1"/>
                </a:cxn>
                <a:cxn ang="T7">
                  <a:pos x="T2" y="T3"/>
                </a:cxn>
                <a:cxn ang="T8">
                  <a:pos x="T4" y="T5"/>
                </a:cxn>
              </a:cxnLst>
              <a:rect l="T9" t="T10" r="T11" b="T12"/>
              <a:pathLst>
                <a:path w="21600" h="22352" fill="none" extrusionOk="0">
                  <a:moveTo>
                    <a:pt x="12037" y="-1"/>
                  </a:moveTo>
                  <a:cubicBezTo>
                    <a:pt x="18014" y="4011"/>
                    <a:pt x="21600" y="10736"/>
                    <a:pt x="21600" y="17935"/>
                  </a:cubicBezTo>
                  <a:cubicBezTo>
                    <a:pt x="21600" y="19419"/>
                    <a:pt x="21447" y="20899"/>
                    <a:pt x="21143" y="22352"/>
                  </a:cubicBezTo>
                </a:path>
                <a:path w="21600" h="22352" stroke="0" extrusionOk="0">
                  <a:moveTo>
                    <a:pt x="12037" y="-1"/>
                  </a:moveTo>
                  <a:cubicBezTo>
                    <a:pt x="18014" y="4011"/>
                    <a:pt x="21600" y="10736"/>
                    <a:pt x="21600" y="17935"/>
                  </a:cubicBezTo>
                  <a:cubicBezTo>
                    <a:pt x="21600" y="19419"/>
                    <a:pt x="21447" y="20899"/>
                    <a:pt x="21143" y="22352"/>
                  </a:cubicBezTo>
                  <a:lnTo>
                    <a:pt x="0" y="17935"/>
                  </a:lnTo>
                  <a:lnTo>
                    <a:pt x="12037" y="-1"/>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35" name="Text Box 98"/>
            <p:cNvSpPr txBox="1">
              <a:spLocks noChangeArrowheads="1"/>
            </p:cNvSpPr>
            <p:nvPr/>
          </p:nvSpPr>
          <p:spPr bwMode="auto">
            <a:xfrm>
              <a:off x="5370" y="13726"/>
              <a:ext cx="17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2</a:t>
              </a:r>
            </a:p>
          </p:txBody>
        </p:sp>
        <p:sp>
          <p:nvSpPr>
            <p:cNvPr id="56336" name="Text Box 97"/>
            <p:cNvSpPr txBox="1">
              <a:spLocks noChangeArrowheads="1"/>
            </p:cNvSpPr>
            <p:nvPr/>
          </p:nvSpPr>
          <p:spPr bwMode="auto">
            <a:xfrm>
              <a:off x="6074" y="13721"/>
              <a:ext cx="17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4</a:t>
              </a:r>
            </a:p>
          </p:txBody>
        </p:sp>
        <p:sp>
          <p:nvSpPr>
            <p:cNvPr id="56337" name="Text Box 96"/>
            <p:cNvSpPr txBox="1">
              <a:spLocks noChangeArrowheads="1"/>
            </p:cNvSpPr>
            <p:nvPr/>
          </p:nvSpPr>
          <p:spPr bwMode="auto">
            <a:xfrm>
              <a:off x="4438" y="12841"/>
              <a:ext cx="116"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2</a:t>
              </a:r>
            </a:p>
          </p:txBody>
        </p:sp>
        <p:sp>
          <p:nvSpPr>
            <p:cNvPr id="56338" name="Text Box 95"/>
            <p:cNvSpPr txBox="1">
              <a:spLocks noChangeArrowheads="1"/>
            </p:cNvSpPr>
            <p:nvPr/>
          </p:nvSpPr>
          <p:spPr bwMode="auto">
            <a:xfrm>
              <a:off x="4430" y="12119"/>
              <a:ext cx="11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4</a:t>
              </a:r>
            </a:p>
          </p:txBody>
        </p:sp>
        <p:sp>
          <p:nvSpPr>
            <p:cNvPr id="56339" name="Text Box 94"/>
            <p:cNvSpPr txBox="1">
              <a:spLocks noChangeArrowheads="1"/>
            </p:cNvSpPr>
            <p:nvPr/>
          </p:nvSpPr>
          <p:spPr bwMode="auto">
            <a:xfrm>
              <a:off x="4445" y="11269"/>
              <a:ext cx="174"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π</a:t>
              </a:r>
            </a:p>
          </p:txBody>
        </p:sp>
        <p:cxnSp>
          <p:nvCxnSpPr>
            <p:cNvPr id="56340" name="AutoShape 93"/>
            <p:cNvCxnSpPr>
              <a:cxnSpLocks noChangeShapeType="1"/>
            </p:cNvCxnSpPr>
            <p:nvPr/>
          </p:nvCxnSpPr>
          <p:spPr bwMode="auto">
            <a:xfrm>
              <a:off x="4660" y="12255"/>
              <a:ext cx="1474" cy="0"/>
            </a:xfrm>
            <a:prstGeom prst="straightConnector1">
              <a:avLst/>
            </a:prstGeom>
            <a:noFill/>
            <a:ln w="31750">
              <a:solidFill>
                <a:srgbClr val="008000"/>
              </a:solidFill>
              <a:round/>
              <a:headEnd/>
              <a:tailEnd/>
            </a:ln>
            <a:extLst>
              <a:ext uri="{909E8E84-426E-40DD-AFC4-6F175D3DCCD1}">
                <a14:hiddenFill xmlns:a14="http://schemas.microsoft.com/office/drawing/2010/main">
                  <a:noFill/>
                </a14:hiddenFill>
              </a:ext>
            </a:extLst>
          </p:spPr>
        </p:cxnSp>
        <p:cxnSp>
          <p:nvCxnSpPr>
            <p:cNvPr id="56341" name="AutoShape 92"/>
            <p:cNvCxnSpPr>
              <a:cxnSpLocks noChangeShapeType="1"/>
            </p:cNvCxnSpPr>
            <p:nvPr/>
          </p:nvCxnSpPr>
          <p:spPr bwMode="auto">
            <a:xfrm>
              <a:off x="6121" y="12240"/>
              <a:ext cx="0" cy="1474"/>
            </a:xfrm>
            <a:prstGeom prst="straightConnector1">
              <a:avLst/>
            </a:prstGeom>
            <a:noFill/>
            <a:ln w="31750">
              <a:solidFill>
                <a:srgbClr val="008000"/>
              </a:solidFill>
              <a:round/>
              <a:headEnd/>
              <a:tailEnd/>
            </a:ln>
            <a:extLst>
              <a:ext uri="{909E8E84-426E-40DD-AFC4-6F175D3DCCD1}">
                <a14:hiddenFill xmlns:a14="http://schemas.microsoft.com/office/drawing/2010/main">
                  <a:noFill/>
                </a14:hiddenFill>
              </a:ext>
            </a:extLst>
          </p:spPr>
        </p:cxnSp>
        <p:sp>
          <p:nvSpPr>
            <p:cNvPr id="56342" name="Text Box 91"/>
            <p:cNvSpPr txBox="1">
              <a:spLocks noChangeArrowheads="1"/>
            </p:cNvSpPr>
            <p:nvPr/>
          </p:nvSpPr>
          <p:spPr bwMode="auto">
            <a:xfrm>
              <a:off x="5760" y="13732"/>
              <a:ext cx="17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3</a:t>
              </a:r>
            </a:p>
          </p:txBody>
        </p:sp>
        <p:sp>
          <p:nvSpPr>
            <p:cNvPr id="56343" name="Text Box 90"/>
            <p:cNvSpPr txBox="1">
              <a:spLocks noChangeArrowheads="1"/>
            </p:cNvSpPr>
            <p:nvPr/>
          </p:nvSpPr>
          <p:spPr bwMode="auto">
            <a:xfrm>
              <a:off x="4439" y="12447"/>
              <a:ext cx="17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3</a:t>
              </a:r>
            </a:p>
          </p:txBody>
        </p:sp>
        <p:sp>
          <p:nvSpPr>
            <p:cNvPr id="56344" name="Text Box 89"/>
            <p:cNvSpPr txBox="1">
              <a:spLocks noChangeArrowheads="1"/>
            </p:cNvSpPr>
            <p:nvPr/>
          </p:nvSpPr>
          <p:spPr bwMode="auto">
            <a:xfrm>
              <a:off x="4432" y="13196"/>
              <a:ext cx="14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1</a:t>
              </a:r>
            </a:p>
          </p:txBody>
        </p:sp>
        <p:sp>
          <p:nvSpPr>
            <p:cNvPr id="56345" name="Text Box 88"/>
            <p:cNvSpPr txBox="1">
              <a:spLocks noChangeArrowheads="1"/>
            </p:cNvSpPr>
            <p:nvPr/>
          </p:nvSpPr>
          <p:spPr bwMode="auto">
            <a:xfrm>
              <a:off x="4973" y="13721"/>
              <a:ext cx="17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1</a:t>
              </a:r>
            </a:p>
          </p:txBody>
        </p:sp>
        <p:cxnSp>
          <p:nvCxnSpPr>
            <p:cNvPr id="56346" name="AutoShape 87"/>
            <p:cNvCxnSpPr>
              <a:cxnSpLocks noChangeShapeType="1"/>
            </p:cNvCxnSpPr>
            <p:nvPr/>
          </p:nvCxnSpPr>
          <p:spPr bwMode="auto">
            <a:xfrm>
              <a:off x="5011" y="11890"/>
              <a:ext cx="0" cy="1814"/>
            </a:xfrm>
            <a:prstGeom prst="straightConnector1">
              <a:avLst/>
            </a:prstGeom>
            <a:noFill/>
            <a:ln w="3175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6347" name="AutoShape 86"/>
            <p:cNvCxnSpPr>
              <a:cxnSpLocks noChangeShapeType="1"/>
            </p:cNvCxnSpPr>
            <p:nvPr/>
          </p:nvCxnSpPr>
          <p:spPr bwMode="auto">
            <a:xfrm>
              <a:off x="4645" y="13335"/>
              <a:ext cx="1871" cy="0"/>
            </a:xfrm>
            <a:prstGeom prst="straightConnector1">
              <a:avLst/>
            </a:prstGeom>
            <a:noFill/>
            <a:ln w="3175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6348" name="AutoShape 85"/>
            <p:cNvCxnSpPr>
              <a:cxnSpLocks noChangeShapeType="1"/>
            </p:cNvCxnSpPr>
            <p:nvPr/>
          </p:nvCxnSpPr>
          <p:spPr bwMode="auto">
            <a:xfrm>
              <a:off x="4645" y="11890"/>
              <a:ext cx="397" cy="0"/>
            </a:xfrm>
            <a:prstGeom prst="straightConnector1">
              <a:avLst/>
            </a:prstGeom>
            <a:noFill/>
            <a:ln w="3175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6349" name="AutoShape 84"/>
            <p:cNvCxnSpPr>
              <a:cxnSpLocks noChangeShapeType="1"/>
            </p:cNvCxnSpPr>
            <p:nvPr/>
          </p:nvCxnSpPr>
          <p:spPr bwMode="auto">
            <a:xfrm>
              <a:off x="6516" y="13308"/>
              <a:ext cx="0" cy="397"/>
            </a:xfrm>
            <a:prstGeom prst="straightConnector1">
              <a:avLst/>
            </a:prstGeom>
            <a:noFill/>
            <a:ln w="31750">
              <a:solidFill>
                <a:srgbClr val="008000"/>
              </a:solidFill>
              <a:prstDash val="dash"/>
              <a:round/>
              <a:headEnd/>
              <a:tailEnd/>
            </a:ln>
            <a:extLst>
              <a:ext uri="{909E8E84-426E-40DD-AFC4-6F175D3DCCD1}">
                <a14:hiddenFill xmlns:a14="http://schemas.microsoft.com/office/drawing/2010/main">
                  <a:noFill/>
                </a14:hiddenFill>
              </a:ext>
            </a:extLst>
          </p:spPr>
        </p:cxnSp>
      </p:grpSp>
      <p:sp>
        <p:nvSpPr>
          <p:cNvPr id="3" name="日期占位符 2"/>
          <p:cNvSpPr>
            <a:spLocks noGrp="1"/>
          </p:cNvSpPr>
          <p:nvPr>
            <p:ph type="dt" sz="half" idx="10"/>
          </p:nvPr>
        </p:nvSpPr>
        <p:spPr/>
        <p:txBody>
          <a:bodyPr/>
          <a:lstStyle/>
          <a:p>
            <a:pPr>
              <a:defRPr/>
            </a:pPr>
            <a:fld id="{B073202E-2675-49A7-9E7A-7E6F3E7252C4}" type="datetime1">
              <a:rPr lang="zh-CN" altLang="en-US" smtClean="0"/>
              <a:t>2018/12/17</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66006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1459">
                                            <p:txEl>
                                              <p:pRg st="0" end="0"/>
                                            </p:txEl>
                                          </p:spTgt>
                                        </p:tgtEl>
                                        <p:attrNameLst>
                                          <p:attrName>style.visibility</p:attrName>
                                        </p:attrNameLst>
                                      </p:cBhvr>
                                      <p:to>
                                        <p:strVal val="visible"/>
                                      </p:to>
                                    </p:set>
                                    <p:animEffect transition="in" filter="wipe(up)">
                                      <p:cBhvr>
                                        <p:cTn id="12" dur="500"/>
                                        <p:tgtEl>
                                          <p:spTgt spid="5314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build="p" autoUpdateAnimBg="0"/>
      <p:bldP spid="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849745A-3807-44B5-B5FB-C7A18D1CF949}" type="slidenum">
              <a:rPr lang="en-GB" altLang="zh-CN" sz="1200" b="0">
                <a:solidFill>
                  <a:schemeClr val="bg1"/>
                </a:solidFill>
              </a:rPr>
              <a:pPr/>
              <a:t>37</a:t>
            </a:fld>
            <a:endParaRPr lang="en-GB" altLang="zh-CN" sz="1200" b="0">
              <a:solidFill>
                <a:schemeClr val="bg1"/>
              </a:solidFill>
            </a:endParaRPr>
          </a:p>
        </p:txBody>
      </p:sp>
      <p:sp>
        <p:nvSpPr>
          <p:cNvPr id="533506" name="Rectangle 2"/>
          <p:cNvSpPr>
            <a:spLocks noChangeArrowheads="1"/>
          </p:cNvSpPr>
          <p:nvPr/>
        </p:nvSpPr>
        <p:spPr bwMode="auto">
          <a:xfrm>
            <a:off x="800100" y="1196975"/>
            <a:ext cx="7875588" cy="1727200"/>
          </a:xfrm>
          <a:prstGeom prst="rect">
            <a:avLst/>
          </a:prstGeom>
          <a:noFill/>
          <a:ln w="9525">
            <a:noFill/>
            <a:miter lim="800000"/>
            <a:headEnd/>
            <a:tailEnd/>
          </a:ln>
          <a:effectLst/>
        </p:spPr>
        <p:txBody>
          <a:bodyPr/>
          <a:lstStyle/>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rPr>
              <a:t>短期菲利普斯曲线</a:t>
            </a:r>
            <a:r>
              <a:rPr kumimoji="1" lang="zh-CN" altLang="en-US" sz="2400" dirty="0">
                <a:solidFill>
                  <a:schemeClr val="tx1"/>
                </a:solidFill>
                <a:effectLst>
                  <a:outerShdw blurRad="38100" dist="38100" dir="2700000" algn="tl">
                    <a:srgbClr val="C0C0C0"/>
                  </a:outerShdw>
                </a:effectLst>
                <a:latin typeface="宋体" pitchFamily="2" charset="-122"/>
              </a:rPr>
              <a:t>是预期通货膨胀率保持不变时，表示通货膨胀率与失业率之间关系的曲线</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（“短期”指从预期到需要根据通货膨胀做出调整的时间间隔）</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endParaRPr>
          </a:p>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附加预期的菲利普斯曲线方程：</a:t>
            </a:r>
          </a:p>
        </p:txBody>
      </p:sp>
      <p:sp>
        <p:nvSpPr>
          <p:cNvPr id="28" name="Comment 2">
            <a:hlinkClick r:id="rId3" action="ppaction://hlinksldjump"/>
          </p:cNvPr>
          <p:cNvSpPr>
            <a:spLocks noChangeArrowheads="1"/>
          </p:cNvSpPr>
          <p:nvPr/>
        </p:nvSpPr>
        <p:spPr bwMode="auto">
          <a:xfrm>
            <a:off x="692150" y="620713"/>
            <a:ext cx="50323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3.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附加预期的菲利浦斯曲线</a:t>
            </a:r>
          </a:p>
        </p:txBody>
      </p:sp>
      <p:sp>
        <p:nvSpPr>
          <p:cNvPr id="30" name="Rectangle 2"/>
          <p:cNvSpPr>
            <a:spLocks noChangeArrowheads="1"/>
          </p:cNvSpPr>
          <p:nvPr/>
        </p:nvSpPr>
        <p:spPr bwMode="auto">
          <a:xfrm>
            <a:off x="800100" y="3716338"/>
            <a:ext cx="7875588" cy="2376487"/>
          </a:xfrm>
          <a:prstGeom prst="rect">
            <a:avLst/>
          </a:prstGeom>
          <a:noFill/>
          <a:ln w="9525">
            <a:noFill/>
            <a:miter lim="800000"/>
            <a:headEnd/>
            <a:tailEnd/>
          </a:ln>
          <a:effectLst/>
        </p:spPr>
        <p:txBody>
          <a:bodyPr/>
          <a:lstStyle/>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附加预期的菲利普斯曲线的性质：</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542925" lvl="1" indent="-276225" algn="just" eaLnBrk="1" hangingPunct="1">
              <a:spcBef>
                <a:spcPts val="6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宋体" pitchFamily="2" charset="-122"/>
              </a:rPr>
              <a:t>预期通货膨胀率每增加或下降</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a:t>
            </a:r>
            <a:r>
              <a:rPr kumimoji="1" lang="zh-CN" altLang="en-US" sz="2400" dirty="0">
                <a:solidFill>
                  <a:schemeClr val="tx1"/>
                </a:solidFill>
                <a:effectLst>
                  <a:outerShdw blurRad="38100" dist="38100" dir="2700000" algn="tl">
                    <a:srgbClr val="C0C0C0"/>
                  </a:outerShdw>
                </a:effectLst>
                <a:latin typeface="宋体" pitchFamily="2" charset="-122"/>
              </a:rPr>
              <a:t>单位，实际通货膨胀率也将增加或下降</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a:t>
            </a:r>
            <a:r>
              <a:rPr kumimoji="1" lang="zh-CN" altLang="en-US" sz="2400" dirty="0">
                <a:solidFill>
                  <a:schemeClr val="tx1"/>
                </a:solidFill>
                <a:effectLst>
                  <a:outerShdw blurRad="38100" dist="38100" dir="2700000" algn="tl">
                    <a:srgbClr val="C0C0C0"/>
                  </a:outerShdw>
                </a:effectLst>
                <a:latin typeface="宋体" pitchFamily="2" charset="-122"/>
              </a:rPr>
              <a:t>单位；</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542925" lvl="1" indent="-276225" algn="just" eaLnBrk="1" hangingPunct="1">
              <a:spcBef>
                <a:spcPts val="6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宋体" pitchFamily="2" charset="-122"/>
              </a:rPr>
              <a:t>当实际通货膨胀率等于预期通货膨胀率时，实际失业率等于自然失业率</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（这意味着，附加预期的菲利普斯曲线在预期通货膨胀率水平上与自然失业率相交）</a:t>
            </a:r>
          </a:p>
        </p:txBody>
      </p:sp>
      <p:sp>
        <p:nvSpPr>
          <p:cNvPr id="9224"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9225"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9226"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p:cNvGraphicFramePr>
            <a:graphicFrameLocks noChangeAspect="1"/>
          </p:cNvGraphicFramePr>
          <p:nvPr/>
        </p:nvGraphicFramePr>
        <p:xfrm>
          <a:off x="1835150" y="3068638"/>
          <a:ext cx="2449513" cy="431800"/>
        </p:xfrm>
        <a:graphic>
          <a:graphicData uri="http://schemas.openxmlformats.org/presentationml/2006/ole">
            <mc:AlternateContent xmlns:mc="http://schemas.openxmlformats.org/markup-compatibility/2006">
              <mc:Choice xmlns:v="urn:schemas-microsoft-com:vml" Requires="v">
                <p:oleObj spid="_x0000_s46110" name="Equation" r:id="rId4" imgW="1295400" imgH="228600" progId="Equation.DSMT4">
                  <p:embed/>
                </p:oleObj>
              </mc:Choice>
              <mc:Fallback>
                <p:oleObj name="Equation" r:id="rId4" imgW="12954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3068638"/>
                        <a:ext cx="24495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7"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7" name="对象 6"/>
          <p:cNvGraphicFramePr>
            <a:graphicFrameLocks noChangeAspect="1"/>
          </p:cNvGraphicFramePr>
          <p:nvPr/>
        </p:nvGraphicFramePr>
        <p:xfrm>
          <a:off x="5364163" y="3068638"/>
          <a:ext cx="2087562" cy="431800"/>
        </p:xfrm>
        <a:graphic>
          <a:graphicData uri="http://schemas.openxmlformats.org/presentationml/2006/ole">
            <mc:AlternateContent xmlns:mc="http://schemas.openxmlformats.org/markup-compatibility/2006">
              <mc:Choice xmlns:v="urn:schemas-microsoft-com:vml" Requires="v">
                <p:oleObj spid="_x0000_s46111" name="Equation" r:id="rId6" imgW="1104900" imgH="228600" progId="Equation.DSMT4">
                  <p:embed/>
                </p:oleObj>
              </mc:Choice>
              <mc:Fallback>
                <p:oleObj name="Equation" r:id="rId6" imgW="11049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4163" y="3068638"/>
                        <a:ext cx="20875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B22FB980-4329-41F0-BCA0-2DBCD44CDCF8}" type="datetime1">
              <a:rPr lang="zh-CN" altLang="en-US" smtClean="0"/>
              <a:t>2018/12/17</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516624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3506">
                                            <p:txEl>
                                              <p:pRg st="0" end="0"/>
                                            </p:txEl>
                                          </p:spTgt>
                                        </p:tgtEl>
                                        <p:attrNameLst>
                                          <p:attrName>style.visibility</p:attrName>
                                        </p:attrNameLst>
                                      </p:cBhvr>
                                      <p:to>
                                        <p:strVal val="visible"/>
                                      </p:to>
                                    </p:set>
                                    <p:animEffect transition="in" filter="wipe(up)">
                                      <p:cBhvr>
                                        <p:cTn id="12" dur="500"/>
                                        <p:tgtEl>
                                          <p:spTgt spid="53350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33506">
                                            <p:txEl>
                                              <p:pRg st="1" end="1"/>
                                            </p:txEl>
                                          </p:spTgt>
                                        </p:tgtEl>
                                        <p:attrNameLst>
                                          <p:attrName>style.visibility</p:attrName>
                                        </p:attrNameLst>
                                      </p:cBhvr>
                                      <p:to>
                                        <p:strVal val="visible"/>
                                      </p:to>
                                    </p:set>
                                    <p:animEffect transition="in" filter="wipe(up)">
                                      <p:cBhvr>
                                        <p:cTn id="17" dur="500"/>
                                        <p:tgtEl>
                                          <p:spTgt spid="53350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0">
                                            <p:txEl>
                                              <p:pRg st="0" end="0"/>
                                            </p:txEl>
                                          </p:spTgt>
                                        </p:tgtEl>
                                        <p:attrNameLst>
                                          <p:attrName>style.visibility</p:attrName>
                                        </p:attrNameLst>
                                      </p:cBhvr>
                                      <p:to>
                                        <p:strVal val="visible"/>
                                      </p:to>
                                    </p:set>
                                    <p:animEffect transition="in" filter="wipe(up)">
                                      <p:cBhvr>
                                        <p:cTn id="30" dur="500"/>
                                        <p:tgtEl>
                                          <p:spTgt spid="30">
                                            <p:txEl>
                                              <p:pRg st="0" end="0"/>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0">
                                            <p:txEl>
                                              <p:pRg st="1" end="1"/>
                                            </p:txEl>
                                          </p:spTgt>
                                        </p:tgtEl>
                                        <p:attrNameLst>
                                          <p:attrName>style.visibility</p:attrName>
                                        </p:attrNameLst>
                                      </p:cBhvr>
                                      <p:to>
                                        <p:strVal val="visible"/>
                                      </p:to>
                                    </p:set>
                                    <p:animEffect transition="in" filter="wipe(up)">
                                      <p:cBhvr>
                                        <p:cTn id="33" dur="500"/>
                                        <p:tgtEl>
                                          <p:spTgt spid="30">
                                            <p:txEl>
                                              <p:pRg st="1" end="1"/>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0">
                                            <p:txEl>
                                              <p:pRg st="2" end="2"/>
                                            </p:txEl>
                                          </p:spTgt>
                                        </p:tgtEl>
                                        <p:attrNameLst>
                                          <p:attrName>style.visibility</p:attrName>
                                        </p:attrNameLst>
                                      </p:cBhvr>
                                      <p:to>
                                        <p:strVal val="visible"/>
                                      </p:to>
                                    </p:set>
                                    <p:animEffect transition="in" filter="wipe(up)">
                                      <p:cBhvr>
                                        <p:cTn id="36" dur="500"/>
                                        <p:tgtEl>
                                          <p:spTgt spid="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6" grpId="0" build="p" autoUpdateAnimBg="0"/>
      <p:bldP spid="28" grpId="0" autoUpdateAnimBg="0"/>
      <p:bldP spid="30"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95212EE-7BB9-41C9-8795-5D5CAE2B144B}" type="slidenum">
              <a:rPr lang="en-GB" altLang="zh-CN" sz="1200" b="0">
                <a:solidFill>
                  <a:schemeClr val="bg1"/>
                </a:solidFill>
              </a:rPr>
              <a:pPr/>
              <a:t>38</a:t>
            </a:fld>
            <a:endParaRPr lang="en-GB" altLang="zh-CN" sz="1200" b="0">
              <a:solidFill>
                <a:schemeClr val="bg1"/>
              </a:solidFill>
            </a:endParaRPr>
          </a:p>
        </p:txBody>
      </p:sp>
      <p:sp>
        <p:nvSpPr>
          <p:cNvPr id="534530" name="Rectangle 2"/>
          <p:cNvSpPr>
            <a:spLocks noChangeArrowheads="1"/>
          </p:cNvSpPr>
          <p:nvPr/>
        </p:nvSpPr>
        <p:spPr bwMode="auto">
          <a:xfrm>
            <a:off x="5060950" y="1773238"/>
            <a:ext cx="3563938" cy="3349625"/>
          </a:xfrm>
          <a:prstGeom prst="rect">
            <a:avLst/>
          </a:prstGeom>
          <a:noFill/>
          <a:ln w="9525">
            <a:noFill/>
            <a:miter lim="800000"/>
            <a:headEnd/>
            <a:tailEnd/>
          </a:ln>
          <a:effectLst/>
        </p:spPr>
        <p:txBody>
          <a:bodyPr/>
          <a:lstStyle/>
          <a:p>
            <a:pPr marL="266700" indent="-266700" algn="just" eaLnBrk="1" hangingPunct="1">
              <a:spcBef>
                <a:spcPts val="12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rPr>
              <a:t>附加预期的短期菲利普斯曲线表明，在预期的通货膨胀率低于实际的通货膨胀率的短期中，失业率与通货膨胀率之间仍然存在着替换关系。因此，在短期中，引起通货膨胀的扩张性财政政策和货币政策可以起到减少失业作用。</a:t>
            </a:r>
            <a:endParaRPr kumimoji="1" lang="en-US" altLang="zh-CN" sz="2200" dirty="0">
              <a:solidFill>
                <a:schemeClr val="tx1"/>
              </a:solidFill>
              <a:effectLst>
                <a:outerShdw blurRad="38100" dist="38100" dir="2700000" algn="tl">
                  <a:srgbClr val="C0C0C0"/>
                </a:outerShdw>
              </a:effectLst>
              <a:latin typeface="宋体" pitchFamily="2" charset="-122"/>
            </a:endParaRPr>
          </a:p>
        </p:txBody>
      </p:sp>
      <p:grpSp>
        <p:nvGrpSpPr>
          <p:cNvPr id="2" name="Group 5"/>
          <p:cNvGrpSpPr>
            <a:grpSpLocks/>
          </p:cNvGrpSpPr>
          <p:nvPr/>
        </p:nvGrpSpPr>
        <p:grpSpPr bwMode="auto">
          <a:xfrm>
            <a:off x="755650" y="1219200"/>
            <a:ext cx="4305300" cy="4003675"/>
            <a:chOff x="2084" y="9700"/>
            <a:chExt cx="3990" cy="3354"/>
          </a:xfrm>
        </p:grpSpPr>
        <p:sp>
          <p:nvSpPr>
            <p:cNvPr id="57349" name="Line 24"/>
            <p:cNvSpPr>
              <a:spLocks noChangeShapeType="1"/>
            </p:cNvSpPr>
            <p:nvPr/>
          </p:nvSpPr>
          <p:spPr bwMode="auto">
            <a:xfrm flipV="1">
              <a:off x="2302" y="9715"/>
              <a:ext cx="0" cy="3118"/>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50" name="Line 23"/>
            <p:cNvSpPr>
              <a:spLocks noChangeShapeType="1"/>
            </p:cNvSpPr>
            <p:nvPr/>
          </p:nvSpPr>
          <p:spPr bwMode="auto">
            <a:xfrm>
              <a:off x="2302" y="12823"/>
              <a:ext cx="3005"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51" name="Text Box 22"/>
            <p:cNvSpPr txBox="1">
              <a:spLocks noChangeArrowheads="1"/>
            </p:cNvSpPr>
            <p:nvPr/>
          </p:nvSpPr>
          <p:spPr bwMode="auto">
            <a:xfrm>
              <a:off x="2124" y="12759"/>
              <a:ext cx="16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57352" name="Text Box 21"/>
            <p:cNvSpPr txBox="1">
              <a:spLocks noChangeArrowheads="1"/>
            </p:cNvSpPr>
            <p:nvPr/>
          </p:nvSpPr>
          <p:spPr bwMode="auto">
            <a:xfrm>
              <a:off x="5347" y="12699"/>
              <a:ext cx="16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u</a:t>
              </a:r>
            </a:p>
          </p:txBody>
        </p:sp>
        <p:sp>
          <p:nvSpPr>
            <p:cNvPr id="57353" name="Text Box 20"/>
            <p:cNvSpPr txBox="1">
              <a:spLocks noChangeArrowheads="1"/>
            </p:cNvSpPr>
            <p:nvPr/>
          </p:nvSpPr>
          <p:spPr bwMode="auto">
            <a:xfrm>
              <a:off x="3397" y="12843"/>
              <a:ext cx="20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u</a:t>
              </a:r>
              <a:r>
                <a:rPr lang="en-US" altLang="zh-CN" sz="1400" baseline="30000">
                  <a:solidFill>
                    <a:srgbClr val="336699"/>
                  </a:solidFill>
                  <a:latin typeface="Times New Roman" panose="02020603050405020304" pitchFamily="18" charset="0"/>
                  <a:cs typeface="Times New Roman" panose="02020603050405020304" pitchFamily="18" charset="0"/>
                </a:rPr>
                <a:t>*</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57354" name="Text Box 19"/>
            <p:cNvSpPr txBox="1">
              <a:spLocks noChangeArrowheads="1"/>
            </p:cNvSpPr>
            <p:nvPr/>
          </p:nvSpPr>
          <p:spPr bwMode="auto">
            <a:xfrm>
              <a:off x="4967" y="12260"/>
              <a:ext cx="83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PC(π</a:t>
              </a:r>
              <a:r>
                <a:rPr lang="en-US" altLang="zh-CN" sz="1400" baseline="30000">
                  <a:solidFill>
                    <a:srgbClr val="336699"/>
                  </a:solidFill>
                  <a:latin typeface="Times New Roman" panose="02020603050405020304" pitchFamily="18" charset="0"/>
                  <a:cs typeface="Times New Roman" panose="02020603050405020304" pitchFamily="18" charset="0"/>
                </a:rPr>
                <a:t>e</a:t>
              </a:r>
              <a:r>
                <a:rPr lang="en-US" altLang="zh-CN" sz="1400">
                  <a:solidFill>
                    <a:srgbClr val="336699"/>
                  </a:solidFill>
                  <a:latin typeface="Times New Roman" panose="02020603050405020304" pitchFamily="18" charset="0"/>
                  <a:cs typeface="Times New Roman" panose="02020603050405020304" pitchFamily="18" charset="0"/>
                </a:rPr>
                <a:t>=π</a:t>
              </a:r>
              <a:r>
                <a:rPr lang="en-US" altLang="zh-CN" sz="1400" baseline="-30000">
                  <a:solidFill>
                    <a:srgbClr val="336699"/>
                  </a:solidFill>
                  <a:latin typeface="Times New Roman" panose="02020603050405020304" pitchFamily="18" charset="0"/>
                  <a:cs typeface="Times New Roman" panose="02020603050405020304" pitchFamily="18" charset="0"/>
                </a:rPr>
                <a:t>1</a:t>
              </a:r>
              <a:r>
                <a:rPr lang="en-US" altLang="zh-CN" sz="1400">
                  <a:solidFill>
                    <a:srgbClr val="336699"/>
                  </a:solidFill>
                  <a:latin typeface="Times New Roman" panose="02020603050405020304" pitchFamily="18" charset="0"/>
                  <a:cs typeface="Times New Roman" panose="02020603050405020304" pitchFamily="18" charset="0"/>
                </a:rPr>
                <a:t>)</a:t>
              </a:r>
              <a:endParaRPr lang="zh-CN" altLang="en-US" sz="1400">
                <a:solidFill>
                  <a:srgbClr val="336699"/>
                </a:solidFill>
                <a:latin typeface="Times New Roman" panose="02020603050405020304" pitchFamily="18" charset="0"/>
                <a:cs typeface="Times New Roman" panose="02020603050405020304" pitchFamily="18" charset="0"/>
              </a:endParaRPr>
            </a:p>
          </p:txBody>
        </p:sp>
        <p:sp>
          <p:nvSpPr>
            <p:cNvPr id="57355" name="Text Box 18"/>
            <p:cNvSpPr txBox="1">
              <a:spLocks noChangeArrowheads="1"/>
            </p:cNvSpPr>
            <p:nvPr/>
          </p:nvSpPr>
          <p:spPr bwMode="auto">
            <a:xfrm>
              <a:off x="2121" y="9700"/>
              <a:ext cx="20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π</a:t>
              </a:r>
            </a:p>
          </p:txBody>
        </p:sp>
        <p:sp>
          <p:nvSpPr>
            <p:cNvPr id="57356" name="Freeform 17"/>
            <p:cNvSpPr>
              <a:spLocks/>
            </p:cNvSpPr>
            <p:nvPr/>
          </p:nvSpPr>
          <p:spPr bwMode="auto">
            <a:xfrm>
              <a:off x="2722" y="10656"/>
              <a:ext cx="2183" cy="1770"/>
            </a:xfrm>
            <a:custGeom>
              <a:avLst/>
              <a:gdLst>
                <a:gd name="T0" fmla="*/ 0 w 2020"/>
                <a:gd name="T1" fmla="*/ 0 h 1770"/>
                <a:gd name="T2" fmla="*/ 597 w 2020"/>
                <a:gd name="T3" fmla="*/ 990 h 1770"/>
                <a:gd name="T4" fmla="*/ 1814 w 2020"/>
                <a:gd name="T5" fmla="*/ 1598 h 1770"/>
                <a:gd name="T6" fmla="*/ 3477 w 2020"/>
                <a:gd name="T7" fmla="*/ 1770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57357" name="AutoShape 16"/>
            <p:cNvCxnSpPr>
              <a:cxnSpLocks noChangeShapeType="1"/>
            </p:cNvCxnSpPr>
            <p:nvPr/>
          </p:nvCxnSpPr>
          <p:spPr bwMode="auto">
            <a:xfrm>
              <a:off x="2317" y="12028"/>
              <a:ext cx="1134" cy="0"/>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7358" name="AutoShape 15"/>
            <p:cNvCxnSpPr>
              <a:cxnSpLocks noChangeShapeType="1"/>
            </p:cNvCxnSpPr>
            <p:nvPr/>
          </p:nvCxnSpPr>
          <p:spPr bwMode="auto">
            <a:xfrm>
              <a:off x="2317" y="11488"/>
              <a:ext cx="1134" cy="0"/>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7359" name="AutoShape 14"/>
            <p:cNvCxnSpPr>
              <a:cxnSpLocks noChangeShapeType="1"/>
            </p:cNvCxnSpPr>
            <p:nvPr/>
          </p:nvCxnSpPr>
          <p:spPr bwMode="auto">
            <a:xfrm>
              <a:off x="3472" y="10962"/>
              <a:ext cx="0" cy="1871"/>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sp>
          <p:nvSpPr>
            <p:cNvPr id="57360" name="Text Box 13"/>
            <p:cNvSpPr txBox="1">
              <a:spLocks noChangeArrowheads="1"/>
            </p:cNvSpPr>
            <p:nvPr/>
          </p:nvSpPr>
          <p:spPr bwMode="auto">
            <a:xfrm>
              <a:off x="2084" y="11335"/>
              <a:ext cx="20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π</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57361" name="Text Box 12"/>
            <p:cNvSpPr txBox="1">
              <a:spLocks noChangeArrowheads="1"/>
            </p:cNvSpPr>
            <p:nvPr/>
          </p:nvSpPr>
          <p:spPr bwMode="auto">
            <a:xfrm>
              <a:off x="2086" y="11938"/>
              <a:ext cx="23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π</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57362" name="Freeform 11"/>
            <p:cNvSpPr>
              <a:spLocks/>
            </p:cNvSpPr>
            <p:nvPr/>
          </p:nvSpPr>
          <p:spPr bwMode="auto">
            <a:xfrm>
              <a:off x="2997" y="9838"/>
              <a:ext cx="2183" cy="1770"/>
            </a:xfrm>
            <a:custGeom>
              <a:avLst/>
              <a:gdLst>
                <a:gd name="T0" fmla="*/ 0 w 2020"/>
                <a:gd name="T1" fmla="*/ 0 h 1770"/>
                <a:gd name="T2" fmla="*/ 597 w 2020"/>
                <a:gd name="T3" fmla="*/ 990 h 1770"/>
                <a:gd name="T4" fmla="*/ 1814 w 2020"/>
                <a:gd name="T5" fmla="*/ 1598 h 1770"/>
                <a:gd name="T6" fmla="*/ 3477 w 2020"/>
                <a:gd name="T7" fmla="*/ 1770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3" name="Freeform 10"/>
            <p:cNvSpPr>
              <a:spLocks/>
            </p:cNvSpPr>
            <p:nvPr/>
          </p:nvSpPr>
          <p:spPr bwMode="auto">
            <a:xfrm>
              <a:off x="2867" y="10255"/>
              <a:ext cx="2183" cy="1770"/>
            </a:xfrm>
            <a:custGeom>
              <a:avLst/>
              <a:gdLst>
                <a:gd name="T0" fmla="*/ 0 w 2020"/>
                <a:gd name="T1" fmla="*/ 0 h 1770"/>
                <a:gd name="T2" fmla="*/ 597 w 2020"/>
                <a:gd name="T3" fmla="*/ 990 h 1770"/>
                <a:gd name="T4" fmla="*/ 1814 w 2020"/>
                <a:gd name="T5" fmla="*/ 1598 h 1770"/>
                <a:gd name="T6" fmla="*/ 3477 w 2020"/>
                <a:gd name="T7" fmla="*/ 1770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57364" name="AutoShape 9"/>
            <p:cNvCxnSpPr>
              <a:cxnSpLocks noChangeShapeType="1"/>
            </p:cNvCxnSpPr>
            <p:nvPr/>
          </p:nvCxnSpPr>
          <p:spPr bwMode="auto">
            <a:xfrm>
              <a:off x="2287" y="10954"/>
              <a:ext cx="1134" cy="0"/>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sp>
          <p:nvSpPr>
            <p:cNvPr id="57365" name="Text Box 8"/>
            <p:cNvSpPr txBox="1">
              <a:spLocks noChangeArrowheads="1"/>
            </p:cNvSpPr>
            <p:nvPr/>
          </p:nvSpPr>
          <p:spPr bwMode="auto">
            <a:xfrm>
              <a:off x="2086" y="10852"/>
              <a:ext cx="20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π</a:t>
              </a:r>
              <a:r>
                <a:rPr lang="en-US" altLang="zh-CN" sz="1400" baseline="-30000">
                  <a:solidFill>
                    <a:srgbClr val="336699"/>
                  </a:solidFill>
                  <a:latin typeface="Times New Roman" panose="02020603050405020304" pitchFamily="18" charset="0"/>
                  <a:cs typeface="Times New Roman" panose="02020603050405020304" pitchFamily="18" charset="0"/>
                </a:rPr>
                <a:t>3</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57366" name="Text Box 7"/>
            <p:cNvSpPr txBox="1">
              <a:spLocks noChangeArrowheads="1"/>
            </p:cNvSpPr>
            <p:nvPr/>
          </p:nvSpPr>
          <p:spPr bwMode="auto">
            <a:xfrm>
              <a:off x="5180" y="11913"/>
              <a:ext cx="83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PC(π</a:t>
              </a:r>
              <a:r>
                <a:rPr lang="en-US" altLang="zh-CN" sz="1400" baseline="30000">
                  <a:solidFill>
                    <a:srgbClr val="336699"/>
                  </a:solidFill>
                  <a:latin typeface="Times New Roman" panose="02020603050405020304" pitchFamily="18" charset="0"/>
                  <a:cs typeface="Times New Roman" panose="02020603050405020304" pitchFamily="18" charset="0"/>
                </a:rPr>
                <a:t>e</a:t>
              </a:r>
              <a:r>
                <a:rPr lang="en-US" altLang="zh-CN" sz="1400">
                  <a:solidFill>
                    <a:srgbClr val="336699"/>
                  </a:solidFill>
                  <a:latin typeface="Times New Roman" panose="02020603050405020304" pitchFamily="18" charset="0"/>
                  <a:cs typeface="Times New Roman" panose="02020603050405020304" pitchFamily="18" charset="0"/>
                </a:rPr>
                <a:t>=π</a:t>
              </a:r>
              <a:r>
                <a:rPr lang="en-US" altLang="zh-CN" sz="1400" baseline="-30000">
                  <a:solidFill>
                    <a:srgbClr val="336699"/>
                  </a:solidFill>
                  <a:latin typeface="Times New Roman" panose="02020603050405020304" pitchFamily="18" charset="0"/>
                  <a:cs typeface="Times New Roman" panose="02020603050405020304" pitchFamily="18" charset="0"/>
                </a:rPr>
                <a:t>2</a:t>
              </a:r>
              <a:r>
                <a:rPr lang="en-US" altLang="zh-CN" sz="1400">
                  <a:solidFill>
                    <a:srgbClr val="336699"/>
                  </a:solidFill>
                  <a:latin typeface="Times New Roman" panose="02020603050405020304" pitchFamily="18" charset="0"/>
                  <a:cs typeface="Times New Roman" panose="02020603050405020304" pitchFamily="18" charset="0"/>
                </a:rPr>
                <a:t>)</a:t>
              </a:r>
              <a:endParaRPr lang="zh-CN" altLang="en-US" sz="1400">
                <a:solidFill>
                  <a:srgbClr val="336699"/>
                </a:solidFill>
                <a:latin typeface="Times New Roman" panose="02020603050405020304" pitchFamily="18" charset="0"/>
                <a:cs typeface="Times New Roman" panose="02020603050405020304" pitchFamily="18" charset="0"/>
              </a:endParaRPr>
            </a:p>
          </p:txBody>
        </p:sp>
        <p:sp>
          <p:nvSpPr>
            <p:cNvPr id="57367" name="Text Box 6"/>
            <p:cNvSpPr txBox="1">
              <a:spLocks noChangeArrowheads="1"/>
            </p:cNvSpPr>
            <p:nvPr/>
          </p:nvSpPr>
          <p:spPr bwMode="auto">
            <a:xfrm>
              <a:off x="5307" y="11491"/>
              <a:ext cx="76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PC(π</a:t>
              </a:r>
              <a:r>
                <a:rPr lang="en-US" altLang="zh-CN" sz="1400" baseline="30000">
                  <a:solidFill>
                    <a:srgbClr val="336699"/>
                  </a:solidFill>
                  <a:latin typeface="Times New Roman" panose="02020603050405020304" pitchFamily="18" charset="0"/>
                  <a:cs typeface="Times New Roman" panose="02020603050405020304" pitchFamily="18" charset="0"/>
                </a:rPr>
                <a:t>e</a:t>
              </a:r>
              <a:r>
                <a:rPr lang="en-US" altLang="zh-CN" sz="1400">
                  <a:solidFill>
                    <a:srgbClr val="336699"/>
                  </a:solidFill>
                  <a:latin typeface="Times New Roman" panose="02020603050405020304" pitchFamily="18" charset="0"/>
                  <a:cs typeface="Times New Roman" panose="02020603050405020304" pitchFamily="18" charset="0"/>
                </a:rPr>
                <a:t>=π</a:t>
              </a:r>
              <a:r>
                <a:rPr lang="en-US" altLang="zh-CN" sz="1400" baseline="-30000">
                  <a:solidFill>
                    <a:srgbClr val="336699"/>
                  </a:solidFill>
                  <a:latin typeface="Times New Roman" panose="02020603050405020304" pitchFamily="18" charset="0"/>
                  <a:cs typeface="Times New Roman" panose="02020603050405020304" pitchFamily="18" charset="0"/>
                </a:rPr>
                <a:t>3</a:t>
              </a:r>
              <a:r>
                <a:rPr lang="en-US" altLang="zh-CN" sz="1400">
                  <a:solidFill>
                    <a:srgbClr val="336699"/>
                  </a:solidFill>
                  <a:latin typeface="Times New Roman" panose="02020603050405020304" pitchFamily="18" charset="0"/>
                  <a:cs typeface="Times New Roman" panose="02020603050405020304" pitchFamily="18" charset="0"/>
                </a:rPr>
                <a:t>)</a:t>
              </a:r>
              <a:endParaRPr lang="zh-CN" altLang="en-US" sz="1400">
                <a:solidFill>
                  <a:srgbClr val="336699"/>
                </a:solidFill>
                <a:latin typeface="Times New Roman" panose="02020603050405020304" pitchFamily="18" charset="0"/>
                <a:cs typeface="Times New Roman" panose="02020603050405020304" pitchFamily="18" charset="0"/>
              </a:endParaRPr>
            </a:p>
          </p:txBody>
        </p:sp>
      </p:grpSp>
      <p:sp>
        <p:nvSpPr>
          <p:cNvPr id="3" name="日期占位符 2"/>
          <p:cNvSpPr>
            <a:spLocks noGrp="1"/>
          </p:cNvSpPr>
          <p:nvPr>
            <p:ph type="dt" sz="half" idx="10"/>
          </p:nvPr>
        </p:nvSpPr>
        <p:spPr/>
        <p:txBody>
          <a:bodyPr/>
          <a:lstStyle/>
          <a:p>
            <a:pPr>
              <a:defRPr/>
            </a:pPr>
            <a:fld id="{D7039187-CEEA-4BF7-9D5C-FF524E83D73D}" type="datetime1">
              <a:rPr lang="zh-CN" altLang="en-US" smtClean="0"/>
              <a:t>2018/12/17</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4212838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4530">
                                            <p:txEl>
                                              <p:pRg st="0" end="0"/>
                                            </p:txEl>
                                          </p:spTgt>
                                        </p:tgtEl>
                                        <p:attrNameLst>
                                          <p:attrName>style.visibility</p:attrName>
                                        </p:attrNameLst>
                                      </p:cBhvr>
                                      <p:to>
                                        <p:strVal val="visible"/>
                                      </p:to>
                                    </p:set>
                                    <p:animEffect transition="in" filter="wipe(up)">
                                      <p:cBhvr>
                                        <p:cTn id="12" dur="500"/>
                                        <p:tgtEl>
                                          <p:spTgt spid="5345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0"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312CB77-528A-406B-929A-C0833DDC7521}" type="slidenum">
              <a:rPr lang="en-GB" altLang="zh-CN" sz="1200" b="0">
                <a:solidFill>
                  <a:schemeClr val="bg1"/>
                </a:solidFill>
              </a:rPr>
              <a:pPr/>
              <a:t>39</a:t>
            </a:fld>
            <a:endParaRPr lang="en-GB" altLang="zh-CN" sz="1200" b="0">
              <a:solidFill>
                <a:schemeClr val="bg1"/>
              </a:solidFill>
            </a:endParaRPr>
          </a:p>
        </p:txBody>
      </p:sp>
      <p:sp>
        <p:nvSpPr>
          <p:cNvPr id="534530" name="Rectangle 2"/>
          <p:cNvSpPr>
            <a:spLocks noChangeArrowheads="1"/>
          </p:cNvSpPr>
          <p:nvPr/>
        </p:nvSpPr>
        <p:spPr bwMode="auto">
          <a:xfrm>
            <a:off x="611188" y="1341438"/>
            <a:ext cx="3563937" cy="4492625"/>
          </a:xfrm>
          <a:prstGeom prst="rect">
            <a:avLst/>
          </a:prstGeom>
          <a:noFill/>
          <a:ln w="9525">
            <a:noFill/>
            <a:miter lim="800000"/>
            <a:headEnd/>
            <a:tailEnd/>
          </a:ln>
          <a:effectLst/>
        </p:spPr>
        <p:txBody>
          <a:bodyPr/>
          <a:lstStyle/>
          <a:p>
            <a:pPr marL="266700" indent="-266700" algn="just" eaLnBrk="1" hangingPunct="1">
              <a:spcBef>
                <a:spcPts val="12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rPr>
              <a:t>在长期中，工人将根据实际情况不断调整自己的预期，工人预期的通货膨胀率与实际的通货膨胀率迟早会一致。这时，工人会要求改变名义工资以保持实际工资不变，从而较高的通货膨胀率就不会起到减少失业的作用。长期菲利普斯曲线是一条直线。且长期中，经济社会能实现充分就业，失业率处于自然失业率的水平</a:t>
            </a:r>
            <a:endParaRPr kumimoji="1" lang="en-US" altLang="zh-CN" sz="2200" dirty="0">
              <a:solidFill>
                <a:schemeClr val="tx1"/>
              </a:solidFill>
              <a:effectLst>
                <a:outerShdw blurRad="38100" dist="38100" dir="2700000" algn="tl">
                  <a:srgbClr val="C0C0C0"/>
                </a:outerShdw>
              </a:effectLst>
              <a:latin typeface="宋体" pitchFamily="2" charset="-122"/>
            </a:endParaRPr>
          </a:p>
        </p:txBody>
      </p:sp>
      <p:sp>
        <p:nvSpPr>
          <p:cNvPr id="6" name="Comment 2">
            <a:hlinkClick r:id="rId2" action="ppaction://hlinksldjump"/>
          </p:cNvPr>
          <p:cNvSpPr>
            <a:spLocks noChangeArrowheads="1"/>
          </p:cNvSpPr>
          <p:nvPr/>
        </p:nvSpPr>
        <p:spPr bwMode="auto">
          <a:xfrm>
            <a:off x="692150" y="620713"/>
            <a:ext cx="36639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4.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长期菲利浦斯曲线</a:t>
            </a:r>
          </a:p>
        </p:txBody>
      </p:sp>
      <p:grpSp>
        <p:nvGrpSpPr>
          <p:cNvPr id="2" name="组合 2"/>
          <p:cNvGrpSpPr>
            <a:grpSpLocks/>
          </p:cNvGrpSpPr>
          <p:nvPr/>
        </p:nvGrpSpPr>
        <p:grpSpPr bwMode="auto">
          <a:xfrm>
            <a:off x="4500563" y="1528763"/>
            <a:ext cx="4392612" cy="4132262"/>
            <a:chOff x="644525" y="1654175"/>
            <a:chExt cx="4287838" cy="3913188"/>
          </a:xfrm>
        </p:grpSpPr>
        <p:sp>
          <p:nvSpPr>
            <p:cNvPr id="58374" name="Line 23"/>
            <p:cNvSpPr>
              <a:spLocks noChangeShapeType="1"/>
            </p:cNvSpPr>
            <p:nvPr/>
          </p:nvSpPr>
          <p:spPr bwMode="auto">
            <a:xfrm flipV="1">
              <a:off x="1001331" y="1671428"/>
              <a:ext cx="0" cy="3586383"/>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8375" name="Line 22"/>
            <p:cNvSpPr>
              <a:spLocks noChangeShapeType="1"/>
            </p:cNvSpPr>
            <p:nvPr/>
          </p:nvSpPr>
          <p:spPr bwMode="auto">
            <a:xfrm>
              <a:off x="1001331" y="5246309"/>
              <a:ext cx="308991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8376" name="Text Box 21"/>
            <p:cNvSpPr txBox="1">
              <a:spLocks noChangeArrowheads="1"/>
            </p:cNvSpPr>
            <p:nvPr/>
          </p:nvSpPr>
          <p:spPr bwMode="auto">
            <a:xfrm>
              <a:off x="829612" y="5172695"/>
              <a:ext cx="233415" cy="2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58377" name="Text Box 20"/>
            <p:cNvSpPr txBox="1">
              <a:spLocks noChangeArrowheads="1"/>
            </p:cNvSpPr>
            <p:nvPr/>
          </p:nvSpPr>
          <p:spPr bwMode="auto">
            <a:xfrm>
              <a:off x="4132378" y="5157742"/>
              <a:ext cx="179945" cy="21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u</a:t>
              </a:r>
            </a:p>
          </p:txBody>
        </p:sp>
        <p:sp>
          <p:nvSpPr>
            <p:cNvPr id="58378" name="Text Box 19"/>
            <p:cNvSpPr txBox="1">
              <a:spLocks noChangeArrowheads="1"/>
            </p:cNvSpPr>
            <p:nvPr/>
          </p:nvSpPr>
          <p:spPr bwMode="auto">
            <a:xfrm>
              <a:off x="3741640" y="4762067"/>
              <a:ext cx="1007693" cy="2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PC(π</a:t>
              </a:r>
              <a:r>
                <a:rPr lang="en-US" altLang="zh-CN" sz="1400" baseline="30000">
                  <a:solidFill>
                    <a:srgbClr val="336699"/>
                  </a:solidFill>
                  <a:latin typeface="Times New Roman" panose="02020603050405020304" pitchFamily="18" charset="0"/>
                  <a:cs typeface="Times New Roman" panose="02020603050405020304" pitchFamily="18" charset="0"/>
                </a:rPr>
                <a:t>e</a:t>
              </a:r>
              <a:r>
                <a:rPr lang="en-US" altLang="zh-CN" sz="1400">
                  <a:solidFill>
                    <a:srgbClr val="336699"/>
                  </a:solidFill>
                  <a:latin typeface="Times New Roman" panose="02020603050405020304" pitchFamily="18" charset="0"/>
                  <a:cs typeface="Times New Roman" panose="02020603050405020304" pitchFamily="18" charset="0"/>
                </a:rPr>
                <a:t>=3%)</a:t>
              </a:r>
              <a:endParaRPr lang="zh-CN" altLang="en-US" sz="1400">
                <a:solidFill>
                  <a:srgbClr val="336699"/>
                </a:solidFill>
                <a:latin typeface="Times New Roman" panose="02020603050405020304" pitchFamily="18" charset="0"/>
                <a:cs typeface="Times New Roman" panose="02020603050405020304" pitchFamily="18" charset="0"/>
              </a:endParaRPr>
            </a:p>
          </p:txBody>
        </p:sp>
        <p:sp>
          <p:nvSpPr>
            <p:cNvPr id="58379" name="Text Box 18"/>
            <p:cNvSpPr txBox="1">
              <a:spLocks noChangeArrowheads="1"/>
            </p:cNvSpPr>
            <p:nvPr/>
          </p:nvSpPr>
          <p:spPr bwMode="auto">
            <a:xfrm>
              <a:off x="775114" y="1654175"/>
              <a:ext cx="143956" cy="2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π</a:t>
              </a:r>
            </a:p>
          </p:txBody>
        </p:sp>
        <p:sp>
          <p:nvSpPr>
            <p:cNvPr id="58380" name="Freeform 17"/>
            <p:cNvSpPr>
              <a:spLocks/>
            </p:cNvSpPr>
            <p:nvPr/>
          </p:nvSpPr>
          <p:spPr bwMode="auto">
            <a:xfrm>
              <a:off x="1433199" y="2857304"/>
              <a:ext cx="2244688" cy="2035888"/>
            </a:xfrm>
            <a:custGeom>
              <a:avLst/>
              <a:gdLst>
                <a:gd name="T0" fmla="*/ 0 w 2020"/>
                <a:gd name="T1" fmla="*/ 0 h 1770"/>
                <a:gd name="T2" fmla="*/ 2147483647 w 2020"/>
                <a:gd name="T3" fmla="*/ 2147483647 h 1770"/>
                <a:gd name="T4" fmla="*/ 2147483647 w 2020"/>
                <a:gd name="T5" fmla="*/ 2147483647 h 1770"/>
                <a:gd name="T6" fmla="*/ 2147483647 w 2020"/>
                <a:gd name="T7" fmla="*/ 2147483647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58381" name="AutoShape 16"/>
            <p:cNvCxnSpPr>
              <a:cxnSpLocks noChangeShapeType="1"/>
            </p:cNvCxnSpPr>
            <p:nvPr/>
          </p:nvCxnSpPr>
          <p:spPr bwMode="auto">
            <a:xfrm>
              <a:off x="1016755" y="4435405"/>
              <a:ext cx="1166045" cy="0"/>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8382" name="AutoShape 15"/>
            <p:cNvCxnSpPr>
              <a:cxnSpLocks noChangeShapeType="1"/>
            </p:cNvCxnSpPr>
            <p:nvPr/>
          </p:nvCxnSpPr>
          <p:spPr bwMode="auto">
            <a:xfrm>
              <a:off x="1016755" y="3710767"/>
              <a:ext cx="1166045" cy="0"/>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8383" name="AutoShape 14"/>
            <p:cNvCxnSpPr>
              <a:cxnSpLocks noChangeShapeType="1"/>
            </p:cNvCxnSpPr>
            <p:nvPr/>
          </p:nvCxnSpPr>
          <p:spPr bwMode="auto">
            <a:xfrm>
              <a:off x="2204393" y="2381113"/>
              <a:ext cx="0" cy="2868646"/>
            </a:xfrm>
            <a:prstGeom prst="straightConnector1">
              <a:avLst/>
            </a:prstGeom>
            <a:noFill/>
            <a:ln w="34925">
              <a:solidFill>
                <a:srgbClr val="800000"/>
              </a:solidFill>
              <a:round/>
              <a:headEnd/>
              <a:tailEnd/>
            </a:ln>
            <a:extLst>
              <a:ext uri="{909E8E84-426E-40DD-AFC4-6F175D3DCCD1}">
                <a14:hiddenFill xmlns:a14="http://schemas.microsoft.com/office/drawing/2010/main">
                  <a:noFill/>
                </a14:hiddenFill>
              </a:ext>
            </a:extLst>
          </p:spPr>
        </p:cxnSp>
        <p:sp>
          <p:nvSpPr>
            <p:cNvPr id="58384" name="Text Box 13"/>
            <p:cNvSpPr txBox="1">
              <a:spLocks noChangeArrowheads="1"/>
            </p:cNvSpPr>
            <p:nvPr/>
          </p:nvSpPr>
          <p:spPr bwMode="auto">
            <a:xfrm>
              <a:off x="675373" y="3558938"/>
              <a:ext cx="341382" cy="2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6%</a:t>
              </a:r>
            </a:p>
          </p:txBody>
        </p:sp>
        <p:sp>
          <p:nvSpPr>
            <p:cNvPr id="58385" name="Text Box 12"/>
            <p:cNvSpPr txBox="1">
              <a:spLocks noChangeArrowheads="1"/>
            </p:cNvSpPr>
            <p:nvPr/>
          </p:nvSpPr>
          <p:spPr bwMode="auto">
            <a:xfrm>
              <a:off x="644525" y="4324984"/>
              <a:ext cx="341382" cy="2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3%</a:t>
              </a:r>
            </a:p>
          </p:txBody>
        </p:sp>
        <p:sp>
          <p:nvSpPr>
            <p:cNvPr id="58386" name="Freeform 11"/>
            <p:cNvSpPr>
              <a:spLocks/>
            </p:cNvSpPr>
            <p:nvPr/>
          </p:nvSpPr>
          <p:spPr bwMode="auto">
            <a:xfrm>
              <a:off x="1582297" y="2292547"/>
              <a:ext cx="2244688" cy="2035888"/>
            </a:xfrm>
            <a:custGeom>
              <a:avLst/>
              <a:gdLst>
                <a:gd name="T0" fmla="*/ 0 w 2020"/>
                <a:gd name="T1" fmla="*/ 0 h 1770"/>
                <a:gd name="T2" fmla="*/ 2147483647 w 2020"/>
                <a:gd name="T3" fmla="*/ 2147483647 h 1770"/>
                <a:gd name="T4" fmla="*/ 2147483647 w 2020"/>
                <a:gd name="T5" fmla="*/ 2147483647 h 1770"/>
                <a:gd name="T6" fmla="*/ 2147483647 w 2020"/>
                <a:gd name="T7" fmla="*/ 2147483647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87" name="Text Box 10"/>
            <p:cNvSpPr txBox="1">
              <a:spLocks noChangeArrowheads="1"/>
            </p:cNvSpPr>
            <p:nvPr/>
          </p:nvSpPr>
          <p:spPr bwMode="auto">
            <a:xfrm>
              <a:off x="3960659" y="4237567"/>
              <a:ext cx="971704" cy="2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PC(π</a:t>
              </a:r>
              <a:r>
                <a:rPr lang="en-US" altLang="zh-CN" sz="1400" baseline="30000">
                  <a:solidFill>
                    <a:srgbClr val="336699"/>
                  </a:solidFill>
                  <a:latin typeface="Times New Roman" panose="02020603050405020304" pitchFamily="18" charset="0"/>
                  <a:cs typeface="Times New Roman" panose="02020603050405020304" pitchFamily="18" charset="0"/>
                </a:rPr>
                <a:t>e</a:t>
              </a:r>
              <a:r>
                <a:rPr lang="en-US" altLang="zh-CN" sz="1400">
                  <a:solidFill>
                    <a:srgbClr val="336699"/>
                  </a:solidFill>
                  <a:latin typeface="Times New Roman" panose="02020603050405020304" pitchFamily="18" charset="0"/>
                  <a:cs typeface="Times New Roman" panose="02020603050405020304" pitchFamily="18" charset="0"/>
                </a:rPr>
                <a:t>=6%)</a:t>
              </a:r>
              <a:endParaRPr lang="zh-CN" altLang="en-US" sz="1400">
                <a:solidFill>
                  <a:srgbClr val="336699"/>
                </a:solidFill>
                <a:latin typeface="Times New Roman" panose="02020603050405020304" pitchFamily="18" charset="0"/>
                <a:cs typeface="Times New Roman" panose="02020603050405020304" pitchFamily="18" charset="0"/>
              </a:endParaRPr>
            </a:p>
          </p:txBody>
        </p:sp>
        <p:sp>
          <p:nvSpPr>
            <p:cNvPr id="58388" name="Text Box 9"/>
            <p:cNvSpPr txBox="1">
              <a:spLocks noChangeArrowheads="1"/>
            </p:cNvSpPr>
            <p:nvPr/>
          </p:nvSpPr>
          <p:spPr bwMode="auto">
            <a:xfrm>
              <a:off x="2070720" y="2025696"/>
              <a:ext cx="467858" cy="2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LPC</a:t>
              </a:r>
            </a:p>
          </p:txBody>
        </p:sp>
        <p:cxnSp>
          <p:nvCxnSpPr>
            <p:cNvPr id="58389" name="AutoShape 8"/>
            <p:cNvCxnSpPr>
              <a:cxnSpLocks noChangeShapeType="1"/>
            </p:cNvCxnSpPr>
            <p:nvPr/>
          </p:nvCxnSpPr>
          <p:spPr bwMode="auto">
            <a:xfrm>
              <a:off x="1649134" y="3742973"/>
              <a:ext cx="0" cy="1499886"/>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sp>
          <p:nvSpPr>
            <p:cNvPr id="58390" name="Text Box 7"/>
            <p:cNvSpPr txBox="1">
              <a:spLocks noChangeArrowheads="1"/>
            </p:cNvSpPr>
            <p:nvPr/>
          </p:nvSpPr>
          <p:spPr bwMode="auto">
            <a:xfrm>
              <a:off x="1596692" y="5260758"/>
              <a:ext cx="215934" cy="287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u</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58391" name="Text Box 7"/>
            <p:cNvSpPr txBox="1">
              <a:spLocks noChangeArrowheads="1"/>
            </p:cNvSpPr>
            <p:nvPr/>
          </p:nvSpPr>
          <p:spPr bwMode="auto">
            <a:xfrm>
              <a:off x="2130092" y="5279808"/>
              <a:ext cx="215934" cy="287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u</a:t>
              </a:r>
              <a:r>
                <a:rPr lang="en-US" altLang="zh-CN" sz="1400" baseline="30000">
                  <a:solidFill>
                    <a:srgbClr val="336699"/>
                  </a:solidFill>
                  <a:latin typeface="Times New Roman" panose="02020603050405020304" pitchFamily="18" charset="0"/>
                  <a:cs typeface="Times New Roman" panose="02020603050405020304" pitchFamily="18" charset="0"/>
                </a:rPr>
                <a:t>*</a:t>
              </a:r>
            </a:p>
          </p:txBody>
        </p:sp>
        <p:sp>
          <p:nvSpPr>
            <p:cNvPr id="58392" name="Text Box 7"/>
            <p:cNvSpPr txBox="1">
              <a:spLocks noChangeArrowheads="1"/>
            </p:cNvSpPr>
            <p:nvPr/>
          </p:nvSpPr>
          <p:spPr bwMode="auto">
            <a:xfrm>
              <a:off x="2236104" y="4248313"/>
              <a:ext cx="215934" cy="287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a:t>
              </a:r>
            </a:p>
          </p:txBody>
        </p:sp>
        <p:sp>
          <p:nvSpPr>
            <p:cNvPr id="58393" name="Text Box 7"/>
            <p:cNvSpPr txBox="1">
              <a:spLocks noChangeArrowheads="1"/>
            </p:cNvSpPr>
            <p:nvPr/>
          </p:nvSpPr>
          <p:spPr bwMode="auto">
            <a:xfrm>
              <a:off x="2236104" y="3523281"/>
              <a:ext cx="215934" cy="287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a:t>
              </a:r>
            </a:p>
          </p:txBody>
        </p:sp>
      </p:grpSp>
      <p:sp>
        <p:nvSpPr>
          <p:cNvPr id="3" name="日期占位符 2"/>
          <p:cNvSpPr>
            <a:spLocks noGrp="1"/>
          </p:cNvSpPr>
          <p:nvPr>
            <p:ph type="dt" sz="half" idx="10"/>
          </p:nvPr>
        </p:nvSpPr>
        <p:spPr/>
        <p:txBody>
          <a:bodyPr/>
          <a:lstStyle/>
          <a:p>
            <a:pPr>
              <a:defRPr/>
            </a:pPr>
            <a:fld id="{B8767A9E-4291-47C0-9087-13FB23C0DACC}" type="datetime1">
              <a:rPr lang="zh-CN" altLang="en-US" smtClean="0"/>
              <a:t>2018/12/17</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4229765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4530">
                                            <p:txEl>
                                              <p:pRg st="0" end="0"/>
                                            </p:txEl>
                                          </p:spTgt>
                                        </p:tgtEl>
                                        <p:attrNameLst>
                                          <p:attrName>style.visibility</p:attrName>
                                        </p:attrNameLst>
                                      </p:cBhvr>
                                      <p:to>
                                        <p:strVal val="visible"/>
                                      </p:to>
                                    </p:set>
                                    <p:animEffect transition="in" filter="wipe(up)">
                                      <p:cBhvr>
                                        <p:cTn id="12" dur="500"/>
                                        <p:tgtEl>
                                          <p:spTgt spid="5345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0" grpId="0" build="p" autoUpdateAnimBg="0"/>
      <p:bldP spid="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043665F-0C88-469B-8230-E0371119BF9B}" type="slidenum">
              <a:rPr lang="en-GB" altLang="zh-CN" sz="1200" b="0">
                <a:solidFill>
                  <a:schemeClr val="bg1"/>
                </a:solidFill>
              </a:rPr>
              <a:pPr/>
              <a:t>4</a:t>
            </a:fld>
            <a:endParaRPr lang="en-GB" altLang="zh-CN" sz="1200" b="0">
              <a:solidFill>
                <a:schemeClr val="bg1"/>
              </a:solidFill>
            </a:endParaRPr>
          </a:p>
        </p:txBody>
      </p:sp>
      <p:sp>
        <p:nvSpPr>
          <p:cNvPr id="439298" name="Comment 2">
            <a:hlinkClick r:id="rId2" action="ppaction://hlinksldjump"/>
          </p:cNvPr>
          <p:cNvSpPr>
            <a:spLocks noChangeArrowheads="1"/>
          </p:cNvSpPr>
          <p:nvPr/>
        </p:nvSpPr>
        <p:spPr bwMode="auto">
          <a:xfrm>
            <a:off x="642938" y="620713"/>
            <a:ext cx="457676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7</a:t>
            </a:r>
            <a:r>
              <a:rPr lang="en-US" altLang="zh-CN" sz="2800" dirty="0" smtClean="0">
                <a:solidFill>
                  <a:srgbClr val="336699"/>
                </a:solidFill>
                <a:latin typeface="微软雅黑" pitchFamily="34" charset="-122"/>
                <a:ea typeface="微软雅黑" pitchFamily="34" charset="-122"/>
              </a:rPr>
              <a:t>.1.2 </a:t>
            </a:r>
            <a:r>
              <a:rPr lang="zh-CN" altLang="en-US" sz="2800" dirty="0">
                <a:solidFill>
                  <a:srgbClr val="336699"/>
                </a:solidFill>
                <a:latin typeface="微软雅黑" pitchFamily="34" charset="-122"/>
                <a:ea typeface="微软雅黑" pitchFamily="34" charset="-122"/>
              </a:rPr>
              <a:t>失业的分类</a:t>
            </a:r>
            <a:r>
              <a:rPr lang="zh-CN" altLang="en-US" sz="28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439474" name="Rectangle 178"/>
          <p:cNvSpPr>
            <a:spLocks noChangeArrowheads="1"/>
          </p:cNvSpPr>
          <p:nvPr/>
        </p:nvSpPr>
        <p:spPr bwMode="auto">
          <a:xfrm>
            <a:off x="827088" y="1196975"/>
            <a:ext cx="7561262" cy="4895850"/>
          </a:xfrm>
          <a:prstGeom prst="rect">
            <a:avLst/>
          </a:prstGeom>
          <a:noFill/>
          <a:ln w="9525">
            <a:noFill/>
            <a:miter lim="800000"/>
            <a:headEnd/>
            <a:tailEnd/>
          </a:ln>
          <a:effectLst/>
        </p:spPr>
        <p:txBody>
          <a:bodyPr/>
          <a:lstStyle/>
          <a:p>
            <a:pPr marL="266700" lvl="1" indent="-266700" algn="just" eaLnBrk="1" hangingPunct="1">
              <a:spcBef>
                <a:spcPct val="50000"/>
              </a:spcBef>
              <a:buClr>
                <a:srgbClr val="FF6600"/>
              </a:buClr>
              <a:buSzPct val="120000"/>
              <a:buFont typeface="Wingdings" pitchFamily="2" charset="2"/>
              <a:buChar char="§"/>
              <a:defRPr/>
            </a:pPr>
            <a:r>
              <a:rPr kumimoji="1" lang="zh-CN" altLang="en-US" sz="2200" dirty="0">
                <a:solidFill>
                  <a:srgbClr val="C00000"/>
                </a:solidFill>
                <a:effectLst>
                  <a:outerShdw blurRad="38100" dist="38100" dir="2700000" algn="tl">
                    <a:srgbClr val="C0C0C0"/>
                  </a:outerShdw>
                </a:effectLst>
                <a:latin typeface="宋体" pitchFamily="2" charset="-122"/>
              </a:rPr>
              <a:t>自愿失业</a:t>
            </a:r>
            <a:r>
              <a:rPr kumimoji="1" lang="zh-CN" altLang="en-US" sz="2200" dirty="0">
                <a:solidFill>
                  <a:schemeClr val="tx1"/>
                </a:solidFill>
                <a:effectLst>
                  <a:outerShdw blurRad="38100" dist="38100" dir="2700000" algn="tl">
                    <a:srgbClr val="C0C0C0"/>
                  </a:outerShdw>
                </a:effectLst>
                <a:latin typeface="宋体" pitchFamily="2" charset="-122"/>
              </a:rPr>
              <a:t>，指劳动者虽然有工作机会，但出于种种原因，自愿放弃工作而形成的失业</a:t>
            </a:r>
            <a:endParaRPr kumimoji="1" lang="en-US" altLang="zh-CN" sz="2200" dirty="0">
              <a:solidFill>
                <a:schemeClr val="tx1"/>
              </a:solidFill>
              <a:effectLst>
                <a:outerShdw blurRad="38100" dist="38100" dir="2700000" algn="tl">
                  <a:srgbClr val="C0C0C0"/>
                </a:outerShdw>
              </a:effectLst>
              <a:latin typeface="宋体" pitchFamily="2" charset="-122"/>
            </a:endParaRPr>
          </a:p>
          <a:p>
            <a:pPr marL="266700" lvl="1" indent="-266700" algn="just" eaLnBrk="1" hangingPunct="1">
              <a:spcBef>
                <a:spcPts val="900"/>
              </a:spcBef>
              <a:buClr>
                <a:srgbClr val="FF6600"/>
              </a:buClr>
              <a:buSzPct val="120000"/>
              <a:buFont typeface="Wingdings" pitchFamily="2" charset="2"/>
              <a:buChar char="§"/>
              <a:defRPr/>
            </a:pPr>
            <a:r>
              <a:rPr kumimoji="1" lang="zh-CN" altLang="en-US" sz="2200" dirty="0">
                <a:solidFill>
                  <a:srgbClr val="C00000"/>
                </a:solidFill>
                <a:effectLst>
                  <a:outerShdw blurRad="38100" dist="38100" dir="2700000" algn="tl">
                    <a:srgbClr val="C0C0C0"/>
                  </a:outerShdw>
                </a:effectLst>
                <a:latin typeface="宋体" pitchFamily="2" charset="-122"/>
              </a:rPr>
              <a:t>摩擦性失业</a:t>
            </a:r>
            <a:r>
              <a:rPr kumimoji="1" lang="zh-CN" altLang="en-US" sz="2200" dirty="0">
                <a:solidFill>
                  <a:schemeClr val="tx1"/>
                </a:solidFill>
                <a:effectLst>
                  <a:outerShdw blurRad="38100" dist="38100" dir="2700000" algn="tl">
                    <a:srgbClr val="C0C0C0"/>
                  </a:outerShdw>
                </a:effectLst>
                <a:latin typeface="宋体" pitchFamily="2" charset="-122"/>
              </a:rPr>
              <a:t>，指就业状态暂时中断而形成的失业。具体：</a:t>
            </a:r>
            <a:endParaRPr kumimoji="1" lang="en-US" altLang="zh-CN" sz="2200" dirty="0">
              <a:solidFill>
                <a:schemeClr val="tx1"/>
              </a:solidFill>
              <a:effectLst>
                <a:outerShdw blurRad="38100" dist="38100" dir="2700000" algn="tl">
                  <a:srgbClr val="C0C0C0"/>
                </a:outerShdw>
              </a:effectLst>
              <a:latin typeface="宋体" pitchFamily="2" charset="-122"/>
            </a:endParaRPr>
          </a:p>
          <a:p>
            <a:pPr marL="542925" lvl="1" indent="-276225" algn="just" eaLnBrk="1" hangingPunct="1">
              <a:spcBef>
                <a:spcPts val="900"/>
              </a:spcBef>
              <a:buClr>
                <a:srgbClr val="FF6600"/>
              </a:buClr>
              <a:buSzPct val="70000"/>
              <a:buFont typeface="Wingdings" pitchFamily="2" charset="2"/>
              <a:buChar char="l"/>
              <a:defRPr/>
            </a:pPr>
            <a:r>
              <a:rPr kumimoji="1" lang="zh-CN" altLang="en-US" sz="1800" dirty="0">
                <a:solidFill>
                  <a:srgbClr val="C00000"/>
                </a:solidFill>
                <a:effectLst>
                  <a:outerShdw blurRad="38100" dist="38100" dir="2700000" algn="tl">
                    <a:srgbClr val="C0C0C0"/>
                  </a:outerShdw>
                </a:effectLst>
                <a:latin typeface="仿宋" pitchFamily="49" charset="-122"/>
                <a:ea typeface="仿宋" pitchFamily="49" charset="-122"/>
              </a:rPr>
              <a:t>周转性失业</a:t>
            </a:r>
            <a:r>
              <a:rPr kumimoji="1" lang="zh-CN" altLang="en-US" sz="1800" dirty="0">
                <a:solidFill>
                  <a:schemeClr val="tx1"/>
                </a:solidFill>
                <a:effectLst>
                  <a:outerShdw blurRad="38100" dist="38100" dir="2700000" algn="tl">
                    <a:srgbClr val="C0C0C0"/>
                  </a:outerShdw>
                </a:effectLst>
                <a:latin typeface="仿宋" pitchFamily="49" charset="-122"/>
                <a:ea typeface="仿宋" pitchFamily="49" charset="-122"/>
              </a:rPr>
              <a:t>，指由于正常的劳动力周转所造成的失业。原因是劳动市场的信息不完全。摩擦性失业人口的数量取决于劳动力流动性的大小、寻找工作所需要的成本、就业信息渠道是否畅通</a:t>
            </a:r>
          </a:p>
          <a:p>
            <a:pPr marL="542925" lvl="1" indent="-276225" algn="just" eaLnBrk="1" hangingPunct="1">
              <a:spcBef>
                <a:spcPts val="900"/>
              </a:spcBef>
              <a:buClr>
                <a:srgbClr val="FF6600"/>
              </a:buClr>
              <a:buSzPct val="70000"/>
              <a:buFont typeface="Wingdings" pitchFamily="2" charset="2"/>
              <a:buChar char="l"/>
              <a:defRPr/>
            </a:pPr>
            <a:r>
              <a:rPr kumimoji="1" lang="zh-CN" altLang="en-US" sz="1800" dirty="0">
                <a:solidFill>
                  <a:srgbClr val="C00000"/>
                </a:solidFill>
                <a:effectLst>
                  <a:outerShdw blurRad="38100" dist="38100" dir="2700000" algn="tl">
                    <a:srgbClr val="C0C0C0"/>
                  </a:outerShdw>
                </a:effectLst>
                <a:latin typeface="仿宋" pitchFamily="49" charset="-122"/>
                <a:ea typeface="仿宋" pitchFamily="49" charset="-122"/>
              </a:rPr>
              <a:t>结构性失业</a:t>
            </a:r>
            <a:r>
              <a:rPr kumimoji="1" lang="zh-CN" altLang="en-US" sz="1800" dirty="0">
                <a:solidFill>
                  <a:schemeClr val="tx1"/>
                </a:solidFill>
                <a:effectLst>
                  <a:outerShdw blurRad="38100" dist="38100" dir="2700000" algn="tl">
                    <a:srgbClr val="C0C0C0"/>
                  </a:outerShdw>
                </a:effectLst>
                <a:latin typeface="仿宋" pitchFamily="49" charset="-122"/>
                <a:ea typeface="仿宋" pitchFamily="49" charset="-122"/>
              </a:rPr>
              <a:t>，指由于技术或经济结构变化导致工作所需技能或工作地域变化所带来的失业。两种情况：职业不匹配；地区不匹配</a:t>
            </a:r>
            <a:endParaRPr kumimoji="1" lang="en-US" altLang="zh-CN" sz="1800" dirty="0">
              <a:solidFill>
                <a:schemeClr val="tx1"/>
              </a:solidFill>
              <a:effectLst>
                <a:outerShdw blurRad="38100" dist="38100" dir="2700000" algn="tl">
                  <a:srgbClr val="C0C0C0"/>
                </a:outerShdw>
              </a:effectLst>
              <a:latin typeface="仿宋" pitchFamily="49" charset="-122"/>
              <a:ea typeface="仿宋" pitchFamily="49" charset="-122"/>
            </a:endParaRPr>
          </a:p>
          <a:p>
            <a:pPr marL="542925" lvl="1" indent="-276225" algn="just" eaLnBrk="1" hangingPunct="1">
              <a:spcBef>
                <a:spcPts val="900"/>
              </a:spcBef>
              <a:buClr>
                <a:srgbClr val="FF6600"/>
              </a:buClr>
              <a:buSzPct val="70000"/>
              <a:buFont typeface="Wingdings" pitchFamily="2" charset="2"/>
              <a:buChar char="l"/>
              <a:defRPr/>
            </a:pPr>
            <a:r>
              <a:rPr kumimoji="1" lang="zh-CN" altLang="en-US" sz="1800" dirty="0">
                <a:solidFill>
                  <a:srgbClr val="C00000"/>
                </a:solidFill>
                <a:effectLst>
                  <a:outerShdw blurRad="38100" dist="38100" dir="2700000" algn="tl">
                    <a:srgbClr val="C0C0C0"/>
                  </a:outerShdw>
                </a:effectLst>
                <a:latin typeface="仿宋" pitchFamily="49" charset="-122"/>
                <a:ea typeface="仿宋" pitchFamily="49" charset="-122"/>
              </a:rPr>
              <a:t>季节性失业</a:t>
            </a:r>
            <a:r>
              <a:rPr kumimoji="1" lang="zh-CN" altLang="en-US" sz="1800" dirty="0">
                <a:solidFill>
                  <a:schemeClr val="tx1"/>
                </a:solidFill>
                <a:effectLst>
                  <a:outerShdw blurRad="38100" dist="38100" dir="2700000" algn="tl">
                    <a:srgbClr val="C0C0C0"/>
                  </a:outerShdw>
                </a:effectLst>
                <a:latin typeface="仿宋" pitchFamily="49" charset="-122"/>
                <a:ea typeface="仿宋" pitchFamily="49" charset="-122"/>
              </a:rPr>
              <a:t>，指由于季节性的气候变化所导致的失业。原因是某些行业由于其技术特点决定，其生产经营具有季节性，从而产生季节性的歇业</a:t>
            </a:r>
            <a:endParaRPr kumimoji="1" lang="en-US" altLang="zh-CN" sz="1800" dirty="0">
              <a:solidFill>
                <a:schemeClr val="tx1"/>
              </a:solidFill>
              <a:effectLst>
                <a:outerShdw blurRad="38100" dist="38100" dir="2700000" algn="tl">
                  <a:srgbClr val="C0C0C0"/>
                </a:outerShdw>
              </a:effectLst>
              <a:latin typeface="仿宋" pitchFamily="49" charset="-122"/>
              <a:ea typeface="仿宋" pitchFamily="49" charset="-122"/>
            </a:endParaRPr>
          </a:p>
          <a:p>
            <a:pPr marL="266700" lvl="1" indent="-266700" algn="just" eaLnBrk="1" hangingPunct="1">
              <a:spcBef>
                <a:spcPts val="900"/>
              </a:spcBef>
              <a:buClr>
                <a:srgbClr val="FF6600"/>
              </a:buClr>
              <a:buSzPct val="120000"/>
              <a:buFont typeface="Wingdings" pitchFamily="2" charset="2"/>
              <a:buChar char="§"/>
              <a:defRPr/>
            </a:pPr>
            <a:r>
              <a:rPr kumimoji="1" lang="zh-CN" altLang="en-US" sz="2200" dirty="0">
                <a:solidFill>
                  <a:srgbClr val="C00000"/>
                </a:solidFill>
                <a:effectLst>
                  <a:outerShdw blurRad="38100" dist="38100" dir="2700000" algn="tl">
                    <a:srgbClr val="C0C0C0"/>
                  </a:outerShdw>
                </a:effectLst>
                <a:latin typeface="宋体" pitchFamily="2" charset="-122"/>
              </a:rPr>
              <a:t>非自愿失业</a:t>
            </a:r>
            <a:r>
              <a:rPr kumimoji="1" lang="zh-CN" altLang="en-US" sz="2200" dirty="0">
                <a:solidFill>
                  <a:schemeClr val="tx1"/>
                </a:solidFill>
                <a:effectLst>
                  <a:outerShdw blurRad="38100" dist="38100" dir="2700000" algn="tl">
                    <a:srgbClr val="C0C0C0"/>
                  </a:outerShdw>
                </a:effectLst>
                <a:latin typeface="宋体" pitchFamily="2" charset="-122"/>
              </a:rPr>
              <a:t>，指有劳动能力且愿意接受现行工资水平或工作条件，但仍找不到工作而形成的失业，又称需求不足的失业或周期性失业</a:t>
            </a:r>
          </a:p>
        </p:txBody>
      </p:sp>
      <p:sp>
        <p:nvSpPr>
          <p:cNvPr id="2765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 name="日期占位符 1"/>
          <p:cNvSpPr>
            <a:spLocks noGrp="1"/>
          </p:cNvSpPr>
          <p:nvPr>
            <p:ph type="dt" sz="half" idx="10"/>
          </p:nvPr>
        </p:nvSpPr>
        <p:spPr/>
        <p:txBody>
          <a:bodyPr/>
          <a:lstStyle/>
          <a:p>
            <a:pPr>
              <a:defRPr/>
            </a:pPr>
            <a:fld id="{38E5A169-8704-417C-844F-3795001E8B39}"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567456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298"/>
                                        </p:tgtEl>
                                        <p:attrNameLst>
                                          <p:attrName>style.visibility</p:attrName>
                                        </p:attrNameLst>
                                      </p:cBhvr>
                                      <p:to>
                                        <p:strVal val="visible"/>
                                      </p:to>
                                    </p:set>
                                    <p:animEffect transition="in" filter="blinds(horizontal)">
                                      <p:cBhvr>
                                        <p:cTn id="7" dur="500"/>
                                        <p:tgtEl>
                                          <p:spTgt spid="439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474">
                                            <p:txEl>
                                              <p:pRg st="0" end="0"/>
                                            </p:txEl>
                                          </p:spTgt>
                                        </p:tgtEl>
                                        <p:attrNameLst>
                                          <p:attrName>style.visibility</p:attrName>
                                        </p:attrNameLst>
                                      </p:cBhvr>
                                      <p:to>
                                        <p:strVal val="visible"/>
                                      </p:to>
                                    </p:set>
                                    <p:animEffect transition="in" filter="blinds(horizontal)">
                                      <p:cBhvr>
                                        <p:cTn id="12" dur="500"/>
                                        <p:tgtEl>
                                          <p:spTgt spid="43947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474">
                                            <p:txEl>
                                              <p:pRg st="1" end="1"/>
                                            </p:txEl>
                                          </p:spTgt>
                                        </p:tgtEl>
                                        <p:attrNameLst>
                                          <p:attrName>style.visibility</p:attrName>
                                        </p:attrNameLst>
                                      </p:cBhvr>
                                      <p:to>
                                        <p:strVal val="visible"/>
                                      </p:to>
                                    </p:set>
                                    <p:animEffect transition="in" filter="blinds(horizontal)">
                                      <p:cBhvr>
                                        <p:cTn id="17" dur="500"/>
                                        <p:tgtEl>
                                          <p:spTgt spid="43947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9474">
                                            <p:txEl>
                                              <p:pRg st="2" end="2"/>
                                            </p:txEl>
                                          </p:spTgt>
                                        </p:tgtEl>
                                        <p:attrNameLst>
                                          <p:attrName>style.visibility</p:attrName>
                                        </p:attrNameLst>
                                      </p:cBhvr>
                                      <p:to>
                                        <p:strVal val="visible"/>
                                      </p:to>
                                    </p:set>
                                    <p:animEffect transition="in" filter="blinds(horizontal)">
                                      <p:cBhvr>
                                        <p:cTn id="22" dur="500"/>
                                        <p:tgtEl>
                                          <p:spTgt spid="43947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9474">
                                            <p:txEl>
                                              <p:pRg st="3" end="3"/>
                                            </p:txEl>
                                          </p:spTgt>
                                        </p:tgtEl>
                                        <p:attrNameLst>
                                          <p:attrName>style.visibility</p:attrName>
                                        </p:attrNameLst>
                                      </p:cBhvr>
                                      <p:to>
                                        <p:strVal val="visible"/>
                                      </p:to>
                                    </p:set>
                                    <p:animEffect transition="in" filter="blinds(horizontal)">
                                      <p:cBhvr>
                                        <p:cTn id="27" dur="500"/>
                                        <p:tgtEl>
                                          <p:spTgt spid="43947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9474">
                                            <p:txEl>
                                              <p:pRg st="4" end="4"/>
                                            </p:txEl>
                                          </p:spTgt>
                                        </p:tgtEl>
                                        <p:attrNameLst>
                                          <p:attrName>style.visibility</p:attrName>
                                        </p:attrNameLst>
                                      </p:cBhvr>
                                      <p:to>
                                        <p:strVal val="visible"/>
                                      </p:to>
                                    </p:set>
                                    <p:animEffect transition="in" filter="blinds(horizontal)">
                                      <p:cBhvr>
                                        <p:cTn id="32" dur="500"/>
                                        <p:tgtEl>
                                          <p:spTgt spid="43947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9474">
                                            <p:txEl>
                                              <p:pRg st="5" end="5"/>
                                            </p:txEl>
                                          </p:spTgt>
                                        </p:tgtEl>
                                        <p:attrNameLst>
                                          <p:attrName>style.visibility</p:attrName>
                                        </p:attrNameLst>
                                      </p:cBhvr>
                                      <p:to>
                                        <p:strVal val="visible"/>
                                      </p:to>
                                    </p:set>
                                    <p:animEffect transition="in" filter="blinds(horizontal)">
                                      <p:cBhvr>
                                        <p:cTn id="37" dur="500"/>
                                        <p:tgtEl>
                                          <p:spTgt spid="4394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p:bldP spid="439474"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AA2E2BF-86E6-4864-80E3-5CDADEB6DD17}" type="slidenum">
              <a:rPr lang="en-GB" altLang="zh-CN" sz="1200" b="0">
                <a:solidFill>
                  <a:schemeClr val="bg1"/>
                </a:solidFill>
              </a:rPr>
              <a:pPr/>
              <a:t>40</a:t>
            </a:fld>
            <a:endParaRPr lang="en-GB" altLang="zh-CN" sz="1200" b="0">
              <a:solidFill>
                <a:schemeClr val="bg1"/>
              </a:solidFill>
            </a:endParaRPr>
          </a:p>
        </p:txBody>
      </p:sp>
      <p:sp>
        <p:nvSpPr>
          <p:cNvPr id="541698" name="Comment 2">
            <a:hlinkClick r:id="rId2" action="ppaction://hlinksldjump"/>
          </p:cNvPr>
          <p:cNvSpPr>
            <a:spLocks noChangeArrowheads="1"/>
          </p:cNvSpPr>
          <p:nvPr/>
        </p:nvSpPr>
        <p:spPr bwMode="auto">
          <a:xfrm>
            <a:off x="562769" y="332656"/>
            <a:ext cx="442436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.5.4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通货紧缩与停滞膨胀</a:t>
            </a:r>
          </a:p>
        </p:txBody>
      </p:sp>
      <p:sp>
        <p:nvSpPr>
          <p:cNvPr id="541699" name="Rectangle 3"/>
          <p:cNvSpPr>
            <a:spLocks noChangeArrowheads="1"/>
          </p:cNvSpPr>
          <p:nvPr/>
        </p:nvSpPr>
        <p:spPr bwMode="auto">
          <a:xfrm>
            <a:off x="982663" y="1916113"/>
            <a:ext cx="7488237" cy="4249737"/>
          </a:xfrm>
          <a:prstGeom prst="rect">
            <a:avLst/>
          </a:prstGeom>
          <a:noFill/>
          <a:ln w="9525">
            <a:noFill/>
            <a:miter lim="800000"/>
            <a:headEnd/>
            <a:tailEnd/>
          </a:ln>
          <a:effectLst/>
        </p:spPr>
        <p:txBody>
          <a:bodyPr/>
          <a:lstStyle/>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通货紧缩表现为一般价格水平普遍而持续的下降</a:t>
            </a:r>
            <a:endPar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通货紧缩会对经济的不利影响：</a:t>
            </a:r>
          </a:p>
          <a:p>
            <a:pPr marL="628650" lvl="1" indent="-266700" algn="just" eaLnBrk="1" hangingPunct="1">
              <a:lnSpc>
                <a:spcPct val="95000"/>
              </a:lnSpc>
              <a:spcBef>
                <a:spcPts val="9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对</a:t>
            </a:r>
            <a:r>
              <a:rPr kumimoji="1" lang="en-US" altLang="zh-CN" sz="24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GDP</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增长产生的影响</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消费者延后消费，打击当前需求；投资回收期产品价格下跌，投资回报率下跌，从而遏制投资</a:t>
            </a:r>
            <a:r>
              <a:rPr kumimoji="1" lang="zh-CN" altLang="en-US" dirty="0">
                <a:latin typeface="楷体" pitchFamily="49" charset="-122"/>
                <a:ea typeface="楷体" pitchFamily="49" charset="-122"/>
              </a:rPr>
              <a:t> </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endParaRPr>
          </a:p>
          <a:p>
            <a:pPr marL="628650" lvl="1" indent="-266700" algn="just" eaLnBrk="1" hangingPunct="1">
              <a:lnSpc>
                <a:spcPct val="95000"/>
              </a:lnSpc>
              <a:spcBef>
                <a:spcPts val="9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对就业产生的影响</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企业开工不足，生产下降，失业率明显上升</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endParaRPr>
          </a:p>
          <a:p>
            <a:pPr marL="628650" lvl="1" indent="-266700" algn="just" eaLnBrk="1" hangingPunct="1">
              <a:lnSpc>
                <a:spcPct val="95000"/>
              </a:lnSpc>
              <a:spcBef>
                <a:spcPts val="9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资产价格大幅度下跌</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消费者削减消费，社会总需求降低；金融机构的资产质量下降，可能造成金融机构破产</a:t>
            </a:r>
            <a:r>
              <a:rPr kumimoji="1" lang="zh-CN" altLang="en-US" dirty="0">
                <a:latin typeface="楷体" pitchFamily="49" charset="-122"/>
                <a:ea typeface="楷体" pitchFamily="49" charset="-122"/>
              </a:rPr>
              <a:t> </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endParaRPr>
          </a:p>
        </p:txBody>
      </p:sp>
      <p:sp>
        <p:nvSpPr>
          <p:cNvPr id="5" name="Comment 2">
            <a:hlinkClick r:id="rId2" action="ppaction://hlinksldjump"/>
          </p:cNvPr>
          <p:cNvSpPr>
            <a:spLocks noChangeArrowheads="1"/>
          </p:cNvSpPr>
          <p:nvPr/>
        </p:nvSpPr>
        <p:spPr bwMode="auto">
          <a:xfrm>
            <a:off x="622238" y="980728"/>
            <a:ext cx="2082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1.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通货紧缩</a:t>
            </a:r>
          </a:p>
        </p:txBody>
      </p:sp>
      <p:sp>
        <p:nvSpPr>
          <p:cNvPr id="2" name="日期占位符 1"/>
          <p:cNvSpPr>
            <a:spLocks noGrp="1"/>
          </p:cNvSpPr>
          <p:nvPr>
            <p:ph type="dt" sz="half" idx="10"/>
          </p:nvPr>
        </p:nvSpPr>
        <p:spPr/>
        <p:txBody>
          <a:bodyPr/>
          <a:lstStyle/>
          <a:p>
            <a:pPr>
              <a:defRPr/>
            </a:pPr>
            <a:fld id="{E50D5185-230A-4A02-9022-E13FDFBA0106}"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812496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1698"/>
                                        </p:tgtEl>
                                        <p:attrNameLst>
                                          <p:attrName>style.visibility</p:attrName>
                                        </p:attrNameLst>
                                      </p:cBhvr>
                                      <p:to>
                                        <p:strVal val="visible"/>
                                      </p:to>
                                    </p:set>
                                    <p:animEffect transition="in" filter="blinds(horizontal)">
                                      <p:cBhvr>
                                        <p:cTn id="7" dur="500"/>
                                        <p:tgtEl>
                                          <p:spTgt spid="541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1699">
                                            <p:txEl>
                                              <p:pRg st="0" end="0"/>
                                            </p:txEl>
                                          </p:spTgt>
                                        </p:tgtEl>
                                        <p:attrNameLst>
                                          <p:attrName>style.visibility</p:attrName>
                                        </p:attrNameLst>
                                      </p:cBhvr>
                                      <p:to>
                                        <p:strVal val="visible"/>
                                      </p:to>
                                    </p:set>
                                    <p:animEffect transition="in" filter="wipe(up)">
                                      <p:cBhvr>
                                        <p:cTn id="17" dur="500"/>
                                        <p:tgtEl>
                                          <p:spTgt spid="54169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41699">
                                            <p:txEl>
                                              <p:pRg st="1" end="1"/>
                                            </p:txEl>
                                          </p:spTgt>
                                        </p:tgtEl>
                                        <p:attrNameLst>
                                          <p:attrName>style.visibility</p:attrName>
                                        </p:attrNameLst>
                                      </p:cBhvr>
                                      <p:to>
                                        <p:strVal val="visible"/>
                                      </p:to>
                                    </p:set>
                                    <p:animEffect transition="in" filter="wipe(up)">
                                      <p:cBhvr>
                                        <p:cTn id="22" dur="500"/>
                                        <p:tgtEl>
                                          <p:spTgt spid="541699">
                                            <p:txEl>
                                              <p:pRg st="1" end="1"/>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41699">
                                            <p:txEl>
                                              <p:pRg st="2" end="2"/>
                                            </p:txEl>
                                          </p:spTgt>
                                        </p:tgtEl>
                                        <p:attrNameLst>
                                          <p:attrName>style.visibility</p:attrName>
                                        </p:attrNameLst>
                                      </p:cBhvr>
                                      <p:to>
                                        <p:strVal val="visible"/>
                                      </p:to>
                                    </p:set>
                                    <p:animEffect transition="in" filter="wipe(up)">
                                      <p:cBhvr>
                                        <p:cTn id="25" dur="500"/>
                                        <p:tgtEl>
                                          <p:spTgt spid="541699">
                                            <p:txEl>
                                              <p:pRg st="2" end="2"/>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41699">
                                            <p:txEl>
                                              <p:pRg st="3" end="3"/>
                                            </p:txEl>
                                          </p:spTgt>
                                        </p:tgtEl>
                                        <p:attrNameLst>
                                          <p:attrName>style.visibility</p:attrName>
                                        </p:attrNameLst>
                                      </p:cBhvr>
                                      <p:to>
                                        <p:strVal val="visible"/>
                                      </p:to>
                                    </p:set>
                                    <p:animEffect transition="in" filter="wipe(up)">
                                      <p:cBhvr>
                                        <p:cTn id="28" dur="500"/>
                                        <p:tgtEl>
                                          <p:spTgt spid="541699">
                                            <p:txEl>
                                              <p:pRg st="3" end="3"/>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41699">
                                            <p:txEl>
                                              <p:pRg st="4" end="4"/>
                                            </p:txEl>
                                          </p:spTgt>
                                        </p:tgtEl>
                                        <p:attrNameLst>
                                          <p:attrName>style.visibility</p:attrName>
                                        </p:attrNameLst>
                                      </p:cBhvr>
                                      <p:to>
                                        <p:strVal val="visible"/>
                                      </p:to>
                                    </p:set>
                                    <p:animEffect transition="in" filter="wipe(up)">
                                      <p:cBhvr>
                                        <p:cTn id="31" dur="500"/>
                                        <p:tgtEl>
                                          <p:spTgt spid="541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8" grpId="0"/>
      <p:bldP spid="541699" grpId="0" build="p" autoUpdateAnimBg="0"/>
      <p:bldP spid="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F1F68AF-EF3C-4AC7-8B07-F984D35700F8}" type="slidenum">
              <a:rPr lang="en-GB" altLang="zh-CN" sz="1200" b="0">
                <a:solidFill>
                  <a:schemeClr val="bg1"/>
                </a:solidFill>
              </a:rPr>
              <a:pPr/>
              <a:t>41</a:t>
            </a:fld>
            <a:endParaRPr lang="en-GB" altLang="zh-CN" sz="1200" b="0">
              <a:solidFill>
                <a:schemeClr val="bg1"/>
              </a:solidFill>
            </a:endParaRPr>
          </a:p>
        </p:txBody>
      </p:sp>
      <p:sp>
        <p:nvSpPr>
          <p:cNvPr id="541699" name="Rectangle 3"/>
          <p:cNvSpPr>
            <a:spLocks noChangeArrowheads="1"/>
          </p:cNvSpPr>
          <p:nvPr/>
        </p:nvSpPr>
        <p:spPr bwMode="auto">
          <a:xfrm>
            <a:off x="971600" y="1700808"/>
            <a:ext cx="7488237" cy="4248150"/>
          </a:xfrm>
          <a:prstGeom prst="rect">
            <a:avLst/>
          </a:prstGeom>
          <a:noFill/>
          <a:ln w="9525">
            <a:noFill/>
            <a:miter lim="800000"/>
            <a:headEnd/>
            <a:tailEnd/>
          </a:ln>
          <a:effectLst/>
        </p:spPr>
        <p:txBody>
          <a:bodyPr/>
          <a:lstStyle/>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简称“滞胀”，指经济生活中出现厂生产停滞和物价上涨同时并存的现象</a:t>
            </a:r>
            <a:endPar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“滞胀”原因一：菲利普斯曲线发生了整体移动</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628650" lvl="1" indent="-266700" algn="just" eaLnBrk="1" hangingPunct="1">
              <a:spcBef>
                <a:spcPct val="500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实际因素的变动，如劳动力的数量和构成的变化，劳动者工作转换频率的变化及科技进步等，造成自然失业率上升，导致菲利普斯曲线向右移动</a:t>
            </a:r>
          </a:p>
          <a:p>
            <a:pPr marL="628650" lvl="1" indent="-266700" algn="just" eaLnBrk="1" hangingPunct="1">
              <a:spcBef>
                <a:spcPct val="500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预期因素的变动，即把对通货膨胀的预期纳入经济行为，人们预期的改变导致菲利普斯曲线向右移动</a:t>
            </a:r>
          </a:p>
        </p:txBody>
      </p:sp>
      <p:sp>
        <p:nvSpPr>
          <p:cNvPr id="5" name="Comment 2">
            <a:hlinkClick r:id="rId2" action="ppaction://hlinksldjump"/>
          </p:cNvPr>
          <p:cNvSpPr>
            <a:spLocks noChangeArrowheads="1"/>
          </p:cNvSpPr>
          <p:nvPr/>
        </p:nvSpPr>
        <p:spPr bwMode="auto">
          <a:xfrm>
            <a:off x="692150" y="692150"/>
            <a:ext cx="22240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2.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停滞膨胀</a:t>
            </a:r>
          </a:p>
        </p:txBody>
      </p:sp>
      <p:sp>
        <p:nvSpPr>
          <p:cNvPr id="2" name="日期占位符 1"/>
          <p:cNvSpPr>
            <a:spLocks noGrp="1"/>
          </p:cNvSpPr>
          <p:nvPr>
            <p:ph type="dt" sz="half" idx="10"/>
          </p:nvPr>
        </p:nvSpPr>
        <p:spPr/>
        <p:txBody>
          <a:bodyPr/>
          <a:lstStyle/>
          <a:p>
            <a:pPr>
              <a:defRPr/>
            </a:pPr>
            <a:fld id="{B5484F83-DB52-45DB-A136-00B3FC9B6C3B}"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550355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1699">
                                            <p:txEl>
                                              <p:pRg st="0" end="0"/>
                                            </p:txEl>
                                          </p:spTgt>
                                        </p:tgtEl>
                                        <p:attrNameLst>
                                          <p:attrName>style.visibility</p:attrName>
                                        </p:attrNameLst>
                                      </p:cBhvr>
                                      <p:to>
                                        <p:strVal val="visible"/>
                                      </p:to>
                                    </p:set>
                                    <p:animEffect transition="in" filter="wipe(up)">
                                      <p:cBhvr>
                                        <p:cTn id="12" dur="500"/>
                                        <p:tgtEl>
                                          <p:spTgt spid="5416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1699">
                                            <p:txEl>
                                              <p:pRg st="1" end="1"/>
                                            </p:txEl>
                                          </p:spTgt>
                                        </p:tgtEl>
                                        <p:attrNameLst>
                                          <p:attrName>style.visibility</p:attrName>
                                        </p:attrNameLst>
                                      </p:cBhvr>
                                      <p:to>
                                        <p:strVal val="visible"/>
                                      </p:to>
                                    </p:set>
                                    <p:animEffect transition="in" filter="wipe(up)">
                                      <p:cBhvr>
                                        <p:cTn id="17" dur="500"/>
                                        <p:tgtEl>
                                          <p:spTgt spid="541699">
                                            <p:txEl>
                                              <p:pRg st="1" end="1"/>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541699">
                                            <p:txEl>
                                              <p:pRg st="2" end="2"/>
                                            </p:txEl>
                                          </p:spTgt>
                                        </p:tgtEl>
                                        <p:attrNameLst>
                                          <p:attrName>style.visibility</p:attrName>
                                        </p:attrNameLst>
                                      </p:cBhvr>
                                      <p:to>
                                        <p:strVal val="visible"/>
                                      </p:to>
                                    </p:set>
                                    <p:animEffect transition="in" filter="wipe(up)">
                                      <p:cBhvr>
                                        <p:cTn id="20" dur="500"/>
                                        <p:tgtEl>
                                          <p:spTgt spid="541699">
                                            <p:txEl>
                                              <p:pRg st="2" end="2"/>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541699">
                                            <p:txEl>
                                              <p:pRg st="3" end="3"/>
                                            </p:txEl>
                                          </p:spTgt>
                                        </p:tgtEl>
                                        <p:attrNameLst>
                                          <p:attrName>style.visibility</p:attrName>
                                        </p:attrNameLst>
                                      </p:cBhvr>
                                      <p:to>
                                        <p:strVal val="visible"/>
                                      </p:to>
                                    </p:set>
                                    <p:animEffect transition="in" filter="wipe(up)">
                                      <p:cBhvr>
                                        <p:cTn id="23" dur="500"/>
                                        <p:tgtEl>
                                          <p:spTgt spid="541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build="p" autoUpdateAnimBg="0"/>
      <p:bldP spid="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740F000-E13B-4230-8995-B354964D58C3}" type="slidenum">
              <a:rPr lang="en-GB" altLang="zh-CN" sz="1200" b="0">
                <a:solidFill>
                  <a:schemeClr val="bg1"/>
                </a:solidFill>
              </a:rPr>
              <a:pPr/>
              <a:t>42</a:t>
            </a:fld>
            <a:endParaRPr lang="en-GB" altLang="zh-CN" sz="1200" b="0">
              <a:solidFill>
                <a:schemeClr val="bg1"/>
              </a:solidFill>
            </a:endParaRPr>
          </a:p>
        </p:txBody>
      </p:sp>
      <p:grpSp>
        <p:nvGrpSpPr>
          <p:cNvPr id="61443" name="Group 4"/>
          <p:cNvGrpSpPr>
            <a:grpSpLocks/>
          </p:cNvGrpSpPr>
          <p:nvPr/>
        </p:nvGrpSpPr>
        <p:grpSpPr bwMode="auto">
          <a:xfrm>
            <a:off x="2192338" y="1620838"/>
            <a:ext cx="4903787" cy="4256087"/>
            <a:chOff x="2152" y="7899"/>
            <a:chExt cx="3425" cy="3174"/>
          </a:xfrm>
        </p:grpSpPr>
        <p:sp>
          <p:nvSpPr>
            <p:cNvPr id="61445" name="Line 29"/>
            <p:cNvSpPr>
              <a:spLocks noChangeShapeType="1"/>
            </p:cNvSpPr>
            <p:nvPr/>
          </p:nvSpPr>
          <p:spPr bwMode="auto">
            <a:xfrm flipV="1">
              <a:off x="2347" y="7911"/>
              <a:ext cx="0" cy="2891"/>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446" name="Line 28"/>
            <p:cNvSpPr>
              <a:spLocks noChangeShapeType="1"/>
            </p:cNvSpPr>
            <p:nvPr/>
          </p:nvSpPr>
          <p:spPr bwMode="auto">
            <a:xfrm>
              <a:off x="2340" y="10810"/>
              <a:ext cx="3005"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447" name="Text Box 27"/>
            <p:cNvSpPr txBox="1">
              <a:spLocks noChangeArrowheads="1"/>
            </p:cNvSpPr>
            <p:nvPr/>
          </p:nvSpPr>
          <p:spPr bwMode="auto">
            <a:xfrm>
              <a:off x="2207" y="10727"/>
              <a:ext cx="17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61448" name="Text Box 26"/>
            <p:cNvSpPr txBox="1">
              <a:spLocks noChangeArrowheads="1"/>
            </p:cNvSpPr>
            <p:nvPr/>
          </p:nvSpPr>
          <p:spPr bwMode="auto">
            <a:xfrm>
              <a:off x="5385" y="10694"/>
              <a:ext cx="15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p>
          </p:txBody>
        </p:sp>
        <p:sp>
          <p:nvSpPr>
            <p:cNvPr id="61449" name="Text Box 25"/>
            <p:cNvSpPr txBox="1">
              <a:spLocks noChangeArrowheads="1"/>
            </p:cNvSpPr>
            <p:nvPr/>
          </p:nvSpPr>
          <p:spPr bwMode="auto">
            <a:xfrm>
              <a:off x="3456" y="10831"/>
              <a:ext cx="20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1450" name="Text Box 24"/>
            <p:cNvSpPr txBox="1">
              <a:spLocks noChangeArrowheads="1"/>
            </p:cNvSpPr>
            <p:nvPr/>
          </p:nvSpPr>
          <p:spPr bwMode="auto">
            <a:xfrm>
              <a:off x="5005" y="10338"/>
              <a:ext cx="3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PC</a:t>
              </a:r>
              <a:r>
                <a:rPr lang="en-US" altLang="zh-CN" sz="1600" baseline="-30000">
                  <a:solidFill>
                    <a:srgbClr val="336699"/>
                  </a:solidFill>
                  <a:latin typeface="Times New Roman" panose="02020603050405020304" pitchFamily="18" charset="0"/>
                  <a:cs typeface="Times New Roman" panose="02020603050405020304" pitchFamily="18" charset="0"/>
                </a:rPr>
                <a:t> 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1451" name="Text Box 23"/>
            <p:cNvSpPr txBox="1">
              <a:spLocks noChangeArrowheads="1"/>
            </p:cNvSpPr>
            <p:nvPr/>
          </p:nvSpPr>
          <p:spPr bwMode="auto">
            <a:xfrm>
              <a:off x="2187" y="7899"/>
              <a:ext cx="17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π</a:t>
              </a:r>
            </a:p>
          </p:txBody>
        </p:sp>
        <p:sp>
          <p:nvSpPr>
            <p:cNvPr id="61452" name="Freeform 22"/>
            <p:cNvSpPr>
              <a:spLocks/>
            </p:cNvSpPr>
            <p:nvPr/>
          </p:nvSpPr>
          <p:spPr bwMode="auto">
            <a:xfrm>
              <a:off x="2760" y="8643"/>
              <a:ext cx="2183" cy="1770"/>
            </a:xfrm>
            <a:custGeom>
              <a:avLst/>
              <a:gdLst>
                <a:gd name="T0" fmla="*/ 0 w 2020"/>
                <a:gd name="T1" fmla="*/ 0 h 1770"/>
                <a:gd name="T2" fmla="*/ 597 w 2020"/>
                <a:gd name="T3" fmla="*/ 990 h 1770"/>
                <a:gd name="T4" fmla="*/ 1814 w 2020"/>
                <a:gd name="T5" fmla="*/ 1598 h 1770"/>
                <a:gd name="T6" fmla="*/ 3477 w 2020"/>
                <a:gd name="T7" fmla="*/ 1770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61453" name="AutoShape 21"/>
            <p:cNvCxnSpPr>
              <a:cxnSpLocks noChangeShapeType="1"/>
            </p:cNvCxnSpPr>
            <p:nvPr/>
          </p:nvCxnSpPr>
          <p:spPr bwMode="auto">
            <a:xfrm>
              <a:off x="2355" y="10015"/>
              <a:ext cx="1134" cy="0"/>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61454" name="AutoShape 20"/>
            <p:cNvCxnSpPr>
              <a:cxnSpLocks noChangeShapeType="1"/>
            </p:cNvCxnSpPr>
            <p:nvPr/>
          </p:nvCxnSpPr>
          <p:spPr bwMode="auto">
            <a:xfrm>
              <a:off x="2355" y="9475"/>
              <a:ext cx="1531" cy="0"/>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61455" name="AutoShape 19"/>
            <p:cNvCxnSpPr>
              <a:cxnSpLocks noChangeShapeType="1"/>
            </p:cNvCxnSpPr>
            <p:nvPr/>
          </p:nvCxnSpPr>
          <p:spPr bwMode="auto">
            <a:xfrm>
              <a:off x="3488" y="9137"/>
              <a:ext cx="0" cy="1701"/>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sp>
          <p:nvSpPr>
            <p:cNvPr id="61456" name="Text Box 18"/>
            <p:cNvSpPr txBox="1">
              <a:spLocks noChangeArrowheads="1"/>
            </p:cNvSpPr>
            <p:nvPr/>
          </p:nvSpPr>
          <p:spPr bwMode="auto">
            <a:xfrm>
              <a:off x="2152" y="9342"/>
              <a:ext cx="17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π</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1457" name="Text Box 17"/>
            <p:cNvSpPr txBox="1">
              <a:spLocks noChangeArrowheads="1"/>
            </p:cNvSpPr>
            <p:nvPr/>
          </p:nvSpPr>
          <p:spPr bwMode="auto">
            <a:xfrm>
              <a:off x="2175" y="9878"/>
              <a:ext cx="17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π</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1458" name="Freeform 16"/>
            <p:cNvSpPr>
              <a:spLocks/>
            </p:cNvSpPr>
            <p:nvPr/>
          </p:nvSpPr>
          <p:spPr bwMode="auto">
            <a:xfrm>
              <a:off x="3035" y="8050"/>
              <a:ext cx="2183" cy="1770"/>
            </a:xfrm>
            <a:custGeom>
              <a:avLst/>
              <a:gdLst>
                <a:gd name="T0" fmla="*/ 0 w 2020"/>
                <a:gd name="T1" fmla="*/ 0 h 1770"/>
                <a:gd name="T2" fmla="*/ 597 w 2020"/>
                <a:gd name="T3" fmla="*/ 990 h 1770"/>
                <a:gd name="T4" fmla="*/ 1814 w 2020"/>
                <a:gd name="T5" fmla="*/ 1598 h 1770"/>
                <a:gd name="T6" fmla="*/ 3477 w 2020"/>
                <a:gd name="T7" fmla="*/ 1770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61459" name="AutoShape 15"/>
            <p:cNvCxnSpPr>
              <a:cxnSpLocks noChangeShapeType="1"/>
            </p:cNvCxnSpPr>
            <p:nvPr/>
          </p:nvCxnSpPr>
          <p:spPr bwMode="auto">
            <a:xfrm>
              <a:off x="2325" y="9136"/>
              <a:ext cx="1134" cy="0"/>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sp>
          <p:nvSpPr>
            <p:cNvPr id="61460" name="Text Box 14"/>
            <p:cNvSpPr txBox="1">
              <a:spLocks noChangeArrowheads="1"/>
            </p:cNvSpPr>
            <p:nvPr/>
          </p:nvSpPr>
          <p:spPr bwMode="auto">
            <a:xfrm>
              <a:off x="2152" y="9020"/>
              <a:ext cx="1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π</a:t>
              </a:r>
              <a:r>
                <a:rPr lang="en-US" altLang="zh-CN" sz="1600" baseline="-30000">
                  <a:solidFill>
                    <a:srgbClr val="336699"/>
                  </a:solidFill>
                  <a:latin typeface="Times New Roman" panose="02020603050405020304" pitchFamily="18" charset="0"/>
                  <a:cs typeface="Times New Roman" panose="02020603050405020304" pitchFamily="18" charset="0"/>
                </a:rPr>
                <a:t>3</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1461" name="Text Box 13"/>
            <p:cNvSpPr txBox="1">
              <a:spLocks noChangeArrowheads="1"/>
            </p:cNvSpPr>
            <p:nvPr/>
          </p:nvSpPr>
          <p:spPr bwMode="auto">
            <a:xfrm>
              <a:off x="5275" y="9709"/>
              <a:ext cx="3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PC</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61462" name="AutoShape 12"/>
            <p:cNvCxnSpPr>
              <a:cxnSpLocks noChangeShapeType="1"/>
            </p:cNvCxnSpPr>
            <p:nvPr/>
          </p:nvCxnSpPr>
          <p:spPr bwMode="auto">
            <a:xfrm>
              <a:off x="3035" y="9489"/>
              <a:ext cx="0" cy="1304"/>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61463" name="AutoShape 11"/>
            <p:cNvCxnSpPr>
              <a:cxnSpLocks noChangeShapeType="1"/>
            </p:cNvCxnSpPr>
            <p:nvPr/>
          </p:nvCxnSpPr>
          <p:spPr bwMode="auto">
            <a:xfrm>
              <a:off x="3885" y="9489"/>
              <a:ext cx="0" cy="1304"/>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sp>
          <p:nvSpPr>
            <p:cNvPr id="61464" name="Text Box 10"/>
            <p:cNvSpPr txBox="1">
              <a:spLocks noChangeArrowheads="1"/>
            </p:cNvSpPr>
            <p:nvPr/>
          </p:nvSpPr>
          <p:spPr bwMode="auto">
            <a:xfrm>
              <a:off x="3858" y="10807"/>
              <a:ext cx="1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r>
                <a:rPr lang="en-US" altLang="zh-CN" sz="1600" baseline="-30000">
                  <a:solidFill>
                    <a:srgbClr val="336699"/>
                  </a:solidFill>
                  <a:latin typeface="Times New Roman" panose="02020603050405020304" pitchFamily="18" charset="0"/>
                  <a:cs typeface="Times New Roman" panose="02020603050405020304" pitchFamily="18" charset="0"/>
                </a:rPr>
                <a:t>3</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1465" name="Text Box 9"/>
            <p:cNvSpPr txBox="1">
              <a:spLocks noChangeArrowheads="1"/>
            </p:cNvSpPr>
            <p:nvPr/>
          </p:nvSpPr>
          <p:spPr bwMode="auto">
            <a:xfrm>
              <a:off x="2974" y="10810"/>
              <a:ext cx="1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1466" name="Text Box 8"/>
            <p:cNvSpPr txBox="1">
              <a:spLocks noChangeArrowheads="1"/>
            </p:cNvSpPr>
            <p:nvPr/>
          </p:nvSpPr>
          <p:spPr bwMode="auto">
            <a:xfrm>
              <a:off x="3546" y="9837"/>
              <a:ext cx="17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A</a:t>
              </a:r>
            </a:p>
          </p:txBody>
        </p:sp>
        <p:sp>
          <p:nvSpPr>
            <p:cNvPr id="61467" name="Text Box 7"/>
            <p:cNvSpPr txBox="1">
              <a:spLocks noChangeArrowheads="1"/>
            </p:cNvSpPr>
            <p:nvPr/>
          </p:nvSpPr>
          <p:spPr bwMode="auto">
            <a:xfrm>
              <a:off x="3886" y="9305"/>
              <a:ext cx="15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B</a:t>
              </a:r>
            </a:p>
          </p:txBody>
        </p:sp>
        <p:sp>
          <p:nvSpPr>
            <p:cNvPr id="61468" name="Text Box 6"/>
            <p:cNvSpPr txBox="1">
              <a:spLocks noChangeArrowheads="1"/>
            </p:cNvSpPr>
            <p:nvPr/>
          </p:nvSpPr>
          <p:spPr bwMode="auto">
            <a:xfrm>
              <a:off x="3486" y="8960"/>
              <a:ext cx="15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C</a:t>
              </a:r>
            </a:p>
          </p:txBody>
        </p:sp>
        <p:sp>
          <p:nvSpPr>
            <p:cNvPr id="61469" name="Text Box 5"/>
            <p:cNvSpPr txBox="1">
              <a:spLocks noChangeArrowheads="1"/>
            </p:cNvSpPr>
            <p:nvPr/>
          </p:nvSpPr>
          <p:spPr bwMode="auto">
            <a:xfrm>
              <a:off x="3045" y="9275"/>
              <a:ext cx="15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D</a:t>
              </a:r>
            </a:p>
          </p:txBody>
        </p:sp>
      </p:grpSp>
      <p:sp>
        <p:nvSpPr>
          <p:cNvPr id="29" name="Rectangle 3"/>
          <p:cNvSpPr>
            <a:spLocks noChangeArrowheads="1"/>
          </p:cNvSpPr>
          <p:nvPr/>
        </p:nvSpPr>
        <p:spPr bwMode="auto">
          <a:xfrm>
            <a:off x="982663" y="765175"/>
            <a:ext cx="7488237" cy="576263"/>
          </a:xfrm>
          <a:prstGeom prst="rect">
            <a:avLst/>
          </a:prstGeom>
          <a:noFill/>
          <a:ln w="9525">
            <a:noFill/>
            <a:miter lim="800000"/>
            <a:headEnd/>
            <a:tailEnd/>
          </a:ln>
          <a:effectLst/>
        </p:spPr>
        <p:txBody>
          <a:bodyPr/>
          <a:lstStyle/>
          <a:p>
            <a:pPr marL="266700" indent="-266700" algn="just" eaLnBrk="1" hangingPunct="1">
              <a:spcBef>
                <a:spcPct val="50000"/>
              </a:spcBef>
              <a:buClr>
                <a:srgbClr val="FF6600"/>
              </a:buClr>
              <a:buSzPct val="120000"/>
              <a:buFont typeface="Wingdings" pitchFamily="2" charset="2"/>
              <a:buChar char="§"/>
              <a:defRPr/>
            </a:pPr>
            <a:r>
              <a:rPr kumimoji="1" lang="zh-CN" altLang="en-US" sz="2400" spc="-150" dirty="0">
                <a:solidFill>
                  <a:schemeClr val="tx1"/>
                </a:solidFill>
                <a:effectLst>
                  <a:outerShdw blurRad="38100" dist="38100" dir="2700000" algn="tl">
                    <a:srgbClr val="C0C0C0"/>
                  </a:outerShdw>
                </a:effectLst>
                <a:latin typeface="宋体" pitchFamily="2" charset="-122"/>
              </a:rPr>
              <a:t>“滞胀”原因一：菲利普斯曲线发生整体移动</a:t>
            </a:r>
            <a:endParaRPr kumimoji="1" lang="en-US" altLang="zh-CN" sz="2400" spc="-150" dirty="0">
              <a:solidFill>
                <a:schemeClr val="tx1"/>
              </a:solidFill>
              <a:effectLst>
                <a:outerShdw blurRad="38100" dist="38100" dir="2700000" algn="tl">
                  <a:srgbClr val="C0C0C0"/>
                </a:outerShdw>
              </a:effectLst>
              <a:latin typeface="宋体" pitchFamily="2" charset="-122"/>
            </a:endParaRPr>
          </a:p>
        </p:txBody>
      </p:sp>
      <p:sp>
        <p:nvSpPr>
          <p:cNvPr id="2" name="日期占位符 1"/>
          <p:cNvSpPr>
            <a:spLocks noGrp="1"/>
          </p:cNvSpPr>
          <p:nvPr>
            <p:ph type="dt" sz="half" idx="10"/>
          </p:nvPr>
        </p:nvSpPr>
        <p:spPr/>
        <p:txBody>
          <a:bodyPr/>
          <a:lstStyle/>
          <a:p>
            <a:pPr>
              <a:defRPr/>
            </a:pPr>
            <a:fld id="{692DFF46-2776-441C-8C18-4BEF168476D2}"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4073018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F55ED7E-B83C-40DB-A1BC-AC37F7732BB8}" type="slidenum">
              <a:rPr lang="en-GB" altLang="zh-CN" sz="1200" b="0">
                <a:solidFill>
                  <a:schemeClr val="bg1"/>
                </a:solidFill>
              </a:rPr>
              <a:pPr/>
              <a:t>43</a:t>
            </a:fld>
            <a:endParaRPr lang="en-GB" altLang="zh-CN" sz="1200" b="0">
              <a:solidFill>
                <a:schemeClr val="bg1"/>
              </a:solidFill>
            </a:endParaRPr>
          </a:p>
        </p:txBody>
      </p:sp>
      <p:sp>
        <p:nvSpPr>
          <p:cNvPr id="541699" name="Rectangle 3"/>
          <p:cNvSpPr>
            <a:spLocks noChangeArrowheads="1"/>
          </p:cNvSpPr>
          <p:nvPr/>
        </p:nvSpPr>
        <p:spPr bwMode="auto">
          <a:xfrm>
            <a:off x="982663" y="765175"/>
            <a:ext cx="7488237" cy="576263"/>
          </a:xfrm>
          <a:prstGeom prst="rect">
            <a:avLst/>
          </a:prstGeom>
          <a:noFill/>
          <a:ln w="9525">
            <a:noFill/>
            <a:miter lim="800000"/>
            <a:headEnd/>
            <a:tailEnd/>
          </a:ln>
          <a:effectLst/>
        </p:spPr>
        <p:txBody>
          <a:bodyPr/>
          <a:lstStyle/>
          <a:p>
            <a:pPr marL="266700" indent="-266700" algn="just" eaLnBrk="1" hangingPunct="1">
              <a:spcBef>
                <a:spcPct val="50000"/>
              </a:spcBef>
              <a:buClr>
                <a:srgbClr val="FF6600"/>
              </a:buClr>
              <a:buSzPct val="120000"/>
              <a:buFont typeface="Wingdings" pitchFamily="2" charset="2"/>
              <a:buChar char="§"/>
              <a:defRPr/>
            </a:pPr>
            <a:r>
              <a:rPr kumimoji="1" lang="zh-CN" altLang="en-US" sz="2400" spc="-150" dirty="0">
                <a:solidFill>
                  <a:schemeClr val="tx1"/>
                </a:solidFill>
                <a:effectLst>
                  <a:outerShdw blurRad="38100" dist="38100" dir="2700000" algn="tl">
                    <a:srgbClr val="C0C0C0"/>
                  </a:outerShdw>
                </a:effectLst>
                <a:latin typeface="宋体" pitchFamily="2" charset="-122"/>
              </a:rPr>
              <a:t>“滞胀”原因二：供给冲击（使总供给曲线发生移动）</a:t>
            </a:r>
            <a:endParaRPr kumimoji="1" lang="en-US" altLang="zh-CN" sz="2400" spc="-150" dirty="0">
              <a:solidFill>
                <a:schemeClr val="tx1"/>
              </a:solidFill>
              <a:effectLst>
                <a:outerShdw blurRad="38100" dist="38100" dir="2700000" algn="tl">
                  <a:srgbClr val="C0C0C0"/>
                </a:outerShdw>
              </a:effectLst>
              <a:latin typeface="宋体" pitchFamily="2" charset="-122"/>
            </a:endParaRPr>
          </a:p>
        </p:txBody>
      </p:sp>
      <p:grpSp>
        <p:nvGrpSpPr>
          <p:cNvPr id="62468" name="Group 5"/>
          <p:cNvGrpSpPr>
            <a:grpSpLocks/>
          </p:cNvGrpSpPr>
          <p:nvPr/>
        </p:nvGrpSpPr>
        <p:grpSpPr bwMode="auto">
          <a:xfrm>
            <a:off x="2336800" y="1628775"/>
            <a:ext cx="5094288" cy="4016375"/>
            <a:chOff x="3846" y="5905"/>
            <a:chExt cx="3526" cy="2777"/>
          </a:xfrm>
        </p:grpSpPr>
        <p:sp>
          <p:nvSpPr>
            <p:cNvPr id="62469" name="Text Box 26"/>
            <p:cNvSpPr txBox="1">
              <a:spLocks noChangeArrowheads="1"/>
            </p:cNvSpPr>
            <p:nvPr/>
          </p:nvSpPr>
          <p:spPr bwMode="auto">
            <a:xfrm>
              <a:off x="3857" y="7101"/>
              <a:ext cx="17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P</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2470" name="Text Box 25"/>
            <p:cNvSpPr txBox="1">
              <a:spLocks noChangeArrowheads="1"/>
            </p:cNvSpPr>
            <p:nvPr/>
          </p:nvSpPr>
          <p:spPr bwMode="auto">
            <a:xfrm>
              <a:off x="3866" y="5905"/>
              <a:ext cx="149" cy="1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P</a:t>
              </a:r>
            </a:p>
          </p:txBody>
        </p:sp>
        <p:sp>
          <p:nvSpPr>
            <p:cNvPr id="62471" name="Text Box 24"/>
            <p:cNvSpPr txBox="1">
              <a:spLocks noChangeArrowheads="1"/>
            </p:cNvSpPr>
            <p:nvPr/>
          </p:nvSpPr>
          <p:spPr bwMode="auto">
            <a:xfrm>
              <a:off x="5102" y="8483"/>
              <a:ext cx="199" cy="1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2472" name="Text Box 23"/>
            <p:cNvSpPr txBox="1">
              <a:spLocks noChangeArrowheads="1"/>
            </p:cNvSpPr>
            <p:nvPr/>
          </p:nvSpPr>
          <p:spPr bwMode="auto">
            <a:xfrm>
              <a:off x="3857" y="7499"/>
              <a:ext cx="174"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P</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2473" name="Text Box 22"/>
            <p:cNvSpPr txBox="1">
              <a:spLocks noChangeArrowheads="1"/>
            </p:cNvSpPr>
            <p:nvPr/>
          </p:nvSpPr>
          <p:spPr bwMode="auto">
            <a:xfrm>
              <a:off x="3846" y="8385"/>
              <a:ext cx="174" cy="1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62474" name="Text Box 21"/>
            <p:cNvSpPr txBox="1">
              <a:spLocks noChangeArrowheads="1"/>
            </p:cNvSpPr>
            <p:nvPr/>
          </p:nvSpPr>
          <p:spPr bwMode="auto">
            <a:xfrm>
              <a:off x="5628" y="8482"/>
              <a:ext cx="199" cy="1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2475" name="Text Box 20"/>
            <p:cNvSpPr txBox="1">
              <a:spLocks noChangeArrowheads="1"/>
            </p:cNvSpPr>
            <p:nvPr/>
          </p:nvSpPr>
          <p:spPr bwMode="auto">
            <a:xfrm>
              <a:off x="5622" y="7399"/>
              <a:ext cx="174"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2476" name="Text Box 19"/>
            <p:cNvSpPr txBox="1">
              <a:spLocks noChangeArrowheads="1"/>
            </p:cNvSpPr>
            <p:nvPr/>
          </p:nvSpPr>
          <p:spPr bwMode="auto">
            <a:xfrm>
              <a:off x="5118" y="6958"/>
              <a:ext cx="174"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2477" name="Text Box 18"/>
            <p:cNvSpPr txBox="1">
              <a:spLocks noChangeArrowheads="1"/>
            </p:cNvSpPr>
            <p:nvPr/>
          </p:nvSpPr>
          <p:spPr bwMode="auto">
            <a:xfrm>
              <a:off x="6345" y="7954"/>
              <a:ext cx="525"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SAD</a:t>
              </a:r>
            </a:p>
          </p:txBody>
        </p:sp>
        <p:sp>
          <p:nvSpPr>
            <p:cNvPr id="62478" name="Text Box 17"/>
            <p:cNvSpPr txBox="1">
              <a:spLocks noChangeArrowheads="1"/>
            </p:cNvSpPr>
            <p:nvPr/>
          </p:nvSpPr>
          <p:spPr bwMode="auto">
            <a:xfrm>
              <a:off x="5939" y="6347"/>
              <a:ext cx="399"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SAS</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2479" name="Text Box 16"/>
            <p:cNvSpPr txBox="1">
              <a:spLocks noChangeArrowheads="1"/>
            </p:cNvSpPr>
            <p:nvPr/>
          </p:nvSpPr>
          <p:spPr bwMode="auto">
            <a:xfrm>
              <a:off x="6618" y="6668"/>
              <a:ext cx="399" cy="1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SAS</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2480" name="Line 15"/>
            <p:cNvSpPr>
              <a:spLocks noChangeShapeType="1"/>
            </p:cNvSpPr>
            <p:nvPr/>
          </p:nvSpPr>
          <p:spPr bwMode="auto">
            <a:xfrm>
              <a:off x="4023" y="8452"/>
              <a:ext cx="3120"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1" name="Line 14"/>
            <p:cNvSpPr>
              <a:spLocks noChangeShapeType="1"/>
            </p:cNvSpPr>
            <p:nvPr/>
          </p:nvSpPr>
          <p:spPr bwMode="auto">
            <a:xfrm flipV="1">
              <a:off x="4023" y="5909"/>
              <a:ext cx="0" cy="2551"/>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2" name="Line 13"/>
            <p:cNvSpPr>
              <a:spLocks noChangeShapeType="1"/>
            </p:cNvSpPr>
            <p:nvPr/>
          </p:nvSpPr>
          <p:spPr bwMode="auto">
            <a:xfrm>
              <a:off x="4518" y="6602"/>
              <a:ext cx="1680" cy="1486"/>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3" name="Line 12"/>
            <p:cNvSpPr>
              <a:spLocks noChangeShapeType="1"/>
            </p:cNvSpPr>
            <p:nvPr/>
          </p:nvSpPr>
          <p:spPr bwMode="auto">
            <a:xfrm>
              <a:off x="5673" y="7608"/>
              <a:ext cx="0" cy="862"/>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4" name="Line 11"/>
            <p:cNvSpPr>
              <a:spLocks noChangeShapeType="1"/>
            </p:cNvSpPr>
            <p:nvPr/>
          </p:nvSpPr>
          <p:spPr bwMode="auto">
            <a:xfrm flipH="1">
              <a:off x="4038" y="7619"/>
              <a:ext cx="1633" cy="0"/>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5" name="Line 10"/>
            <p:cNvSpPr>
              <a:spLocks noChangeShapeType="1"/>
            </p:cNvSpPr>
            <p:nvPr/>
          </p:nvSpPr>
          <p:spPr bwMode="auto">
            <a:xfrm flipH="1">
              <a:off x="4023" y="7202"/>
              <a:ext cx="1145" cy="0"/>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6" name="Line 9"/>
            <p:cNvSpPr>
              <a:spLocks noChangeShapeType="1"/>
            </p:cNvSpPr>
            <p:nvPr/>
          </p:nvSpPr>
          <p:spPr bwMode="auto">
            <a:xfrm>
              <a:off x="5193" y="7220"/>
              <a:ext cx="0" cy="1225"/>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7" name="Line 8"/>
            <p:cNvSpPr>
              <a:spLocks noChangeShapeType="1"/>
            </p:cNvSpPr>
            <p:nvPr/>
          </p:nvSpPr>
          <p:spPr bwMode="auto">
            <a:xfrm flipV="1">
              <a:off x="4518" y="6512"/>
              <a:ext cx="1365" cy="136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8" name="Line 7"/>
            <p:cNvSpPr>
              <a:spLocks noChangeShapeType="1"/>
            </p:cNvSpPr>
            <p:nvPr/>
          </p:nvSpPr>
          <p:spPr bwMode="auto">
            <a:xfrm flipV="1">
              <a:off x="5148" y="6824"/>
              <a:ext cx="1365" cy="131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9" name="Text Box 6"/>
            <p:cNvSpPr txBox="1">
              <a:spLocks noChangeArrowheads="1"/>
            </p:cNvSpPr>
            <p:nvPr/>
          </p:nvSpPr>
          <p:spPr bwMode="auto">
            <a:xfrm>
              <a:off x="7223" y="8360"/>
              <a:ext cx="149" cy="1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grpSp>
      <p:sp>
        <p:nvSpPr>
          <p:cNvPr id="2" name="日期占位符 1"/>
          <p:cNvSpPr>
            <a:spLocks noGrp="1"/>
          </p:cNvSpPr>
          <p:nvPr>
            <p:ph type="dt" sz="half" idx="10"/>
          </p:nvPr>
        </p:nvSpPr>
        <p:spPr/>
        <p:txBody>
          <a:bodyPr/>
          <a:lstStyle/>
          <a:p>
            <a:pPr>
              <a:defRPr/>
            </a:pPr>
            <a:fld id="{4FCF2DA8-0678-481F-84D6-0D7CD3EEFE61}"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451237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53028C6-D74A-4FAC-A35A-BF1632A55274}" type="slidenum">
              <a:rPr lang="en-GB" altLang="zh-CN" sz="1200" b="0">
                <a:solidFill>
                  <a:schemeClr val="bg1"/>
                </a:solidFill>
              </a:rPr>
              <a:pPr/>
              <a:t>44</a:t>
            </a:fld>
            <a:endParaRPr lang="en-GB" altLang="zh-CN" sz="1200" b="0">
              <a:solidFill>
                <a:schemeClr val="bg1"/>
              </a:solidFill>
            </a:endParaRPr>
          </a:p>
        </p:txBody>
      </p:sp>
      <p:sp>
        <p:nvSpPr>
          <p:cNvPr id="541699" name="Rectangle 3"/>
          <p:cNvSpPr>
            <a:spLocks noChangeArrowheads="1"/>
          </p:cNvSpPr>
          <p:nvPr/>
        </p:nvSpPr>
        <p:spPr bwMode="auto">
          <a:xfrm>
            <a:off x="827088" y="765175"/>
            <a:ext cx="7488237" cy="5184775"/>
          </a:xfrm>
          <a:prstGeom prst="rect">
            <a:avLst/>
          </a:prstGeom>
          <a:noFill/>
          <a:ln w="9525">
            <a:noFill/>
            <a:miter lim="800000"/>
            <a:headEnd/>
            <a:tailEnd/>
          </a:ln>
          <a:effectLst/>
        </p:spPr>
        <p:txBody>
          <a:bodyPr/>
          <a:lstStyle/>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供给学派认为，美国的经济“滞胀”是凯恩斯主义扩张性财政政策和货币政策的结果。因为扩张性财政政策提高了社会福利，如失业救济金，从而降低了失业成本进而导致劳动者宁愿失业，这样增加了失业人数，但扩张性财政政策不一定带来实际产量的增长；同时，扩张性货币政策却导致了较高的通货膨胀率</a:t>
            </a:r>
          </a:p>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“滞胀”使政府的经济政策陷入进退两难的窘境。如果采取紧缩性的货币政策或</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与</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紧缩性的财政政策应对通货膨胀，那么经济萎缩就会加深；反之，如果采取放松银根的货币政策或</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与</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赤字支出的财政政策应对经济衰退，通货膨胀又会加剧</a:t>
            </a:r>
          </a:p>
        </p:txBody>
      </p:sp>
      <p:sp>
        <p:nvSpPr>
          <p:cNvPr id="2" name="日期占位符 1"/>
          <p:cNvSpPr>
            <a:spLocks noGrp="1"/>
          </p:cNvSpPr>
          <p:nvPr>
            <p:ph type="dt" sz="half" idx="10"/>
          </p:nvPr>
        </p:nvSpPr>
        <p:spPr/>
        <p:txBody>
          <a:bodyPr/>
          <a:lstStyle/>
          <a:p>
            <a:pPr>
              <a:defRPr/>
            </a:pPr>
            <a:fld id="{C24EFA62-B614-4CF6-845A-B4D3A6696D94}"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500220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animEffect transition="in" filter="wipe(up)">
                                      <p:cBhvr>
                                        <p:cTn id="7" dur="500"/>
                                        <p:tgtEl>
                                          <p:spTgt spid="541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1699">
                                            <p:txEl>
                                              <p:pRg st="1" end="1"/>
                                            </p:txEl>
                                          </p:spTgt>
                                        </p:tgtEl>
                                        <p:attrNameLst>
                                          <p:attrName>style.visibility</p:attrName>
                                        </p:attrNameLst>
                                      </p:cBhvr>
                                      <p:to>
                                        <p:strVal val="visible"/>
                                      </p:to>
                                    </p:set>
                                    <p:animEffect transition="in" filter="wipe(up)">
                                      <p:cBhvr>
                                        <p:cTn id="12" dur="500"/>
                                        <p:tgtEl>
                                          <p:spTgt spid="541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国民党统治时期的通货膨胀视频</a:t>
            </a:r>
            <a:endParaRPr lang="zh-CN" altLang="en-US" dirty="0"/>
          </a:p>
        </p:txBody>
      </p:sp>
      <p:sp>
        <p:nvSpPr>
          <p:cNvPr id="3" name="内容占位符 2"/>
          <p:cNvSpPr>
            <a:spLocks noGrp="1"/>
          </p:cNvSpPr>
          <p:nvPr>
            <p:ph idx="1"/>
          </p:nvPr>
        </p:nvSpPr>
        <p:spPr/>
        <p:txBody>
          <a:bodyPr/>
          <a:lstStyle/>
          <a:p>
            <a:r>
              <a:rPr lang="zh-CN" altLang="zh-CN" b="1" u="sng" dirty="0">
                <a:hlinkClick r:id="rId3"/>
              </a:rPr>
              <a:t>《档案》</a:t>
            </a:r>
            <a:r>
              <a:rPr lang="en-US" altLang="zh-CN" b="1" u="sng" dirty="0">
                <a:hlinkClick r:id="rId3"/>
              </a:rPr>
              <a:t>20111107</a:t>
            </a:r>
            <a:r>
              <a:rPr lang="zh-CN" altLang="zh-CN" b="1" u="sng" dirty="0">
                <a:hlinkClick r:id="rId3"/>
              </a:rPr>
              <a:t>沪上风云蒋经国打虎始末</a:t>
            </a:r>
            <a:endParaRPr lang="zh-CN" altLang="en-US" dirty="0"/>
          </a:p>
        </p:txBody>
      </p:sp>
      <p:sp>
        <p:nvSpPr>
          <p:cNvPr id="4" name="日期占位符 3"/>
          <p:cNvSpPr>
            <a:spLocks noGrp="1"/>
          </p:cNvSpPr>
          <p:nvPr>
            <p:ph type="dt" sz="half" idx="10"/>
          </p:nvPr>
        </p:nvSpPr>
        <p:spPr/>
        <p:txBody>
          <a:bodyPr/>
          <a:lstStyle/>
          <a:p>
            <a:pPr>
              <a:defRPr/>
            </a:pPr>
            <a:fld id="{2B973775-1C2F-4EFA-84CB-844B2DE33AE4}" type="datetime1">
              <a:rPr lang="zh-CN" altLang="en-US" smtClean="0"/>
              <a:t>2018/12/17</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第七讲   失业、通货膨胀和经济周期 </a:t>
            </a:r>
            <a:endParaRPr lang="en-US" altLang="zh-CN"/>
          </a:p>
        </p:txBody>
      </p:sp>
      <p:sp>
        <p:nvSpPr>
          <p:cNvPr id="6" name="灯片编号占位符 5"/>
          <p:cNvSpPr>
            <a:spLocks noGrp="1"/>
          </p:cNvSpPr>
          <p:nvPr>
            <p:ph type="sldNum" sz="quarter" idx="12"/>
          </p:nvPr>
        </p:nvSpPr>
        <p:spPr/>
        <p:txBody>
          <a:bodyPr/>
          <a:lstStyle/>
          <a:p>
            <a:pPr>
              <a:defRPr/>
            </a:pPr>
            <a:fld id="{17741CD0-23B6-40A2-8994-9BE513E79A7B}" type="slidenum">
              <a:rPr lang="en-US" altLang="zh-CN" smtClean="0"/>
              <a:pPr>
                <a:defRPr/>
              </a:pPr>
              <a:t>45</a:t>
            </a:fld>
            <a:endParaRPr lang="en-US" altLang="zh-CN"/>
          </a:p>
        </p:txBody>
      </p:sp>
    </p:spTree>
    <p:extLst>
      <p:ext uri="{BB962C8B-B14F-4D97-AF65-F5344CB8AC3E}">
        <p14:creationId xmlns:p14="http://schemas.microsoft.com/office/powerpoint/2010/main" val="18595039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45793D8-48C3-4484-8EA7-ABC0FC3E14D9}" type="slidenum">
              <a:rPr lang="en-GB" altLang="zh-CN" sz="1200" b="0">
                <a:solidFill>
                  <a:schemeClr val="bg1"/>
                </a:solidFill>
              </a:rPr>
              <a:pPr/>
              <a:t>46</a:t>
            </a:fld>
            <a:endParaRPr lang="en-GB" altLang="zh-CN" sz="1200" b="0">
              <a:solidFill>
                <a:schemeClr val="bg1"/>
              </a:solidFill>
            </a:endParaRPr>
          </a:p>
        </p:txBody>
      </p:sp>
      <p:sp>
        <p:nvSpPr>
          <p:cNvPr id="520197" name="Rectangle 5"/>
          <p:cNvSpPr>
            <a:spLocks noChangeArrowheads="1"/>
          </p:cNvSpPr>
          <p:nvPr/>
        </p:nvSpPr>
        <p:spPr bwMode="auto">
          <a:xfrm>
            <a:off x="827088" y="2205038"/>
            <a:ext cx="7416800" cy="3527425"/>
          </a:xfrm>
          <a:prstGeom prst="rect">
            <a:avLst/>
          </a:prstGeom>
          <a:noFill/>
          <a:ln w="9525">
            <a:noFill/>
            <a:miter lim="800000"/>
            <a:headEnd/>
            <a:tailEnd/>
          </a:ln>
          <a:effectLst/>
        </p:spPr>
        <p:txBody>
          <a:bodyPr/>
          <a:lstStyle/>
          <a:p>
            <a:pPr marL="342900" indent="-342900" algn="just" eaLnBrk="1" hangingPunct="1">
              <a:lnSpc>
                <a:spcPct val="115000"/>
              </a:lnSpc>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密契尔：经济周期是在主要以商业企业形式组织其活动的那些国家的总量经济活动中所看到的一种波动：一个周期包含许多经济领域几乎同时发生的</a:t>
            </a:r>
            <a:r>
              <a:rPr kumimoji="1" lang="zh-CN" altLang="en-US" sz="2400" dirty="0">
                <a:solidFill>
                  <a:srgbClr val="990000"/>
                </a:solidFill>
                <a:effectLst>
                  <a:outerShdw blurRad="38100" dist="38100" dir="2700000" algn="tl">
                    <a:srgbClr val="C0C0C0"/>
                  </a:outerShdw>
                </a:effectLst>
                <a:latin typeface="宋体" pitchFamily="2" charset="-122"/>
                <a:cs typeface="Times New Roman" pitchFamily="18" charset="0"/>
              </a:rPr>
              <a:t>扩张</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，随之而来的同样普遍的</a:t>
            </a:r>
            <a:r>
              <a:rPr kumimoji="1" lang="zh-CN" altLang="en-US" sz="2400" dirty="0">
                <a:solidFill>
                  <a:srgbClr val="990000"/>
                </a:solidFill>
                <a:effectLst>
                  <a:outerShdw blurRad="38100" dist="38100" dir="2700000" algn="tl">
                    <a:srgbClr val="C0C0C0"/>
                  </a:outerShdw>
                </a:effectLst>
                <a:latin typeface="宋体" pitchFamily="2" charset="-122"/>
                <a:cs typeface="Times New Roman" pitchFamily="18" charset="0"/>
              </a:rPr>
              <a:t>衰退</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rgbClr val="990000"/>
                </a:solidFill>
                <a:effectLst>
                  <a:outerShdw blurRad="38100" dist="38100" dir="2700000" algn="tl">
                    <a:srgbClr val="C0C0C0"/>
                  </a:outerShdw>
                </a:effectLst>
                <a:latin typeface="宋体" pitchFamily="2" charset="-122"/>
                <a:cs typeface="Times New Roman" pitchFamily="18" charset="0"/>
              </a:rPr>
              <a:t>收缩</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以及与下一个周期的扩张阶段相连的</a:t>
            </a:r>
            <a:r>
              <a:rPr kumimoji="1" lang="zh-CN" altLang="en-US" sz="2400" dirty="0">
                <a:solidFill>
                  <a:srgbClr val="990000"/>
                </a:solidFill>
                <a:effectLst>
                  <a:outerShdw blurRad="38100" dist="38100" dir="2700000" algn="tl">
                    <a:srgbClr val="C0C0C0"/>
                  </a:outerShdw>
                </a:effectLst>
                <a:latin typeface="宋体" pitchFamily="2" charset="-122"/>
                <a:cs typeface="Times New Roman" pitchFamily="18" charset="0"/>
              </a:rPr>
              <a:t>复苏</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；这一系列的变化反复出现，但并不是定期的；经济周期的持续时间在一年以上到十年、二十年不等，它们不能再分为具有相同特征的更短的周期。 </a:t>
            </a:r>
          </a:p>
        </p:txBody>
      </p:sp>
      <p:sp>
        <p:nvSpPr>
          <p:cNvPr id="520198" name="Comment 6">
            <a:hlinkClick r:id="rId2" action="ppaction://hlinksldjump"/>
          </p:cNvPr>
          <p:cNvSpPr>
            <a:spLocks noChangeArrowheads="1"/>
          </p:cNvSpPr>
          <p:nvPr/>
        </p:nvSpPr>
        <p:spPr bwMode="auto">
          <a:xfrm>
            <a:off x="467544" y="332656"/>
            <a:ext cx="3527425"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a:lnSpc>
                <a:spcPct val="80000"/>
              </a:lnSpc>
              <a:defRPr/>
            </a:pPr>
            <a:r>
              <a:rPr lang="en-US" altLang="zh-CN" sz="3200" dirty="0" smtClean="0">
                <a:solidFill>
                  <a:srgbClr val="336699"/>
                </a:solidFill>
                <a:latin typeface="微软雅黑" pitchFamily="34" charset="-122"/>
                <a:ea typeface="微软雅黑" pitchFamily="34" charset="-122"/>
                <a:cs typeface="Times New Roman" pitchFamily="18" charset="0"/>
              </a:rPr>
              <a:t>7.6</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zh-CN" altLang="en-US" sz="3200" dirty="0">
                <a:solidFill>
                  <a:srgbClr val="336699"/>
                </a:solidFill>
                <a:latin typeface="微软雅黑" pitchFamily="34" charset="-122"/>
                <a:ea typeface="微软雅黑" pitchFamily="34" charset="-122"/>
                <a:cs typeface="Times New Roman" pitchFamily="18" charset="0"/>
              </a:rPr>
              <a:t>经济周期概述</a:t>
            </a:r>
          </a:p>
        </p:txBody>
      </p:sp>
      <p:sp>
        <p:nvSpPr>
          <p:cNvPr id="520199" name="Comment 7">
            <a:hlinkClick r:id="rId3" action="ppaction://hlinksldjump"/>
          </p:cNvPr>
          <p:cNvSpPr>
            <a:spLocks noChangeArrowheads="1"/>
          </p:cNvSpPr>
          <p:nvPr/>
        </p:nvSpPr>
        <p:spPr bwMode="auto">
          <a:xfrm>
            <a:off x="576967" y="1106922"/>
            <a:ext cx="4608512"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smtClean="0">
                <a:solidFill>
                  <a:srgbClr val="336699"/>
                </a:solidFill>
                <a:latin typeface="微软雅黑" panose="020B0503020204020204" pitchFamily="34" charset="-122"/>
                <a:ea typeface="微软雅黑" panose="020B0503020204020204" pitchFamily="34" charset="-122"/>
              </a:rPr>
              <a:t>7.6.1 </a:t>
            </a:r>
            <a:r>
              <a:rPr lang="zh-CN" altLang="en-US" sz="2800" dirty="0">
                <a:solidFill>
                  <a:srgbClr val="336699"/>
                </a:solidFill>
                <a:latin typeface="微软雅黑" panose="020B0503020204020204" pitchFamily="34" charset="-122"/>
                <a:ea typeface="微软雅黑" panose="020B0503020204020204" pitchFamily="34" charset="-122"/>
              </a:rPr>
              <a:t>经济周期的定义</a:t>
            </a:r>
          </a:p>
        </p:txBody>
      </p:sp>
      <p:sp>
        <p:nvSpPr>
          <p:cNvPr id="2" name="日期占位符 1"/>
          <p:cNvSpPr>
            <a:spLocks noGrp="1"/>
          </p:cNvSpPr>
          <p:nvPr>
            <p:ph type="dt" sz="half" idx="10"/>
          </p:nvPr>
        </p:nvSpPr>
        <p:spPr/>
        <p:txBody>
          <a:bodyPr/>
          <a:lstStyle/>
          <a:p>
            <a:pPr>
              <a:defRPr/>
            </a:pPr>
            <a:fld id="{81D003C9-85B8-4085-9C66-4B229C291F2D}"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675768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0198"/>
                                        </p:tgtEl>
                                        <p:attrNameLst>
                                          <p:attrName>style.visibility</p:attrName>
                                        </p:attrNameLst>
                                      </p:cBhvr>
                                      <p:to>
                                        <p:strVal val="visible"/>
                                      </p:to>
                                    </p:set>
                                    <p:animEffect transition="in" filter="blinds(horizontal)">
                                      <p:cBhvr>
                                        <p:cTn id="7" dur="500"/>
                                        <p:tgtEl>
                                          <p:spTgt spid="5201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0199"/>
                                        </p:tgtEl>
                                        <p:attrNameLst>
                                          <p:attrName>style.visibility</p:attrName>
                                        </p:attrNameLst>
                                      </p:cBhvr>
                                      <p:to>
                                        <p:strVal val="visible"/>
                                      </p:to>
                                    </p:set>
                                    <p:animEffect transition="in" filter="blinds(horizontal)">
                                      <p:cBhvr>
                                        <p:cTn id="12" dur="500"/>
                                        <p:tgtEl>
                                          <p:spTgt spid="5201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0197">
                                            <p:txEl>
                                              <p:pRg st="0" end="0"/>
                                            </p:txEl>
                                          </p:spTgt>
                                        </p:tgtEl>
                                        <p:attrNameLst>
                                          <p:attrName>style.visibility</p:attrName>
                                        </p:attrNameLst>
                                      </p:cBhvr>
                                      <p:to>
                                        <p:strVal val="visible"/>
                                      </p:to>
                                    </p:set>
                                    <p:animEffect transition="in" filter="wipe(up)">
                                      <p:cBhvr>
                                        <p:cTn id="17" dur="500"/>
                                        <p:tgtEl>
                                          <p:spTgt spid="5201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7" grpId="0" build="p" autoUpdateAnimBg="0"/>
      <p:bldP spid="520198" grpId="0"/>
      <p:bldP spid="52019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056D7EF-25ED-448B-BB3A-CE138197166C}" type="slidenum">
              <a:rPr lang="en-GB" altLang="zh-CN" sz="1200" b="0">
                <a:solidFill>
                  <a:schemeClr val="bg1"/>
                </a:solidFill>
              </a:rPr>
              <a:pPr/>
              <a:t>47</a:t>
            </a:fld>
            <a:endParaRPr lang="en-GB" altLang="zh-CN" sz="1200" b="0">
              <a:solidFill>
                <a:schemeClr val="bg1"/>
              </a:solidFill>
            </a:endParaRPr>
          </a:p>
        </p:txBody>
      </p:sp>
      <p:sp>
        <p:nvSpPr>
          <p:cNvPr id="542725" name="Rectangle 5"/>
          <p:cNvSpPr>
            <a:spLocks noChangeArrowheads="1"/>
          </p:cNvSpPr>
          <p:nvPr/>
        </p:nvSpPr>
        <p:spPr bwMode="auto">
          <a:xfrm>
            <a:off x="1187450" y="1609725"/>
            <a:ext cx="7019925" cy="2590800"/>
          </a:xfrm>
          <a:prstGeom prst="rect">
            <a:avLst/>
          </a:prstGeom>
          <a:noFill/>
          <a:ln w="9525">
            <a:noFill/>
            <a:miter lim="800000"/>
            <a:headEnd/>
            <a:tailEnd/>
          </a:ln>
          <a:effectLst/>
        </p:spPr>
        <p:txBody>
          <a:bodyPr/>
          <a:lstStyle/>
          <a:p>
            <a:pPr marL="342900" indent="-342900" algn="just" eaLnBrk="1" hangingPunct="1">
              <a:spcBef>
                <a:spcPct val="3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经济周期是现代社会不可避免的经济波动</a:t>
            </a:r>
          </a:p>
          <a:p>
            <a:pPr marL="342900" indent="-342900" algn="just" eaLnBrk="1" hangingPunct="1">
              <a:spcBef>
                <a:spcPct val="3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经济周期是总体经济活动所发生的波动</a:t>
            </a:r>
          </a:p>
          <a:p>
            <a:pPr marL="342900" indent="-342900" algn="just" eaLnBrk="1" hangingPunct="1">
              <a:spcBef>
                <a:spcPct val="3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一个经济周期由繁荣、衰退、萧条、复苏四个阶段（顶峰和谷底为两个转折点）</a:t>
            </a:r>
          </a:p>
          <a:p>
            <a:pPr marL="342900" indent="-342900" algn="just" eaLnBrk="1" hangingPunct="1">
              <a:spcBef>
                <a:spcPct val="3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每个周期的时间长短及表现形式并不完全相同　</a:t>
            </a:r>
          </a:p>
        </p:txBody>
      </p:sp>
      <p:sp>
        <p:nvSpPr>
          <p:cNvPr id="542728" name="Rectangle 8"/>
          <p:cNvSpPr>
            <a:spLocks noChangeArrowheads="1"/>
          </p:cNvSpPr>
          <p:nvPr/>
        </p:nvSpPr>
        <p:spPr bwMode="auto">
          <a:xfrm>
            <a:off x="611188" y="836613"/>
            <a:ext cx="5111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buClr>
                <a:srgbClr val="FF6600"/>
              </a:buClr>
              <a:buFont typeface="Wingdings" panose="05000000000000000000" pitchFamily="2" charset="2"/>
              <a:buChar char="Ü"/>
            </a:pPr>
            <a:r>
              <a:rPr lang="en-US" altLang="zh-CN" sz="2400">
                <a:solidFill>
                  <a:srgbClr val="006699"/>
                </a:solidFill>
                <a:latin typeface="微软雅黑" panose="020B0503020204020204" pitchFamily="34" charset="-122"/>
                <a:ea typeface="微软雅黑" panose="020B0503020204020204" pitchFamily="34" charset="-122"/>
              </a:rPr>
              <a:t> </a:t>
            </a:r>
            <a:r>
              <a:rPr lang="zh-CN" altLang="en-US" sz="2400">
                <a:solidFill>
                  <a:srgbClr val="336699"/>
                </a:solidFill>
                <a:latin typeface="微软雅黑" panose="020B0503020204020204" pitchFamily="34" charset="-122"/>
                <a:ea typeface="微软雅黑" panose="020B0503020204020204" pitchFamily="34" charset="-122"/>
              </a:rPr>
              <a:t>含义</a:t>
            </a:r>
            <a:r>
              <a:rPr lang="zh-CN" altLang="en-US" sz="2400">
                <a:solidFill>
                  <a:srgbClr val="006699"/>
                </a:solidFill>
                <a:latin typeface="微软雅黑" panose="020B0503020204020204" pitchFamily="34" charset="-122"/>
                <a:ea typeface="微软雅黑" panose="020B0503020204020204" pitchFamily="34" charset="-122"/>
              </a:rPr>
              <a:t> </a:t>
            </a:r>
          </a:p>
        </p:txBody>
      </p:sp>
      <p:sp>
        <p:nvSpPr>
          <p:cNvPr id="542729" name="Rectangle 9"/>
          <p:cNvSpPr>
            <a:spLocks noChangeArrowheads="1"/>
          </p:cNvSpPr>
          <p:nvPr/>
        </p:nvSpPr>
        <p:spPr bwMode="auto">
          <a:xfrm>
            <a:off x="611188" y="3832225"/>
            <a:ext cx="5111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buClr>
                <a:srgbClr val="FF6600"/>
              </a:buClr>
              <a:buFont typeface="Webdings" panose="05030102010509060703" pitchFamily="18" charset="2"/>
              <a:buChar char="i"/>
            </a:pPr>
            <a:r>
              <a:rPr lang="en-US" altLang="zh-CN" sz="2400">
                <a:solidFill>
                  <a:srgbClr val="006699"/>
                </a:solidFill>
                <a:latin typeface="微软雅黑" panose="020B0503020204020204" pitchFamily="34" charset="-122"/>
                <a:ea typeface="微软雅黑" panose="020B0503020204020204" pitchFamily="34" charset="-122"/>
              </a:rPr>
              <a:t> </a:t>
            </a:r>
            <a:r>
              <a:rPr lang="zh-CN" altLang="en-US" sz="2400">
                <a:solidFill>
                  <a:srgbClr val="336699"/>
                </a:solidFill>
                <a:latin typeface="微软雅黑" panose="020B0503020204020204" pitchFamily="34" charset="-122"/>
                <a:ea typeface="微软雅黑" panose="020B0503020204020204" pitchFamily="34" charset="-122"/>
              </a:rPr>
              <a:t>注意</a:t>
            </a:r>
            <a:r>
              <a:rPr lang="zh-CN" altLang="en-US" sz="2400">
                <a:solidFill>
                  <a:srgbClr val="006699"/>
                </a:solidFill>
                <a:latin typeface="微软雅黑" panose="020B0503020204020204" pitchFamily="34" charset="-122"/>
                <a:ea typeface="微软雅黑" panose="020B0503020204020204" pitchFamily="34" charset="-122"/>
              </a:rPr>
              <a:t> </a:t>
            </a:r>
          </a:p>
        </p:txBody>
      </p:sp>
      <p:sp>
        <p:nvSpPr>
          <p:cNvPr id="542730" name="Rectangle 10"/>
          <p:cNvSpPr>
            <a:spLocks noChangeArrowheads="1"/>
          </p:cNvSpPr>
          <p:nvPr/>
        </p:nvSpPr>
        <p:spPr bwMode="auto">
          <a:xfrm>
            <a:off x="1187450" y="4230688"/>
            <a:ext cx="6983413" cy="1223962"/>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早期经济学家的定义是建立在总产量的绝对值变动的基础上的，现代经济学家的定义则是建立在经济增长率变化的基础上的。</a:t>
            </a:r>
          </a:p>
        </p:txBody>
      </p:sp>
      <p:sp>
        <p:nvSpPr>
          <p:cNvPr id="2" name="日期占位符 1"/>
          <p:cNvSpPr>
            <a:spLocks noGrp="1"/>
          </p:cNvSpPr>
          <p:nvPr>
            <p:ph type="dt" sz="half" idx="10"/>
          </p:nvPr>
        </p:nvSpPr>
        <p:spPr/>
        <p:txBody>
          <a:bodyPr/>
          <a:lstStyle/>
          <a:p>
            <a:pPr>
              <a:defRPr/>
            </a:pPr>
            <a:fld id="{3ED75232-9FA9-458E-96DD-81A847EFBFD8}"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07826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28"/>
                                        </p:tgtEl>
                                        <p:attrNameLst>
                                          <p:attrName>style.visibility</p:attrName>
                                        </p:attrNameLst>
                                      </p:cBhvr>
                                      <p:to>
                                        <p:strVal val="visible"/>
                                      </p:to>
                                    </p:set>
                                    <p:animEffect transition="in" filter="blinds(horizontal)">
                                      <p:cBhvr>
                                        <p:cTn id="7" dur="500"/>
                                        <p:tgtEl>
                                          <p:spTgt spid="5427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2725"/>
                                        </p:tgtEl>
                                        <p:attrNameLst>
                                          <p:attrName>style.visibility</p:attrName>
                                        </p:attrNameLst>
                                      </p:cBhvr>
                                      <p:to>
                                        <p:strVal val="visible"/>
                                      </p:to>
                                    </p:set>
                                    <p:animEffect transition="in" filter="wipe(up)">
                                      <p:cBhvr>
                                        <p:cTn id="12" dur="500"/>
                                        <p:tgtEl>
                                          <p:spTgt spid="5427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29"/>
                                        </p:tgtEl>
                                        <p:attrNameLst>
                                          <p:attrName>style.visibility</p:attrName>
                                        </p:attrNameLst>
                                      </p:cBhvr>
                                      <p:to>
                                        <p:strVal val="visible"/>
                                      </p:to>
                                    </p:set>
                                    <p:animEffect transition="in" filter="blinds(horizontal)">
                                      <p:cBhvr>
                                        <p:cTn id="17" dur="500"/>
                                        <p:tgtEl>
                                          <p:spTgt spid="54272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42730"/>
                                        </p:tgtEl>
                                        <p:attrNameLst>
                                          <p:attrName>style.visibility</p:attrName>
                                        </p:attrNameLst>
                                      </p:cBhvr>
                                      <p:to>
                                        <p:strVal val="visible"/>
                                      </p:to>
                                    </p:set>
                                    <p:animEffect transition="in" filter="blinds(horizontal)">
                                      <p:cBhvr>
                                        <p:cTn id="20" dur="500"/>
                                        <p:tgtEl>
                                          <p:spTgt spid="542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5" grpId="0" autoUpdateAnimBg="0"/>
      <p:bldP spid="542728" grpId="0"/>
      <p:bldP spid="542729" grpId="0"/>
      <p:bldP spid="5427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3136C1F-AB0E-44B3-8509-6262AD85DCF3}" type="slidenum">
              <a:rPr lang="en-GB" altLang="zh-CN" sz="1200" b="0">
                <a:solidFill>
                  <a:schemeClr val="bg1"/>
                </a:solidFill>
              </a:rPr>
              <a:pPr/>
              <a:t>48</a:t>
            </a:fld>
            <a:endParaRPr lang="en-GB" altLang="zh-CN" sz="1200" b="0">
              <a:solidFill>
                <a:schemeClr val="bg1"/>
              </a:solidFill>
            </a:endParaRPr>
          </a:p>
        </p:txBody>
      </p:sp>
      <p:sp>
        <p:nvSpPr>
          <p:cNvPr id="18435" name="Rectangle 29"/>
          <p:cNvSpPr>
            <a:spLocks noChangeArrowheads="1"/>
          </p:cNvSpPr>
          <p:nvPr/>
        </p:nvSpPr>
        <p:spPr bwMode="auto">
          <a:xfrm>
            <a:off x="1187450" y="5373688"/>
            <a:ext cx="6934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eaLnBrk="1" hangingPunct="1">
              <a:spcBef>
                <a:spcPct val="20000"/>
              </a:spcBef>
              <a:buClr>
                <a:srgbClr val="FF6600"/>
              </a:buClr>
              <a:buFont typeface="Wingdings" panose="05000000000000000000" pitchFamily="2" charset="2"/>
              <a:buNone/>
            </a:pPr>
            <a:r>
              <a:rPr kumimoji="1" lang="zh-CN" altLang="en-US" sz="2000">
                <a:solidFill>
                  <a:schemeClr val="tx1"/>
                </a:solidFill>
                <a:latin typeface="黑体" panose="02010609060101010101" pitchFamily="49" charset="-122"/>
                <a:ea typeface="黑体" panose="02010609060101010101" pitchFamily="49" charset="-122"/>
              </a:rPr>
              <a:t>经济周期的四个阶段</a:t>
            </a:r>
            <a:r>
              <a:rPr kumimoji="1" lang="zh-CN" altLang="en-US" sz="2000" b="0">
                <a:solidFill>
                  <a:schemeClr val="tx1"/>
                </a:solidFill>
                <a:latin typeface="黑体" panose="02010609060101010101" pitchFamily="49" charset="-122"/>
                <a:ea typeface="黑体" panose="02010609060101010101" pitchFamily="49" charset="-122"/>
              </a:rPr>
              <a:t> </a:t>
            </a:r>
          </a:p>
        </p:txBody>
      </p:sp>
      <p:grpSp>
        <p:nvGrpSpPr>
          <p:cNvPr id="18436" name="Group 37"/>
          <p:cNvGrpSpPr>
            <a:grpSpLocks/>
          </p:cNvGrpSpPr>
          <p:nvPr/>
        </p:nvGrpSpPr>
        <p:grpSpPr bwMode="auto">
          <a:xfrm>
            <a:off x="1763713" y="1196975"/>
            <a:ext cx="6492875" cy="3908425"/>
            <a:chOff x="1148" y="754"/>
            <a:chExt cx="4090" cy="2462"/>
          </a:xfrm>
        </p:grpSpPr>
        <p:sp>
          <p:nvSpPr>
            <p:cNvPr id="18437" name="Text Box 2"/>
            <p:cNvSpPr txBox="1">
              <a:spLocks noChangeArrowheads="1"/>
            </p:cNvSpPr>
            <p:nvPr/>
          </p:nvSpPr>
          <p:spPr bwMode="auto">
            <a:xfrm>
              <a:off x="1217" y="2875"/>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O</a:t>
              </a:r>
            </a:p>
          </p:txBody>
        </p:sp>
        <p:sp>
          <p:nvSpPr>
            <p:cNvPr id="18438" name="Text Box 3"/>
            <p:cNvSpPr txBox="1">
              <a:spLocks noChangeArrowheads="1"/>
            </p:cNvSpPr>
            <p:nvPr/>
          </p:nvSpPr>
          <p:spPr bwMode="auto">
            <a:xfrm>
              <a:off x="3581" y="2967"/>
              <a:ext cx="12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t</a:t>
              </a:r>
              <a:r>
                <a:rPr lang="en-US" altLang="zh-CN" sz="1800" baseline="-25000">
                  <a:solidFill>
                    <a:srgbClr val="006699"/>
                  </a:solidFill>
                  <a:latin typeface="Times New Roman" panose="02020603050405020304" pitchFamily="18" charset="0"/>
                </a:rPr>
                <a:t>5</a:t>
              </a:r>
            </a:p>
          </p:txBody>
        </p:sp>
        <p:sp>
          <p:nvSpPr>
            <p:cNvPr id="18439" name="Text Box 4"/>
            <p:cNvSpPr txBox="1">
              <a:spLocks noChangeArrowheads="1"/>
            </p:cNvSpPr>
            <p:nvPr/>
          </p:nvSpPr>
          <p:spPr bwMode="auto">
            <a:xfrm>
              <a:off x="3165" y="2967"/>
              <a:ext cx="12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t</a:t>
              </a:r>
              <a:r>
                <a:rPr lang="en-US" altLang="zh-CN" sz="1800" baseline="-25000">
                  <a:solidFill>
                    <a:srgbClr val="006699"/>
                  </a:solidFill>
                  <a:latin typeface="Times New Roman" panose="02020603050405020304" pitchFamily="18" charset="0"/>
                </a:rPr>
                <a:t>4</a:t>
              </a:r>
            </a:p>
          </p:txBody>
        </p:sp>
        <p:sp>
          <p:nvSpPr>
            <p:cNvPr id="18440" name="Text Box 5"/>
            <p:cNvSpPr txBox="1">
              <a:spLocks noChangeArrowheads="1"/>
            </p:cNvSpPr>
            <p:nvPr/>
          </p:nvSpPr>
          <p:spPr bwMode="auto">
            <a:xfrm>
              <a:off x="2788" y="2971"/>
              <a:ext cx="12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t</a:t>
              </a:r>
              <a:r>
                <a:rPr lang="en-US" altLang="zh-CN" sz="1800" baseline="-25000">
                  <a:solidFill>
                    <a:srgbClr val="006699"/>
                  </a:solidFill>
                  <a:latin typeface="Times New Roman" panose="02020603050405020304" pitchFamily="18" charset="0"/>
                </a:rPr>
                <a:t>3</a:t>
              </a:r>
            </a:p>
          </p:txBody>
        </p:sp>
        <p:sp>
          <p:nvSpPr>
            <p:cNvPr id="18441" name="Text Box 6"/>
            <p:cNvSpPr txBox="1">
              <a:spLocks noChangeArrowheads="1"/>
            </p:cNvSpPr>
            <p:nvPr/>
          </p:nvSpPr>
          <p:spPr bwMode="auto">
            <a:xfrm>
              <a:off x="2313" y="2966"/>
              <a:ext cx="12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t</a:t>
              </a:r>
              <a:r>
                <a:rPr lang="en-US" altLang="zh-CN" sz="1800" baseline="-25000">
                  <a:solidFill>
                    <a:srgbClr val="006699"/>
                  </a:solidFill>
                  <a:latin typeface="Times New Roman" panose="02020603050405020304" pitchFamily="18" charset="0"/>
                </a:rPr>
                <a:t>2</a:t>
              </a:r>
            </a:p>
          </p:txBody>
        </p:sp>
        <p:sp>
          <p:nvSpPr>
            <p:cNvPr id="18442" name="Text Box 7"/>
            <p:cNvSpPr txBox="1">
              <a:spLocks noChangeArrowheads="1"/>
            </p:cNvSpPr>
            <p:nvPr/>
          </p:nvSpPr>
          <p:spPr bwMode="auto">
            <a:xfrm>
              <a:off x="1860" y="2966"/>
              <a:ext cx="12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t</a:t>
              </a:r>
              <a:r>
                <a:rPr lang="en-US" altLang="zh-CN" sz="1800" baseline="-25000">
                  <a:solidFill>
                    <a:srgbClr val="006699"/>
                  </a:solidFill>
                  <a:latin typeface="Times New Roman" panose="02020603050405020304" pitchFamily="18" charset="0"/>
                </a:rPr>
                <a:t>1</a:t>
              </a:r>
            </a:p>
          </p:txBody>
        </p:sp>
        <p:sp>
          <p:nvSpPr>
            <p:cNvPr id="18443" name="Text Box 8"/>
            <p:cNvSpPr txBox="1">
              <a:spLocks noChangeArrowheads="1"/>
            </p:cNvSpPr>
            <p:nvPr/>
          </p:nvSpPr>
          <p:spPr bwMode="auto">
            <a:xfrm>
              <a:off x="1148" y="754"/>
              <a:ext cx="143"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1800">
                  <a:solidFill>
                    <a:srgbClr val="006699"/>
                  </a:solidFill>
                  <a:latin typeface="Times New Roman" panose="02020603050405020304" pitchFamily="18" charset="0"/>
                </a:rPr>
                <a:t>增长率</a:t>
              </a:r>
            </a:p>
          </p:txBody>
        </p:sp>
        <p:sp>
          <p:nvSpPr>
            <p:cNvPr id="18444" name="Text Box 9"/>
            <p:cNvSpPr txBox="1">
              <a:spLocks noChangeArrowheads="1"/>
            </p:cNvSpPr>
            <p:nvPr/>
          </p:nvSpPr>
          <p:spPr bwMode="auto">
            <a:xfrm>
              <a:off x="4939" y="2876"/>
              <a:ext cx="29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1800">
                  <a:solidFill>
                    <a:srgbClr val="006699"/>
                  </a:solidFill>
                  <a:latin typeface="Times New Roman" panose="02020603050405020304" pitchFamily="18" charset="0"/>
                </a:rPr>
                <a:t>时间</a:t>
              </a:r>
            </a:p>
          </p:txBody>
        </p:sp>
        <p:sp>
          <p:nvSpPr>
            <p:cNvPr id="18445" name="Text Box 10"/>
            <p:cNvSpPr txBox="1">
              <a:spLocks noChangeArrowheads="1"/>
            </p:cNvSpPr>
            <p:nvPr/>
          </p:nvSpPr>
          <p:spPr bwMode="auto">
            <a:xfrm>
              <a:off x="3515" y="1616"/>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E</a:t>
              </a:r>
            </a:p>
          </p:txBody>
        </p:sp>
        <p:sp>
          <p:nvSpPr>
            <p:cNvPr id="18446" name="Text Box 11"/>
            <p:cNvSpPr txBox="1">
              <a:spLocks noChangeArrowheads="1"/>
            </p:cNvSpPr>
            <p:nvPr/>
          </p:nvSpPr>
          <p:spPr bwMode="auto">
            <a:xfrm>
              <a:off x="3134" y="1943"/>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D</a:t>
              </a:r>
            </a:p>
          </p:txBody>
        </p:sp>
        <p:sp>
          <p:nvSpPr>
            <p:cNvPr id="18447" name="Text Box 12"/>
            <p:cNvSpPr txBox="1">
              <a:spLocks noChangeArrowheads="1"/>
            </p:cNvSpPr>
            <p:nvPr/>
          </p:nvSpPr>
          <p:spPr bwMode="auto">
            <a:xfrm>
              <a:off x="2816" y="1634"/>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C</a:t>
              </a:r>
            </a:p>
          </p:txBody>
        </p:sp>
        <p:sp>
          <p:nvSpPr>
            <p:cNvPr id="18448" name="Text Box 13"/>
            <p:cNvSpPr txBox="1">
              <a:spLocks noChangeArrowheads="1"/>
            </p:cNvSpPr>
            <p:nvPr/>
          </p:nvSpPr>
          <p:spPr bwMode="auto">
            <a:xfrm>
              <a:off x="2305" y="1178"/>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B</a:t>
              </a:r>
            </a:p>
          </p:txBody>
        </p:sp>
        <p:sp>
          <p:nvSpPr>
            <p:cNvPr id="18449" name="Text Box 14"/>
            <p:cNvSpPr txBox="1">
              <a:spLocks noChangeArrowheads="1"/>
            </p:cNvSpPr>
            <p:nvPr/>
          </p:nvSpPr>
          <p:spPr bwMode="auto">
            <a:xfrm>
              <a:off x="1813" y="1631"/>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A</a:t>
              </a:r>
            </a:p>
          </p:txBody>
        </p:sp>
        <p:sp>
          <p:nvSpPr>
            <p:cNvPr id="18450" name="Line 15"/>
            <p:cNvSpPr>
              <a:spLocks noChangeShapeType="1"/>
            </p:cNvSpPr>
            <p:nvPr/>
          </p:nvSpPr>
          <p:spPr bwMode="auto">
            <a:xfrm>
              <a:off x="1345" y="2969"/>
              <a:ext cx="3574" cy="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1" name="Line 16"/>
            <p:cNvSpPr>
              <a:spLocks noChangeShapeType="1"/>
            </p:cNvSpPr>
            <p:nvPr/>
          </p:nvSpPr>
          <p:spPr bwMode="auto">
            <a:xfrm flipV="1">
              <a:off x="1345" y="763"/>
              <a:ext cx="0" cy="220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2" name="Line 18"/>
            <p:cNvSpPr>
              <a:spLocks noChangeShapeType="1"/>
            </p:cNvSpPr>
            <p:nvPr/>
          </p:nvSpPr>
          <p:spPr bwMode="auto">
            <a:xfrm>
              <a:off x="2370" y="1352"/>
              <a:ext cx="0" cy="1586"/>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Line 19"/>
            <p:cNvSpPr>
              <a:spLocks noChangeShapeType="1"/>
            </p:cNvSpPr>
            <p:nvPr/>
          </p:nvSpPr>
          <p:spPr bwMode="auto">
            <a:xfrm>
              <a:off x="2816" y="1796"/>
              <a:ext cx="0" cy="1179"/>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4" name="Line 20"/>
            <p:cNvSpPr>
              <a:spLocks noChangeShapeType="1"/>
            </p:cNvSpPr>
            <p:nvPr/>
          </p:nvSpPr>
          <p:spPr bwMode="auto">
            <a:xfrm>
              <a:off x="3178" y="2126"/>
              <a:ext cx="0" cy="830"/>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5" name="Line 21"/>
            <p:cNvSpPr>
              <a:spLocks noChangeShapeType="1"/>
            </p:cNvSpPr>
            <p:nvPr/>
          </p:nvSpPr>
          <p:spPr bwMode="auto">
            <a:xfrm>
              <a:off x="3628" y="1786"/>
              <a:ext cx="0" cy="1172"/>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6" name="Text Box 22"/>
            <p:cNvSpPr txBox="1">
              <a:spLocks noChangeArrowheads="1"/>
            </p:cNvSpPr>
            <p:nvPr/>
          </p:nvSpPr>
          <p:spPr bwMode="auto">
            <a:xfrm>
              <a:off x="4830" y="1752"/>
              <a:ext cx="16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N</a:t>
              </a:r>
            </a:p>
          </p:txBody>
        </p:sp>
        <p:sp>
          <p:nvSpPr>
            <p:cNvPr id="18457" name="Line 24"/>
            <p:cNvSpPr>
              <a:spLocks noChangeShapeType="1"/>
            </p:cNvSpPr>
            <p:nvPr/>
          </p:nvSpPr>
          <p:spPr bwMode="auto">
            <a:xfrm>
              <a:off x="1891" y="1826"/>
              <a:ext cx="0" cy="1080"/>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Text Box 25"/>
            <p:cNvSpPr txBox="1">
              <a:spLocks noChangeArrowheads="1"/>
            </p:cNvSpPr>
            <p:nvPr/>
          </p:nvSpPr>
          <p:spPr bwMode="auto">
            <a:xfrm>
              <a:off x="2048" y="2448"/>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a:solidFill>
                    <a:srgbClr val="990000"/>
                  </a:solidFill>
                </a:rPr>
                <a:t>繁荣</a:t>
              </a:r>
              <a:r>
                <a:rPr lang="zh-CN" altLang="en-US"/>
                <a:t> </a:t>
              </a:r>
            </a:p>
          </p:txBody>
        </p:sp>
        <p:sp>
          <p:nvSpPr>
            <p:cNvPr id="18459" name="Text Box 26"/>
            <p:cNvSpPr txBox="1">
              <a:spLocks noChangeArrowheads="1"/>
            </p:cNvSpPr>
            <p:nvPr/>
          </p:nvSpPr>
          <p:spPr bwMode="auto">
            <a:xfrm>
              <a:off x="2545" y="2448"/>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a:solidFill>
                    <a:srgbClr val="990000"/>
                  </a:solidFill>
                </a:rPr>
                <a:t>衰退</a:t>
              </a:r>
              <a:r>
                <a:rPr lang="zh-CN" altLang="en-US"/>
                <a:t> </a:t>
              </a:r>
            </a:p>
          </p:txBody>
        </p:sp>
        <p:sp>
          <p:nvSpPr>
            <p:cNvPr id="18460" name="Text Box 27"/>
            <p:cNvSpPr txBox="1">
              <a:spLocks noChangeArrowheads="1"/>
            </p:cNvSpPr>
            <p:nvPr/>
          </p:nvSpPr>
          <p:spPr bwMode="auto">
            <a:xfrm>
              <a:off x="2937" y="2448"/>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a:solidFill>
                    <a:srgbClr val="990000"/>
                  </a:solidFill>
                </a:rPr>
                <a:t>萧条</a:t>
              </a:r>
              <a:r>
                <a:rPr lang="zh-CN" altLang="en-US"/>
                <a:t> </a:t>
              </a:r>
            </a:p>
          </p:txBody>
        </p:sp>
        <p:sp>
          <p:nvSpPr>
            <p:cNvPr id="18461" name="Text Box 28"/>
            <p:cNvSpPr txBox="1">
              <a:spLocks noChangeArrowheads="1"/>
            </p:cNvSpPr>
            <p:nvPr/>
          </p:nvSpPr>
          <p:spPr bwMode="auto">
            <a:xfrm>
              <a:off x="3345" y="2448"/>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a:solidFill>
                    <a:srgbClr val="990000"/>
                  </a:solidFill>
                </a:rPr>
                <a:t>复苏</a:t>
              </a:r>
              <a:r>
                <a:rPr lang="zh-CN" altLang="en-US"/>
                <a:t> </a:t>
              </a:r>
            </a:p>
          </p:txBody>
        </p:sp>
        <p:sp>
          <p:nvSpPr>
            <p:cNvPr id="18462" name="AutoShape 30"/>
            <p:cNvSpPr>
              <a:spLocks noChangeArrowheads="1"/>
            </p:cNvSpPr>
            <p:nvPr/>
          </p:nvSpPr>
          <p:spPr bwMode="auto">
            <a:xfrm>
              <a:off x="2698" y="845"/>
              <a:ext cx="385" cy="227"/>
            </a:xfrm>
            <a:prstGeom prst="wedgeRoundRectCallout">
              <a:avLst>
                <a:gd name="adj1" fmla="val -132597"/>
                <a:gd name="adj2" fmla="val 166741"/>
                <a:gd name="adj3" fmla="val 16667"/>
              </a:avLst>
            </a:prstGeom>
            <a:noFill/>
            <a:ln w="127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3600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600">
                  <a:solidFill>
                    <a:srgbClr val="990000"/>
                  </a:solidFill>
                  <a:latin typeface="楷体_GB2312" panose="02010609030101010101" pitchFamily="49" charset="-122"/>
                  <a:ea typeface="楷体_GB2312" panose="02010609030101010101" pitchFamily="49" charset="-122"/>
                </a:rPr>
                <a:t>顶峰</a:t>
              </a:r>
              <a:r>
                <a:rPr kumimoji="1" lang="zh-CN" altLang="en-US"/>
                <a:t> </a:t>
              </a:r>
            </a:p>
          </p:txBody>
        </p:sp>
        <p:sp>
          <p:nvSpPr>
            <p:cNvPr id="18463" name="AutoShape 31"/>
            <p:cNvSpPr>
              <a:spLocks noChangeArrowheads="1"/>
            </p:cNvSpPr>
            <p:nvPr/>
          </p:nvSpPr>
          <p:spPr bwMode="auto">
            <a:xfrm>
              <a:off x="3832" y="2205"/>
              <a:ext cx="385" cy="227"/>
            </a:xfrm>
            <a:prstGeom prst="wedgeRoundRectCallout">
              <a:avLst>
                <a:gd name="adj1" fmla="val -215713"/>
                <a:gd name="adj2" fmla="val -87444"/>
                <a:gd name="adj3" fmla="val 16667"/>
              </a:avLst>
            </a:prstGeom>
            <a:noFill/>
            <a:ln w="127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3600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600">
                  <a:solidFill>
                    <a:srgbClr val="990000"/>
                  </a:solidFill>
                  <a:latin typeface="楷体_GB2312" panose="02010609030101010101" pitchFamily="49" charset="-122"/>
                  <a:ea typeface="楷体_GB2312" panose="02010609030101010101" pitchFamily="49" charset="-122"/>
                </a:rPr>
                <a:t>谷底</a:t>
              </a:r>
              <a:r>
                <a:rPr kumimoji="1" lang="zh-CN" altLang="en-US"/>
                <a:t> </a:t>
              </a:r>
            </a:p>
          </p:txBody>
        </p:sp>
        <p:sp>
          <p:nvSpPr>
            <p:cNvPr id="18464" name="Line 32"/>
            <p:cNvSpPr>
              <a:spLocks noChangeShapeType="1"/>
            </p:cNvSpPr>
            <p:nvPr/>
          </p:nvSpPr>
          <p:spPr bwMode="auto">
            <a:xfrm>
              <a:off x="1338" y="1797"/>
              <a:ext cx="3447" cy="0"/>
            </a:xfrm>
            <a:prstGeom prst="line">
              <a:avLst/>
            </a:prstGeom>
            <a:noFill/>
            <a:ln w="34925">
              <a:solidFill>
                <a:srgbClr val="800000"/>
              </a:solidFill>
              <a:prstDash val="dash"/>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sp>
          <p:nvSpPr>
            <p:cNvPr id="18465" name="Freeform 35"/>
            <p:cNvSpPr>
              <a:spLocks/>
            </p:cNvSpPr>
            <p:nvPr/>
          </p:nvSpPr>
          <p:spPr bwMode="auto">
            <a:xfrm>
              <a:off x="1474" y="1268"/>
              <a:ext cx="3220" cy="937"/>
            </a:xfrm>
            <a:custGeom>
              <a:avLst/>
              <a:gdLst>
                <a:gd name="T0" fmla="*/ 0 w 3220"/>
                <a:gd name="T1" fmla="*/ 756 h 937"/>
                <a:gd name="T2" fmla="*/ 136 w 3220"/>
                <a:gd name="T3" fmla="*/ 892 h 937"/>
                <a:gd name="T4" fmla="*/ 453 w 3220"/>
                <a:gd name="T5" fmla="*/ 484 h 937"/>
                <a:gd name="T6" fmla="*/ 725 w 3220"/>
                <a:gd name="T7" fmla="*/ 166 h 937"/>
                <a:gd name="T8" fmla="*/ 907 w 3220"/>
                <a:gd name="T9" fmla="*/ 76 h 937"/>
                <a:gd name="T10" fmla="*/ 1134 w 3220"/>
                <a:gd name="T11" fmla="*/ 212 h 937"/>
                <a:gd name="T12" fmla="*/ 1406 w 3220"/>
                <a:gd name="T13" fmla="*/ 620 h 937"/>
                <a:gd name="T14" fmla="*/ 1723 w 3220"/>
                <a:gd name="T15" fmla="*/ 847 h 937"/>
                <a:gd name="T16" fmla="*/ 2177 w 3220"/>
                <a:gd name="T17" fmla="*/ 484 h 937"/>
                <a:gd name="T18" fmla="*/ 2404 w 3220"/>
                <a:gd name="T19" fmla="*/ 166 h 937"/>
                <a:gd name="T20" fmla="*/ 2585 w 3220"/>
                <a:gd name="T21" fmla="*/ 30 h 937"/>
                <a:gd name="T22" fmla="*/ 2948 w 3220"/>
                <a:gd name="T23" fmla="*/ 348 h 937"/>
                <a:gd name="T24" fmla="*/ 3220 w 3220"/>
                <a:gd name="T25" fmla="*/ 665 h 9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20"/>
                <a:gd name="T40" fmla="*/ 0 h 937"/>
                <a:gd name="T41" fmla="*/ 3220 w 3220"/>
                <a:gd name="T42" fmla="*/ 937 h 9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20" h="937">
                  <a:moveTo>
                    <a:pt x="0" y="756"/>
                  </a:moveTo>
                  <a:cubicBezTo>
                    <a:pt x="30" y="846"/>
                    <a:pt x="61" y="937"/>
                    <a:pt x="136" y="892"/>
                  </a:cubicBezTo>
                  <a:cubicBezTo>
                    <a:pt x="211" y="847"/>
                    <a:pt x="355" y="605"/>
                    <a:pt x="453" y="484"/>
                  </a:cubicBezTo>
                  <a:cubicBezTo>
                    <a:pt x="551" y="363"/>
                    <a:pt x="649" y="234"/>
                    <a:pt x="725" y="166"/>
                  </a:cubicBezTo>
                  <a:cubicBezTo>
                    <a:pt x="801" y="98"/>
                    <a:pt x="839" y="68"/>
                    <a:pt x="907" y="76"/>
                  </a:cubicBezTo>
                  <a:cubicBezTo>
                    <a:pt x="975" y="84"/>
                    <a:pt x="1051" y="121"/>
                    <a:pt x="1134" y="212"/>
                  </a:cubicBezTo>
                  <a:cubicBezTo>
                    <a:pt x="1217" y="303"/>
                    <a:pt x="1308" y="514"/>
                    <a:pt x="1406" y="620"/>
                  </a:cubicBezTo>
                  <a:cubicBezTo>
                    <a:pt x="1504" y="726"/>
                    <a:pt x="1595" y="870"/>
                    <a:pt x="1723" y="847"/>
                  </a:cubicBezTo>
                  <a:cubicBezTo>
                    <a:pt x="1851" y="824"/>
                    <a:pt x="2064" y="597"/>
                    <a:pt x="2177" y="484"/>
                  </a:cubicBezTo>
                  <a:cubicBezTo>
                    <a:pt x="2290" y="371"/>
                    <a:pt x="2336" y="242"/>
                    <a:pt x="2404" y="166"/>
                  </a:cubicBezTo>
                  <a:cubicBezTo>
                    <a:pt x="2472" y="90"/>
                    <a:pt x="2494" y="0"/>
                    <a:pt x="2585" y="30"/>
                  </a:cubicBezTo>
                  <a:cubicBezTo>
                    <a:pt x="2676" y="60"/>
                    <a:pt x="2842" y="242"/>
                    <a:pt x="2948" y="348"/>
                  </a:cubicBezTo>
                  <a:cubicBezTo>
                    <a:pt x="3054" y="454"/>
                    <a:pt x="3137" y="559"/>
                    <a:pt x="3220" y="665"/>
                  </a:cubicBezTo>
                </a:path>
              </a:pathLst>
            </a:custGeom>
            <a:noFill/>
            <a:ln w="47625">
              <a:solidFill>
                <a:srgbClr val="8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endParaRPr lang="zh-CN" altLang="en-US"/>
            </a:p>
          </p:txBody>
        </p:sp>
      </p:grpSp>
      <p:sp>
        <p:nvSpPr>
          <p:cNvPr id="2" name="日期占位符 1"/>
          <p:cNvSpPr>
            <a:spLocks noGrp="1"/>
          </p:cNvSpPr>
          <p:nvPr>
            <p:ph type="dt" sz="half" idx="10"/>
          </p:nvPr>
        </p:nvSpPr>
        <p:spPr/>
        <p:txBody>
          <a:bodyPr/>
          <a:lstStyle/>
          <a:p>
            <a:pPr>
              <a:defRPr/>
            </a:pPr>
            <a:fld id="{DCBA67B3-7669-4836-9436-B81830176EB6}"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334306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ABA0C1B-4337-4E43-98CA-50B553DF899F}" type="slidenum">
              <a:rPr lang="en-GB" altLang="zh-CN" sz="1200" b="0">
                <a:solidFill>
                  <a:schemeClr val="bg1"/>
                </a:solidFill>
              </a:rPr>
              <a:pPr/>
              <a:t>49</a:t>
            </a:fld>
            <a:endParaRPr lang="en-GB" altLang="zh-CN" sz="1200" b="0">
              <a:solidFill>
                <a:schemeClr val="bg1"/>
              </a:solidFill>
            </a:endParaRPr>
          </a:p>
        </p:txBody>
      </p:sp>
      <p:sp>
        <p:nvSpPr>
          <p:cNvPr id="611330" name="Rectangle 2"/>
          <p:cNvSpPr>
            <a:spLocks noChangeArrowheads="1"/>
          </p:cNvSpPr>
          <p:nvPr/>
        </p:nvSpPr>
        <p:spPr bwMode="auto">
          <a:xfrm>
            <a:off x="827088" y="1292225"/>
            <a:ext cx="7527925" cy="4800600"/>
          </a:xfrm>
          <a:prstGeom prst="rect">
            <a:avLst/>
          </a:prstGeom>
          <a:noFill/>
          <a:ln w="9525">
            <a:noFill/>
            <a:miter lim="800000"/>
            <a:headEnd/>
            <a:tailEnd/>
          </a:ln>
          <a:effectLst/>
        </p:spPr>
        <p:txBody>
          <a:bodyPr/>
          <a:lstStyle/>
          <a:p>
            <a:pPr marL="342900" indent="-342900">
              <a:spcBef>
                <a:spcPct val="50000"/>
              </a:spcBef>
              <a:buClr>
                <a:srgbClr val="FF6600"/>
              </a:buClr>
              <a:buFont typeface="Wingdings" pitchFamily="2" charset="2"/>
              <a:buChar char="§"/>
              <a:defRPr/>
            </a:pP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采购经理指数</a:t>
            </a:r>
            <a:r>
              <a:rPr kumimoji="1" lang="zh-CN"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Purchasing Manager’s Index)</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是一个综合指数，一般由</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5</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个扩散指数（新订单指数、生产指数、从业人员指数、供应商配送时间指数、主要原材料库存指数）加权而成，其权数依据其对经济的先行影响程度确定。</a:t>
            </a:r>
          </a:p>
          <a:p>
            <a:pPr marL="342900" indent="-342900">
              <a:spcBef>
                <a:spcPct val="50000"/>
              </a:spcBef>
              <a:buClr>
                <a:srgbClr val="FF6600"/>
              </a:buClr>
              <a:defRPr/>
            </a:pPr>
            <a:r>
              <a:rPr kumimoji="1" lang="zh-CN" altLang="en-US" sz="2000" dirty="0">
                <a:solidFill>
                  <a:srgbClr val="990000"/>
                </a:solidFill>
                <a:effectLst>
                  <a:outerShdw blurRad="38100" dist="38100" dir="2700000" algn="tl">
                    <a:srgbClr val="C0C0C0"/>
                  </a:outerShdw>
                </a:effectLst>
                <a:latin typeface="Times New Roman" pitchFamily="18" charset="0"/>
                <a:ea typeface="楷体_GB2312" pitchFamily="49" charset="-122"/>
              </a:rPr>
              <a:t>    </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PMI=</a:t>
            </a:r>
            <a:r>
              <a:rPr kumimoji="1" lang="zh-CN" altLang="en-US" sz="2000" dirty="0">
                <a:solidFill>
                  <a:srgbClr val="990000"/>
                </a:solidFill>
                <a:effectLst>
                  <a:outerShdw blurRad="38100" dist="38100" dir="2700000" algn="tl">
                    <a:srgbClr val="C0C0C0"/>
                  </a:outerShdw>
                </a:effectLst>
                <a:latin typeface="楷体" pitchFamily="49" charset="-122"/>
                <a:ea typeface="楷体" pitchFamily="49" charset="-122"/>
              </a:rPr>
              <a:t>订单</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×30</a:t>
            </a:r>
            <a:r>
              <a:rPr kumimoji="1" lang="en-US" altLang="zh-CN" sz="2000" dirty="0">
                <a:solidFill>
                  <a:srgbClr val="990000"/>
                </a:solidFill>
                <a:effectLst>
                  <a:outerShdw blurRad="38100" dist="38100" dir="2700000" algn="tl">
                    <a:srgbClr val="C0C0C0"/>
                  </a:outerShdw>
                </a:effectLst>
                <a:latin typeface="宋体" pitchFamily="2" charset="-122"/>
                <a:ea typeface="楷体_GB2312" pitchFamily="49" charset="-122"/>
              </a:rPr>
              <a:t>%</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a:t>
            </a:r>
            <a:r>
              <a:rPr kumimoji="1" lang="zh-CN" altLang="en-US" sz="2000" dirty="0">
                <a:solidFill>
                  <a:srgbClr val="990000"/>
                </a:solidFill>
                <a:effectLst>
                  <a:outerShdw blurRad="38100" dist="38100" dir="2700000" algn="tl">
                    <a:srgbClr val="C0C0C0"/>
                  </a:outerShdw>
                </a:effectLst>
                <a:latin typeface="楷体" pitchFamily="49" charset="-122"/>
                <a:ea typeface="楷体" pitchFamily="49" charset="-122"/>
              </a:rPr>
              <a:t>生产</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×25</a:t>
            </a:r>
            <a:r>
              <a:rPr kumimoji="1" lang="en-US" altLang="zh-CN" sz="2000" dirty="0">
                <a:solidFill>
                  <a:srgbClr val="990000"/>
                </a:solidFill>
                <a:effectLst>
                  <a:outerShdw blurRad="38100" dist="38100" dir="2700000" algn="tl">
                    <a:srgbClr val="C0C0C0"/>
                  </a:outerShdw>
                </a:effectLst>
                <a:latin typeface="宋体" pitchFamily="2" charset="-122"/>
                <a:ea typeface="楷体_GB2312" pitchFamily="49" charset="-122"/>
              </a:rPr>
              <a:t>%</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a:t>
            </a:r>
            <a:r>
              <a:rPr kumimoji="1" lang="zh-CN" altLang="en-US" sz="2000" dirty="0">
                <a:solidFill>
                  <a:srgbClr val="990000"/>
                </a:solidFill>
                <a:effectLst>
                  <a:outerShdw blurRad="38100" dist="38100" dir="2700000" algn="tl">
                    <a:srgbClr val="C0C0C0"/>
                  </a:outerShdw>
                </a:effectLst>
                <a:latin typeface="楷体" pitchFamily="49" charset="-122"/>
                <a:ea typeface="楷体" pitchFamily="49" charset="-122"/>
              </a:rPr>
              <a:t>雇员</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×20</a:t>
            </a:r>
            <a:r>
              <a:rPr kumimoji="1" lang="en-US" altLang="zh-CN" sz="2000" dirty="0">
                <a:solidFill>
                  <a:srgbClr val="990000"/>
                </a:solidFill>
                <a:effectLst>
                  <a:outerShdw blurRad="38100" dist="38100" dir="2700000" algn="tl">
                    <a:srgbClr val="C0C0C0"/>
                  </a:outerShdw>
                </a:effectLst>
                <a:latin typeface="宋体" pitchFamily="2" charset="-122"/>
                <a:ea typeface="楷体_GB2312" pitchFamily="49" charset="-122"/>
              </a:rPr>
              <a:t>%</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a:t>
            </a:r>
            <a:r>
              <a:rPr kumimoji="1" lang="zh-CN" altLang="en-US" sz="2000" dirty="0">
                <a:solidFill>
                  <a:srgbClr val="990000"/>
                </a:solidFill>
                <a:effectLst>
                  <a:outerShdw blurRad="38100" dist="38100" dir="2700000" algn="tl">
                    <a:srgbClr val="C0C0C0"/>
                  </a:outerShdw>
                </a:effectLst>
                <a:latin typeface="楷体" pitchFamily="49" charset="-122"/>
                <a:ea typeface="楷体" pitchFamily="49" charset="-122"/>
              </a:rPr>
              <a:t>配送</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×15</a:t>
            </a:r>
            <a:r>
              <a:rPr kumimoji="1" lang="en-US" altLang="zh-CN" sz="2000" dirty="0">
                <a:solidFill>
                  <a:srgbClr val="990000"/>
                </a:solidFill>
                <a:effectLst>
                  <a:outerShdw blurRad="38100" dist="38100" dir="2700000" algn="tl">
                    <a:srgbClr val="C0C0C0"/>
                  </a:outerShdw>
                </a:effectLst>
                <a:latin typeface="宋体" pitchFamily="2" charset="-122"/>
                <a:ea typeface="楷体_GB2312" pitchFamily="49" charset="-122"/>
              </a:rPr>
              <a:t>%</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a:t>
            </a:r>
            <a:r>
              <a:rPr kumimoji="1" lang="zh-CN" altLang="en-US" sz="2000" dirty="0">
                <a:solidFill>
                  <a:srgbClr val="990000"/>
                </a:solidFill>
                <a:effectLst>
                  <a:outerShdw blurRad="38100" dist="38100" dir="2700000" algn="tl">
                    <a:srgbClr val="C0C0C0"/>
                  </a:outerShdw>
                </a:effectLst>
                <a:latin typeface="楷体" pitchFamily="49" charset="-122"/>
                <a:ea typeface="楷体" pitchFamily="49" charset="-122"/>
              </a:rPr>
              <a:t>存货</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×10</a:t>
            </a:r>
            <a:r>
              <a:rPr kumimoji="1" lang="en-US" altLang="zh-CN" sz="2000" dirty="0">
                <a:solidFill>
                  <a:srgbClr val="990000"/>
                </a:solidFill>
                <a:effectLst>
                  <a:outerShdw blurRad="38100" dist="38100" dir="2700000" algn="tl">
                    <a:srgbClr val="C0C0C0"/>
                  </a:outerShdw>
                </a:effectLst>
                <a:latin typeface="宋体" pitchFamily="2" charset="-122"/>
                <a:ea typeface="楷体_GB2312" pitchFamily="49" charset="-122"/>
              </a:rPr>
              <a:t>%</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 </a:t>
            </a:r>
          </a:p>
          <a:p>
            <a:pPr marL="342900" indent="-342900">
              <a:spcBef>
                <a:spcPct val="500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中国的制造业</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PMI</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共包括</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11</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个指数（问题）：生产量、新订单、新出口订单、积压订单、产成品库存、采购量、进口、购进价格、原材料库存、从业人员、供应商配送时间。</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PMI</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通过对采购经理的调查统计而得。调查对象为</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28</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个行业</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820</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家样本企业的采购经理。每个问题分别计算扩散指数，即正向回答的企业个数百分比加上回答不变的百分比的一半。</a:t>
            </a:r>
          </a:p>
          <a:p>
            <a:pPr marL="342900" indent="-342900">
              <a:spcBef>
                <a:spcPct val="50000"/>
              </a:spcBef>
              <a:buClr>
                <a:srgbClr val="FF6600"/>
              </a:buClr>
              <a:buFont typeface="Wingdings" pitchFamily="2" charset="2"/>
              <a:buChar char="§"/>
              <a:defRPr/>
            </a:pP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PMI</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以百分比表示，以</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50%</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作为经济走势的分界点：当</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PMI</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高于</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50%</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时，为经济扩张的讯号；当</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PMI</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低于</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50%</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，则反映经济衰退，接近</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40%</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时，则有经济萧条的忧虑。</a:t>
            </a:r>
          </a:p>
        </p:txBody>
      </p:sp>
      <p:sp>
        <p:nvSpPr>
          <p:cNvPr id="611331" name="Comment 3">
            <a:hlinkClick r:id="rId2" action="ppaction://hlinksldjump"/>
          </p:cNvPr>
          <p:cNvSpPr>
            <a:spLocks noChangeArrowheads="1"/>
          </p:cNvSpPr>
          <p:nvPr/>
        </p:nvSpPr>
        <p:spPr bwMode="auto">
          <a:xfrm>
            <a:off x="539750" y="692150"/>
            <a:ext cx="5545138"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buClr>
                <a:srgbClr val="FF6600"/>
              </a:buClr>
              <a:buFont typeface="Wingdings" panose="05000000000000000000" pitchFamily="2" charset="2"/>
              <a:buChar char="Ü"/>
            </a:pPr>
            <a:r>
              <a:rPr lang="en-US" altLang="zh-CN" sz="2400">
                <a:solidFill>
                  <a:srgbClr val="336699"/>
                </a:solidFill>
                <a:latin typeface="微软雅黑" panose="020B0503020204020204" pitchFamily="34" charset="-122"/>
                <a:ea typeface="微软雅黑" panose="020B0503020204020204" pitchFamily="34" charset="-122"/>
              </a:rPr>
              <a:t> </a:t>
            </a:r>
            <a:r>
              <a:rPr lang="zh-CN" altLang="en-US" sz="2400">
                <a:solidFill>
                  <a:srgbClr val="336699"/>
                </a:solidFill>
                <a:latin typeface="微软雅黑" panose="020B0503020204020204" pitchFamily="34" charset="-122"/>
                <a:ea typeface="微软雅黑" panose="020B0503020204020204" pitchFamily="34" charset="-122"/>
              </a:rPr>
              <a:t>短期经济走势的衡量</a:t>
            </a:r>
            <a:r>
              <a:rPr lang="en-US" altLang="zh-CN" sz="2400">
                <a:solidFill>
                  <a:srgbClr val="336699"/>
                </a:solidFill>
                <a:latin typeface="微软雅黑" panose="020B0503020204020204" pitchFamily="34" charset="-122"/>
                <a:ea typeface="微软雅黑" panose="020B0503020204020204" pitchFamily="34" charset="-122"/>
              </a:rPr>
              <a:t>—PMI</a:t>
            </a:r>
          </a:p>
        </p:txBody>
      </p:sp>
      <p:sp>
        <p:nvSpPr>
          <p:cNvPr id="2" name="日期占位符 1"/>
          <p:cNvSpPr>
            <a:spLocks noGrp="1"/>
          </p:cNvSpPr>
          <p:nvPr>
            <p:ph type="dt" sz="half" idx="10"/>
          </p:nvPr>
        </p:nvSpPr>
        <p:spPr/>
        <p:txBody>
          <a:bodyPr/>
          <a:lstStyle/>
          <a:p>
            <a:pPr>
              <a:defRPr/>
            </a:pPr>
            <a:fld id="{5F84E082-03F7-45AC-A661-73725BC037E5}"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31508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1331"/>
                                        </p:tgtEl>
                                        <p:attrNameLst>
                                          <p:attrName>style.visibility</p:attrName>
                                        </p:attrNameLst>
                                      </p:cBhvr>
                                      <p:to>
                                        <p:strVal val="visible"/>
                                      </p:to>
                                    </p:set>
                                    <p:animEffect transition="in" filter="blinds(horizontal)">
                                      <p:cBhvr>
                                        <p:cTn id="7" dur="500"/>
                                        <p:tgtEl>
                                          <p:spTgt spid="611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11330">
                                            <p:txEl>
                                              <p:pRg st="0" end="0"/>
                                            </p:txEl>
                                          </p:spTgt>
                                        </p:tgtEl>
                                        <p:attrNameLst>
                                          <p:attrName>style.visibility</p:attrName>
                                        </p:attrNameLst>
                                      </p:cBhvr>
                                      <p:to>
                                        <p:strVal val="visible"/>
                                      </p:to>
                                    </p:set>
                                    <p:animEffect transition="in" filter="wipe(up)">
                                      <p:cBhvr>
                                        <p:cTn id="12" dur="500"/>
                                        <p:tgtEl>
                                          <p:spTgt spid="6113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11330">
                                            <p:txEl>
                                              <p:pRg st="1" end="1"/>
                                            </p:txEl>
                                          </p:spTgt>
                                        </p:tgtEl>
                                        <p:attrNameLst>
                                          <p:attrName>style.visibility</p:attrName>
                                        </p:attrNameLst>
                                      </p:cBhvr>
                                      <p:to>
                                        <p:strVal val="visible"/>
                                      </p:to>
                                    </p:set>
                                    <p:animEffect transition="in" filter="wipe(up)">
                                      <p:cBhvr>
                                        <p:cTn id="17" dur="500"/>
                                        <p:tgtEl>
                                          <p:spTgt spid="61133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1330">
                                            <p:txEl>
                                              <p:pRg st="2" end="2"/>
                                            </p:txEl>
                                          </p:spTgt>
                                        </p:tgtEl>
                                        <p:attrNameLst>
                                          <p:attrName>style.visibility</p:attrName>
                                        </p:attrNameLst>
                                      </p:cBhvr>
                                      <p:to>
                                        <p:strVal val="visible"/>
                                      </p:to>
                                    </p:set>
                                    <p:animEffect transition="in" filter="wipe(up)">
                                      <p:cBhvr>
                                        <p:cTn id="22" dur="500"/>
                                        <p:tgtEl>
                                          <p:spTgt spid="61133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11330">
                                            <p:txEl>
                                              <p:pRg st="3" end="3"/>
                                            </p:txEl>
                                          </p:spTgt>
                                        </p:tgtEl>
                                        <p:attrNameLst>
                                          <p:attrName>style.visibility</p:attrName>
                                        </p:attrNameLst>
                                      </p:cBhvr>
                                      <p:to>
                                        <p:strVal val="visible"/>
                                      </p:to>
                                    </p:set>
                                    <p:animEffect transition="in" filter="wipe(up)">
                                      <p:cBhvr>
                                        <p:cTn id="27" dur="500"/>
                                        <p:tgtEl>
                                          <p:spTgt spid="6113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0" grpId="0" build="p" autoUpdateAnimBg="0"/>
      <p:bldP spid="6113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E4BC903-E800-4BF5-BA07-5F7C28A8966B}" type="slidenum">
              <a:rPr lang="en-GB" altLang="zh-CN" sz="1200" b="0">
                <a:solidFill>
                  <a:schemeClr val="bg1"/>
                </a:solidFill>
              </a:rPr>
              <a:pPr/>
              <a:t>5</a:t>
            </a:fld>
            <a:endParaRPr lang="en-GB" altLang="zh-CN" sz="1200" b="0">
              <a:solidFill>
                <a:schemeClr val="bg1"/>
              </a:solidFill>
            </a:endParaRPr>
          </a:p>
        </p:txBody>
      </p:sp>
      <p:sp>
        <p:nvSpPr>
          <p:cNvPr id="439298" name="Comment 2">
            <a:hlinkClick r:id="rId2" action="ppaction://hlinksldjump"/>
          </p:cNvPr>
          <p:cNvSpPr>
            <a:spLocks noChangeArrowheads="1"/>
          </p:cNvSpPr>
          <p:nvPr/>
        </p:nvSpPr>
        <p:spPr bwMode="auto">
          <a:xfrm>
            <a:off x="642938" y="693738"/>
            <a:ext cx="515302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7</a:t>
            </a:r>
            <a:r>
              <a:rPr lang="en-US" altLang="zh-CN" sz="2800" dirty="0" smtClean="0">
                <a:solidFill>
                  <a:srgbClr val="336699"/>
                </a:solidFill>
                <a:latin typeface="微软雅黑" pitchFamily="34" charset="-122"/>
                <a:ea typeface="微软雅黑" pitchFamily="34" charset="-122"/>
              </a:rPr>
              <a:t>.1.3 </a:t>
            </a:r>
            <a:r>
              <a:rPr lang="zh-CN" altLang="en-US" sz="2800" dirty="0">
                <a:solidFill>
                  <a:srgbClr val="336699"/>
                </a:solidFill>
                <a:latin typeface="微软雅黑" pitchFamily="34" charset="-122"/>
                <a:ea typeface="微软雅黑" pitchFamily="34" charset="-122"/>
              </a:rPr>
              <a:t>充分就业和自然失业率</a:t>
            </a:r>
            <a:r>
              <a:rPr lang="zh-CN" altLang="en-US" sz="28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439474" name="Rectangle 178"/>
          <p:cNvSpPr>
            <a:spLocks noChangeArrowheads="1"/>
          </p:cNvSpPr>
          <p:nvPr/>
        </p:nvSpPr>
        <p:spPr bwMode="auto">
          <a:xfrm>
            <a:off x="791369" y="1563687"/>
            <a:ext cx="7561262" cy="4681538"/>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rPr>
              <a:t>充分就业</a:t>
            </a:r>
            <a:r>
              <a:rPr kumimoji="1" lang="zh-CN" altLang="en-US" sz="2400" dirty="0">
                <a:solidFill>
                  <a:schemeClr val="tx1"/>
                </a:solidFill>
                <a:effectLst>
                  <a:outerShdw blurRad="38100" dist="38100" dir="2700000" algn="tl">
                    <a:srgbClr val="C0C0C0"/>
                  </a:outerShdw>
                </a:effectLst>
                <a:latin typeface="宋体" pitchFamily="2" charset="-122"/>
              </a:rPr>
              <a:t>：当一个经济体中不存在非自愿失业，所有失业都是自愿失业和摩擦性失业，则该经济体便达到了充分就业</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rPr>
              <a:t>自然失业率</a:t>
            </a:r>
            <a:r>
              <a:rPr kumimoji="1" lang="zh-CN" altLang="en-US" sz="2400" dirty="0">
                <a:solidFill>
                  <a:schemeClr val="tx1"/>
                </a:solidFill>
                <a:effectLst>
                  <a:outerShdw blurRad="38100" dist="38100" dir="2700000" algn="tl">
                    <a:srgbClr val="C0C0C0"/>
                  </a:outerShdw>
                </a:effectLst>
                <a:latin typeface="宋体" pitchFamily="2" charset="-122"/>
              </a:rPr>
              <a:t>：充分就业下的失业率</a:t>
            </a: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充分就业和自然失业率可以为分析短期宏观经济波动提供参照</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rPr>
              <a:t>潜在</a:t>
            </a:r>
            <a:r>
              <a:rPr kumimoji="1" lang="en-US" altLang="zh-CN" sz="2400" dirty="0">
                <a:solidFill>
                  <a:srgbClr val="C00000"/>
                </a:solidFill>
                <a:effectLst>
                  <a:outerShdw blurRad="38100" dist="38100" dir="2700000" algn="tl">
                    <a:srgbClr val="C0C0C0"/>
                  </a:outerShdw>
                </a:effectLst>
                <a:latin typeface="Times New Roman" pitchFamily="18" charset="0"/>
                <a:cs typeface="Times New Roman" pitchFamily="18" charset="0"/>
              </a:rPr>
              <a:t>GDP</a:t>
            </a:r>
            <a:r>
              <a:rPr kumimoji="1" lang="zh-CN" altLang="en-US" sz="2400" dirty="0">
                <a:solidFill>
                  <a:srgbClr val="C00000"/>
                </a:solidFill>
                <a:effectLst>
                  <a:outerShdw blurRad="38100" dist="38100" dir="2700000" algn="tl">
                    <a:srgbClr val="C0C0C0"/>
                  </a:outerShdw>
                </a:effectLst>
                <a:latin typeface="宋体" pitchFamily="2" charset="-122"/>
              </a:rPr>
              <a:t>或潜在产量</a:t>
            </a:r>
            <a:r>
              <a:rPr kumimoji="1" lang="zh-CN" altLang="en-US" sz="2400" dirty="0">
                <a:solidFill>
                  <a:schemeClr val="tx1"/>
                </a:solidFill>
                <a:effectLst>
                  <a:outerShdw blurRad="38100" dist="38100" dir="2700000" algn="tl">
                    <a:srgbClr val="C0C0C0"/>
                  </a:outerShdw>
                </a:effectLst>
                <a:latin typeface="宋体" pitchFamily="2" charset="-122"/>
              </a:rPr>
              <a:t>，指在现有资本存量和技术水平条件下，一个经济体在充分就业状态下所能生产的</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000" dirty="0">
                <a:solidFill>
                  <a:schemeClr val="tx1">
                    <a:lumMod val="75000"/>
                    <a:lumOff val="25000"/>
                  </a:schemeClr>
                </a:solidFill>
                <a:effectLst>
                  <a:outerShdw blurRad="38100" dist="38100" dir="2700000" algn="tl">
                    <a:srgbClr val="C0C0C0"/>
                  </a:outerShdw>
                </a:effectLst>
                <a:latin typeface="+mn-ea"/>
                <a:ea typeface="+mn-ea"/>
              </a:rPr>
              <a:t>（总体说，决定一国总产出的主要因素包括劳动投入、资本存量和技术水平。在短期内，资本存量和技术水平不会发生变化或变化不大，一个经济体的总产出主要由就业人数决定）</a:t>
            </a:r>
            <a:endParaRPr kumimoji="1" lang="en-US" altLang="zh-CN" sz="2000" dirty="0">
              <a:solidFill>
                <a:schemeClr val="tx1">
                  <a:lumMod val="75000"/>
                  <a:lumOff val="25000"/>
                </a:schemeClr>
              </a:solidFill>
              <a:effectLst>
                <a:outerShdw blurRad="38100" dist="38100" dir="2700000" algn="tl">
                  <a:srgbClr val="C0C0C0"/>
                </a:outerShdw>
              </a:effectLst>
              <a:latin typeface="+mn-ea"/>
              <a:ea typeface="+mn-ea"/>
            </a:endParaRPr>
          </a:p>
        </p:txBody>
      </p:sp>
      <p:sp>
        <p:nvSpPr>
          <p:cNvPr id="2867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 name="日期占位符 1"/>
          <p:cNvSpPr>
            <a:spLocks noGrp="1"/>
          </p:cNvSpPr>
          <p:nvPr>
            <p:ph type="dt" sz="half" idx="10"/>
          </p:nvPr>
        </p:nvSpPr>
        <p:spPr/>
        <p:txBody>
          <a:bodyPr/>
          <a:lstStyle/>
          <a:p>
            <a:pPr>
              <a:defRPr/>
            </a:pPr>
            <a:fld id="{6ED59E73-2034-44AC-82BD-0EC1C741F021}"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54091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298"/>
                                        </p:tgtEl>
                                        <p:attrNameLst>
                                          <p:attrName>style.visibility</p:attrName>
                                        </p:attrNameLst>
                                      </p:cBhvr>
                                      <p:to>
                                        <p:strVal val="visible"/>
                                      </p:to>
                                    </p:set>
                                    <p:animEffect transition="in" filter="blinds(horizontal)">
                                      <p:cBhvr>
                                        <p:cTn id="7" dur="500"/>
                                        <p:tgtEl>
                                          <p:spTgt spid="439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474">
                                            <p:txEl>
                                              <p:pRg st="0" end="0"/>
                                            </p:txEl>
                                          </p:spTgt>
                                        </p:tgtEl>
                                        <p:attrNameLst>
                                          <p:attrName>style.visibility</p:attrName>
                                        </p:attrNameLst>
                                      </p:cBhvr>
                                      <p:to>
                                        <p:strVal val="visible"/>
                                      </p:to>
                                    </p:set>
                                    <p:animEffect transition="in" filter="blinds(horizontal)">
                                      <p:cBhvr>
                                        <p:cTn id="12" dur="500"/>
                                        <p:tgtEl>
                                          <p:spTgt spid="43947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474">
                                            <p:txEl>
                                              <p:pRg st="1" end="1"/>
                                            </p:txEl>
                                          </p:spTgt>
                                        </p:tgtEl>
                                        <p:attrNameLst>
                                          <p:attrName>style.visibility</p:attrName>
                                        </p:attrNameLst>
                                      </p:cBhvr>
                                      <p:to>
                                        <p:strVal val="visible"/>
                                      </p:to>
                                    </p:set>
                                    <p:animEffect transition="in" filter="blinds(horizontal)">
                                      <p:cBhvr>
                                        <p:cTn id="17" dur="500"/>
                                        <p:tgtEl>
                                          <p:spTgt spid="43947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9474">
                                            <p:txEl>
                                              <p:pRg st="2" end="2"/>
                                            </p:txEl>
                                          </p:spTgt>
                                        </p:tgtEl>
                                        <p:attrNameLst>
                                          <p:attrName>style.visibility</p:attrName>
                                        </p:attrNameLst>
                                      </p:cBhvr>
                                      <p:to>
                                        <p:strVal val="visible"/>
                                      </p:to>
                                    </p:set>
                                    <p:animEffect transition="in" filter="blinds(horizontal)">
                                      <p:cBhvr>
                                        <p:cTn id="22" dur="500"/>
                                        <p:tgtEl>
                                          <p:spTgt spid="43947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9474">
                                            <p:txEl>
                                              <p:pRg st="3" end="3"/>
                                            </p:txEl>
                                          </p:spTgt>
                                        </p:tgtEl>
                                        <p:attrNameLst>
                                          <p:attrName>style.visibility</p:attrName>
                                        </p:attrNameLst>
                                      </p:cBhvr>
                                      <p:to>
                                        <p:strVal val="visible"/>
                                      </p:to>
                                    </p:set>
                                    <p:animEffect transition="in" filter="blinds(horizontal)">
                                      <p:cBhvr>
                                        <p:cTn id="27" dur="500"/>
                                        <p:tgtEl>
                                          <p:spTgt spid="4394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autoUpdateAnimBg="0"/>
      <p:bldP spid="43947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E62A467-20EE-479F-8F9E-FA47A1182FEA}" type="slidenum">
              <a:rPr lang="en-GB" altLang="zh-CN" sz="1200" b="0">
                <a:solidFill>
                  <a:schemeClr val="bg1"/>
                </a:solidFill>
              </a:rPr>
              <a:pPr/>
              <a:t>50</a:t>
            </a:fld>
            <a:endParaRPr lang="en-GB" altLang="zh-CN" sz="1200" b="0">
              <a:solidFill>
                <a:schemeClr val="bg1"/>
              </a:solidFill>
            </a:endParaRPr>
          </a:p>
        </p:txBody>
      </p:sp>
      <p:sp>
        <p:nvSpPr>
          <p:cNvPr id="20483" name="Comment 2">
            <a:hlinkClick r:id="rId2" action="ppaction://hlinksldjump"/>
          </p:cNvPr>
          <p:cNvSpPr>
            <a:spLocks noChangeArrowheads="1"/>
          </p:cNvSpPr>
          <p:nvPr/>
        </p:nvSpPr>
        <p:spPr bwMode="auto">
          <a:xfrm>
            <a:off x="971600" y="493141"/>
            <a:ext cx="7056784" cy="854747"/>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buClr>
                <a:srgbClr val="FF6600"/>
              </a:buClr>
              <a:buFont typeface="Wingdings" panose="05000000000000000000" pitchFamily="2" charset="2"/>
              <a:buNone/>
            </a:pPr>
            <a:r>
              <a:rPr lang="en-US" altLang="zh-CN" sz="2400" dirty="0">
                <a:solidFill>
                  <a:srgbClr val="336699"/>
                </a:solidFill>
                <a:ea typeface="黑体" panose="02010609060101010101" pitchFamily="49" charset="-122"/>
              </a:rPr>
              <a:t> </a:t>
            </a:r>
            <a:r>
              <a:rPr lang="zh-CN" altLang="en-US" sz="3200" dirty="0">
                <a:solidFill>
                  <a:srgbClr val="336699"/>
                </a:solidFill>
                <a:latin typeface="微软雅黑" panose="020B0503020204020204" pitchFamily="34" charset="-122"/>
                <a:ea typeface="微软雅黑" panose="020B0503020204020204" pitchFamily="34" charset="-122"/>
              </a:rPr>
              <a:t>中国</a:t>
            </a:r>
            <a:r>
              <a:rPr lang="en-US" altLang="zh-CN" sz="3200" dirty="0">
                <a:solidFill>
                  <a:srgbClr val="336699"/>
                </a:solidFill>
                <a:latin typeface="微软雅黑" panose="020B0503020204020204" pitchFamily="34" charset="-122"/>
                <a:ea typeface="微软雅黑" panose="020B0503020204020204" pitchFamily="34" charset="-122"/>
              </a:rPr>
              <a:t>2015</a:t>
            </a:r>
            <a:r>
              <a:rPr lang="zh-CN" altLang="en-US" sz="3200" dirty="0">
                <a:solidFill>
                  <a:srgbClr val="336699"/>
                </a:solidFill>
                <a:latin typeface="微软雅黑" panose="020B0503020204020204" pitchFamily="34" charset="-122"/>
                <a:ea typeface="微软雅黑" panose="020B0503020204020204" pitchFamily="34" charset="-122"/>
              </a:rPr>
              <a:t>年</a:t>
            </a:r>
            <a:r>
              <a:rPr lang="en-US" altLang="zh-CN" sz="3200" dirty="0">
                <a:solidFill>
                  <a:srgbClr val="336699"/>
                </a:solidFill>
                <a:latin typeface="微软雅黑" panose="020B0503020204020204" pitchFamily="34" charset="-122"/>
                <a:ea typeface="微软雅黑" panose="020B0503020204020204" pitchFamily="34" charset="-122"/>
              </a:rPr>
              <a:t>1</a:t>
            </a:r>
            <a:r>
              <a:rPr lang="zh-CN" altLang="en-US" sz="3200" dirty="0">
                <a:solidFill>
                  <a:srgbClr val="336699"/>
                </a:solidFill>
                <a:latin typeface="微软雅黑" panose="020B0503020204020204" pitchFamily="34" charset="-122"/>
                <a:ea typeface="微软雅黑" panose="020B0503020204020204" pitchFamily="34" charset="-122"/>
              </a:rPr>
              <a:t>月以来制造业</a:t>
            </a:r>
            <a:r>
              <a:rPr lang="en-US" altLang="zh-CN" sz="3200" dirty="0">
                <a:solidFill>
                  <a:srgbClr val="336699"/>
                </a:solidFill>
                <a:latin typeface="Times New Roman" panose="02020603050405020304" pitchFamily="18" charset="0"/>
                <a:ea typeface="黑体" panose="02010609060101010101" pitchFamily="49" charset="-122"/>
              </a:rPr>
              <a:t>PMI</a:t>
            </a:r>
            <a:r>
              <a:rPr lang="zh-CN" altLang="en-US" sz="3200" dirty="0">
                <a:solidFill>
                  <a:srgbClr val="336699"/>
                </a:solidFill>
                <a:latin typeface="微软雅黑" panose="020B0503020204020204" pitchFamily="34" charset="-122"/>
                <a:ea typeface="微软雅黑" panose="020B0503020204020204" pitchFamily="34" charset="-122"/>
              </a:rPr>
              <a:t>走势</a:t>
            </a:r>
          </a:p>
        </p:txBody>
      </p:sp>
      <p:sp>
        <p:nvSpPr>
          <p:cNvPr id="20485" name="Line 9"/>
          <p:cNvSpPr>
            <a:spLocks noChangeShapeType="1"/>
          </p:cNvSpPr>
          <p:nvPr/>
        </p:nvSpPr>
        <p:spPr bwMode="auto">
          <a:xfrm>
            <a:off x="1751013" y="3684588"/>
            <a:ext cx="6048375"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sp>
        <p:nvSpPr>
          <p:cNvPr id="2" name="日期占位符 1"/>
          <p:cNvSpPr>
            <a:spLocks noGrp="1"/>
          </p:cNvSpPr>
          <p:nvPr>
            <p:ph type="dt" sz="half" idx="10"/>
          </p:nvPr>
        </p:nvSpPr>
        <p:spPr/>
        <p:txBody>
          <a:bodyPr/>
          <a:lstStyle/>
          <a:p>
            <a:pPr>
              <a:defRPr/>
            </a:pPr>
            <a:fld id="{0CCF3795-C127-446F-A66B-8A74EB55C92C}"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graphicFrame>
        <p:nvGraphicFramePr>
          <p:cNvPr id="8" name="图表 7"/>
          <p:cNvGraphicFramePr>
            <a:graphicFrameLocks/>
          </p:cNvGraphicFramePr>
          <p:nvPr>
            <p:extLst>
              <p:ext uri="{D42A27DB-BD31-4B8C-83A1-F6EECF244321}">
                <p14:modId xmlns:p14="http://schemas.microsoft.com/office/powerpoint/2010/main" val="2399618615"/>
              </p:ext>
            </p:extLst>
          </p:nvPr>
        </p:nvGraphicFramePr>
        <p:xfrm>
          <a:off x="323528" y="1844824"/>
          <a:ext cx="8496944" cy="4176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4617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77DE20C-EDFE-4ECB-925E-FD087797916F}" type="slidenum">
              <a:rPr lang="en-GB" altLang="zh-CN" sz="1200" b="0">
                <a:solidFill>
                  <a:schemeClr val="bg1"/>
                </a:solidFill>
              </a:rPr>
              <a:pPr/>
              <a:t>51</a:t>
            </a:fld>
            <a:endParaRPr lang="en-GB" altLang="zh-CN" sz="1200" b="0">
              <a:solidFill>
                <a:schemeClr val="bg1"/>
              </a:solidFill>
            </a:endParaRPr>
          </a:p>
        </p:txBody>
      </p:sp>
      <p:sp>
        <p:nvSpPr>
          <p:cNvPr id="522244" name="Rectangle 4"/>
          <p:cNvSpPr>
            <a:spLocks noChangeArrowheads="1"/>
          </p:cNvSpPr>
          <p:nvPr/>
        </p:nvSpPr>
        <p:spPr bwMode="auto">
          <a:xfrm>
            <a:off x="827088" y="1341438"/>
            <a:ext cx="7416800" cy="4786312"/>
          </a:xfrm>
          <a:prstGeom prst="rect">
            <a:avLst/>
          </a:prstGeom>
          <a:noFill/>
          <a:ln w="9525">
            <a:noFill/>
            <a:miter lim="800000"/>
            <a:headEnd/>
            <a:tailEnd/>
          </a:ln>
          <a:effectLst/>
        </p:spPr>
        <p:txBody>
          <a:bodyPr/>
          <a:lstStyle/>
          <a:p>
            <a:pPr marL="273050" indent="-273050" algn="just" eaLnBrk="1" hangingPunct="1">
              <a:spcBef>
                <a:spcPct val="350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基钦周期：短周期</a:t>
            </a:r>
            <a:r>
              <a:rPr kumimoji="1" lang="zh-CN" altLang="en-US" sz="2200" b="0" dirty="0">
                <a:solidFill>
                  <a:schemeClr val="tx1"/>
                </a:solidFill>
                <a:latin typeface="黑体" pitchFamily="49" charset="-122"/>
                <a:ea typeface="黑体" pitchFamily="49" charset="-122"/>
              </a:rPr>
              <a:t>。</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经济周期有主周期与次周期之分</a:t>
            </a:r>
            <a:r>
              <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一个主周期包括</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2</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个或</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3</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个次周期，</a:t>
            </a:r>
            <a:r>
              <a:rPr kumimoji="1" lang="zh-CN" altLang="en-US" sz="2200" dirty="0">
                <a:solidFill>
                  <a:srgbClr val="990000"/>
                </a:solidFill>
                <a:effectLst>
                  <a:outerShdw blurRad="38100" dist="38100" dir="2700000" algn="tl">
                    <a:srgbClr val="C0C0C0"/>
                  </a:outerShdw>
                </a:effectLst>
                <a:latin typeface="楷体" pitchFamily="49" charset="-122"/>
                <a:ea typeface="楷体" pitchFamily="49" charset="-122"/>
              </a:rPr>
              <a:t>次周期</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平均长度约为</a:t>
            </a:r>
            <a:r>
              <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rPr>
              <a:t>40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个月（</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3.5</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年）</a:t>
            </a:r>
            <a:r>
              <a:rPr kumimoji="1" lang="en-US" altLang="zh-CN" sz="2200" dirty="0">
                <a:solidFill>
                  <a:srgbClr val="006699"/>
                </a:solidFill>
                <a:effectLst>
                  <a:outerShdw blurRad="38100" dist="38100" dir="2700000" algn="tl">
                    <a:srgbClr val="C0C0C0"/>
                  </a:outerShdw>
                </a:effectLst>
                <a:latin typeface="楷体" pitchFamily="49" charset="-122"/>
                <a:ea typeface="楷体" pitchFamily="49" charset="-122"/>
              </a:rPr>
              <a:t>—</a:t>
            </a:r>
            <a:r>
              <a:rPr kumimoji="1" lang="zh-CN" altLang="en-US" sz="2200" dirty="0">
                <a:solidFill>
                  <a:srgbClr val="006699"/>
                </a:solidFill>
                <a:effectLst>
                  <a:outerShdw blurRad="38100" dist="38100" dir="2700000" algn="tl">
                    <a:srgbClr val="C0C0C0"/>
                  </a:outerShdw>
                </a:effectLst>
                <a:latin typeface="楷体" pitchFamily="49" charset="-122"/>
                <a:ea typeface="楷体" pitchFamily="49" charset="-122"/>
              </a:rPr>
              <a:t>与存货投资波动有关</a:t>
            </a:r>
            <a:r>
              <a:rPr kumimoji="1" lang="en-US" altLang="zh-CN" sz="2200" b="0" dirty="0">
                <a:solidFill>
                  <a:srgbClr val="006699"/>
                </a:solidFill>
                <a:latin typeface="楷体" pitchFamily="49" charset="-122"/>
                <a:ea typeface="楷体" pitchFamily="49" charset="-122"/>
              </a:rPr>
              <a:t> </a:t>
            </a:r>
          </a:p>
          <a:p>
            <a:pPr marL="273050" indent="-273050" algn="just" eaLnBrk="1" hangingPunct="1">
              <a:spcBef>
                <a:spcPts val="6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朱格拉周期：中周期</a:t>
            </a:r>
            <a:r>
              <a:rPr kumimoji="1" lang="zh-CN" altLang="en-US" sz="2200" b="0" dirty="0">
                <a:solidFill>
                  <a:schemeClr val="tx1"/>
                </a:solidFill>
                <a:latin typeface="黑体" pitchFamily="49" charset="-122"/>
                <a:ea typeface="黑体" pitchFamily="49" charset="-122"/>
              </a:rPr>
              <a:t>。</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平均长度</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8-10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年</a:t>
            </a:r>
            <a:r>
              <a:rPr kumimoji="1" lang="en-US" altLang="zh-CN" sz="2200" dirty="0">
                <a:solidFill>
                  <a:srgbClr val="006699"/>
                </a:solidFill>
                <a:effectLst>
                  <a:outerShdw blurRad="38100" dist="38100" dir="2700000" algn="tl">
                    <a:srgbClr val="C0C0C0"/>
                  </a:outerShdw>
                </a:effectLst>
                <a:latin typeface="楷体" pitchFamily="49" charset="-122"/>
                <a:ea typeface="楷体" pitchFamily="49" charset="-122"/>
              </a:rPr>
              <a:t>—</a:t>
            </a:r>
            <a:r>
              <a:rPr kumimoji="1" lang="zh-CN" altLang="en-US" sz="2200" dirty="0">
                <a:solidFill>
                  <a:srgbClr val="006699"/>
                </a:solidFill>
                <a:effectLst>
                  <a:outerShdw blurRad="38100" dist="38100" dir="2700000" algn="tl">
                    <a:srgbClr val="C0C0C0"/>
                  </a:outerShdw>
                </a:effectLst>
                <a:latin typeface="楷体" pitchFamily="49" charset="-122"/>
                <a:ea typeface="楷体" pitchFamily="49" charset="-122"/>
              </a:rPr>
              <a:t>与固定资产投资波动有关</a:t>
            </a:r>
            <a:r>
              <a:rPr kumimoji="1" lang="zh-CN" altLang="en-US" sz="2200" b="0" dirty="0">
                <a:solidFill>
                  <a:schemeClr val="tx1"/>
                </a:solidFill>
                <a:effectLst>
                  <a:outerShdw blurRad="38100" dist="38100" dir="2700000" algn="tl">
                    <a:srgbClr val="C0C0C0"/>
                  </a:outerShdw>
                </a:effectLst>
                <a:latin typeface="楷体" pitchFamily="49" charset="-122"/>
                <a:ea typeface="楷体" pitchFamily="49" charset="-122"/>
              </a:rPr>
              <a:t> </a:t>
            </a:r>
          </a:p>
          <a:p>
            <a:pPr marL="273050" indent="-273050" algn="just" eaLnBrk="1" hangingPunct="1">
              <a:spcBef>
                <a:spcPts val="6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库兹涅茨周期：中长周期</a:t>
            </a:r>
            <a:r>
              <a:rPr kumimoji="1" lang="zh-CN" altLang="en-US" sz="2200" dirty="0">
                <a:solidFill>
                  <a:schemeClr val="tx1"/>
                </a:solidFill>
                <a:effectLst>
                  <a:outerShdw blurRad="38100" dist="38100" dir="2700000" algn="tl">
                    <a:srgbClr val="C0C0C0"/>
                  </a:outerShdw>
                </a:effectLst>
                <a:latin typeface="宋体" pitchFamily="2" charset="-122"/>
                <a:ea typeface="楷体_GB2312" pitchFamily="49" charset="-122"/>
              </a:rPr>
              <a:t>。</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平均长度</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20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年</a:t>
            </a:r>
            <a:r>
              <a:rPr kumimoji="1" lang="en-US" altLang="zh-CN" sz="2200" dirty="0">
                <a:solidFill>
                  <a:srgbClr val="006699"/>
                </a:solidFill>
                <a:effectLst>
                  <a:outerShdw blurRad="38100" dist="38100" dir="2700000" algn="tl">
                    <a:srgbClr val="C0C0C0"/>
                  </a:outerShdw>
                </a:effectLst>
                <a:latin typeface="楷体" pitchFamily="49" charset="-122"/>
                <a:ea typeface="楷体" pitchFamily="49" charset="-122"/>
              </a:rPr>
              <a:t>—</a:t>
            </a:r>
            <a:r>
              <a:rPr kumimoji="1" lang="zh-CN" altLang="en-US" sz="2200" dirty="0">
                <a:solidFill>
                  <a:srgbClr val="006699"/>
                </a:solidFill>
                <a:effectLst>
                  <a:outerShdw blurRad="38100" dist="38100" dir="2700000" algn="tl">
                    <a:srgbClr val="C0C0C0"/>
                  </a:outerShdw>
                </a:effectLst>
                <a:latin typeface="楷体" pitchFamily="49" charset="-122"/>
                <a:ea typeface="楷体" pitchFamily="49" charset="-122"/>
              </a:rPr>
              <a:t>与建筑业兴衰有关</a:t>
            </a:r>
          </a:p>
          <a:p>
            <a:pPr marL="273050" indent="-273050" algn="just" eaLnBrk="1" hangingPunct="1">
              <a:spcBef>
                <a:spcPts val="6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康德拉季耶夫周期：长周期</a:t>
            </a:r>
            <a:r>
              <a:rPr kumimoji="1" lang="zh-CN" altLang="en-US" sz="2200" dirty="0">
                <a:solidFill>
                  <a:schemeClr val="tx1"/>
                </a:solidFill>
                <a:effectLst>
                  <a:outerShdw blurRad="38100" dist="38100" dir="2700000" algn="tl">
                    <a:srgbClr val="C0C0C0"/>
                  </a:outerShdw>
                </a:effectLst>
                <a:latin typeface="宋体" pitchFamily="2" charset="-122"/>
                <a:ea typeface="楷体_GB2312" pitchFamily="49" charset="-122"/>
              </a:rPr>
              <a:t>。</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平均长约</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50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年</a:t>
            </a:r>
            <a:r>
              <a:rPr kumimoji="1" lang="en-US" altLang="zh-CN" sz="2200" dirty="0">
                <a:solidFill>
                  <a:srgbClr val="006699"/>
                </a:solidFill>
                <a:effectLst>
                  <a:outerShdw blurRad="38100" dist="38100" dir="2700000" algn="tl">
                    <a:srgbClr val="C0C0C0"/>
                  </a:outerShdw>
                </a:effectLst>
                <a:latin typeface="楷体" pitchFamily="49" charset="-122"/>
                <a:ea typeface="楷体" pitchFamily="49" charset="-122"/>
              </a:rPr>
              <a:t>—</a:t>
            </a:r>
            <a:r>
              <a:rPr kumimoji="1" lang="zh-CN" altLang="en-US" sz="2200" dirty="0">
                <a:solidFill>
                  <a:srgbClr val="006699"/>
                </a:solidFill>
                <a:effectLst>
                  <a:outerShdw blurRad="38100" dist="38100" dir="2700000" algn="tl">
                    <a:srgbClr val="C0C0C0"/>
                  </a:outerShdw>
                </a:effectLst>
                <a:latin typeface="楷体" pitchFamily="49" charset="-122"/>
                <a:ea typeface="楷体" pitchFamily="49" charset="-122"/>
              </a:rPr>
              <a:t>与基本资本货物投资波动有关</a:t>
            </a:r>
          </a:p>
          <a:p>
            <a:pPr marL="273050" indent="-273050" algn="just" eaLnBrk="1" hangingPunct="1">
              <a:spcBef>
                <a:spcPts val="6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熊彼特周期：一种综合。</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存在短、中、长三种周期，每个长周期包括</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6</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个中周期，每个中周期包括</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3</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个短周期。短周期约为</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40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个月，中周期约为</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9-10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年，</a:t>
            </a:r>
            <a:r>
              <a:rPr kumimoji="1" lang="zh-CN" altLang="en-US" sz="2200" dirty="0">
                <a:solidFill>
                  <a:srgbClr val="990000"/>
                </a:solidFill>
                <a:effectLst>
                  <a:outerShdw blurRad="38100" dist="38100" dir="2700000" algn="tl">
                    <a:srgbClr val="C0C0C0"/>
                  </a:outerShdw>
                </a:effectLst>
                <a:latin typeface="楷体" pitchFamily="49" charset="-122"/>
                <a:ea typeface="楷体" pitchFamily="49" charset="-122"/>
              </a:rPr>
              <a:t>长周期</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约为</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48-60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年</a:t>
            </a:r>
            <a:r>
              <a:rPr kumimoji="1" lang="en-US" altLang="zh-CN" sz="2200" dirty="0">
                <a:solidFill>
                  <a:srgbClr val="006699"/>
                </a:solidFill>
                <a:effectLst>
                  <a:outerShdw blurRad="38100" dist="38100" dir="2700000" algn="tl">
                    <a:srgbClr val="C0C0C0"/>
                  </a:outerShdw>
                </a:effectLst>
                <a:latin typeface="楷体" pitchFamily="49" charset="-122"/>
                <a:ea typeface="楷体" pitchFamily="49" charset="-122"/>
              </a:rPr>
              <a:t>—</a:t>
            </a:r>
            <a:r>
              <a:rPr kumimoji="1" lang="zh-CN" altLang="en-US" sz="2200" dirty="0">
                <a:solidFill>
                  <a:srgbClr val="006699"/>
                </a:solidFill>
                <a:effectLst>
                  <a:outerShdw blurRad="38100" dist="38100" dir="2700000" algn="tl">
                    <a:srgbClr val="C0C0C0"/>
                  </a:outerShdw>
                </a:effectLst>
                <a:latin typeface="楷体" pitchFamily="49" charset="-122"/>
                <a:ea typeface="楷体" pitchFamily="49" charset="-122"/>
              </a:rPr>
              <a:t>与重大创新有关</a:t>
            </a:r>
            <a:r>
              <a:rPr kumimoji="1" lang="en-US" altLang="zh-CN" sz="2200" b="0" dirty="0">
                <a:solidFill>
                  <a:srgbClr val="006699"/>
                </a:solidFill>
                <a:latin typeface="楷体" pitchFamily="49" charset="-122"/>
                <a:ea typeface="楷体" pitchFamily="49" charset="-122"/>
              </a:rPr>
              <a:t> </a:t>
            </a:r>
            <a:endPar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endParaRPr>
          </a:p>
        </p:txBody>
      </p:sp>
      <p:sp>
        <p:nvSpPr>
          <p:cNvPr id="522246" name="Comment 6">
            <a:hlinkClick r:id="rId2" action="ppaction://hlinksldjump"/>
          </p:cNvPr>
          <p:cNvSpPr>
            <a:spLocks noChangeArrowheads="1"/>
          </p:cNvSpPr>
          <p:nvPr/>
        </p:nvSpPr>
        <p:spPr bwMode="auto">
          <a:xfrm>
            <a:off x="611188" y="692150"/>
            <a:ext cx="4608512"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smtClean="0">
                <a:solidFill>
                  <a:srgbClr val="336699"/>
                </a:solidFill>
                <a:latin typeface="微软雅黑" panose="020B0503020204020204" pitchFamily="34" charset="-122"/>
                <a:ea typeface="微软雅黑" panose="020B0503020204020204" pitchFamily="34" charset="-122"/>
              </a:rPr>
              <a:t>7.6.2 </a:t>
            </a:r>
            <a:r>
              <a:rPr lang="zh-CN" altLang="en-US" sz="2800" dirty="0">
                <a:solidFill>
                  <a:srgbClr val="336699"/>
                </a:solidFill>
                <a:latin typeface="微软雅黑" panose="020B0503020204020204" pitchFamily="34" charset="-122"/>
                <a:ea typeface="微软雅黑" panose="020B0503020204020204" pitchFamily="34" charset="-122"/>
              </a:rPr>
              <a:t>经济周期的类型</a:t>
            </a:r>
          </a:p>
        </p:txBody>
      </p:sp>
      <p:sp>
        <p:nvSpPr>
          <p:cNvPr id="2" name="日期占位符 1"/>
          <p:cNvSpPr>
            <a:spLocks noGrp="1"/>
          </p:cNvSpPr>
          <p:nvPr>
            <p:ph type="dt" sz="half" idx="10"/>
          </p:nvPr>
        </p:nvSpPr>
        <p:spPr/>
        <p:txBody>
          <a:bodyPr/>
          <a:lstStyle/>
          <a:p>
            <a:pPr>
              <a:defRPr/>
            </a:pPr>
            <a:fld id="{86A53B98-2017-4A3E-8A8F-349468C47714}"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121774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46"/>
                                        </p:tgtEl>
                                        <p:attrNameLst>
                                          <p:attrName>style.visibility</p:attrName>
                                        </p:attrNameLst>
                                      </p:cBhvr>
                                      <p:to>
                                        <p:strVal val="visible"/>
                                      </p:to>
                                    </p:set>
                                    <p:animEffect transition="in" filter="blinds(horizontal)">
                                      <p:cBhvr>
                                        <p:cTn id="7" dur="500"/>
                                        <p:tgtEl>
                                          <p:spTgt spid="5222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2244">
                                            <p:txEl>
                                              <p:pRg st="0" end="0"/>
                                            </p:txEl>
                                          </p:spTgt>
                                        </p:tgtEl>
                                        <p:attrNameLst>
                                          <p:attrName>style.visibility</p:attrName>
                                        </p:attrNameLst>
                                      </p:cBhvr>
                                      <p:to>
                                        <p:strVal val="visible"/>
                                      </p:to>
                                    </p:set>
                                    <p:animEffect transition="in" filter="wipe(up)">
                                      <p:cBhvr>
                                        <p:cTn id="12" dur="500"/>
                                        <p:tgtEl>
                                          <p:spTgt spid="52224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2244">
                                            <p:txEl>
                                              <p:pRg st="1" end="1"/>
                                            </p:txEl>
                                          </p:spTgt>
                                        </p:tgtEl>
                                        <p:attrNameLst>
                                          <p:attrName>style.visibility</p:attrName>
                                        </p:attrNameLst>
                                      </p:cBhvr>
                                      <p:to>
                                        <p:strVal val="visible"/>
                                      </p:to>
                                    </p:set>
                                    <p:animEffect transition="in" filter="wipe(up)">
                                      <p:cBhvr>
                                        <p:cTn id="17" dur="500"/>
                                        <p:tgtEl>
                                          <p:spTgt spid="52224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2244">
                                            <p:txEl>
                                              <p:pRg st="2" end="2"/>
                                            </p:txEl>
                                          </p:spTgt>
                                        </p:tgtEl>
                                        <p:attrNameLst>
                                          <p:attrName>style.visibility</p:attrName>
                                        </p:attrNameLst>
                                      </p:cBhvr>
                                      <p:to>
                                        <p:strVal val="visible"/>
                                      </p:to>
                                    </p:set>
                                    <p:animEffect transition="in" filter="wipe(up)">
                                      <p:cBhvr>
                                        <p:cTn id="22" dur="500"/>
                                        <p:tgtEl>
                                          <p:spTgt spid="52224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22244">
                                            <p:txEl>
                                              <p:pRg st="3" end="3"/>
                                            </p:txEl>
                                          </p:spTgt>
                                        </p:tgtEl>
                                        <p:attrNameLst>
                                          <p:attrName>style.visibility</p:attrName>
                                        </p:attrNameLst>
                                      </p:cBhvr>
                                      <p:to>
                                        <p:strVal val="visible"/>
                                      </p:to>
                                    </p:set>
                                    <p:animEffect transition="in" filter="wipe(up)">
                                      <p:cBhvr>
                                        <p:cTn id="27" dur="500"/>
                                        <p:tgtEl>
                                          <p:spTgt spid="52224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22244">
                                            <p:txEl>
                                              <p:pRg st="4" end="4"/>
                                            </p:txEl>
                                          </p:spTgt>
                                        </p:tgtEl>
                                        <p:attrNameLst>
                                          <p:attrName>style.visibility</p:attrName>
                                        </p:attrNameLst>
                                      </p:cBhvr>
                                      <p:to>
                                        <p:strVal val="visible"/>
                                      </p:to>
                                    </p:set>
                                    <p:animEffect transition="in" filter="wipe(up)">
                                      <p:cBhvr>
                                        <p:cTn id="32" dur="500"/>
                                        <p:tgtEl>
                                          <p:spTgt spid="5222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4" grpId="0" build="p" autoUpdateAnimBg="0"/>
      <p:bldP spid="52224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ED2A2E1-8DE8-4034-9453-86C2398ADCF3}" type="slidenum">
              <a:rPr lang="en-GB" altLang="zh-CN" sz="1200" b="0">
                <a:solidFill>
                  <a:schemeClr val="bg1"/>
                </a:solidFill>
              </a:rPr>
              <a:pPr/>
              <a:t>52</a:t>
            </a:fld>
            <a:endParaRPr lang="en-GB" altLang="zh-CN" sz="1200" b="0">
              <a:solidFill>
                <a:schemeClr val="bg1"/>
              </a:solidFill>
            </a:endParaRPr>
          </a:p>
        </p:txBody>
      </p:sp>
      <p:sp>
        <p:nvSpPr>
          <p:cNvPr id="596995" name="Comment 3">
            <a:hlinkClick r:id="rId2" action="ppaction://hlinksldjump"/>
          </p:cNvPr>
          <p:cNvSpPr>
            <a:spLocks noChangeArrowheads="1"/>
          </p:cNvSpPr>
          <p:nvPr/>
        </p:nvSpPr>
        <p:spPr bwMode="auto">
          <a:xfrm>
            <a:off x="601953" y="171561"/>
            <a:ext cx="4321175"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80000"/>
              </a:lnSpc>
              <a:defRPr/>
            </a:pPr>
            <a:r>
              <a:rPr lang="en-US" altLang="zh-CN" sz="3200" dirty="0" smtClean="0">
                <a:solidFill>
                  <a:srgbClr val="336699"/>
                </a:solidFill>
                <a:latin typeface="微软雅黑" pitchFamily="34" charset="-122"/>
                <a:ea typeface="微软雅黑" pitchFamily="34" charset="-122"/>
                <a:cs typeface="Times New Roman" pitchFamily="18" charset="0"/>
              </a:rPr>
              <a:t>7.7</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zh-CN" altLang="en-US" sz="3200" dirty="0">
                <a:solidFill>
                  <a:srgbClr val="336699"/>
                </a:solidFill>
                <a:latin typeface="微软雅黑" pitchFamily="34" charset="-122"/>
                <a:ea typeface="微软雅黑" pitchFamily="34" charset="-122"/>
                <a:cs typeface="Times New Roman" pitchFamily="18" charset="0"/>
              </a:rPr>
              <a:t>经济周期理论</a:t>
            </a:r>
          </a:p>
        </p:txBody>
      </p:sp>
      <p:sp>
        <p:nvSpPr>
          <p:cNvPr id="596996" name="Comment 4">
            <a:hlinkClick r:id="rId3" action="ppaction://hlinksldjump"/>
          </p:cNvPr>
          <p:cNvSpPr>
            <a:spLocks noChangeArrowheads="1"/>
          </p:cNvSpPr>
          <p:nvPr/>
        </p:nvSpPr>
        <p:spPr bwMode="auto">
          <a:xfrm>
            <a:off x="601953" y="935148"/>
            <a:ext cx="4608512"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smtClean="0">
                <a:solidFill>
                  <a:srgbClr val="336699"/>
                </a:solidFill>
                <a:latin typeface="微软雅黑" panose="020B0503020204020204" pitchFamily="34" charset="-122"/>
                <a:ea typeface="微软雅黑" panose="020B0503020204020204" pitchFamily="34" charset="-122"/>
              </a:rPr>
              <a:t>7.7.1 </a:t>
            </a:r>
            <a:r>
              <a:rPr lang="zh-CN" altLang="en-US" sz="2800" dirty="0">
                <a:solidFill>
                  <a:srgbClr val="336699"/>
                </a:solidFill>
                <a:latin typeface="微软雅黑" panose="020B0503020204020204" pitchFamily="34" charset="-122"/>
                <a:ea typeface="微软雅黑" panose="020B0503020204020204" pitchFamily="34" charset="-122"/>
              </a:rPr>
              <a:t>早期经济周期理论</a:t>
            </a:r>
            <a:endParaRPr lang="zh-CN" altLang="en-US" dirty="0">
              <a:latin typeface="微软雅黑" panose="020B0503020204020204" pitchFamily="34" charset="-122"/>
              <a:ea typeface="微软雅黑" panose="020B0503020204020204" pitchFamily="34" charset="-122"/>
            </a:endParaRPr>
          </a:p>
        </p:txBody>
      </p:sp>
      <p:sp>
        <p:nvSpPr>
          <p:cNvPr id="38" name="Comment 3">
            <a:hlinkClick r:id="rId3" action="ppaction://hlinksldjump"/>
          </p:cNvPr>
          <p:cNvSpPr>
            <a:spLocks noChangeArrowheads="1"/>
          </p:cNvSpPr>
          <p:nvPr/>
        </p:nvSpPr>
        <p:spPr bwMode="auto">
          <a:xfrm>
            <a:off x="755650" y="2060575"/>
            <a:ext cx="4608513"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600">
                <a:solidFill>
                  <a:srgbClr val="336699"/>
                </a:solidFill>
                <a:latin typeface="微软雅黑" panose="020B0503020204020204" pitchFamily="34" charset="-122"/>
                <a:ea typeface="微软雅黑" panose="020B0503020204020204" pitchFamily="34" charset="-122"/>
              </a:rPr>
              <a:t>1. </a:t>
            </a:r>
            <a:r>
              <a:rPr lang="zh-CN" altLang="en-US" sz="2600">
                <a:solidFill>
                  <a:srgbClr val="336699"/>
                </a:solidFill>
                <a:latin typeface="微软雅黑" panose="020B0503020204020204" pitchFamily="34" charset="-122"/>
                <a:ea typeface="微软雅黑" panose="020B0503020204020204" pitchFamily="34" charset="-122"/>
              </a:rPr>
              <a:t>消费不足理论</a:t>
            </a:r>
            <a:r>
              <a:rPr lang="zh-CN" altLang="en-US" sz="2600">
                <a:latin typeface="微软雅黑" panose="020B0503020204020204" pitchFamily="34" charset="-122"/>
                <a:ea typeface="微软雅黑" panose="020B0503020204020204" pitchFamily="34" charset="-122"/>
              </a:rPr>
              <a:t> </a:t>
            </a:r>
          </a:p>
        </p:txBody>
      </p:sp>
      <p:sp>
        <p:nvSpPr>
          <p:cNvPr id="39" name="Rectangle 27"/>
          <p:cNvSpPr>
            <a:spLocks noChangeArrowheads="1"/>
          </p:cNvSpPr>
          <p:nvPr/>
        </p:nvSpPr>
        <p:spPr bwMode="auto">
          <a:xfrm>
            <a:off x="827088" y="2636838"/>
            <a:ext cx="7632700" cy="3384550"/>
          </a:xfrm>
          <a:prstGeom prst="rect">
            <a:avLst/>
          </a:prstGeom>
          <a:noFill/>
          <a:ln w="9525">
            <a:noFill/>
            <a:miter lim="800000"/>
            <a:headEnd/>
            <a:tailEnd/>
          </a:ln>
          <a:effectLst/>
        </p:spPr>
        <p:txBody>
          <a:bodyPr/>
          <a:lstStyle/>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主要解释经济周期中危机阶段的出现以及生产过剩的原因，并没有形成为解释经济周期整个过程的理论</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该理论认为，经济出现萧条与危机是因为社会对消费品的需求赶不上消费品生产的增长，而消费品需求不足又引起对资本品需求不足，进而使整个经济出现生产过剩</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消费不足的根源主要是由于国民收入分配不平等所造成的穷人购买力不足和富人储蓄过度 </a:t>
            </a:r>
          </a:p>
        </p:txBody>
      </p:sp>
      <p:sp>
        <p:nvSpPr>
          <p:cNvPr id="2" name="日期占位符 1"/>
          <p:cNvSpPr>
            <a:spLocks noGrp="1"/>
          </p:cNvSpPr>
          <p:nvPr>
            <p:ph type="dt" sz="half" idx="10"/>
          </p:nvPr>
        </p:nvSpPr>
        <p:spPr/>
        <p:txBody>
          <a:bodyPr/>
          <a:lstStyle/>
          <a:p>
            <a:pPr>
              <a:defRPr/>
            </a:pPr>
            <a:fld id="{96FAE12C-D6A2-4212-88F7-D62A7F2F6C56}"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20260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6995"/>
                                        </p:tgtEl>
                                        <p:attrNameLst>
                                          <p:attrName>style.visibility</p:attrName>
                                        </p:attrNameLst>
                                      </p:cBhvr>
                                      <p:to>
                                        <p:strVal val="visible"/>
                                      </p:to>
                                    </p:set>
                                    <p:animEffect transition="in" filter="blinds(horizontal)">
                                      <p:cBhvr>
                                        <p:cTn id="7" dur="500"/>
                                        <p:tgtEl>
                                          <p:spTgt spid="596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6996"/>
                                        </p:tgtEl>
                                        <p:attrNameLst>
                                          <p:attrName>style.visibility</p:attrName>
                                        </p:attrNameLst>
                                      </p:cBhvr>
                                      <p:to>
                                        <p:strVal val="visible"/>
                                      </p:to>
                                    </p:set>
                                    <p:animEffect transition="in" filter="blinds(horizontal)">
                                      <p:cBhvr>
                                        <p:cTn id="12" dur="500"/>
                                        <p:tgtEl>
                                          <p:spTgt spid="596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linds(horizontal)">
                                      <p:cBhvr>
                                        <p:cTn id="17" dur="500"/>
                                        <p:tgtEl>
                                          <p:spTgt spid="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up)">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p:bldP spid="596996" grpId="0"/>
      <p:bldP spid="38" grpId="0"/>
      <p:bldP spid="39"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B35B716-A777-4873-9870-874DAC299192}" type="slidenum">
              <a:rPr lang="en-GB" altLang="zh-CN" sz="1200" b="0">
                <a:solidFill>
                  <a:schemeClr val="bg1"/>
                </a:solidFill>
              </a:rPr>
              <a:pPr/>
              <a:t>53</a:t>
            </a:fld>
            <a:endParaRPr lang="en-GB" altLang="zh-CN" sz="1200" b="0">
              <a:solidFill>
                <a:schemeClr val="bg1"/>
              </a:solidFill>
            </a:endParaRPr>
          </a:p>
        </p:txBody>
      </p:sp>
      <p:sp>
        <p:nvSpPr>
          <p:cNvPr id="599043" name="Comment 3">
            <a:hlinkClick r:id="rId2" action="ppaction://hlinksldjump"/>
          </p:cNvPr>
          <p:cNvSpPr>
            <a:spLocks noChangeArrowheads="1"/>
          </p:cNvSpPr>
          <p:nvPr/>
        </p:nvSpPr>
        <p:spPr bwMode="auto">
          <a:xfrm>
            <a:off x="755650" y="765175"/>
            <a:ext cx="4608513"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600">
                <a:solidFill>
                  <a:srgbClr val="336699"/>
                </a:solidFill>
                <a:latin typeface="微软雅黑" panose="020B0503020204020204" pitchFamily="34" charset="-122"/>
                <a:ea typeface="微软雅黑" panose="020B0503020204020204" pitchFamily="34" charset="-122"/>
              </a:rPr>
              <a:t>2. </a:t>
            </a:r>
            <a:r>
              <a:rPr lang="zh-CN" altLang="en-US" sz="2600">
                <a:solidFill>
                  <a:srgbClr val="336699"/>
                </a:solidFill>
                <a:latin typeface="微软雅黑" panose="020B0503020204020204" pitchFamily="34" charset="-122"/>
                <a:ea typeface="微软雅黑" panose="020B0503020204020204" pitchFamily="34" charset="-122"/>
              </a:rPr>
              <a:t>投资过度理论</a:t>
            </a:r>
            <a:r>
              <a:rPr lang="zh-CN" altLang="en-US" sz="2600">
                <a:latin typeface="微软雅黑" panose="020B0503020204020204" pitchFamily="34" charset="-122"/>
                <a:ea typeface="微软雅黑" panose="020B0503020204020204" pitchFamily="34" charset="-122"/>
              </a:rPr>
              <a:t> </a:t>
            </a:r>
          </a:p>
        </p:txBody>
      </p:sp>
      <p:sp>
        <p:nvSpPr>
          <p:cNvPr id="599067" name="Rectangle 27"/>
          <p:cNvSpPr>
            <a:spLocks noChangeArrowheads="1"/>
          </p:cNvSpPr>
          <p:nvPr/>
        </p:nvSpPr>
        <p:spPr bwMode="auto">
          <a:xfrm>
            <a:off x="755650" y="1657791"/>
            <a:ext cx="7632700" cy="4105275"/>
          </a:xfrm>
          <a:prstGeom prst="rect">
            <a:avLst/>
          </a:prstGeom>
          <a:noFill/>
          <a:ln w="9525">
            <a:noFill/>
            <a:miter lim="800000"/>
            <a:headEnd/>
            <a:tailEnd/>
          </a:ln>
          <a:effectLst/>
        </p:spPr>
        <p:txBody>
          <a:bodyPr/>
          <a:lstStyle/>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一种用生产资料投资过多来解释经济周期的理论。该理论认为</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无论是什么原因引起投资增加，投资增加都会引起经济繁荣。这种繁荣首先表现为对投资品（即生产资料）需求的增加以及投资品价格的上升，从而进一步刺激对资本品的投资</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资本品生产的过度增长引起消费品生产的减少，从而造成经济结构的失衡</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而资本品生产过多必将引起资本品过剩，于是出现生产过剩危机，经济进入萧条</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2" name="日期占位符 1"/>
          <p:cNvSpPr>
            <a:spLocks noGrp="1"/>
          </p:cNvSpPr>
          <p:nvPr>
            <p:ph type="dt" sz="half" idx="10"/>
          </p:nvPr>
        </p:nvSpPr>
        <p:spPr/>
        <p:txBody>
          <a:bodyPr/>
          <a:lstStyle/>
          <a:p>
            <a:pPr>
              <a:defRPr/>
            </a:pPr>
            <a:fld id="{065BF811-9E04-4838-B7E2-D421D25BE634}"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855783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9043"/>
                                        </p:tgtEl>
                                        <p:attrNameLst>
                                          <p:attrName>style.visibility</p:attrName>
                                        </p:attrNameLst>
                                      </p:cBhvr>
                                      <p:to>
                                        <p:strVal val="visible"/>
                                      </p:to>
                                    </p:set>
                                    <p:animEffect transition="in" filter="blinds(horizontal)">
                                      <p:cBhvr>
                                        <p:cTn id="7" dur="500"/>
                                        <p:tgtEl>
                                          <p:spTgt spid="599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9067"/>
                                        </p:tgtEl>
                                        <p:attrNameLst>
                                          <p:attrName>style.visibility</p:attrName>
                                        </p:attrNameLst>
                                      </p:cBhvr>
                                      <p:to>
                                        <p:strVal val="visible"/>
                                      </p:to>
                                    </p:set>
                                    <p:animEffect transition="in" filter="wipe(up)">
                                      <p:cBhvr>
                                        <p:cTn id="12" dur="500"/>
                                        <p:tgtEl>
                                          <p:spTgt spid="59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p:bldP spid="59906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2D279C9-8349-4230-97EA-068B759DE2F5}" type="slidenum">
              <a:rPr lang="en-GB" altLang="zh-CN" sz="1200" b="0">
                <a:solidFill>
                  <a:schemeClr val="bg1"/>
                </a:solidFill>
              </a:rPr>
              <a:pPr/>
              <a:t>54</a:t>
            </a:fld>
            <a:endParaRPr lang="en-GB" altLang="zh-CN" sz="1200" b="0">
              <a:solidFill>
                <a:schemeClr val="bg1"/>
              </a:solidFill>
            </a:endParaRPr>
          </a:p>
        </p:txBody>
      </p:sp>
      <p:sp>
        <p:nvSpPr>
          <p:cNvPr id="599043" name="Comment 3">
            <a:hlinkClick r:id="rId2" action="ppaction://hlinksldjump"/>
          </p:cNvPr>
          <p:cNvSpPr>
            <a:spLocks noChangeArrowheads="1"/>
          </p:cNvSpPr>
          <p:nvPr/>
        </p:nvSpPr>
        <p:spPr bwMode="auto">
          <a:xfrm>
            <a:off x="755650" y="765175"/>
            <a:ext cx="4608513"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600">
                <a:solidFill>
                  <a:srgbClr val="336699"/>
                </a:solidFill>
                <a:latin typeface="微软雅黑" panose="020B0503020204020204" pitchFamily="34" charset="-122"/>
                <a:ea typeface="微软雅黑" panose="020B0503020204020204" pitchFamily="34" charset="-122"/>
              </a:rPr>
              <a:t>3. </a:t>
            </a:r>
            <a:r>
              <a:rPr lang="zh-CN" altLang="en-US" sz="2600">
                <a:solidFill>
                  <a:srgbClr val="336699"/>
                </a:solidFill>
                <a:latin typeface="微软雅黑" panose="020B0503020204020204" pitchFamily="34" charset="-122"/>
                <a:ea typeface="微软雅黑" panose="020B0503020204020204" pitchFamily="34" charset="-122"/>
              </a:rPr>
              <a:t>货币信用过度论</a:t>
            </a:r>
            <a:r>
              <a:rPr lang="zh-CN" altLang="en-US" sz="2600">
                <a:latin typeface="微软雅黑" panose="020B0503020204020204" pitchFamily="34" charset="-122"/>
                <a:ea typeface="微软雅黑" panose="020B0503020204020204" pitchFamily="34" charset="-122"/>
              </a:rPr>
              <a:t> </a:t>
            </a:r>
          </a:p>
        </p:txBody>
      </p:sp>
      <p:sp>
        <p:nvSpPr>
          <p:cNvPr id="599067" name="Rectangle 27"/>
          <p:cNvSpPr>
            <a:spLocks noChangeArrowheads="1"/>
          </p:cNvSpPr>
          <p:nvPr/>
        </p:nvSpPr>
        <p:spPr bwMode="auto">
          <a:xfrm>
            <a:off x="742580" y="1700808"/>
            <a:ext cx="7632700" cy="4465638"/>
          </a:xfrm>
          <a:prstGeom prst="rect">
            <a:avLst/>
          </a:prstGeom>
          <a:noFill/>
          <a:ln w="9525">
            <a:noFill/>
            <a:miter lim="800000"/>
            <a:headEnd/>
            <a:tailEnd/>
          </a:ln>
          <a:effectLst/>
        </p:spPr>
        <p:txBody>
          <a:bodyPr/>
          <a:lstStyle/>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该理论认为，经济周期是由于银行体系交替地扩大和紧缩信用造成的</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当银行体系扩大信用时，利率降低，商人就会向银行增加借款，这样就引起生产的扩张和收入的增加，而收入的增加又引起对商品需求的增加和物价上升，经济活动继续扩大，经济进入繁荣阶段</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但银行扩大信用的能力并不是无限的。当银行体系被迫停止信用扩张，转向信用紧缩时，商人得不到贷款，就减少订货，经济进入萧条阶段</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在萧条时期，资金逐渐回到银行，银行可以通过某些途径来扩大信用，促进经济复苏</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2" name="日期占位符 1"/>
          <p:cNvSpPr>
            <a:spLocks noGrp="1"/>
          </p:cNvSpPr>
          <p:nvPr>
            <p:ph type="dt" sz="half" idx="10"/>
          </p:nvPr>
        </p:nvSpPr>
        <p:spPr/>
        <p:txBody>
          <a:bodyPr/>
          <a:lstStyle/>
          <a:p>
            <a:pPr>
              <a:defRPr/>
            </a:pPr>
            <a:fld id="{76CDFD84-55FA-4461-B0AE-A96A196F879D}"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914385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9043"/>
                                        </p:tgtEl>
                                        <p:attrNameLst>
                                          <p:attrName>style.visibility</p:attrName>
                                        </p:attrNameLst>
                                      </p:cBhvr>
                                      <p:to>
                                        <p:strVal val="visible"/>
                                      </p:to>
                                    </p:set>
                                    <p:animEffect transition="in" filter="blinds(horizontal)">
                                      <p:cBhvr>
                                        <p:cTn id="7" dur="500"/>
                                        <p:tgtEl>
                                          <p:spTgt spid="599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9067"/>
                                        </p:tgtEl>
                                        <p:attrNameLst>
                                          <p:attrName>style.visibility</p:attrName>
                                        </p:attrNameLst>
                                      </p:cBhvr>
                                      <p:to>
                                        <p:strVal val="visible"/>
                                      </p:to>
                                    </p:set>
                                    <p:animEffect transition="in" filter="wipe(up)">
                                      <p:cBhvr>
                                        <p:cTn id="12" dur="500"/>
                                        <p:tgtEl>
                                          <p:spTgt spid="59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p:bldP spid="59906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93A6A55-A182-4DB7-902B-EF6254C57279}" type="slidenum">
              <a:rPr lang="en-GB" altLang="zh-CN" sz="1200" b="0">
                <a:solidFill>
                  <a:schemeClr val="bg1"/>
                </a:solidFill>
              </a:rPr>
              <a:pPr/>
              <a:t>55</a:t>
            </a:fld>
            <a:endParaRPr lang="en-GB" altLang="zh-CN" sz="1200" b="0">
              <a:solidFill>
                <a:schemeClr val="bg1"/>
              </a:solidFill>
            </a:endParaRPr>
          </a:p>
        </p:txBody>
      </p:sp>
      <p:sp>
        <p:nvSpPr>
          <p:cNvPr id="599043" name="Comment 3">
            <a:hlinkClick r:id="rId2" action="ppaction://hlinksldjump"/>
          </p:cNvPr>
          <p:cNvSpPr>
            <a:spLocks noChangeArrowheads="1"/>
          </p:cNvSpPr>
          <p:nvPr/>
        </p:nvSpPr>
        <p:spPr bwMode="auto">
          <a:xfrm>
            <a:off x="755650" y="765175"/>
            <a:ext cx="4608513"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600">
                <a:solidFill>
                  <a:srgbClr val="336699"/>
                </a:solidFill>
                <a:latin typeface="微软雅黑" panose="020B0503020204020204" pitchFamily="34" charset="-122"/>
                <a:ea typeface="微软雅黑" panose="020B0503020204020204" pitchFamily="34" charset="-122"/>
              </a:rPr>
              <a:t>4. </a:t>
            </a:r>
            <a:r>
              <a:rPr lang="zh-CN" altLang="en-US" sz="2600">
                <a:solidFill>
                  <a:srgbClr val="336699"/>
                </a:solidFill>
                <a:latin typeface="微软雅黑" panose="020B0503020204020204" pitchFamily="34" charset="-122"/>
                <a:ea typeface="微软雅黑" panose="020B0503020204020204" pitchFamily="34" charset="-122"/>
              </a:rPr>
              <a:t>创新理论</a:t>
            </a:r>
            <a:r>
              <a:rPr lang="zh-CN" altLang="en-US" sz="2600">
                <a:latin typeface="微软雅黑" panose="020B0503020204020204" pitchFamily="34" charset="-122"/>
                <a:ea typeface="微软雅黑" panose="020B0503020204020204" pitchFamily="34" charset="-122"/>
              </a:rPr>
              <a:t> </a:t>
            </a:r>
          </a:p>
        </p:txBody>
      </p:sp>
      <p:sp>
        <p:nvSpPr>
          <p:cNvPr id="599067" name="Rectangle 27"/>
          <p:cNvSpPr>
            <a:spLocks noChangeArrowheads="1"/>
          </p:cNvSpPr>
          <p:nvPr/>
        </p:nvSpPr>
        <p:spPr bwMode="auto">
          <a:xfrm>
            <a:off x="755650" y="1556792"/>
            <a:ext cx="7632700" cy="4608513"/>
          </a:xfrm>
          <a:prstGeom prst="rect">
            <a:avLst/>
          </a:prstGeom>
          <a:noFill/>
          <a:ln w="9525">
            <a:noFill/>
            <a:miter lim="800000"/>
            <a:headEnd/>
            <a:tailEnd/>
          </a:ln>
          <a:effectLst/>
        </p:spPr>
        <p:txBody>
          <a:bodyPr/>
          <a:lstStyle/>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由熊彼特提出</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cs typeface="Times New Roman" pitchFamily="18" charset="0"/>
              </a:rPr>
              <a:t>创新</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是“建立一种新的生产函数”（将生产要素的新组合引入生产体系）。包括：开发新产品或改良原产品，采用新的生产技术或生产方法，采用新的营销手段开辟新的销售市场，获得原材料的新来源，创建新的企业组织等</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熊彼特认为，创新提高了生产效率，为创新者带来了盈利，引起其他企业仿效，形成创新浪潮。创新浪潮使银行信用扩大，对资本品的需求增加，引起经济繁荣。随着创新普及，盈利机会消失，银行信用紧缩，对资本品的需求减少，这就引起经济衰退。直至另一次创新出现，经济才再次繁荣。</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2" name="日期占位符 1"/>
          <p:cNvSpPr>
            <a:spLocks noGrp="1"/>
          </p:cNvSpPr>
          <p:nvPr>
            <p:ph type="dt" sz="half" idx="10"/>
          </p:nvPr>
        </p:nvSpPr>
        <p:spPr/>
        <p:txBody>
          <a:bodyPr/>
          <a:lstStyle/>
          <a:p>
            <a:pPr>
              <a:defRPr/>
            </a:pPr>
            <a:fld id="{9ADA7660-5008-4C81-9613-82CA6D5B5F93}"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98515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9043"/>
                                        </p:tgtEl>
                                        <p:attrNameLst>
                                          <p:attrName>style.visibility</p:attrName>
                                        </p:attrNameLst>
                                      </p:cBhvr>
                                      <p:to>
                                        <p:strVal val="visible"/>
                                      </p:to>
                                    </p:set>
                                    <p:animEffect transition="in" filter="blinds(horizontal)">
                                      <p:cBhvr>
                                        <p:cTn id="7" dur="500"/>
                                        <p:tgtEl>
                                          <p:spTgt spid="599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9067"/>
                                        </p:tgtEl>
                                        <p:attrNameLst>
                                          <p:attrName>style.visibility</p:attrName>
                                        </p:attrNameLst>
                                      </p:cBhvr>
                                      <p:to>
                                        <p:strVal val="visible"/>
                                      </p:to>
                                    </p:set>
                                    <p:animEffect transition="in" filter="wipe(up)">
                                      <p:cBhvr>
                                        <p:cTn id="12" dur="500"/>
                                        <p:tgtEl>
                                          <p:spTgt spid="59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p:bldP spid="59906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186B5A2-A0F6-45AD-BDAE-E37E6888406B}" type="slidenum">
              <a:rPr lang="en-GB" altLang="zh-CN" sz="1200" b="0">
                <a:solidFill>
                  <a:schemeClr val="bg1"/>
                </a:solidFill>
              </a:rPr>
              <a:pPr/>
              <a:t>56</a:t>
            </a:fld>
            <a:endParaRPr lang="en-GB" altLang="zh-CN" sz="1200" b="0">
              <a:solidFill>
                <a:schemeClr val="bg1"/>
              </a:solidFill>
            </a:endParaRPr>
          </a:p>
        </p:txBody>
      </p:sp>
      <p:sp>
        <p:nvSpPr>
          <p:cNvPr id="599043" name="Comment 3">
            <a:hlinkClick r:id="rId2" action="ppaction://hlinksldjump"/>
          </p:cNvPr>
          <p:cNvSpPr>
            <a:spLocks noChangeArrowheads="1"/>
          </p:cNvSpPr>
          <p:nvPr/>
        </p:nvSpPr>
        <p:spPr bwMode="auto">
          <a:xfrm>
            <a:off x="755650" y="765175"/>
            <a:ext cx="4608513"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600">
                <a:solidFill>
                  <a:srgbClr val="336699"/>
                </a:solidFill>
                <a:latin typeface="微软雅黑" panose="020B0503020204020204" pitchFamily="34" charset="-122"/>
                <a:ea typeface="微软雅黑" panose="020B0503020204020204" pitchFamily="34" charset="-122"/>
              </a:rPr>
              <a:t>5. </a:t>
            </a:r>
            <a:r>
              <a:rPr lang="zh-CN" altLang="en-US" sz="2600">
                <a:solidFill>
                  <a:srgbClr val="336699"/>
                </a:solidFill>
                <a:latin typeface="微软雅黑" panose="020B0503020204020204" pitchFamily="34" charset="-122"/>
                <a:ea typeface="微软雅黑" panose="020B0503020204020204" pitchFamily="34" charset="-122"/>
              </a:rPr>
              <a:t>心理预期理论</a:t>
            </a:r>
            <a:r>
              <a:rPr lang="zh-CN" altLang="en-US" sz="2600">
                <a:latin typeface="微软雅黑" panose="020B0503020204020204" pitchFamily="34" charset="-122"/>
                <a:ea typeface="微软雅黑" panose="020B0503020204020204" pitchFamily="34" charset="-122"/>
              </a:rPr>
              <a:t> </a:t>
            </a:r>
          </a:p>
        </p:txBody>
      </p:sp>
      <p:sp>
        <p:nvSpPr>
          <p:cNvPr id="599067" name="Rectangle 27"/>
          <p:cNvSpPr>
            <a:spLocks noChangeArrowheads="1"/>
          </p:cNvSpPr>
          <p:nvPr/>
        </p:nvSpPr>
        <p:spPr bwMode="auto">
          <a:xfrm>
            <a:off x="755650" y="1772816"/>
            <a:ext cx="7632700" cy="4104357"/>
          </a:xfrm>
          <a:prstGeom prst="rect">
            <a:avLst/>
          </a:prstGeom>
          <a:noFill/>
          <a:ln w="9525">
            <a:noFill/>
            <a:miter lim="800000"/>
            <a:headEnd/>
            <a:tailEnd/>
          </a:ln>
          <a:effectLst/>
        </p:spPr>
        <p:txBody>
          <a:bodyPr/>
          <a:lstStyle/>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该理论认为，预期对人们的经济行为有决定性影响，乐观的预期与悲观的预期交替引起了经济周期中繁荣与萧条的交替</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当任何一种原因刺激了投资活动，引起经济高涨之后，人们对未来预期的乐观程度一般总会超过合理的程度。这就导致过多的投资，形成经济过度繁荣。而当这种过度乐观的情绪所造成的错误被觉察以后，又会变成不合理的过分悲观的预期。由此过度减少投资，引起经济萧条</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2" name="日期占位符 1"/>
          <p:cNvSpPr>
            <a:spLocks noGrp="1"/>
          </p:cNvSpPr>
          <p:nvPr>
            <p:ph type="dt" sz="half" idx="10"/>
          </p:nvPr>
        </p:nvSpPr>
        <p:spPr/>
        <p:txBody>
          <a:bodyPr/>
          <a:lstStyle/>
          <a:p>
            <a:pPr>
              <a:defRPr/>
            </a:pPr>
            <a:fld id="{C4469E91-0045-401B-A776-31E25F90106C}"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414679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9043"/>
                                        </p:tgtEl>
                                        <p:attrNameLst>
                                          <p:attrName>style.visibility</p:attrName>
                                        </p:attrNameLst>
                                      </p:cBhvr>
                                      <p:to>
                                        <p:strVal val="visible"/>
                                      </p:to>
                                    </p:set>
                                    <p:animEffect transition="in" filter="blinds(horizontal)">
                                      <p:cBhvr>
                                        <p:cTn id="7" dur="500"/>
                                        <p:tgtEl>
                                          <p:spTgt spid="599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9067"/>
                                        </p:tgtEl>
                                        <p:attrNameLst>
                                          <p:attrName>style.visibility</p:attrName>
                                        </p:attrNameLst>
                                      </p:cBhvr>
                                      <p:to>
                                        <p:strVal val="visible"/>
                                      </p:to>
                                    </p:set>
                                    <p:animEffect transition="in" filter="wipe(up)">
                                      <p:cBhvr>
                                        <p:cTn id="12" dur="500"/>
                                        <p:tgtEl>
                                          <p:spTgt spid="59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p:bldP spid="59906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85E73B4-1DDF-4C34-81FC-326F8A5B8E23}" type="slidenum">
              <a:rPr lang="en-GB" altLang="zh-CN" sz="1200" b="0">
                <a:solidFill>
                  <a:schemeClr val="bg1"/>
                </a:solidFill>
              </a:rPr>
              <a:pPr/>
              <a:t>57</a:t>
            </a:fld>
            <a:endParaRPr lang="en-GB" altLang="zh-CN" sz="1200" b="0">
              <a:solidFill>
                <a:schemeClr val="bg1"/>
              </a:solidFill>
            </a:endParaRPr>
          </a:p>
        </p:txBody>
      </p:sp>
      <p:sp>
        <p:nvSpPr>
          <p:cNvPr id="599043" name="Comment 3">
            <a:hlinkClick r:id="rId2" action="ppaction://hlinksldjump"/>
          </p:cNvPr>
          <p:cNvSpPr>
            <a:spLocks noChangeArrowheads="1"/>
          </p:cNvSpPr>
          <p:nvPr/>
        </p:nvSpPr>
        <p:spPr bwMode="auto">
          <a:xfrm>
            <a:off x="755650" y="765175"/>
            <a:ext cx="4608513"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600">
                <a:solidFill>
                  <a:srgbClr val="336699"/>
                </a:solidFill>
                <a:latin typeface="微软雅黑" panose="020B0503020204020204" pitchFamily="34" charset="-122"/>
                <a:ea typeface="微软雅黑" panose="020B0503020204020204" pitchFamily="34" charset="-122"/>
              </a:rPr>
              <a:t>6. </a:t>
            </a:r>
            <a:r>
              <a:rPr lang="zh-CN" altLang="en-US" sz="2600">
                <a:solidFill>
                  <a:srgbClr val="336699"/>
                </a:solidFill>
                <a:latin typeface="微软雅黑" panose="020B0503020204020204" pitchFamily="34" charset="-122"/>
                <a:ea typeface="微软雅黑" panose="020B0503020204020204" pitchFamily="34" charset="-122"/>
              </a:rPr>
              <a:t>太阳黑子理论</a:t>
            </a:r>
            <a:r>
              <a:rPr lang="zh-CN" altLang="en-US" sz="2600">
                <a:latin typeface="微软雅黑" panose="020B0503020204020204" pitchFamily="34" charset="-122"/>
                <a:ea typeface="微软雅黑" panose="020B0503020204020204" pitchFamily="34" charset="-122"/>
              </a:rPr>
              <a:t> </a:t>
            </a:r>
          </a:p>
        </p:txBody>
      </p:sp>
      <p:sp>
        <p:nvSpPr>
          <p:cNvPr id="599067" name="Rectangle 27"/>
          <p:cNvSpPr>
            <a:spLocks noChangeArrowheads="1"/>
          </p:cNvSpPr>
          <p:nvPr/>
        </p:nvSpPr>
        <p:spPr bwMode="auto">
          <a:xfrm>
            <a:off x="827088" y="1700808"/>
            <a:ext cx="7632700" cy="3816424"/>
          </a:xfrm>
          <a:prstGeom prst="rect">
            <a:avLst/>
          </a:prstGeom>
          <a:noFill/>
          <a:ln w="9525">
            <a:noFill/>
            <a:miter lim="800000"/>
            <a:headEnd/>
            <a:tailEnd/>
          </a:ln>
          <a:effectLst/>
        </p:spPr>
        <p:txBody>
          <a:bodyPr/>
          <a:lstStyle/>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该理论认为，太阳黑子的活动对农业生产影响很大，而农业生产的状况又会影响工业及整个经济。太阳黑子活动的周期性决定了经济的周期性</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具体说，太阳黑子活动频繁就使农业生产减产，农业的减产影响到工业、商业、工资、购买力、投资等方面，从而引起整个经济萧条。相反，太阳黑子活动减少则使农业丰收，整个经济繁荣</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他们用长期中太阳黑子活动周期与经济周期基本吻合的资料来证明这种理论</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2" name="日期占位符 1"/>
          <p:cNvSpPr>
            <a:spLocks noGrp="1"/>
          </p:cNvSpPr>
          <p:nvPr>
            <p:ph type="dt" sz="half" idx="10"/>
          </p:nvPr>
        </p:nvSpPr>
        <p:spPr/>
        <p:txBody>
          <a:bodyPr/>
          <a:lstStyle/>
          <a:p>
            <a:pPr>
              <a:defRPr/>
            </a:pPr>
            <a:fld id="{699087BA-1B48-42D0-BA33-0CCFFCDE5869}"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218375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9043"/>
                                        </p:tgtEl>
                                        <p:attrNameLst>
                                          <p:attrName>style.visibility</p:attrName>
                                        </p:attrNameLst>
                                      </p:cBhvr>
                                      <p:to>
                                        <p:strVal val="visible"/>
                                      </p:to>
                                    </p:set>
                                    <p:animEffect transition="in" filter="blinds(horizontal)">
                                      <p:cBhvr>
                                        <p:cTn id="7" dur="500"/>
                                        <p:tgtEl>
                                          <p:spTgt spid="599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9067"/>
                                        </p:tgtEl>
                                        <p:attrNameLst>
                                          <p:attrName>style.visibility</p:attrName>
                                        </p:attrNameLst>
                                      </p:cBhvr>
                                      <p:to>
                                        <p:strVal val="visible"/>
                                      </p:to>
                                    </p:set>
                                    <p:animEffect transition="in" filter="wipe(up)">
                                      <p:cBhvr>
                                        <p:cTn id="12" dur="500"/>
                                        <p:tgtEl>
                                          <p:spTgt spid="59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p:bldP spid="59906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DADA089-0DC5-40D2-A890-71FFE170C180}" type="slidenum">
              <a:rPr lang="en-GB" altLang="zh-CN" sz="1200" b="0">
                <a:solidFill>
                  <a:schemeClr val="bg1"/>
                </a:solidFill>
              </a:rPr>
              <a:pPr/>
              <a:t>58</a:t>
            </a:fld>
            <a:endParaRPr lang="en-GB" altLang="zh-CN" sz="1200" b="0">
              <a:solidFill>
                <a:schemeClr val="bg1"/>
              </a:solidFill>
            </a:endParaRPr>
          </a:p>
        </p:txBody>
      </p:sp>
      <p:sp>
        <p:nvSpPr>
          <p:cNvPr id="599043" name="Comment 3">
            <a:hlinkClick r:id="rId2" action="ppaction://hlinksldjump"/>
          </p:cNvPr>
          <p:cNvSpPr>
            <a:spLocks noChangeArrowheads="1"/>
          </p:cNvSpPr>
          <p:nvPr/>
        </p:nvSpPr>
        <p:spPr bwMode="auto">
          <a:xfrm>
            <a:off x="755650" y="765175"/>
            <a:ext cx="4608513"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600">
                <a:solidFill>
                  <a:srgbClr val="336699"/>
                </a:solidFill>
                <a:latin typeface="微软雅黑" panose="020B0503020204020204" pitchFamily="34" charset="-122"/>
                <a:ea typeface="微软雅黑" panose="020B0503020204020204" pitchFamily="34" charset="-122"/>
              </a:rPr>
              <a:t>7. </a:t>
            </a:r>
            <a:r>
              <a:rPr lang="zh-CN" altLang="en-US" sz="2600">
                <a:solidFill>
                  <a:srgbClr val="336699"/>
                </a:solidFill>
                <a:latin typeface="微软雅黑" panose="020B0503020204020204" pitchFamily="34" charset="-122"/>
                <a:ea typeface="微软雅黑" panose="020B0503020204020204" pitchFamily="34" charset="-122"/>
              </a:rPr>
              <a:t>政治周期理论</a:t>
            </a:r>
            <a:r>
              <a:rPr lang="zh-CN" altLang="en-US" sz="2600">
                <a:latin typeface="微软雅黑" panose="020B0503020204020204" pitchFamily="34" charset="-122"/>
                <a:ea typeface="微软雅黑" panose="020B0503020204020204" pitchFamily="34" charset="-122"/>
              </a:rPr>
              <a:t> </a:t>
            </a:r>
          </a:p>
        </p:txBody>
      </p:sp>
      <p:sp>
        <p:nvSpPr>
          <p:cNvPr id="599067" name="Rectangle 27"/>
          <p:cNvSpPr>
            <a:spLocks noChangeArrowheads="1"/>
          </p:cNvSpPr>
          <p:nvPr/>
        </p:nvSpPr>
        <p:spPr bwMode="auto">
          <a:xfrm>
            <a:off x="765869" y="1636713"/>
            <a:ext cx="7632700" cy="4168552"/>
          </a:xfrm>
          <a:prstGeom prst="rect">
            <a:avLst/>
          </a:prstGeom>
          <a:noFill/>
          <a:ln w="9525">
            <a:noFill/>
            <a:miter lim="800000"/>
            <a:headEnd/>
            <a:tailEnd/>
          </a:ln>
          <a:effectLst/>
        </p:spPr>
        <p:txBody>
          <a:bodyPr/>
          <a:lstStyle/>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该理论将政治因素作为影响经济周期性波动的一种重要因素。基本模型可分为机会主义模型和党派模型两大类</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机会主义模型强调政治家为了达到选举目的而操纵经济政策的倾向，政府为保持经济的稳定，交替使用扩张性的政策和紧缩性的政策</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党派模型强调政治家的意识形态至上的倾向，不同党派为显示与对手的不同，有意改变对手的政策</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受理性预期学派的影响，有的经济学家在政治周期理论中还加入了预期假设，使政治周期理论进入新阶段</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2" name="日期占位符 1"/>
          <p:cNvSpPr>
            <a:spLocks noGrp="1"/>
          </p:cNvSpPr>
          <p:nvPr>
            <p:ph type="dt" sz="half" idx="10"/>
          </p:nvPr>
        </p:nvSpPr>
        <p:spPr/>
        <p:txBody>
          <a:bodyPr/>
          <a:lstStyle/>
          <a:p>
            <a:pPr>
              <a:defRPr/>
            </a:pPr>
            <a:fld id="{79122433-DE8C-47B6-BC61-98666850AF61}"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016765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9043"/>
                                        </p:tgtEl>
                                        <p:attrNameLst>
                                          <p:attrName>style.visibility</p:attrName>
                                        </p:attrNameLst>
                                      </p:cBhvr>
                                      <p:to>
                                        <p:strVal val="visible"/>
                                      </p:to>
                                    </p:set>
                                    <p:animEffect transition="in" filter="blinds(horizontal)">
                                      <p:cBhvr>
                                        <p:cTn id="7" dur="500"/>
                                        <p:tgtEl>
                                          <p:spTgt spid="599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9067">
                                            <p:txEl>
                                              <p:pRg st="0" end="0"/>
                                            </p:txEl>
                                          </p:spTgt>
                                        </p:tgtEl>
                                        <p:attrNameLst>
                                          <p:attrName>style.visibility</p:attrName>
                                        </p:attrNameLst>
                                      </p:cBhvr>
                                      <p:to>
                                        <p:strVal val="visible"/>
                                      </p:to>
                                    </p:set>
                                    <p:animEffect transition="in" filter="wipe(up)">
                                      <p:cBhvr>
                                        <p:cTn id="12" dur="500"/>
                                        <p:tgtEl>
                                          <p:spTgt spid="5990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99067">
                                            <p:txEl>
                                              <p:pRg st="1" end="1"/>
                                            </p:txEl>
                                          </p:spTgt>
                                        </p:tgtEl>
                                        <p:attrNameLst>
                                          <p:attrName>style.visibility</p:attrName>
                                        </p:attrNameLst>
                                      </p:cBhvr>
                                      <p:to>
                                        <p:strVal val="visible"/>
                                      </p:to>
                                    </p:set>
                                    <p:animEffect transition="in" filter="wipe(up)">
                                      <p:cBhvr>
                                        <p:cTn id="17" dur="500"/>
                                        <p:tgtEl>
                                          <p:spTgt spid="5990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99067">
                                            <p:txEl>
                                              <p:pRg st="2" end="2"/>
                                            </p:txEl>
                                          </p:spTgt>
                                        </p:tgtEl>
                                        <p:attrNameLst>
                                          <p:attrName>style.visibility</p:attrName>
                                        </p:attrNameLst>
                                      </p:cBhvr>
                                      <p:to>
                                        <p:strVal val="visible"/>
                                      </p:to>
                                    </p:set>
                                    <p:animEffect transition="in" filter="wipe(up)">
                                      <p:cBhvr>
                                        <p:cTn id="22" dur="500"/>
                                        <p:tgtEl>
                                          <p:spTgt spid="59906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99067">
                                            <p:txEl>
                                              <p:pRg st="3" end="3"/>
                                            </p:txEl>
                                          </p:spTgt>
                                        </p:tgtEl>
                                        <p:attrNameLst>
                                          <p:attrName>style.visibility</p:attrName>
                                        </p:attrNameLst>
                                      </p:cBhvr>
                                      <p:to>
                                        <p:strVal val="visible"/>
                                      </p:to>
                                    </p:set>
                                    <p:animEffect transition="in" filter="wipe(up)">
                                      <p:cBhvr>
                                        <p:cTn id="27" dur="500"/>
                                        <p:tgtEl>
                                          <p:spTgt spid="599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p:bldP spid="599067"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8586AA0-87B4-4B96-91EA-FE56060285F4}" type="slidenum">
              <a:rPr lang="en-GB" altLang="zh-CN" sz="1200" b="0">
                <a:solidFill>
                  <a:schemeClr val="bg1"/>
                </a:solidFill>
              </a:rPr>
              <a:pPr/>
              <a:t>59</a:t>
            </a:fld>
            <a:endParaRPr lang="en-GB" altLang="zh-CN" sz="1200" b="0">
              <a:solidFill>
                <a:schemeClr val="bg1"/>
              </a:solidFill>
            </a:endParaRPr>
          </a:p>
        </p:txBody>
      </p:sp>
      <p:sp>
        <p:nvSpPr>
          <p:cNvPr id="589828" name="Rectangle 4"/>
          <p:cNvSpPr>
            <a:spLocks noChangeArrowheads="1"/>
          </p:cNvSpPr>
          <p:nvPr/>
        </p:nvSpPr>
        <p:spPr bwMode="auto">
          <a:xfrm>
            <a:off x="900113" y="1132682"/>
            <a:ext cx="51117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加速数原理</a:t>
            </a:r>
          </a:p>
        </p:txBody>
      </p:sp>
      <p:sp>
        <p:nvSpPr>
          <p:cNvPr id="589830" name="Rectangle 6"/>
          <p:cNvSpPr>
            <a:spLocks noChangeArrowheads="1"/>
          </p:cNvSpPr>
          <p:nvPr/>
        </p:nvSpPr>
        <p:spPr bwMode="auto">
          <a:xfrm>
            <a:off x="900113" y="1916113"/>
            <a:ext cx="7488237" cy="3024187"/>
          </a:xfrm>
          <a:prstGeom prst="rect">
            <a:avLst/>
          </a:prstGeom>
          <a:noFill/>
          <a:ln w="9525">
            <a:noFill/>
            <a:miter lim="800000"/>
            <a:headEnd/>
            <a:tailEnd/>
          </a:ln>
          <a:effectLst/>
        </p:spPr>
        <p:txBody>
          <a:bodyPr/>
          <a:lstStyle/>
          <a:p>
            <a:pPr marL="273050" indent="-273050" algn="just" eaLnBrk="1" hangingPunct="1">
              <a:spcBef>
                <a:spcPct val="4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乘数原理说明投资变动对产出变动的影响。即投资增加，产出可以数倍于投资的增量增加。这个倍数就是投资乘数，等于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1/(1-β)</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 </a:t>
            </a:r>
          </a:p>
          <a:p>
            <a:pPr marL="273050" indent="-273050" algn="just" eaLnBrk="1" hangingPunct="1">
              <a:spcBef>
                <a:spcPts val="12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产出变动也会影响投资。因为，现代机器大生产具有大量使用固定资本设备的技术特点。如果产出增加，在没有多余固定资本设备的情况下，就必须增加相应的机器设备，即引起投资的数倍增加</a:t>
            </a:r>
          </a:p>
        </p:txBody>
      </p:sp>
      <p:sp>
        <p:nvSpPr>
          <p:cNvPr id="589831" name="Comment 7">
            <a:hlinkClick r:id="rId3" action="ppaction://hlinksldjump"/>
          </p:cNvPr>
          <p:cNvSpPr>
            <a:spLocks noChangeArrowheads="1"/>
          </p:cNvSpPr>
          <p:nvPr/>
        </p:nvSpPr>
        <p:spPr bwMode="auto">
          <a:xfrm>
            <a:off x="683568" y="285751"/>
            <a:ext cx="6192838"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smtClean="0">
                <a:solidFill>
                  <a:srgbClr val="336699"/>
                </a:solidFill>
                <a:latin typeface="微软雅黑" panose="020B0503020204020204" pitchFamily="34" charset="-122"/>
                <a:ea typeface="微软雅黑" panose="020B0503020204020204" pitchFamily="34" charset="-122"/>
              </a:rPr>
              <a:t>7.7.2 </a:t>
            </a:r>
            <a:r>
              <a:rPr lang="zh-CN" altLang="en-US" sz="2800" dirty="0">
                <a:solidFill>
                  <a:srgbClr val="336699"/>
                </a:solidFill>
                <a:latin typeface="微软雅黑" panose="020B0503020204020204" pitchFamily="34" charset="-122"/>
                <a:ea typeface="微软雅黑" panose="020B0503020204020204" pitchFamily="34" charset="-122"/>
              </a:rPr>
              <a:t>乘数</a:t>
            </a:r>
            <a:r>
              <a:rPr lang="en-US" altLang="zh-CN" sz="2800" dirty="0">
                <a:solidFill>
                  <a:srgbClr val="336699"/>
                </a:solidFill>
                <a:latin typeface="微软雅黑" panose="020B0503020204020204" pitchFamily="34" charset="-122"/>
                <a:ea typeface="微软雅黑" panose="020B0503020204020204" pitchFamily="34" charset="-122"/>
              </a:rPr>
              <a:t>-</a:t>
            </a:r>
            <a:r>
              <a:rPr lang="zh-CN" altLang="en-US" sz="2800" dirty="0">
                <a:solidFill>
                  <a:srgbClr val="336699"/>
                </a:solidFill>
                <a:latin typeface="微软雅黑" panose="020B0503020204020204" pitchFamily="34" charset="-122"/>
                <a:ea typeface="微软雅黑" panose="020B0503020204020204" pitchFamily="34" charset="-122"/>
              </a:rPr>
              <a:t>加速数模型 </a:t>
            </a:r>
          </a:p>
        </p:txBody>
      </p:sp>
      <p:sp>
        <p:nvSpPr>
          <p:cNvPr id="3072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0727" name="对象 2"/>
          <p:cNvGraphicFramePr>
            <a:graphicFrameLocks noChangeAspect="1"/>
          </p:cNvGraphicFramePr>
          <p:nvPr/>
        </p:nvGraphicFramePr>
        <p:xfrm>
          <a:off x="1514475" y="5064125"/>
          <a:ext cx="3519488" cy="647700"/>
        </p:xfrm>
        <a:graphic>
          <a:graphicData uri="http://schemas.openxmlformats.org/presentationml/2006/ole">
            <mc:AlternateContent xmlns:mc="http://schemas.openxmlformats.org/markup-compatibility/2006">
              <mc:Choice xmlns:v="urn:schemas-microsoft-com:vml" Requires="v">
                <p:oleObj spid="_x0000_s48154" name="Equation" r:id="rId4" imgW="2273300" imgH="419100" progId="Equation.DSMT4">
                  <p:embed/>
                </p:oleObj>
              </mc:Choice>
              <mc:Fallback>
                <p:oleObj name="Equation" r:id="rId4" imgW="22733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4475" y="5064125"/>
                        <a:ext cx="35194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0729" name="对象 4"/>
          <p:cNvGraphicFramePr>
            <a:graphicFrameLocks noChangeAspect="1"/>
          </p:cNvGraphicFramePr>
          <p:nvPr/>
        </p:nvGraphicFramePr>
        <p:xfrm>
          <a:off x="5794375" y="5022850"/>
          <a:ext cx="1225550" cy="720725"/>
        </p:xfrm>
        <a:graphic>
          <a:graphicData uri="http://schemas.openxmlformats.org/presentationml/2006/ole">
            <mc:AlternateContent xmlns:mc="http://schemas.openxmlformats.org/markup-compatibility/2006">
              <mc:Choice xmlns:v="urn:schemas-microsoft-com:vml" Requires="v">
                <p:oleObj spid="_x0000_s48155" name="Equation" r:id="rId6" imgW="761669" imgH="444307" progId="Equation.DSMT4">
                  <p:embed/>
                </p:oleObj>
              </mc:Choice>
              <mc:Fallback>
                <p:oleObj name="Equation" r:id="rId6" imgW="761669" imgH="44430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4375" y="5022850"/>
                        <a:ext cx="12255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5352954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31"/>
                                        </p:tgtEl>
                                        <p:attrNameLst>
                                          <p:attrName>style.visibility</p:attrName>
                                        </p:attrNameLst>
                                      </p:cBhvr>
                                      <p:to>
                                        <p:strVal val="visible"/>
                                      </p:to>
                                    </p:set>
                                    <p:animEffect transition="in" filter="blinds(horizontal)">
                                      <p:cBhvr>
                                        <p:cTn id="7" dur="500"/>
                                        <p:tgtEl>
                                          <p:spTgt spid="589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28"/>
                                        </p:tgtEl>
                                        <p:attrNameLst>
                                          <p:attrName>style.visibility</p:attrName>
                                        </p:attrNameLst>
                                      </p:cBhvr>
                                      <p:to>
                                        <p:strVal val="visible"/>
                                      </p:to>
                                    </p:set>
                                    <p:animEffect transition="in" filter="blinds(horizontal)">
                                      <p:cBhvr>
                                        <p:cTn id="12" dur="500"/>
                                        <p:tgtEl>
                                          <p:spTgt spid="5898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9830">
                                            <p:txEl>
                                              <p:pRg st="0" end="0"/>
                                            </p:txEl>
                                          </p:spTgt>
                                        </p:tgtEl>
                                        <p:attrNameLst>
                                          <p:attrName>style.visibility</p:attrName>
                                        </p:attrNameLst>
                                      </p:cBhvr>
                                      <p:to>
                                        <p:strVal val="visible"/>
                                      </p:to>
                                    </p:set>
                                    <p:animEffect transition="in" filter="blinds(horizontal)">
                                      <p:cBhvr>
                                        <p:cTn id="17" dur="500"/>
                                        <p:tgtEl>
                                          <p:spTgt spid="58983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9830">
                                            <p:txEl>
                                              <p:pRg st="1" end="1"/>
                                            </p:txEl>
                                          </p:spTgt>
                                        </p:tgtEl>
                                        <p:attrNameLst>
                                          <p:attrName>style.visibility</p:attrName>
                                        </p:attrNameLst>
                                      </p:cBhvr>
                                      <p:to>
                                        <p:strVal val="visible"/>
                                      </p:to>
                                    </p:set>
                                    <p:animEffect transition="in" filter="blinds(horizontal)">
                                      <p:cBhvr>
                                        <p:cTn id="22" dur="500"/>
                                        <p:tgtEl>
                                          <p:spTgt spid="58983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727"/>
                                        </p:tgtEl>
                                        <p:attrNameLst>
                                          <p:attrName>style.visibility</p:attrName>
                                        </p:attrNameLst>
                                      </p:cBhvr>
                                      <p:to>
                                        <p:strVal val="visible"/>
                                      </p:to>
                                    </p:set>
                                    <p:animEffect transition="in" filter="blinds(horizontal)">
                                      <p:cBhvr>
                                        <p:cTn id="27" dur="500"/>
                                        <p:tgtEl>
                                          <p:spTgt spid="30727"/>
                                        </p:tgtEl>
                                      </p:cBhvr>
                                    </p:animEffect>
                                  </p:childTnLst>
                                </p:cTn>
                              </p:par>
                              <p:par>
                                <p:cTn id="28" presetID="3" presetClass="entr" presetSubtype="10" fill="hold" nodeType="withEffect">
                                  <p:stCondLst>
                                    <p:cond delay="0"/>
                                  </p:stCondLst>
                                  <p:childTnLst>
                                    <p:set>
                                      <p:cBhvr>
                                        <p:cTn id="29" dur="1" fill="hold">
                                          <p:stCondLst>
                                            <p:cond delay="0"/>
                                          </p:stCondLst>
                                        </p:cTn>
                                        <p:tgtEl>
                                          <p:spTgt spid="30729"/>
                                        </p:tgtEl>
                                        <p:attrNameLst>
                                          <p:attrName>style.visibility</p:attrName>
                                        </p:attrNameLst>
                                      </p:cBhvr>
                                      <p:to>
                                        <p:strVal val="visible"/>
                                      </p:to>
                                    </p:set>
                                    <p:animEffect transition="in" filter="blinds(horizontal)">
                                      <p:cBhvr>
                                        <p:cTn id="30"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8" grpId="0" autoUpdateAnimBg="0"/>
      <p:bldP spid="589830" grpId="0" build="p" autoUpdateAnimBg="0"/>
      <p:bldP spid="58983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3038212-F062-4D0D-B22E-BBE7F3488301}" type="slidenum">
              <a:rPr lang="en-GB" altLang="zh-CN" sz="1200" b="0">
                <a:solidFill>
                  <a:schemeClr val="bg1"/>
                </a:solidFill>
              </a:rPr>
              <a:pPr/>
              <a:t>6</a:t>
            </a:fld>
            <a:endParaRPr lang="en-GB" altLang="zh-CN" sz="1200" b="0">
              <a:solidFill>
                <a:schemeClr val="bg1"/>
              </a:solidFill>
            </a:endParaRPr>
          </a:p>
        </p:txBody>
      </p:sp>
      <p:sp>
        <p:nvSpPr>
          <p:cNvPr id="439298" name="Comment 2">
            <a:hlinkClick r:id="rId2" action="ppaction://hlinksldjump"/>
          </p:cNvPr>
          <p:cNvSpPr>
            <a:spLocks noChangeArrowheads="1"/>
          </p:cNvSpPr>
          <p:nvPr/>
        </p:nvSpPr>
        <p:spPr bwMode="auto">
          <a:xfrm>
            <a:off x="606425" y="1042988"/>
            <a:ext cx="3965575" cy="3810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7</a:t>
            </a:r>
            <a:r>
              <a:rPr lang="en-US" altLang="zh-CN" sz="2800" dirty="0" smtClean="0">
                <a:solidFill>
                  <a:srgbClr val="336699"/>
                </a:solidFill>
                <a:latin typeface="微软雅黑" pitchFamily="34" charset="-122"/>
                <a:ea typeface="微软雅黑" pitchFamily="34" charset="-122"/>
              </a:rPr>
              <a:t>.2.1 </a:t>
            </a:r>
            <a:r>
              <a:rPr lang="zh-CN" altLang="en-US" sz="2800" dirty="0">
                <a:solidFill>
                  <a:srgbClr val="336699"/>
                </a:solidFill>
                <a:latin typeface="微软雅黑" pitchFamily="34" charset="-122"/>
                <a:ea typeface="微软雅黑" pitchFamily="34" charset="-122"/>
              </a:rPr>
              <a:t>失业的原因解释</a:t>
            </a:r>
            <a:r>
              <a:rPr lang="zh-CN" altLang="en-US" sz="28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439474" name="Rectangle 178"/>
          <p:cNvSpPr>
            <a:spLocks noChangeArrowheads="1"/>
          </p:cNvSpPr>
          <p:nvPr/>
        </p:nvSpPr>
        <p:spPr bwMode="auto">
          <a:xfrm>
            <a:off x="898525" y="2636838"/>
            <a:ext cx="7561263" cy="3600450"/>
          </a:xfrm>
          <a:prstGeom prst="rect">
            <a:avLst/>
          </a:prstGeom>
          <a:noFill/>
          <a:ln w="9525">
            <a:noFill/>
            <a:miter lim="800000"/>
            <a:headEnd/>
            <a:tailEnd/>
          </a:ln>
          <a:effectLst/>
        </p:spPr>
        <p:txBody>
          <a:bodyPr/>
          <a:lstStyle/>
          <a:p>
            <a:pPr marL="342900" lvl="1" indent="-342900" algn="just" eaLnBrk="1" hangingPunct="1">
              <a:lnSpc>
                <a:spcPct val="95000"/>
              </a:lnSpc>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新古典经济学的失业理论以“萨伊定律”为核心</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lvl="1" indent="-342900" algn="just" eaLnBrk="1" hangingPunct="1">
              <a:lnSpc>
                <a:spcPct val="95000"/>
              </a:lnSpc>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按照萨伊定律，一种商品的生产、销售必然为其他商品的生产、销售创造条件，因而商品的供给与需求总是趋于均衡，不会出现生产过剩。且每一个商品生产者都是理性的，都会尽力扩大生产、销售，这样社会的生产、销售就能达到最高水平，从而实现充分就业</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lvl="1" indent="-342900" algn="just" eaLnBrk="1" hangingPunct="1">
              <a:lnSpc>
                <a:spcPct val="95000"/>
              </a:lnSpc>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如果社会存在失业，那也只是自愿失业和摩擦性失业，只是生产过程中局部的、暂时的失调</a:t>
            </a:r>
            <a:endParaRPr kumimoji="1" lang="en-US" altLang="zh-CN" sz="2400" dirty="0">
              <a:solidFill>
                <a:schemeClr val="tx1"/>
              </a:solidFill>
              <a:effectLst>
                <a:outerShdw blurRad="38100" dist="38100" dir="2700000" algn="tl">
                  <a:srgbClr val="C0C0C0"/>
                </a:outerShdw>
              </a:effectLst>
              <a:latin typeface="宋体" pitchFamily="2" charset="-122"/>
            </a:endParaRPr>
          </a:p>
        </p:txBody>
      </p:sp>
      <p:sp>
        <p:nvSpPr>
          <p:cNvPr id="2970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 name="Comment 3">
            <a:hlinkClick r:id="rId3" action="ppaction://hlinksldjump"/>
          </p:cNvPr>
          <p:cNvSpPr>
            <a:spLocks noChangeArrowheads="1"/>
          </p:cNvSpPr>
          <p:nvPr/>
        </p:nvSpPr>
        <p:spPr bwMode="auto">
          <a:xfrm>
            <a:off x="503238" y="287338"/>
            <a:ext cx="4679950"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80000"/>
              </a:lnSpc>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7</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.2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失业的原因及影响 </a:t>
            </a:r>
          </a:p>
        </p:txBody>
      </p:sp>
      <p:sp>
        <p:nvSpPr>
          <p:cNvPr id="7" name="Comment 2">
            <a:hlinkClick r:id="rId2" action="ppaction://hlinksldjump"/>
          </p:cNvPr>
          <p:cNvSpPr>
            <a:spLocks noChangeArrowheads="1"/>
          </p:cNvSpPr>
          <p:nvPr/>
        </p:nvSpPr>
        <p:spPr bwMode="auto">
          <a:xfrm>
            <a:off x="827088" y="2060575"/>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1. </a:t>
            </a:r>
            <a:r>
              <a:rPr lang="zh-CN" altLang="en-US" sz="2600" dirty="0">
                <a:solidFill>
                  <a:srgbClr val="336699"/>
                </a:solidFill>
                <a:latin typeface="微软雅黑" pitchFamily="34" charset="-122"/>
                <a:ea typeface="微软雅黑" pitchFamily="34" charset="-122"/>
              </a:rPr>
              <a:t>新古典经济学的解释</a:t>
            </a:r>
            <a:r>
              <a:rPr lang="zh-CN" altLang="en-US" sz="26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2" name="日期占位符 1"/>
          <p:cNvSpPr>
            <a:spLocks noGrp="1"/>
          </p:cNvSpPr>
          <p:nvPr>
            <p:ph type="dt" sz="half" idx="10"/>
          </p:nvPr>
        </p:nvSpPr>
        <p:spPr/>
        <p:txBody>
          <a:bodyPr/>
          <a:lstStyle/>
          <a:p>
            <a:pPr>
              <a:defRPr/>
            </a:pPr>
            <a:fld id="{A2DA6EFF-3272-4830-999C-B89FA119ACC2}"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398823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298"/>
                                        </p:tgtEl>
                                        <p:attrNameLst>
                                          <p:attrName>style.visibility</p:attrName>
                                        </p:attrNameLst>
                                      </p:cBhvr>
                                      <p:to>
                                        <p:strVal val="visible"/>
                                      </p:to>
                                    </p:set>
                                    <p:animEffect transition="in" filter="blinds(horizontal)">
                                      <p:cBhvr>
                                        <p:cTn id="7" dur="500"/>
                                        <p:tgtEl>
                                          <p:spTgt spid="439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474">
                                            <p:txEl>
                                              <p:pRg st="0" end="0"/>
                                            </p:txEl>
                                          </p:spTgt>
                                        </p:tgtEl>
                                        <p:attrNameLst>
                                          <p:attrName>style.visibility</p:attrName>
                                        </p:attrNameLst>
                                      </p:cBhvr>
                                      <p:to>
                                        <p:strVal val="visible"/>
                                      </p:to>
                                    </p:set>
                                    <p:animEffect transition="in" filter="blinds(horizontal)">
                                      <p:cBhvr>
                                        <p:cTn id="17" dur="500"/>
                                        <p:tgtEl>
                                          <p:spTgt spid="439474">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39474">
                                            <p:txEl>
                                              <p:pRg st="1" end="1"/>
                                            </p:txEl>
                                          </p:spTgt>
                                        </p:tgtEl>
                                        <p:attrNameLst>
                                          <p:attrName>style.visibility</p:attrName>
                                        </p:attrNameLst>
                                      </p:cBhvr>
                                      <p:to>
                                        <p:strVal val="visible"/>
                                      </p:to>
                                    </p:set>
                                    <p:animEffect transition="in" filter="blinds(horizontal)">
                                      <p:cBhvr>
                                        <p:cTn id="20" dur="500"/>
                                        <p:tgtEl>
                                          <p:spTgt spid="439474">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39474">
                                            <p:txEl>
                                              <p:pRg st="2" end="2"/>
                                            </p:txEl>
                                          </p:spTgt>
                                        </p:tgtEl>
                                        <p:attrNameLst>
                                          <p:attrName>style.visibility</p:attrName>
                                        </p:attrNameLst>
                                      </p:cBhvr>
                                      <p:to>
                                        <p:strVal val="visible"/>
                                      </p:to>
                                    </p:set>
                                    <p:animEffect transition="in" filter="blinds(horizontal)">
                                      <p:cBhvr>
                                        <p:cTn id="23" dur="500"/>
                                        <p:tgtEl>
                                          <p:spTgt spid="4394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autoUpdateAnimBg="0"/>
      <p:bldP spid="439474" grpId="0" build="p" autoUpdateAnimBg="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E2986BE-71A3-4103-AEC9-84C69374D70A}" type="slidenum">
              <a:rPr lang="en-GB" altLang="zh-CN" sz="1200" b="0">
                <a:solidFill>
                  <a:schemeClr val="bg1"/>
                </a:solidFill>
              </a:rPr>
              <a:pPr/>
              <a:t>60</a:t>
            </a:fld>
            <a:endParaRPr lang="en-GB" altLang="zh-CN" sz="1200" b="0">
              <a:solidFill>
                <a:schemeClr val="bg1"/>
              </a:solidFill>
            </a:endParaRPr>
          </a:p>
        </p:txBody>
      </p:sp>
      <p:sp>
        <p:nvSpPr>
          <p:cNvPr id="543750" name="Rectangle 6"/>
          <p:cNvSpPr>
            <a:spLocks noChangeArrowheads="1"/>
          </p:cNvSpPr>
          <p:nvPr/>
        </p:nvSpPr>
        <p:spPr bwMode="auto">
          <a:xfrm>
            <a:off x="828675" y="692150"/>
            <a:ext cx="51117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乘数</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加速数模型</a:t>
            </a:r>
          </a:p>
        </p:txBody>
      </p:sp>
      <p:sp>
        <p:nvSpPr>
          <p:cNvPr id="7" name="Rectangle 2"/>
          <p:cNvSpPr>
            <a:spLocks noChangeArrowheads="1"/>
          </p:cNvSpPr>
          <p:nvPr/>
        </p:nvSpPr>
        <p:spPr bwMode="auto">
          <a:xfrm>
            <a:off x="819150" y="1628800"/>
            <a:ext cx="7715250" cy="3743325"/>
          </a:xfrm>
          <a:prstGeom prst="rect">
            <a:avLst/>
          </a:prstGeom>
          <a:noFill/>
          <a:ln w="9525">
            <a:noFill/>
            <a:miter lim="800000"/>
            <a:headEnd/>
            <a:tailEnd/>
          </a:ln>
          <a:effectLst/>
        </p:spPr>
        <p:txBody>
          <a:bodyPr/>
          <a:lstStyle/>
          <a:p>
            <a:pPr marL="273050" indent="-273050" algn="just" eaLnBrk="1" hangingPunct="1">
              <a:spcBef>
                <a:spcPts val="9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把乘数原理与加速原理结合起来，能说明消费、投资、产出之间的关系，从而说明经济周期产生的内在机理</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spcBef>
                <a:spcPts val="18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基本假定：</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730250" lvl="1" indent="-273050" algn="just" eaLnBrk="1" hangingPunct="1">
              <a:spcBef>
                <a:spcPts val="900"/>
              </a:spcBef>
              <a:buClr>
                <a:srgbClr val="FF6600"/>
              </a:buClr>
              <a:buFont typeface="Wingdings" pitchFamily="2" charset="2"/>
              <a:buChar char="§"/>
              <a:defRPr/>
            </a:pPr>
            <a:r>
              <a:rPr lang="zh-CN" altLang="zh-CN" sz="2200" dirty="0">
                <a:effectLst>
                  <a:outerShdw blurRad="38100" dist="38100" dir="2700000" algn="tl">
                    <a:srgbClr val="000000">
                      <a:alpha val="43137"/>
                    </a:srgbClr>
                  </a:outerShdw>
                </a:effectLst>
                <a:latin typeface="楷体" pitchFamily="49" charset="-122"/>
                <a:ea typeface="楷体" pitchFamily="49" charset="-122"/>
              </a:rPr>
              <a:t>考虑三部门经济，且税收等于零；</a:t>
            </a:r>
            <a:endParaRPr lang="en-US" altLang="zh-CN" sz="2200" dirty="0">
              <a:effectLst>
                <a:outerShdw blurRad="38100" dist="38100" dir="2700000" algn="tl">
                  <a:srgbClr val="000000">
                    <a:alpha val="43137"/>
                  </a:srgbClr>
                </a:outerShdw>
              </a:effectLst>
              <a:latin typeface="楷体" pitchFamily="49" charset="-122"/>
              <a:ea typeface="楷体" pitchFamily="49" charset="-122"/>
            </a:endParaRPr>
          </a:p>
          <a:p>
            <a:pPr marL="730250" lvl="1" indent="-273050" algn="just" eaLnBrk="1" hangingPunct="1">
              <a:spcBef>
                <a:spcPts val="900"/>
              </a:spcBef>
              <a:buClr>
                <a:srgbClr val="FF6600"/>
              </a:buClr>
              <a:buFont typeface="Wingdings" pitchFamily="2" charset="2"/>
              <a:buChar char="§"/>
              <a:defRPr/>
            </a:pPr>
            <a:r>
              <a:rPr lang="zh-CN" altLang="zh-CN" sz="2200" dirty="0">
                <a:effectLst>
                  <a:outerShdw blurRad="38100" dist="38100" dir="2700000" algn="tl">
                    <a:srgbClr val="000000">
                      <a:alpha val="43137"/>
                    </a:srgbClr>
                  </a:outerShdw>
                </a:effectLst>
                <a:latin typeface="楷体" pitchFamily="49" charset="-122"/>
                <a:ea typeface="楷体" pitchFamily="49" charset="-122"/>
              </a:rPr>
              <a:t>本期产量由本期消费、本期投资和本期政府购买构成；</a:t>
            </a:r>
            <a:endParaRPr lang="en-US" altLang="zh-CN" sz="2200" dirty="0">
              <a:effectLst>
                <a:outerShdw blurRad="38100" dist="38100" dir="2700000" algn="tl">
                  <a:srgbClr val="000000">
                    <a:alpha val="43137"/>
                  </a:srgbClr>
                </a:outerShdw>
              </a:effectLst>
              <a:latin typeface="楷体" pitchFamily="49" charset="-122"/>
              <a:ea typeface="楷体" pitchFamily="49" charset="-122"/>
            </a:endParaRPr>
          </a:p>
          <a:p>
            <a:pPr marL="730250" lvl="1" indent="-273050" algn="just" eaLnBrk="1" hangingPunct="1">
              <a:spcBef>
                <a:spcPts val="900"/>
              </a:spcBef>
              <a:buClr>
                <a:srgbClr val="FF6600"/>
              </a:buClr>
              <a:buFont typeface="Wingdings" pitchFamily="2" charset="2"/>
              <a:buChar char="§"/>
              <a:defRPr/>
            </a:pPr>
            <a:r>
              <a:rPr lang="zh-CN" altLang="zh-CN" sz="2200" dirty="0">
                <a:effectLst>
                  <a:outerShdw blurRad="38100" dist="38100" dir="2700000" algn="tl">
                    <a:srgbClr val="000000">
                      <a:alpha val="43137"/>
                    </a:srgbClr>
                  </a:outerShdw>
                </a:effectLst>
                <a:latin typeface="楷体" pitchFamily="49" charset="-122"/>
                <a:ea typeface="楷体" pitchFamily="49" charset="-122"/>
              </a:rPr>
              <a:t>消费函数采用长期形式，且本期消费是上期产量的函数；</a:t>
            </a:r>
            <a:endParaRPr lang="en-US" altLang="zh-CN" sz="2200" dirty="0">
              <a:effectLst>
                <a:outerShdw blurRad="38100" dist="38100" dir="2700000" algn="tl">
                  <a:srgbClr val="000000">
                    <a:alpha val="43137"/>
                  </a:srgbClr>
                </a:outerShdw>
              </a:effectLst>
              <a:latin typeface="楷体" pitchFamily="49" charset="-122"/>
              <a:ea typeface="楷体" pitchFamily="49" charset="-122"/>
            </a:endParaRPr>
          </a:p>
          <a:p>
            <a:pPr marL="730250" lvl="1" indent="-273050" algn="just" eaLnBrk="1" hangingPunct="1">
              <a:spcBef>
                <a:spcPts val="900"/>
              </a:spcBef>
              <a:buClr>
                <a:srgbClr val="FF6600"/>
              </a:buClr>
              <a:buFont typeface="Wingdings" pitchFamily="2" charset="2"/>
              <a:buChar char="§"/>
              <a:defRPr/>
            </a:pPr>
            <a:r>
              <a:rPr lang="zh-CN" altLang="zh-CN" sz="2200" dirty="0">
                <a:effectLst>
                  <a:outerShdw blurRad="38100" dist="38100" dir="2700000" algn="tl">
                    <a:srgbClr val="000000">
                      <a:alpha val="43137"/>
                    </a:srgbClr>
                  </a:outerShdw>
                </a:effectLst>
                <a:latin typeface="楷体" pitchFamily="49" charset="-122"/>
                <a:ea typeface="楷体" pitchFamily="49" charset="-122"/>
              </a:rPr>
              <a:t>投资由自发投资和引致投资组成，引致投资由消费（产量）的变动引起。</a:t>
            </a:r>
            <a:endParaRPr lang="en-US" altLang="zh-CN" sz="2200" dirty="0">
              <a:effectLst>
                <a:outerShdw blurRad="38100" dist="38100" dir="2700000" algn="tl">
                  <a:srgbClr val="000000">
                    <a:alpha val="43137"/>
                  </a:srgbClr>
                </a:outerShdw>
              </a:effectLst>
              <a:latin typeface="楷体" pitchFamily="49" charset="-122"/>
              <a:ea typeface="楷体" pitchFamily="49" charset="-122"/>
            </a:endParaRPr>
          </a:p>
        </p:txBody>
      </p:sp>
    </p:spTree>
    <p:extLst>
      <p:ext uri="{BB962C8B-B14F-4D97-AF65-F5344CB8AC3E}">
        <p14:creationId xmlns:p14="http://schemas.microsoft.com/office/powerpoint/2010/main" val="37710002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500"/>
                                        <p:tgtEl>
                                          <p:spTgt spid="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linds(horizontal)">
                                      <p:cBhvr>
                                        <p:cTn id="18" dur="500"/>
                                        <p:tgtEl>
                                          <p:spTgt spid="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blinds(horizontal)">
                                      <p:cBhvr>
                                        <p:cTn id="21" dur="500"/>
                                        <p:tgtEl>
                                          <p:spTgt spid="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blinds(horizontal)">
                                      <p:cBhvr>
                                        <p:cTn id="24"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766580A-3ABA-4B01-AA61-78D80F072BDB}" type="slidenum">
              <a:rPr lang="en-GB" altLang="zh-CN" sz="1200" b="0">
                <a:solidFill>
                  <a:schemeClr val="bg1"/>
                </a:solidFill>
              </a:rPr>
              <a:pPr/>
              <a:t>61</a:t>
            </a:fld>
            <a:endParaRPr lang="en-GB" altLang="zh-CN" sz="1200" b="0">
              <a:solidFill>
                <a:schemeClr val="bg1"/>
              </a:solidFill>
            </a:endParaRPr>
          </a:p>
        </p:txBody>
      </p:sp>
      <p:sp>
        <p:nvSpPr>
          <p:cNvPr id="7" name="Rectangle 2"/>
          <p:cNvSpPr>
            <a:spLocks noChangeArrowheads="1"/>
          </p:cNvSpPr>
          <p:nvPr/>
        </p:nvSpPr>
        <p:spPr bwMode="auto">
          <a:xfrm>
            <a:off x="817563" y="257648"/>
            <a:ext cx="4752975" cy="503238"/>
          </a:xfrm>
          <a:prstGeom prst="rect">
            <a:avLst/>
          </a:prstGeom>
          <a:noFill/>
          <a:ln w="9525">
            <a:noFill/>
            <a:miter lim="800000"/>
            <a:headEnd/>
            <a:tailEnd/>
          </a:ln>
          <a:effectLst/>
        </p:spPr>
        <p:txBody>
          <a:bodyPr/>
          <a:lstStyle/>
          <a:p>
            <a:pPr marL="273050" indent="-27305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乘数</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加速数模型的基本方程：</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3277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2773" name="对象 2"/>
          <p:cNvGraphicFramePr>
            <a:graphicFrameLocks noChangeAspect="1"/>
          </p:cNvGraphicFramePr>
          <p:nvPr>
            <p:extLst>
              <p:ext uri="{D42A27DB-BD31-4B8C-83A1-F6EECF244321}">
                <p14:modId xmlns:p14="http://schemas.microsoft.com/office/powerpoint/2010/main" val="4292038519"/>
              </p:ext>
            </p:extLst>
          </p:nvPr>
        </p:nvGraphicFramePr>
        <p:xfrm>
          <a:off x="2412491" y="990601"/>
          <a:ext cx="2120900" cy="503237"/>
        </p:xfrm>
        <a:graphic>
          <a:graphicData uri="http://schemas.openxmlformats.org/presentationml/2006/ole">
            <mc:AlternateContent xmlns:mc="http://schemas.openxmlformats.org/markup-compatibility/2006">
              <mc:Choice xmlns:v="urn:schemas-microsoft-com:vml" Requires="v">
                <p:oleObj spid="_x0000_s49214" name="Equation" r:id="rId3" imgW="965200" imgH="228600" progId="Equation.DSMT4">
                  <p:embed/>
                </p:oleObj>
              </mc:Choice>
              <mc:Fallback>
                <p:oleObj name="Equation" r:id="rId3" imgW="9652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2491" y="990601"/>
                        <a:ext cx="21209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
          <p:cNvSpPr>
            <a:spLocks noChangeArrowheads="1"/>
          </p:cNvSpPr>
          <p:nvPr/>
        </p:nvSpPr>
        <p:spPr bwMode="auto">
          <a:xfrm>
            <a:off x="1482725" y="2073275"/>
            <a:ext cx="1903413" cy="503238"/>
          </a:xfrm>
          <a:prstGeom prst="rect">
            <a:avLst/>
          </a:prstGeom>
          <a:noFill/>
          <a:ln w="9525">
            <a:noFill/>
            <a:miter lim="800000"/>
            <a:headEnd/>
            <a:tailEnd/>
          </a:ln>
          <a:effectLst/>
        </p:spPr>
        <p:txBody>
          <a:bodyPr/>
          <a:lstStyle/>
          <a:p>
            <a:pPr marL="342900" indent="-342900" algn="just" eaLnBrk="1" hangingPunct="1">
              <a:spcBef>
                <a:spcPts val="18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消费函数</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3277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2776" name="对象 4"/>
          <p:cNvGraphicFramePr>
            <a:graphicFrameLocks noChangeAspect="1"/>
          </p:cNvGraphicFramePr>
          <p:nvPr/>
        </p:nvGraphicFramePr>
        <p:xfrm>
          <a:off x="3419475" y="2117725"/>
          <a:ext cx="1152525" cy="412750"/>
        </p:xfrm>
        <a:graphic>
          <a:graphicData uri="http://schemas.openxmlformats.org/presentationml/2006/ole">
            <mc:AlternateContent xmlns:mc="http://schemas.openxmlformats.org/markup-compatibility/2006">
              <mc:Choice xmlns:v="urn:schemas-microsoft-com:vml" Requires="v">
                <p:oleObj spid="_x0000_s49215" name="Equation" r:id="rId5" imgW="634725" imgH="228501" progId="Equation.DSMT4">
                  <p:embed/>
                </p:oleObj>
              </mc:Choice>
              <mc:Fallback>
                <p:oleObj name="Equation" r:id="rId5" imgW="634725"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2117725"/>
                        <a:ext cx="11525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2"/>
          <p:cNvSpPr>
            <a:spLocks noChangeArrowheads="1"/>
          </p:cNvSpPr>
          <p:nvPr/>
        </p:nvSpPr>
        <p:spPr bwMode="auto">
          <a:xfrm>
            <a:off x="1482725" y="2854325"/>
            <a:ext cx="1903413" cy="503238"/>
          </a:xfrm>
          <a:prstGeom prst="rect">
            <a:avLst/>
          </a:prstGeom>
          <a:noFill/>
          <a:ln w="9525">
            <a:noFill/>
            <a:miter lim="800000"/>
            <a:headEnd/>
            <a:tailEnd/>
          </a:ln>
          <a:effectLst/>
        </p:spPr>
        <p:txBody>
          <a:bodyPr/>
          <a:lstStyle/>
          <a:p>
            <a:pPr marL="342900" indent="-342900" algn="just" eaLnBrk="1" hangingPunct="1">
              <a:spcBef>
                <a:spcPts val="18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加速原理</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3277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2779" name="对象 8"/>
          <p:cNvGraphicFramePr>
            <a:graphicFrameLocks noChangeAspect="1"/>
          </p:cNvGraphicFramePr>
          <p:nvPr/>
        </p:nvGraphicFramePr>
        <p:xfrm>
          <a:off x="3360738" y="2906713"/>
          <a:ext cx="5278437" cy="396875"/>
        </p:xfrm>
        <a:graphic>
          <a:graphicData uri="http://schemas.openxmlformats.org/presentationml/2006/ole">
            <mc:AlternateContent xmlns:mc="http://schemas.openxmlformats.org/markup-compatibility/2006">
              <mc:Choice xmlns:v="urn:schemas-microsoft-com:vml" Requires="v">
                <p:oleObj spid="_x0000_s49216" name="Equation" r:id="rId7" imgW="3048000" imgH="228600" progId="Equation.DSMT4">
                  <p:embed/>
                </p:oleObj>
              </mc:Choice>
              <mc:Fallback>
                <p:oleObj name="Equation" r:id="rId7" imgW="30480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0738" y="2906713"/>
                        <a:ext cx="5278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2781" name="对象 11"/>
          <p:cNvGraphicFramePr>
            <a:graphicFrameLocks noChangeAspect="1"/>
          </p:cNvGraphicFramePr>
          <p:nvPr/>
        </p:nvGraphicFramePr>
        <p:xfrm>
          <a:off x="3492500" y="3771900"/>
          <a:ext cx="857250" cy="395288"/>
        </p:xfrm>
        <a:graphic>
          <a:graphicData uri="http://schemas.openxmlformats.org/presentationml/2006/ole">
            <mc:AlternateContent xmlns:mc="http://schemas.openxmlformats.org/markup-compatibility/2006">
              <mc:Choice xmlns:v="urn:schemas-microsoft-com:vml" Requires="v">
                <p:oleObj spid="_x0000_s49217" name="Equation" r:id="rId9" imgW="495085" imgH="228501" progId="Equation.DSMT4">
                  <p:embed/>
                </p:oleObj>
              </mc:Choice>
              <mc:Fallback>
                <p:oleObj name="Equation" r:id="rId9" imgW="495085" imgH="22850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3771900"/>
                        <a:ext cx="8572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2"/>
          <p:cNvSpPr>
            <a:spLocks noChangeArrowheads="1"/>
          </p:cNvSpPr>
          <p:nvPr/>
        </p:nvSpPr>
        <p:spPr bwMode="auto">
          <a:xfrm>
            <a:off x="1516063" y="3717925"/>
            <a:ext cx="1903412" cy="503238"/>
          </a:xfrm>
          <a:prstGeom prst="rect">
            <a:avLst/>
          </a:prstGeom>
          <a:noFill/>
          <a:ln w="9525">
            <a:noFill/>
            <a:miter lim="800000"/>
            <a:headEnd/>
            <a:tailEnd/>
          </a:ln>
          <a:effectLst/>
        </p:spPr>
        <p:txBody>
          <a:bodyPr/>
          <a:lstStyle/>
          <a:p>
            <a:pPr marL="342900" indent="-342900" algn="just" eaLnBrk="1" hangingPunct="1">
              <a:spcBef>
                <a:spcPts val="18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政府购买</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16" name="Rectangle 2"/>
          <p:cNvSpPr>
            <a:spLocks noChangeArrowheads="1"/>
          </p:cNvSpPr>
          <p:nvPr/>
        </p:nvSpPr>
        <p:spPr bwMode="auto">
          <a:xfrm>
            <a:off x="817563" y="4581525"/>
            <a:ext cx="3467100" cy="503238"/>
          </a:xfrm>
          <a:prstGeom prst="rect">
            <a:avLst/>
          </a:prstGeom>
          <a:noFill/>
          <a:ln w="9525">
            <a:noFill/>
            <a:miter lim="800000"/>
            <a:headEnd/>
            <a:tailEnd/>
          </a:ln>
          <a:effectLst/>
        </p:spPr>
        <p:txBody>
          <a:bodyPr/>
          <a:lstStyle/>
          <a:p>
            <a:pPr marL="273050" indent="-27305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乘数</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加速数公式：</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3278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2785" name="对象 13"/>
          <p:cNvGraphicFramePr>
            <a:graphicFrameLocks noChangeAspect="1"/>
          </p:cNvGraphicFramePr>
          <p:nvPr/>
        </p:nvGraphicFramePr>
        <p:xfrm>
          <a:off x="2230438" y="5157788"/>
          <a:ext cx="5283200" cy="647700"/>
        </p:xfrm>
        <a:graphic>
          <a:graphicData uri="http://schemas.openxmlformats.org/presentationml/2006/ole">
            <mc:AlternateContent xmlns:mc="http://schemas.openxmlformats.org/markup-compatibility/2006">
              <mc:Choice xmlns:v="urn:schemas-microsoft-com:vml" Requires="v">
                <p:oleObj spid="_x0000_s49218" name="Equation" r:id="rId11" imgW="1866900" imgH="228600" progId="Equation.DSMT4">
                  <p:embed/>
                </p:oleObj>
              </mc:Choice>
              <mc:Fallback>
                <p:oleObj name="Equation" r:id="rId11" imgW="18669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30438" y="5157788"/>
                        <a:ext cx="5283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7328944"/>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32773"/>
                                        </p:tgtEl>
                                        <p:attrNameLst>
                                          <p:attrName>style.visibility</p:attrName>
                                        </p:attrNameLst>
                                      </p:cBhvr>
                                      <p:to>
                                        <p:strVal val="visible"/>
                                      </p:to>
                                    </p:set>
                                    <p:animEffect transition="in" filter="blinds(horizontal)">
                                      <p:cBhvr>
                                        <p:cTn id="10" dur="500"/>
                                        <p:tgtEl>
                                          <p:spTgt spid="327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32776"/>
                                        </p:tgtEl>
                                        <p:attrNameLst>
                                          <p:attrName>style.visibility</p:attrName>
                                        </p:attrNameLst>
                                      </p:cBhvr>
                                      <p:to>
                                        <p:strVal val="visible"/>
                                      </p:to>
                                    </p:set>
                                    <p:animEffect transition="in" filter="blinds(horizontal)">
                                      <p:cBhvr>
                                        <p:cTn id="18" dur="500"/>
                                        <p:tgtEl>
                                          <p:spTgt spid="3277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nodeType="withEffect">
                                  <p:stCondLst>
                                    <p:cond delay="0"/>
                                  </p:stCondLst>
                                  <p:childTnLst>
                                    <p:set>
                                      <p:cBhvr>
                                        <p:cTn id="25" dur="1" fill="hold">
                                          <p:stCondLst>
                                            <p:cond delay="0"/>
                                          </p:stCondLst>
                                        </p:cTn>
                                        <p:tgtEl>
                                          <p:spTgt spid="32779"/>
                                        </p:tgtEl>
                                        <p:attrNameLst>
                                          <p:attrName>style.visibility</p:attrName>
                                        </p:attrNameLst>
                                      </p:cBhvr>
                                      <p:to>
                                        <p:strVal val="visible"/>
                                      </p:to>
                                    </p:set>
                                    <p:animEffect transition="in" filter="blinds(horizontal)">
                                      <p:cBhvr>
                                        <p:cTn id="26" dur="500"/>
                                        <p:tgtEl>
                                          <p:spTgt spid="3277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2781"/>
                                        </p:tgtEl>
                                        <p:attrNameLst>
                                          <p:attrName>style.visibility</p:attrName>
                                        </p:attrNameLst>
                                      </p:cBhvr>
                                      <p:to>
                                        <p:strVal val="visible"/>
                                      </p:to>
                                    </p:set>
                                    <p:animEffect transition="in" filter="blinds(horizontal)">
                                      <p:cBhvr>
                                        <p:cTn id="31" dur="500"/>
                                        <p:tgtEl>
                                          <p:spTgt spid="3278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linds(horizontal)">
                                      <p:cBhvr>
                                        <p:cTn id="39" dur="500"/>
                                        <p:tgtEl>
                                          <p:spTgt spid="16"/>
                                        </p:tgtEl>
                                      </p:cBhvr>
                                    </p:animEffect>
                                  </p:childTnLst>
                                </p:cTn>
                              </p:par>
                              <p:par>
                                <p:cTn id="40" presetID="3" presetClass="entr" presetSubtype="10" fill="hold" nodeType="withEffect">
                                  <p:stCondLst>
                                    <p:cond delay="0"/>
                                  </p:stCondLst>
                                  <p:childTnLst>
                                    <p:set>
                                      <p:cBhvr>
                                        <p:cTn id="41" dur="1" fill="hold">
                                          <p:stCondLst>
                                            <p:cond delay="0"/>
                                          </p:stCondLst>
                                        </p:cTn>
                                        <p:tgtEl>
                                          <p:spTgt spid="32785"/>
                                        </p:tgtEl>
                                        <p:attrNameLst>
                                          <p:attrName>style.visibility</p:attrName>
                                        </p:attrNameLst>
                                      </p:cBhvr>
                                      <p:to>
                                        <p:strVal val="visible"/>
                                      </p:to>
                                    </p:set>
                                    <p:animEffect transition="in" filter="blinds(horizontal)">
                                      <p:cBhvr>
                                        <p:cTn id="42" dur="500"/>
                                        <p:tgtEl>
                                          <p:spTgt spid="32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5" grpId="0"/>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3C235C4-FB74-4021-B060-FDE914028C70}" type="slidenum">
              <a:rPr lang="en-GB" altLang="zh-CN" sz="1200" b="0">
                <a:solidFill>
                  <a:schemeClr val="bg1"/>
                </a:solidFill>
              </a:rPr>
              <a:pPr/>
              <a:t>62</a:t>
            </a:fld>
            <a:endParaRPr lang="en-GB" altLang="zh-CN" sz="1200" b="0">
              <a:solidFill>
                <a:schemeClr val="bg1"/>
              </a:solidFill>
            </a:endParaRPr>
          </a:p>
        </p:txBody>
      </p:sp>
      <p:sp>
        <p:nvSpPr>
          <p:cNvPr id="7" name="Rectangle 2"/>
          <p:cNvSpPr>
            <a:spLocks noChangeArrowheads="1"/>
          </p:cNvSpPr>
          <p:nvPr/>
        </p:nvSpPr>
        <p:spPr bwMode="auto">
          <a:xfrm>
            <a:off x="1979613" y="620713"/>
            <a:ext cx="4752975" cy="504825"/>
          </a:xfrm>
          <a:prstGeom prst="rect">
            <a:avLst/>
          </a:prstGeom>
          <a:noFill/>
          <a:ln w="9525">
            <a:noFill/>
            <a:miter lim="800000"/>
            <a:headEnd/>
            <a:tailEnd/>
          </a:ln>
          <a:effectLst/>
        </p:spPr>
        <p:txBody>
          <a:bodyPr/>
          <a:lstStyle/>
          <a:p>
            <a:pPr algn="ctr" eaLnBrk="1" hangingPunct="1">
              <a:spcBef>
                <a:spcPts val="1800"/>
              </a:spcBef>
              <a:buClr>
                <a:srgbClr val="FF6600"/>
              </a:buClr>
              <a:defRPr/>
            </a:pPr>
            <a:r>
              <a:rPr kumimoji="1" lang="zh-CN" altLang="en-US" sz="2400" dirty="0">
                <a:solidFill>
                  <a:srgbClr val="336699"/>
                </a:solidFill>
                <a:effectLst>
                  <a:outerShdw blurRad="38100" dist="38100" dir="2700000" algn="tl">
                    <a:srgbClr val="C0C0C0"/>
                  </a:outerShdw>
                </a:effectLst>
                <a:latin typeface="黑体" pitchFamily="49" charset="-122"/>
                <a:ea typeface="黑体" pitchFamily="49" charset="-122"/>
                <a:cs typeface="Times New Roman" pitchFamily="18" charset="0"/>
              </a:rPr>
              <a:t>乘数</a:t>
            </a:r>
            <a:r>
              <a:rPr kumimoji="1" lang="en-US" altLang="zh-CN" sz="2400" dirty="0">
                <a:solidFill>
                  <a:srgbClr val="336699"/>
                </a:solidFill>
                <a:effectLst>
                  <a:outerShdw blurRad="38100" dist="38100" dir="2700000" algn="tl">
                    <a:srgbClr val="C0C0C0"/>
                  </a:outerShdw>
                </a:effectLst>
                <a:latin typeface="黑体" pitchFamily="49" charset="-122"/>
                <a:ea typeface="黑体" pitchFamily="49" charset="-122"/>
                <a:cs typeface="Times New Roman" pitchFamily="18" charset="0"/>
              </a:rPr>
              <a:t>-</a:t>
            </a:r>
            <a:r>
              <a:rPr kumimoji="1" lang="zh-CN" altLang="en-US" sz="2400" dirty="0">
                <a:solidFill>
                  <a:srgbClr val="336699"/>
                </a:solidFill>
                <a:effectLst>
                  <a:outerShdw blurRad="38100" dist="38100" dir="2700000" algn="tl">
                    <a:srgbClr val="C0C0C0"/>
                  </a:outerShdw>
                </a:effectLst>
                <a:latin typeface="黑体" pitchFamily="49" charset="-122"/>
                <a:ea typeface="黑体" pitchFamily="49" charset="-122"/>
                <a:cs typeface="Times New Roman" pitchFamily="18" charset="0"/>
              </a:rPr>
              <a:t>加速数相互作用模型</a:t>
            </a:r>
            <a:endParaRPr kumimoji="1" lang="en-US" altLang="zh-CN" sz="2400" dirty="0">
              <a:solidFill>
                <a:srgbClr val="336699"/>
              </a:solidFill>
              <a:effectLst>
                <a:outerShdw blurRad="38100" dist="38100" dir="2700000" algn="tl">
                  <a:srgbClr val="C0C0C0"/>
                </a:outerShdw>
              </a:effectLst>
              <a:latin typeface="黑体" pitchFamily="49" charset="-122"/>
              <a:ea typeface="黑体" pitchFamily="49" charset="-122"/>
              <a:cs typeface="Times New Roman" pitchFamily="18" charset="0"/>
            </a:endParaRPr>
          </a:p>
        </p:txBody>
      </p:sp>
      <p:sp>
        <p:nvSpPr>
          <p:cNvPr id="337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379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379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379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380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17" name="表格 16"/>
          <p:cNvGraphicFramePr>
            <a:graphicFrameLocks noGrp="1"/>
          </p:cNvGraphicFramePr>
          <p:nvPr/>
        </p:nvGraphicFramePr>
        <p:xfrm>
          <a:off x="755650" y="1196975"/>
          <a:ext cx="7704137" cy="4464047"/>
        </p:xfrm>
        <a:graphic>
          <a:graphicData uri="http://schemas.openxmlformats.org/drawingml/2006/table">
            <a:tbl>
              <a:tblPr firstRow="1" firstCol="1" bandRow="1">
                <a:tableStyleId>{5C22544A-7EE6-4342-B048-85BDC9FD1C3A}</a:tableStyleId>
              </a:tblPr>
              <a:tblGrid>
                <a:gridCol w="1152021"/>
                <a:gridCol w="1638029"/>
                <a:gridCol w="1638029"/>
                <a:gridCol w="1638029"/>
                <a:gridCol w="1638029"/>
              </a:tblGrid>
              <a:tr h="631280">
                <a:tc>
                  <a:txBody>
                    <a:bodyPr/>
                    <a:lstStyle/>
                    <a:p>
                      <a:pPr algn="ctr">
                        <a:spcAft>
                          <a:spcPts val="0"/>
                        </a:spcAft>
                      </a:pPr>
                      <a:r>
                        <a:rPr lang="zh-CN" sz="1800" kern="100" dirty="0">
                          <a:solidFill>
                            <a:schemeClr val="tx1"/>
                          </a:solidFill>
                          <a:effectLst/>
                          <a:latin typeface="Times New Roman" pitchFamily="18" charset="0"/>
                          <a:cs typeface="Times New Roman" pitchFamily="18" charset="0"/>
                        </a:rPr>
                        <a:t>时期</a:t>
                      </a:r>
                    </a:p>
                    <a:p>
                      <a:pPr algn="ctr">
                        <a:spcAft>
                          <a:spcPts val="0"/>
                        </a:spcAft>
                      </a:pPr>
                      <a:r>
                        <a:rPr lang="zh-CN" sz="1800" kern="100" dirty="0">
                          <a:solidFill>
                            <a:schemeClr val="tx1"/>
                          </a:solidFill>
                          <a:effectLst/>
                          <a:latin typeface="Times New Roman" pitchFamily="18" charset="0"/>
                          <a:cs typeface="Times New Roman" pitchFamily="18" charset="0"/>
                        </a:rPr>
                        <a:t>（</a:t>
                      </a:r>
                      <a:r>
                        <a:rPr lang="en-US" sz="1800" kern="100" dirty="0">
                          <a:solidFill>
                            <a:schemeClr val="tx1"/>
                          </a:solidFill>
                          <a:effectLst/>
                          <a:latin typeface="Times New Roman" pitchFamily="18" charset="0"/>
                          <a:cs typeface="Times New Roman" pitchFamily="18" charset="0"/>
                        </a:rPr>
                        <a:t>t</a:t>
                      </a:r>
                      <a:r>
                        <a:rPr lang="zh-CN" sz="1800" kern="100" dirty="0">
                          <a:solidFill>
                            <a:schemeClr val="tx1"/>
                          </a:solidFill>
                          <a:effectLst/>
                          <a:latin typeface="Times New Roman" pitchFamily="18" charset="0"/>
                          <a:cs typeface="Times New Roman" pitchFamily="18" charset="0"/>
                        </a:rPr>
                        <a:t>）</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β=0.5</a:t>
                      </a:r>
                      <a:endParaRPr lang="zh-CN" sz="1800" kern="100" dirty="0">
                        <a:solidFill>
                          <a:schemeClr val="tx1"/>
                        </a:solidFill>
                        <a:effectLst/>
                        <a:latin typeface="Times New Roman" pitchFamily="18" charset="0"/>
                        <a:cs typeface="Times New Roman" pitchFamily="18" charset="0"/>
                      </a:endParaRPr>
                    </a:p>
                    <a:p>
                      <a:pPr algn="ctr">
                        <a:spcAft>
                          <a:spcPts val="0"/>
                        </a:spcAft>
                      </a:pPr>
                      <a:r>
                        <a:rPr lang="en-US" sz="1800" kern="100" dirty="0">
                          <a:solidFill>
                            <a:schemeClr val="tx1"/>
                          </a:solidFill>
                          <a:effectLst/>
                          <a:latin typeface="Times New Roman" pitchFamily="18" charset="0"/>
                          <a:cs typeface="Times New Roman" pitchFamily="18" charset="0"/>
                        </a:rPr>
                        <a:t>V=0</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β=0.5</a:t>
                      </a:r>
                      <a:endParaRPr lang="zh-CN" sz="1800" kern="100" dirty="0">
                        <a:solidFill>
                          <a:schemeClr val="tx1"/>
                        </a:solidFill>
                        <a:effectLst/>
                        <a:latin typeface="Times New Roman" pitchFamily="18" charset="0"/>
                        <a:cs typeface="Times New Roman" pitchFamily="18" charset="0"/>
                      </a:endParaRPr>
                    </a:p>
                    <a:p>
                      <a:pPr algn="ctr">
                        <a:spcAft>
                          <a:spcPts val="0"/>
                        </a:spcAft>
                      </a:pPr>
                      <a:r>
                        <a:rPr lang="en-US" sz="1800" kern="100" dirty="0">
                          <a:solidFill>
                            <a:schemeClr val="tx1"/>
                          </a:solidFill>
                          <a:effectLst/>
                          <a:latin typeface="Times New Roman" pitchFamily="18" charset="0"/>
                          <a:cs typeface="Times New Roman" pitchFamily="18" charset="0"/>
                        </a:rPr>
                        <a:t>V=2</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β=0.6</a:t>
                      </a:r>
                      <a:endParaRPr lang="zh-CN" sz="1800" kern="100" dirty="0">
                        <a:solidFill>
                          <a:schemeClr val="tx1"/>
                        </a:solidFill>
                        <a:effectLst/>
                        <a:latin typeface="Times New Roman" pitchFamily="18" charset="0"/>
                        <a:cs typeface="Times New Roman" pitchFamily="18" charset="0"/>
                      </a:endParaRPr>
                    </a:p>
                    <a:p>
                      <a:pPr algn="ctr">
                        <a:spcAft>
                          <a:spcPts val="0"/>
                        </a:spcAft>
                      </a:pPr>
                      <a:r>
                        <a:rPr lang="en-US" sz="1800" kern="100" dirty="0">
                          <a:solidFill>
                            <a:schemeClr val="tx1"/>
                          </a:solidFill>
                          <a:effectLst/>
                          <a:latin typeface="Times New Roman" pitchFamily="18" charset="0"/>
                          <a:cs typeface="Times New Roman" pitchFamily="18" charset="0"/>
                        </a:rPr>
                        <a:t>V=2</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β=0.8</a:t>
                      </a:r>
                      <a:endParaRPr lang="zh-CN" sz="1800" kern="100" dirty="0">
                        <a:solidFill>
                          <a:schemeClr val="tx1"/>
                        </a:solidFill>
                        <a:effectLst/>
                        <a:latin typeface="Times New Roman" pitchFamily="18" charset="0"/>
                        <a:cs typeface="Times New Roman" pitchFamily="18" charset="0"/>
                      </a:endParaRPr>
                    </a:p>
                    <a:p>
                      <a:pPr algn="ctr">
                        <a:spcAft>
                          <a:spcPts val="0"/>
                        </a:spcAft>
                      </a:pPr>
                      <a:r>
                        <a:rPr lang="en-US" sz="1800" kern="100" dirty="0">
                          <a:solidFill>
                            <a:schemeClr val="tx1"/>
                          </a:solidFill>
                          <a:effectLst/>
                          <a:latin typeface="Times New Roman" pitchFamily="18" charset="0"/>
                          <a:cs typeface="Times New Roman" pitchFamily="18" charset="0"/>
                        </a:rPr>
                        <a:t>V=4</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1</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1.00</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1.00</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1.00</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1.00</a:t>
                      </a:r>
                      <a:endParaRPr lang="zh-CN" sz="1800" kern="100">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2</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1.50</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2.50</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2.80</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5.00</a:t>
                      </a:r>
                      <a:endParaRPr lang="zh-CN" sz="1800" kern="100">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3</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1.75</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3.75</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4.84</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17.80</a:t>
                      </a:r>
                      <a:endParaRPr lang="zh-CN" sz="1800" kern="100">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4</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1.875</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4.125</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6.352</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56.20</a:t>
                      </a:r>
                      <a:endParaRPr lang="zh-CN" sz="1800" kern="100">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5</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1.9375</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3.4375</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6.6256</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169.84</a:t>
                      </a:r>
                      <a:endParaRPr lang="zh-CN" sz="1800" kern="100">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6</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1.9688</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2.0313</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5.3037</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500.52</a:t>
                      </a:r>
                      <a:endParaRPr lang="zh-CN" sz="1800" kern="100">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7</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1.9844</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0.9141</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2.5959</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1459.592</a:t>
                      </a:r>
                      <a:endParaRPr lang="zh-CN" sz="1800" kern="100">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8</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1.9922</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-0.1172</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-0.6918</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4227.704</a:t>
                      </a:r>
                      <a:endParaRPr lang="zh-CN" sz="1800" kern="100">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9</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dirty="0">
                          <a:effectLst/>
                          <a:latin typeface="Times New Roman" pitchFamily="18" charset="0"/>
                          <a:cs typeface="Times New Roman" pitchFamily="18" charset="0"/>
                        </a:rPr>
                        <a:t>1.9961</a:t>
                      </a:r>
                      <a:endParaRPr lang="zh-CN" sz="1800" kern="100" dirty="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dirty="0">
                          <a:effectLst/>
                          <a:latin typeface="Times New Roman" pitchFamily="18" charset="0"/>
                          <a:cs typeface="Times New Roman" pitchFamily="18" charset="0"/>
                        </a:rPr>
                        <a:t>0.2148</a:t>
                      </a:r>
                      <a:endParaRPr lang="zh-CN" sz="1800" kern="100" dirty="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dirty="0">
                          <a:effectLst/>
                          <a:latin typeface="Times New Roman" pitchFamily="18" charset="0"/>
                          <a:cs typeface="Times New Roman" pitchFamily="18" charset="0"/>
                        </a:rPr>
                        <a:t>-3.3603</a:t>
                      </a:r>
                      <a:endParaRPr lang="zh-CN" sz="1800" kern="100" dirty="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dirty="0">
                          <a:effectLst/>
                          <a:latin typeface="Times New Roman" pitchFamily="18" charset="0"/>
                          <a:cs typeface="Times New Roman" pitchFamily="18" charset="0"/>
                        </a:rPr>
                        <a:t>12241.126</a:t>
                      </a:r>
                      <a:endParaRPr lang="zh-CN" sz="1800" kern="100" dirty="0">
                        <a:effectLst/>
                        <a:latin typeface="Times New Roman" pitchFamily="18" charset="0"/>
                        <a:ea typeface="宋体"/>
                        <a:cs typeface="Times New Roman" pitchFamily="18" charset="0"/>
                      </a:endParaRPr>
                    </a:p>
                  </a:txBody>
                  <a:tcPr marL="68574" marR="68574" marT="0" marB="0" anchor="ctr"/>
                </a:tc>
              </a:tr>
            </a:tbl>
          </a:graphicData>
        </a:graphic>
      </p:graphicFrame>
    </p:spTree>
    <p:extLst>
      <p:ext uri="{BB962C8B-B14F-4D97-AF65-F5344CB8AC3E}">
        <p14:creationId xmlns:p14="http://schemas.microsoft.com/office/powerpoint/2010/main" val="209077183"/>
      </p:ext>
    </p:extLst>
  </p:cSld>
  <p:clrMapOvr>
    <a:masterClrMapping/>
  </p:clrMapOvr>
  <p:transition>
    <p:pull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4CA99C0-E44E-4E3B-AE35-5AA3BEC99DEA}" type="slidenum">
              <a:rPr lang="en-GB" altLang="zh-CN" sz="1200" b="0">
                <a:solidFill>
                  <a:schemeClr val="bg1"/>
                </a:solidFill>
              </a:rPr>
              <a:pPr/>
              <a:t>63</a:t>
            </a:fld>
            <a:endParaRPr lang="en-GB" altLang="zh-CN" sz="1200" b="0">
              <a:solidFill>
                <a:schemeClr val="bg1"/>
              </a:solidFill>
            </a:endParaRPr>
          </a:p>
        </p:txBody>
      </p:sp>
      <p:sp>
        <p:nvSpPr>
          <p:cNvPr id="543750" name="Rectangle 6"/>
          <p:cNvSpPr>
            <a:spLocks noChangeArrowheads="1"/>
          </p:cNvSpPr>
          <p:nvPr/>
        </p:nvSpPr>
        <p:spPr bwMode="auto">
          <a:xfrm>
            <a:off x="828675" y="692150"/>
            <a:ext cx="51117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乘数</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加速数模型的含义</a:t>
            </a:r>
          </a:p>
        </p:txBody>
      </p:sp>
      <p:sp>
        <p:nvSpPr>
          <p:cNvPr id="7" name="Rectangle 2"/>
          <p:cNvSpPr>
            <a:spLocks noChangeArrowheads="1"/>
          </p:cNvSpPr>
          <p:nvPr/>
        </p:nvSpPr>
        <p:spPr bwMode="auto">
          <a:xfrm>
            <a:off x="827088" y="1196975"/>
            <a:ext cx="7715250" cy="4824413"/>
          </a:xfrm>
          <a:prstGeom prst="rect">
            <a:avLst/>
          </a:prstGeom>
          <a:noFill/>
          <a:ln w="9525">
            <a:noFill/>
            <a:miter lim="800000"/>
            <a:headEnd/>
            <a:tailEnd/>
          </a:ln>
          <a:effectLst/>
        </p:spPr>
        <p:txBody>
          <a:bodyPr/>
          <a:lstStyle/>
          <a:p>
            <a:pPr marL="273050" indent="-273050" algn="just" eaLnBrk="1" hangingPunct="1">
              <a:spcBef>
                <a:spcPts val="9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经济周期中波动的根源在于经济体内部，乘数与加速数相互作用强化了经济波动的趋势</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经济波动的幅度取决于边际消费倾向和加速数的大小，如果这两个参数较小，则经济的波动幅度较小</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由于投资</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产量之间的这种不稳定的关系使经济体系形成了周期性波动，因此，政府可以通过经济干预政策来缓解经济周期的波动</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乘数</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加速数模型发挥作用需具备一定条件</a:t>
            </a:r>
            <a:r>
              <a:rPr kumimoji="1" lang="zh-CN" altLang="en-US" sz="16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加速原理起作用的条件：一是必须以现存的全部资本设备被充分利用，同时还有未被利用的原材料和劳动力为前提，否则不可能增加资本、购买机器设备等净投资；二是每期产量的增加是引起新投资增加的唯一因素，不考虑由外生变量所引起的自发投资的作用；三是对于扩充设备所需要的资金，没有任何信贷上的障碍。同时，乘数</a:t>
            </a:r>
            <a:r>
              <a:rPr kumimoji="1" lang="en-US" altLang="zh-CN" sz="16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a:t>
            </a:r>
            <a:r>
              <a:rPr kumimoji="1" lang="zh-CN" altLang="en-US" sz="16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加速数模型必须假定一开始就有产量变动，不然加速数就启动不了，引致投资也不会出现，从而乘数也无法发挥作用。）</a:t>
            </a:r>
            <a:endParaRPr kumimoji="1" lang="en-US" altLang="zh-CN" sz="16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p:txBody>
      </p:sp>
    </p:spTree>
    <p:extLst>
      <p:ext uri="{BB962C8B-B14F-4D97-AF65-F5344CB8AC3E}">
        <p14:creationId xmlns:p14="http://schemas.microsoft.com/office/powerpoint/2010/main" val="214243601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3750"/>
                                        </p:tgtEl>
                                        <p:attrNameLst>
                                          <p:attrName>style.visibility</p:attrName>
                                        </p:attrNameLst>
                                      </p:cBhvr>
                                      <p:to>
                                        <p:strVal val="visible"/>
                                      </p:to>
                                    </p:set>
                                    <p:animEffect transition="in" filter="blinds(horizontal)">
                                      <p:cBhvr>
                                        <p:cTn id="7" dur="500"/>
                                        <p:tgtEl>
                                          <p:spTgt spid="543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linds(horizontal)">
                                      <p:cBhvr>
                                        <p:cTn id="2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50" grpId="0"/>
      <p:bldP spid="7"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C930189-B8A1-42FE-BC6E-D62D21C14F0A}" type="slidenum">
              <a:rPr lang="en-GB" altLang="zh-CN" sz="1200" b="0">
                <a:solidFill>
                  <a:schemeClr val="bg1"/>
                </a:solidFill>
              </a:rPr>
              <a:pPr/>
              <a:t>64</a:t>
            </a:fld>
            <a:endParaRPr lang="en-GB" altLang="zh-CN" sz="1200" b="0">
              <a:solidFill>
                <a:schemeClr val="bg1"/>
              </a:solidFill>
            </a:endParaRPr>
          </a:p>
        </p:txBody>
      </p:sp>
      <p:sp>
        <p:nvSpPr>
          <p:cNvPr id="589828" name="Rectangle 4"/>
          <p:cNvSpPr>
            <a:spLocks noChangeArrowheads="1"/>
          </p:cNvSpPr>
          <p:nvPr/>
        </p:nvSpPr>
        <p:spPr bwMode="auto">
          <a:xfrm>
            <a:off x="841689" y="1816099"/>
            <a:ext cx="51117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经济周期理论的新发展</a:t>
            </a:r>
          </a:p>
        </p:txBody>
      </p:sp>
      <p:sp>
        <p:nvSpPr>
          <p:cNvPr id="589830" name="Rectangle 6"/>
          <p:cNvSpPr>
            <a:spLocks noChangeArrowheads="1"/>
          </p:cNvSpPr>
          <p:nvPr/>
        </p:nvSpPr>
        <p:spPr bwMode="auto">
          <a:xfrm>
            <a:off x="841689" y="2420888"/>
            <a:ext cx="7488237" cy="3600673"/>
          </a:xfrm>
          <a:prstGeom prst="rect">
            <a:avLst/>
          </a:prstGeom>
          <a:noFill/>
          <a:ln w="9525">
            <a:noFill/>
            <a:miter lim="800000"/>
            <a:headEnd/>
            <a:tailEnd/>
          </a:ln>
          <a:effectLst/>
        </p:spPr>
        <p:txBody>
          <a:bodyPr/>
          <a:lstStyle/>
          <a:p>
            <a:pPr marL="273050" indent="-273050" algn="just" eaLnBrk="1" hangingPunct="1">
              <a:spcBef>
                <a:spcPct val="40000"/>
              </a:spcBef>
              <a:buClr>
                <a:srgbClr val="FF6600"/>
              </a:buClr>
              <a:buSzPct val="120000"/>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20</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世纪</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70</a:t>
            </a:r>
            <a:r>
              <a:rPr kumimoji="1" lang="zh-CN" altLang="en-US" sz="2400" dirty="0">
                <a:solidFill>
                  <a:schemeClr val="tx1"/>
                </a:solidFill>
                <a:effectLst>
                  <a:outerShdw blurRad="38100" dist="38100" dir="2700000" algn="tl">
                    <a:srgbClr val="C0C0C0"/>
                  </a:outerShdw>
                </a:effectLst>
                <a:latin typeface="宋体" pitchFamily="2" charset="-122"/>
              </a:rPr>
              <a:t>年代初西方主要发达国家陷入“滞胀”困境，传统凯恩斯理论遇到了挑战，催生了新古典宏观经济学派（理性预期学派）。在实际经济周期理论出现以前，曾存在过一个由卢卡斯发展出来的“货币周期模型”，但这个模型在理论上存在缺陷，在经验上也得不到支持。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80</a:t>
            </a:r>
            <a:r>
              <a:rPr kumimoji="1" lang="zh-CN" altLang="en-US" sz="2400" dirty="0">
                <a:solidFill>
                  <a:schemeClr val="tx1"/>
                </a:solidFill>
                <a:effectLst>
                  <a:outerShdw blurRad="38100" dist="38100" dir="2700000" algn="tl">
                    <a:srgbClr val="C0C0C0"/>
                  </a:outerShdw>
                </a:effectLst>
                <a:latin typeface="宋体" pitchFamily="2" charset="-122"/>
              </a:rPr>
              <a:t>年代初开始，一批自称新古典宏观经济学“第二代”的学者对经济周期原因的分析由关注货币</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rgbClr val="800000"/>
                </a:solidFill>
                <a:effectLst>
                  <a:outerShdw blurRad="38100" dist="38100" dir="2700000" algn="tl">
                    <a:srgbClr val="C0C0C0"/>
                  </a:outerShdw>
                </a:effectLst>
                <a:latin typeface="宋体" pitchFamily="2" charset="-122"/>
              </a:rPr>
              <a:t>名义</a:t>
            </a:r>
            <a:r>
              <a:rPr kumimoji="1" lang="zh-CN" altLang="en-US" sz="2400" dirty="0">
                <a:solidFill>
                  <a:schemeClr val="tx1"/>
                </a:solidFill>
                <a:effectLst>
                  <a:outerShdw blurRad="38100" dist="38100" dir="2700000" algn="tl">
                    <a:srgbClr val="C0C0C0"/>
                  </a:outerShdw>
                </a:effectLst>
                <a:latin typeface="宋体" pitchFamily="2" charset="-122"/>
              </a:rPr>
              <a:t>变量</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冲击转向关注实际因素冲击，产生了“</a:t>
            </a:r>
            <a:r>
              <a:rPr kumimoji="1" lang="zh-CN" altLang="en-US" sz="2400" dirty="0">
                <a:solidFill>
                  <a:srgbClr val="800000"/>
                </a:solidFill>
                <a:effectLst>
                  <a:outerShdw blurRad="38100" dist="38100" dir="2700000" algn="tl">
                    <a:srgbClr val="C0C0C0"/>
                  </a:outerShdw>
                </a:effectLst>
                <a:latin typeface="宋体" pitchFamily="2" charset="-122"/>
              </a:rPr>
              <a:t>实际</a:t>
            </a:r>
            <a:r>
              <a:rPr kumimoji="1" lang="zh-CN" altLang="en-US" sz="2400" dirty="0">
                <a:solidFill>
                  <a:schemeClr val="tx1"/>
                </a:solidFill>
                <a:effectLst>
                  <a:outerShdw blurRad="38100" dist="38100" dir="2700000" algn="tl">
                    <a:srgbClr val="C0C0C0"/>
                  </a:outerShdw>
                </a:effectLst>
                <a:latin typeface="宋体" pitchFamily="2" charset="-122"/>
              </a:rPr>
              <a:t>经济周期理论”</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 。</a:t>
            </a:r>
          </a:p>
        </p:txBody>
      </p:sp>
      <p:sp>
        <p:nvSpPr>
          <p:cNvPr id="589831" name="Comment 7">
            <a:hlinkClick r:id="rId2" action="ppaction://hlinksldjump"/>
          </p:cNvPr>
          <p:cNvSpPr>
            <a:spLocks noChangeArrowheads="1"/>
          </p:cNvSpPr>
          <p:nvPr/>
        </p:nvSpPr>
        <p:spPr bwMode="auto">
          <a:xfrm>
            <a:off x="682625" y="692150"/>
            <a:ext cx="6192838"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smtClean="0">
                <a:solidFill>
                  <a:srgbClr val="336699"/>
                </a:solidFill>
                <a:latin typeface="微软雅黑" panose="020B0503020204020204" pitchFamily="34" charset="-122"/>
                <a:ea typeface="微软雅黑" panose="020B0503020204020204" pitchFamily="34" charset="-122"/>
              </a:rPr>
              <a:t>7.7.3 </a:t>
            </a:r>
            <a:r>
              <a:rPr lang="zh-CN" altLang="en-US" sz="2800" dirty="0">
                <a:solidFill>
                  <a:srgbClr val="336699"/>
                </a:solidFill>
                <a:latin typeface="微软雅黑" panose="020B0503020204020204" pitchFamily="34" charset="-122"/>
                <a:ea typeface="微软雅黑" panose="020B0503020204020204" pitchFamily="34" charset="-122"/>
              </a:rPr>
              <a:t>实际经济周期理论</a:t>
            </a:r>
          </a:p>
        </p:txBody>
      </p:sp>
      <p:sp>
        <p:nvSpPr>
          <p:cNvPr id="3584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584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339660020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31"/>
                                        </p:tgtEl>
                                        <p:attrNameLst>
                                          <p:attrName>style.visibility</p:attrName>
                                        </p:attrNameLst>
                                      </p:cBhvr>
                                      <p:to>
                                        <p:strVal val="visible"/>
                                      </p:to>
                                    </p:set>
                                    <p:animEffect transition="in" filter="blinds(horizontal)">
                                      <p:cBhvr>
                                        <p:cTn id="7" dur="500"/>
                                        <p:tgtEl>
                                          <p:spTgt spid="589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28"/>
                                        </p:tgtEl>
                                        <p:attrNameLst>
                                          <p:attrName>style.visibility</p:attrName>
                                        </p:attrNameLst>
                                      </p:cBhvr>
                                      <p:to>
                                        <p:strVal val="visible"/>
                                      </p:to>
                                    </p:set>
                                    <p:animEffect transition="in" filter="blinds(horizontal)">
                                      <p:cBhvr>
                                        <p:cTn id="12" dur="500"/>
                                        <p:tgtEl>
                                          <p:spTgt spid="5898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9830">
                                            <p:txEl>
                                              <p:pRg st="0" end="0"/>
                                            </p:txEl>
                                          </p:spTgt>
                                        </p:tgtEl>
                                        <p:attrNameLst>
                                          <p:attrName>style.visibility</p:attrName>
                                        </p:attrNameLst>
                                      </p:cBhvr>
                                      <p:to>
                                        <p:strVal val="visible"/>
                                      </p:to>
                                    </p:set>
                                    <p:animEffect transition="in" filter="blinds(horizontal)">
                                      <p:cBhvr>
                                        <p:cTn id="17" dur="500"/>
                                        <p:tgtEl>
                                          <p:spTgt spid="5898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8" grpId="0" autoUpdateAnimBg="0"/>
      <p:bldP spid="589830" grpId="0" build="p" autoUpdateAnimBg="0"/>
      <p:bldP spid="58983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8F8F5B6-738A-4CA9-872A-F30094E15462}" type="slidenum">
              <a:rPr lang="en-GB" altLang="zh-CN" sz="1200" b="0">
                <a:solidFill>
                  <a:schemeClr val="bg1"/>
                </a:solidFill>
              </a:rPr>
              <a:pPr/>
              <a:t>65</a:t>
            </a:fld>
            <a:endParaRPr lang="en-GB" altLang="zh-CN" sz="1200" b="0">
              <a:solidFill>
                <a:schemeClr val="bg1"/>
              </a:solidFill>
            </a:endParaRPr>
          </a:p>
        </p:txBody>
      </p:sp>
      <p:sp>
        <p:nvSpPr>
          <p:cNvPr id="589828" name="Rectangle 4"/>
          <p:cNvSpPr>
            <a:spLocks noChangeArrowheads="1"/>
          </p:cNvSpPr>
          <p:nvPr/>
        </p:nvSpPr>
        <p:spPr bwMode="auto">
          <a:xfrm>
            <a:off x="828675" y="757238"/>
            <a:ext cx="323850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实际经济周期理论</a:t>
            </a:r>
          </a:p>
        </p:txBody>
      </p:sp>
      <p:sp>
        <p:nvSpPr>
          <p:cNvPr id="589830" name="Rectangle 6"/>
          <p:cNvSpPr>
            <a:spLocks noChangeArrowheads="1"/>
          </p:cNvSpPr>
          <p:nvPr/>
        </p:nvSpPr>
        <p:spPr bwMode="auto">
          <a:xfrm>
            <a:off x="1042988" y="1772815"/>
            <a:ext cx="7272337" cy="3024337"/>
          </a:xfrm>
          <a:prstGeom prst="rect">
            <a:avLst/>
          </a:prstGeom>
          <a:noFill/>
          <a:ln w="9525">
            <a:noFill/>
            <a:miter lim="800000"/>
            <a:headEnd/>
            <a:tailEnd/>
          </a:ln>
          <a:effectLst/>
        </p:spPr>
        <p:txBody>
          <a:bodyPr/>
          <a:lstStyle/>
          <a:p>
            <a:pPr marL="273050" indent="-273050" algn="just" eaLnBrk="1" hangingPunct="1">
              <a:spcBef>
                <a:spcPct val="4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实际经济周期理论认为，宏观经济经常受到一些实际因素的冲击，最明显的是石油危机和农业歉收，还有诸如战争、人口增减、技术革新等。虽然冲击的具体原因很多，但它们引起经济波动的途径是有限的：要么使人们的偏好发生变动，要么改变技术状况（生产率），或者使可利用的资源发生变动等。其中最常见、最值得分析的是技术的冲击。</a:t>
            </a:r>
          </a:p>
        </p:txBody>
      </p:sp>
      <p:sp>
        <p:nvSpPr>
          <p:cNvPr id="3686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6870"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372428920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28"/>
                                        </p:tgtEl>
                                        <p:attrNameLst>
                                          <p:attrName>style.visibility</p:attrName>
                                        </p:attrNameLst>
                                      </p:cBhvr>
                                      <p:to>
                                        <p:strVal val="visible"/>
                                      </p:to>
                                    </p:set>
                                    <p:animEffect transition="in" filter="blinds(horizontal)">
                                      <p:cBhvr>
                                        <p:cTn id="7" dur="500"/>
                                        <p:tgtEl>
                                          <p:spTgt spid="589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30">
                                            <p:txEl>
                                              <p:pRg st="0" end="0"/>
                                            </p:txEl>
                                          </p:spTgt>
                                        </p:tgtEl>
                                        <p:attrNameLst>
                                          <p:attrName>style.visibility</p:attrName>
                                        </p:attrNameLst>
                                      </p:cBhvr>
                                      <p:to>
                                        <p:strVal val="visible"/>
                                      </p:to>
                                    </p:set>
                                    <p:animEffect transition="in" filter="blinds(horizontal)">
                                      <p:cBhvr>
                                        <p:cTn id="12" dur="500"/>
                                        <p:tgtEl>
                                          <p:spTgt spid="5898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8" grpId="0" autoUpdateAnimBg="0"/>
      <p:bldP spid="589830"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93D37C3-B19A-42E4-A604-393EB5239ACF}" type="slidenum">
              <a:rPr lang="en-GB" altLang="zh-CN" sz="1200" b="0">
                <a:solidFill>
                  <a:schemeClr val="bg1"/>
                </a:solidFill>
              </a:rPr>
              <a:pPr/>
              <a:t>7</a:t>
            </a:fld>
            <a:endParaRPr lang="en-GB" altLang="zh-CN" sz="1200" b="0">
              <a:solidFill>
                <a:schemeClr val="bg1"/>
              </a:solidFill>
            </a:endParaRPr>
          </a:p>
        </p:txBody>
      </p:sp>
      <p:sp>
        <p:nvSpPr>
          <p:cNvPr id="439474" name="Rectangle 178"/>
          <p:cNvSpPr>
            <a:spLocks noChangeArrowheads="1"/>
          </p:cNvSpPr>
          <p:nvPr/>
        </p:nvSpPr>
        <p:spPr bwMode="auto">
          <a:xfrm>
            <a:off x="791369" y="1585913"/>
            <a:ext cx="7561262" cy="4579391"/>
          </a:xfrm>
          <a:prstGeom prst="rect">
            <a:avLst/>
          </a:prstGeom>
          <a:noFill/>
          <a:ln w="9525">
            <a:noFill/>
            <a:miter lim="800000"/>
            <a:headEnd/>
            <a:tailEnd/>
          </a:ln>
          <a:effectLst/>
        </p:spPr>
        <p:txBody>
          <a:bodyPr/>
          <a:lstStyle/>
          <a:p>
            <a:pPr marL="342900" lvl="1" indent="-34290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按照凯恩斯认为市场经济存在失业的必然性。他除了接受传统经济学关于“摩擦失业”和“自愿失业”的理论外，还提出了“非自愿失业”理论</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lvl="1" indent="-34290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凯恩斯用“有效需求”理论来论述非自愿失业问题。</a:t>
            </a:r>
            <a:r>
              <a:rPr kumimoji="1" lang="zh-CN" altLang="en-US" sz="2400" dirty="0">
                <a:solidFill>
                  <a:srgbClr val="C00000"/>
                </a:solidFill>
                <a:effectLst>
                  <a:outerShdw blurRad="38100" dist="38100" dir="2700000" algn="tl">
                    <a:srgbClr val="C0C0C0"/>
                  </a:outerShdw>
                </a:effectLst>
                <a:latin typeface="宋体" pitchFamily="2" charset="-122"/>
              </a:rPr>
              <a:t>有效需求</a:t>
            </a:r>
            <a:r>
              <a:rPr kumimoji="1" lang="zh-CN" altLang="en-US" sz="2400" dirty="0">
                <a:solidFill>
                  <a:schemeClr val="tx1"/>
                </a:solidFill>
                <a:effectLst>
                  <a:outerShdw blurRad="38100" dist="38100" dir="2700000" algn="tl">
                    <a:srgbClr val="C0C0C0"/>
                  </a:outerShdw>
                </a:effectLst>
                <a:latin typeface="宋体" pitchFamily="2" charset="-122"/>
              </a:rPr>
              <a:t>是商品总供给和总需求达到均衡状态的社会总需求；有效需求不足就是社会总需求小于既定的总供给的状态。有效需求由消费需求和投资需求构成</a:t>
            </a:r>
            <a:r>
              <a:rPr kumimoji="1" lang="zh-CN" altLang="zh-CN" sz="2400" dirty="0">
                <a:solidFill>
                  <a:schemeClr val="tx1"/>
                </a:solidFill>
                <a:effectLst>
                  <a:outerShdw blurRad="38100" dist="38100" dir="2700000" algn="tl">
                    <a:srgbClr val="C0C0C0"/>
                  </a:outerShdw>
                </a:effectLst>
                <a:latin typeface="宋体" pitchFamily="2" charset="-122"/>
              </a:rPr>
              <a:t>（指两部门经济）</a:t>
            </a:r>
            <a:r>
              <a:rPr kumimoji="1" lang="zh-CN" altLang="en-US" sz="2400" dirty="0">
                <a:solidFill>
                  <a:schemeClr val="tx1"/>
                </a:solidFill>
                <a:effectLst>
                  <a:outerShdw blurRad="38100" dist="38100" dir="2700000" algn="tl">
                    <a:srgbClr val="C0C0C0"/>
                  </a:outerShdw>
                </a:effectLst>
                <a:latin typeface="宋体" pitchFamily="2" charset="-122"/>
              </a:rPr>
              <a:t>。当“有效需求”不足时充分就业就无法实现</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lvl="1" indent="-34290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有效需求不足的原因：边际消费倾向递减、资本边际效率递减和流动性偏好</a:t>
            </a:r>
            <a:endParaRPr kumimoji="1" lang="en-US" altLang="zh-CN" sz="2400" dirty="0">
              <a:solidFill>
                <a:schemeClr val="tx1"/>
              </a:solidFill>
              <a:effectLst>
                <a:outerShdw blurRad="38100" dist="38100" dir="2700000" algn="tl">
                  <a:srgbClr val="C0C0C0"/>
                </a:outerShdw>
              </a:effectLst>
              <a:latin typeface="宋体" pitchFamily="2" charset="-122"/>
            </a:endParaRPr>
          </a:p>
        </p:txBody>
      </p:sp>
      <p:sp>
        <p:nvSpPr>
          <p:cNvPr id="3072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7" name="Comment 2">
            <a:hlinkClick r:id="rId2" action="ppaction://hlinksldjump"/>
          </p:cNvPr>
          <p:cNvSpPr>
            <a:spLocks noChangeArrowheads="1"/>
          </p:cNvSpPr>
          <p:nvPr/>
        </p:nvSpPr>
        <p:spPr bwMode="auto">
          <a:xfrm>
            <a:off x="835025" y="693738"/>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2. </a:t>
            </a:r>
            <a:r>
              <a:rPr lang="zh-CN" altLang="en-US" sz="2600" dirty="0">
                <a:solidFill>
                  <a:srgbClr val="336699"/>
                </a:solidFill>
                <a:latin typeface="微软雅黑" pitchFamily="34" charset="-122"/>
                <a:ea typeface="微软雅黑" pitchFamily="34" charset="-122"/>
              </a:rPr>
              <a:t>凯恩斯的的解释</a:t>
            </a:r>
            <a:r>
              <a:rPr lang="zh-CN" altLang="en-US" sz="26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2" name="日期占位符 1"/>
          <p:cNvSpPr>
            <a:spLocks noGrp="1"/>
          </p:cNvSpPr>
          <p:nvPr>
            <p:ph type="dt" sz="half" idx="10"/>
          </p:nvPr>
        </p:nvSpPr>
        <p:spPr/>
        <p:txBody>
          <a:bodyPr/>
          <a:lstStyle/>
          <a:p>
            <a:pPr>
              <a:defRPr/>
            </a:pPr>
            <a:fld id="{CE715206-46A4-4EFD-AF41-FD006A6714A9}"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592638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474">
                                            <p:txEl>
                                              <p:pRg st="0" end="0"/>
                                            </p:txEl>
                                          </p:spTgt>
                                        </p:tgtEl>
                                        <p:attrNameLst>
                                          <p:attrName>style.visibility</p:attrName>
                                        </p:attrNameLst>
                                      </p:cBhvr>
                                      <p:to>
                                        <p:strVal val="visible"/>
                                      </p:to>
                                    </p:set>
                                    <p:animEffect transition="in" filter="blinds(horizontal)">
                                      <p:cBhvr>
                                        <p:cTn id="12" dur="500"/>
                                        <p:tgtEl>
                                          <p:spTgt spid="439474">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39474">
                                            <p:txEl>
                                              <p:pRg st="1" end="1"/>
                                            </p:txEl>
                                          </p:spTgt>
                                        </p:tgtEl>
                                        <p:attrNameLst>
                                          <p:attrName>style.visibility</p:attrName>
                                        </p:attrNameLst>
                                      </p:cBhvr>
                                      <p:to>
                                        <p:strVal val="visible"/>
                                      </p:to>
                                    </p:set>
                                    <p:animEffect transition="in" filter="blinds(horizontal)">
                                      <p:cBhvr>
                                        <p:cTn id="15" dur="500"/>
                                        <p:tgtEl>
                                          <p:spTgt spid="439474">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9474">
                                            <p:txEl>
                                              <p:pRg st="2" end="2"/>
                                            </p:txEl>
                                          </p:spTgt>
                                        </p:tgtEl>
                                        <p:attrNameLst>
                                          <p:attrName>style.visibility</p:attrName>
                                        </p:attrNameLst>
                                      </p:cBhvr>
                                      <p:to>
                                        <p:strVal val="visible"/>
                                      </p:to>
                                    </p:set>
                                    <p:animEffect transition="in" filter="blinds(horizontal)">
                                      <p:cBhvr>
                                        <p:cTn id="18" dur="500"/>
                                        <p:tgtEl>
                                          <p:spTgt spid="4394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474" grpId="0" build="p" autoUpdateAnimBg="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3B9B4B1-8ED0-43D3-A65A-ECE957D64C00}" type="slidenum">
              <a:rPr lang="en-GB" altLang="zh-CN" sz="1200" b="0">
                <a:solidFill>
                  <a:schemeClr val="bg1"/>
                </a:solidFill>
              </a:rPr>
              <a:pPr/>
              <a:t>8</a:t>
            </a:fld>
            <a:endParaRPr lang="en-GB" altLang="zh-CN" sz="1200" b="0">
              <a:solidFill>
                <a:schemeClr val="bg1"/>
              </a:solidFill>
            </a:endParaRPr>
          </a:p>
        </p:txBody>
      </p:sp>
      <p:sp>
        <p:nvSpPr>
          <p:cNvPr id="568337" name="Comment 17">
            <a:hlinkClick r:id="rId2" action="ppaction://hlinksldjump"/>
          </p:cNvPr>
          <p:cNvSpPr>
            <a:spLocks noChangeArrowheads="1"/>
          </p:cNvSpPr>
          <p:nvPr/>
        </p:nvSpPr>
        <p:spPr bwMode="auto">
          <a:xfrm>
            <a:off x="539750" y="692150"/>
            <a:ext cx="46799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marL="361950" indent="-361950">
              <a:lnSpc>
                <a:spcPct val="90000"/>
              </a:lnSpc>
              <a:buClr>
                <a:srgbClr val="FF6600"/>
              </a:buClr>
              <a:buFont typeface="Wingdings" pitchFamily="2" charset="2"/>
              <a:buChar char="Ü"/>
              <a:defRPr/>
            </a:pPr>
            <a:r>
              <a:rPr lang="zh-CN" altLang="en-US" sz="2400">
                <a:solidFill>
                  <a:srgbClr val="336699"/>
                </a:solidFill>
                <a:latin typeface="微软雅黑" pitchFamily="34" charset="-122"/>
                <a:ea typeface="微软雅黑" pitchFamily="34" charset="-122"/>
              </a:rPr>
              <a:t>有效需求不足的原因</a:t>
            </a:r>
            <a:r>
              <a:rPr lang="zh-CN" altLang="en-US" sz="2400">
                <a:latin typeface="微软雅黑" pitchFamily="34" charset="-122"/>
                <a:ea typeface="微软雅黑" pitchFamily="34" charset="-122"/>
              </a:rPr>
              <a:t> </a:t>
            </a:r>
          </a:p>
        </p:txBody>
      </p:sp>
      <p:sp>
        <p:nvSpPr>
          <p:cNvPr id="568338" name="Rectangle 18"/>
          <p:cNvSpPr>
            <a:spLocks noChangeArrowheads="1"/>
          </p:cNvSpPr>
          <p:nvPr/>
        </p:nvSpPr>
        <p:spPr bwMode="auto">
          <a:xfrm>
            <a:off x="971600" y="1616127"/>
            <a:ext cx="7559675" cy="4693193"/>
          </a:xfrm>
          <a:prstGeom prst="rect">
            <a:avLst/>
          </a:prstGeom>
          <a:noFill/>
          <a:ln w="9525">
            <a:noFill/>
            <a:miter lim="800000"/>
            <a:headEnd/>
            <a:tailEnd/>
          </a:ln>
          <a:effectLst/>
        </p:spPr>
        <p:txBody>
          <a:bodyPr/>
          <a:lstStyle/>
          <a:p>
            <a:pPr marL="355600" indent="-355600" algn="just" eaLnBrk="1" hangingPunct="1">
              <a:buClr>
                <a:srgbClr val="800000"/>
              </a:buClr>
              <a:buFont typeface="Wingdings" pitchFamily="2" charset="2"/>
              <a:buChar char="Ø"/>
              <a:defRPr/>
            </a:pPr>
            <a:r>
              <a:rPr kumimoji="1" lang="zh-CN" altLang="en-US" sz="2400" dirty="0">
                <a:effectLst>
                  <a:outerShdw blurRad="38100" dist="38100" dir="2700000" algn="tl">
                    <a:srgbClr val="C0C0C0"/>
                  </a:outerShdw>
                </a:effectLst>
                <a:latin typeface="+mn-lt"/>
              </a:rPr>
              <a:t>边</a:t>
            </a:r>
            <a:r>
              <a:rPr kumimoji="1" lang="zh-CN" altLang="en-US" sz="2400" dirty="0">
                <a:effectLst>
                  <a:outerShdw blurRad="38100" dist="38100" dir="2700000" algn="tl">
                    <a:srgbClr val="C0C0C0"/>
                  </a:outerShdw>
                </a:effectLst>
                <a:latin typeface="宋体" pitchFamily="2" charset="-122"/>
              </a:rPr>
              <a:t>际消费倾向递减，导致消费不足</a:t>
            </a:r>
          </a:p>
          <a:p>
            <a:pPr marL="622300" lvl="1" indent="-261938" algn="just" eaLnBrk="1" hangingPunct="1">
              <a:lnSpc>
                <a:spcPct val="95000"/>
              </a:lnSpc>
              <a:spcBef>
                <a:spcPct val="150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楷体" pitchFamily="49" charset="-122"/>
                <a:ea typeface="楷体" pitchFamily="49" charset="-122"/>
              </a:rPr>
              <a:t>随着收入增加，边际消费倾向递减  </a:t>
            </a:r>
          </a:p>
          <a:p>
            <a:pPr marL="622300" lvl="1" indent="-261938" algn="just" eaLnBrk="1" hangingPunct="1">
              <a:lnSpc>
                <a:spcPct val="95000"/>
              </a:lnSpc>
              <a:spcBef>
                <a:spcPct val="150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楷体" pitchFamily="49" charset="-122"/>
                <a:ea typeface="楷体" pitchFamily="49" charset="-122"/>
              </a:rPr>
              <a:t>如果在消费减少的同时投资能相应扩大（储蓄转化为投资）则不一定会造成有效需求不足</a:t>
            </a:r>
          </a:p>
          <a:p>
            <a:pPr marL="355600" indent="-355600" algn="just" eaLnBrk="1" hangingPunct="1">
              <a:spcBef>
                <a:spcPct val="35000"/>
              </a:spcBef>
              <a:buClr>
                <a:srgbClr val="800000"/>
              </a:buClr>
              <a:buFont typeface="Wingdings" pitchFamily="2" charset="2"/>
              <a:buChar char="Ø"/>
              <a:defRPr/>
            </a:pPr>
            <a:r>
              <a:rPr kumimoji="1" lang="zh-CN" altLang="en-US" sz="2400" dirty="0">
                <a:effectLst>
                  <a:outerShdw blurRad="38100" dist="38100" dir="2700000" algn="tl">
                    <a:srgbClr val="C0C0C0"/>
                  </a:outerShdw>
                </a:effectLst>
                <a:latin typeface="+mn-lt"/>
              </a:rPr>
              <a:t>投</a:t>
            </a:r>
            <a:r>
              <a:rPr kumimoji="1" lang="zh-CN" altLang="en-US" sz="2400" dirty="0">
                <a:effectLst>
                  <a:outerShdw blurRad="38100" dist="38100" dir="2700000" algn="tl">
                    <a:srgbClr val="C0C0C0"/>
                  </a:outerShdw>
                </a:effectLst>
                <a:latin typeface="宋体" pitchFamily="2" charset="-122"/>
              </a:rPr>
              <a:t>资边际效率递减，可能导致投资不足</a:t>
            </a:r>
          </a:p>
          <a:p>
            <a:pPr marL="622300" lvl="1" indent="-261938" algn="just" eaLnBrk="1" hangingPunct="1">
              <a:lnSpc>
                <a:spcPct val="95000"/>
              </a:lnSpc>
              <a:spcBef>
                <a:spcPct val="150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楷体" pitchFamily="49" charset="-122"/>
                <a:ea typeface="楷体" pitchFamily="49" charset="-122"/>
              </a:rPr>
              <a:t>随着投资规模扩大，投资边际效率递减</a:t>
            </a:r>
          </a:p>
          <a:p>
            <a:pPr marL="622300" lvl="1" indent="-261938" algn="just" eaLnBrk="1" hangingPunct="1">
              <a:lnSpc>
                <a:spcPct val="95000"/>
              </a:lnSpc>
              <a:spcBef>
                <a:spcPct val="150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楷体" pitchFamily="49" charset="-122"/>
                <a:ea typeface="楷体" pitchFamily="49" charset="-122"/>
              </a:rPr>
              <a:t>只要利率能不断下降，投资规模仍然可以增加</a:t>
            </a:r>
          </a:p>
          <a:p>
            <a:pPr marL="355600" indent="-355600" algn="just" eaLnBrk="1" hangingPunct="1">
              <a:spcBef>
                <a:spcPct val="35000"/>
              </a:spcBef>
              <a:buClr>
                <a:srgbClr val="800000"/>
              </a:buClr>
              <a:buFont typeface="Wingdings" pitchFamily="2" charset="2"/>
              <a:buChar char="Ø"/>
              <a:defRPr/>
            </a:pPr>
            <a:r>
              <a:rPr kumimoji="1" lang="zh-CN" altLang="en-US" sz="2400" dirty="0">
                <a:effectLst>
                  <a:outerShdw blurRad="38100" dist="38100" dir="2700000" algn="tl">
                    <a:srgbClr val="C0C0C0"/>
                  </a:outerShdw>
                </a:effectLst>
                <a:latin typeface="+mn-lt"/>
              </a:rPr>
              <a:t>流</a:t>
            </a:r>
            <a:r>
              <a:rPr kumimoji="1" lang="zh-CN" altLang="en-US" sz="2400" dirty="0">
                <a:effectLst>
                  <a:outerShdw blurRad="38100" dist="38100" dir="2700000" algn="tl">
                    <a:srgbClr val="C0C0C0"/>
                  </a:outerShdw>
                </a:effectLst>
                <a:latin typeface="宋体" pitchFamily="2" charset="-122"/>
              </a:rPr>
              <a:t>动性陷阱的存在，使利率不可能无限降低</a:t>
            </a:r>
          </a:p>
          <a:p>
            <a:pPr marL="622300" lvl="1" indent="-261938" algn="just" eaLnBrk="1" hangingPunct="1">
              <a:lnSpc>
                <a:spcPct val="95000"/>
              </a:lnSpc>
              <a:spcBef>
                <a:spcPct val="150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楷体" pitchFamily="49" charset="-122"/>
                <a:ea typeface="楷体" pitchFamily="49" charset="-122"/>
              </a:rPr>
              <a:t>投机性货币需求与利率呈反方向变化</a:t>
            </a:r>
          </a:p>
          <a:p>
            <a:pPr marL="622300" lvl="1" indent="-261938" algn="just" eaLnBrk="1" hangingPunct="1">
              <a:lnSpc>
                <a:spcPct val="95000"/>
              </a:lnSpc>
              <a:spcBef>
                <a:spcPct val="150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楷体" pitchFamily="49" charset="-122"/>
                <a:ea typeface="楷体" pitchFamily="49" charset="-122"/>
              </a:rPr>
              <a:t>由于存在流动性陷阱，即使货币不断增加，利率也不可能无限下降</a:t>
            </a:r>
            <a:endParaRPr kumimoji="1" lang="en-US" altLang="zh-CN" sz="2200" dirty="0">
              <a:effectLst>
                <a:outerShdw blurRad="38100" dist="38100" dir="2700000" algn="tl">
                  <a:srgbClr val="C0C0C0"/>
                </a:outerShdw>
              </a:effectLst>
              <a:latin typeface="楷体" pitchFamily="49" charset="-122"/>
              <a:ea typeface="楷体" pitchFamily="49" charset="-122"/>
            </a:endParaRPr>
          </a:p>
          <a:p>
            <a:pPr marL="622300" lvl="1" indent="-261938" algn="just" eaLnBrk="1" hangingPunct="1">
              <a:lnSpc>
                <a:spcPct val="95000"/>
              </a:lnSpc>
              <a:spcBef>
                <a:spcPct val="150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楷体" pitchFamily="49" charset="-122"/>
                <a:ea typeface="楷体" pitchFamily="49" charset="-122"/>
              </a:rPr>
              <a:t>当投资边际效率接近于利率时，厂商就不愿意投资了</a:t>
            </a:r>
          </a:p>
        </p:txBody>
      </p:sp>
      <p:sp>
        <p:nvSpPr>
          <p:cNvPr id="2" name="日期占位符 1"/>
          <p:cNvSpPr>
            <a:spLocks noGrp="1"/>
          </p:cNvSpPr>
          <p:nvPr>
            <p:ph type="dt" sz="half" idx="10"/>
          </p:nvPr>
        </p:nvSpPr>
        <p:spPr/>
        <p:txBody>
          <a:bodyPr/>
          <a:lstStyle/>
          <a:p>
            <a:pPr>
              <a:defRPr/>
            </a:pPr>
            <a:fld id="{F25D48D7-10DF-4409-9045-B91673F23C5E}"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465542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37"/>
                                        </p:tgtEl>
                                        <p:attrNameLst>
                                          <p:attrName>style.visibility</p:attrName>
                                        </p:attrNameLst>
                                      </p:cBhvr>
                                      <p:to>
                                        <p:strVal val="visible"/>
                                      </p:to>
                                    </p:set>
                                    <p:animEffect transition="in" filter="blinds(horizontal)">
                                      <p:cBhvr>
                                        <p:cTn id="7" dur="500"/>
                                        <p:tgtEl>
                                          <p:spTgt spid="5683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8338">
                                            <p:txEl>
                                              <p:pRg st="0" end="0"/>
                                            </p:txEl>
                                          </p:spTgt>
                                        </p:tgtEl>
                                        <p:attrNameLst>
                                          <p:attrName>style.visibility</p:attrName>
                                        </p:attrNameLst>
                                      </p:cBhvr>
                                      <p:to>
                                        <p:strVal val="visible"/>
                                      </p:to>
                                    </p:set>
                                    <p:animEffect transition="in" filter="wipe(up)">
                                      <p:cBhvr>
                                        <p:cTn id="12" dur="500"/>
                                        <p:tgtEl>
                                          <p:spTgt spid="568338">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68338">
                                            <p:txEl>
                                              <p:pRg st="1" end="1"/>
                                            </p:txEl>
                                          </p:spTgt>
                                        </p:tgtEl>
                                        <p:attrNameLst>
                                          <p:attrName>style.visibility</p:attrName>
                                        </p:attrNameLst>
                                      </p:cBhvr>
                                      <p:to>
                                        <p:strVal val="visible"/>
                                      </p:to>
                                    </p:set>
                                    <p:animEffect transition="in" filter="wipe(up)">
                                      <p:cBhvr>
                                        <p:cTn id="15" dur="500"/>
                                        <p:tgtEl>
                                          <p:spTgt spid="568338">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68338">
                                            <p:txEl>
                                              <p:pRg st="2" end="2"/>
                                            </p:txEl>
                                          </p:spTgt>
                                        </p:tgtEl>
                                        <p:attrNameLst>
                                          <p:attrName>style.visibility</p:attrName>
                                        </p:attrNameLst>
                                      </p:cBhvr>
                                      <p:to>
                                        <p:strVal val="visible"/>
                                      </p:to>
                                    </p:set>
                                    <p:animEffect transition="in" filter="wipe(up)">
                                      <p:cBhvr>
                                        <p:cTn id="18" dur="500"/>
                                        <p:tgtEl>
                                          <p:spTgt spid="568338">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8338">
                                            <p:txEl>
                                              <p:pRg st="3" end="3"/>
                                            </p:txEl>
                                          </p:spTgt>
                                        </p:tgtEl>
                                        <p:attrNameLst>
                                          <p:attrName>style.visibility</p:attrName>
                                        </p:attrNameLst>
                                      </p:cBhvr>
                                      <p:to>
                                        <p:strVal val="visible"/>
                                      </p:to>
                                    </p:set>
                                    <p:animEffect transition="in" filter="wipe(up)">
                                      <p:cBhvr>
                                        <p:cTn id="23" dur="500"/>
                                        <p:tgtEl>
                                          <p:spTgt spid="568338">
                                            <p:txEl>
                                              <p:pRg st="3" end="3"/>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68338">
                                            <p:txEl>
                                              <p:pRg st="4" end="4"/>
                                            </p:txEl>
                                          </p:spTgt>
                                        </p:tgtEl>
                                        <p:attrNameLst>
                                          <p:attrName>style.visibility</p:attrName>
                                        </p:attrNameLst>
                                      </p:cBhvr>
                                      <p:to>
                                        <p:strVal val="visible"/>
                                      </p:to>
                                    </p:set>
                                    <p:animEffect transition="in" filter="wipe(up)">
                                      <p:cBhvr>
                                        <p:cTn id="26" dur="500"/>
                                        <p:tgtEl>
                                          <p:spTgt spid="568338">
                                            <p:txEl>
                                              <p:pRg st="4" end="4"/>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568338">
                                            <p:txEl>
                                              <p:pRg st="5" end="5"/>
                                            </p:txEl>
                                          </p:spTgt>
                                        </p:tgtEl>
                                        <p:attrNameLst>
                                          <p:attrName>style.visibility</p:attrName>
                                        </p:attrNameLst>
                                      </p:cBhvr>
                                      <p:to>
                                        <p:strVal val="visible"/>
                                      </p:to>
                                    </p:set>
                                    <p:animEffect transition="in" filter="wipe(up)">
                                      <p:cBhvr>
                                        <p:cTn id="29" dur="500"/>
                                        <p:tgtEl>
                                          <p:spTgt spid="568338">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68338">
                                            <p:txEl>
                                              <p:pRg st="6" end="6"/>
                                            </p:txEl>
                                          </p:spTgt>
                                        </p:tgtEl>
                                        <p:attrNameLst>
                                          <p:attrName>style.visibility</p:attrName>
                                        </p:attrNameLst>
                                      </p:cBhvr>
                                      <p:to>
                                        <p:strVal val="visible"/>
                                      </p:to>
                                    </p:set>
                                    <p:animEffect transition="in" filter="wipe(up)">
                                      <p:cBhvr>
                                        <p:cTn id="34" dur="500"/>
                                        <p:tgtEl>
                                          <p:spTgt spid="568338">
                                            <p:txEl>
                                              <p:pRg st="6" end="6"/>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568338">
                                            <p:txEl>
                                              <p:pRg st="7" end="7"/>
                                            </p:txEl>
                                          </p:spTgt>
                                        </p:tgtEl>
                                        <p:attrNameLst>
                                          <p:attrName>style.visibility</p:attrName>
                                        </p:attrNameLst>
                                      </p:cBhvr>
                                      <p:to>
                                        <p:strVal val="visible"/>
                                      </p:to>
                                    </p:set>
                                    <p:animEffect transition="in" filter="wipe(up)">
                                      <p:cBhvr>
                                        <p:cTn id="37" dur="500"/>
                                        <p:tgtEl>
                                          <p:spTgt spid="568338">
                                            <p:txEl>
                                              <p:pRg st="7" end="7"/>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68338">
                                            <p:txEl>
                                              <p:pRg st="8" end="8"/>
                                            </p:txEl>
                                          </p:spTgt>
                                        </p:tgtEl>
                                        <p:attrNameLst>
                                          <p:attrName>style.visibility</p:attrName>
                                        </p:attrNameLst>
                                      </p:cBhvr>
                                      <p:to>
                                        <p:strVal val="visible"/>
                                      </p:to>
                                    </p:set>
                                    <p:animEffect transition="in" filter="wipe(up)">
                                      <p:cBhvr>
                                        <p:cTn id="40" dur="500"/>
                                        <p:tgtEl>
                                          <p:spTgt spid="568338">
                                            <p:txEl>
                                              <p:pRg st="8" end="8"/>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68338">
                                            <p:txEl>
                                              <p:pRg st="9" end="9"/>
                                            </p:txEl>
                                          </p:spTgt>
                                        </p:tgtEl>
                                        <p:attrNameLst>
                                          <p:attrName>style.visibility</p:attrName>
                                        </p:attrNameLst>
                                      </p:cBhvr>
                                      <p:to>
                                        <p:strVal val="visible"/>
                                      </p:to>
                                    </p:set>
                                    <p:animEffect transition="in" filter="wipe(up)">
                                      <p:cBhvr>
                                        <p:cTn id="43" dur="500"/>
                                        <p:tgtEl>
                                          <p:spTgt spid="5683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37" grpId="0"/>
      <p:bldP spid="56833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7096201-6D49-49EB-89FF-FEF71411C49A}" type="slidenum">
              <a:rPr lang="en-GB" altLang="zh-CN" sz="1200" b="0">
                <a:solidFill>
                  <a:schemeClr val="bg1"/>
                </a:solidFill>
              </a:rPr>
              <a:pPr/>
              <a:t>9</a:t>
            </a:fld>
            <a:endParaRPr lang="en-GB" altLang="zh-CN" sz="1200" b="0">
              <a:solidFill>
                <a:schemeClr val="bg1"/>
              </a:solidFill>
            </a:endParaRPr>
          </a:p>
        </p:txBody>
      </p:sp>
      <p:grpSp>
        <p:nvGrpSpPr>
          <p:cNvPr id="32771" name="Group 22"/>
          <p:cNvGrpSpPr>
            <a:grpSpLocks/>
          </p:cNvGrpSpPr>
          <p:nvPr/>
        </p:nvGrpSpPr>
        <p:grpSpPr bwMode="auto">
          <a:xfrm>
            <a:off x="1043608" y="1700808"/>
            <a:ext cx="6985000" cy="2881312"/>
            <a:chOff x="793" y="935"/>
            <a:chExt cx="4400" cy="1815"/>
          </a:xfrm>
        </p:grpSpPr>
        <p:sp>
          <p:nvSpPr>
            <p:cNvPr id="32773" name="AutoShape 4"/>
            <p:cNvSpPr>
              <a:spLocks/>
            </p:cNvSpPr>
            <p:nvPr/>
          </p:nvSpPr>
          <p:spPr bwMode="auto">
            <a:xfrm>
              <a:off x="2393" y="1045"/>
              <a:ext cx="126" cy="505"/>
            </a:xfrm>
            <a:prstGeom prst="leftBrace">
              <a:avLst>
                <a:gd name="adj1" fmla="val 33399"/>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32774" name="AutoShape 5"/>
            <p:cNvSpPr>
              <a:spLocks/>
            </p:cNvSpPr>
            <p:nvPr/>
          </p:nvSpPr>
          <p:spPr bwMode="auto">
            <a:xfrm>
              <a:off x="2393" y="1881"/>
              <a:ext cx="126" cy="505"/>
            </a:xfrm>
            <a:prstGeom prst="leftBrace">
              <a:avLst>
                <a:gd name="adj1" fmla="val 33399"/>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32775" name="AutoShape 6"/>
            <p:cNvSpPr>
              <a:spLocks/>
            </p:cNvSpPr>
            <p:nvPr/>
          </p:nvSpPr>
          <p:spPr bwMode="auto">
            <a:xfrm>
              <a:off x="3147" y="2145"/>
              <a:ext cx="127" cy="505"/>
            </a:xfrm>
            <a:prstGeom prst="leftBrace">
              <a:avLst>
                <a:gd name="adj1" fmla="val 3313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32776" name="AutoShape 7"/>
            <p:cNvSpPr>
              <a:spLocks/>
            </p:cNvSpPr>
            <p:nvPr/>
          </p:nvSpPr>
          <p:spPr bwMode="auto">
            <a:xfrm>
              <a:off x="1477" y="1298"/>
              <a:ext cx="126" cy="895"/>
            </a:xfrm>
            <a:prstGeom prst="leftBrace">
              <a:avLst>
                <a:gd name="adj1" fmla="val 5919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32777" name="Text Box 8"/>
            <p:cNvSpPr txBox="1">
              <a:spLocks noChangeArrowheads="1"/>
            </p:cNvSpPr>
            <p:nvPr/>
          </p:nvSpPr>
          <p:spPr bwMode="auto">
            <a:xfrm>
              <a:off x="793" y="1589"/>
              <a:ext cx="61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a:solidFill>
                    <a:schemeClr val="tx1"/>
                  </a:solidFill>
                  <a:latin typeface="楷体" panose="02010609060101010101" pitchFamily="49" charset="-122"/>
                  <a:ea typeface="楷体" panose="02010609060101010101" pitchFamily="49" charset="-122"/>
                </a:rPr>
                <a:t>总需求</a:t>
              </a:r>
            </a:p>
          </p:txBody>
        </p:sp>
        <p:sp>
          <p:nvSpPr>
            <p:cNvPr id="32778" name="Text Box 9"/>
            <p:cNvSpPr txBox="1">
              <a:spLocks noChangeArrowheads="1"/>
            </p:cNvSpPr>
            <p:nvPr/>
          </p:nvSpPr>
          <p:spPr bwMode="auto">
            <a:xfrm>
              <a:off x="1633" y="1173"/>
              <a:ext cx="79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a:solidFill>
                    <a:schemeClr val="tx1"/>
                  </a:solidFill>
                  <a:latin typeface="楷体" panose="02010609060101010101" pitchFamily="49" charset="-122"/>
                  <a:ea typeface="楷体" panose="02010609060101010101" pitchFamily="49" charset="-122"/>
                </a:rPr>
                <a:t>消费需求</a:t>
              </a:r>
            </a:p>
          </p:txBody>
        </p:sp>
        <p:sp>
          <p:nvSpPr>
            <p:cNvPr id="32779" name="Text Box 10"/>
            <p:cNvSpPr txBox="1">
              <a:spLocks noChangeArrowheads="1"/>
            </p:cNvSpPr>
            <p:nvPr/>
          </p:nvSpPr>
          <p:spPr bwMode="auto">
            <a:xfrm>
              <a:off x="1633" y="2006"/>
              <a:ext cx="7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a:solidFill>
                    <a:schemeClr val="tx1"/>
                  </a:solidFill>
                  <a:latin typeface="楷体" panose="02010609060101010101" pitchFamily="49" charset="-122"/>
                  <a:ea typeface="楷体" panose="02010609060101010101" pitchFamily="49" charset="-122"/>
                </a:rPr>
                <a:t>投资需求</a:t>
              </a:r>
            </a:p>
          </p:txBody>
        </p:sp>
        <p:sp>
          <p:nvSpPr>
            <p:cNvPr id="32780" name="Text Box 11"/>
            <p:cNvSpPr txBox="1">
              <a:spLocks noChangeArrowheads="1"/>
            </p:cNvSpPr>
            <p:nvPr/>
          </p:nvSpPr>
          <p:spPr bwMode="auto">
            <a:xfrm>
              <a:off x="2554" y="935"/>
              <a:ext cx="79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a:solidFill>
                    <a:schemeClr val="tx1"/>
                  </a:solidFill>
                  <a:latin typeface="楷体" panose="02010609060101010101" pitchFamily="49" charset="-122"/>
                  <a:ea typeface="楷体" panose="02010609060101010101" pitchFamily="49" charset="-122"/>
                </a:rPr>
                <a:t>收入水平</a:t>
              </a:r>
            </a:p>
          </p:txBody>
        </p:sp>
        <p:sp>
          <p:nvSpPr>
            <p:cNvPr id="32781" name="Text Box 12"/>
            <p:cNvSpPr txBox="1">
              <a:spLocks noChangeArrowheads="1"/>
            </p:cNvSpPr>
            <p:nvPr/>
          </p:nvSpPr>
          <p:spPr bwMode="auto">
            <a:xfrm>
              <a:off x="2554" y="1372"/>
              <a:ext cx="113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a:solidFill>
                    <a:srgbClr val="800000"/>
                  </a:solidFill>
                  <a:latin typeface="楷体" panose="02010609060101010101" pitchFamily="49" charset="-122"/>
                  <a:ea typeface="楷体" panose="02010609060101010101" pitchFamily="49" charset="-122"/>
                </a:rPr>
                <a:t>边际消费倾向</a:t>
              </a:r>
            </a:p>
          </p:txBody>
        </p:sp>
        <p:sp>
          <p:nvSpPr>
            <p:cNvPr id="32782" name="Text Box 13"/>
            <p:cNvSpPr txBox="1">
              <a:spLocks noChangeArrowheads="1"/>
            </p:cNvSpPr>
            <p:nvPr/>
          </p:nvSpPr>
          <p:spPr bwMode="auto">
            <a:xfrm>
              <a:off x="2554" y="1736"/>
              <a:ext cx="113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a:solidFill>
                    <a:srgbClr val="800000"/>
                  </a:solidFill>
                  <a:latin typeface="楷体" panose="02010609060101010101" pitchFamily="49" charset="-122"/>
                  <a:ea typeface="楷体" panose="02010609060101010101" pitchFamily="49" charset="-122"/>
                </a:rPr>
                <a:t>投资边际效率</a:t>
              </a:r>
            </a:p>
          </p:txBody>
        </p:sp>
        <p:sp>
          <p:nvSpPr>
            <p:cNvPr id="32783" name="Text Box 14"/>
            <p:cNvSpPr txBox="1">
              <a:spLocks noChangeArrowheads="1"/>
            </p:cNvSpPr>
            <p:nvPr/>
          </p:nvSpPr>
          <p:spPr bwMode="auto">
            <a:xfrm>
              <a:off x="2554" y="2291"/>
              <a:ext cx="62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a:solidFill>
                    <a:schemeClr val="tx1"/>
                  </a:solidFill>
                  <a:latin typeface="楷体" panose="02010609060101010101" pitchFamily="49" charset="-122"/>
                  <a:ea typeface="楷体" panose="02010609060101010101" pitchFamily="49" charset="-122"/>
                </a:rPr>
                <a:t>利息率</a:t>
              </a:r>
            </a:p>
          </p:txBody>
        </p:sp>
        <p:sp>
          <p:nvSpPr>
            <p:cNvPr id="32784" name="Text Box 15"/>
            <p:cNvSpPr txBox="1">
              <a:spLocks noChangeArrowheads="1"/>
            </p:cNvSpPr>
            <p:nvPr/>
          </p:nvSpPr>
          <p:spPr bwMode="auto">
            <a:xfrm>
              <a:off x="3281" y="2036"/>
              <a:ext cx="182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dirty="0">
                  <a:solidFill>
                    <a:srgbClr val="800000"/>
                  </a:solidFill>
                  <a:latin typeface="楷体" panose="02010609060101010101" pitchFamily="49" charset="-122"/>
                  <a:ea typeface="楷体" panose="02010609060101010101" pitchFamily="49" charset="-122"/>
                </a:rPr>
                <a:t>流动偏好</a:t>
              </a:r>
              <a:r>
                <a:rPr lang="zh-CN" altLang="en-US" sz="2200" dirty="0">
                  <a:solidFill>
                    <a:schemeClr val="tx1"/>
                  </a:solidFill>
                  <a:latin typeface="楷体" panose="02010609060101010101" pitchFamily="49" charset="-122"/>
                  <a:ea typeface="楷体" panose="02010609060101010101" pitchFamily="49" charset="-122"/>
                </a:rPr>
                <a:t>（货币需求）</a:t>
              </a:r>
            </a:p>
          </p:txBody>
        </p:sp>
        <p:sp>
          <p:nvSpPr>
            <p:cNvPr id="32785" name="Text Box 16"/>
            <p:cNvSpPr txBox="1">
              <a:spLocks noChangeArrowheads="1"/>
            </p:cNvSpPr>
            <p:nvPr/>
          </p:nvSpPr>
          <p:spPr bwMode="auto">
            <a:xfrm>
              <a:off x="3288" y="2473"/>
              <a:ext cx="190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a:solidFill>
                    <a:schemeClr val="tx1"/>
                  </a:solidFill>
                  <a:latin typeface="楷体" panose="02010609060101010101" pitchFamily="49" charset="-122"/>
                  <a:ea typeface="楷体" panose="02010609060101010101" pitchFamily="49" charset="-122"/>
                </a:rPr>
                <a:t>货币政策（货币供给）</a:t>
              </a:r>
            </a:p>
          </p:txBody>
        </p:sp>
      </p:grpSp>
      <p:sp>
        <p:nvSpPr>
          <p:cNvPr id="548883" name="Rectangle 19"/>
          <p:cNvSpPr>
            <a:spLocks noChangeArrowheads="1"/>
          </p:cNvSpPr>
          <p:nvPr/>
        </p:nvSpPr>
        <p:spPr bwMode="auto">
          <a:xfrm>
            <a:off x="2339975" y="5084763"/>
            <a:ext cx="3743325" cy="396875"/>
          </a:xfrm>
          <a:prstGeom prst="rect">
            <a:avLst/>
          </a:prstGeom>
          <a:noFill/>
          <a:ln w="12700" cap="sq">
            <a:noFill/>
            <a:miter lim="800000"/>
            <a:headEnd type="none" w="sm" len="sm"/>
            <a:tailEnd type="none" w="sm" len="sm"/>
          </a:ln>
          <a:effectLst/>
        </p:spPr>
        <p:txBody>
          <a:bodyPr>
            <a:spAutoFit/>
          </a:bodyPr>
          <a:lstStyle/>
          <a:p>
            <a:pPr algn="ctr" eaLnBrk="1" hangingPunct="1">
              <a:defRPr/>
            </a:pPr>
            <a:r>
              <a:rPr lang="zh-CN" altLang="en-US" sz="2000">
                <a:solidFill>
                  <a:schemeClr val="tx1"/>
                </a:solidFill>
                <a:effectLst>
                  <a:outerShdw blurRad="38100" dist="38100" dir="2700000" algn="tl">
                    <a:srgbClr val="C0C0C0"/>
                  </a:outerShdw>
                </a:effectLst>
                <a:latin typeface="黑体" pitchFamily="2" charset="-122"/>
                <a:ea typeface="黑体" pitchFamily="2" charset="-122"/>
              </a:rPr>
              <a:t>有效需求不足的原因</a:t>
            </a:r>
            <a:r>
              <a:rPr lang="zh-CN" altLang="en-US">
                <a:effectLst>
                  <a:outerShdw blurRad="38100" dist="38100" dir="2700000" algn="tl">
                    <a:srgbClr val="C0C0C0"/>
                  </a:outerShdw>
                </a:effectLst>
                <a:latin typeface="Arial" charset="0"/>
              </a:rPr>
              <a:t> </a:t>
            </a:r>
          </a:p>
        </p:txBody>
      </p:sp>
      <p:sp>
        <p:nvSpPr>
          <p:cNvPr id="2" name="日期占位符 1"/>
          <p:cNvSpPr>
            <a:spLocks noGrp="1"/>
          </p:cNvSpPr>
          <p:nvPr>
            <p:ph type="dt" sz="half" idx="10"/>
          </p:nvPr>
        </p:nvSpPr>
        <p:spPr/>
        <p:txBody>
          <a:bodyPr/>
          <a:lstStyle/>
          <a:p>
            <a:pPr>
              <a:defRPr/>
            </a:pPr>
            <a:fld id="{866774E4-5D37-424C-919E-310E92B37670}" type="datetime1">
              <a:rPr lang="zh-CN" altLang="en-US" smtClean="0"/>
              <a:t>2018/12/17</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058190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3600</TotalTime>
  <Words>6719</Words>
  <Application>Microsoft Office PowerPoint</Application>
  <PresentationFormat>全屏显示(4:3)</PresentationFormat>
  <Paragraphs>746</Paragraphs>
  <Slides>65</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9" baseType="lpstr">
      <vt:lpstr>仿宋</vt:lpstr>
      <vt:lpstr>黑体</vt:lpstr>
      <vt:lpstr>楷体</vt:lpstr>
      <vt:lpstr>楷体_GB2312</vt:lpstr>
      <vt:lpstr>宋体</vt:lpstr>
      <vt:lpstr>微软雅黑</vt:lpstr>
      <vt:lpstr>Arial</vt:lpstr>
      <vt:lpstr>Tahoma</vt:lpstr>
      <vt:lpstr>Times New Roman</vt:lpstr>
      <vt:lpstr>Verdana</vt:lpstr>
      <vt:lpstr>Webdings</vt:lpstr>
      <vt:lpstr>Wingdings</vt:lpstr>
      <vt:lpstr>Profile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国民党统治时期的通货膨胀视频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hzy</dc:creator>
  <cp:lastModifiedBy>hzy</cp:lastModifiedBy>
  <cp:revision>173</cp:revision>
  <dcterms:created xsi:type="dcterms:W3CDTF">2005-05-30T03:33:01Z</dcterms:created>
  <dcterms:modified xsi:type="dcterms:W3CDTF">2018-12-17T00:02:47Z</dcterms:modified>
</cp:coreProperties>
</file>