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8"/>
  </p:notesMasterIdLst>
  <p:sldIdLst>
    <p:sldId id="542" r:id="rId2"/>
    <p:sldId id="543" r:id="rId3"/>
    <p:sldId id="544" r:id="rId4"/>
    <p:sldId id="545" r:id="rId5"/>
    <p:sldId id="546" r:id="rId6"/>
    <p:sldId id="567" r:id="rId7"/>
    <p:sldId id="547" r:id="rId8"/>
    <p:sldId id="548" r:id="rId9"/>
    <p:sldId id="549" r:id="rId10"/>
    <p:sldId id="550" r:id="rId11"/>
    <p:sldId id="551" r:id="rId12"/>
    <p:sldId id="552" r:id="rId13"/>
    <p:sldId id="553" r:id="rId14"/>
    <p:sldId id="554" r:id="rId15"/>
    <p:sldId id="555" r:id="rId16"/>
    <p:sldId id="556" r:id="rId17"/>
    <p:sldId id="557" r:id="rId18"/>
    <p:sldId id="558" r:id="rId19"/>
    <p:sldId id="559" r:id="rId20"/>
    <p:sldId id="560" r:id="rId21"/>
    <p:sldId id="561" r:id="rId22"/>
    <p:sldId id="562" r:id="rId23"/>
    <p:sldId id="563" r:id="rId24"/>
    <p:sldId id="564" r:id="rId25"/>
    <p:sldId id="565" r:id="rId26"/>
    <p:sldId id="566"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26051E3F-C0E7-4B35-B8EA-814360410586}" type="slidenum">
              <a:rPr lang="en-US" altLang="zh-CN"/>
              <a:pPr>
                <a:defRPr/>
              </a:pPr>
              <a:t>‹#›</a:t>
            </a:fld>
            <a:endParaRPr lang="en-US" altLang="zh-CN"/>
          </a:p>
        </p:txBody>
      </p:sp>
    </p:spTree>
    <p:extLst>
      <p:ext uri="{BB962C8B-B14F-4D97-AF65-F5344CB8AC3E}">
        <p14:creationId xmlns:p14="http://schemas.microsoft.com/office/powerpoint/2010/main" val="1160752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3</a:t>
            </a:fld>
            <a:endParaRPr lang="en-US" altLang="zh-CN"/>
          </a:p>
        </p:txBody>
      </p:sp>
    </p:spTree>
    <p:extLst>
      <p:ext uri="{BB962C8B-B14F-4D97-AF65-F5344CB8AC3E}">
        <p14:creationId xmlns:p14="http://schemas.microsoft.com/office/powerpoint/2010/main" val="2589138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20</a:t>
            </a:fld>
            <a:endParaRPr lang="en-US" altLang="zh-CN"/>
          </a:p>
        </p:txBody>
      </p:sp>
    </p:spTree>
    <p:extLst>
      <p:ext uri="{BB962C8B-B14F-4D97-AF65-F5344CB8AC3E}">
        <p14:creationId xmlns:p14="http://schemas.microsoft.com/office/powerpoint/2010/main" val="189265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38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4638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fld id="{05169A9B-7517-4AA9-A5C1-85CDE7100D87}" type="datetime1">
              <a:rPr lang="zh-CN" altLang="en-US" smtClean="0"/>
              <a:pPr>
                <a:defRPr/>
              </a:pPr>
              <a:t>2019/1/7</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zh-CN" altLang="en-US" smtClean="0"/>
              <a:t>第十三讲   经济周期</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C20D42A5-FE95-4DAD-BC92-C34A317441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0A6A9C0F-5DA7-4C81-A59B-A3A6BF1AAF7A}" type="datetime1">
              <a:rPr lang="zh-CN" altLang="en-US" smtClean="0"/>
              <a:pPr>
                <a:defRPr/>
              </a:pPr>
              <a:t>2019/1/7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8B4B38E-DED5-40AB-B448-484B9FC16FA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52CA1BD-051F-465A-93DF-0A24DBF18735}" type="datetime1">
              <a:rPr lang="zh-CN" altLang="en-US" smtClean="0"/>
              <a:pPr>
                <a:defRPr/>
              </a:pPr>
              <a:t>2019/1/7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87DA86-2FC1-4A09-BDD9-B97009CF26D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51C0AFAE-BD02-4331-83FA-2A22116EB846}" type="datetime1">
              <a:rPr lang="zh-CN" altLang="en-US" smtClean="0"/>
              <a:pPr>
                <a:defRPr/>
              </a:pPr>
              <a:t>2019/1/7</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89D4047-AA6E-425E-A65A-0D26727AA55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CFF12E2C-7888-4BB1-9CC0-AEE96B0F3FBD}" type="datetime1">
              <a:rPr lang="zh-CN" altLang="en-US" smtClean="0"/>
              <a:pPr>
                <a:defRPr/>
              </a:pPr>
              <a:t>2019/1/7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7741CD0-23B6-40A2-8994-9BE513E79A7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C1358664-7846-4F8B-91F7-1AA1190DACDB}" type="datetime1">
              <a:rPr lang="zh-CN" altLang="en-US" smtClean="0"/>
              <a:pPr>
                <a:defRPr/>
              </a:pPr>
              <a:t>2019/1/7</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D6EEABC-E1FC-4922-950E-F7D39963F20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1B0CFD0F-0FCC-43D8-9361-C81E46B25ED8}" type="datetime1">
              <a:rPr lang="zh-CN" altLang="en-US" smtClean="0"/>
              <a:pPr>
                <a:defRPr/>
              </a:pPr>
              <a:t>2019/1/7</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67004D9-84A8-4565-AF35-6559E68F4F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5FF29429-A317-4B32-9F78-CA659912930F}" type="datetime1">
              <a:rPr lang="zh-CN" altLang="en-US" smtClean="0"/>
              <a:pPr>
                <a:defRPr/>
              </a:pPr>
              <a:t>2019/1/7</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F7266AA-7182-4841-9110-3D0AD46F33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FABC65DD-3F14-493F-878A-7B27003BF1F0}" type="datetime1">
              <a:rPr lang="zh-CN" altLang="en-US" smtClean="0"/>
              <a:pPr>
                <a:defRPr/>
              </a:pPr>
              <a:t>2019/1/7</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AADC7D6-D28A-4CD0-86AF-42D7275F9B7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086B6573-1078-458A-8B79-3D98AAA42F4D}" type="datetime1">
              <a:rPr lang="zh-CN" altLang="en-US" smtClean="0"/>
              <a:pPr>
                <a:defRPr/>
              </a:pPr>
              <a:t>2019/1/7</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5FC3E80-0015-413D-A258-B19EFED73BA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291646F7-1D62-4884-B74F-5260588880FE}" type="datetime1">
              <a:rPr lang="zh-CN" altLang="en-US" smtClean="0"/>
              <a:pPr>
                <a:defRPr/>
              </a:pPr>
              <a:t>2019/1/7</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2636DD-7279-4F68-81FF-F7A8F94ED25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C7749255-608A-4B0E-9C96-6C84A2D8DF69}" type="datetime1">
              <a:rPr lang="zh-CN" altLang="en-US" smtClean="0"/>
              <a:pPr>
                <a:defRPr/>
              </a:pPr>
              <a:t>2019/1/7</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第十三讲   经济周期</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32D6752-A98A-4EDE-B69F-3B4B6B4F56A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285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285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6285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fld id="{A06F32C1-9747-4ACB-9CEB-984DE37FA38E}" type="datetime1">
              <a:rPr lang="zh-CN" altLang="en-US" smtClean="0"/>
              <a:pPr>
                <a:defRPr/>
              </a:pPr>
              <a:t>2019/1/7</a:t>
            </a:fld>
            <a:endParaRPr lang="en-US" altLang="zh-CN"/>
          </a:p>
        </p:txBody>
      </p:sp>
      <p:sp>
        <p:nvSpPr>
          <p:cNvPr id="46285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r>
              <a:rPr lang="zh-CN" altLang="en-US" smtClean="0"/>
              <a:t>第十三讲   经济周期</a:t>
            </a:r>
            <a:endParaRPr lang="en-US" altLang="zh-CN"/>
          </a:p>
        </p:txBody>
      </p:sp>
      <p:sp>
        <p:nvSpPr>
          <p:cNvPr id="46285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4305C7E-FA70-4B7A-BD63-FB9C99412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par>
    </p:tnLst>
  </p:timing>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 Target="slide5.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 Id="rId9" Type="http://schemas.openxmlformats.org/officeDocument/2006/relationships/image" Target="../media/image1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6.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Word___1.docx"/></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AEAE643-D836-4D92-9CBA-DF2D8C293C27}" type="slidenum">
              <a:rPr lang="en-GB" altLang="zh-CN" sz="1200" b="0">
                <a:solidFill>
                  <a:schemeClr val="bg1"/>
                </a:solidFill>
              </a:rPr>
              <a:pPr/>
              <a:t>1</a:t>
            </a:fld>
            <a:endParaRPr lang="en-GB" altLang="zh-CN" sz="1200" b="0">
              <a:solidFill>
                <a:schemeClr val="bg1"/>
              </a:solidFill>
            </a:endParaRPr>
          </a:p>
        </p:txBody>
      </p:sp>
      <p:sp>
        <p:nvSpPr>
          <p:cNvPr id="2053" name="Comment 5"/>
          <p:cNvSpPr>
            <a:spLocks noChangeArrowheads="1"/>
          </p:cNvSpPr>
          <p:nvPr/>
        </p:nvSpPr>
        <p:spPr bwMode="auto">
          <a:xfrm>
            <a:off x="1475656" y="2262208"/>
            <a:ext cx="7272338" cy="31686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150000"/>
              </a:lnSpc>
              <a:defRPr/>
            </a:pPr>
            <a:r>
              <a:rPr lang="en-US" altLang="zh-CN" sz="3600" b="0" dirty="0">
                <a:solidFill>
                  <a:srgbClr val="00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9</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.1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国际收支与汇率</a:t>
            </a:r>
            <a:endParaRPr lang="zh-CN" altLang="en-US" sz="3200" dirty="0">
              <a:solidFill>
                <a:srgbClr val="336699"/>
              </a:solidFill>
              <a:latin typeface="微软雅黑" pitchFamily="34" charset="-122"/>
              <a:ea typeface="微软雅黑" pitchFamily="34" charset="-122"/>
              <a:cs typeface="Times New Roman" pitchFamily="18" charset="0"/>
            </a:endParaRPr>
          </a:p>
          <a:p>
            <a:pPr eaLnBrk="0" hangingPunct="0">
              <a:lnSpc>
                <a:spcPct val="150000"/>
              </a:lnSpc>
              <a:defRPr/>
            </a:pP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9</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.2 </a:t>
            </a:r>
            <a:r>
              <a:rPr lang="zh-CN" altLang="en-US" sz="3200" dirty="0">
                <a:solidFill>
                  <a:srgbClr val="336699"/>
                </a:solidFill>
                <a:latin typeface="微软雅黑" pitchFamily="34" charset="-122"/>
                <a:ea typeface="微软雅黑" pitchFamily="34" charset="-122"/>
                <a:cs typeface="Times New Roman" pitchFamily="18" charset="0"/>
              </a:rPr>
              <a:t>蒙代尔</a:t>
            </a:r>
            <a:r>
              <a:rPr lang="en-US" altLang="zh-CN" sz="3200" dirty="0">
                <a:solidFill>
                  <a:srgbClr val="336699"/>
                </a:solidFill>
                <a:latin typeface="微软雅黑" pitchFamily="34" charset="-122"/>
                <a:ea typeface="微软雅黑" pitchFamily="34" charset="-122"/>
                <a:cs typeface="Times New Roman" pitchFamily="18" charset="0"/>
              </a:rPr>
              <a:t>-</a:t>
            </a:r>
            <a:r>
              <a:rPr lang="zh-CN" altLang="en-US" sz="3200" dirty="0">
                <a:solidFill>
                  <a:srgbClr val="336699"/>
                </a:solidFill>
                <a:latin typeface="微软雅黑" pitchFamily="34" charset="-122"/>
                <a:ea typeface="微软雅黑" pitchFamily="34" charset="-122"/>
                <a:cs typeface="Times New Roman" pitchFamily="18" charset="0"/>
              </a:rPr>
              <a:t>弗莱明模型</a:t>
            </a:r>
            <a:r>
              <a:rPr lang="zh-CN" altLang="en-US" sz="3200" dirty="0">
                <a:latin typeface="微软雅黑" pitchFamily="34" charset="-122"/>
                <a:ea typeface="微软雅黑" pitchFamily="34" charset="-122"/>
                <a:cs typeface="Times New Roman" pitchFamily="18" charset="0"/>
              </a:rPr>
              <a:t> </a:t>
            </a:r>
            <a:endParaRPr lang="zh-CN" altLang="en-US" sz="3200" dirty="0">
              <a:solidFill>
                <a:srgbClr val="336699"/>
              </a:solidFill>
              <a:latin typeface="微软雅黑" pitchFamily="34" charset="-122"/>
              <a:ea typeface="微软雅黑" pitchFamily="34" charset="-122"/>
              <a:cs typeface="Times New Roman" pitchFamily="18" charset="0"/>
            </a:endParaRPr>
          </a:p>
          <a:p>
            <a:pPr eaLnBrk="0" hangingPunct="0">
              <a:lnSpc>
                <a:spcPct val="150000"/>
              </a:lnSpc>
              <a:defRPr/>
            </a:pP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9</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.3</a:t>
            </a:r>
            <a:r>
              <a:rPr lang="en-US" altLang="zh-CN" sz="3200" dirty="0" smtClean="0">
                <a:solidFill>
                  <a:srgbClr val="336699"/>
                </a:solidFill>
                <a:latin typeface="微软雅黑" pitchFamily="34" charset="-122"/>
                <a:ea typeface="微软雅黑" pitchFamily="34" charset="-122"/>
                <a:cs typeface="Times New Roman" pitchFamily="18" charset="0"/>
              </a:rPr>
              <a:t> </a:t>
            </a:r>
            <a:r>
              <a:rPr lang="zh-CN" altLang="en-US" sz="3200" spc="-15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固定汇率制下国际收支调整</a:t>
            </a:r>
          </a:p>
          <a:p>
            <a:pPr eaLnBrk="0" hangingPunct="0">
              <a:lnSpc>
                <a:spcPct val="150000"/>
              </a:lnSpc>
              <a:defRPr/>
            </a:pP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9</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.4 </a:t>
            </a:r>
            <a:r>
              <a:rPr lang="zh-CN" altLang="en-US" sz="3200" spc="-15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浮动汇率制下国际收支调整</a:t>
            </a:r>
          </a:p>
        </p:txBody>
      </p:sp>
      <p:grpSp>
        <p:nvGrpSpPr>
          <p:cNvPr id="15364" name="Group 404"/>
          <p:cNvGrpSpPr>
            <a:grpSpLocks/>
          </p:cNvGrpSpPr>
          <p:nvPr/>
        </p:nvGrpSpPr>
        <p:grpSpPr bwMode="auto">
          <a:xfrm>
            <a:off x="388938" y="5210175"/>
            <a:ext cx="727075" cy="955675"/>
            <a:chOff x="5171" y="2672"/>
            <a:chExt cx="511" cy="669"/>
          </a:xfrm>
        </p:grpSpPr>
        <p:sp>
          <p:nvSpPr>
            <p:cNvPr id="15366" name="Freeform 405"/>
            <p:cNvSpPr>
              <a:spLocks/>
            </p:cNvSpPr>
            <p:nvPr/>
          </p:nvSpPr>
          <p:spPr bwMode="auto">
            <a:xfrm>
              <a:off x="5241" y="3314"/>
              <a:ext cx="217" cy="21"/>
            </a:xfrm>
            <a:custGeom>
              <a:avLst/>
              <a:gdLst>
                <a:gd name="T0" fmla="*/ 1 w 434"/>
                <a:gd name="T1" fmla="*/ 1 h 42"/>
                <a:gd name="T2" fmla="*/ 1 w 434"/>
                <a:gd name="T3" fmla="*/ 1 h 42"/>
                <a:gd name="T4" fmla="*/ 1 w 434"/>
                <a:gd name="T5" fmla="*/ 1 h 42"/>
                <a:gd name="T6" fmla="*/ 1 w 434"/>
                <a:gd name="T7" fmla="*/ 1 h 42"/>
                <a:gd name="T8" fmla="*/ 1 w 434"/>
                <a:gd name="T9" fmla="*/ 1 h 42"/>
                <a:gd name="T10" fmla="*/ 1 w 434"/>
                <a:gd name="T11" fmla="*/ 1 h 42"/>
                <a:gd name="T12" fmla="*/ 1 w 434"/>
                <a:gd name="T13" fmla="*/ 1 h 42"/>
                <a:gd name="T14" fmla="*/ 1 w 434"/>
                <a:gd name="T15" fmla="*/ 1 h 42"/>
                <a:gd name="T16" fmla="*/ 1 w 434"/>
                <a:gd name="T17" fmla="*/ 1 h 42"/>
                <a:gd name="T18" fmla="*/ 1 w 434"/>
                <a:gd name="T19" fmla="*/ 1 h 42"/>
                <a:gd name="T20" fmla="*/ 1 w 434"/>
                <a:gd name="T21" fmla="*/ 1 h 42"/>
                <a:gd name="T22" fmla="*/ 1 w 434"/>
                <a:gd name="T23" fmla="*/ 1 h 42"/>
                <a:gd name="T24" fmla="*/ 1 w 434"/>
                <a:gd name="T25" fmla="*/ 0 h 42"/>
                <a:gd name="T26" fmla="*/ 1 w 434"/>
                <a:gd name="T27" fmla="*/ 0 h 42"/>
                <a:gd name="T28" fmla="*/ 1 w 434"/>
                <a:gd name="T29" fmla="*/ 1 h 42"/>
                <a:gd name="T30" fmla="*/ 1 w 434"/>
                <a:gd name="T31" fmla="*/ 1 h 42"/>
                <a:gd name="T32" fmla="*/ 1 w 434"/>
                <a:gd name="T33" fmla="*/ 1 h 42"/>
                <a:gd name="T34" fmla="*/ 1 w 434"/>
                <a:gd name="T35" fmla="*/ 1 h 42"/>
                <a:gd name="T36" fmla="*/ 1 w 434"/>
                <a:gd name="T37" fmla="*/ 1 h 42"/>
                <a:gd name="T38" fmla="*/ 1 w 434"/>
                <a:gd name="T39" fmla="*/ 1 h 42"/>
                <a:gd name="T40" fmla="*/ 1 w 434"/>
                <a:gd name="T41" fmla="*/ 1 h 42"/>
                <a:gd name="T42" fmla="*/ 1 w 434"/>
                <a:gd name="T43" fmla="*/ 1 h 42"/>
                <a:gd name="T44" fmla="*/ 1 w 434"/>
                <a:gd name="T45" fmla="*/ 1 h 42"/>
                <a:gd name="T46" fmla="*/ 1 w 434"/>
                <a:gd name="T47" fmla="*/ 1 h 42"/>
                <a:gd name="T48" fmla="*/ 1 w 434"/>
                <a:gd name="T49" fmla="*/ 1 h 42"/>
                <a:gd name="T50" fmla="*/ 1 w 434"/>
                <a:gd name="T51" fmla="*/ 1 h 42"/>
                <a:gd name="T52" fmla="*/ 1 w 434"/>
                <a:gd name="T53" fmla="*/ 1 h 42"/>
                <a:gd name="T54" fmla="*/ 1 w 434"/>
                <a:gd name="T55" fmla="*/ 1 h 42"/>
                <a:gd name="T56" fmla="*/ 1 w 434"/>
                <a:gd name="T57" fmla="*/ 1 h 42"/>
                <a:gd name="T58" fmla="*/ 1 w 434"/>
                <a:gd name="T59" fmla="*/ 1 h 42"/>
                <a:gd name="T60" fmla="*/ 1 w 434"/>
                <a:gd name="T61" fmla="*/ 1 h 42"/>
                <a:gd name="T62" fmla="*/ 1 w 434"/>
                <a:gd name="T63" fmla="*/ 1 h 42"/>
                <a:gd name="T64" fmla="*/ 1 w 434"/>
                <a:gd name="T65" fmla="*/ 1 h 42"/>
                <a:gd name="T66" fmla="*/ 1 w 434"/>
                <a:gd name="T67" fmla="*/ 1 h 42"/>
                <a:gd name="T68" fmla="*/ 1 w 434"/>
                <a:gd name="T69" fmla="*/ 1 h 42"/>
                <a:gd name="T70" fmla="*/ 1 w 434"/>
                <a:gd name="T71" fmla="*/ 1 h 42"/>
                <a:gd name="T72" fmla="*/ 1 w 434"/>
                <a:gd name="T73" fmla="*/ 1 h 42"/>
                <a:gd name="T74" fmla="*/ 1 w 434"/>
                <a:gd name="T75" fmla="*/ 1 h 42"/>
                <a:gd name="T76" fmla="*/ 1 w 434"/>
                <a:gd name="T77" fmla="*/ 1 h 42"/>
                <a:gd name="T78" fmla="*/ 1 w 434"/>
                <a:gd name="T79" fmla="*/ 1 h 42"/>
                <a:gd name="T80" fmla="*/ 1 w 434"/>
                <a:gd name="T81" fmla="*/ 1 h 42"/>
                <a:gd name="T82" fmla="*/ 1 w 434"/>
                <a:gd name="T83" fmla="*/ 1 h 42"/>
                <a:gd name="T84" fmla="*/ 1 w 434"/>
                <a:gd name="T85" fmla="*/ 1 h 42"/>
                <a:gd name="T86" fmla="*/ 1 w 434"/>
                <a:gd name="T87" fmla="*/ 1 h 42"/>
                <a:gd name="T88" fmla="*/ 1 w 434"/>
                <a:gd name="T89" fmla="*/ 1 h 42"/>
                <a:gd name="T90" fmla="*/ 1 w 434"/>
                <a:gd name="T91" fmla="*/ 1 h 42"/>
                <a:gd name="T92" fmla="*/ 1 w 434"/>
                <a:gd name="T93" fmla="*/ 1 h 42"/>
                <a:gd name="T94" fmla="*/ 1 w 434"/>
                <a:gd name="T95" fmla="*/ 1 h 42"/>
                <a:gd name="T96" fmla="*/ 1 w 434"/>
                <a:gd name="T97" fmla="*/ 1 h 42"/>
                <a:gd name="T98" fmla="*/ 1 w 434"/>
                <a:gd name="T99" fmla="*/ 1 h 42"/>
                <a:gd name="T100" fmla="*/ 1 w 434"/>
                <a:gd name="T101" fmla="*/ 1 h 42"/>
                <a:gd name="T102" fmla="*/ 1 w 434"/>
                <a:gd name="T103" fmla="*/ 1 h 42"/>
                <a:gd name="T104" fmla="*/ 1 w 434"/>
                <a:gd name="T105" fmla="*/ 1 h 42"/>
                <a:gd name="T106" fmla="*/ 1 w 434"/>
                <a:gd name="T107" fmla="*/ 1 h 42"/>
                <a:gd name="T108" fmla="*/ 1 w 434"/>
                <a:gd name="T109" fmla="*/ 1 h 42"/>
                <a:gd name="T110" fmla="*/ 1 w 434"/>
                <a:gd name="T111" fmla="*/ 1 h 42"/>
                <a:gd name="T112" fmla="*/ 1 w 434"/>
                <a:gd name="T113" fmla="*/ 1 h 42"/>
                <a:gd name="T114" fmla="*/ 1 w 434"/>
                <a:gd name="T115" fmla="*/ 1 h 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4"/>
                <a:gd name="T175" fmla="*/ 0 h 42"/>
                <a:gd name="T176" fmla="*/ 434 w 434"/>
                <a:gd name="T177" fmla="*/ 42 h 4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4" h="42">
                  <a:moveTo>
                    <a:pt x="0" y="15"/>
                  </a:moveTo>
                  <a:lnTo>
                    <a:pt x="6" y="13"/>
                  </a:lnTo>
                  <a:lnTo>
                    <a:pt x="15" y="12"/>
                  </a:lnTo>
                  <a:lnTo>
                    <a:pt x="28" y="11"/>
                  </a:lnTo>
                  <a:lnTo>
                    <a:pt x="43" y="10"/>
                  </a:lnTo>
                  <a:lnTo>
                    <a:pt x="57" y="9"/>
                  </a:lnTo>
                  <a:lnTo>
                    <a:pt x="69" y="8"/>
                  </a:lnTo>
                  <a:lnTo>
                    <a:pt x="79" y="7"/>
                  </a:lnTo>
                  <a:lnTo>
                    <a:pt x="84" y="7"/>
                  </a:lnTo>
                  <a:lnTo>
                    <a:pt x="81" y="5"/>
                  </a:lnTo>
                  <a:lnTo>
                    <a:pt x="76" y="4"/>
                  </a:lnTo>
                  <a:lnTo>
                    <a:pt x="72" y="2"/>
                  </a:lnTo>
                  <a:lnTo>
                    <a:pt x="67" y="2"/>
                  </a:lnTo>
                  <a:lnTo>
                    <a:pt x="82" y="1"/>
                  </a:lnTo>
                  <a:lnTo>
                    <a:pt x="105" y="1"/>
                  </a:lnTo>
                  <a:lnTo>
                    <a:pt x="131" y="1"/>
                  </a:lnTo>
                  <a:lnTo>
                    <a:pt x="161" y="2"/>
                  </a:lnTo>
                  <a:lnTo>
                    <a:pt x="189" y="3"/>
                  </a:lnTo>
                  <a:lnTo>
                    <a:pt x="214" y="4"/>
                  </a:lnTo>
                  <a:lnTo>
                    <a:pt x="233" y="4"/>
                  </a:lnTo>
                  <a:lnTo>
                    <a:pt x="243" y="3"/>
                  </a:lnTo>
                  <a:lnTo>
                    <a:pt x="247" y="3"/>
                  </a:lnTo>
                  <a:lnTo>
                    <a:pt x="251" y="2"/>
                  </a:lnTo>
                  <a:lnTo>
                    <a:pt x="258" y="1"/>
                  </a:lnTo>
                  <a:lnTo>
                    <a:pt x="265" y="0"/>
                  </a:lnTo>
                  <a:lnTo>
                    <a:pt x="272" y="0"/>
                  </a:lnTo>
                  <a:lnTo>
                    <a:pt x="280" y="0"/>
                  </a:lnTo>
                  <a:lnTo>
                    <a:pt x="287" y="0"/>
                  </a:lnTo>
                  <a:lnTo>
                    <a:pt x="293" y="1"/>
                  </a:lnTo>
                  <a:lnTo>
                    <a:pt x="291" y="2"/>
                  </a:lnTo>
                  <a:lnTo>
                    <a:pt x="290" y="2"/>
                  </a:lnTo>
                  <a:lnTo>
                    <a:pt x="289" y="3"/>
                  </a:lnTo>
                  <a:lnTo>
                    <a:pt x="288" y="4"/>
                  </a:lnTo>
                  <a:lnTo>
                    <a:pt x="293" y="5"/>
                  </a:lnTo>
                  <a:lnTo>
                    <a:pt x="298" y="8"/>
                  </a:lnTo>
                  <a:lnTo>
                    <a:pt x="303" y="9"/>
                  </a:lnTo>
                  <a:lnTo>
                    <a:pt x="306" y="10"/>
                  </a:lnTo>
                  <a:lnTo>
                    <a:pt x="310" y="10"/>
                  </a:lnTo>
                  <a:lnTo>
                    <a:pt x="317" y="10"/>
                  </a:lnTo>
                  <a:lnTo>
                    <a:pt x="326" y="11"/>
                  </a:lnTo>
                  <a:lnTo>
                    <a:pt x="337" y="11"/>
                  </a:lnTo>
                  <a:lnTo>
                    <a:pt x="349" y="12"/>
                  </a:lnTo>
                  <a:lnTo>
                    <a:pt x="360" y="13"/>
                  </a:lnTo>
                  <a:lnTo>
                    <a:pt x="371" y="15"/>
                  </a:lnTo>
                  <a:lnTo>
                    <a:pt x="379" y="16"/>
                  </a:lnTo>
                  <a:lnTo>
                    <a:pt x="387" y="17"/>
                  </a:lnTo>
                  <a:lnTo>
                    <a:pt x="396" y="19"/>
                  </a:lnTo>
                  <a:lnTo>
                    <a:pt x="404" y="20"/>
                  </a:lnTo>
                  <a:lnTo>
                    <a:pt x="413" y="21"/>
                  </a:lnTo>
                  <a:lnTo>
                    <a:pt x="421" y="23"/>
                  </a:lnTo>
                  <a:lnTo>
                    <a:pt x="427" y="24"/>
                  </a:lnTo>
                  <a:lnTo>
                    <a:pt x="432" y="25"/>
                  </a:lnTo>
                  <a:lnTo>
                    <a:pt x="434" y="26"/>
                  </a:lnTo>
                  <a:lnTo>
                    <a:pt x="433" y="27"/>
                  </a:lnTo>
                  <a:lnTo>
                    <a:pt x="430" y="30"/>
                  </a:lnTo>
                  <a:lnTo>
                    <a:pt x="424" y="31"/>
                  </a:lnTo>
                  <a:lnTo>
                    <a:pt x="417" y="32"/>
                  </a:lnTo>
                  <a:lnTo>
                    <a:pt x="410" y="34"/>
                  </a:lnTo>
                  <a:lnTo>
                    <a:pt x="403" y="34"/>
                  </a:lnTo>
                  <a:lnTo>
                    <a:pt x="397" y="35"/>
                  </a:lnTo>
                  <a:lnTo>
                    <a:pt x="393" y="35"/>
                  </a:lnTo>
                  <a:lnTo>
                    <a:pt x="388" y="35"/>
                  </a:lnTo>
                  <a:lnTo>
                    <a:pt x="382" y="35"/>
                  </a:lnTo>
                  <a:lnTo>
                    <a:pt x="374" y="35"/>
                  </a:lnTo>
                  <a:lnTo>
                    <a:pt x="365" y="35"/>
                  </a:lnTo>
                  <a:lnTo>
                    <a:pt x="356" y="35"/>
                  </a:lnTo>
                  <a:lnTo>
                    <a:pt x="348" y="35"/>
                  </a:lnTo>
                  <a:lnTo>
                    <a:pt x="340" y="36"/>
                  </a:lnTo>
                  <a:lnTo>
                    <a:pt x="335" y="36"/>
                  </a:lnTo>
                  <a:lnTo>
                    <a:pt x="331" y="38"/>
                  </a:lnTo>
                  <a:lnTo>
                    <a:pt x="324" y="38"/>
                  </a:lnTo>
                  <a:lnTo>
                    <a:pt x="316" y="38"/>
                  </a:lnTo>
                  <a:lnTo>
                    <a:pt x="306" y="39"/>
                  </a:lnTo>
                  <a:lnTo>
                    <a:pt x="296" y="39"/>
                  </a:lnTo>
                  <a:lnTo>
                    <a:pt x="288" y="39"/>
                  </a:lnTo>
                  <a:lnTo>
                    <a:pt x="280" y="38"/>
                  </a:lnTo>
                  <a:lnTo>
                    <a:pt x="274" y="38"/>
                  </a:lnTo>
                  <a:lnTo>
                    <a:pt x="268" y="36"/>
                  </a:lnTo>
                  <a:lnTo>
                    <a:pt x="260" y="36"/>
                  </a:lnTo>
                  <a:lnTo>
                    <a:pt x="251" y="36"/>
                  </a:lnTo>
                  <a:lnTo>
                    <a:pt x="242" y="38"/>
                  </a:lnTo>
                  <a:lnTo>
                    <a:pt x="233" y="38"/>
                  </a:lnTo>
                  <a:lnTo>
                    <a:pt x="225" y="39"/>
                  </a:lnTo>
                  <a:lnTo>
                    <a:pt x="218" y="40"/>
                  </a:lnTo>
                  <a:lnTo>
                    <a:pt x="214" y="40"/>
                  </a:lnTo>
                  <a:lnTo>
                    <a:pt x="210" y="40"/>
                  </a:lnTo>
                  <a:lnTo>
                    <a:pt x="203" y="40"/>
                  </a:lnTo>
                  <a:lnTo>
                    <a:pt x="194" y="41"/>
                  </a:lnTo>
                  <a:lnTo>
                    <a:pt x="184" y="41"/>
                  </a:lnTo>
                  <a:lnTo>
                    <a:pt x="175" y="42"/>
                  </a:lnTo>
                  <a:lnTo>
                    <a:pt x="167" y="42"/>
                  </a:lnTo>
                  <a:lnTo>
                    <a:pt x="160" y="42"/>
                  </a:lnTo>
                  <a:lnTo>
                    <a:pt x="157" y="41"/>
                  </a:lnTo>
                  <a:lnTo>
                    <a:pt x="153" y="41"/>
                  </a:lnTo>
                  <a:lnTo>
                    <a:pt x="148" y="41"/>
                  </a:lnTo>
                  <a:lnTo>
                    <a:pt x="140" y="41"/>
                  </a:lnTo>
                  <a:lnTo>
                    <a:pt x="130" y="42"/>
                  </a:lnTo>
                  <a:lnTo>
                    <a:pt x="121" y="42"/>
                  </a:lnTo>
                  <a:lnTo>
                    <a:pt x="113" y="42"/>
                  </a:lnTo>
                  <a:lnTo>
                    <a:pt x="105" y="42"/>
                  </a:lnTo>
                  <a:lnTo>
                    <a:pt x="99" y="41"/>
                  </a:lnTo>
                  <a:lnTo>
                    <a:pt x="91" y="39"/>
                  </a:lnTo>
                  <a:lnTo>
                    <a:pt x="84" y="38"/>
                  </a:lnTo>
                  <a:lnTo>
                    <a:pt x="80" y="38"/>
                  </a:lnTo>
                  <a:lnTo>
                    <a:pt x="75" y="38"/>
                  </a:lnTo>
                  <a:lnTo>
                    <a:pt x="68" y="36"/>
                  </a:lnTo>
                  <a:lnTo>
                    <a:pt x="59" y="35"/>
                  </a:lnTo>
                  <a:lnTo>
                    <a:pt x="50" y="32"/>
                  </a:lnTo>
                  <a:lnTo>
                    <a:pt x="44" y="30"/>
                  </a:lnTo>
                  <a:lnTo>
                    <a:pt x="38" y="27"/>
                  </a:lnTo>
                  <a:lnTo>
                    <a:pt x="31" y="26"/>
                  </a:lnTo>
                  <a:lnTo>
                    <a:pt x="23" y="24"/>
                  </a:lnTo>
                  <a:lnTo>
                    <a:pt x="19" y="24"/>
                  </a:lnTo>
                  <a:lnTo>
                    <a:pt x="14" y="23"/>
                  </a:lnTo>
                  <a:lnTo>
                    <a:pt x="8" y="20"/>
                  </a:lnTo>
                  <a:lnTo>
                    <a:pt x="3" y="17"/>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7" name="Freeform 406"/>
            <p:cNvSpPr>
              <a:spLocks/>
            </p:cNvSpPr>
            <p:nvPr/>
          </p:nvSpPr>
          <p:spPr bwMode="auto">
            <a:xfrm>
              <a:off x="5223" y="2947"/>
              <a:ext cx="55" cy="76"/>
            </a:xfrm>
            <a:custGeom>
              <a:avLst/>
              <a:gdLst>
                <a:gd name="T0" fmla="*/ 1 w 110"/>
                <a:gd name="T1" fmla="*/ 0 h 151"/>
                <a:gd name="T2" fmla="*/ 1 w 110"/>
                <a:gd name="T3" fmla="*/ 1 h 151"/>
                <a:gd name="T4" fmla="*/ 1 w 110"/>
                <a:gd name="T5" fmla="*/ 1 h 151"/>
                <a:gd name="T6" fmla="*/ 1 w 110"/>
                <a:gd name="T7" fmla="*/ 1 h 151"/>
                <a:gd name="T8" fmla="*/ 1 w 110"/>
                <a:gd name="T9" fmla="*/ 1 h 151"/>
                <a:gd name="T10" fmla="*/ 1 w 110"/>
                <a:gd name="T11" fmla="*/ 1 h 151"/>
                <a:gd name="T12" fmla="*/ 1 w 110"/>
                <a:gd name="T13" fmla="*/ 1 h 151"/>
                <a:gd name="T14" fmla="*/ 1 w 110"/>
                <a:gd name="T15" fmla="*/ 1 h 151"/>
                <a:gd name="T16" fmla="*/ 1 w 110"/>
                <a:gd name="T17" fmla="*/ 1 h 151"/>
                <a:gd name="T18" fmla="*/ 1 w 110"/>
                <a:gd name="T19" fmla="*/ 1 h 151"/>
                <a:gd name="T20" fmla="*/ 1 w 110"/>
                <a:gd name="T21" fmla="*/ 1 h 151"/>
                <a:gd name="T22" fmla="*/ 1 w 110"/>
                <a:gd name="T23" fmla="*/ 1 h 151"/>
                <a:gd name="T24" fmla="*/ 1 w 110"/>
                <a:gd name="T25" fmla="*/ 1 h 151"/>
                <a:gd name="T26" fmla="*/ 1 w 110"/>
                <a:gd name="T27" fmla="*/ 1 h 151"/>
                <a:gd name="T28" fmla="*/ 1 w 110"/>
                <a:gd name="T29" fmla="*/ 1 h 151"/>
                <a:gd name="T30" fmla="*/ 1 w 110"/>
                <a:gd name="T31" fmla="*/ 1 h 151"/>
                <a:gd name="T32" fmla="*/ 0 w 110"/>
                <a:gd name="T33" fmla="*/ 1 h 151"/>
                <a:gd name="T34" fmla="*/ 1 w 110"/>
                <a:gd name="T35" fmla="*/ 1 h 151"/>
                <a:gd name="T36" fmla="*/ 1 w 110"/>
                <a:gd name="T37" fmla="*/ 1 h 151"/>
                <a:gd name="T38" fmla="*/ 1 w 110"/>
                <a:gd name="T39" fmla="*/ 1 h 151"/>
                <a:gd name="T40" fmla="*/ 1 w 110"/>
                <a:gd name="T41" fmla="*/ 1 h 151"/>
                <a:gd name="T42" fmla="*/ 1 w 110"/>
                <a:gd name="T43" fmla="*/ 1 h 151"/>
                <a:gd name="T44" fmla="*/ 1 w 110"/>
                <a:gd name="T45" fmla="*/ 1 h 151"/>
                <a:gd name="T46" fmla="*/ 1 w 110"/>
                <a:gd name="T47" fmla="*/ 1 h 151"/>
                <a:gd name="T48" fmla="*/ 1 w 110"/>
                <a:gd name="T49" fmla="*/ 0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51"/>
                <a:gd name="T77" fmla="*/ 110 w 110"/>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51">
                  <a:moveTo>
                    <a:pt x="110" y="0"/>
                  </a:moveTo>
                  <a:lnTo>
                    <a:pt x="107" y="34"/>
                  </a:lnTo>
                  <a:lnTo>
                    <a:pt x="102" y="67"/>
                  </a:lnTo>
                  <a:lnTo>
                    <a:pt x="94" y="102"/>
                  </a:lnTo>
                  <a:lnTo>
                    <a:pt x="81" y="134"/>
                  </a:lnTo>
                  <a:lnTo>
                    <a:pt x="78" y="141"/>
                  </a:lnTo>
                  <a:lnTo>
                    <a:pt x="76" y="147"/>
                  </a:lnTo>
                  <a:lnTo>
                    <a:pt x="71" y="150"/>
                  </a:lnTo>
                  <a:lnTo>
                    <a:pt x="64" y="151"/>
                  </a:lnTo>
                  <a:lnTo>
                    <a:pt x="59" y="151"/>
                  </a:lnTo>
                  <a:lnTo>
                    <a:pt x="54" y="151"/>
                  </a:lnTo>
                  <a:lnTo>
                    <a:pt x="46" y="151"/>
                  </a:lnTo>
                  <a:lnTo>
                    <a:pt x="38" y="150"/>
                  </a:lnTo>
                  <a:lnTo>
                    <a:pt x="28" y="150"/>
                  </a:lnTo>
                  <a:lnTo>
                    <a:pt x="18" y="150"/>
                  </a:lnTo>
                  <a:lnTo>
                    <a:pt x="9" y="150"/>
                  </a:lnTo>
                  <a:lnTo>
                    <a:pt x="0" y="150"/>
                  </a:lnTo>
                  <a:lnTo>
                    <a:pt x="25" y="147"/>
                  </a:lnTo>
                  <a:lnTo>
                    <a:pt x="46" y="141"/>
                  </a:lnTo>
                  <a:lnTo>
                    <a:pt x="61" y="132"/>
                  </a:lnTo>
                  <a:lnTo>
                    <a:pt x="73" y="118"/>
                  </a:lnTo>
                  <a:lnTo>
                    <a:pt x="82" y="99"/>
                  </a:lnTo>
                  <a:lnTo>
                    <a:pt x="92" y="74"/>
                  </a:lnTo>
                  <a:lnTo>
                    <a:pt x="100" y="41"/>
                  </a:lnTo>
                  <a:lnTo>
                    <a:pt x="1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8" name="Freeform 407"/>
            <p:cNvSpPr>
              <a:spLocks/>
            </p:cNvSpPr>
            <p:nvPr/>
          </p:nvSpPr>
          <p:spPr bwMode="auto">
            <a:xfrm>
              <a:off x="5180" y="2799"/>
              <a:ext cx="98" cy="234"/>
            </a:xfrm>
            <a:custGeom>
              <a:avLst/>
              <a:gdLst>
                <a:gd name="T0" fmla="*/ 0 w 197"/>
                <a:gd name="T1" fmla="*/ 1 h 467"/>
                <a:gd name="T2" fmla="*/ 0 w 197"/>
                <a:gd name="T3" fmla="*/ 1 h 467"/>
                <a:gd name="T4" fmla="*/ 0 w 197"/>
                <a:gd name="T5" fmla="*/ 1 h 467"/>
                <a:gd name="T6" fmla="*/ 0 w 197"/>
                <a:gd name="T7" fmla="*/ 1 h 467"/>
                <a:gd name="T8" fmla="*/ 0 w 197"/>
                <a:gd name="T9" fmla="*/ 1 h 467"/>
                <a:gd name="T10" fmla="*/ 0 w 197"/>
                <a:gd name="T11" fmla="*/ 1 h 467"/>
                <a:gd name="T12" fmla="*/ 0 w 197"/>
                <a:gd name="T13" fmla="*/ 1 h 467"/>
                <a:gd name="T14" fmla="*/ 0 w 197"/>
                <a:gd name="T15" fmla="*/ 1 h 467"/>
                <a:gd name="T16" fmla="*/ 0 w 197"/>
                <a:gd name="T17" fmla="*/ 1 h 467"/>
                <a:gd name="T18" fmla="*/ 0 w 197"/>
                <a:gd name="T19" fmla="*/ 1 h 467"/>
                <a:gd name="T20" fmla="*/ 0 w 197"/>
                <a:gd name="T21" fmla="*/ 1 h 467"/>
                <a:gd name="T22" fmla="*/ 0 w 197"/>
                <a:gd name="T23" fmla="*/ 1 h 467"/>
                <a:gd name="T24" fmla="*/ 0 w 197"/>
                <a:gd name="T25" fmla="*/ 1 h 467"/>
                <a:gd name="T26" fmla="*/ 0 w 197"/>
                <a:gd name="T27" fmla="*/ 1 h 467"/>
                <a:gd name="T28" fmla="*/ 0 w 197"/>
                <a:gd name="T29" fmla="*/ 1 h 467"/>
                <a:gd name="T30" fmla="*/ 0 w 197"/>
                <a:gd name="T31" fmla="*/ 1 h 467"/>
                <a:gd name="T32" fmla="*/ 0 w 197"/>
                <a:gd name="T33" fmla="*/ 1 h 467"/>
                <a:gd name="T34" fmla="*/ 0 w 197"/>
                <a:gd name="T35" fmla="*/ 1 h 467"/>
                <a:gd name="T36" fmla="*/ 0 w 197"/>
                <a:gd name="T37" fmla="*/ 1 h 467"/>
                <a:gd name="T38" fmla="*/ 0 w 197"/>
                <a:gd name="T39" fmla="*/ 1 h 467"/>
                <a:gd name="T40" fmla="*/ 0 w 197"/>
                <a:gd name="T41" fmla="*/ 1 h 467"/>
                <a:gd name="T42" fmla="*/ 0 w 197"/>
                <a:gd name="T43" fmla="*/ 1 h 467"/>
                <a:gd name="T44" fmla="*/ 0 w 197"/>
                <a:gd name="T45" fmla="*/ 1 h 467"/>
                <a:gd name="T46" fmla="*/ 0 w 197"/>
                <a:gd name="T47" fmla="*/ 1 h 467"/>
                <a:gd name="T48" fmla="*/ 0 w 197"/>
                <a:gd name="T49" fmla="*/ 1 h 467"/>
                <a:gd name="T50" fmla="*/ 0 w 197"/>
                <a:gd name="T51" fmla="*/ 1 h 467"/>
                <a:gd name="T52" fmla="*/ 0 w 197"/>
                <a:gd name="T53" fmla="*/ 1 h 467"/>
                <a:gd name="T54" fmla="*/ 0 w 197"/>
                <a:gd name="T55" fmla="*/ 1 h 467"/>
                <a:gd name="T56" fmla="*/ 0 w 197"/>
                <a:gd name="T57" fmla="*/ 1 h 467"/>
                <a:gd name="T58" fmla="*/ 0 w 197"/>
                <a:gd name="T59" fmla="*/ 1 h 467"/>
                <a:gd name="T60" fmla="*/ 0 w 197"/>
                <a:gd name="T61" fmla="*/ 1 h 467"/>
                <a:gd name="T62" fmla="*/ 0 w 197"/>
                <a:gd name="T63" fmla="*/ 1 h 467"/>
                <a:gd name="T64" fmla="*/ 0 w 197"/>
                <a:gd name="T65" fmla="*/ 1 h 467"/>
                <a:gd name="T66" fmla="*/ 0 w 197"/>
                <a:gd name="T67" fmla="*/ 1 h 467"/>
                <a:gd name="T68" fmla="*/ 0 w 197"/>
                <a:gd name="T69" fmla="*/ 1 h 467"/>
                <a:gd name="T70" fmla="*/ 0 w 197"/>
                <a:gd name="T71" fmla="*/ 1 h 467"/>
                <a:gd name="T72" fmla="*/ 0 w 197"/>
                <a:gd name="T73" fmla="*/ 1 h 467"/>
                <a:gd name="T74" fmla="*/ 0 w 197"/>
                <a:gd name="T75" fmla="*/ 1 h 467"/>
                <a:gd name="T76" fmla="*/ 0 w 197"/>
                <a:gd name="T77" fmla="*/ 1 h 467"/>
                <a:gd name="T78" fmla="*/ 0 w 197"/>
                <a:gd name="T79" fmla="*/ 1 h 467"/>
                <a:gd name="T80" fmla="*/ 0 w 197"/>
                <a:gd name="T81" fmla="*/ 1 h 467"/>
                <a:gd name="T82" fmla="*/ 0 w 197"/>
                <a:gd name="T83" fmla="*/ 1 h 467"/>
                <a:gd name="T84" fmla="*/ 0 w 197"/>
                <a:gd name="T85" fmla="*/ 1 h 467"/>
                <a:gd name="T86" fmla="*/ 0 w 197"/>
                <a:gd name="T87" fmla="*/ 1 h 467"/>
                <a:gd name="T88" fmla="*/ 0 w 197"/>
                <a:gd name="T89" fmla="*/ 1 h 4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7"/>
                <a:gd name="T136" fmla="*/ 0 h 467"/>
                <a:gd name="T137" fmla="*/ 197 w 197"/>
                <a:gd name="T138" fmla="*/ 467 h 4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7" h="467">
                  <a:moveTo>
                    <a:pt x="67" y="423"/>
                  </a:moveTo>
                  <a:lnTo>
                    <a:pt x="68" y="412"/>
                  </a:lnTo>
                  <a:lnTo>
                    <a:pt x="68" y="394"/>
                  </a:lnTo>
                  <a:lnTo>
                    <a:pt x="68" y="378"/>
                  </a:lnTo>
                  <a:lnTo>
                    <a:pt x="68" y="367"/>
                  </a:lnTo>
                  <a:lnTo>
                    <a:pt x="68" y="366"/>
                  </a:lnTo>
                  <a:lnTo>
                    <a:pt x="69" y="361"/>
                  </a:lnTo>
                  <a:lnTo>
                    <a:pt x="72" y="356"/>
                  </a:lnTo>
                  <a:lnTo>
                    <a:pt x="73" y="350"/>
                  </a:lnTo>
                  <a:lnTo>
                    <a:pt x="74" y="341"/>
                  </a:lnTo>
                  <a:lnTo>
                    <a:pt x="74" y="329"/>
                  </a:lnTo>
                  <a:lnTo>
                    <a:pt x="73" y="317"/>
                  </a:lnTo>
                  <a:lnTo>
                    <a:pt x="72" y="308"/>
                  </a:lnTo>
                  <a:lnTo>
                    <a:pt x="68" y="318"/>
                  </a:lnTo>
                  <a:lnTo>
                    <a:pt x="67" y="336"/>
                  </a:lnTo>
                  <a:lnTo>
                    <a:pt x="67" y="354"/>
                  </a:lnTo>
                  <a:lnTo>
                    <a:pt x="68" y="367"/>
                  </a:lnTo>
                  <a:lnTo>
                    <a:pt x="68" y="378"/>
                  </a:lnTo>
                  <a:lnTo>
                    <a:pt x="68" y="394"/>
                  </a:lnTo>
                  <a:lnTo>
                    <a:pt x="68" y="412"/>
                  </a:lnTo>
                  <a:lnTo>
                    <a:pt x="67" y="423"/>
                  </a:lnTo>
                  <a:lnTo>
                    <a:pt x="66" y="431"/>
                  </a:lnTo>
                  <a:lnTo>
                    <a:pt x="64" y="444"/>
                  </a:lnTo>
                  <a:lnTo>
                    <a:pt x="61" y="457"/>
                  </a:lnTo>
                  <a:lnTo>
                    <a:pt x="60" y="466"/>
                  </a:lnTo>
                  <a:lnTo>
                    <a:pt x="57" y="467"/>
                  </a:lnTo>
                  <a:lnTo>
                    <a:pt x="53" y="467"/>
                  </a:lnTo>
                  <a:lnTo>
                    <a:pt x="50" y="467"/>
                  </a:lnTo>
                  <a:lnTo>
                    <a:pt x="46" y="467"/>
                  </a:lnTo>
                  <a:lnTo>
                    <a:pt x="41" y="467"/>
                  </a:lnTo>
                  <a:lnTo>
                    <a:pt x="35" y="467"/>
                  </a:lnTo>
                  <a:lnTo>
                    <a:pt x="29" y="467"/>
                  </a:lnTo>
                  <a:lnTo>
                    <a:pt x="23" y="467"/>
                  </a:lnTo>
                  <a:lnTo>
                    <a:pt x="19" y="466"/>
                  </a:lnTo>
                  <a:lnTo>
                    <a:pt x="14" y="466"/>
                  </a:lnTo>
                  <a:lnTo>
                    <a:pt x="9" y="465"/>
                  </a:lnTo>
                  <a:lnTo>
                    <a:pt x="7" y="465"/>
                  </a:lnTo>
                  <a:lnTo>
                    <a:pt x="4" y="462"/>
                  </a:lnTo>
                  <a:lnTo>
                    <a:pt x="1" y="459"/>
                  </a:lnTo>
                  <a:lnTo>
                    <a:pt x="1" y="455"/>
                  </a:lnTo>
                  <a:lnTo>
                    <a:pt x="1" y="451"/>
                  </a:lnTo>
                  <a:lnTo>
                    <a:pt x="1" y="442"/>
                  </a:lnTo>
                  <a:lnTo>
                    <a:pt x="1" y="427"/>
                  </a:lnTo>
                  <a:lnTo>
                    <a:pt x="1" y="411"/>
                  </a:lnTo>
                  <a:lnTo>
                    <a:pt x="0" y="399"/>
                  </a:lnTo>
                  <a:lnTo>
                    <a:pt x="0" y="391"/>
                  </a:lnTo>
                  <a:lnTo>
                    <a:pt x="0" y="379"/>
                  </a:lnTo>
                  <a:lnTo>
                    <a:pt x="0" y="369"/>
                  </a:lnTo>
                  <a:lnTo>
                    <a:pt x="0" y="361"/>
                  </a:lnTo>
                  <a:lnTo>
                    <a:pt x="0" y="352"/>
                  </a:lnTo>
                  <a:lnTo>
                    <a:pt x="3" y="340"/>
                  </a:lnTo>
                  <a:lnTo>
                    <a:pt x="4" y="329"/>
                  </a:lnTo>
                  <a:lnTo>
                    <a:pt x="5" y="321"/>
                  </a:lnTo>
                  <a:lnTo>
                    <a:pt x="5" y="314"/>
                  </a:lnTo>
                  <a:lnTo>
                    <a:pt x="4" y="307"/>
                  </a:lnTo>
                  <a:lnTo>
                    <a:pt x="3" y="300"/>
                  </a:lnTo>
                  <a:lnTo>
                    <a:pt x="1" y="294"/>
                  </a:lnTo>
                  <a:lnTo>
                    <a:pt x="0" y="285"/>
                  </a:lnTo>
                  <a:lnTo>
                    <a:pt x="0" y="274"/>
                  </a:lnTo>
                  <a:lnTo>
                    <a:pt x="1" y="261"/>
                  </a:lnTo>
                  <a:lnTo>
                    <a:pt x="4" y="249"/>
                  </a:lnTo>
                  <a:lnTo>
                    <a:pt x="8" y="231"/>
                  </a:lnTo>
                  <a:lnTo>
                    <a:pt x="13" y="208"/>
                  </a:lnTo>
                  <a:lnTo>
                    <a:pt x="16" y="190"/>
                  </a:lnTo>
                  <a:lnTo>
                    <a:pt x="18" y="178"/>
                  </a:lnTo>
                  <a:lnTo>
                    <a:pt x="19" y="169"/>
                  </a:lnTo>
                  <a:lnTo>
                    <a:pt x="19" y="154"/>
                  </a:lnTo>
                  <a:lnTo>
                    <a:pt x="19" y="140"/>
                  </a:lnTo>
                  <a:lnTo>
                    <a:pt x="19" y="131"/>
                  </a:lnTo>
                  <a:lnTo>
                    <a:pt x="20" y="124"/>
                  </a:lnTo>
                  <a:lnTo>
                    <a:pt x="21" y="115"/>
                  </a:lnTo>
                  <a:lnTo>
                    <a:pt x="23" y="107"/>
                  </a:lnTo>
                  <a:lnTo>
                    <a:pt x="24" y="101"/>
                  </a:lnTo>
                  <a:lnTo>
                    <a:pt x="28" y="88"/>
                  </a:lnTo>
                  <a:lnTo>
                    <a:pt x="36" y="65"/>
                  </a:lnTo>
                  <a:lnTo>
                    <a:pt x="44" y="41"/>
                  </a:lnTo>
                  <a:lnTo>
                    <a:pt x="51" y="25"/>
                  </a:lnTo>
                  <a:lnTo>
                    <a:pt x="58" y="22"/>
                  </a:lnTo>
                  <a:lnTo>
                    <a:pt x="67" y="19"/>
                  </a:lnTo>
                  <a:lnTo>
                    <a:pt x="77" y="17"/>
                  </a:lnTo>
                  <a:lnTo>
                    <a:pt x="88" y="15"/>
                  </a:lnTo>
                  <a:lnTo>
                    <a:pt x="99" y="12"/>
                  </a:lnTo>
                  <a:lnTo>
                    <a:pt x="108" y="11"/>
                  </a:lnTo>
                  <a:lnTo>
                    <a:pt x="116" y="11"/>
                  </a:lnTo>
                  <a:lnTo>
                    <a:pt x="121" y="10"/>
                  </a:lnTo>
                  <a:lnTo>
                    <a:pt x="129" y="9"/>
                  </a:lnTo>
                  <a:lnTo>
                    <a:pt x="138" y="5"/>
                  </a:lnTo>
                  <a:lnTo>
                    <a:pt x="148" y="2"/>
                  </a:lnTo>
                  <a:lnTo>
                    <a:pt x="154" y="0"/>
                  </a:lnTo>
                  <a:lnTo>
                    <a:pt x="153" y="2"/>
                  </a:lnTo>
                  <a:lnTo>
                    <a:pt x="151" y="4"/>
                  </a:lnTo>
                  <a:lnTo>
                    <a:pt x="150" y="5"/>
                  </a:lnTo>
                  <a:lnTo>
                    <a:pt x="148" y="9"/>
                  </a:lnTo>
                  <a:lnTo>
                    <a:pt x="145" y="17"/>
                  </a:lnTo>
                  <a:lnTo>
                    <a:pt x="141" y="31"/>
                  </a:lnTo>
                  <a:lnTo>
                    <a:pt x="136" y="45"/>
                  </a:lnTo>
                  <a:lnTo>
                    <a:pt x="133" y="54"/>
                  </a:lnTo>
                  <a:lnTo>
                    <a:pt x="135" y="56"/>
                  </a:lnTo>
                  <a:lnTo>
                    <a:pt x="140" y="58"/>
                  </a:lnTo>
                  <a:lnTo>
                    <a:pt x="144" y="61"/>
                  </a:lnTo>
                  <a:lnTo>
                    <a:pt x="148" y="63"/>
                  </a:lnTo>
                  <a:lnTo>
                    <a:pt x="151" y="83"/>
                  </a:lnTo>
                  <a:lnTo>
                    <a:pt x="161" y="114"/>
                  </a:lnTo>
                  <a:lnTo>
                    <a:pt x="172" y="147"/>
                  </a:lnTo>
                  <a:lnTo>
                    <a:pt x="181" y="173"/>
                  </a:lnTo>
                  <a:lnTo>
                    <a:pt x="187" y="193"/>
                  </a:lnTo>
                  <a:lnTo>
                    <a:pt x="191" y="215"/>
                  </a:lnTo>
                  <a:lnTo>
                    <a:pt x="195" y="238"/>
                  </a:lnTo>
                  <a:lnTo>
                    <a:pt x="196" y="260"/>
                  </a:lnTo>
                  <a:lnTo>
                    <a:pt x="197" y="269"/>
                  </a:lnTo>
                  <a:lnTo>
                    <a:pt x="197" y="279"/>
                  </a:lnTo>
                  <a:lnTo>
                    <a:pt x="197" y="287"/>
                  </a:lnTo>
                  <a:lnTo>
                    <a:pt x="197" y="295"/>
                  </a:lnTo>
                  <a:lnTo>
                    <a:pt x="194" y="329"/>
                  </a:lnTo>
                  <a:lnTo>
                    <a:pt x="189" y="362"/>
                  </a:lnTo>
                  <a:lnTo>
                    <a:pt x="181" y="397"/>
                  </a:lnTo>
                  <a:lnTo>
                    <a:pt x="168" y="429"/>
                  </a:lnTo>
                  <a:lnTo>
                    <a:pt x="165" y="436"/>
                  </a:lnTo>
                  <a:lnTo>
                    <a:pt x="163" y="442"/>
                  </a:lnTo>
                  <a:lnTo>
                    <a:pt x="158" y="445"/>
                  </a:lnTo>
                  <a:lnTo>
                    <a:pt x="151" y="446"/>
                  </a:lnTo>
                  <a:lnTo>
                    <a:pt x="146" y="446"/>
                  </a:lnTo>
                  <a:lnTo>
                    <a:pt x="141" y="446"/>
                  </a:lnTo>
                  <a:lnTo>
                    <a:pt x="133" y="446"/>
                  </a:lnTo>
                  <a:lnTo>
                    <a:pt x="125" y="445"/>
                  </a:lnTo>
                  <a:lnTo>
                    <a:pt x="115" y="445"/>
                  </a:lnTo>
                  <a:lnTo>
                    <a:pt x="105" y="445"/>
                  </a:lnTo>
                  <a:lnTo>
                    <a:pt x="96" y="445"/>
                  </a:lnTo>
                  <a:lnTo>
                    <a:pt x="87" y="445"/>
                  </a:lnTo>
                  <a:lnTo>
                    <a:pt x="81" y="445"/>
                  </a:lnTo>
                  <a:lnTo>
                    <a:pt x="75" y="445"/>
                  </a:lnTo>
                  <a:lnTo>
                    <a:pt x="70" y="445"/>
                  </a:lnTo>
                  <a:lnTo>
                    <a:pt x="66" y="445"/>
                  </a:lnTo>
                  <a:lnTo>
                    <a:pt x="67" y="440"/>
                  </a:lnTo>
                  <a:lnTo>
                    <a:pt x="67" y="434"/>
                  </a:lnTo>
                  <a:lnTo>
                    <a:pt x="67" y="428"/>
                  </a:lnTo>
                  <a:lnTo>
                    <a:pt x="67" y="42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9" name="Freeform 408"/>
            <p:cNvSpPr>
              <a:spLocks/>
            </p:cNvSpPr>
            <p:nvPr/>
          </p:nvSpPr>
          <p:spPr bwMode="auto">
            <a:xfrm>
              <a:off x="5302" y="2805"/>
              <a:ext cx="74" cy="227"/>
            </a:xfrm>
            <a:custGeom>
              <a:avLst/>
              <a:gdLst>
                <a:gd name="T0" fmla="*/ 0 w 149"/>
                <a:gd name="T1" fmla="*/ 0 h 455"/>
                <a:gd name="T2" fmla="*/ 0 w 149"/>
                <a:gd name="T3" fmla="*/ 0 h 455"/>
                <a:gd name="T4" fmla="*/ 0 w 149"/>
                <a:gd name="T5" fmla="*/ 0 h 455"/>
                <a:gd name="T6" fmla="*/ 0 w 149"/>
                <a:gd name="T7" fmla="*/ 0 h 455"/>
                <a:gd name="T8" fmla="*/ 0 w 149"/>
                <a:gd name="T9" fmla="*/ 0 h 455"/>
                <a:gd name="T10" fmla="*/ 0 w 149"/>
                <a:gd name="T11" fmla="*/ 0 h 455"/>
                <a:gd name="T12" fmla="*/ 0 w 149"/>
                <a:gd name="T13" fmla="*/ 0 h 455"/>
                <a:gd name="T14" fmla="*/ 0 w 149"/>
                <a:gd name="T15" fmla="*/ 0 h 455"/>
                <a:gd name="T16" fmla="*/ 0 w 149"/>
                <a:gd name="T17" fmla="*/ 0 h 455"/>
                <a:gd name="T18" fmla="*/ 0 w 149"/>
                <a:gd name="T19" fmla="*/ 0 h 455"/>
                <a:gd name="T20" fmla="*/ 0 w 149"/>
                <a:gd name="T21" fmla="*/ 0 h 455"/>
                <a:gd name="T22" fmla="*/ 0 w 149"/>
                <a:gd name="T23" fmla="*/ 0 h 455"/>
                <a:gd name="T24" fmla="*/ 0 w 149"/>
                <a:gd name="T25" fmla="*/ 0 h 455"/>
                <a:gd name="T26" fmla="*/ 0 w 149"/>
                <a:gd name="T27" fmla="*/ 0 h 455"/>
                <a:gd name="T28" fmla="*/ 0 w 149"/>
                <a:gd name="T29" fmla="*/ 0 h 455"/>
                <a:gd name="T30" fmla="*/ 0 w 149"/>
                <a:gd name="T31" fmla="*/ 0 h 455"/>
                <a:gd name="T32" fmla="*/ 0 w 149"/>
                <a:gd name="T33" fmla="*/ 0 h 455"/>
                <a:gd name="T34" fmla="*/ 0 w 149"/>
                <a:gd name="T35" fmla="*/ 0 h 455"/>
                <a:gd name="T36" fmla="*/ 0 w 149"/>
                <a:gd name="T37" fmla="*/ 0 h 455"/>
                <a:gd name="T38" fmla="*/ 0 w 149"/>
                <a:gd name="T39" fmla="*/ 0 h 455"/>
                <a:gd name="T40" fmla="*/ 0 w 149"/>
                <a:gd name="T41" fmla="*/ 0 h 455"/>
                <a:gd name="T42" fmla="*/ 0 w 149"/>
                <a:gd name="T43" fmla="*/ 0 h 455"/>
                <a:gd name="T44" fmla="*/ 0 w 149"/>
                <a:gd name="T45" fmla="*/ 0 h 455"/>
                <a:gd name="T46" fmla="*/ 0 w 149"/>
                <a:gd name="T47" fmla="*/ 0 h 455"/>
                <a:gd name="T48" fmla="*/ 0 w 149"/>
                <a:gd name="T49" fmla="*/ 0 h 455"/>
                <a:gd name="T50" fmla="*/ 0 w 149"/>
                <a:gd name="T51" fmla="*/ 0 h 455"/>
                <a:gd name="T52" fmla="*/ 0 w 149"/>
                <a:gd name="T53" fmla="*/ 0 h 455"/>
                <a:gd name="T54" fmla="*/ 0 w 149"/>
                <a:gd name="T55" fmla="*/ 0 h 455"/>
                <a:gd name="T56" fmla="*/ 0 w 149"/>
                <a:gd name="T57" fmla="*/ 0 h 455"/>
                <a:gd name="T58" fmla="*/ 0 w 149"/>
                <a:gd name="T59" fmla="*/ 0 h 455"/>
                <a:gd name="T60" fmla="*/ 0 w 149"/>
                <a:gd name="T61" fmla="*/ 0 h 455"/>
                <a:gd name="T62" fmla="*/ 0 w 149"/>
                <a:gd name="T63" fmla="*/ 0 h 455"/>
                <a:gd name="T64" fmla="*/ 0 w 149"/>
                <a:gd name="T65" fmla="*/ 0 h 455"/>
                <a:gd name="T66" fmla="*/ 0 w 149"/>
                <a:gd name="T67" fmla="*/ 0 h 455"/>
                <a:gd name="T68" fmla="*/ 0 w 149"/>
                <a:gd name="T69" fmla="*/ 0 h 455"/>
                <a:gd name="T70" fmla="*/ 0 w 149"/>
                <a:gd name="T71" fmla="*/ 0 h 455"/>
                <a:gd name="T72" fmla="*/ 0 w 149"/>
                <a:gd name="T73" fmla="*/ 0 h 455"/>
                <a:gd name="T74" fmla="*/ 0 w 149"/>
                <a:gd name="T75" fmla="*/ 0 h 455"/>
                <a:gd name="T76" fmla="*/ 0 w 149"/>
                <a:gd name="T77" fmla="*/ 0 h 455"/>
                <a:gd name="T78" fmla="*/ 0 w 149"/>
                <a:gd name="T79" fmla="*/ 0 h 455"/>
                <a:gd name="T80" fmla="*/ 0 w 149"/>
                <a:gd name="T81" fmla="*/ 0 h 455"/>
                <a:gd name="T82" fmla="*/ 0 w 149"/>
                <a:gd name="T83" fmla="*/ 0 h 455"/>
                <a:gd name="T84" fmla="*/ 0 w 149"/>
                <a:gd name="T85" fmla="*/ 0 h 455"/>
                <a:gd name="T86" fmla="*/ 0 w 149"/>
                <a:gd name="T87" fmla="*/ 0 h 455"/>
                <a:gd name="T88" fmla="*/ 0 w 149"/>
                <a:gd name="T89" fmla="*/ 0 h 455"/>
                <a:gd name="T90" fmla="*/ 0 w 149"/>
                <a:gd name="T91" fmla="*/ 0 h 455"/>
                <a:gd name="T92" fmla="*/ 0 w 149"/>
                <a:gd name="T93" fmla="*/ 0 h 455"/>
                <a:gd name="T94" fmla="*/ 0 w 149"/>
                <a:gd name="T95" fmla="*/ 0 h 455"/>
                <a:gd name="T96" fmla="*/ 0 w 149"/>
                <a:gd name="T97" fmla="*/ 0 h 455"/>
                <a:gd name="T98" fmla="*/ 0 w 149"/>
                <a:gd name="T99" fmla="*/ 0 h 45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9"/>
                <a:gd name="T151" fmla="*/ 0 h 455"/>
                <a:gd name="T152" fmla="*/ 149 w 149"/>
                <a:gd name="T153" fmla="*/ 455 h 45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9" h="455">
                  <a:moveTo>
                    <a:pt x="23" y="244"/>
                  </a:moveTo>
                  <a:lnTo>
                    <a:pt x="27" y="236"/>
                  </a:lnTo>
                  <a:lnTo>
                    <a:pt x="30" y="228"/>
                  </a:lnTo>
                  <a:lnTo>
                    <a:pt x="34" y="222"/>
                  </a:lnTo>
                  <a:lnTo>
                    <a:pt x="36" y="218"/>
                  </a:lnTo>
                  <a:lnTo>
                    <a:pt x="34" y="204"/>
                  </a:lnTo>
                  <a:lnTo>
                    <a:pt x="28" y="184"/>
                  </a:lnTo>
                  <a:lnTo>
                    <a:pt x="22" y="161"/>
                  </a:lnTo>
                  <a:lnTo>
                    <a:pt x="17" y="136"/>
                  </a:lnTo>
                  <a:lnTo>
                    <a:pt x="11" y="111"/>
                  </a:lnTo>
                  <a:lnTo>
                    <a:pt x="5" y="86"/>
                  </a:lnTo>
                  <a:lnTo>
                    <a:pt x="2" y="68"/>
                  </a:lnTo>
                  <a:lnTo>
                    <a:pt x="0" y="55"/>
                  </a:lnTo>
                  <a:lnTo>
                    <a:pt x="3" y="54"/>
                  </a:lnTo>
                  <a:lnTo>
                    <a:pt x="5" y="52"/>
                  </a:lnTo>
                  <a:lnTo>
                    <a:pt x="7" y="51"/>
                  </a:lnTo>
                  <a:lnTo>
                    <a:pt x="10" y="51"/>
                  </a:lnTo>
                  <a:lnTo>
                    <a:pt x="10" y="40"/>
                  </a:lnTo>
                  <a:lnTo>
                    <a:pt x="12" y="25"/>
                  </a:lnTo>
                  <a:lnTo>
                    <a:pt x="13" y="12"/>
                  </a:lnTo>
                  <a:lnTo>
                    <a:pt x="17" y="0"/>
                  </a:lnTo>
                  <a:lnTo>
                    <a:pt x="19" y="2"/>
                  </a:lnTo>
                  <a:lnTo>
                    <a:pt x="21" y="3"/>
                  </a:lnTo>
                  <a:lnTo>
                    <a:pt x="25" y="5"/>
                  </a:lnTo>
                  <a:lnTo>
                    <a:pt x="28" y="5"/>
                  </a:lnTo>
                  <a:lnTo>
                    <a:pt x="30" y="5"/>
                  </a:lnTo>
                  <a:lnTo>
                    <a:pt x="35" y="5"/>
                  </a:lnTo>
                  <a:lnTo>
                    <a:pt x="40" y="5"/>
                  </a:lnTo>
                  <a:lnTo>
                    <a:pt x="45" y="6"/>
                  </a:lnTo>
                  <a:lnTo>
                    <a:pt x="51" y="6"/>
                  </a:lnTo>
                  <a:lnTo>
                    <a:pt x="58" y="7"/>
                  </a:lnTo>
                  <a:lnTo>
                    <a:pt x="64" y="8"/>
                  </a:lnTo>
                  <a:lnTo>
                    <a:pt x="69" y="10"/>
                  </a:lnTo>
                  <a:lnTo>
                    <a:pt x="80" y="14"/>
                  </a:lnTo>
                  <a:lnTo>
                    <a:pt x="88" y="20"/>
                  </a:lnTo>
                  <a:lnTo>
                    <a:pt x="95" y="28"/>
                  </a:lnTo>
                  <a:lnTo>
                    <a:pt x="98" y="40"/>
                  </a:lnTo>
                  <a:lnTo>
                    <a:pt x="102" y="54"/>
                  </a:lnTo>
                  <a:lnTo>
                    <a:pt x="104" y="73"/>
                  </a:lnTo>
                  <a:lnTo>
                    <a:pt x="107" y="91"/>
                  </a:lnTo>
                  <a:lnTo>
                    <a:pt x="110" y="108"/>
                  </a:lnTo>
                  <a:lnTo>
                    <a:pt x="110" y="113"/>
                  </a:lnTo>
                  <a:lnTo>
                    <a:pt x="111" y="119"/>
                  </a:lnTo>
                  <a:lnTo>
                    <a:pt x="111" y="122"/>
                  </a:lnTo>
                  <a:lnTo>
                    <a:pt x="111" y="125"/>
                  </a:lnTo>
                  <a:lnTo>
                    <a:pt x="118" y="150"/>
                  </a:lnTo>
                  <a:lnTo>
                    <a:pt x="126" y="177"/>
                  </a:lnTo>
                  <a:lnTo>
                    <a:pt x="132" y="201"/>
                  </a:lnTo>
                  <a:lnTo>
                    <a:pt x="135" y="216"/>
                  </a:lnTo>
                  <a:lnTo>
                    <a:pt x="138" y="228"/>
                  </a:lnTo>
                  <a:lnTo>
                    <a:pt x="143" y="243"/>
                  </a:lnTo>
                  <a:lnTo>
                    <a:pt x="147" y="260"/>
                  </a:lnTo>
                  <a:lnTo>
                    <a:pt x="149" y="276"/>
                  </a:lnTo>
                  <a:lnTo>
                    <a:pt x="149" y="311"/>
                  </a:lnTo>
                  <a:lnTo>
                    <a:pt x="149" y="367"/>
                  </a:lnTo>
                  <a:lnTo>
                    <a:pt x="149" y="422"/>
                  </a:lnTo>
                  <a:lnTo>
                    <a:pt x="149" y="451"/>
                  </a:lnTo>
                  <a:lnTo>
                    <a:pt x="148" y="452"/>
                  </a:lnTo>
                  <a:lnTo>
                    <a:pt x="144" y="452"/>
                  </a:lnTo>
                  <a:lnTo>
                    <a:pt x="142" y="453"/>
                  </a:lnTo>
                  <a:lnTo>
                    <a:pt x="140" y="455"/>
                  </a:lnTo>
                  <a:lnTo>
                    <a:pt x="135" y="452"/>
                  </a:lnTo>
                  <a:lnTo>
                    <a:pt x="129" y="450"/>
                  </a:lnTo>
                  <a:lnTo>
                    <a:pt x="124" y="448"/>
                  </a:lnTo>
                  <a:lnTo>
                    <a:pt x="119" y="447"/>
                  </a:lnTo>
                  <a:lnTo>
                    <a:pt x="113" y="445"/>
                  </a:lnTo>
                  <a:lnTo>
                    <a:pt x="109" y="445"/>
                  </a:lnTo>
                  <a:lnTo>
                    <a:pt x="104" y="445"/>
                  </a:lnTo>
                  <a:lnTo>
                    <a:pt x="99" y="447"/>
                  </a:lnTo>
                  <a:lnTo>
                    <a:pt x="97" y="448"/>
                  </a:lnTo>
                  <a:lnTo>
                    <a:pt x="95" y="448"/>
                  </a:lnTo>
                  <a:lnTo>
                    <a:pt x="92" y="448"/>
                  </a:lnTo>
                  <a:lnTo>
                    <a:pt x="89" y="448"/>
                  </a:lnTo>
                  <a:lnTo>
                    <a:pt x="88" y="437"/>
                  </a:lnTo>
                  <a:lnTo>
                    <a:pt x="88" y="427"/>
                  </a:lnTo>
                  <a:lnTo>
                    <a:pt x="88" y="419"/>
                  </a:lnTo>
                  <a:lnTo>
                    <a:pt x="87" y="413"/>
                  </a:lnTo>
                  <a:lnTo>
                    <a:pt x="86" y="420"/>
                  </a:lnTo>
                  <a:lnTo>
                    <a:pt x="86" y="429"/>
                  </a:lnTo>
                  <a:lnTo>
                    <a:pt x="86" y="439"/>
                  </a:lnTo>
                  <a:lnTo>
                    <a:pt x="84" y="447"/>
                  </a:lnTo>
                  <a:lnTo>
                    <a:pt x="75" y="441"/>
                  </a:lnTo>
                  <a:lnTo>
                    <a:pt x="66" y="433"/>
                  </a:lnTo>
                  <a:lnTo>
                    <a:pt x="58" y="421"/>
                  </a:lnTo>
                  <a:lnTo>
                    <a:pt x="54" y="410"/>
                  </a:lnTo>
                  <a:lnTo>
                    <a:pt x="54" y="396"/>
                  </a:lnTo>
                  <a:lnTo>
                    <a:pt x="54" y="381"/>
                  </a:lnTo>
                  <a:lnTo>
                    <a:pt x="53" y="367"/>
                  </a:lnTo>
                  <a:lnTo>
                    <a:pt x="52" y="358"/>
                  </a:lnTo>
                  <a:lnTo>
                    <a:pt x="50" y="350"/>
                  </a:lnTo>
                  <a:lnTo>
                    <a:pt x="48" y="341"/>
                  </a:lnTo>
                  <a:lnTo>
                    <a:pt x="43" y="329"/>
                  </a:lnTo>
                  <a:lnTo>
                    <a:pt x="37" y="318"/>
                  </a:lnTo>
                  <a:lnTo>
                    <a:pt x="31" y="306"/>
                  </a:lnTo>
                  <a:lnTo>
                    <a:pt x="25" y="295"/>
                  </a:lnTo>
                  <a:lnTo>
                    <a:pt x="17" y="285"/>
                  </a:lnTo>
                  <a:lnTo>
                    <a:pt x="8" y="279"/>
                  </a:lnTo>
                  <a:lnTo>
                    <a:pt x="11" y="272"/>
                  </a:lnTo>
                  <a:lnTo>
                    <a:pt x="14" y="262"/>
                  </a:lnTo>
                  <a:lnTo>
                    <a:pt x="19" y="253"/>
                  </a:lnTo>
                  <a:lnTo>
                    <a:pt x="23" y="24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 name="Freeform 409"/>
            <p:cNvSpPr>
              <a:spLocks/>
            </p:cNvSpPr>
            <p:nvPr/>
          </p:nvSpPr>
          <p:spPr bwMode="auto">
            <a:xfrm>
              <a:off x="5180" y="2872"/>
              <a:ext cx="24" cy="160"/>
            </a:xfrm>
            <a:custGeom>
              <a:avLst/>
              <a:gdLst>
                <a:gd name="T0" fmla="*/ 0 w 50"/>
                <a:gd name="T1" fmla="*/ 1 h 319"/>
                <a:gd name="T2" fmla="*/ 0 w 50"/>
                <a:gd name="T3" fmla="*/ 1 h 319"/>
                <a:gd name="T4" fmla="*/ 0 w 50"/>
                <a:gd name="T5" fmla="*/ 1 h 319"/>
                <a:gd name="T6" fmla="*/ 0 w 50"/>
                <a:gd name="T7" fmla="*/ 1 h 319"/>
                <a:gd name="T8" fmla="*/ 0 w 50"/>
                <a:gd name="T9" fmla="*/ 1 h 319"/>
                <a:gd name="T10" fmla="*/ 0 w 50"/>
                <a:gd name="T11" fmla="*/ 1 h 319"/>
                <a:gd name="T12" fmla="*/ 0 w 50"/>
                <a:gd name="T13" fmla="*/ 1 h 319"/>
                <a:gd name="T14" fmla="*/ 0 w 50"/>
                <a:gd name="T15" fmla="*/ 1 h 319"/>
                <a:gd name="T16" fmla="*/ 0 w 50"/>
                <a:gd name="T17" fmla="*/ 1 h 319"/>
                <a:gd name="T18" fmla="*/ 0 w 50"/>
                <a:gd name="T19" fmla="*/ 1 h 319"/>
                <a:gd name="T20" fmla="*/ 0 w 50"/>
                <a:gd name="T21" fmla="*/ 1 h 319"/>
                <a:gd name="T22" fmla="*/ 0 w 50"/>
                <a:gd name="T23" fmla="*/ 1 h 319"/>
                <a:gd name="T24" fmla="*/ 0 w 50"/>
                <a:gd name="T25" fmla="*/ 1 h 319"/>
                <a:gd name="T26" fmla="*/ 0 w 50"/>
                <a:gd name="T27" fmla="*/ 1 h 319"/>
                <a:gd name="T28" fmla="*/ 0 w 50"/>
                <a:gd name="T29" fmla="*/ 1 h 319"/>
                <a:gd name="T30" fmla="*/ 0 w 50"/>
                <a:gd name="T31" fmla="*/ 1 h 319"/>
                <a:gd name="T32" fmla="*/ 0 w 50"/>
                <a:gd name="T33" fmla="*/ 1 h 319"/>
                <a:gd name="T34" fmla="*/ 0 w 50"/>
                <a:gd name="T35" fmla="*/ 1 h 319"/>
                <a:gd name="T36" fmla="*/ 0 w 50"/>
                <a:gd name="T37" fmla="*/ 1 h 319"/>
                <a:gd name="T38" fmla="*/ 0 w 50"/>
                <a:gd name="T39" fmla="*/ 1 h 319"/>
                <a:gd name="T40" fmla="*/ 0 w 50"/>
                <a:gd name="T41" fmla="*/ 1 h 319"/>
                <a:gd name="T42" fmla="*/ 0 w 50"/>
                <a:gd name="T43" fmla="*/ 1 h 319"/>
                <a:gd name="T44" fmla="*/ 0 w 50"/>
                <a:gd name="T45" fmla="*/ 1 h 319"/>
                <a:gd name="T46" fmla="*/ 0 w 50"/>
                <a:gd name="T47" fmla="*/ 1 h 319"/>
                <a:gd name="T48" fmla="*/ 0 w 50"/>
                <a:gd name="T49" fmla="*/ 1 h 319"/>
                <a:gd name="T50" fmla="*/ 0 w 50"/>
                <a:gd name="T51" fmla="*/ 1 h 319"/>
                <a:gd name="T52" fmla="*/ 0 w 50"/>
                <a:gd name="T53" fmla="*/ 1 h 319"/>
                <a:gd name="T54" fmla="*/ 0 w 50"/>
                <a:gd name="T55" fmla="*/ 1 h 319"/>
                <a:gd name="T56" fmla="*/ 0 w 50"/>
                <a:gd name="T57" fmla="*/ 1 h 319"/>
                <a:gd name="T58" fmla="*/ 0 w 50"/>
                <a:gd name="T59" fmla="*/ 1 h 319"/>
                <a:gd name="T60" fmla="*/ 0 w 50"/>
                <a:gd name="T61" fmla="*/ 1 h 319"/>
                <a:gd name="T62" fmla="*/ 0 w 50"/>
                <a:gd name="T63" fmla="*/ 1 h 319"/>
                <a:gd name="T64" fmla="*/ 0 w 50"/>
                <a:gd name="T65" fmla="*/ 1 h 319"/>
                <a:gd name="T66" fmla="*/ 0 w 50"/>
                <a:gd name="T67" fmla="*/ 1 h 319"/>
                <a:gd name="T68" fmla="*/ 0 w 50"/>
                <a:gd name="T69" fmla="*/ 1 h 319"/>
                <a:gd name="T70" fmla="*/ 0 w 50"/>
                <a:gd name="T71" fmla="*/ 1 h 319"/>
                <a:gd name="T72" fmla="*/ 0 w 50"/>
                <a:gd name="T73" fmla="*/ 1 h 319"/>
                <a:gd name="T74" fmla="*/ 0 w 50"/>
                <a:gd name="T75" fmla="*/ 1 h 319"/>
                <a:gd name="T76" fmla="*/ 0 w 50"/>
                <a:gd name="T77" fmla="*/ 1 h 319"/>
                <a:gd name="T78" fmla="*/ 0 w 50"/>
                <a:gd name="T79" fmla="*/ 1 h 3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
                <a:gd name="T121" fmla="*/ 0 h 319"/>
                <a:gd name="T122" fmla="*/ 50 w 50"/>
                <a:gd name="T123" fmla="*/ 319 h 3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 h="319">
                  <a:moveTo>
                    <a:pt x="7" y="319"/>
                  </a:moveTo>
                  <a:lnTo>
                    <a:pt x="4" y="316"/>
                  </a:lnTo>
                  <a:lnTo>
                    <a:pt x="1" y="313"/>
                  </a:lnTo>
                  <a:lnTo>
                    <a:pt x="1" y="309"/>
                  </a:lnTo>
                  <a:lnTo>
                    <a:pt x="1" y="305"/>
                  </a:lnTo>
                  <a:lnTo>
                    <a:pt x="1" y="296"/>
                  </a:lnTo>
                  <a:lnTo>
                    <a:pt x="1" y="281"/>
                  </a:lnTo>
                  <a:lnTo>
                    <a:pt x="1" y="265"/>
                  </a:lnTo>
                  <a:lnTo>
                    <a:pt x="0" y="253"/>
                  </a:lnTo>
                  <a:lnTo>
                    <a:pt x="0" y="245"/>
                  </a:lnTo>
                  <a:lnTo>
                    <a:pt x="0" y="233"/>
                  </a:lnTo>
                  <a:lnTo>
                    <a:pt x="0" y="223"/>
                  </a:lnTo>
                  <a:lnTo>
                    <a:pt x="0" y="215"/>
                  </a:lnTo>
                  <a:lnTo>
                    <a:pt x="0" y="206"/>
                  </a:lnTo>
                  <a:lnTo>
                    <a:pt x="3" y="194"/>
                  </a:lnTo>
                  <a:lnTo>
                    <a:pt x="4" y="183"/>
                  </a:lnTo>
                  <a:lnTo>
                    <a:pt x="5" y="175"/>
                  </a:lnTo>
                  <a:lnTo>
                    <a:pt x="5" y="168"/>
                  </a:lnTo>
                  <a:lnTo>
                    <a:pt x="4" y="161"/>
                  </a:lnTo>
                  <a:lnTo>
                    <a:pt x="3" y="154"/>
                  </a:lnTo>
                  <a:lnTo>
                    <a:pt x="1" y="148"/>
                  </a:lnTo>
                  <a:lnTo>
                    <a:pt x="0" y="139"/>
                  </a:lnTo>
                  <a:lnTo>
                    <a:pt x="0" y="128"/>
                  </a:lnTo>
                  <a:lnTo>
                    <a:pt x="1" y="115"/>
                  </a:lnTo>
                  <a:lnTo>
                    <a:pt x="4" y="103"/>
                  </a:lnTo>
                  <a:lnTo>
                    <a:pt x="8" y="85"/>
                  </a:lnTo>
                  <a:lnTo>
                    <a:pt x="13" y="62"/>
                  </a:lnTo>
                  <a:lnTo>
                    <a:pt x="16" y="44"/>
                  </a:lnTo>
                  <a:lnTo>
                    <a:pt x="18" y="32"/>
                  </a:lnTo>
                  <a:lnTo>
                    <a:pt x="24" y="29"/>
                  </a:lnTo>
                  <a:lnTo>
                    <a:pt x="30" y="19"/>
                  </a:lnTo>
                  <a:lnTo>
                    <a:pt x="36" y="9"/>
                  </a:lnTo>
                  <a:lnTo>
                    <a:pt x="39" y="0"/>
                  </a:lnTo>
                  <a:lnTo>
                    <a:pt x="35" y="16"/>
                  </a:lnTo>
                  <a:lnTo>
                    <a:pt x="31" y="27"/>
                  </a:lnTo>
                  <a:lnTo>
                    <a:pt x="28" y="36"/>
                  </a:lnTo>
                  <a:lnTo>
                    <a:pt x="24" y="40"/>
                  </a:lnTo>
                  <a:lnTo>
                    <a:pt x="23" y="52"/>
                  </a:lnTo>
                  <a:lnTo>
                    <a:pt x="21" y="68"/>
                  </a:lnTo>
                  <a:lnTo>
                    <a:pt x="19" y="82"/>
                  </a:lnTo>
                  <a:lnTo>
                    <a:pt x="15" y="91"/>
                  </a:lnTo>
                  <a:lnTo>
                    <a:pt x="13" y="97"/>
                  </a:lnTo>
                  <a:lnTo>
                    <a:pt x="11" y="103"/>
                  </a:lnTo>
                  <a:lnTo>
                    <a:pt x="8" y="111"/>
                  </a:lnTo>
                  <a:lnTo>
                    <a:pt x="8" y="116"/>
                  </a:lnTo>
                  <a:lnTo>
                    <a:pt x="19" y="115"/>
                  </a:lnTo>
                  <a:lnTo>
                    <a:pt x="26" y="113"/>
                  </a:lnTo>
                  <a:lnTo>
                    <a:pt x="31" y="110"/>
                  </a:lnTo>
                  <a:lnTo>
                    <a:pt x="35" y="106"/>
                  </a:lnTo>
                  <a:lnTo>
                    <a:pt x="41" y="102"/>
                  </a:lnTo>
                  <a:lnTo>
                    <a:pt x="46" y="100"/>
                  </a:lnTo>
                  <a:lnTo>
                    <a:pt x="50" y="100"/>
                  </a:lnTo>
                  <a:lnTo>
                    <a:pt x="47" y="105"/>
                  </a:lnTo>
                  <a:lnTo>
                    <a:pt x="44" y="109"/>
                  </a:lnTo>
                  <a:lnTo>
                    <a:pt x="38" y="115"/>
                  </a:lnTo>
                  <a:lnTo>
                    <a:pt x="32" y="122"/>
                  </a:lnTo>
                  <a:lnTo>
                    <a:pt x="26" y="129"/>
                  </a:lnTo>
                  <a:lnTo>
                    <a:pt x="20" y="136"/>
                  </a:lnTo>
                  <a:lnTo>
                    <a:pt x="15" y="143"/>
                  </a:lnTo>
                  <a:lnTo>
                    <a:pt x="13" y="146"/>
                  </a:lnTo>
                  <a:lnTo>
                    <a:pt x="13" y="148"/>
                  </a:lnTo>
                  <a:lnTo>
                    <a:pt x="15" y="148"/>
                  </a:lnTo>
                  <a:lnTo>
                    <a:pt x="19" y="147"/>
                  </a:lnTo>
                  <a:lnTo>
                    <a:pt x="22" y="147"/>
                  </a:lnTo>
                  <a:lnTo>
                    <a:pt x="24" y="147"/>
                  </a:lnTo>
                  <a:lnTo>
                    <a:pt x="23" y="149"/>
                  </a:lnTo>
                  <a:lnTo>
                    <a:pt x="21" y="152"/>
                  </a:lnTo>
                  <a:lnTo>
                    <a:pt x="18" y="158"/>
                  </a:lnTo>
                  <a:lnTo>
                    <a:pt x="14" y="164"/>
                  </a:lnTo>
                  <a:lnTo>
                    <a:pt x="13" y="176"/>
                  </a:lnTo>
                  <a:lnTo>
                    <a:pt x="12" y="192"/>
                  </a:lnTo>
                  <a:lnTo>
                    <a:pt x="11" y="207"/>
                  </a:lnTo>
                  <a:lnTo>
                    <a:pt x="12" y="220"/>
                  </a:lnTo>
                  <a:lnTo>
                    <a:pt x="12" y="231"/>
                  </a:lnTo>
                  <a:lnTo>
                    <a:pt x="9" y="244"/>
                  </a:lnTo>
                  <a:lnTo>
                    <a:pt x="7" y="256"/>
                  </a:lnTo>
                  <a:lnTo>
                    <a:pt x="6" y="268"/>
                  </a:lnTo>
                  <a:lnTo>
                    <a:pt x="6" y="281"/>
                  </a:lnTo>
                  <a:lnTo>
                    <a:pt x="6" y="296"/>
                  </a:lnTo>
                  <a:lnTo>
                    <a:pt x="6" y="311"/>
                  </a:lnTo>
                  <a:lnTo>
                    <a:pt x="7" y="3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 name="Freeform 410"/>
            <p:cNvSpPr>
              <a:spLocks/>
            </p:cNvSpPr>
            <p:nvPr/>
          </p:nvSpPr>
          <p:spPr bwMode="auto">
            <a:xfrm>
              <a:off x="5205" y="2805"/>
              <a:ext cx="35" cy="12"/>
            </a:xfrm>
            <a:custGeom>
              <a:avLst/>
              <a:gdLst>
                <a:gd name="T0" fmla="*/ 1 w 70"/>
                <a:gd name="T1" fmla="*/ 0 h 24"/>
                <a:gd name="T2" fmla="*/ 1 w 70"/>
                <a:gd name="T3" fmla="*/ 1 h 24"/>
                <a:gd name="T4" fmla="*/ 1 w 70"/>
                <a:gd name="T5" fmla="*/ 1 h 24"/>
                <a:gd name="T6" fmla="*/ 1 w 70"/>
                <a:gd name="T7" fmla="*/ 1 h 24"/>
                <a:gd name="T8" fmla="*/ 1 w 70"/>
                <a:gd name="T9" fmla="*/ 1 h 24"/>
                <a:gd name="T10" fmla="*/ 1 w 70"/>
                <a:gd name="T11" fmla="*/ 1 h 24"/>
                <a:gd name="T12" fmla="*/ 1 w 70"/>
                <a:gd name="T13" fmla="*/ 1 h 24"/>
                <a:gd name="T14" fmla="*/ 1 w 70"/>
                <a:gd name="T15" fmla="*/ 1 h 24"/>
                <a:gd name="T16" fmla="*/ 0 w 70"/>
                <a:gd name="T17" fmla="*/ 1 h 24"/>
                <a:gd name="T18" fmla="*/ 1 w 70"/>
                <a:gd name="T19" fmla="*/ 1 h 24"/>
                <a:gd name="T20" fmla="*/ 1 w 70"/>
                <a:gd name="T21" fmla="*/ 1 h 24"/>
                <a:gd name="T22" fmla="*/ 1 w 70"/>
                <a:gd name="T23" fmla="*/ 1 h 24"/>
                <a:gd name="T24" fmla="*/ 1 w 70"/>
                <a:gd name="T25" fmla="*/ 1 h 24"/>
                <a:gd name="T26" fmla="*/ 1 w 70"/>
                <a:gd name="T27" fmla="*/ 1 h 24"/>
                <a:gd name="T28" fmla="*/ 1 w 70"/>
                <a:gd name="T29" fmla="*/ 1 h 24"/>
                <a:gd name="T30" fmla="*/ 1 w 70"/>
                <a:gd name="T31" fmla="*/ 1 h 24"/>
                <a:gd name="T32" fmla="*/ 1 w 70"/>
                <a:gd name="T33" fmla="*/ 1 h 24"/>
                <a:gd name="T34" fmla="*/ 1 w 70"/>
                <a:gd name="T35" fmla="*/ 1 h 24"/>
                <a:gd name="T36" fmla="*/ 1 w 70"/>
                <a:gd name="T37" fmla="*/ 1 h 24"/>
                <a:gd name="T38" fmla="*/ 1 w 70"/>
                <a:gd name="T39" fmla="*/ 1 h 24"/>
                <a:gd name="T40" fmla="*/ 1 w 70"/>
                <a:gd name="T41" fmla="*/ 1 h 24"/>
                <a:gd name="T42" fmla="*/ 1 w 70"/>
                <a:gd name="T43" fmla="*/ 1 h 24"/>
                <a:gd name="T44" fmla="*/ 1 w 70"/>
                <a:gd name="T45" fmla="*/ 1 h 24"/>
                <a:gd name="T46" fmla="*/ 1 w 70"/>
                <a:gd name="T47" fmla="*/ 1 h 24"/>
                <a:gd name="T48" fmla="*/ 1 w 70"/>
                <a:gd name="T49" fmla="*/ 0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24"/>
                <a:gd name="T77" fmla="*/ 70 w 70"/>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24">
                  <a:moveTo>
                    <a:pt x="70" y="0"/>
                  </a:moveTo>
                  <a:lnTo>
                    <a:pt x="65" y="1"/>
                  </a:lnTo>
                  <a:lnTo>
                    <a:pt x="57" y="1"/>
                  </a:lnTo>
                  <a:lnTo>
                    <a:pt x="48" y="2"/>
                  </a:lnTo>
                  <a:lnTo>
                    <a:pt x="37" y="5"/>
                  </a:lnTo>
                  <a:lnTo>
                    <a:pt x="26" y="7"/>
                  </a:lnTo>
                  <a:lnTo>
                    <a:pt x="16" y="9"/>
                  </a:lnTo>
                  <a:lnTo>
                    <a:pt x="7" y="12"/>
                  </a:lnTo>
                  <a:lnTo>
                    <a:pt x="0" y="15"/>
                  </a:lnTo>
                  <a:lnTo>
                    <a:pt x="1" y="17"/>
                  </a:lnTo>
                  <a:lnTo>
                    <a:pt x="3" y="21"/>
                  </a:lnTo>
                  <a:lnTo>
                    <a:pt x="5" y="23"/>
                  </a:lnTo>
                  <a:lnTo>
                    <a:pt x="6" y="24"/>
                  </a:lnTo>
                  <a:lnTo>
                    <a:pt x="8" y="23"/>
                  </a:lnTo>
                  <a:lnTo>
                    <a:pt x="11" y="22"/>
                  </a:lnTo>
                  <a:lnTo>
                    <a:pt x="16" y="18"/>
                  </a:lnTo>
                  <a:lnTo>
                    <a:pt x="22" y="16"/>
                  </a:lnTo>
                  <a:lnTo>
                    <a:pt x="29" y="14"/>
                  </a:lnTo>
                  <a:lnTo>
                    <a:pt x="34" y="10"/>
                  </a:lnTo>
                  <a:lnTo>
                    <a:pt x="39" y="9"/>
                  </a:lnTo>
                  <a:lnTo>
                    <a:pt x="44" y="8"/>
                  </a:lnTo>
                  <a:lnTo>
                    <a:pt x="51" y="7"/>
                  </a:lnTo>
                  <a:lnTo>
                    <a:pt x="57" y="6"/>
                  </a:lnTo>
                  <a:lnTo>
                    <a:pt x="64" y="2"/>
                  </a:lnTo>
                  <a:lnTo>
                    <a:pt x="7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 name="Freeform 411"/>
            <p:cNvSpPr>
              <a:spLocks/>
            </p:cNvSpPr>
            <p:nvPr/>
          </p:nvSpPr>
          <p:spPr bwMode="auto">
            <a:xfrm>
              <a:off x="5355" y="2857"/>
              <a:ext cx="2" cy="10"/>
            </a:xfrm>
            <a:custGeom>
              <a:avLst/>
              <a:gdLst>
                <a:gd name="T0" fmla="*/ 0 w 6"/>
                <a:gd name="T1" fmla="*/ 1 h 20"/>
                <a:gd name="T2" fmla="*/ 0 w 6"/>
                <a:gd name="T3" fmla="*/ 1 h 20"/>
                <a:gd name="T4" fmla="*/ 0 w 6"/>
                <a:gd name="T5" fmla="*/ 1 h 20"/>
                <a:gd name="T6" fmla="*/ 0 w 6"/>
                <a:gd name="T7" fmla="*/ 1 h 20"/>
                <a:gd name="T8" fmla="*/ 0 w 6"/>
                <a:gd name="T9" fmla="*/ 1 h 20"/>
                <a:gd name="T10" fmla="*/ 0 w 6"/>
                <a:gd name="T11" fmla="*/ 1 h 20"/>
                <a:gd name="T12" fmla="*/ 0 w 6"/>
                <a:gd name="T13" fmla="*/ 1 h 20"/>
                <a:gd name="T14" fmla="*/ 0 w 6"/>
                <a:gd name="T15" fmla="*/ 1 h 20"/>
                <a:gd name="T16" fmla="*/ 0 w 6"/>
                <a:gd name="T17" fmla="*/ 0 h 20"/>
                <a:gd name="T18" fmla="*/ 0 w 6"/>
                <a:gd name="T19" fmla="*/ 1 h 20"/>
                <a:gd name="T20" fmla="*/ 0 w 6"/>
                <a:gd name="T21" fmla="*/ 1 h 20"/>
                <a:gd name="T22" fmla="*/ 0 w 6"/>
                <a:gd name="T23" fmla="*/ 1 h 20"/>
                <a:gd name="T24" fmla="*/ 0 w 6"/>
                <a:gd name="T25" fmla="*/ 1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
                <a:gd name="T40" fmla="*/ 0 h 20"/>
                <a:gd name="T41" fmla="*/ 6 w 6"/>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 h="20">
                  <a:moveTo>
                    <a:pt x="6" y="20"/>
                  </a:moveTo>
                  <a:lnTo>
                    <a:pt x="6" y="17"/>
                  </a:lnTo>
                  <a:lnTo>
                    <a:pt x="6" y="14"/>
                  </a:lnTo>
                  <a:lnTo>
                    <a:pt x="5" y="8"/>
                  </a:lnTo>
                  <a:lnTo>
                    <a:pt x="5" y="3"/>
                  </a:lnTo>
                  <a:lnTo>
                    <a:pt x="4" y="3"/>
                  </a:lnTo>
                  <a:lnTo>
                    <a:pt x="2" y="2"/>
                  </a:lnTo>
                  <a:lnTo>
                    <a:pt x="1" y="1"/>
                  </a:lnTo>
                  <a:lnTo>
                    <a:pt x="0" y="0"/>
                  </a:lnTo>
                  <a:lnTo>
                    <a:pt x="1" y="6"/>
                  </a:lnTo>
                  <a:lnTo>
                    <a:pt x="4" y="11"/>
                  </a:lnTo>
                  <a:lnTo>
                    <a:pt x="5" y="17"/>
                  </a:lnTo>
                  <a:lnTo>
                    <a:pt x="6"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 name="Freeform 412"/>
            <p:cNvSpPr>
              <a:spLocks/>
            </p:cNvSpPr>
            <p:nvPr/>
          </p:nvSpPr>
          <p:spPr bwMode="auto">
            <a:xfrm>
              <a:off x="5319" y="2825"/>
              <a:ext cx="22" cy="151"/>
            </a:xfrm>
            <a:custGeom>
              <a:avLst/>
              <a:gdLst>
                <a:gd name="T0" fmla="*/ 0 w 44"/>
                <a:gd name="T1" fmla="*/ 0 h 302"/>
                <a:gd name="T2" fmla="*/ 1 w 44"/>
                <a:gd name="T3" fmla="*/ 1 h 302"/>
                <a:gd name="T4" fmla="*/ 1 w 44"/>
                <a:gd name="T5" fmla="*/ 1 h 302"/>
                <a:gd name="T6" fmla="*/ 1 w 44"/>
                <a:gd name="T7" fmla="*/ 1 h 302"/>
                <a:gd name="T8" fmla="*/ 1 w 44"/>
                <a:gd name="T9" fmla="*/ 1 h 302"/>
                <a:gd name="T10" fmla="*/ 1 w 44"/>
                <a:gd name="T11" fmla="*/ 1 h 302"/>
                <a:gd name="T12" fmla="*/ 1 w 44"/>
                <a:gd name="T13" fmla="*/ 1 h 302"/>
                <a:gd name="T14" fmla="*/ 1 w 44"/>
                <a:gd name="T15" fmla="*/ 1 h 302"/>
                <a:gd name="T16" fmla="*/ 1 w 44"/>
                <a:gd name="T17" fmla="*/ 1 h 302"/>
                <a:gd name="T18" fmla="*/ 1 w 44"/>
                <a:gd name="T19" fmla="*/ 1 h 302"/>
                <a:gd name="T20" fmla="*/ 1 w 44"/>
                <a:gd name="T21" fmla="*/ 1 h 302"/>
                <a:gd name="T22" fmla="*/ 1 w 44"/>
                <a:gd name="T23" fmla="*/ 1 h 302"/>
                <a:gd name="T24" fmla="*/ 1 w 44"/>
                <a:gd name="T25" fmla="*/ 1 h 302"/>
                <a:gd name="T26" fmla="*/ 1 w 44"/>
                <a:gd name="T27" fmla="*/ 1 h 302"/>
                <a:gd name="T28" fmla="*/ 1 w 44"/>
                <a:gd name="T29" fmla="*/ 1 h 302"/>
                <a:gd name="T30" fmla="*/ 1 w 44"/>
                <a:gd name="T31" fmla="*/ 1 h 302"/>
                <a:gd name="T32" fmla="*/ 1 w 44"/>
                <a:gd name="T33" fmla="*/ 1 h 302"/>
                <a:gd name="T34" fmla="*/ 1 w 44"/>
                <a:gd name="T35" fmla="*/ 1 h 302"/>
                <a:gd name="T36" fmla="*/ 1 w 44"/>
                <a:gd name="T37" fmla="*/ 1 h 302"/>
                <a:gd name="T38" fmla="*/ 1 w 44"/>
                <a:gd name="T39" fmla="*/ 1 h 302"/>
                <a:gd name="T40" fmla="*/ 1 w 44"/>
                <a:gd name="T41" fmla="*/ 1 h 302"/>
                <a:gd name="T42" fmla="*/ 1 w 44"/>
                <a:gd name="T43" fmla="*/ 1 h 302"/>
                <a:gd name="T44" fmla="*/ 1 w 44"/>
                <a:gd name="T45" fmla="*/ 1 h 302"/>
                <a:gd name="T46" fmla="*/ 1 w 44"/>
                <a:gd name="T47" fmla="*/ 1 h 302"/>
                <a:gd name="T48" fmla="*/ 0 w 44"/>
                <a:gd name="T49" fmla="*/ 0 h 3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302"/>
                <a:gd name="T77" fmla="*/ 44 w 44"/>
                <a:gd name="T78" fmla="*/ 302 h 3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302">
                  <a:moveTo>
                    <a:pt x="0" y="0"/>
                  </a:moveTo>
                  <a:lnTo>
                    <a:pt x="6" y="26"/>
                  </a:lnTo>
                  <a:lnTo>
                    <a:pt x="15" y="60"/>
                  </a:lnTo>
                  <a:lnTo>
                    <a:pt x="24" y="94"/>
                  </a:lnTo>
                  <a:lnTo>
                    <a:pt x="31" y="118"/>
                  </a:lnTo>
                  <a:lnTo>
                    <a:pt x="36" y="139"/>
                  </a:lnTo>
                  <a:lnTo>
                    <a:pt x="40" y="163"/>
                  </a:lnTo>
                  <a:lnTo>
                    <a:pt x="42" y="186"/>
                  </a:lnTo>
                  <a:lnTo>
                    <a:pt x="44" y="202"/>
                  </a:lnTo>
                  <a:lnTo>
                    <a:pt x="42" y="221"/>
                  </a:lnTo>
                  <a:lnTo>
                    <a:pt x="40" y="251"/>
                  </a:lnTo>
                  <a:lnTo>
                    <a:pt x="39" y="282"/>
                  </a:lnTo>
                  <a:lnTo>
                    <a:pt x="40" y="302"/>
                  </a:lnTo>
                  <a:lnTo>
                    <a:pt x="38" y="270"/>
                  </a:lnTo>
                  <a:lnTo>
                    <a:pt x="38" y="239"/>
                  </a:lnTo>
                  <a:lnTo>
                    <a:pt x="38" y="213"/>
                  </a:lnTo>
                  <a:lnTo>
                    <a:pt x="38" y="196"/>
                  </a:lnTo>
                  <a:lnTo>
                    <a:pt x="37" y="182"/>
                  </a:lnTo>
                  <a:lnTo>
                    <a:pt x="34" y="165"/>
                  </a:lnTo>
                  <a:lnTo>
                    <a:pt x="32" y="149"/>
                  </a:lnTo>
                  <a:lnTo>
                    <a:pt x="28" y="135"/>
                  </a:lnTo>
                  <a:lnTo>
                    <a:pt x="21" y="112"/>
                  </a:lnTo>
                  <a:lnTo>
                    <a:pt x="11" y="74"/>
                  </a:lnTo>
                  <a:lnTo>
                    <a:pt x="3" y="3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 name="Freeform 413"/>
            <p:cNvSpPr>
              <a:spLocks/>
            </p:cNvSpPr>
            <p:nvPr/>
          </p:nvSpPr>
          <p:spPr bwMode="auto">
            <a:xfrm>
              <a:off x="5320" y="2913"/>
              <a:ext cx="10" cy="96"/>
            </a:xfrm>
            <a:custGeom>
              <a:avLst/>
              <a:gdLst>
                <a:gd name="T0" fmla="*/ 0 w 20"/>
                <a:gd name="T1" fmla="*/ 0 h 192"/>
                <a:gd name="T2" fmla="*/ 1 w 20"/>
                <a:gd name="T3" fmla="*/ 1 h 192"/>
                <a:gd name="T4" fmla="*/ 1 w 20"/>
                <a:gd name="T5" fmla="*/ 1 h 192"/>
                <a:gd name="T6" fmla="*/ 1 w 20"/>
                <a:gd name="T7" fmla="*/ 1 h 192"/>
                <a:gd name="T8" fmla="*/ 1 w 20"/>
                <a:gd name="T9" fmla="*/ 1 h 192"/>
                <a:gd name="T10" fmla="*/ 1 w 20"/>
                <a:gd name="T11" fmla="*/ 1 h 192"/>
                <a:gd name="T12" fmla="*/ 1 w 20"/>
                <a:gd name="T13" fmla="*/ 1 h 192"/>
                <a:gd name="T14" fmla="*/ 1 w 20"/>
                <a:gd name="T15" fmla="*/ 1 h 192"/>
                <a:gd name="T16" fmla="*/ 1 w 20"/>
                <a:gd name="T17" fmla="*/ 1 h 192"/>
                <a:gd name="T18" fmla="*/ 1 w 20"/>
                <a:gd name="T19" fmla="*/ 1 h 192"/>
                <a:gd name="T20" fmla="*/ 1 w 20"/>
                <a:gd name="T21" fmla="*/ 1 h 192"/>
                <a:gd name="T22" fmla="*/ 1 w 20"/>
                <a:gd name="T23" fmla="*/ 1 h 192"/>
                <a:gd name="T24" fmla="*/ 1 w 20"/>
                <a:gd name="T25" fmla="*/ 1 h 192"/>
                <a:gd name="T26" fmla="*/ 1 w 20"/>
                <a:gd name="T27" fmla="*/ 1 h 192"/>
                <a:gd name="T28" fmla="*/ 1 w 20"/>
                <a:gd name="T29" fmla="*/ 1 h 192"/>
                <a:gd name="T30" fmla="*/ 1 w 20"/>
                <a:gd name="T31" fmla="*/ 1 h 192"/>
                <a:gd name="T32" fmla="*/ 1 w 20"/>
                <a:gd name="T33" fmla="*/ 1 h 192"/>
                <a:gd name="T34" fmla="*/ 1 w 20"/>
                <a:gd name="T35" fmla="*/ 1 h 192"/>
                <a:gd name="T36" fmla="*/ 1 w 20"/>
                <a:gd name="T37" fmla="*/ 1 h 192"/>
                <a:gd name="T38" fmla="*/ 1 w 20"/>
                <a:gd name="T39" fmla="*/ 1 h 192"/>
                <a:gd name="T40" fmla="*/ 1 w 20"/>
                <a:gd name="T41" fmla="*/ 1 h 192"/>
                <a:gd name="T42" fmla="*/ 1 w 20"/>
                <a:gd name="T43" fmla="*/ 1 h 192"/>
                <a:gd name="T44" fmla="*/ 1 w 20"/>
                <a:gd name="T45" fmla="*/ 1 h 192"/>
                <a:gd name="T46" fmla="*/ 1 w 20"/>
                <a:gd name="T47" fmla="*/ 1 h 192"/>
                <a:gd name="T48" fmla="*/ 1 w 20"/>
                <a:gd name="T49" fmla="*/ 1 h 192"/>
                <a:gd name="T50" fmla="*/ 1 w 20"/>
                <a:gd name="T51" fmla="*/ 1 h 192"/>
                <a:gd name="T52" fmla="*/ 1 w 20"/>
                <a:gd name="T53" fmla="*/ 1 h 192"/>
                <a:gd name="T54" fmla="*/ 1 w 20"/>
                <a:gd name="T55" fmla="*/ 1 h 192"/>
                <a:gd name="T56" fmla="*/ 1 w 20"/>
                <a:gd name="T57" fmla="*/ 1 h 192"/>
                <a:gd name="T58" fmla="*/ 1 w 20"/>
                <a:gd name="T59" fmla="*/ 1 h 192"/>
                <a:gd name="T60" fmla="*/ 1 w 20"/>
                <a:gd name="T61" fmla="*/ 1 h 192"/>
                <a:gd name="T62" fmla="*/ 1 w 20"/>
                <a:gd name="T63" fmla="*/ 1 h 192"/>
                <a:gd name="T64" fmla="*/ 0 w 20"/>
                <a:gd name="T65" fmla="*/ 0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192"/>
                <a:gd name="T101" fmla="*/ 20 w 20"/>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192">
                  <a:moveTo>
                    <a:pt x="0" y="0"/>
                  </a:moveTo>
                  <a:lnTo>
                    <a:pt x="2" y="11"/>
                  </a:lnTo>
                  <a:lnTo>
                    <a:pt x="6" y="24"/>
                  </a:lnTo>
                  <a:lnTo>
                    <a:pt x="7" y="35"/>
                  </a:lnTo>
                  <a:lnTo>
                    <a:pt x="8" y="44"/>
                  </a:lnTo>
                  <a:lnTo>
                    <a:pt x="8" y="55"/>
                  </a:lnTo>
                  <a:lnTo>
                    <a:pt x="8" y="69"/>
                  </a:lnTo>
                  <a:lnTo>
                    <a:pt x="8" y="84"/>
                  </a:lnTo>
                  <a:lnTo>
                    <a:pt x="9" y="94"/>
                  </a:lnTo>
                  <a:lnTo>
                    <a:pt x="10" y="103"/>
                  </a:lnTo>
                  <a:lnTo>
                    <a:pt x="13" y="116"/>
                  </a:lnTo>
                  <a:lnTo>
                    <a:pt x="15" y="130"/>
                  </a:lnTo>
                  <a:lnTo>
                    <a:pt x="16" y="140"/>
                  </a:lnTo>
                  <a:lnTo>
                    <a:pt x="17" y="149"/>
                  </a:lnTo>
                  <a:lnTo>
                    <a:pt x="18" y="163"/>
                  </a:lnTo>
                  <a:lnTo>
                    <a:pt x="18" y="178"/>
                  </a:lnTo>
                  <a:lnTo>
                    <a:pt x="18" y="192"/>
                  </a:lnTo>
                  <a:lnTo>
                    <a:pt x="20" y="164"/>
                  </a:lnTo>
                  <a:lnTo>
                    <a:pt x="20" y="143"/>
                  </a:lnTo>
                  <a:lnTo>
                    <a:pt x="20" y="128"/>
                  </a:lnTo>
                  <a:lnTo>
                    <a:pt x="18" y="119"/>
                  </a:lnTo>
                  <a:lnTo>
                    <a:pt x="17" y="111"/>
                  </a:lnTo>
                  <a:lnTo>
                    <a:pt x="16" y="104"/>
                  </a:lnTo>
                  <a:lnTo>
                    <a:pt x="16" y="97"/>
                  </a:lnTo>
                  <a:lnTo>
                    <a:pt x="15" y="90"/>
                  </a:lnTo>
                  <a:lnTo>
                    <a:pt x="15" y="80"/>
                  </a:lnTo>
                  <a:lnTo>
                    <a:pt x="16" y="64"/>
                  </a:lnTo>
                  <a:lnTo>
                    <a:pt x="15" y="48"/>
                  </a:lnTo>
                  <a:lnTo>
                    <a:pt x="14" y="34"/>
                  </a:lnTo>
                  <a:lnTo>
                    <a:pt x="12" y="25"/>
                  </a:lnTo>
                  <a:lnTo>
                    <a:pt x="8" y="16"/>
                  </a:lnTo>
                  <a:lnTo>
                    <a:pt x="5"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 name="Freeform 414"/>
            <p:cNvSpPr>
              <a:spLocks/>
            </p:cNvSpPr>
            <p:nvPr/>
          </p:nvSpPr>
          <p:spPr bwMode="auto">
            <a:xfrm>
              <a:off x="5278" y="2927"/>
              <a:ext cx="36" cy="20"/>
            </a:xfrm>
            <a:custGeom>
              <a:avLst/>
              <a:gdLst>
                <a:gd name="T0" fmla="*/ 0 w 71"/>
                <a:gd name="T1" fmla="*/ 0 h 41"/>
                <a:gd name="T2" fmla="*/ 1 w 71"/>
                <a:gd name="T3" fmla="*/ 0 h 41"/>
                <a:gd name="T4" fmla="*/ 1 w 71"/>
                <a:gd name="T5" fmla="*/ 0 h 41"/>
                <a:gd name="T6" fmla="*/ 1 w 71"/>
                <a:gd name="T7" fmla="*/ 0 h 41"/>
                <a:gd name="T8" fmla="*/ 1 w 71"/>
                <a:gd name="T9" fmla="*/ 0 h 41"/>
                <a:gd name="T10" fmla="*/ 1 w 71"/>
                <a:gd name="T11" fmla="*/ 0 h 41"/>
                <a:gd name="T12" fmla="*/ 1 w 71"/>
                <a:gd name="T13" fmla="*/ 0 h 41"/>
                <a:gd name="T14" fmla="*/ 1 w 71"/>
                <a:gd name="T15" fmla="*/ 0 h 41"/>
                <a:gd name="T16" fmla="*/ 1 w 71"/>
                <a:gd name="T17" fmla="*/ 0 h 41"/>
                <a:gd name="T18" fmla="*/ 1 w 71"/>
                <a:gd name="T19" fmla="*/ 0 h 41"/>
                <a:gd name="T20" fmla="*/ 1 w 71"/>
                <a:gd name="T21" fmla="*/ 0 h 41"/>
                <a:gd name="T22" fmla="*/ 1 w 71"/>
                <a:gd name="T23" fmla="*/ 0 h 41"/>
                <a:gd name="T24" fmla="*/ 1 w 71"/>
                <a:gd name="T25" fmla="*/ 0 h 41"/>
                <a:gd name="T26" fmla="*/ 1 w 71"/>
                <a:gd name="T27" fmla="*/ 0 h 41"/>
                <a:gd name="T28" fmla="*/ 1 w 71"/>
                <a:gd name="T29" fmla="*/ 0 h 41"/>
                <a:gd name="T30" fmla="*/ 1 w 71"/>
                <a:gd name="T31" fmla="*/ 0 h 41"/>
                <a:gd name="T32" fmla="*/ 1 w 71"/>
                <a:gd name="T33" fmla="*/ 0 h 41"/>
                <a:gd name="T34" fmla="*/ 1 w 71"/>
                <a:gd name="T35" fmla="*/ 0 h 41"/>
                <a:gd name="T36" fmla="*/ 1 w 71"/>
                <a:gd name="T37" fmla="*/ 0 h 41"/>
                <a:gd name="T38" fmla="*/ 1 w 71"/>
                <a:gd name="T39" fmla="*/ 0 h 41"/>
                <a:gd name="T40" fmla="*/ 1 w 71"/>
                <a:gd name="T41" fmla="*/ 0 h 41"/>
                <a:gd name="T42" fmla="*/ 1 w 71"/>
                <a:gd name="T43" fmla="*/ 0 h 41"/>
                <a:gd name="T44" fmla="*/ 1 w 71"/>
                <a:gd name="T45" fmla="*/ 0 h 41"/>
                <a:gd name="T46" fmla="*/ 1 w 71"/>
                <a:gd name="T47" fmla="*/ 0 h 41"/>
                <a:gd name="T48" fmla="*/ 1 w 71"/>
                <a:gd name="T49" fmla="*/ 0 h 41"/>
                <a:gd name="T50" fmla="*/ 1 w 71"/>
                <a:gd name="T51" fmla="*/ 0 h 41"/>
                <a:gd name="T52" fmla="*/ 1 w 71"/>
                <a:gd name="T53" fmla="*/ 0 h 41"/>
                <a:gd name="T54" fmla="*/ 1 w 71"/>
                <a:gd name="T55" fmla="*/ 0 h 41"/>
                <a:gd name="T56" fmla="*/ 1 w 71"/>
                <a:gd name="T57" fmla="*/ 0 h 41"/>
                <a:gd name="T58" fmla="*/ 1 w 71"/>
                <a:gd name="T59" fmla="*/ 0 h 41"/>
                <a:gd name="T60" fmla="*/ 1 w 71"/>
                <a:gd name="T61" fmla="*/ 0 h 41"/>
                <a:gd name="T62" fmla="*/ 0 w 71"/>
                <a:gd name="T63" fmla="*/ 0 h 41"/>
                <a:gd name="T64" fmla="*/ 0 w 71"/>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41"/>
                <a:gd name="T101" fmla="*/ 71 w 71"/>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41">
                  <a:moveTo>
                    <a:pt x="0" y="41"/>
                  </a:moveTo>
                  <a:lnTo>
                    <a:pt x="2" y="41"/>
                  </a:lnTo>
                  <a:lnTo>
                    <a:pt x="4" y="41"/>
                  </a:lnTo>
                  <a:lnTo>
                    <a:pt x="6" y="41"/>
                  </a:lnTo>
                  <a:lnTo>
                    <a:pt x="7" y="41"/>
                  </a:lnTo>
                  <a:lnTo>
                    <a:pt x="14" y="41"/>
                  </a:lnTo>
                  <a:lnTo>
                    <a:pt x="21" y="41"/>
                  </a:lnTo>
                  <a:lnTo>
                    <a:pt x="27" y="40"/>
                  </a:lnTo>
                  <a:lnTo>
                    <a:pt x="33" y="39"/>
                  </a:lnTo>
                  <a:lnTo>
                    <a:pt x="40" y="39"/>
                  </a:lnTo>
                  <a:lnTo>
                    <a:pt x="46" y="38"/>
                  </a:lnTo>
                  <a:lnTo>
                    <a:pt x="52" y="36"/>
                  </a:lnTo>
                  <a:lnTo>
                    <a:pt x="56" y="35"/>
                  </a:lnTo>
                  <a:lnTo>
                    <a:pt x="59" y="28"/>
                  </a:lnTo>
                  <a:lnTo>
                    <a:pt x="62" y="18"/>
                  </a:lnTo>
                  <a:lnTo>
                    <a:pt x="67" y="9"/>
                  </a:lnTo>
                  <a:lnTo>
                    <a:pt x="71" y="0"/>
                  </a:lnTo>
                  <a:lnTo>
                    <a:pt x="69" y="1"/>
                  </a:lnTo>
                  <a:lnTo>
                    <a:pt x="67" y="1"/>
                  </a:lnTo>
                  <a:lnTo>
                    <a:pt x="63" y="2"/>
                  </a:lnTo>
                  <a:lnTo>
                    <a:pt x="61" y="2"/>
                  </a:lnTo>
                  <a:lnTo>
                    <a:pt x="54" y="3"/>
                  </a:lnTo>
                  <a:lnTo>
                    <a:pt x="46" y="5"/>
                  </a:lnTo>
                  <a:lnTo>
                    <a:pt x="38" y="6"/>
                  </a:lnTo>
                  <a:lnTo>
                    <a:pt x="30" y="6"/>
                  </a:lnTo>
                  <a:lnTo>
                    <a:pt x="22" y="6"/>
                  </a:lnTo>
                  <a:lnTo>
                    <a:pt x="15" y="6"/>
                  </a:lnTo>
                  <a:lnTo>
                    <a:pt x="9" y="6"/>
                  </a:lnTo>
                  <a:lnTo>
                    <a:pt x="5" y="6"/>
                  </a:lnTo>
                  <a:lnTo>
                    <a:pt x="4" y="13"/>
                  </a:lnTo>
                  <a:lnTo>
                    <a:pt x="1" y="23"/>
                  </a:lnTo>
                  <a:lnTo>
                    <a:pt x="0" y="33"/>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6" name="Freeform 415"/>
            <p:cNvSpPr>
              <a:spLocks/>
            </p:cNvSpPr>
            <p:nvPr/>
          </p:nvSpPr>
          <p:spPr bwMode="auto">
            <a:xfrm>
              <a:off x="5214" y="2992"/>
              <a:ext cx="163" cy="189"/>
            </a:xfrm>
            <a:custGeom>
              <a:avLst/>
              <a:gdLst>
                <a:gd name="T0" fmla="*/ 1 w 326"/>
                <a:gd name="T1" fmla="*/ 0 h 379"/>
                <a:gd name="T2" fmla="*/ 1 w 326"/>
                <a:gd name="T3" fmla="*/ 0 h 379"/>
                <a:gd name="T4" fmla="*/ 1 w 326"/>
                <a:gd name="T5" fmla="*/ 0 h 379"/>
                <a:gd name="T6" fmla="*/ 1 w 326"/>
                <a:gd name="T7" fmla="*/ 0 h 379"/>
                <a:gd name="T8" fmla="*/ 1 w 326"/>
                <a:gd name="T9" fmla="*/ 0 h 379"/>
                <a:gd name="T10" fmla="*/ 1 w 326"/>
                <a:gd name="T11" fmla="*/ 0 h 379"/>
                <a:gd name="T12" fmla="*/ 1 w 326"/>
                <a:gd name="T13" fmla="*/ 0 h 379"/>
                <a:gd name="T14" fmla="*/ 1 w 326"/>
                <a:gd name="T15" fmla="*/ 0 h 379"/>
                <a:gd name="T16" fmla="*/ 1 w 326"/>
                <a:gd name="T17" fmla="*/ 0 h 379"/>
                <a:gd name="T18" fmla="*/ 1 w 326"/>
                <a:gd name="T19" fmla="*/ 0 h 379"/>
                <a:gd name="T20" fmla="*/ 1 w 326"/>
                <a:gd name="T21" fmla="*/ 0 h 379"/>
                <a:gd name="T22" fmla="*/ 1 w 326"/>
                <a:gd name="T23" fmla="*/ 0 h 379"/>
                <a:gd name="T24" fmla="*/ 1 w 326"/>
                <a:gd name="T25" fmla="*/ 0 h 379"/>
                <a:gd name="T26" fmla="*/ 1 w 326"/>
                <a:gd name="T27" fmla="*/ 0 h 379"/>
                <a:gd name="T28" fmla="*/ 1 w 326"/>
                <a:gd name="T29" fmla="*/ 0 h 379"/>
                <a:gd name="T30" fmla="*/ 1 w 326"/>
                <a:gd name="T31" fmla="*/ 0 h 379"/>
                <a:gd name="T32" fmla="*/ 1 w 326"/>
                <a:gd name="T33" fmla="*/ 0 h 379"/>
                <a:gd name="T34" fmla="*/ 1 w 326"/>
                <a:gd name="T35" fmla="*/ 0 h 379"/>
                <a:gd name="T36" fmla="*/ 1 w 326"/>
                <a:gd name="T37" fmla="*/ 0 h 379"/>
                <a:gd name="T38" fmla="*/ 1 w 326"/>
                <a:gd name="T39" fmla="*/ 0 h 379"/>
                <a:gd name="T40" fmla="*/ 1 w 326"/>
                <a:gd name="T41" fmla="*/ 0 h 379"/>
                <a:gd name="T42" fmla="*/ 1 w 326"/>
                <a:gd name="T43" fmla="*/ 0 h 379"/>
                <a:gd name="T44" fmla="*/ 1 w 326"/>
                <a:gd name="T45" fmla="*/ 0 h 379"/>
                <a:gd name="T46" fmla="*/ 1 w 326"/>
                <a:gd name="T47" fmla="*/ 0 h 379"/>
                <a:gd name="T48" fmla="*/ 1 w 326"/>
                <a:gd name="T49" fmla="*/ 0 h 379"/>
                <a:gd name="T50" fmla="*/ 1 w 326"/>
                <a:gd name="T51" fmla="*/ 0 h 379"/>
                <a:gd name="T52" fmla="*/ 1 w 326"/>
                <a:gd name="T53" fmla="*/ 0 h 379"/>
                <a:gd name="T54" fmla="*/ 1 w 326"/>
                <a:gd name="T55" fmla="*/ 0 h 379"/>
                <a:gd name="T56" fmla="*/ 1 w 326"/>
                <a:gd name="T57" fmla="*/ 0 h 379"/>
                <a:gd name="T58" fmla="*/ 1 w 326"/>
                <a:gd name="T59" fmla="*/ 0 h 379"/>
                <a:gd name="T60" fmla="*/ 1 w 326"/>
                <a:gd name="T61" fmla="*/ 0 h 379"/>
                <a:gd name="T62" fmla="*/ 1 w 326"/>
                <a:gd name="T63" fmla="*/ 0 h 379"/>
                <a:gd name="T64" fmla="*/ 1 w 326"/>
                <a:gd name="T65" fmla="*/ 0 h 379"/>
                <a:gd name="T66" fmla="*/ 1 w 326"/>
                <a:gd name="T67" fmla="*/ 0 h 379"/>
                <a:gd name="T68" fmla="*/ 1 w 326"/>
                <a:gd name="T69" fmla="*/ 0 h 379"/>
                <a:gd name="T70" fmla="*/ 1 w 326"/>
                <a:gd name="T71" fmla="*/ 0 h 379"/>
                <a:gd name="T72" fmla="*/ 1 w 326"/>
                <a:gd name="T73" fmla="*/ 0 h 379"/>
                <a:gd name="T74" fmla="*/ 1 w 326"/>
                <a:gd name="T75" fmla="*/ 0 h 379"/>
                <a:gd name="T76" fmla="*/ 1 w 326"/>
                <a:gd name="T77" fmla="*/ 0 h 379"/>
                <a:gd name="T78" fmla="*/ 1 w 326"/>
                <a:gd name="T79" fmla="*/ 0 h 379"/>
                <a:gd name="T80" fmla="*/ 1 w 326"/>
                <a:gd name="T81" fmla="*/ 0 h 379"/>
                <a:gd name="T82" fmla="*/ 1 w 326"/>
                <a:gd name="T83" fmla="*/ 0 h 379"/>
                <a:gd name="T84" fmla="*/ 1 w 326"/>
                <a:gd name="T85" fmla="*/ 0 h 379"/>
                <a:gd name="T86" fmla="*/ 1 w 326"/>
                <a:gd name="T87" fmla="*/ 0 h 379"/>
                <a:gd name="T88" fmla="*/ 1 w 326"/>
                <a:gd name="T89" fmla="*/ 0 h 379"/>
                <a:gd name="T90" fmla="*/ 1 w 326"/>
                <a:gd name="T91" fmla="*/ 0 h 379"/>
                <a:gd name="T92" fmla="*/ 1 w 326"/>
                <a:gd name="T93" fmla="*/ 0 h 379"/>
                <a:gd name="T94" fmla="*/ 1 w 326"/>
                <a:gd name="T95" fmla="*/ 0 h 379"/>
                <a:gd name="T96" fmla="*/ 1 w 326"/>
                <a:gd name="T97" fmla="*/ 0 h 3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6"/>
                <a:gd name="T148" fmla="*/ 0 h 379"/>
                <a:gd name="T149" fmla="*/ 326 w 326"/>
                <a:gd name="T150" fmla="*/ 379 h 37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6" h="379">
                  <a:moveTo>
                    <a:pt x="11" y="130"/>
                  </a:moveTo>
                  <a:lnTo>
                    <a:pt x="13" y="145"/>
                  </a:lnTo>
                  <a:lnTo>
                    <a:pt x="18" y="167"/>
                  </a:lnTo>
                  <a:lnTo>
                    <a:pt x="22" y="189"/>
                  </a:lnTo>
                  <a:lnTo>
                    <a:pt x="27" y="203"/>
                  </a:lnTo>
                  <a:lnTo>
                    <a:pt x="28" y="206"/>
                  </a:lnTo>
                  <a:lnTo>
                    <a:pt x="29" y="210"/>
                  </a:lnTo>
                  <a:lnTo>
                    <a:pt x="30" y="213"/>
                  </a:lnTo>
                  <a:lnTo>
                    <a:pt x="31" y="218"/>
                  </a:lnTo>
                  <a:lnTo>
                    <a:pt x="33" y="221"/>
                  </a:lnTo>
                  <a:lnTo>
                    <a:pt x="33" y="223"/>
                  </a:lnTo>
                  <a:lnTo>
                    <a:pt x="33" y="227"/>
                  </a:lnTo>
                  <a:lnTo>
                    <a:pt x="34" y="229"/>
                  </a:lnTo>
                  <a:lnTo>
                    <a:pt x="35" y="237"/>
                  </a:lnTo>
                  <a:lnTo>
                    <a:pt x="38" y="249"/>
                  </a:lnTo>
                  <a:lnTo>
                    <a:pt x="43" y="260"/>
                  </a:lnTo>
                  <a:lnTo>
                    <a:pt x="46" y="269"/>
                  </a:lnTo>
                  <a:lnTo>
                    <a:pt x="50" y="279"/>
                  </a:lnTo>
                  <a:lnTo>
                    <a:pt x="53" y="289"/>
                  </a:lnTo>
                  <a:lnTo>
                    <a:pt x="56" y="299"/>
                  </a:lnTo>
                  <a:lnTo>
                    <a:pt x="57" y="307"/>
                  </a:lnTo>
                  <a:lnTo>
                    <a:pt x="57" y="313"/>
                  </a:lnTo>
                  <a:lnTo>
                    <a:pt x="58" y="318"/>
                  </a:lnTo>
                  <a:lnTo>
                    <a:pt x="58" y="322"/>
                  </a:lnTo>
                  <a:lnTo>
                    <a:pt x="59" y="327"/>
                  </a:lnTo>
                  <a:lnTo>
                    <a:pt x="60" y="330"/>
                  </a:lnTo>
                  <a:lnTo>
                    <a:pt x="60" y="334"/>
                  </a:lnTo>
                  <a:lnTo>
                    <a:pt x="60" y="338"/>
                  </a:lnTo>
                  <a:lnTo>
                    <a:pt x="60" y="343"/>
                  </a:lnTo>
                  <a:lnTo>
                    <a:pt x="60" y="349"/>
                  </a:lnTo>
                  <a:lnTo>
                    <a:pt x="59" y="357"/>
                  </a:lnTo>
                  <a:lnTo>
                    <a:pt x="58" y="364"/>
                  </a:lnTo>
                  <a:lnTo>
                    <a:pt x="57" y="370"/>
                  </a:lnTo>
                  <a:lnTo>
                    <a:pt x="59" y="371"/>
                  </a:lnTo>
                  <a:lnTo>
                    <a:pt x="61" y="371"/>
                  </a:lnTo>
                  <a:lnTo>
                    <a:pt x="62" y="371"/>
                  </a:lnTo>
                  <a:lnTo>
                    <a:pt x="65" y="372"/>
                  </a:lnTo>
                  <a:lnTo>
                    <a:pt x="72" y="373"/>
                  </a:lnTo>
                  <a:lnTo>
                    <a:pt x="77" y="374"/>
                  </a:lnTo>
                  <a:lnTo>
                    <a:pt x="83" y="375"/>
                  </a:lnTo>
                  <a:lnTo>
                    <a:pt x="89" y="375"/>
                  </a:lnTo>
                  <a:lnTo>
                    <a:pt x="94" y="376"/>
                  </a:lnTo>
                  <a:lnTo>
                    <a:pt x="98" y="376"/>
                  </a:lnTo>
                  <a:lnTo>
                    <a:pt x="102" y="376"/>
                  </a:lnTo>
                  <a:lnTo>
                    <a:pt x="104" y="376"/>
                  </a:lnTo>
                  <a:lnTo>
                    <a:pt x="108" y="376"/>
                  </a:lnTo>
                  <a:lnTo>
                    <a:pt x="112" y="376"/>
                  </a:lnTo>
                  <a:lnTo>
                    <a:pt x="113" y="376"/>
                  </a:lnTo>
                  <a:lnTo>
                    <a:pt x="115" y="376"/>
                  </a:lnTo>
                  <a:lnTo>
                    <a:pt x="117" y="378"/>
                  </a:lnTo>
                  <a:lnTo>
                    <a:pt x="118" y="379"/>
                  </a:lnTo>
                  <a:lnTo>
                    <a:pt x="120" y="379"/>
                  </a:lnTo>
                  <a:lnTo>
                    <a:pt x="121" y="379"/>
                  </a:lnTo>
                  <a:lnTo>
                    <a:pt x="125" y="378"/>
                  </a:lnTo>
                  <a:lnTo>
                    <a:pt x="129" y="375"/>
                  </a:lnTo>
                  <a:lnTo>
                    <a:pt x="134" y="373"/>
                  </a:lnTo>
                  <a:lnTo>
                    <a:pt x="136" y="372"/>
                  </a:lnTo>
                  <a:lnTo>
                    <a:pt x="140" y="372"/>
                  </a:lnTo>
                  <a:lnTo>
                    <a:pt x="144" y="371"/>
                  </a:lnTo>
                  <a:lnTo>
                    <a:pt x="148" y="370"/>
                  </a:lnTo>
                  <a:lnTo>
                    <a:pt x="151" y="370"/>
                  </a:lnTo>
                  <a:lnTo>
                    <a:pt x="151" y="367"/>
                  </a:lnTo>
                  <a:lnTo>
                    <a:pt x="151" y="366"/>
                  </a:lnTo>
                  <a:lnTo>
                    <a:pt x="151" y="364"/>
                  </a:lnTo>
                  <a:lnTo>
                    <a:pt x="151" y="363"/>
                  </a:lnTo>
                  <a:lnTo>
                    <a:pt x="160" y="359"/>
                  </a:lnTo>
                  <a:lnTo>
                    <a:pt x="171" y="356"/>
                  </a:lnTo>
                  <a:lnTo>
                    <a:pt x="182" y="351"/>
                  </a:lnTo>
                  <a:lnTo>
                    <a:pt x="194" y="348"/>
                  </a:lnTo>
                  <a:lnTo>
                    <a:pt x="204" y="343"/>
                  </a:lnTo>
                  <a:lnTo>
                    <a:pt x="213" y="340"/>
                  </a:lnTo>
                  <a:lnTo>
                    <a:pt x="220" y="337"/>
                  </a:lnTo>
                  <a:lnTo>
                    <a:pt x="225" y="336"/>
                  </a:lnTo>
                  <a:lnTo>
                    <a:pt x="234" y="333"/>
                  </a:lnTo>
                  <a:lnTo>
                    <a:pt x="242" y="330"/>
                  </a:lnTo>
                  <a:lnTo>
                    <a:pt x="250" y="330"/>
                  </a:lnTo>
                  <a:lnTo>
                    <a:pt x="257" y="329"/>
                  </a:lnTo>
                  <a:lnTo>
                    <a:pt x="262" y="329"/>
                  </a:lnTo>
                  <a:lnTo>
                    <a:pt x="267" y="330"/>
                  </a:lnTo>
                  <a:lnTo>
                    <a:pt x="271" y="332"/>
                  </a:lnTo>
                  <a:lnTo>
                    <a:pt x="274" y="332"/>
                  </a:lnTo>
                  <a:lnTo>
                    <a:pt x="277" y="334"/>
                  </a:lnTo>
                  <a:lnTo>
                    <a:pt x="273" y="338"/>
                  </a:lnTo>
                  <a:lnTo>
                    <a:pt x="265" y="342"/>
                  </a:lnTo>
                  <a:lnTo>
                    <a:pt x="257" y="345"/>
                  </a:lnTo>
                  <a:lnTo>
                    <a:pt x="262" y="345"/>
                  </a:lnTo>
                  <a:lnTo>
                    <a:pt x="266" y="344"/>
                  </a:lnTo>
                  <a:lnTo>
                    <a:pt x="271" y="343"/>
                  </a:lnTo>
                  <a:lnTo>
                    <a:pt x="277" y="342"/>
                  </a:lnTo>
                  <a:lnTo>
                    <a:pt x="281" y="340"/>
                  </a:lnTo>
                  <a:lnTo>
                    <a:pt x="287" y="338"/>
                  </a:lnTo>
                  <a:lnTo>
                    <a:pt x="291" y="336"/>
                  </a:lnTo>
                  <a:lnTo>
                    <a:pt x="295" y="335"/>
                  </a:lnTo>
                  <a:lnTo>
                    <a:pt x="301" y="332"/>
                  </a:lnTo>
                  <a:lnTo>
                    <a:pt x="308" y="330"/>
                  </a:lnTo>
                  <a:lnTo>
                    <a:pt x="314" y="329"/>
                  </a:lnTo>
                  <a:lnTo>
                    <a:pt x="326" y="330"/>
                  </a:lnTo>
                  <a:lnTo>
                    <a:pt x="320" y="328"/>
                  </a:lnTo>
                  <a:lnTo>
                    <a:pt x="314" y="327"/>
                  </a:lnTo>
                  <a:lnTo>
                    <a:pt x="309" y="327"/>
                  </a:lnTo>
                  <a:lnTo>
                    <a:pt x="303" y="327"/>
                  </a:lnTo>
                  <a:lnTo>
                    <a:pt x="297" y="327"/>
                  </a:lnTo>
                  <a:lnTo>
                    <a:pt x="293" y="328"/>
                  </a:lnTo>
                  <a:lnTo>
                    <a:pt x="288" y="330"/>
                  </a:lnTo>
                  <a:lnTo>
                    <a:pt x="283" y="333"/>
                  </a:lnTo>
                  <a:lnTo>
                    <a:pt x="281" y="319"/>
                  </a:lnTo>
                  <a:lnTo>
                    <a:pt x="277" y="303"/>
                  </a:lnTo>
                  <a:lnTo>
                    <a:pt x="267" y="286"/>
                  </a:lnTo>
                  <a:lnTo>
                    <a:pt x="253" y="269"/>
                  </a:lnTo>
                  <a:lnTo>
                    <a:pt x="260" y="279"/>
                  </a:lnTo>
                  <a:lnTo>
                    <a:pt x="268" y="295"/>
                  </a:lnTo>
                  <a:lnTo>
                    <a:pt x="274" y="312"/>
                  </a:lnTo>
                  <a:lnTo>
                    <a:pt x="277" y="328"/>
                  </a:lnTo>
                  <a:lnTo>
                    <a:pt x="273" y="327"/>
                  </a:lnTo>
                  <a:lnTo>
                    <a:pt x="268" y="327"/>
                  </a:lnTo>
                  <a:lnTo>
                    <a:pt x="264" y="326"/>
                  </a:lnTo>
                  <a:lnTo>
                    <a:pt x="258" y="326"/>
                  </a:lnTo>
                  <a:lnTo>
                    <a:pt x="248" y="312"/>
                  </a:lnTo>
                  <a:lnTo>
                    <a:pt x="229" y="292"/>
                  </a:lnTo>
                  <a:lnTo>
                    <a:pt x="205" y="268"/>
                  </a:lnTo>
                  <a:lnTo>
                    <a:pt x="179" y="243"/>
                  </a:lnTo>
                  <a:lnTo>
                    <a:pt x="151" y="218"/>
                  </a:lnTo>
                  <a:lnTo>
                    <a:pt x="127" y="195"/>
                  </a:lnTo>
                  <a:lnTo>
                    <a:pt x="108" y="175"/>
                  </a:lnTo>
                  <a:lnTo>
                    <a:pt x="98" y="160"/>
                  </a:lnTo>
                  <a:lnTo>
                    <a:pt x="104" y="165"/>
                  </a:lnTo>
                  <a:lnTo>
                    <a:pt x="112" y="170"/>
                  </a:lnTo>
                  <a:lnTo>
                    <a:pt x="120" y="175"/>
                  </a:lnTo>
                  <a:lnTo>
                    <a:pt x="127" y="178"/>
                  </a:lnTo>
                  <a:lnTo>
                    <a:pt x="125" y="176"/>
                  </a:lnTo>
                  <a:lnTo>
                    <a:pt x="123" y="172"/>
                  </a:lnTo>
                  <a:lnTo>
                    <a:pt x="121" y="168"/>
                  </a:lnTo>
                  <a:lnTo>
                    <a:pt x="119" y="165"/>
                  </a:lnTo>
                  <a:lnTo>
                    <a:pt x="126" y="170"/>
                  </a:lnTo>
                  <a:lnTo>
                    <a:pt x="135" y="178"/>
                  </a:lnTo>
                  <a:lnTo>
                    <a:pt x="145" y="187"/>
                  </a:lnTo>
                  <a:lnTo>
                    <a:pt x="158" y="196"/>
                  </a:lnTo>
                  <a:lnTo>
                    <a:pt x="169" y="204"/>
                  </a:lnTo>
                  <a:lnTo>
                    <a:pt x="180" y="211"/>
                  </a:lnTo>
                  <a:lnTo>
                    <a:pt x="188" y="216"/>
                  </a:lnTo>
                  <a:lnTo>
                    <a:pt x="194" y="220"/>
                  </a:lnTo>
                  <a:lnTo>
                    <a:pt x="202" y="223"/>
                  </a:lnTo>
                  <a:lnTo>
                    <a:pt x="211" y="229"/>
                  </a:lnTo>
                  <a:lnTo>
                    <a:pt x="218" y="234"/>
                  </a:lnTo>
                  <a:lnTo>
                    <a:pt x="224" y="237"/>
                  </a:lnTo>
                  <a:lnTo>
                    <a:pt x="220" y="215"/>
                  </a:lnTo>
                  <a:lnTo>
                    <a:pt x="214" y="196"/>
                  </a:lnTo>
                  <a:lnTo>
                    <a:pt x="205" y="177"/>
                  </a:lnTo>
                  <a:lnTo>
                    <a:pt x="193" y="161"/>
                  </a:lnTo>
                  <a:lnTo>
                    <a:pt x="183" y="153"/>
                  </a:lnTo>
                  <a:lnTo>
                    <a:pt x="172" y="143"/>
                  </a:lnTo>
                  <a:lnTo>
                    <a:pt x="159" y="130"/>
                  </a:lnTo>
                  <a:lnTo>
                    <a:pt x="146" y="116"/>
                  </a:lnTo>
                  <a:lnTo>
                    <a:pt x="135" y="103"/>
                  </a:lnTo>
                  <a:lnTo>
                    <a:pt x="125" y="89"/>
                  </a:lnTo>
                  <a:lnTo>
                    <a:pt x="117" y="75"/>
                  </a:lnTo>
                  <a:lnTo>
                    <a:pt x="112" y="62"/>
                  </a:lnTo>
                  <a:lnTo>
                    <a:pt x="111" y="53"/>
                  </a:lnTo>
                  <a:lnTo>
                    <a:pt x="111" y="51"/>
                  </a:lnTo>
                  <a:lnTo>
                    <a:pt x="112" y="52"/>
                  </a:lnTo>
                  <a:lnTo>
                    <a:pt x="114" y="54"/>
                  </a:lnTo>
                  <a:lnTo>
                    <a:pt x="119" y="60"/>
                  </a:lnTo>
                  <a:lnTo>
                    <a:pt x="127" y="67"/>
                  </a:lnTo>
                  <a:lnTo>
                    <a:pt x="133" y="71"/>
                  </a:lnTo>
                  <a:lnTo>
                    <a:pt x="133" y="68"/>
                  </a:lnTo>
                  <a:lnTo>
                    <a:pt x="127" y="54"/>
                  </a:lnTo>
                  <a:lnTo>
                    <a:pt x="121" y="35"/>
                  </a:lnTo>
                  <a:lnTo>
                    <a:pt x="117" y="15"/>
                  </a:lnTo>
                  <a:lnTo>
                    <a:pt x="115" y="0"/>
                  </a:lnTo>
                  <a:lnTo>
                    <a:pt x="112" y="12"/>
                  </a:lnTo>
                  <a:lnTo>
                    <a:pt x="108" y="23"/>
                  </a:lnTo>
                  <a:lnTo>
                    <a:pt x="104" y="35"/>
                  </a:lnTo>
                  <a:lnTo>
                    <a:pt x="99" y="45"/>
                  </a:lnTo>
                  <a:lnTo>
                    <a:pt x="96" y="52"/>
                  </a:lnTo>
                  <a:lnTo>
                    <a:pt x="94" y="58"/>
                  </a:lnTo>
                  <a:lnTo>
                    <a:pt x="89" y="61"/>
                  </a:lnTo>
                  <a:lnTo>
                    <a:pt x="82" y="62"/>
                  </a:lnTo>
                  <a:lnTo>
                    <a:pt x="77" y="62"/>
                  </a:lnTo>
                  <a:lnTo>
                    <a:pt x="72" y="62"/>
                  </a:lnTo>
                  <a:lnTo>
                    <a:pt x="64" y="62"/>
                  </a:lnTo>
                  <a:lnTo>
                    <a:pt x="56" y="61"/>
                  </a:lnTo>
                  <a:lnTo>
                    <a:pt x="46" y="61"/>
                  </a:lnTo>
                  <a:lnTo>
                    <a:pt x="36" y="61"/>
                  </a:lnTo>
                  <a:lnTo>
                    <a:pt x="27" y="61"/>
                  </a:lnTo>
                  <a:lnTo>
                    <a:pt x="18" y="61"/>
                  </a:lnTo>
                  <a:lnTo>
                    <a:pt x="13" y="61"/>
                  </a:lnTo>
                  <a:lnTo>
                    <a:pt x="10" y="61"/>
                  </a:lnTo>
                  <a:lnTo>
                    <a:pt x="5" y="61"/>
                  </a:lnTo>
                  <a:lnTo>
                    <a:pt x="0" y="61"/>
                  </a:lnTo>
                  <a:lnTo>
                    <a:pt x="3" y="89"/>
                  </a:lnTo>
                  <a:lnTo>
                    <a:pt x="6" y="107"/>
                  </a:lnTo>
                  <a:lnTo>
                    <a:pt x="8" y="120"/>
                  </a:lnTo>
                  <a:lnTo>
                    <a:pt x="11" y="130"/>
                  </a:lnTo>
                  <a:lnTo>
                    <a:pt x="13" y="145"/>
                  </a:lnTo>
                  <a:lnTo>
                    <a:pt x="18" y="167"/>
                  </a:lnTo>
                  <a:lnTo>
                    <a:pt x="22" y="189"/>
                  </a:lnTo>
                  <a:lnTo>
                    <a:pt x="27" y="203"/>
                  </a:lnTo>
                  <a:lnTo>
                    <a:pt x="11" y="1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7" name="Freeform 416"/>
            <p:cNvSpPr>
              <a:spLocks/>
            </p:cNvSpPr>
            <p:nvPr/>
          </p:nvSpPr>
          <p:spPr bwMode="auto">
            <a:xfrm>
              <a:off x="5266" y="3173"/>
              <a:ext cx="24" cy="8"/>
            </a:xfrm>
            <a:custGeom>
              <a:avLst/>
              <a:gdLst>
                <a:gd name="T0" fmla="*/ 1 w 47"/>
                <a:gd name="T1" fmla="*/ 0 h 16"/>
                <a:gd name="T2" fmla="*/ 1 w 47"/>
                <a:gd name="T3" fmla="*/ 1 h 16"/>
                <a:gd name="T4" fmla="*/ 1 w 47"/>
                <a:gd name="T5" fmla="*/ 1 h 16"/>
                <a:gd name="T6" fmla="*/ 1 w 47"/>
                <a:gd name="T7" fmla="*/ 1 h 16"/>
                <a:gd name="T8" fmla="*/ 1 w 47"/>
                <a:gd name="T9" fmla="*/ 1 h 16"/>
                <a:gd name="T10" fmla="*/ 1 w 47"/>
                <a:gd name="T11" fmla="*/ 1 h 16"/>
                <a:gd name="T12" fmla="*/ 1 w 47"/>
                <a:gd name="T13" fmla="*/ 1 h 16"/>
                <a:gd name="T14" fmla="*/ 1 w 47"/>
                <a:gd name="T15" fmla="*/ 1 h 16"/>
                <a:gd name="T16" fmla="*/ 1 w 47"/>
                <a:gd name="T17" fmla="*/ 1 h 16"/>
                <a:gd name="T18" fmla="*/ 1 w 47"/>
                <a:gd name="T19" fmla="*/ 1 h 16"/>
                <a:gd name="T20" fmla="*/ 1 w 47"/>
                <a:gd name="T21" fmla="*/ 1 h 16"/>
                <a:gd name="T22" fmla="*/ 1 w 47"/>
                <a:gd name="T23" fmla="*/ 1 h 16"/>
                <a:gd name="T24" fmla="*/ 1 w 47"/>
                <a:gd name="T25" fmla="*/ 1 h 16"/>
                <a:gd name="T26" fmla="*/ 1 w 47"/>
                <a:gd name="T27" fmla="*/ 1 h 16"/>
                <a:gd name="T28" fmla="*/ 1 w 47"/>
                <a:gd name="T29" fmla="*/ 1 h 16"/>
                <a:gd name="T30" fmla="*/ 1 w 47"/>
                <a:gd name="T31" fmla="*/ 1 h 16"/>
                <a:gd name="T32" fmla="*/ 1 w 47"/>
                <a:gd name="T33" fmla="*/ 1 h 16"/>
                <a:gd name="T34" fmla="*/ 1 w 47"/>
                <a:gd name="T35" fmla="*/ 1 h 16"/>
                <a:gd name="T36" fmla="*/ 1 w 47"/>
                <a:gd name="T37" fmla="*/ 1 h 16"/>
                <a:gd name="T38" fmla="*/ 1 w 47"/>
                <a:gd name="T39" fmla="*/ 1 h 16"/>
                <a:gd name="T40" fmla="*/ 0 w 47"/>
                <a:gd name="T41" fmla="*/ 1 h 16"/>
                <a:gd name="T42" fmla="*/ 1 w 47"/>
                <a:gd name="T43" fmla="*/ 1 h 16"/>
                <a:gd name="T44" fmla="*/ 1 w 47"/>
                <a:gd name="T45" fmla="*/ 1 h 16"/>
                <a:gd name="T46" fmla="*/ 1 w 47"/>
                <a:gd name="T47" fmla="*/ 1 h 16"/>
                <a:gd name="T48" fmla="*/ 1 w 47"/>
                <a:gd name="T49" fmla="*/ 1 h 16"/>
                <a:gd name="T50" fmla="*/ 1 w 47"/>
                <a:gd name="T51" fmla="*/ 1 h 16"/>
                <a:gd name="T52" fmla="*/ 1 w 47"/>
                <a:gd name="T53" fmla="*/ 1 h 16"/>
                <a:gd name="T54" fmla="*/ 1 w 47"/>
                <a:gd name="T55" fmla="*/ 1 h 16"/>
                <a:gd name="T56" fmla="*/ 1 w 47"/>
                <a:gd name="T57" fmla="*/ 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
                <a:gd name="T88" fmla="*/ 0 h 16"/>
                <a:gd name="T89" fmla="*/ 47 w 47"/>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 h="16">
                  <a:moveTo>
                    <a:pt x="47" y="0"/>
                  </a:moveTo>
                  <a:lnTo>
                    <a:pt x="47" y="1"/>
                  </a:lnTo>
                  <a:lnTo>
                    <a:pt x="47" y="3"/>
                  </a:lnTo>
                  <a:lnTo>
                    <a:pt x="47" y="4"/>
                  </a:lnTo>
                  <a:lnTo>
                    <a:pt x="47" y="7"/>
                  </a:lnTo>
                  <a:lnTo>
                    <a:pt x="44" y="7"/>
                  </a:lnTo>
                  <a:lnTo>
                    <a:pt x="40" y="8"/>
                  </a:lnTo>
                  <a:lnTo>
                    <a:pt x="36" y="9"/>
                  </a:lnTo>
                  <a:lnTo>
                    <a:pt x="32" y="9"/>
                  </a:lnTo>
                  <a:lnTo>
                    <a:pt x="30" y="10"/>
                  </a:lnTo>
                  <a:lnTo>
                    <a:pt x="25" y="12"/>
                  </a:lnTo>
                  <a:lnTo>
                    <a:pt x="21" y="15"/>
                  </a:lnTo>
                  <a:lnTo>
                    <a:pt x="17" y="16"/>
                  </a:lnTo>
                  <a:lnTo>
                    <a:pt x="16" y="16"/>
                  </a:lnTo>
                  <a:lnTo>
                    <a:pt x="14" y="16"/>
                  </a:lnTo>
                  <a:lnTo>
                    <a:pt x="13" y="15"/>
                  </a:lnTo>
                  <a:lnTo>
                    <a:pt x="11" y="13"/>
                  </a:lnTo>
                  <a:lnTo>
                    <a:pt x="9" y="13"/>
                  </a:lnTo>
                  <a:lnTo>
                    <a:pt x="8" y="13"/>
                  </a:lnTo>
                  <a:lnTo>
                    <a:pt x="4" y="13"/>
                  </a:lnTo>
                  <a:lnTo>
                    <a:pt x="0" y="13"/>
                  </a:lnTo>
                  <a:lnTo>
                    <a:pt x="6" y="12"/>
                  </a:lnTo>
                  <a:lnTo>
                    <a:pt x="13" y="11"/>
                  </a:lnTo>
                  <a:lnTo>
                    <a:pt x="18" y="9"/>
                  </a:lnTo>
                  <a:lnTo>
                    <a:pt x="25" y="7"/>
                  </a:lnTo>
                  <a:lnTo>
                    <a:pt x="32" y="5"/>
                  </a:lnTo>
                  <a:lnTo>
                    <a:pt x="38" y="3"/>
                  </a:lnTo>
                  <a:lnTo>
                    <a:pt x="42" y="1"/>
                  </a:lnTo>
                  <a:lnTo>
                    <a:pt x="4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8" name="Freeform 417"/>
            <p:cNvSpPr>
              <a:spLocks/>
            </p:cNvSpPr>
            <p:nvPr/>
          </p:nvSpPr>
          <p:spPr bwMode="auto">
            <a:xfrm>
              <a:off x="5263" y="2944"/>
              <a:ext cx="114" cy="233"/>
            </a:xfrm>
            <a:custGeom>
              <a:avLst/>
              <a:gdLst>
                <a:gd name="T0" fmla="*/ 1 w 228"/>
                <a:gd name="T1" fmla="*/ 1 h 466"/>
                <a:gd name="T2" fmla="*/ 1 w 228"/>
                <a:gd name="T3" fmla="*/ 1 h 466"/>
                <a:gd name="T4" fmla="*/ 1 w 228"/>
                <a:gd name="T5" fmla="*/ 1 h 466"/>
                <a:gd name="T6" fmla="*/ 1 w 228"/>
                <a:gd name="T7" fmla="*/ 1 h 466"/>
                <a:gd name="T8" fmla="*/ 1 w 228"/>
                <a:gd name="T9" fmla="*/ 1 h 466"/>
                <a:gd name="T10" fmla="*/ 1 w 228"/>
                <a:gd name="T11" fmla="*/ 1 h 466"/>
                <a:gd name="T12" fmla="*/ 0 w 228"/>
                <a:gd name="T13" fmla="*/ 1 h 466"/>
                <a:gd name="T14" fmla="*/ 1 w 228"/>
                <a:gd name="T15" fmla="*/ 1 h 466"/>
                <a:gd name="T16" fmla="*/ 1 w 228"/>
                <a:gd name="T17" fmla="*/ 1 h 466"/>
                <a:gd name="T18" fmla="*/ 1 w 228"/>
                <a:gd name="T19" fmla="*/ 1 h 466"/>
                <a:gd name="T20" fmla="*/ 1 w 228"/>
                <a:gd name="T21" fmla="*/ 1 h 466"/>
                <a:gd name="T22" fmla="*/ 1 w 228"/>
                <a:gd name="T23" fmla="*/ 1 h 466"/>
                <a:gd name="T24" fmla="*/ 1 w 228"/>
                <a:gd name="T25" fmla="*/ 1 h 466"/>
                <a:gd name="T26" fmla="*/ 1 w 228"/>
                <a:gd name="T27" fmla="*/ 1 h 466"/>
                <a:gd name="T28" fmla="*/ 1 w 228"/>
                <a:gd name="T29" fmla="*/ 1 h 466"/>
                <a:gd name="T30" fmla="*/ 1 w 228"/>
                <a:gd name="T31" fmla="*/ 1 h 466"/>
                <a:gd name="T32" fmla="*/ 1 w 228"/>
                <a:gd name="T33" fmla="*/ 1 h 466"/>
                <a:gd name="T34" fmla="*/ 1 w 228"/>
                <a:gd name="T35" fmla="*/ 1 h 466"/>
                <a:gd name="T36" fmla="*/ 1 w 228"/>
                <a:gd name="T37" fmla="*/ 1 h 466"/>
                <a:gd name="T38" fmla="*/ 1 w 228"/>
                <a:gd name="T39" fmla="*/ 1 h 466"/>
                <a:gd name="T40" fmla="*/ 1 w 228"/>
                <a:gd name="T41" fmla="*/ 1 h 466"/>
                <a:gd name="T42" fmla="*/ 1 w 228"/>
                <a:gd name="T43" fmla="*/ 1 h 466"/>
                <a:gd name="T44" fmla="*/ 1 w 228"/>
                <a:gd name="T45" fmla="*/ 1 h 466"/>
                <a:gd name="T46" fmla="*/ 1 w 228"/>
                <a:gd name="T47" fmla="*/ 1 h 466"/>
                <a:gd name="T48" fmla="*/ 1 w 228"/>
                <a:gd name="T49" fmla="*/ 1 h 466"/>
                <a:gd name="T50" fmla="*/ 1 w 228"/>
                <a:gd name="T51" fmla="*/ 1 h 466"/>
                <a:gd name="T52" fmla="*/ 1 w 228"/>
                <a:gd name="T53" fmla="*/ 1 h 466"/>
                <a:gd name="T54" fmla="*/ 1 w 228"/>
                <a:gd name="T55" fmla="*/ 1 h 466"/>
                <a:gd name="T56" fmla="*/ 1 w 228"/>
                <a:gd name="T57" fmla="*/ 1 h 466"/>
                <a:gd name="T58" fmla="*/ 1 w 228"/>
                <a:gd name="T59" fmla="*/ 1 h 466"/>
                <a:gd name="T60" fmla="*/ 1 w 228"/>
                <a:gd name="T61" fmla="*/ 1 h 466"/>
                <a:gd name="T62" fmla="*/ 1 w 228"/>
                <a:gd name="T63" fmla="*/ 1 h 466"/>
                <a:gd name="T64" fmla="*/ 1 w 228"/>
                <a:gd name="T65" fmla="*/ 1 h 466"/>
                <a:gd name="T66" fmla="*/ 1 w 228"/>
                <a:gd name="T67" fmla="*/ 1 h 466"/>
                <a:gd name="T68" fmla="*/ 1 w 228"/>
                <a:gd name="T69" fmla="*/ 1 h 466"/>
                <a:gd name="T70" fmla="*/ 1 w 228"/>
                <a:gd name="T71" fmla="*/ 1 h 466"/>
                <a:gd name="T72" fmla="*/ 1 w 228"/>
                <a:gd name="T73" fmla="*/ 1 h 466"/>
                <a:gd name="T74" fmla="*/ 1 w 228"/>
                <a:gd name="T75" fmla="*/ 1 h 466"/>
                <a:gd name="T76" fmla="*/ 1 w 228"/>
                <a:gd name="T77" fmla="*/ 1 h 466"/>
                <a:gd name="T78" fmla="*/ 1 w 228"/>
                <a:gd name="T79" fmla="*/ 1 h 466"/>
                <a:gd name="T80" fmla="*/ 1 w 228"/>
                <a:gd name="T81" fmla="*/ 1 h 466"/>
                <a:gd name="T82" fmla="*/ 1 w 228"/>
                <a:gd name="T83" fmla="*/ 1 h 466"/>
                <a:gd name="T84" fmla="*/ 1 w 228"/>
                <a:gd name="T85" fmla="*/ 1 h 466"/>
                <a:gd name="T86" fmla="*/ 1 w 228"/>
                <a:gd name="T87" fmla="*/ 1 h 466"/>
                <a:gd name="T88" fmla="*/ 1 w 228"/>
                <a:gd name="T89" fmla="*/ 1 h 466"/>
                <a:gd name="T90" fmla="*/ 1 w 228"/>
                <a:gd name="T91" fmla="*/ 1 h 466"/>
                <a:gd name="T92" fmla="*/ 1 w 228"/>
                <a:gd name="T93" fmla="*/ 1 h 466"/>
                <a:gd name="T94" fmla="*/ 1 w 228"/>
                <a:gd name="T95" fmla="*/ 1 h 466"/>
                <a:gd name="T96" fmla="*/ 1 w 228"/>
                <a:gd name="T97" fmla="*/ 1 h 466"/>
                <a:gd name="T98" fmla="*/ 1 w 228"/>
                <a:gd name="T99" fmla="*/ 1 h 466"/>
                <a:gd name="T100" fmla="*/ 1 w 228"/>
                <a:gd name="T101" fmla="*/ 1 h 466"/>
                <a:gd name="T102" fmla="*/ 1 w 228"/>
                <a:gd name="T103" fmla="*/ 1 h 466"/>
                <a:gd name="T104" fmla="*/ 1 w 228"/>
                <a:gd name="T105" fmla="*/ 1 h 4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8"/>
                <a:gd name="T160" fmla="*/ 0 h 466"/>
                <a:gd name="T161" fmla="*/ 228 w 228"/>
                <a:gd name="T162" fmla="*/ 466 h 4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8" h="466">
                  <a:moveTo>
                    <a:pt x="185" y="428"/>
                  </a:moveTo>
                  <a:lnTo>
                    <a:pt x="183" y="414"/>
                  </a:lnTo>
                  <a:lnTo>
                    <a:pt x="179" y="398"/>
                  </a:lnTo>
                  <a:lnTo>
                    <a:pt x="169" y="381"/>
                  </a:lnTo>
                  <a:lnTo>
                    <a:pt x="155" y="364"/>
                  </a:lnTo>
                  <a:lnTo>
                    <a:pt x="162" y="374"/>
                  </a:lnTo>
                  <a:lnTo>
                    <a:pt x="170" y="390"/>
                  </a:lnTo>
                  <a:lnTo>
                    <a:pt x="176" y="407"/>
                  </a:lnTo>
                  <a:lnTo>
                    <a:pt x="179" y="423"/>
                  </a:lnTo>
                  <a:lnTo>
                    <a:pt x="175" y="422"/>
                  </a:lnTo>
                  <a:lnTo>
                    <a:pt x="170" y="422"/>
                  </a:lnTo>
                  <a:lnTo>
                    <a:pt x="166" y="421"/>
                  </a:lnTo>
                  <a:lnTo>
                    <a:pt x="160" y="421"/>
                  </a:lnTo>
                  <a:lnTo>
                    <a:pt x="150" y="407"/>
                  </a:lnTo>
                  <a:lnTo>
                    <a:pt x="131" y="387"/>
                  </a:lnTo>
                  <a:lnTo>
                    <a:pt x="107" y="363"/>
                  </a:lnTo>
                  <a:lnTo>
                    <a:pt x="81" y="338"/>
                  </a:lnTo>
                  <a:lnTo>
                    <a:pt x="53" y="313"/>
                  </a:lnTo>
                  <a:lnTo>
                    <a:pt x="29" y="290"/>
                  </a:lnTo>
                  <a:lnTo>
                    <a:pt x="10" y="270"/>
                  </a:lnTo>
                  <a:lnTo>
                    <a:pt x="0" y="255"/>
                  </a:lnTo>
                  <a:lnTo>
                    <a:pt x="6" y="260"/>
                  </a:lnTo>
                  <a:lnTo>
                    <a:pt x="14" y="265"/>
                  </a:lnTo>
                  <a:lnTo>
                    <a:pt x="22" y="270"/>
                  </a:lnTo>
                  <a:lnTo>
                    <a:pt x="29" y="273"/>
                  </a:lnTo>
                  <a:lnTo>
                    <a:pt x="27" y="271"/>
                  </a:lnTo>
                  <a:lnTo>
                    <a:pt x="25" y="267"/>
                  </a:lnTo>
                  <a:lnTo>
                    <a:pt x="23" y="263"/>
                  </a:lnTo>
                  <a:lnTo>
                    <a:pt x="21" y="260"/>
                  </a:lnTo>
                  <a:lnTo>
                    <a:pt x="28" y="265"/>
                  </a:lnTo>
                  <a:lnTo>
                    <a:pt x="37" y="273"/>
                  </a:lnTo>
                  <a:lnTo>
                    <a:pt x="47" y="282"/>
                  </a:lnTo>
                  <a:lnTo>
                    <a:pt x="60" y="291"/>
                  </a:lnTo>
                  <a:lnTo>
                    <a:pt x="71" y="299"/>
                  </a:lnTo>
                  <a:lnTo>
                    <a:pt x="82" y="306"/>
                  </a:lnTo>
                  <a:lnTo>
                    <a:pt x="90" y="311"/>
                  </a:lnTo>
                  <a:lnTo>
                    <a:pt x="96" y="315"/>
                  </a:lnTo>
                  <a:lnTo>
                    <a:pt x="104" y="318"/>
                  </a:lnTo>
                  <a:lnTo>
                    <a:pt x="113" y="324"/>
                  </a:lnTo>
                  <a:lnTo>
                    <a:pt x="120" y="329"/>
                  </a:lnTo>
                  <a:lnTo>
                    <a:pt x="126" y="332"/>
                  </a:lnTo>
                  <a:lnTo>
                    <a:pt x="122" y="310"/>
                  </a:lnTo>
                  <a:lnTo>
                    <a:pt x="116" y="291"/>
                  </a:lnTo>
                  <a:lnTo>
                    <a:pt x="107" y="272"/>
                  </a:lnTo>
                  <a:lnTo>
                    <a:pt x="95" y="256"/>
                  </a:lnTo>
                  <a:lnTo>
                    <a:pt x="85" y="248"/>
                  </a:lnTo>
                  <a:lnTo>
                    <a:pt x="74" y="238"/>
                  </a:lnTo>
                  <a:lnTo>
                    <a:pt x="61" y="225"/>
                  </a:lnTo>
                  <a:lnTo>
                    <a:pt x="48" y="211"/>
                  </a:lnTo>
                  <a:lnTo>
                    <a:pt x="37" y="198"/>
                  </a:lnTo>
                  <a:lnTo>
                    <a:pt x="27" y="184"/>
                  </a:lnTo>
                  <a:lnTo>
                    <a:pt x="19" y="170"/>
                  </a:lnTo>
                  <a:lnTo>
                    <a:pt x="14" y="157"/>
                  </a:lnTo>
                  <a:lnTo>
                    <a:pt x="13" y="148"/>
                  </a:lnTo>
                  <a:lnTo>
                    <a:pt x="13" y="146"/>
                  </a:lnTo>
                  <a:lnTo>
                    <a:pt x="14" y="147"/>
                  </a:lnTo>
                  <a:lnTo>
                    <a:pt x="16" y="149"/>
                  </a:lnTo>
                  <a:lnTo>
                    <a:pt x="21" y="155"/>
                  </a:lnTo>
                  <a:lnTo>
                    <a:pt x="29" y="162"/>
                  </a:lnTo>
                  <a:lnTo>
                    <a:pt x="35" y="166"/>
                  </a:lnTo>
                  <a:lnTo>
                    <a:pt x="35" y="163"/>
                  </a:lnTo>
                  <a:lnTo>
                    <a:pt x="29" y="149"/>
                  </a:lnTo>
                  <a:lnTo>
                    <a:pt x="23" y="130"/>
                  </a:lnTo>
                  <a:lnTo>
                    <a:pt x="19" y="110"/>
                  </a:lnTo>
                  <a:lnTo>
                    <a:pt x="17" y="95"/>
                  </a:lnTo>
                  <a:lnTo>
                    <a:pt x="22" y="72"/>
                  </a:lnTo>
                  <a:lnTo>
                    <a:pt x="25" y="50"/>
                  </a:lnTo>
                  <a:lnTo>
                    <a:pt x="28" y="27"/>
                  </a:lnTo>
                  <a:lnTo>
                    <a:pt x="30" y="6"/>
                  </a:lnTo>
                  <a:lnTo>
                    <a:pt x="37" y="6"/>
                  </a:lnTo>
                  <a:lnTo>
                    <a:pt x="44" y="6"/>
                  </a:lnTo>
                  <a:lnTo>
                    <a:pt x="52" y="5"/>
                  </a:lnTo>
                  <a:lnTo>
                    <a:pt x="59" y="5"/>
                  </a:lnTo>
                  <a:lnTo>
                    <a:pt x="67" y="4"/>
                  </a:lnTo>
                  <a:lnTo>
                    <a:pt x="74" y="3"/>
                  </a:lnTo>
                  <a:lnTo>
                    <a:pt x="81" y="2"/>
                  </a:lnTo>
                  <a:lnTo>
                    <a:pt x="86" y="0"/>
                  </a:lnTo>
                  <a:lnTo>
                    <a:pt x="95" y="6"/>
                  </a:lnTo>
                  <a:lnTo>
                    <a:pt x="103" y="16"/>
                  </a:lnTo>
                  <a:lnTo>
                    <a:pt x="109" y="27"/>
                  </a:lnTo>
                  <a:lnTo>
                    <a:pt x="115" y="39"/>
                  </a:lnTo>
                  <a:lnTo>
                    <a:pt x="121" y="50"/>
                  </a:lnTo>
                  <a:lnTo>
                    <a:pt x="126" y="62"/>
                  </a:lnTo>
                  <a:lnTo>
                    <a:pt x="128" y="71"/>
                  </a:lnTo>
                  <a:lnTo>
                    <a:pt x="130" y="79"/>
                  </a:lnTo>
                  <a:lnTo>
                    <a:pt x="131" y="88"/>
                  </a:lnTo>
                  <a:lnTo>
                    <a:pt x="132" y="102"/>
                  </a:lnTo>
                  <a:lnTo>
                    <a:pt x="132" y="117"/>
                  </a:lnTo>
                  <a:lnTo>
                    <a:pt x="132" y="131"/>
                  </a:lnTo>
                  <a:lnTo>
                    <a:pt x="136" y="142"/>
                  </a:lnTo>
                  <a:lnTo>
                    <a:pt x="144" y="154"/>
                  </a:lnTo>
                  <a:lnTo>
                    <a:pt x="153" y="162"/>
                  </a:lnTo>
                  <a:lnTo>
                    <a:pt x="162" y="168"/>
                  </a:lnTo>
                  <a:lnTo>
                    <a:pt x="162" y="185"/>
                  </a:lnTo>
                  <a:lnTo>
                    <a:pt x="164" y="210"/>
                  </a:lnTo>
                  <a:lnTo>
                    <a:pt x="166" y="238"/>
                  </a:lnTo>
                  <a:lnTo>
                    <a:pt x="168" y="262"/>
                  </a:lnTo>
                  <a:lnTo>
                    <a:pt x="172" y="267"/>
                  </a:lnTo>
                  <a:lnTo>
                    <a:pt x="175" y="275"/>
                  </a:lnTo>
                  <a:lnTo>
                    <a:pt x="180" y="284"/>
                  </a:lnTo>
                  <a:lnTo>
                    <a:pt x="185" y="295"/>
                  </a:lnTo>
                  <a:lnTo>
                    <a:pt x="191" y="307"/>
                  </a:lnTo>
                  <a:lnTo>
                    <a:pt x="197" y="317"/>
                  </a:lnTo>
                  <a:lnTo>
                    <a:pt x="202" y="326"/>
                  </a:lnTo>
                  <a:lnTo>
                    <a:pt x="205" y="333"/>
                  </a:lnTo>
                  <a:lnTo>
                    <a:pt x="212" y="351"/>
                  </a:lnTo>
                  <a:lnTo>
                    <a:pt x="220" y="376"/>
                  </a:lnTo>
                  <a:lnTo>
                    <a:pt x="227" y="404"/>
                  </a:lnTo>
                  <a:lnTo>
                    <a:pt x="228" y="425"/>
                  </a:lnTo>
                  <a:lnTo>
                    <a:pt x="225" y="427"/>
                  </a:lnTo>
                  <a:lnTo>
                    <a:pt x="220" y="429"/>
                  </a:lnTo>
                  <a:lnTo>
                    <a:pt x="215" y="431"/>
                  </a:lnTo>
                  <a:lnTo>
                    <a:pt x="208" y="435"/>
                  </a:lnTo>
                  <a:lnTo>
                    <a:pt x="203" y="439"/>
                  </a:lnTo>
                  <a:lnTo>
                    <a:pt x="197" y="443"/>
                  </a:lnTo>
                  <a:lnTo>
                    <a:pt x="191" y="446"/>
                  </a:lnTo>
                  <a:lnTo>
                    <a:pt x="185" y="450"/>
                  </a:lnTo>
                  <a:lnTo>
                    <a:pt x="181" y="452"/>
                  </a:lnTo>
                  <a:lnTo>
                    <a:pt x="174" y="454"/>
                  </a:lnTo>
                  <a:lnTo>
                    <a:pt x="166" y="458"/>
                  </a:lnTo>
                  <a:lnTo>
                    <a:pt x="158" y="459"/>
                  </a:lnTo>
                  <a:lnTo>
                    <a:pt x="149" y="461"/>
                  </a:lnTo>
                  <a:lnTo>
                    <a:pt x="141" y="463"/>
                  </a:lnTo>
                  <a:lnTo>
                    <a:pt x="131" y="465"/>
                  </a:lnTo>
                  <a:lnTo>
                    <a:pt x="123" y="466"/>
                  </a:lnTo>
                  <a:lnTo>
                    <a:pt x="123" y="458"/>
                  </a:lnTo>
                  <a:lnTo>
                    <a:pt x="124" y="448"/>
                  </a:lnTo>
                  <a:lnTo>
                    <a:pt x="126" y="438"/>
                  </a:lnTo>
                  <a:lnTo>
                    <a:pt x="127" y="431"/>
                  </a:lnTo>
                  <a:lnTo>
                    <a:pt x="136" y="428"/>
                  </a:lnTo>
                  <a:lnTo>
                    <a:pt x="144" y="425"/>
                  </a:lnTo>
                  <a:lnTo>
                    <a:pt x="152" y="425"/>
                  </a:lnTo>
                  <a:lnTo>
                    <a:pt x="159" y="424"/>
                  </a:lnTo>
                  <a:lnTo>
                    <a:pt x="164" y="424"/>
                  </a:lnTo>
                  <a:lnTo>
                    <a:pt x="169" y="425"/>
                  </a:lnTo>
                  <a:lnTo>
                    <a:pt x="173" y="427"/>
                  </a:lnTo>
                  <a:lnTo>
                    <a:pt x="176" y="427"/>
                  </a:lnTo>
                  <a:lnTo>
                    <a:pt x="179" y="429"/>
                  </a:lnTo>
                  <a:lnTo>
                    <a:pt x="175" y="433"/>
                  </a:lnTo>
                  <a:lnTo>
                    <a:pt x="167" y="437"/>
                  </a:lnTo>
                  <a:lnTo>
                    <a:pt x="159" y="440"/>
                  </a:lnTo>
                  <a:lnTo>
                    <a:pt x="164" y="440"/>
                  </a:lnTo>
                  <a:lnTo>
                    <a:pt x="168" y="439"/>
                  </a:lnTo>
                  <a:lnTo>
                    <a:pt x="173" y="438"/>
                  </a:lnTo>
                  <a:lnTo>
                    <a:pt x="179" y="437"/>
                  </a:lnTo>
                  <a:lnTo>
                    <a:pt x="183" y="435"/>
                  </a:lnTo>
                  <a:lnTo>
                    <a:pt x="189" y="433"/>
                  </a:lnTo>
                  <a:lnTo>
                    <a:pt x="193" y="431"/>
                  </a:lnTo>
                  <a:lnTo>
                    <a:pt x="197" y="430"/>
                  </a:lnTo>
                  <a:lnTo>
                    <a:pt x="203" y="427"/>
                  </a:lnTo>
                  <a:lnTo>
                    <a:pt x="210" y="425"/>
                  </a:lnTo>
                  <a:lnTo>
                    <a:pt x="216" y="424"/>
                  </a:lnTo>
                  <a:lnTo>
                    <a:pt x="228" y="425"/>
                  </a:lnTo>
                  <a:lnTo>
                    <a:pt x="222" y="423"/>
                  </a:lnTo>
                  <a:lnTo>
                    <a:pt x="216" y="422"/>
                  </a:lnTo>
                  <a:lnTo>
                    <a:pt x="211" y="422"/>
                  </a:lnTo>
                  <a:lnTo>
                    <a:pt x="205" y="422"/>
                  </a:lnTo>
                  <a:lnTo>
                    <a:pt x="199" y="422"/>
                  </a:lnTo>
                  <a:lnTo>
                    <a:pt x="195" y="423"/>
                  </a:lnTo>
                  <a:lnTo>
                    <a:pt x="190" y="425"/>
                  </a:lnTo>
                  <a:lnTo>
                    <a:pt x="185" y="4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9" name="Freeform 418"/>
            <p:cNvSpPr>
              <a:spLocks/>
            </p:cNvSpPr>
            <p:nvPr/>
          </p:nvSpPr>
          <p:spPr bwMode="auto">
            <a:xfrm>
              <a:off x="5227" y="3093"/>
              <a:ext cx="11" cy="12"/>
            </a:xfrm>
            <a:custGeom>
              <a:avLst/>
              <a:gdLst>
                <a:gd name="T0" fmla="*/ 1 w 20"/>
                <a:gd name="T1" fmla="*/ 1 h 24"/>
                <a:gd name="T2" fmla="*/ 1 w 20"/>
                <a:gd name="T3" fmla="*/ 1 h 24"/>
                <a:gd name="T4" fmla="*/ 1 w 20"/>
                <a:gd name="T5" fmla="*/ 1 h 24"/>
                <a:gd name="T6" fmla="*/ 1 w 20"/>
                <a:gd name="T7" fmla="*/ 1 h 24"/>
                <a:gd name="T8" fmla="*/ 0 w 20"/>
                <a:gd name="T9" fmla="*/ 0 h 24"/>
                <a:gd name="T10" fmla="*/ 1 w 20"/>
                <a:gd name="T11" fmla="*/ 1 h 24"/>
                <a:gd name="T12" fmla="*/ 1 w 20"/>
                <a:gd name="T13" fmla="*/ 1 h 24"/>
                <a:gd name="T14" fmla="*/ 1 w 20"/>
                <a:gd name="T15" fmla="*/ 1 h 24"/>
                <a:gd name="T16" fmla="*/ 1 w 20"/>
                <a:gd name="T17" fmla="*/ 1 h 24"/>
                <a:gd name="T18" fmla="*/ 1 w 20"/>
                <a:gd name="T19" fmla="*/ 1 h 24"/>
                <a:gd name="T20" fmla="*/ 1 w 20"/>
                <a:gd name="T21" fmla="*/ 1 h 24"/>
                <a:gd name="T22" fmla="*/ 1 w 20"/>
                <a:gd name="T23" fmla="*/ 1 h 24"/>
                <a:gd name="T24" fmla="*/ 1 w 20"/>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24"/>
                <a:gd name="T41" fmla="*/ 20 w 20"/>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24">
                  <a:moveTo>
                    <a:pt x="4" y="15"/>
                  </a:moveTo>
                  <a:lnTo>
                    <a:pt x="3" y="10"/>
                  </a:lnTo>
                  <a:lnTo>
                    <a:pt x="2" y="7"/>
                  </a:lnTo>
                  <a:lnTo>
                    <a:pt x="1" y="3"/>
                  </a:lnTo>
                  <a:lnTo>
                    <a:pt x="0" y="0"/>
                  </a:lnTo>
                  <a:lnTo>
                    <a:pt x="6" y="8"/>
                  </a:lnTo>
                  <a:lnTo>
                    <a:pt x="10" y="13"/>
                  </a:lnTo>
                  <a:lnTo>
                    <a:pt x="16" y="19"/>
                  </a:lnTo>
                  <a:lnTo>
                    <a:pt x="20" y="24"/>
                  </a:lnTo>
                  <a:lnTo>
                    <a:pt x="16" y="22"/>
                  </a:lnTo>
                  <a:lnTo>
                    <a:pt x="12" y="19"/>
                  </a:lnTo>
                  <a:lnTo>
                    <a:pt x="9" y="17"/>
                  </a:lnTo>
                  <a:lnTo>
                    <a:pt x="4"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0" name="Freeform 419"/>
            <p:cNvSpPr>
              <a:spLocks/>
            </p:cNvSpPr>
            <p:nvPr/>
          </p:nvSpPr>
          <p:spPr bwMode="auto">
            <a:xfrm>
              <a:off x="5347" y="3075"/>
              <a:ext cx="19" cy="45"/>
            </a:xfrm>
            <a:custGeom>
              <a:avLst/>
              <a:gdLst>
                <a:gd name="T0" fmla="*/ 1 w 38"/>
                <a:gd name="T1" fmla="*/ 0 h 91"/>
                <a:gd name="T2" fmla="*/ 1 w 38"/>
                <a:gd name="T3" fmla="*/ 0 h 91"/>
                <a:gd name="T4" fmla="*/ 1 w 38"/>
                <a:gd name="T5" fmla="*/ 0 h 91"/>
                <a:gd name="T6" fmla="*/ 1 w 38"/>
                <a:gd name="T7" fmla="*/ 0 h 91"/>
                <a:gd name="T8" fmla="*/ 1 w 38"/>
                <a:gd name="T9" fmla="*/ 0 h 91"/>
                <a:gd name="T10" fmla="*/ 1 w 38"/>
                <a:gd name="T11" fmla="*/ 0 h 91"/>
                <a:gd name="T12" fmla="*/ 1 w 38"/>
                <a:gd name="T13" fmla="*/ 0 h 91"/>
                <a:gd name="T14" fmla="*/ 1 w 38"/>
                <a:gd name="T15" fmla="*/ 0 h 91"/>
                <a:gd name="T16" fmla="*/ 0 w 38"/>
                <a:gd name="T17" fmla="*/ 0 h 91"/>
                <a:gd name="T18" fmla="*/ 0 w 38"/>
                <a:gd name="T19" fmla="*/ 0 h 91"/>
                <a:gd name="T20" fmla="*/ 0 w 38"/>
                <a:gd name="T21" fmla="*/ 0 h 91"/>
                <a:gd name="T22" fmla="*/ 0 w 38"/>
                <a:gd name="T23" fmla="*/ 0 h 91"/>
                <a:gd name="T24" fmla="*/ 0 w 38"/>
                <a:gd name="T25" fmla="*/ 0 h 91"/>
                <a:gd name="T26" fmla="*/ 1 w 38"/>
                <a:gd name="T27" fmla="*/ 0 h 91"/>
                <a:gd name="T28" fmla="*/ 1 w 38"/>
                <a:gd name="T29" fmla="*/ 0 h 91"/>
                <a:gd name="T30" fmla="*/ 1 w 38"/>
                <a:gd name="T31" fmla="*/ 0 h 91"/>
                <a:gd name="T32" fmla="*/ 1 w 38"/>
                <a:gd name="T33" fmla="*/ 0 h 91"/>
                <a:gd name="T34" fmla="*/ 1 w 38"/>
                <a:gd name="T35" fmla="*/ 0 h 91"/>
                <a:gd name="T36" fmla="*/ 1 w 38"/>
                <a:gd name="T37" fmla="*/ 0 h 91"/>
                <a:gd name="T38" fmla="*/ 1 w 38"/>
                <a:gd name="T39" fmla="*/ 0 h 91"/>
                <a:gd name="T40" fmla="*/ 1 w 38"/>
                <a:gd name="T41" fmla="*/ 0 h 91"/>
                <a:gd name="T42" fmla="*/ 1 w 38"/>
                <a:gd name="T43" fmla="*/ 0 h 91"/>
                <a:gd name="T44" fmla="*/ 1 w 38"/>
                <a:gd name="T45" fmla="*/ 0 h 91"/>
                <a:gd name="T46" fmla="*/ 1 w 38"/>
                <a:gd name="T47" fmla="*/ 0 h 91"/>
                <a:gd name="T48" fmla="*/ 1 w 38"/>
                <a:gd name="T49" fmla="*/ 0 h 91"/>
                <a:gd name="T50" fmla="*/ 1 w 38"/>
                <a:gd name="T51" fmla="*/ 0 h 91"/>
                <a:gd name="T52" fmla="*/ 1 w 38"/>
                <a:gd name="T53" fmla="*/ 0 h 91"/>
                <a:gd name="T54" fmla="*/ 1 w 38"/>
                <a:gd name="T55" fmla="*/ 0 h 91"/>
                <a:gd name="T56" fmla="*/ 1 w 38"/>
                <a:gd name="T57" fmla="*/ 0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8"/>
                <a:gd name="T88" fmla="*/ 0 h 91"/>
                <a:gd name="T89" fmla="*/ 38 w 3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8" h="91">
                  <a:moveTo>
                    <a:pt x="37" y="71"/>
                  </a:moveTo>
                  <a:lnTo>
                    <a:pt x="34" y="64"/>
                  </a:lnTo>
                  <a:lnTo>
                    <a:pt x="29" y="55"/>
                  </a:lnTo>
                  <a:lnTo>
                    <a:pt x="23" y="45"/>
                  </a:lnTo>
                  <a:lnTo>
                    <a:pt x="17" y="33"/>
                  </a:lnTo>
                  <a:lnTo>
                    <a:pt x="12" y="22"/>
                  </a:lnTo>
                  <a:lnTo>
                    <a:pt x="7" y="13"/>
                  </a:lnTo>
                  <a:lnTo>
                    <a:pt x="4" y="5"/>
                  </a:lnTo>
                  <a:lnTo>
                    <a:pt x="0" y="0"/>
                  </a:lnTo>
                  <a:lnTo>
                    <a:pt x="0" y="8"/>
                  </a:lnTo>
                  <a:lnTo>
                    <a:pt x="0" y="17"/>
                  </a:lnTo>
                  <a:lnTo>
                    <a:pt x="0" y="25"/>
                  </a:lnTo>
                  <a:lnTo>
                    <a:pt x="0" y="31"/>
                  </a:lnTo>
                  <a:lnTo>
                    <a:pt x="1" y="29"/>
                  </a:lnTo>
                  <a:lnTo>
                    <a:pt x="2" y="25"/>
                  </a:lnTo>
                  <a:lnTo>
                    <a:pt x="4" y="23"/>
                  </a:lnTo>
                  <a:lnTo>
                    <a:pt x="4" y="20"/>
                  </a:lnTo>
                  <a:lnTo>
                    <a:pt x="11" y="36"/>
                  </a:lnTo>
                  <a:lnTo>
                    <a:pt x="20" y="58"/>
                  </a:lnTo>
                  <a:lnTo>
                    <a:pt x="29" y="78"/>
                  </a:lnTo>
                  <a:lnTo>
                    <a:pt x="32" y="91"/>
                  </a:lnTo>
                  <a:lnTo>
                    <a:pt x="34" y="89"/>
                  </a:lnTo>
                  <a:lnTo>
                    <a:pt x="36" y="85"/>
                  </a:lnTo>
                  <a:lnTo>
                    <a:pt x="37" y="84"/>
                  </a:lnTo>
                  <a:lnTo>
                    <a:pt x="38" y="83"/>
                  </a:lnTo>
                  <a:lnTo>
                    <a:pt x="38" y="82"/>
                  </a:lnTo>
                  <a:lnTo>
                    <a:pt x="38" y="78"/>
                  </a:lnTo>
                  <a:lnTo>
                    <a:pt x="38" y="76"/>
                  </a:lnTo>
                  <a:lnTo>
                    <a:pt x="37"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1" name="Freeform 420"/>
            <p:cNvSpPr>
              <a:spLocks/>
            </p:cNvSpPr>
            <p:nvPr/>
          </p:nvSpPr>
          <p:spPr bwMode="auto">
            <a:xfrm>
              <a:off x="5246" y="2798"/>
              <a:ext cx="74" cy="149"/>
            </a:xfrm>
            <a:custGeom>
              <a:avLst/>
              <a:gdLst>
                <a:gd name="T0" fmla="*/ 1 w 148"/>
                <a:gd name="T1" fmla="*/ 1 h 298"/>
                <a:gd name="T2" fmla="*/ 1 w 148"/>
                <a:gd name="T3" fmla="*/ 1 h 298"/>
                <a:gd name="T4" fmla="*/ 1 w 148"/>
                <a:gd name="T5" fmla="*/ 1 h 298"/>
                <a:gd name="T6" fmla="*/ 1 w 148"/>
                <a:gd name="T7" fmla="*/ 1 h 298"/>
                <a:gd name="T8" fmla="*/ 1 w 148"/>
                <a:gd name="T9" fmla="*/ 1 h 298"/>
                <a:gd name="T10" fmla="*/ 1 w 148"/>
                <a:gd name="T11" fmla="*/ 1 h 298"/>
                <a:gd name="T12" fmla="*/ 1 w 148"/>
                <a:gd name="T13" fmla="*/ 1 h 298"/>
                <a:gd name="T14" fmla="*/ 1 w 148"/>
                <a:gd name="T15" fmla="*/ 1 h 298"/>
                <a:gd name="T16" fmla="*/ 1 w 148"/>
                <a:gd name="T17" fmla="*/ 1 h 298"/>
                <a:gd name="T18" fmla="*/ 1 w 148"/>
                <a:gd name="T19" fmla="*/ 1 h 298"/>
                <a:gd name="T20" fmla="*/ 1 w 148"/>
                <a:gd name="T21" fmla="*/ 1 h 298"/>
                <a:gd name="T22" fmla="*/ 1 w 148"/>
                <a:gd name="T23" fmla="*/ 1 h 298"/>
                <a:gd name="T24" fmla="*/ 1 w 148"/>
                <a:gd name="T25" fmla="*/ 1 h 298"/>
                <a:gd name="T26" fmla="*/ 1 w 148"/>
                <a:gd name="T27" fmla="*/ 1 h 298"/>
                <a:gd name="T28" fmla="*/ 1 w 148"/>
                <a:gd name="T29" fmla="*/ 1 h 298"/>
                <a:gd name="T30" fmla="*/ 1 w 148"/>
                <a:gd name="T31" fmla="*/ 1 h 298"/>
                <a:gd name="T32" fmla="*/ 1 w 148"/>
                <a:gd name="T33" fmla="*/ 1 h 298"/>
                <a:gd name="T34" fmla="*/ 1 w 148"/>
                <a:gd name="T35" fmla="*/ 1 h 298"/>
                <a:gd name="T36" fmla="*/ 1 w 148"/>
                <a:gd name="T37" fmla="*/ 1 h 298"/>
                <a:gd name="T38" fmla="*/ 1 w 148"/>
                <a:gd name="T39" fmla="*/ 1 h 298"/>
                <a:gd name="T40" fmla="*/ 1 w 148"/>
                <a:gd name="T41" fmla="*/ 1 h 298"/>
                <a:gd name="T42" fmla="*/ 1 w 148"/>
                <a:gd name="T43" fmla="*/ 1 h 298"/>
                <a:gd name="T44" fmla="*/ 1 w 148"/>
                <a:gd name="T45" fmla="*/ 1 h 298"/>
                <a:gd name="T46" fmla="*/ 1 w 148"/>
                <a:gd name="T47" fmla="*/ 1 h 298"/>
                <a:gd name="T48" fmla="*/ 1 w 148"/>
                <a:gd name="T49" fmla="*/ 1 h 298"/>
                <a:gd name="T50" fmla="*/ 1 w 148"/>
                <a:gd name="T51" fmla="*/ 1 h 298"/>
                <a:gd name="T52" fmla="*/ 1 w 148"/>
                <a:gd name="T53" fmla="*/ 1 h 298"/>
                <a:gd name="T54" fmla="*/ 1 w 148"/>
                <a:gd name="T55" fmla="*/ 1 h 298"/>
                <a:gd name="T56" fmla="*/ 1 w 148"/>
                <a:gd name="T57" fmla="*/ 1 h 298"/>
                <a:gd name="T58" fmla="*/ 1 w 148"/>
                <a:gd name="T59" fmla="*/ 1 h 298"/>
                <a:gd name="T60" fmla="*/ 1 w 148"/>
                <a:gd name="T61" fmla="*/ 1 h 298"/>
                <a:gd name="T62" fmla="*/ 1 w 148"/>
                <a:gd name="T63" fmla="*/ 1 h 298"/>
                <a:gd name="T64" fmla="*/ 1 w 148"/>
                <a:gd name="T65" fmla="*/ 1 h 298"/>
                <a:gd name="T66" fmla="*/ 1 w 148"/>
                <a:gd name="T67" fmla="*/ 1 h 298"/>
                <a:gd name="T68" fmla="*/ 1 w 148"/>
                <a:gd name="T69" fmla="*/ 1 h 298"/>
                <a:gd name="T70" fmla="*/ 1 w 148"/>
                <a:gd name="T71" fmla="*/ 1 h 298"/>
                <a:gd name="T72" fmla="*/ 1 w 148"/>
                <a:gd name="T73" fmla="*/ 1 h 298"/>
                <a:gd name="T74" fmla="*/ 1 w 148"/>
                <a:gd name="T75" fmla="*/ 1 h 298"/>
                <a:gd name="T76" fmla="*/ 1 w 148"/>
                <a:gd name="T77" fmla="*/ 1 h 298"/>
                <a:gd name="T78" fmla="*/ 1 w 148"/>
                <a:gd name="T79" fmla="*/ 1 h 298"/>
                <a:gd name="T80" fmla="*/ 1 w 148"/>
                <a:gd name="T81" fmla="*/ 1 h 298"/>
                <a:gd name="T82" fmla="*/ 1 w 148"/>
                <a:gd name="T83" fmla="*/ 1 h 298"/>
                <a:gd name="T84" fmla="*/ 1 w 148"/>
                <a:gd name="T85" fmla="*/ 1 h 298"/>
                <a:gd name="T86" fmla="*/ 1 w 148"/>
                <a:gd name="T87" fmla="*/ 1 h 298"/>
                <a:gd name="T88" fmla="*/ 1 w 148"/>
                <a:gd name="T89" fmla="*/ 1 h 298"/>
                <a:gd name="T90" fmla="*/ 1 w 148"/>
                <a:gd name="T91" fmla="*/ 1 h 2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298"/>
                <a:gd name="T140" fmla="*/ 148 w 148"/>
                <a:gd name="T141" fmla="*/ 298 h 2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298">
                  <a:moveTo>
                    <a:pt x="129" y="13"/>
                  </a:moveTo>
                  <a:lnTo>
                    <a:pt x="125" y="25"/>
                  </a:lnTo>
                  <a:lnTo>
                    <a:pt x="124" y="38"/>
                  </a:lnTo>
                  <a:lnTo>
                    <a:pt x="122" y="53"/>
                  </a:lnTo>
                  <a:lnTo>
                    <a:pt x="122" y="64"/>
                  </a:lnTo>
                  <a:lnTo>
                    <a:pt x="119" y="64"/>
                  </a:lnTo>
                  <a:lnTo>
                    <a:pt x="117" y="65"/>
                  </a:lnTo>
                  <a:lnTo>
                    <a:pt x="115" y="67"/>
                  </a:lnTo>
                  <a:lnTo>
                    <a:pt x="112" y="68"/>
                  </a:lnTo>
                  <a:lnTo>
                    <a:pt x="112" y="72"/>
                  </a:lnTo>
                  <a:lnTo>
                    <a:pt x="114" y="77"/>
                  </a:lnTo>
                  <a:lnTo>
                    <a:pt x="115" y="83"/>
                  </a:lnTo>
                  <a:lnTo>
                    <a:pt x="116" y="90"/>
                  </a:lnTo>
                  <a:lnTo>
                    <a:pt x="124" y="127"/>
                  </a:lnTo>
                  <a:lnTo>
                    <a:pt x="134" y="168"/>
                  </a:lnTo>
                  <a:lnTo>
                    <a:pt x="142" y="205"/>
                  </a:lnTo>
                  <a:lnTo>
                    <a:pt x="148" y="231"/>
                  </a:lnTo>
                  <a:lnTo>
                    <a:pt x="146" y="235"/>
                  </a:lnTo>
                  <a:lnTo>
                    <a:pt x="142" y="241"/>
                  </a:lnTo>
                  <a:lnTo>
                    <a:pt x="139" y="249"/>
                  </a:lnTo>
                  <a:lnTo>
                    <a:pt x="135" y="257"/>
                  </a:lnTo>
                  <a:lnTo>
                    <a:pt x="133" y="258"/>
                  </a:lnTo>
                  <a:lnTo>
                    <a:pt x="131" y="258"/>
                  </a:lnTo>
                  <a:lnTo>
                    <a:pt x="127" y="259"/>
                  </a:lnTo>
                  <a:lnTo>
                    <a:pt x="125" y="259"/>
                  </a:lnTo>
                  <a:lnTo>
                    <a:pt x="123" y="260"/>
                  </a:lnTo>
                  <a:lnTo>
                    <a:pt x="119" y="260"/>
                  </a:lnTo>
                  <a:lnTo>
                    <a:pt x="116" y="260"/>
                  </a:lnTo>
                  <a:lnTo>
                    <a:pt x="111" y="262"/>
                  </a:lnTo>
                  <a:lnTo>
                    <a:pt x="105" y="262"/>
                  </a:lnTo>
                  <a:lnTo>
                    <a:pt x="99" y="263"/>
                  </a:lnTo>
                  <a:lnTo>
                    <a:pt x="93" y="263"/>
                  </a:lnTo>
                  <a:lnTo>
                    <a:pt x="87" y="263"/>
                  </a:lnTo>
                  <a:lnTo>
                    <a:pt x="81" y="263"/>
                  </a:lnTo>
                  <a:lnTo>
                    <a:pt x="77" y="263"/>
                  </a:lnTo>
                  <a:lnTo>
                    <a:pt x="72" y="263"/>
                  </a:lnTo>
                  <a:lnTo>
                    <a:pt x="69" y="263"/>
                  </a:lnTo>
                  <a:lnTo>
                    <a:pt x="68" y="270"/>
                  </a:lnTo>
                  <a:lnTo>
                    <a:pt x="65" y="280"/>
                  </a:lnTo>
                  <a:lnTo>
                    <a:pt x="64" y="290"/>
                  </a:lnTo>
                  <a:lnTo>
                    <a:pt x="64" y="298"/>
                  </a:lnTo>
                  <a:lnTo>
                    <a:pt x="64" y="290"/>
                  </a:lnTo>
                  <a:lnTo>
                    <a:pt x="64" y="282"/>
                  </a:lnTo>
                  <a:lnTo>
                    <a:pt x="64" y="272"/>
                  </a:lnTo>
                  <a:lnTo>
                    <a:pt x="63" y="263"/>
                  </a:lnTo>
                  <a:lnTo>
                    <a:pt x="62" y="241"/>
                  </a:lnTo>
                  <a:lnTo>
                    <a:pt x="58" y="218"/>
                  </a:lnTo>
                  <a:lnTo>
                    <a:pt x="54" y="196"/>
                  </a:lnTo>
                  <a:lnTo>
                    <a:pt x="48" y="176"/>
                  </a:lnTo>
                  <a:lnTo>
                    <a:pt x="39" y="150"/>
                  </a:lnTo>
                  <a:lnTo>
                    <a:pt x="28" y="117"/>
                  </a:lnTo>
                  <a:lnTo>
                    <a:pt x="18" y="86"/>
                  </a:lnTo>
                  <a:lnTo>
                    <a:pt x="15" y="66"/>
                  </a:lnTo>
                  <a:lnTo>
                    <a:pt x="11" y="64"/>
                  </a:lnTo>
                  <a:lnTo>
                    <a:pt x="7" y="61"/>
                  </a:lnTo>
                  <a:lnTo>
                    <a:pt x="2" y="59"/>
                  </a:lnTo>
                  <a:lnTo>
                    <a:pt x="0" y="57"/>
                  </a:lnTo>
                  <a:lnTo>
                    <a:pt x="3" y="48"/>
                  </a:lnTo>
                  <a:lnTo>
                    <a:pt x="8" y="34"/>
                  </a:lnTo>
                  <a:lnTo>
                    <a:pt x="12" y="20"/>
                  </a:lnTo>
                  <a:lnTo>
                    <a:pt x="15" y="12"/>
                  </a:lnTo>
                  <a:lnTo>
                    <a:pt x="17" y="8"/>
                  </a:lnTo>
                  <a:lnTo>
                    <a:pt x="18" y="7"/>
                  </a:lnTo>
                  <a:lnTo>
                    <a:pt x="20" y="5"/>
                  </a:lnTo>
                  <a:lnTo>
                    <a:pt x="21" y="3"/>
                  </a:lnTo>
                  <a:lnTo>
                    <a:pt x="23" y="7"/>
                  </a:lnTo>
                  <a:lnTo>
                    <a:pt x="25" y="13"/>
                  </a:lnTo>
                  <a:lnTo>
                    <a:pt x="28" y="19"/>
                  </a:lnTo>
                  <a:lnTo>
                    <a:pt x="31" y="23"/>
                  </a:lnTo>
                  <a:lnTo>
                    <a:pt x="33" y="38"/>
                  </a:lnTo>
                  <a:lnTo>
                    <a:pt x="36" y="54"/>
                  </a:lnTo>
                  <a:lnTo>
                    <a:pt x="41" y="71"/>
                  </a:lnTo>
                  <a:lnTo>
                    <a:pt x="47" y="88"/>
                  </a:lnTo>
                  <a:lnTo>
                    <a:pt x="53" y="104"/>
                  </a:lnTo>
                  <a:lnTo>
                    <a:pt x="58" y="118"/>
                  </a:lnTo>
                  <a:lnTo>
                    <a:pt x="63" y="129"/>
                  </a:lnTo>
                  <a:lnTo>
                    <a:pt x="65" y="137"/>
                  </a:lnTo>
                  <a:lnTo>
                    <a:pt x="70" y="113"/>
                  </a:lnTo>
                  <a:lnTo>
                    <a:pt x="76" y="90"/>
                  </a:lnTo>
                  <a:lnTo>
                    <a:pt x="81" y="73"/>
                  </a:lnTo>
                  <a:lnTo>
                    <a:pt x="86" y="61"/>
                  </a:lnTo>
                  <a:lnTo>
                    <a:pt x="92" y="52"/>
                  </a:lnTo>
                  <a:lnTo>
                    <a:pt x="100" y="38"/>
                  </a:lnTo>
                  <a:lnTo>
                    <a:pt x="107" y="26"/>
                  </a:lnTo>
                  <a:lnTo>
                    <a:pt x="109" y="18"/>
                  </a:lnTo>
                  <a:lnTo>
                    <a:pt x="109" y="12"/>
                  </a:lnTo>
                  <a:lnTo>
                    <a:pt x="109" y="7"/>
                  </a:lnTo>
                  <a:lnTo>
                    <a:pt x="110" y="3"/>
                  </a:lnTo>
                  <a:lnTo>
                    <a:pt x="111" y="0"/>
                  </a:lnTo>
                  <a:lnTo>
                    <a:pt x="115" y="3"/>
                  </a:lnTo>
                  <a:lnTo>
                    <a:pt x="119" y="6"/>
                  </a:lnTo>
                  <a:lnTo>
                    <a:pt x="124" y="11"/>
                  </a:lnTo>
                  <a:lnTo>
                    <a:pt x="129" y="1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2" name="Freeform 421"/>
            <p:cNvSpPr>
              <a:spLocks/>
            </p:cNvSpPr>
            <p:nvPr/>
          </p:nvSpPr>
          <p:spPr bwMode="auto">
            <a:xfrm>
              <a:off x="5289" y="2798"/>
              <a:ext cx="21" cy="39"/>
            </a:xfrm>
            <a:custGeom>
              <a:avLst/>
              <a:gdLst>
                <a:gd name="T0" fmla="*/ 0 w 43"/>
                <a:gd name="T1" fmla="*/ 0 h 79"/>
                <a:gd name="T2" fmla="*/ 0 w 43"/>
                <a:gd name="T3" fmla="*/ 0 h 79"/>
                <a:gd name="T4" fmla="*/ 0 w 43"/>
                <a:gd name="T5" fmla="*/ 0 h 79"/>
                <a:gd name="T6" fmla="*/ 0 w 43"/>
                <a:gd name="T7" fmla="*/ 0 h 79"/>
                <a:gd name="T8" fmla="*/ 0 w 43"/>
                <a:gd name="T9" fmla="*/ 0 h 79"/>
                <a:gd name="T10" fmla="*/ 0 w 43"/>
                <a:gd name="T11" fmla="*/ 0 h 79"/>
                <a:gd name="T12" fmla="*/ 0 w 43"/>
                <a:gd name="T13" fmla="*/ 0 h 79"/>
                <a:gd name="T14" fmla="*/ 0 w 43"/>
                <a:gd name="T15" fmla="*/ 0 h 79"/>
                <a:gd name="T16" fmla="*/ 0 w 43"/>
                <a:gd name="T17" fmla="*/ 0 h 79"/>
                <a:gd name="T18" fmla="*/ 0 w 43"/>
                <a:gd name="T19" fmla="*/ 0 h 79"/>
                <a:gd name="T20" fmla="*/ 0 w 43"/>
                <a:gd name="T21" fmla="*/ 0 h 79"/>
                <a:gd name="T22" fmla="*/ 0 w 43"/>
                <a:gd name="T23" fmla="*/ 0 h 79"/>
                <a:gd name="T24" fmla="*/ 0 w 43"/>
                <a:gd name="T25" fmla="*/ 0 h 79"/>
                <a:gd name="T26" fmla="*/ 0 w 43"/>
                <a:gd name="T27" fmla="*/ 0 h 79"/>
                <a:gd name="T28" fmla="*/ 0 w 43"/>
                <a:gd name="T29" fmla="*/ 0 h 79"/>
                <a:gd name="T30" fmla="*/ 0 w 43"/>
                <a:gd name="T31" fmla="*/ 0 h 79"/>
                <a:gd name="T32" fmla="*/ 0 w 43"/>
                <a:gd name="T33" fmla="*/ 0 h 79"/>
                <a:gd name="T34" fmla="*/ 0 w 43"/>
                <a:gd name="T35" fmla="*/ 0 h 79"/>
                <a:gd name="T36" fmla="*/ 0 w 43"/>
                <a:gd name="T37" fmla="*/ 0 h 79"/>
                <a:gd name="T38" fmla="*/ 0 w 43"/>
                <a:gd name="T39" fmla="*/ 0 h 79"/>
                <a:gd name="T40" fmla="*/ 0 w 43"/>
                <a:gd name="T41" fmla="*/ 0 h 79"/>
                <a:gd name="T42" fmla="*/ 0 w 43"/>
                <a:gd name="T43" fmla="*/ 0 h 79"/>
                <a:gd name="T44" fmla="*/ 0 w 43"/>
                <a:gd name="T45" fmla="*/ 0 h 79"/>
                <a:gd name="T46" fmla="*/ 0 w 43"/>
                <a:gd name="T47" fmla="*/ 0 h 79"/>
                <a:gd name="T48" fmla="*/ 0 w 43"/>
                <a:gd name="T49" fmla="*/ 0 h 79"/>
                <a:gd name="T50" fmla="*/ 0 w 43"/>
                <a:gd name="T51" fmla="*/ 0 h 79"/>
                <a:gd name="T52" fmla="*/ 0 w 43"/>
                <a:gd name="T53" fmla="*/ 0 h 79"/>
                <a:gd name="T54" fmla="*/ 0 w 43"/>
                <a:gd name="T55" fmla="*/ 0 h 79"/>
                <a:gd name="T56" fmla="*/ 0 w 43"/>
                <a:gd name="T57" fmla="*/ 0 h 79"/>
                <a:gd name="T58" fmla="*/ 0 w 43"/>
                <a:gd name="T59" fmla="*/ 0 h 79"/>
                <a:gd name="T60" fmla="*/ 0 w 43"/>
                <a:gd name="T61" fmla="*/ 0 h 79"/>
                <a:gd name="T62" fmla="*/ 0 w 43"/>
                <a:gd name="T63" fmla="*/ 0 h 79"/>
                <a:gd name="T64" fmla="*/ 0 w 43"/>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79"/>
                <a:gd name="T101" fmla="*/ 43 w 43"/>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79">
                  <a:moveTo>
                    <a:pt x="26" y="68"/>
                  </a:moveTo>
                  <a:lnTo>
                    <a:pt x="29" y="67"/>
                  </a:lnTo>
                  <a:lnTo>
                    <a:pt x="31" y="65"/>
                  </a:lnTo>
                  <a:lnTo>
                    <a:pt x="33" y="64"/>
                  </a:lnTo>
                  <a:lnTo>
                    <a:pt x="36" y="64"/>
                  </a:lnTo>
                  <a:lnTo>
                    <a:pt x="36" y="53"/>
                  </a:lnTo>
                  <a:lnTo>
                    <a:pt x="38" y="38"/>
                  </a:lnTo>
                  <a:lnTo>
                    <a:pt x="39" y="25"/>
                  </a:lnTo>
                  <a:lnTo>
                    <a:pt x="43" y="13"/>
                  </a:lnTo>
                  <a:lnTo>
                    <a:pt x="38" y="11"/>
                  </a:lnTo>
                  <a:lnTo>
                    <a:pt x="33" y="6"/>
                  </a:lnTo>
                  <a:lnTo>
                    <a:pt x="29" y="3"/>
                  </a:lnTo>
                  <a:lnTo>
                    <a:pt x="25" y="0"/>
                  </a:lnTo>
                  <a:lnTo>
                    <a:pt x="24" y="3"/>
                  </a:lnTo>
                  <a:lnTo>
                    <a:pt x="23" y="7"/>
                  </a:lnTo>
                  <a:lnTo>
                    <a:pt x="23" y="12"/>
                  </a:lnTo>
                  <a:lnTo>
                    <a:pt x="23" y="18"/>
                  </a:lnTo>
                  <a:lnTo>
                    <a:pt x="21" y="26"/>
                  </a:lnTo>
                  <a:lnTo>
                    <a:pt x="14" y="38"/>
                  </a:lnTo>
                  <a:lnTo>
                    <a:pt x="6" y="52"/>
                  </a:lnTo>
                  <a:lnTo>
                    <a:pt x="0" y="61"/>
                  </a:lnTo>
                  <a:lnTo>
                    <a:pt x="3" y="61"/>
                  </a:lnTo>
                  <a:lnTo>
                    <a:pt x="8" y="63"/>
                  </a:lnTo>
                  <a:lnTo>
                    <a:pt x="11" y="63"/>
                  </a:lnTo>
                  <a:lnTo>
                    <a:pt x="13" y="64"/>
                  </a:lnTo>
                  <a:lnTo>
                    <a:pt x="13" y="67"/>
                  </a:lnTo>
                  <a:lnTo>
                    <a:pt x="11" y="72"/>
                  </a:lnTo>
                  <a:lnTo>
                    <a:pt x="10" y="76"/>
                  </a:lnTo>
                  <a:lnTo>
                    <a:pt x="9" y="79"/>
                  </a:lnTo>
                  <a:lnTo>
                    <a:pt x="11" y="77"/>
                  </a:lnTo>
                  <a:lnTo>
                    <a:pt x="16" y="75"/>
                  </a:lnTo>
                  <a:lnTo>
                    <a:pt x="23" y="71"/>
                  </a:lnTo>
                  <a:lnTo>
                    <a:pt x="26"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3" name="Freeform 422"/>
            <p:cNvSpPr>
              <a:spLocks/>
            </p:cNvSpPr>
            <p:nvPr/>
          </p:nvSpPr>
          <p:spPr bwMode="auto">
            <a:xfrm>
              <a:off x="5283" y="2843"/>
              <a:ext cx="35" cy="86"/>
            </a:xfrm>
            <a:custGeom>
              <a:avLst/>
              <a:gdLst>
                <a:gd name="T0" fmla="*/ 0 w 72"/>
                <a:gd name="T1" fmla="*/ 1 h 172"/>
                <a:gd name="T2" fmla="*/ 0 w 72"/>
                <a:gd name="T3" fmla="*/ 1 h 172"/>
                <a:gd name="T4" fmla="*/ 0 w 72"/>
                <a:gd name="T5" fmla="*/ 1 h 172"/>
                <a:gd name="T6" fmla="*/ 0 w 72"/>
                <a:gd name="T7" fmla="*/ 1 h 172"/>
                <a:gd name="T8" fmla="*/ 0 w 72"/>
                <a:gd name="T9" fmla="*/ 1 h 172"/>
                <a:gd name="T10" fmla="*/ 0 w 72"/>
                <a:gd name="T11" fmla="*/ 1 h 172"/>
                <a:gd name="T12" fmla="*/ 0 w 72"/>
                <a:gd name="T13" fmla="*/ 1 h 172"/>
                <a:gd name="T14" fmla="*/ 0 w 72"/>
                <a:gd name="T15" fmla="*/ 1 h 172"/>
                <a:gd name="T16" fmla="*/ 0 w 72"/>
                <a:gd name="T17" fmla="*/ 1 h 172"/>
                <a:gd name="T18" fmla="*/ 0 w 72"/>
                <a:gd name="T19" fmla="*/ 1 h 172"/>
                <a:gd name="T20" fmla="*/ 0 w 72"/>
                <a:gd name="T21" fmla="*/ 1 h 172"/>
                <a:gd name="T22" fmla="*/ 0 w 72"/>
                <a:gd name="T23" fmla="*/ 1 h 172"/>
                <a:gd name="T24" fmla="*/ 0 w 72"/>
                <a:gd name="T25" fmla="*/ 1 h 172"/>
                <a:gd name="T26" fmla="*/ 0 w 72"/>
                <a:gd name="T27" fmla="*/ 1 h 172"/>
                <a:gd name="T28" fmla="*/ 0 w 72"/>
                <a:gd name="T29" fmla="*/ 1 h 172"/>
                <a:gd name="T30" fmla="*/ 0 w 72"/>
                <a:gd name="T31" fmla="*/ 1 h 172"/>
                <a:gd name="T32" fmla="*/ 0 w 72"/>
                <a:gd name="T33" fmla="*/ 1 h 172"/>
                <a:gd name="T34" fmla="*/ 0 w 72"/>
                <a:gd name="T35" fmla="*/ 1 h 172"/>
                <a:gd name="T36" fmla="*/ 0 w 72"/>
                <a:gd name="T37" fmla="*/ 1 h 172"/>
                <a:gd name="T38" fmla="*/ 0 w 72"/>
                <a:gd name="T39" fmla="*/ 1 h 172"/>
                <a:gd name="T40" fmla="*/ 0 w 72"/>
                <a:gd name="T41" fmla="*/ 1 h 172"/>
                <a:gd name="T42" fmla="*/ 0 w 72"/>
                <a:gd name="T43" fmla="*/ 1 h 172"/>
                <a:gd name="T44" fmla="*/ 0 w 72"/>
                <a:gd name="T45" fmla="*/ 1 h 172"/>
                <a:gd name="T46" fmla="*/ 0 w 72"/>
                <a:gd name="T47" fmla="*/ 1 h 172"/>
                <a:gd name="T48" fmla="*/ 0 w 72"/>
                <a:gd name="T49" fmla="*/ 1 h 172"/>
                <a:gd name="T50" fmla="*/ 0 w 72"/>
                <a:gd name="T51" fmla="*/ 1 h 172"/>
                <a:gd name="T52" fmla="*/ 0 w 72"/>
                <a:gd name="T53" fmla="*/ 1 h 172"/>
                <a:gd name="T54" fmla="*/ 0 w 72"/>
                <a:gd name="T55" fmla="*/ 1 h 172"/>
                <a:gd name="T56" fmla="*/ 0 w 72"/>
                <a:gd name="T57" fmla="*/ 1 h 172"/>
                <a:gd name="T58" fmla="*/ 0 w 72"/>
                <a:gd name="T59" fmla="*/ 1 h 172"/>
                <a:gd name="T60" fmla="*/ 0 w 72"/>
                <a:gd name="T61" fmla="*/ 1 h 172"/>
                <a:gd name="T62" fmla="*/ 0 w 72"/>
                <a:gd name="T63" fmla="*/ 1 h 172"/>
                <a:gd name="T64" fmla="*/ 0 w 72"/>
                <a:gd name="T65" fmla="*/ 1 h 172"/>
                <a:gd name="T66" fmla="*/ 0 w 72"/>
                <a:gd name="T67" fmla="*/ 1 h 172"/>
                <a:gd name="T68" fmla="*/ 0 w 72"/>
                <a:gd name="T69" fmla="*/ 1 h 172"/>
                <a:gd name="T70" fmla="*/ 0 w 72"/>
                <a:gd name="T71" fmla="*/ 1 h 172"/>
                <a:gd name="T72" fmla="*/ 0 w 72"/>
                <a:gd name="T73" fmla="*/ 1 h 172"/>
                <a:gd name="T74" fmla="*/ 0 w 72"/>
                <a:gd name="T75" fmla="*/ 1 h 1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172"/>
                <a:gd name="T116" fmla="*/ 72 w 72"/>
                <a:gd name="T117" fmla="*/ 172 h 1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172">
                  <a:moveTo>
                    <a:pt x="43" y="0"/>
                  </a:moveTo>
                  <a:lnTo>
                    <a:pt x="49" y="29"/>
                  </a:lnTo>
                  <a:lnTo>
                    <a:pt x="57" y="60"/>
                  </a:lnTo>
                  <a:lnTo>
                    <a:pt x="65" y="92"/>
                  </a:lnTo>
                  <a:lnTo>
                    <a:pt x="72" y="121"/>
                  </a:lnTo>
                  <a:lnTo>
                    <a:pt x="66" y="129"/>
                  </a:lnTo>
                  <a:lnTo>
                    <a:pt x="58" y="139"/>
                  </a:lnTo>
                  <a:lnTo>
                    <a:pt x="51" y="151"/>
                  </a:lnTo>
                  <a:lnTo>
                    <a:pt x="47" y="159"/>
                  </a:lnTo>
                  <a:lnTo>
                    <a:pt x="52" y="154"/>
                  </a:lnTo>
                  <a:lnTo>
                    <a:pt x="59" y="146"/>
                  </a:lnTo>
                  <a:lnTo>
                    <a:pt x="66" y="139"/>
                  </a:lnTo>
                  <a:lnTo>
                    <a:pt x="69" y="137"/>
                  </a:lnTo>
                  <a:lnTo>
                    <a:pt x="68" y="142"/>
                  </a:lnTo>
                  <a:lnTo>
                    <a:pt x="64" y="151"/>
                  </a:lnTo>
                  <a:lnTo>
                    <a:pt x="58" y="161"/>
                  </a:lnTo>
                  <a:lnTo>
                    <a:pt x="52" y="169"/>
                  </a:lnTo>
                  <a:lnTo>
                    <a:pt x="50" y="170"/>
                  </a:lnTo>
                  <a:lnTo>
                    <a:pt x="46" y="170"/>
                  </a:lnTo>
                  <a:lnTo>
                    <a:pt x="43" y="170"/>
                  </a:lnTo>
                  <a:lnTo>
                    <a:pt x="38" y="172"/>
                  </a:lnTo>
                  <a:lnTo>
                    <a:pt x="34" y="170"/>
                  </a:lnTo>
                  <a:lnTo>
                    <a:pt x="29" y="170"/>
                  </a:lnTo>
                  <a:lnTo>
                    <a:pt x="26" y="169"/>
                  </a:lnTo>
                  <a:lnTo>
                    <a:pt x="26" y="167"/>
                  </a:lnTo>
                  <a:lnTo>
                    <a:pt x="29" y="160"/>
                  </a:lnTo>
                  <a:lnTo>
                    <a:pt x="34" y="147"/>
                  </a:lnTo>
                  <a:lnTo>
                    <a:pt x="38" y="132"/>
                  </a:lnTo>
                  <a:lnTo>
                    <a:pt x="38" y="119"/>
                  </a:lnTo>
                  <a:lnTo>
                    <a:pt x="32" y="120"/>
                  </a:lnTo>
                  <a:lnTo>
                    <a:pt x="27" y="123"/>
                  </a:lnTo>
                  <a:lnTo>
                    <a:pt x="21" y="127"/>
                  </a:lnTo>
                  <a:lnTo>
                    <a:pt x="16" y="131"/>
                  </a:lnTo>
                  <a:lnTo>
                    <a:pt x="12" y="136"/>
                  </a:lnTo>
                  <a:lnTo>
                    <a:pt x="7" y="141"/>
                  </a:lnTo>
                  <a:lnTo>
                    <a:pt x="4" y="143"/>
                  </a:lnTo>
                  <a:lnTo>
                    <a:pt x="0" y="143"/>
                  </a:lnTo>
                  <a:lnTo>
                    <a:pt x="5" y="136"/>
                  </a:lnTo>
                  <a:lnTo>
                    <a:pt x="9" y="129"/>
                  </a:lnTo>
                  <a:lnTo>
                    <a:pt x="14" y="122"/>
                  </a:lnTo>
                  <a:lnTo>
                    <a:pt x="19" y="115"/>
                  </a:lnTo>
                  <a:lnTo>
                    <a:pt x="23" y="109"/>
                  </a:lnTo>
                  <a:lnTo>
                    <a:pt x="28" y="104"/>
                  </a:lnTo>
                  <a:lnTo>
                    <a:pt x="32" y="99"/>
                  </a:lnTo>
                  <a:lnTo>
                    <a:pt x="36" y="96"/>
                  </a:lnTo>
                  <a:lnTo>
                    <a:pt x="43" y="89"/>
                  </a:lnTo>
                  <a:lnTo>
                    <a:pt x="50" y="81"/>
                  </a:lnTo>
                  <a:lnTo>
                    <a:pt x="54" y="69"/>
                  </a:lnTo>
                  <a:lnTo>
                    <a:pt x="53" y="55"/>
                  </a:lnTo>
                  <a:lnTo>
                    <a:pt x="52" y="51"/>
                  </a:lnTo>
                  <a:lnTo>
                    <a:pt x="51" y="46"/>
                  </a:lnTo>
                  <a:lnTo>
                    <a:pt x="50" y="42"/>
                  </a:lnTo>
                  <a:lnTo>
                    <a:pt x="50" y="38"/>
                  </a:lnTo>
                  <a:lnTo>
                    <a:pt x="45" y="39"/>
                  </a:lnTo>
                  <a:lnTo>
                    <a:pt x="38" y="40"/>
                  </a:lnTo>
                  <a:lnTo>
                    <a:pt x="31" y="42"/>
                  </a:lnTo>
                  <a:lnTo>
                    <a:pt x="24" y="43"/>
                  </a:lnTo>
                  <a:lnTo>
                    <a:pt x="16" y="43"/>
                  </a:lnTo>
                  <a:lnTo>
                    <a:pt x="9" y="44"/>
                  </a:lnTo>
                  <a:lnTo>
                    <a:pt x="5" y="45"/>
                  </a:lnTo>
                  <a:lnTo>
                    <a:pt x="1" y="45"/>
                  </a:lnTo>
                  <a:lnTo>
                    <a:pt x="5" y="42"/>
                  </a:lnTo>
                  <a:lnTo>
                    <a:pt x="8" y="39"/>
                  </a:lnTo>
                  <a:lnTo>
                    <a:pt x="13" y="37"/>
                  </a:lnTo>
                  <a:lnTo>
                    <a:pt x="18" y="35"/>
                  </a:lnTo>
                  <a:lnTo>
                    <a:pt x="22" y="34"/>
                  </a:lnTo>
                  <a:lnTo>
                    <a:pt x="27" y="34"/>
                  </a:lnTo>
                  <a:lnTo>
                    <a:pt x="31" y="32"/>
                  </a:lnTo>
                  <a:lnTo>
                    <a:pt x="36" y="32"/>
                  </a:lnTo>
                  <a:lnTo>
                    <a:pt x="38" y="29"/>
                  </a:lnTo>
                  <a:lnTo>
                    <a:pt x="42" y="24"/>
                  </a:lnTo>
                  <a:lnTo>
                    <a:pt x="44" y="20"/>
                  </a:lnTo>
                  <a:lnTo>
                    <a:pt x="44" y="16"/>
                  </a:lnTo>
                  <a:lnTo>
                    <a:pt x="43" y="14"/>
                  </a:lnTo>
                  <a:lnTo>
                    <a:pt x="43" y="9"/>
                  </a:lnTo>
                  <a:lnTo>
                    <a:pt x="43" y="5"/>
                  </a:lnTo>
                  <a:lnTo>
                    <a:pt x="4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4" name="Freeform 423"/>
            <p:cNvSpPr>
              <a:spLocks/>
            </p:cNvSpPr>
            <p:nvPr/>
          </p:nvSpPr>
          <p:spPr bwMode="auto">
            <a:xfrm>
              <a:off x="5306" y="2903"/>
              <a:ext cx="14" cy="25"/>
            </a:xfrm>
            <a:custGeom>
              <a:avLst/>
              <a:gdLst>
                <a:gd name="T0" fmla="*/ 1 w 28"/>
                <a:gd name="T1" fmla="*/ 1 h 48"/>
                <a:gd name="T2" fmla="*/ 1 w 28"/>
                <a:gd name="T3" fmla="*/ 1 h 48"/>
                <a:gd name="T4" fmla="*/ 1 w 28"/>
                <a:gd name="T5" fmla="*/ 1 h 48"/>
                <a:gd name="T6" fmla="*/ 1 w 28"/>
                <a:gd name="T7" fmla="*/ 1 h 48"/>
                <a:gd name="T8" fmla="*/ 1 w 28"/>
                <a:gd name="T9" fmla="*/ 1 h 48"/>
                <a:gd name="T10" fmla="*/ 1 w 28"/>
                <a:gd name="T11" fmla="*/ 1 h 48"/>
                <a:gd name="T12" fmla="*/ 1 w 28"/>
                <a:gd name="T13" fmla="*/ 1 h 48"/>
                <a:gd name="T14" fmla="*/ 1 w 28"/>
                <a:gd name="T15" fmla="*/ 1 h 48"/>
                <a:gd name="T16" fmla="*/ 0 w 28"/>
                <a:gd name="T17" fmla="*/ 1 h 48"/>
                <a:gd name="T18" fmla="*/ 1 w 28"/>
                <a:gd name="T19" fmla="*/ 1 h 48"/>
                <a:gd name="T20" fmla="*/ 1 w 28"/>
                <a:gd name="T21" fmla="*/ 1 h 48"/>
                <a:gd name="T22" fmla="*/ 1 w 28"/>
                <a:gd name="T23" fmla="*/ 1 h 48"/>
                <a:gd name="T24" fmla="*/ 1 w 28"/>
                <a:gd name="T25" fmla="*/ 0 h 48"/>
                <a:gd name="T26" fmla="*/ 1 w 28"/>
                <a:gd name="T27" fmla="*/ 1 h 48"/>
                <a:gd name="T28" fmla="*/ 1 w 28"/>
                <a:gd name="T29" fmla="*/ 1 h 48"/>
                <a:gd name="T30" fmla="*/ 1 w 28"/>
                <a:gd name="T31" fmla="*/ 1 h 48"/>
                <a:gd name="T32" fmla="*/ 1 w 28"/>
                <a:gd name="T33" fmla="*/ 1 h 48"/>
                <a:gd name="T34" fmla="*/ 1 w 28"/>
                <a:gd name="T35" fmla="*/ 1 h 48"/>
                <a:gd name="T36" fmla="*/ 1 w 28"/>
                <a:gd name="T37" fmla="*/ 1 h 48"/>
                <a:gd name="T38" fmla="*/ 1 w 28"/>
                <a:gd name="T39" fmla="*/ 1 h 48"/>
                <a:gd name="T40" fmla="*/ 1 w 28"/>
                <a:gd name="T41" fmla="*/ 1 h 48"/>
                <a:gd name="T42" fmla="*/ 1 w 28"/>
                <a:gd name="T43" fmla="*/ 1 h 48"/>
                <a:gd name="T44" fmla="*/ 1 w 28"/>
                <a:gd name="T45" fmla="*/ 1 h 48"/>
                <a:gd name="T46" fmla="*/ 1 w 28"/>
                <a:gd name="T47" fmla="*/ 1 h 48"/>
                <a:gd name="T48" fmla="*/ 1 w 28"/>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48"/>
                <a:gd name="T77" fmla="*/ 28 w 2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48">
                  <a:moveTo>
                    <a:pt x="5" y="48"/>
                  </a:moveTo>
                  <a:lnTo>
                    <a:pt x="11" y="40"/>
                  </a:lnTo>
                  <a:lnTo>
                    <a:pt x="17" y="30"/>
                  </a:lnTo>
                  <a:lnTo>
                    <a:pt x="21" y="21"/>
                  </a:lnTo>
                  <a:lnTo>
                    <a:pt x="22" y="16"/>
                  </a:lnTo>
                  <a:lnTo>
                    <a:pt x="19" y="18"/>
                  </a:lnTo>
                  <a:lnTo>
                    <a:pt x="12" y="25"/>
                  </a:lnTo>
                  <a:lnTo>
                    <a:pt x="5" y="33"/>
                  </a:lnTo>
                  <a:lnTo>
                    <a:pt x="0" y="38"/>
                  </a:lnTo>
                  <a:lnTo>
                    <a:pt x="4" y="30"/>
                  </a:lnTo>
                  <a:lnTo>
                    <a:pt x="11" y="18"/>
                  </a:lnTo>
                  <a:lnTo>
                    <a:pt x="19" y="8"/>
                  </a:lnTo>
                  <a:lnTo>
                    <a:pt x="25" y="0"/>
                  </a:lnTo>
                  <a:lnTo>
                    <a:pt x="26" y="6"/>
                  </a:lnTo>
                  <a:lnTo>
                    <a:pt x="27" y="11"/>
                  </a:lnTo>
                  <a:lnTo>
                    <a:pt x="28" y="16"/>
                  </a:lnTo>
                  <a:lnTo>
                    <a:pt x="28" y="20"/>
                  </a:lnTo>
                  <a:lnTo>
                    <a:pt x="26" y="24"/>
                  </a:lnTo>
                  <a:lnTo>
                    <a:pt x="22" y="30"/>
                  </a:lnTo>
                  <a:lnTo>
                    <a:pt x="19" y="38"/>
                  </a:lnTo>
                  <a:lnTo>
                    <a:pt x="15" y="46"/>
                  </a:lnTo>
                  <a:lnTo>
                    <a:pt x="13" y="47"/>
                  </a:lnTo>
                  <a:lnTo>
                    <a:pt x="11" y="47"/>
                  </a:lnTo>
                  <a:lnTo>
                    <a:pt x="7" y="48"/>
                  </a:lnTo>
                  <a:lnTo>
                    <a:pt x="5"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5" name="Freeform 424"/>
            <p:cNvSpPr>
              <a:spLocks/>
            </p:cNvSpPr>
            <p:nvPr/>
          </p:nvSpPr>
          <p:spPr bwMode="auto">
            <a:xfrm>
              <a:off x="5278" y="2938"/>
              <a:ext cx="5" cy="9"/>
            </a:xfrm>
            <a:custGeom>
              <a:avLst/>
              <a:gdLst>
                <a:gd name="T0" fmla="*/ 1 w 9"/>
                <a:gd name="T1" fmla="*/ 1 h 18"/>
                <a:gd name="T2" fmla="*/ 1 w 9"/>
                <a:gd name="T3" fmla="*/ 1 h 18"/>
                <a:gd name="T4" fmla="*/ 1 w 9"/>
                <a:gd name="T5" fmla="*/ 1 h 18"/>
                <a:gd name="T6" fmla="*/ 1 w 9"/>
                <a:gd name="T7" fmla="*/ 1 h 18"/>
                <a:gd name="T8" fmla="*/ 0 w 9"/>
                <a:gd name="T9" fmla="*/ 1 h 18"/>
                <a:gd name="T10" fmla="*/ 1 w 9"/>
                <a:gd name="T11" fmla="*/ 1 h 18"/>
                <a:gd name="T12" fmla="*/ 1 w 9"/>
                <a:gd name="T13" fmla="*/ 1 h 18"/>
                <a:gd name="T14" fmla="*/ 1 w 9"/>
                <a:gd name="T15" fmla="*/ 1 h 18"/>
                <a:gd name="T16" fmla="*/ 1 w 9"/>
                <a:gd name="T17" fmla="*/ 0 h 18"/>
                <a:gd name="T18" fmla="*/ 1 w 9"/>
                <a:gd name="T19" fmla="*/ 1 h 18"/>
                <a:gd name="T20" fmla="*/ 1 w 9"/>
                <a:gd name="T21" fmla="*/ 1 h 18"/>
                <a:gd name="T22" fmla="*/ 1 w 9"/>
                <a:gd name="T23" fmla="*/ 1 h 18"/>
                <a:gd name="T24" fmla="*/ 1 w 9"/>
                <a:gd name="T25" fmla="*/ 1 h 18"/>
                <a:gd name="T26" fmla="*/ 1 w 9"/>
                <a:gd name="T27" fmla="*/ 1 h 18"/>
                <a:gd name="T28" fmla="*/ 1 w 9"/>
                <a:gd name="T29" fmla="*/ 1 h 18"/>
                <a:gd name="T30" fmla="*/ 1 w 9"/>
                <a:gd name="T31" fmla="*/ 1 h 18"/>
                <a:gd name="T32" fmla="*/ 1 w 9"/>
                <a:gd name="T33" fmla="*/ 1 h 18"/>
                <a:gd name="T34" fmla="*/ 1 w 9"/>
                <a:gd name="T35" fmla="*/ 1 h 18"/>
                <a:gd name="T36" fmla="*/ 1 w 9"/>
                <a:gd name="T37" fmla="*/ 1 h 18"/>
                <a:gd name="T38" fmla="*/ 1 w 9"/>
                <a:gd name="T39" fmla="*/ 1 h 18"/>
                <a:gd name="T40" fmla="*/ 1 w 9"/>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8"/>
                <a:gd name="T65" fmla="*/ 9 w 9"/>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8">
                  <a:moveTo>
                    <a:pt x="7" y="18"/>
                  </a:moveTo>
                  <a:lnTo>
                    <a:pt x="6" y="18"/>
                  </a:lnTo>
                  <a:lnTo>
                    <a:pt x="4" y="18"/>
                  </a:lnTo>
                  <a:lnTo>
                    <a:pt x="2" y="18"/>
                  </a:lnTo>
                  <a:lnTo>
                    <a:pt x="0" y="18"/>
                  </a:lnTo>
                  <a:lnTo>
                    <a:pt x="1" y="13"/>
                  </a:lnTo>
                  <a:lnTo>
                    <a:pt x="5" y="8"/>
                  </a:lnTo>
                  <a:lnTo>
                    <a:pt x="7" y="3"/>
                  </a:lnTo>
                  <a:lnTo>
                    <a:pt x="9" y="0"/>
                  </a:lnTo>
                  <a:lnTo>
                    <a:pt x="8" y="3"/>
                  </a:lnTo>
                  <a:lnTo>
                    <a:pt x="7" y="7"/>
                  </a:lnTo>
                  <a:lnTo>
                    <a:pt x="6" y="10"/>
                  </a:lnTo>
                  <a:lnTo>
                    <a:pt x="5" y="12"/>
                  </a:lnTo>
                  <a:lnTo>
                    <a:pt x="6" y="12"/>
                  </a:lnTo>
                  <a:lnTo>
                    <a:pt x="7" y="13"/>
                  </a:lnTo>
                  <a:lnTo>
                    <a:pt x="7" y="14"/>
                  </a:lnTo>
                  <a:lnTo>
                    <a:pt x="8" y="15"/>
                  </a:lnTo>
                  <a:lnTo>
                    <a:pt x="8" y="16"/>
                  </a:lnTo>
                  <a:lnTo>
                    <a:pt x="7" y="17"/>
                  </a:lnTo>
                  <a:lnTo>
                    <a:pt x="7"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6" name="Freeform 425"/>
            <p:cNvSpPr>
              <a:spLocks/>
            </p:cNvSpPr>
            <p:nvPr/>
          </p:nvSpPr>
          <p:spPr bwMode="auto">
            <a:xfrm>
              <a:off x="5306" y="2927"/>
              <a:ext cx="8" cy="17"/>
            </a:xfrm>
            <a:custGeom>
              <a:avLst/>
              <a:gdLst>
                <a:gd name="T0" fmla="*/ 0 w 15"/>
                <a:gd name="T1" fmla="*/ 0 h 35"/>
                <a:gd name="T2" fmla="*/ 1 w 15"/>
                <a:gd name="T3" fmla="*/ 0 h 35"/>
                <a:gd name="T4" fmla="*/ 1 w 15"/>
                <a:gd name="T5" fmla="*/ 0 h 35"/>
                <a:gd name="T6" fmla="*/ 1 w 15"/>
                <a:gd name="T7" fmla="*/ 0 h 35"/>
                <a:gd name="T8" fmla="*/ 1 w 15"/>
                <a:gd name="T9" fmla="*/ 0 h 35"/>
                <a:gd name="T10" fmla="*/ 1 w 15"/>
                <a:gd name="T11" fmla="*/ 0 h 35"/>
                <a:gd name="T12" fmla="*/ 1 w 15"/>
                <a:gd name="T13" fmla="*/ 0 h 35"/>
                <a:gd name="T14" fmla="*/ 1 w 15"/>
                <a:gd name="T15" fmla="*/ 0 h 35"/>
                <a:gd name="T16" fmla="*/ 1 w 15"/>
                <a:gd name="T17" fmla="*/ 0 h 35"/>
                <a:gd name="T18" fmla="*/ 1 w 15"/>
                <a:gd name="T19" fmla="*/ 0 h 35"/>
                <a:gd name="T20" fmla="*/ 1 w 15"/>
                <a:gd name="T21" fmla="*/ 0 h 35"/>
                <a:gd name="T22" fmla="*/ 0 w 15"/>
                <a:gd name="T23" fmla="*/ 0 h 35"/>
                <a:gd name="T24" fmla="*/ 0 w 15"/>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35"/>
                <a:gd name="T41" fmla="*/ 15 w 15"/>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35">
                  <a:moveTo>
                    <a:pt x="0" y="35"/>
                  </a:moveTo>
                  <a:lnTo>
                    <a:pt x="3" y="28"/>
                  </a:lnTo>
                  <a:lnTo>
                    <a:pt x="6" y="18"/>
                  </a:lnTo>
                  <a:lnTo>
                    <a:pt x="11" y="9"/>
                  </a:lnTo>
                  <a:lnTo>
                    <a:pt x="15" y="0"/>
                  </a:lnTo>
                  <a:lnTo>
                    <a:pt x="13" y="1"/>
                  </a:lnTo>
                  <a:lnTo>
                    <a:pt x="11" y="1"/>
                  </a:lnTo>
                  <a:lnTo>
                    <a:pt x="7" y="2"/>
                  </a:lnTo>
                  <a:lnTo>
                    <a:pt x="5" y="2"/>
                  </a:lnTo>
                  <a:lnTo>
                    <a:pt x="4" y="9"/>
                  </a:lnTo>
                  <a:lnTo>
                    <a:pt x="3" y="18"/>
                  </a:lnTo>
                  <a:lnTo>
                    <a:pt x="0" y="28"/>
                  </a:lnTo>
                  <a:lnTo>
                    <a:pt x="0" y="3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7" name="Freeform 426"/>
            <p:cNvSpPr>
              <a:spLocks/>
            </p:cNvSpPr>
            <p:nvPr/>
          </p:nvSpPr>
          <p:spPr bwMode="auto">
            <a:xfrm>
              <a:off x="5252" y="3266"/>
              <a:ext cx="27" cy="56"/>
            </a:xfrm>
            <a:custGeom>
              <a:avLst/>
              <a:gdLst>
                <a:gd name="T0" fmla="*/ 0 w 55"/>
                <a:gd name="T1" fmla="*/ 0 h 113"/>
                <a:gd name="T2" fmla="*/ 0 w 55"/>
                <a:gd name="T3" fmla="*/ 0 h 113"/>
                <a:gd name="T4" fmla="*/ 0 w 55"/>
                <a:gd name="T5" fmla="*/ 0 h 113"/>
                <a:gd name="T6" fmla="*/ 0 w 55"/>
                <a:gd name="T7" fmla="*/ 0 h 113"/>
                <a:gd name="T8" fmla="*/ 0 w 55"/>
                <a:gd name="T9" fmla="*/ 0 h 113"/>
                <a:gd name="T10" fmla="*/ 0 w 55"/>
                <a:gd name="T11" fmla="*/ 0 h 113"/>
                <a:gd name="T12" fmla="*/ 0 w 55"/>
                <a:gd name="T13" fmla="*/ 0 h 113"/>
                <a:gd name="T14" fmla="*/ 0 w 55"/>
                <a:gd name="T15" fmla="*/ 0 h 113"/>
                <a:gd name="T16" fmla="*/ 0 w 55"/>
                <a:gd name="T17" fmla="*/ 0 h 113"/>
                <a:gd name="T18" fmla="*/ 0 w 55"/>
                <a:gd name="T19" fmla="*/ 0 h 113"/>
                <a:gd name="T20" fmla="*/ 0 w 55"/>
                <a:gd name="T21" fmla="*/ 0 h 113"/>
                <a:gd name="T22" fmla="*/ 0 w 55"/>
                <a:gd name="T23" fmla="*/ 0 h 113"/>
                <a:gd name="T24" fmla="*/ 0 w 55"/>
                <a:gd name="T25" fmla="*/ 0 h 113"/>
                <a:gd name="T26" fmla="*/ 0 w 55"/>
                <a:gd name="T27" fmla="*/ 0 h 113"/>
                <a:gd name="T28" fmla="*/ 0 w 55"/>
                <a:gd name="T29" fmla="*/ 0 h 113"/>
                <a:gd name="T30" fmla="*/ 0 w 55"/>
                <a:gd name="T31" fmla="*/ 0 h 113"/>
                <a:gd name="T32" fmla="*/ 0 w 55"/>
                <a:gd name="T33" fmla="*/ 0 h 113"/>
                <a:gd name="T34" fmla="*/ 0 w 55"/>
                <a:gd name="T35" fmla="*/ 0 h 113"/>
                <a:gd name="T36" fmla="*/ 0 w 55"/>
                <a:gd name="T37" fmla="*/ 0 h 113"/>
                <a:gd name="T38" fmla="*/ 0 w 55"/>
                <a:gd name="T39" fmla="*/ 0 h 113"/>
                <a:gd name="T40" fmla="*/ 0 w 55"/>
                <a:gd name="T41" fmla="*/ 0 h 113"/>
                <a:gd name="T42" fmla="*/ 0 w 55"/>
                <a:gd name="T43" fmla="*/ 0 h 113"/>
                <a:gd name="T44" fmla="*/ 0 w 55"/>
                <a:gd name="T45" fmla="*/ 0 h 113"/>
                <a:gd name="T46" fmla="*/ 0 w 55"/>
                <a:gd name="T47" fmla="*/ 0 h 113"/>
                <a:gd name="T48" fmla="*/ 0 w 55"/>
                <a:gd name="T49" fmla="*/ 0 h 113"/>
                <a:gd name="T50" fmla="*/ 0 w 55"/>
                <a:gd name="T51" fmla="*/ 0 h 113"/>
                <a:gd name="T52" fmla="*/ 0 w 55"/>
                <a:gd name="T53" fmla="*/ 0 h 113"/>
                <a:gd name="T54" fmla="*/ 0 w 55"/>
                <a:gd name="T55" fmla="*/ 0 h 113"/>
                <a:gd name="T56" fmla="*/ 0 w 55"/>
                <a:gd name="T57" fmla="*/ 0 h 113"/>
                <a:gd name="T58" fmla="*/ 0 w 55"/>
                <a:gd name="T59" fmla="*/ 0 h 113"/>
                <a:gd name="T60" fmla="*/ 0 w 55"/>
                <a:gd name="T61" fmla="*/ 0 h 113"/>
                <a:gd name="T62" fmla="*/ 0 w 55"/>
                <a:gd name="T63" fmla="*/ 0 h 113"/>
                <a:gd name="T64" fmla="*/ 0 w 55"/>
                <a:gd name="T65" fmla="*/ 0 h 113"/>
                <a:gd name="T66" fmla="*/ 0 w 55"/>
                <a:gd name="T67" fmla="*/ 0 h 113"/>
                <a:gd name="T68" fmla="*/ 0 w 55"/>
                <a:gd name="T69" fmla="*/ 0 h 113"/>
                <a:gd name="T70" fmla="*/ 0 w 55"/>
                <a:gd name="T71" fmla="*/ 0 h 113"/>
                <a:gd name="T72" fmla="*/ 0 w 55"/>
                <a:gd name="T73" fmla="*/ 0 h 1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113"/>
                <a:gd name="T113" fmla="*/ 55 w 55"/>
                <a:gd name="T114" fmla="*/ 113 h 1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113">
                  <a:moveTo>
                    <a:pt x="21" y="0"/>
                  </a:moveTo>
                  <a:lnTo>
                    <a:pt x="21" y="4"/>
                  </a:lnTo>
                  <a:lnTo>
                    <a:pt x="19" y="10"/>
                  </a:lnTo>
                  <a:lnTo>
                    <a:pt x="16" y="18"/>
                  </a:lnTo>
                  <a:lnTo>
                    <a:pt x="13" y="29"/>
                  </a:lnTo>
                  <a:lnTo>
                    <a:pt x="12" y="31"/>
                  </a:lnTo>
                  <a:lnTo>
                    <a:pt x="9" y="37"/>
                  </a:lnTo>
                  <a:lnTo>
                    <a:pt x="7" y="44"/>
                  </a:lnTo>
                  <a:lnTo>
                    <a:pt x="6" y="52"/>
                  </a:lnTo>
                  <a:lnTo>
                    <a:pt x="6" y="60"/>
                  </a:lnTo>
                  <a:lnTo>
                    <a:pt x="8" y="68"/>
                  </a:lnTo>
                  <a:lnTo>
                    <a:pt x="15" y="74"/>
                  </a:lnTo>
                  <a:lnTo>
                    <a:pt x="27" y="77"/>
                  </a:lnTo>
                  <a:lnTo>
                    <a:pt x="39" y="76"/>
                  </a:lnTo>
                  <a:lnTo>
                    <a:pt x="47" y="68"/>
                  </a:lnTo>
                  <a:lnTo>
                    <a:pt x="52" y="54"/>
                  </a:lnTo>
                  <a:lnTo>
                    <a:pt x="54" y="36"/>
                  </a:lnTo>
                  <a:lnTo>
                    <a:pt x="55" y="46"/>
                  </a:lnTo>
                  <a:lnTo>
                    <a:pt x="55" y="59"/>
                  </a:lnTo>
                  <a:lnTo>
                    <a:pt x="53" y="71"/>
                  </a:lnTo>
                  <a:lnTo>
                    <a:pt x="50" y="84"/>
                  </a:lnTo>
                  <a:lnTo>
                    <a:pt x="44" y="96"/>
                  </a:lnTo>
                  <a:lnTo>
                    <a:pt x="36" y="105"/>
                  </a:lnTo>
                  <a:lnTo>
                    <a:pt x="27" y="111"/>
                  </a:lnTo>
                  <a:lnTo>
                    <a:pt x="16" y="113"/>
                  </a:lnTo>
                  <a:lnTo>
                    <a:pt x="15" y="112"/>
                  </a:lnTo>
                  <a:lnTo>
                    <a:pt x="13" y="109"/>
                  </a:lnTo>
                  <a:lnTo>
                    <a:pt x="10" y="105"/>
                  </a:lnTo>
                  <a:lnTo>
                    <a:pt x="8" y="100"/>
                  </a:lnTo>
                  <a:lnTo>
                    <a:pt x="4" y="88"/>
                  </a:lnTo>
                  <a:lnTo>
                    <a:pt x="0" y="73"/>
                  </a:lnTo>
                  <a:lnTo>
                    <a:pt x="0" y="56"/>
                  </a:lnTo>
                  <a:lnTo>
                    <a:pt x="4" y="43"/>
                  </a:lnTo>
                  <a:lnTo>
                    <a:pt x="9" y="28"/>
                  </a:lnTo>
                  <a:lnTo>
                    <a:pt x="14" y="15"/>
                  </a:lnTo>
                  <a:lnTo>
                    <a:pt x="17" y="6"/>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8" name="Freeform 427"/>
            <p:cNvSpPr>
              <a:spLocks/>
            </p:cNvSpPr>
            <p:nvPr/>
          </p:nvSpPr>
          <p:spPr bwMode="auto">
            <a:xfrm>
              <a:off x="5290" y="3314"/>
              <a:ext cx="32" cy="22"/>
            </a:xfrm>
            <a:custGeom>
              <a:avLst/>
              <a:gdLst>
                <a:gd name="T0" fmla="*/ 1 w 64"/>
                <a:gd name="T1" fmla="*/ 0 h 43"/>
                <a:gd name="T2" fmla="*/ 1 w 64"/>
                <a:gd name="T3" fmla="*/ 1 h 43"/>
                <a:gd name="T4" fmla="*/ 1 w 64"/>
                <a:gd name="T5" fmla="*/ 1 h 43"/>
                <a:gd name="T6" fmla="*/ 1 w 64"/>
                <a:gd name="T7" fmla="*/ 1 h 43"/>
                <a:gd name="T8" fmla="*/ 1 w 64"/>
                <a:gd name="T9" fmla="*/ 1 h 43"/>
                <a:gd name="T10" fmla="*/ 1 w 64"/>
                <a:gd name="T11" fmla="*/ 1 h 43"/>
                <a:gd name="T12" fmla="*/ 1 w 64"/>
                <a:gd name="T13" fmla="*/ 1 h 43"/>
                <a:gd name="T14" fmla="*/ 1 w 64"/>
                <a:gd name="T15" fmla="*/ 1 h 43"/>
                <a:gd name="T16" fmla="*/ 1 w 64"/>
                <a:gd name="T17" fmla="*/ 1 h 43"/>
                <a:gd name="T18" fmla="*/ 1 w 64"/>
                <a:gd name="T19" fmla="*/ 1 h 43"/>
                <a:gd name="T20" fmla="*/ 1 w 64"/>
                <a:gd name="T21" fmla="*/ 1 h 43"/>
                <a:gd name="T22" fmla="*/ 1 w 64"/>
                <a:gd name="T23" fmla="*/ 1 h 43"/>
                <a:gd name="T24" fmla="*/ 1 w 64"/>
                <a:gd name="T25" fmla="*/ 1 h 43"/>
                <a:gd name="T26" fmla="*/ 1 w 64"/>
                <a:gd name="T27" fmla="*/ 1 h 43"/>
                <a:gd name="T28" fmla="*/ 1 w 64"/>
                <a:gd name="T29" fmla="*/ 1 h 43"/>
                <a:gd name="T30" fmla="*/ 1 w 64"/>
                <a:gd name="T31" fmla="*/ 1 h 43"/>
                <a:gd name="T32" fmla="*/ 1 w 64"/>
                <a:gd name="T33" fmla="*/ 1 h 43"/>
                <a:gd name="T34" fmla="*/ 1 w 64"/>
                <a:gd name="T35" fmla="*/ 1 h 43"/>
                <a:gd name="T36" fmla="*/ 1 w 64"/>
                <a:gd name="T37" fmla="*/ 1 h 43"/>
                <a:gd name="T38" fmla="*/ 1 w 64"/>
                <a:gd name="T39" fmla="*/ 1 h 43"/>
                <a:gd name="T40" fmla="*/ 1 w 64"/>
                <a:gd name="T41" fmla="*/ 1 h 43"/>
                <a:gd name="T42" fmla="*/ 1 w 64"/>
                <a:gd name="T43" fmla="*/ 1 h 43"/>
                <a:gd name="T44" fmla="*/ 1 w 64"/>
                <a:gd name="T45" fmla="*/ 1 h 43"/>
                <a:gd name="T46" fmla="*/ 1 w 64"/>
                <a:gd name="T47" fmla="*/ 1 h 43"/>
                <a:gd name="T48" fmla="*/ 1 w 64"/>
                <a:gd name="T49" fmla="*/ 1 h 43"/>
                <a:gd name="T50" fmla="*/ 1 w 64"/>
                <a:gd name="T51" fmla="*/ 1 h 43"/>
                <a:gd name="T52" fmla="*/ 1 w 64"/>
                <a:gd name="T53" fmla="*/ 1 h 43"/>
                <a:gd name="T54" fmla="*/ 1 w 64"/>
                <a:gd name="T55" fmla="*/ 1 h 43"/>
                <a:gd name="T56" fmla="*/ 1 w 64"/>
                <a:gd name="T57" fmla="*/ 1 h 43"/>
                <a:gd name="T58" fmla="*/ 1 w 64"/>
                <a:gd name="T59" fmla="*/ 1 h 43"/>
                <a:gd name="T60" fmla="*/ 1 w 64"/>
                <a:gd name="T61" fmla="*/ 1 h 43"/>
                <a:gd name="T62" fmla="*/ 1 w 64"/>
                <a:gd name="T63" fmla="*/ 1 h 43"/>
                <a:gd name="T64" fmla="*/ 1 w 64"/>
                <a:gd name="T65" fmla="*/ 1 h 43"/>
                <a:gd name="T66" fmla="*/ 1 w 64"/>
                <a:gd name="T67" fmla="*/ 1 h 43"/>
                <a:gd name="T68" fmla="*/ 1 w 64"/>
                <a:gd name="T69" fmla="*/ 1 h 43"/>
                <a:gd name="T70" fmla="*/ 1 w 64"/>
                <a:gd name="T71" fmla="*/ 1 h 43"/>
                <a:gd name="T72" fmla="*/ 0 w 64"/>
                <a:gd name="T73" fmla="*/ 1 h 43"/>
                <a:gd name="T74" fmla="*/ 0 w 64"/>
                <a:gd name="T75" fmla="*/ 1 h 43"/>
                <a:gd name="T76" fmla="*/ 1 w 64"/>
                <a:gd name="T77" fmla="*/ 1 h 43"/>
                <a:gd name="T78" fmla="*/ 1 w 64"/>
                <a:gd name="T79" fmla="*/ 1 h 43"/>
                <a:gd name="T80" fmla="*/ 1 w 64"/>
                <a:gd name="T81" fmla="*/ 0 h 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
                <a:gd name="T124" fmla="*/ 0 h 43"/>
                <a:gd name="T125" fmla="*/ 64 w 64"/>
                <a:gd name="T126" fmla="*/ 43 h 4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 h="43">
                  <a:moveTo>
                    <a:pt x="3" y="0"/>
                  </a:moveTo>
                  <a:lnTo>
                    <a:pt x="3" y="3"/>
                  </a:lnTo>
                  <a:lnTo>
                    <a:pt x="4" y="9"/>
                  </a:lnTo>
                  <a:lnTo>
                    <a:pt x="5" y="15"/>
                  </a:lnTo>
                  <a:lnTo>
                    <a:pt x="6" y="19"/>
                  </a:lnTo>
                  <a:lnTo>
                    <a:pt x="7" y="23"/>
                  </a:lnTo>
                  <a:lnTo>
                    <a:pt x="11" y="24"/>
                  </a:lnTo>
                  <a:lnTo>
                    <a:pt x="13" y="25"/>
                  </a:lnTo>
                  <a:lnTo>
                    <a:pt x="16" y="25"/>
                  </a:lnTo>
                  <a:lnTo>
                    <a:pt x="22" y="24"/>
                  </a:lnTo>
                  <a:lnTo>
                    <a:pt x="30" y="23"/>
                  </a:lnTo>
                  <a:lnTo>
                    <a:pt x="39" y="22"/>
                  </a:lnTo>
                  <a:lnTo>
                    <a:pt x="46" y="22"/>
                  </a:lnTo>
                  <a:lnTo>
                    <a:pt x="51" y="23"/>
                  </a:lnTo>
                  <a:lnTo>
                    <a:pt x="55" y="22"/>
                  </a:lnTo>
                  <a:lnTo>
                    <a:pt x="58" y="18"/>
                  </a:lnTo>
                  <a:lnTo>
                    <a:pt x="58" y="12"/>
                  </a:lnTo>
                  <a:lnTo>
                    <a:pt x="61" y="16"/>
                  </a:lnTo>
                  <a:lnTo>
                    <a:pt x="62" y="18"/>
                  </a:lnTo>
                  <a:lnTo>
                    <a:pt x="64" y="20"/>
                  </a:lnTo>
                  <a:lnTo>
                    <a:pt x="64" y="22"/>
                  </a:lnTo>
                  <a:lnTo>
                    <a:pt x="64" y="26"/>
                  </a:lnTo>
                  <a:lnTo>
                    <a:pt x="64" y="33"/>
                  </a:lnTo>
                  <a:lnTo>
                    <a:pt x="61" y="39"/>
                  </a:lnTo>
                  <a:lnTo>
                    <a:pt x="55" y="42"/>
                  </a:lnTo>
                  <a:lnTo>
                    <a:pt x="51" y="42"/>
                  </a:lnTo>
                  <a:lnTo>
                    <a:pt x="44" y="43"/>
                  </a:lnTo>
                  <a:lnTo>
                    <a:pt x="36" y="43"/>
                  </a:lnTo>
                  <a:lnTo>
                    <a:pt x="27" y="43"/>
                  </a:lnTo>
                  <a:lnTo>
                    <a:pt x="19" y="43"/>
                  </a:lnTo>
                  <a:lnTo>
                    <a:pt x="12" y="43"/>
                  </a:lnTo>
                  <a:lnTo>
                    <a:pt x="7" y="42"/>
                  </a:lnTo>
                  <a:lnTo>
                    <a:pt x="5" y="41"/>
                  </a:lnTo>
                  <a:lnTo>
                    <a:pt x="4" y="38"/>
                  </a:lnTo>
                  <a:lnTo>
                    <a:pt x="3" y="32"/>
                  </a:lnTo>
                  <a:lnTo>
                    <a:pt x="1" y="27"/>
                  </a:lnTo>
                  <a:lnTo>
                    <a:pt x="0" y="24"/>
                  </a:lnTo>
                  <a:lnTo>
                    <a:pt x="0" y="18"/>
                  </a:lnTo>
                  <a:lnTo>
                    <a:pt x="1" y="11"/>
                  </a:lnTo>
                  <a:lnTo>
                    <a:pt x="3" y="4"/>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9" name="Freeform 428"/>
            <p:cNvSpPr>
              <a:spLocks/>
            </p:cNvSpPr>
            <p:nvPr/>
          </p:nvSpPr>
          <p:spPr bwMode="auto">
            <a:xfrm>
              <a:off x="5256" y="3306"/>
              <a:ext cx="4" cy="16"/>
            </a:xfrm>
            <a:custGeom>
              <a:avLst/>
              <a:gdLst>
                <a:gd name="T0" fmla="*/ 0 w 9"/>
                <a:gd name="T1" fmla="*/ 0 h 34"/>
                <a:gd name="T2" fmla="*/ 0 w 9"/>
                <a:gd name="T3" fmla="*/ 0 h 34"/>
                <a:gd name="T4" fmla="*/ 0 w 9"/>
                <a:gd name="T5" fmla="*/ 0 h 34"/>
                <a:gd name="T6" fmla="*/ 0 w 9"/>
                <a:gd name="T7" fmla="*/ 0 h 34"/>
                <a:gd name="T8" fmla="*/ 0 w 9"/>
                <a:gd name="T9" fmla="*/ 0 h 34"/>
                <a:gd name="T10" fmla="*/ 0 w 9"/>
                <a:gd name="T11" fmla="*/ 0 h 34"/>
                <a:gd name="T12" fmla="*/ 0 w 9"/>
                <a:gd name="T13" fmla="*/ 0 h 34"/>
                <a:gd name="T14" fmla="*/ 0 w 9"/>
                <a:gd name="T15" fmla="*/ 0 h 34"/>
                <a:gd name="T16" fmla="*/ 0 w 9"/>
                <a:gd name="T17" fmla="*/ 0 h 34"/>
                <a:gd name="T18" fmla="*/ 0 w 9"/>
                <a:gd name="T19" fmla="*/ 0 h 34"/>
                <a:gd name="T20" fmla="*/ 0 w 9"/>
                <a:gd name="T21" fmla="*/ 0 h 34"/>
                <a:gd name="T22" fmla="*/ 0 w 9"/>
                <a:gd name="T23" fmla="*/ 0 h 34"/>
                <a:gd name="T24" fmla="*/ 0 w 9"/>
                <a:gd name="T25" fmla="*/ 0 h 34"/>
                <a:gd name="T26" fmla="*/ 0 w 9"/>
                <a:gd name="T27" fmla="*/ 0 h 34"/>
                <a:gd name="T28" fmla="*/ 0 w 9"/>
                <a:gd name="T29" fmla="*/ 0 h 34"/>
                <a:gd name="T30" fmla="*/ 0 w 9"/>
                <a:gd name="T31" fmla="*/ 0 h 34"/>
                <a:gd name="T32" fmla="*/ 0 w 9"/>
                <a:gd name="T33" fmla="*/ 0 h 34"/>
                <a:gd name="T34" fmla="*/ 0 w 9"/>
                <a:gd name="T35" fmla="*/ 0 h 34"/>
                <a:gd name="T36" fmla="*/ 0 w 9"/>
                <a:gd name="T37" fmla="*/ 0 h 34"/>
                <a:gd name="T38" fmla="*/ 0 w 9"/>
                <a:gd name="T39" fmla="*/ 0 h 34"/>
                <a:gd name="T40" fmla="*/ 0 w 9"/>
                <a:gd name="T41" fmla="*/ 0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34"/>
                <a:gd name="T65" fmla="*/ 9 w 9"/>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34">
                  <a:moveTo>
                    <a:pt x="0" y="21"/>
                  </a:moveTo>
                  <a:lnTo>
                    <a:pt x="0" y="17"/>
                  </a:lnTo>
                  <a:lnTo>
                    <a:pt x="1" y="10"/>
                  </a:lnTo>
                  <a:lnTo>
                    <a:pt x="2" y="5"/>
                  </a:lnTo>
                  <a:lnTo>
                    <a:pt x="2" y="2"/>
                  </a:lnTo>
                  <a:lnTo>
                    <a:pt x="4" y="0"/>
                  </a:lnTo>
                  <a:lnTo>
                    <a:pt x="5" y="0"/>
                  </a:lnTo>
                  <a:lnTo>
                    <a:pt x="5" y="6"/>
                  </a:lnTo>
                  <a:lnTo>
                    <a:pt x="6" y="14"/>
                  </a:lnTo>
                  <a:lnTo>
                    <a:pt x="8" y="21"/>
                  </a:lnTo>
                  <a:lnTo>
                    <a:pt x="9" y="27"/>
                  </a:lnTo>
                  <a:lnTo>
                    <a:pt x="9" y="28"/>
                  </a:lnTo>
                  <a:lnTo>
                    <a:pt x="9" y="30"/>
                  </a:lnTo>
                  <a:lnTo>
                    <a:pt x="9" y="32"/>
                  </a:lnTo>
                  <a:lnTo>
                    <a:pt x="8" y="34"/>
                  </a:lnTo>
                  <a:lnTo>
                    <a:pt x="7" y="33"/>
                  </a:lnTo>
                  <a:lnTo>
                    <a:pt x="5" y="30"/>
                  </a:lnTo>
                  <a:lnTo>
                    <a:pt x="2" y="26"/>
                  </a:lnTo>
                  <a:lnTo>
                    <a:pt x="0" y="2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0" name="Freeform 429"/>
            <p:cNvSpPr>
              <a:spLocks/>
            </p:cNvSpPr>
            <p:nvPr/>
          </p:nvSpPr>
          <p:spPr bwMode="auto">
            <a:xfrm>
              <a:off x="5294" y="3326"/>
              <a:ext cx="21" cy="10"/>
            </a:xfrm>
            <a:custGeom>
              <a:avLst/>
              <a:gdLst>
                <a:gd name="T0" fmla="*/ 1 w 42"/>
                <a:gd name="T1" fmla="*/ 0 h 19"/>
                <a:gd name="T2" fmla="*/ 1 w 42"/>
                <a:gd name="T3" fmla="*/ 1 h 19"/>
                <a:gd name="T4" fmla="*/ 1 w 42"/>
                <a:gd name="T5" fmla="*/ 1 h 19"/>
                <a:gd name="T6" fmla="*/ 1 w 42"/>
                <a:gd name="T7" fmla="*/ 1 h 19"/>
                <a:gd name="T8" fmla="*/ 0 w 42"/>
                <a:gd name="T9" fmla="*/ 1 h 19"/>
                <a:gd name="T10" fmla="*/ 1 w 42"/>
                <a:gd name="T11" fmla="*/ 1 h 19"/>
                <a:gd name="T12" fmla="*/ 1 w 42"/>
                <a:gd name="T13" fmla="*/ 1 h 19"/>
                <a:gd name="T14" fmla="*/ 1 w 42"/>
                <a:gd name="T15" fmla="*/ 1 h 19"/>
                <a:gd name="T16" fmla="*/ 1 w 42"/>
                <a:gd name="T17" fmla="*/ 1 h 19"/>
                <a:gd name="T18" fmla="*/ 1 w 42"/>
                <a:gd name="T19" fmla="*/ 1 h 19"/>
                <a:gd name="T20" fmla="*/ 1 w 42"/>
                <a:gd name="T21" fmla="*/ 1 h 19"/>
                <a:gd name="T22" fmla="*/ 1 w 42"/>
                <a:gd name="T23" fmla="*/ 1 h 19"/>
                <a:gd name="T24" fmla="*/ 1 w 42"/>
                <a:gd name="T25" fmla="*/ 1 h 19"/>
                <a:gd name="T26" fmla="*/ 1 w 42"/>
                <a:gd name="T27" fmla="*/ 1 h 19"/>
                <a:gd name="T28" fmla="*/ 1 w 42"/>
                <a:gd name="T29" fmla="*/ 1 h 19"/>
                <a:gd name="T30" fmla="*/ 1 w 42"/>
                <a:gd name="T31" fmla="*/ 1 h 19"/>
                <a:gd name="T32" fmla="*/ 1 w 42"/>
                <a:gd name="T33" fmla="*/ 1 h 19"/>
                <a:gd name="T34" fmla="*/ 1 w 42"/>
                <a:gd name="T35" fmla="*/ 1 h 19"/>
                <a:gd name="T36" fmla="*/ 1 w 42"/>
                <a:gd name="T37" fmla="*/ 1 h 19"/>
                <a:gd name="T38" fmla="*/ 1 w 42"/>
                <a:gd name="T39" fmla="*/ 1 h 19"/>
                <a:gd name="T40" fmla="*/ 1 w 42"/>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9"/>
                <a:gd name="T65" fmla="*/ 42 w 4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9">
                  <a:moveTo>
                    <a:pt x="21" y="0"/>
                  </a:moveTo>
                  <a:lnTo>
                    <a:pt x="13" y="2"/>
                  </a:lnTo>
                  <a:lnTo>
                    <a:pt x="6" y="6"/>
                  </a:lnTo>
                  <a:lnTo>
                    <a:pt x="1" y="9"/>
                  </a:lnTo>
                  <a:lnTo>
                    <a:pt x="0" y="11"/>
                  </a:lnTo>
                  <a:lnTo>
                    <a:pt x="1" y="14"/>
                  </a:lnTo>
                  <a:lnTo>
                    <a:pt x="6" y="16"/>
                  </a:lnTo>
                  <a:lnTo>
                    <a:pt x="12" y="18"/>
                  </a:lnTo>
                  <a:lnTo>
                    <a:pt x="19" y="19"/>
                  </a:lnTo>
                  <a:lnTo>
                    <a:pt x="27" y="18"/>
                  </a:lnTo>
                  <a:lnTo>
                    <a:pt x="34" y="16"/>
                  </a:lnTo>
                  <a:lnTo>
                    <a:pt x="39" y="14"/>
                  </a:lnTo>
                  <a:lnTo>
                    <a:pt x="42" y="11"/>
                  </a:lnTo>
                  <a:lnTo>
                    <a:pt x="37" y="10"/>
                  </a:lnTo>
                  <a:lnTo>
                    <a:pt x="28" y="10"/>
                  </a:lnTo>
                  <a:lnTo>
                    <a:pt x="18" y="10"/>
                  </a:lnTo>
                  <a:lnTo>
                    <a:pt x="13" y="9"/>
                  </a:lnTo>
                  <a:lnTo>
                    <a:pt x="14" y="7"/>
                  </a:lnTo>
                  <a:lnTo>
                    <a:pt x="18" y="5"/>
                  </a:lnTo>
                  <a:lnTo>
                    <a:pt x="20" y="2"/>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1" name="Freeform 430"/>
            <p:cNvSpPr>
              <a:spLocks/>
            </p:cNvSpPr>
            <p:nvPr/>
          </p:nvSpPr>
          <p:spPr bwMode="auto">
            <a:xfrm>
              <a:off x="5246" y="3177"/>
              <a:ext cx="37" cy="128"/>
            </a:xfrm>
            <a:custGeom>
              <a:avLst/>
              <a:gdLst>
                <a:gd name="T0" fmla="*/ 1 w 73"/>
                <a:gd name="T1" fmla="*/ 1 h 254"/>
                <a:gd name="T2" fmla="*/ 1 w 73"/>
                <a:gd name="T3" fmla="*/ 1 h 254"/>
                <a:gd name="T4" fmla="*/ 1 w 73"/>
                <a:gd name="T5" fmla="*/ 1 h 254"/>
                <a:gd name="T6" fmla="*/ 1 w 73"/>
                <a:gd name="T7" fmla="*/ 1 h 254"/>
                <a:gd name="T8" fmla="*/ 1 w 73"/>
                <a:gd name="T9" fmla="*/ 1 h 254"/>
                <a:gd name="T10" fmla="*/ 1 w 73"/>
                <a:gd name="T11" fmla="*/ 1 h 254"/>
                <a:gd name="T12" fmla="*/ 1 w 73"/>
                <a:gd name="T13" fmla="*/ 1 h 254"/>
                <a:gd name="T14" fmla="*/ 1 w 73"/>
                <a:gd name="T15" fmla="*/ 1 h 254"/>
                <a:gd name="T16" fmla="*/ 1 w 73"/>
                <a:gd name="T17" fmla="*/ 1 h 254"/>
                <a:gd name="T18" fmla="*/ 1 w 73"/>
                <a:gd name="T19" fmla="*/ 1 h 254"/>
                <a:gd name="T20" fmla="*/ 0 w 73"/>
                <a:gd name="T21" fmla="*/ 1 h 254"/>
                <a:gd name="T22" fmla="*/ 1 w 73"/>
                <a:gd name="T23" fmla="*/ 1 h 254"/>
                <a:gd name="T24" fmla="*/ 1 w 73"/>
                <a:gd name="T25" fmla="*/ 1 h 254"/>
                <a:gd name="T26" fmla="*/ 1 w 73"/>
                <a:gd name="T27" fmla="*/ 1 h 254"/>
                <a:gd name="T28" fmla="*/ 1 w 73"/>
                <a:gd name="T29" fmla="*/ 1 h 254"/>
                <a:gd name="T30" fmla="*/ 1 w 73"/>
                <a:gd name="T31" fmla="*/ 1 h 254"/>
                <a:gd name="T32" fmla="*/ 1 w 73"/>
                <a:gd name="T33" fmla="*/ 1 h 254"/>
                <a:gd name="T34" fmla="*/ 1 w 73"/>
                <a:gd name="T35" fmla="*/ 1 h 254"/>
                <a:gd name="T36" fmla="*/ 1 w 73"/>
                <a:gd name="T37" fmla="*/ 1 h 254"/>
                <a:gd name="T38" fmla="*/ 1 w 73"/>
                <a:gd name="T39" fmla="*/ 1 h 254"/>
                <a:gd name="T40" fmla="*/ 1 w 73"/>
                <a:gd name="T41" fmla="*/ 1 h 254"/>
                <a:gd name="T42" fmla="*/ 1 w 73"/>
                <a:gd name="T43" fmla="*/ 1 h 254"/>
                <a:gd name="T44" fmla="*/ 1 w 73"/>
                <a:gd name="T45" fmla="*/ 1 h 254"/>
                <a:gd name="T46" fmla="*/ 1 w 73"/>
                <a:gd name="T47" fmla="*/ 1 h 254"/>
                <a:gd name="T48" fmla="*/ 1 w 73"/>
                <a:gd name="T49" fmla="*/ 1 h 254"/>
                <a:gd name="T50" fmla="*/ 1 w 73"/>
                <a:gd name="T51" fmla="*/ 1 h 254"/>
                <a:gd name="T52" fmla="*/ 1 w 73"/>
                <a:gd name="T53" fmla="*/ 1 h 254"/>
                <a:gd name="T54" fmla="*/ 1 w 73"/>
                <a:gd name="T55" fmla="*/ 1 h 254"/>
                <a:gd name="T56" fmla="*/ 1 w 73"/>
                <a:gd name="T57" fmla="*/ 1 h 254"/>
                <a:gd name="T58" fmla="*/ 1 w 73"/>
                <a:gd name="T59" fmla="*/ 1 h 254"/>
                <a:gd name="T60" fmla="*/ 1 w 73"/>
                <a:gd name="T61" fmla="*/ 1 h 254"/>
                <a:gd name="T62" fmla="*/ 1 w 73"/>
                <a:gd name="T63" fmla="*/ 1 h 254"/>
                <a:gd name="T64" fmla="*/ 1 w 73"/>
                <a:gd name="T65" fmla="*/ 1 h 254"/>
                <a:gd name="T66" fmla="*/ 1 w 73"/>
                <a:gd name="T67" fmla="*/ 1 h 254"/>
                <a:gd name="T68" fmla="*/ 1 w 73"/>
                <a:gd name="T69" fmla="*/ 1 h 254"/>
                <a:gd name="T70" fmla="*/ 1 w 73"/>
                <a:gd name="T71" fmla="*/ 1 h 2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
                <a:gd name="T109" fmla="*/ 0 h 254"/>
                <a:gd name="T110" fmla="*/ 73 w 73"/>
                <a:gd name="T111" fmla="*/ 254 h 2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 h="254">
                  <a:moveTo>
                    <a:pt x="71" y="0"/>
                  </a:moveTo>
                  <a:lnTo>
                    <a:pt x="69" y="1"/>
                  </a:lnTo>
                  <a:lnTo>
                    <a:pt x="64" y="3"/>
                  </a:lnTo>
                  <a:lnTo>
                    <a:pt x="60" y="6"/>
                  </a:lnTo>
                  <a:lnTo>
                    <a:pt x="56" y="7"/>
                  </a:lnTo>
                  <a:lnTo>
                    <a:pt x="55" y="7"/>
                  </a:lnTo>
                  <a:lnTo>
                    <a:pt x="53" y="7"/>
                  </a:lnTo>
                  <a:lnTo>
                    <a:pt x="52" y="6"/>
                  </a:lnTo>
                  <a:lnTo>
                    <a:pt x="50" y="4"/>
                  </a:lnTo>
                  <a:lnTo>
                    <a:pt x="48" y="4"/>
                  </a:lnTo>
                  <a:lnTo>
                    <a:pt x="47" y="4"/>
                  </a:lnTo>
                  <a:lnTo>
                    <a:pt x="43" y="4"/>
                  </a:lnTo>
                  <a:lnTo>
                    <a:pt x="39" y="4"/>
                  </a:lnTo>
                  <a:lnTo>
                    <a:pt x="35" y="4"/>
                  </a:lnTo>
                  <a:lnTo>
                    <a:pt x="31" y="4"/>
                  </a:lnTo>
                  <a:lnTo>
                    <a:pt x="25" y="4"/>
                  </a:lnTo>
                  <a:lnTo>
                    <a:pt x="18" y="3"/>
                  </a:ln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0" y="141"/>
                  </a:lnTo>
                  <a:lnTo>
                    <a:pt x="30" y="147"/>
                  </a:lnTo>
                  <a:lnTo>
                    <a:pt x="30" y="154"/>
                  </a:lnTo>
                  <a:lnTo>
                    <a:pt x="31" y="158"/>
                  </a:lnTo>
                  <a:lnTo>
                    <a:pt x="32" y="160"/>
                  </a:lnTo>
                  <a:lnTo>
                    <a:pt x="32" y="163"/>
                  </a:lnTo>
                  <a:lnTo>
                    <a:pt x="32" y="167"/>
                  </a:lnTo>
                  <a:lnTo>
                    <a:pt x="32" y="171"/>
                  </a:lnTo>
                  <a:lnTo>
                    <a:pt x="32" y="172"/>
                  </a:lnTo>
                  <a:lnTo>
                    <a:pt x="32" y="175"/>
                  </a:lnTo>
                  <a:lnTo>
                    <a:pt x="32" y="176"/>
                  </a:lnTo>
                  <a:lnTo>
                    <a:pt x="31" y="177"/>
                  </a:lnTo>
                  <a:lnTo>
                    <a:pt x="31" y="181"/>
                  </a:lnTo>
                  <a:lnTo>
                    <a:pt x="29" y="187"/>
                  </a:lnTo>
                  <a:lnTo>
                    <a:pt x="26" y="195"/>
                  </a:lnTo>
                  <a:lnTo>
                    <a:pt x="23" y="206"/>
                  </a:lnTo>
                  <a:lnTo>
                    <a:pt x="22" y="208"/>
                  </a:lnTo>
                  <a:lnTo>
                    <a:pt x="19" y="214"/>
                  </a:lnTo>
                  <a:lnTo>
                    <a:pt x="17" y="221"/>
                  </a:lnTo>
                  <a:lnTo>
                    <a:pt x="16" y="229"/>
                  </a:lnTo>
                  <a:lnTo>
                    <a:pt x="16" y="237"/>
                  </a:lnTo>
                  <a:lnTo>
                    <a:pt x="18" y="245"/>
                  </a:lnTo>
                  <a:lnTo>
                    <a:pt x="25" y="251"/>
                  </a:lnTo>
                  <a:lnTo>
                    <a:pt x="37" y="254"/>
                  </a:lnTo>
                  <a:lnTo>
                    <a:pt x="49" y="253"/>
                  </a:lnTo>
                  <a:lnTo>
                    <a:pt x="57" y="245"/>
                  </a:lnTo>
                  <a:lnTo>
                    <a:pt x="62" y="231"/>
                  </a:lnTo>
                  <a:lnTo>
                    <a:pt x="64" y="213"/>
                  </a:lnTo>
                  <a:lnTo>
                    <a:pt x="67" y="197"/>
                  </a:lnTo>
                  <a:lnTo>
                    <a:pt x="69" y="179"/>
                  </a:lnTo>
                  <a:lnTo>
                    <a:pt x="71" y="164"/>
                  </a:lnTo>
                  <a:lnTo>
                    <a:pt x="70" y="153"/>
                  </a:lnTo>
                  <a:lnTo>
                    <a:pt x="68" y="145"/>
                  </a:lnTo>
                  <a:lnTo>
                    <a:pt x="67" y="136"/>
                  </a:lnTo>
                  <a:lnTo>
                    <a:pt x="67" y="126"/>
                  </a:lnTo>
                  <a:lnTo>
                    <a:pt x="68" y="116"/>
                  </a:lnTo>
                  <a:lnTo>
                    <a:pt x="69" y="100"/>
                  </a:lnTo>
                  <a:lnTo>
                    <a:pt x="72" y="76"/>
                  </a:lnTo>
                  <a:lnTo>
                    <a:pt x="73" y="52"/>
                  </a:lnTo>
                  <a:lnTo>
                    <a:pt x="73" y="37"/>
                  </a:lnTo>
                  <a:lnTo>
                    <a:pt x="72" y="27"/>
                  </a:lnTo>
                  <a:lnTo>
                    <a:pt x="71" y="18"/>
                  </a:lnTo>
                  <a:lnTo>
                    <a:pt x="71" y="9"/>
                  </a:lnTo>
                  <a:lnTo>
                    <a:pt x="7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2" name="Freeform 431"/>
            <p:cNvSpPr>
              <a:spLocks/>
            </p:cNvSpPr>
            <p:nvPr/>
          </p:nvSpPr>
          <p:spPr bwMode="auto">
            <a:xfrm>
              <a:off x="5287" y="3160"/>
              <a:ext cx="39" cy="167"/>
            </a:xfrm>
            <a:custGeom>
              <a:avLst/>
              <a:gdLst>
                <a:gd name="T0" fmla="*/ 0 w 79"/>
                <a:gd name="T1" fmla="*/ 0 h 335"/>
                <a:gd name="T2" fmla="*/ 0 w 79"/>
                <a:gd name="T3" fmla="*/ 0 h 335"/>
                <a:gd name="T4" fmla="*/ 0 w 79"/>
                <a:gd name="T5" fmla="*/ 0 h 335"/>
                <a:gd name="T6" fmla="*/ 0 w 79"/>
                <a:gd name="T7" fmla="*/ 0 h 335"/>
                <a:gd name="T8" fmla="*/ 0 w 79"/>
                <a:gd name="T9" fmla="*/ 0 h 335"/>
                <a:gd name="T10" fmla="*/ 0 w 79"/>
                <a:gd name="T11" fmla="*/ 0 h 335"/>
                <a:gd name="T12" fmla="*/ 0 w 79"/>
                <a:gd name="T13" fmla="*/ 0 h 335"/>
                <a:gd name="T14" fmla="*/ 0 w 79"/>
                <a:gd name="T15" fmla="*/ 0 h 335"/>
                <a:gd name="T16" fmla="*/ 0 w 79"/>
                <a:gd name="T17" fmla="*/ 0 h 335"/>
                <a:gd name="T18" fmla="*/ 0 w 79"/>
                <a:gd name="T19" fmla="*/ 0 h 335"/>
                <a:gd name="T20" fmla="*/ 0 w 79"/>
                <a:gd name="T21" fmla="*/ 0 h 335"/>
                <a:gd name="T22" fmla="*/ 0 w 79"/>
                <a:gd name="T23" fmla="*/ 0 h 335"/>
                <a:gd name="T24" fmla="*/ 0 w 79"/>
                <a:gd name="T25" fmla="*/ 0 h 335"/>
                <a:gd name="T26" fmla="*/ 0 w 79"/>
                <a:gd name="T27" fmla="*/ 0 h 335"/>
                <a:gd name="T28" fmla="*/ 0 w 79"/>
                <a:gd name="T29" fmla="*/ 0 h 335"/>
                <a:gd name="T30" fmla="*/ 0 w 79"/>
                <a:gd name="T31" fmla="*/ 0 h 335"/>
                <a:gd name="T32" fmla="*/ 0 w 79"/>
                <a:gd name="T33" fmla="*/ 0 h 335"/>
                <a:gd name="T34" fmla="*/ 0 w 79"/>
                <a:gd name="T35" fmla="*/ 0 h 335"/>
                <a:gd name="T36" fmla="*/ 0 w 79"/>
                <a:gd name="T37" fmla="*/ 0 h 335"/>
                <a:gd name="T38" fmla="*/ 0 w 79"/>
                <a:gd name="T39" fmla="*/ 0 h 335"/>
                <a:gd name="T40" fmla="*/ 0 w 79"/>
                <a:gd name="T41" fmla="*/ 0 h 335"/>
                <a:gd name="T42" fmla="*/ 0 w 79"/>
                <a:gd name="T43" fmla="*/ 0 h 335"/>
                <a:gd name="T44" fmla="*/ 0 w 79"/>
                <a:gd name="T45" fmla="*/ 0 h 335"/>
                <a:gd name="T46" fmla="*/ 0 w 79"/>
                <a:gd name="T47" fmla="*/ 0 h 335"/>
                <a:gd name="T48" fmla="*/ 0 w 79"/>
                <a:gd name="T49" fmla="*/ 0 h 335"/>
                <a:gd name="T50" fmla="*/ 0 w 79"/>
                <a:gd name="T51" fmla="*/ 0 h 335"/>
                <a:gd name="T52" fmla="*/ 0 w 79"/>
                <a:gd name="T53" fmla="*/ 0 h 335"/>
                <a:gd name="T54" fmla="*/ 0 w 79"/>
                <a:gd name="T55" fmla="*/ 0 h 335"/>
                <a:gd name="T56" fmla="*/ 0 w 79"/>
                <a:gd name="T57" fmla="*/ 0 h 335"/>
                <a:gd name="T58" fmla="*/ 0 w 79"/>
                <a:gd name="T59" fmla="*/ 0 h 335"/>
                <a:gd name="T60" fmla="*/ 0 w 79"/>
                <a:gd name="T61" fmla="*/ 0 h 335"/>
                <a:gd name="T62" fmla="*/ 0 w 79"/>
                <a:gd name="T63" fmla="*/ 0 h 335"/>
                <a:gd name="T64" fmla="*/ 0 w 79"/>
                <a:gd name="T65" fmla="*/ 0 h 335"/>
                <a:gd name="T66" fmla="*/ 0 w 79"/>
                <a:gd name="T67" fmla="*/ 0 h 335"/>
                <a:gd name="T68" fmla="*/ 0 w 79"/>
                <a:gd name="T69" fmla="*/ 0 h 335"/>
                <a:gd name="T70" fmla="*/ 0 w 79"/>
                <a:gd name="T71" fmla="*/ 0 h 3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35"/>
                <a:gd name="T110" fmla="*/ 79 w 79"/>
                <a:gd name="T111" fmla="*/ 335 h 3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35">
                  <a:moveTo>
                    <a:pt x="79" y="0"/>
                  </a:moveTo>
                  <a:lnTo>
                    <a:pt x="74" y="1"/>
                  </a:lnTo>
                  <a:lnTo>
                    <a:pt x="67" y="4"/>
                  </a:lnTo>
                  <a:lnTo>
                    <a:pt x="58" y="7"/>
                  </a:lnTo>
                  <a:lnTo>
                    <a:pt x="48" y="12"/>
                  </a:lnTo>
                  <a:lnTo>
                    <a:pt x="36" y="15"/>
                  </a:lnTo>
                  <a:lnTo>
                    <a:pt x="25" y="20"/>
                  </a:lnTo>
                  <a:lnTo>
                    <a:pt x="14" y="23"/>
                  </a:lnTo>
                  <a:lnTo>
                    <a:pt x="5" y="27"/>
                  </a:lnTo>
                  <a:lnTo>
                    <a:pt x="5" y="28"/>
                  </a:lnTo>
                  <a:lnTo>
                    <a:pt x="5" y="30"/>
                  </a:lnTo>
                  <a:lnTo>
                    <a:pt x="5" y="31"/>
                  </a:lnTo>
                  <a:lnTo>
                    <a:pt x="5" y="34"/>
                  </a:lnTo>
                  <a:lnTo>
                    <a:pt x="3" y="44"/>
                  </a:lnTo>
                  <a:lnTo>
                    <a:pt x="2" y="54"/>
                  </a:lnTo>
                  <a:lnTo>
                    <a:pt x="0" y="68"/>
                  </a:lnTo>
                  <a:lnTo>
                    <a:pt x="0" y="84"/>
                  </a:lnTo>
                  <a:lnTo>
                    <a:pt x="3" y="115"/>
                  </a:lnTo>
                  <a:lnTo>
                    <a:pt x="7" y="147"/>
                  </a:lnTo>
                  <a:lnTo>
                    <a:pt x="11" y="176"/>
                  </a:lnTo>
                  <a:lnTo>
                    <a:pt x="14" y="198"/>
                  </a:lnTo>
                  <a:lnTo>
                    <a:pt x="17" y="215"/>
                  </a:lnTo>
                  <a:lnTo>
                    <a:pt x="18" y="234"/>
                  </a:lnTo>
                  <a:lnTo>
                    <a:pt x="18" y="249"/>
                  </a:lnTo>
                  <a:lnTo>
                    <a:pt x="15" y="260"/>
                  </a:lnTo>
                  <a:lnTo>
                    <a:pt x="13" y="269"/>
                  </a:lnTo>
                  <a:lnTo>
                    <a:pt x="11" y="276"/>
                  </a:lnTo>
                  <a:lnTo>
                    <a:pt x="10" y="283"/>
                  </a:lnTo>
                  <a:lnTo>
                    <a:pt x="10" y="287"/>
                  </a:lnTo>
                  <a:lnTo>
                    <a:pt x="11" y="290"/>
                  </a:lnTo>
                  <a:lnTo>
                    <a:pt x="11" y="292"/>
                  </a:lnTo>
                  <a:lnTo>
                    <a:pt x="11" y="296"/>
                  </a:lnTo>
                  <a:lnTo>
                    <a:pt x="11" y="299"/>
                  </a:lnTo>
                  <a:lnTo>
                    <a:pt x="10" y="302"/>
                  </a:lnTo>
                  <a:lnTo>
                    <a:pt x="10" y="304"/>
                  </a:lnTo>
                  <a:lnTo>
                    <a:pt x="9" y="307"/>
                  </a:lnTo>
                  <a:lnTo>
                    <a:pt x="9" y="310"/>
                  </a:lnTo>
                  <a:lnTo>
                    <a:pt x="9" y="313"/>
                  </a:lnTo>
                  <a:lnTo>
                    <a:pt x="10" y="319"/>
                  </a:lnTo>
                  <a:lnTo>
                    <a:pt x="11" y="325"/>
                  </a:lnTo>
                  <a:lnTo>
                    <a:pt x="12" y="329"/>
                  </a:lnTo>
                  <a:lnTo>
                    <a:pt x="13" y="333"/>
                  </a:lnTo>
                  <a:lnTo>
                    <a:pt x="17" y="334"/>
                  </a:lnTo>
                  <a:lnTo>
                    <a:pt x="19" y="335"/>
                  </a:lnTo>
                  <a:lnTo>
                    <a:pt x="22" y="335"/>
                  </a:lnTo>
                  <a:lnTo>
                    <a:pt x="28" y="334"/>
                  </a:lnTo>
                  <a:lnTo>
                    <a:pt x="36" y="333"/>
                  </a:lnTo>
                  <a:lnTo>
                    <a:pt x="45" y="332"/>
                  </a:lnTo>
                  <a:lnTo>
                    <a:pt x="52" y="332"/>
                  </a:lnTo>
                  <a:lnTo>
                    <a:pt x="57" y="333"/>
                  </a:lnTo>
                  <a:lnTo>
                    <a:pt x="61" y="332"/>
                  </a:lnTo>
                  <a:lnTo>
                    <a:pt x="64" y="328"/>
                  </a:lnTo>
                  <a:lnTo>
                    <a:pt x="64" y="322"/>
                  </a:lnTo>
                  <a:lnTo>
                    <a:pt x="61" y="316"/>
                  </a:lnTo>
                  <a:lnTo>
                    <a:pt x="59" y="306"/>
                  </a:lnTo>
                  <a:lnTo>
                    <a:pt x="56" y="298"/>
                  </a:lnTo>
                  <a:lnTo>
                    <a:pt x="53" y="291"/>
                  </a:lnTo>
                  <a:lnTo>
                    <a:pt x="52" y="282"/>
                  </a:lnTo>
                  <a:lnTo>
                    <a:pt x="50" y="273"/>
                  </a:lnTo>
                  <a:lnTo>
                    <a:pt x="49" y="264"/>
                  </a:lnTo>
                  <a:lnTo>
                    <a:pt x="48" y="258"/>
                  </a:lnTo>
                  <a:lnTo>
                    <a:pt x="49" y="246"/>
                  </a:lnTo>
                  <a:lnTo>
                    <a:pt x="51" y="226"/>
                  </a:lnTo>
                  <a:lnTo>
                    <a:pt x="55" y="203"/>
                  </a:lnTo>
                  <a:lnTo>
                    <a:pt x="57" y="184"/>
                  </a:lnTo>
                  <a:lnTo>
                    <a:pt x="60" y="160"/>
                  </a:lnTo>
                  <a:lnTo>
                    <a:pt x="66" y="127"/>
                  </a:lnTo>
                  <a:lnTo>
                    <a:pt x="72" y="92"/>
                  </a:lnTo>
                  <a:lnTo>
                    <a:pt x="74" y="69"/>
                  </a:lnTo>
                  <a:lnTo>
                    <a:pt x="74" y="52"/>
                  </a:lnTo>
                  <a:lnTo>
                    <a:pt x="75" y="31"/>
                  </a:lnTo>
                  <a:lnTo>
                    <a:pt x="78" y="12"/>
                  </a:lnTo>
                  <a:lnTo>
                    <a:pt x="79"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3" name="Freeform 432"/>
            <p:cNvSpPr>
              <a:spLocks/>
            </p:cNvSpPr>
            <p:nvPr/>
          </p:nvSpPr>
          <p:spPr bwMode="auto">
            <a:xfrm>
              <a:off x="5253" y="2716"/>
              <a:ext cx="62" cy="151"/>
            </a:xfrm>
            <a:custGeom>
              <a:avLst/>
              <a:gdLst>
                <a:gd name="T0" fmla="*/ 0 w 126"/>
                <a:gd name="T1" fmla="*/ 1 h 300"/>
                <a:gd name="T2" fmla="*/ 0 w 126"/>
                <a:gd name="T3" fmla="*/ 1 h 300"/>
                <a:gd name="T4" fmla="*/ 0 w 126"/>
                <a:gd name="T5" fmla="*/ 1 h 300"/>
                <a:gd name="T6" fmla="*/ 0 w 126"/>
                <a:gd name="T7" fmla="*/ 1 h 300"/>
                <a:gd name="T8" fmla="*/ 0 w 126"/>
                <a:gd name="T9" fmla="*/ 1 h 300"/>
                <a:gd name="T10" fmla="*/ 0 w 126"/>
                <a:gd name="T11" fmla="*/ 1 h 300"/>
                <a:gd name="T12" fmla="*/ 0 w 126"/>
                <a:gd name="T13" fmla="*/ 1 h 300"/>
                <a:gd name="T14" fmla="*/ 0 w 126"/>
                <a:gd name="T15" fmla="*/ 1 h 300"/>
                <a:gd name="T16" fmla="*/ 0 w 126"/>
                <a:gd name="T17" fmla="*/ 1 h 300"/>
                <a:gd name="T18" fmla="*/ 0 w 126"/>
                <a:gd name="T19" fmla="*/ 1 h 300"/>
                <a:gd name="T20" fmla="*/ 0 w 126"/>
                <a:gd name="T21" fmla="*/ 1 h 300"/>
                <a:gd name="T22" fmla="*/ 0 w 126"/>
                <a:gd name="T23" fmla="*/ 1 h 300"/>
                <a:gd name="T24" fmla="*/ 0 w 126"/>
                <a:gd name="T25" fmla="*/ 1 h 300"/>
                <a:gd name="T26" fmla="*/ 0 w 126"/>
                <a:gd name="T27" fmla="*/ 1 h 300"/>
                <a:gd name="T28" fmla="*/ 0 w 126"/>
                <a:gd name="T29" fmla="*/ 1 h 300"/>
                <a:gd name="T30" fmla="*/ 0 w 126"/>
                <a:gd name="T31" fmla="*/ 1 h 300"/>
                <a:gd name="T32" fmla="*/ 0 w 126"/>
                <a:gd name="T33" fmla="*/ 1 h 300"/>
                <a:gd name="T34" fmla="*/ 0 w 126"/>
                <a:gd name="T35" fmla="*/ 1 h 300"/>
                <a:gd name="T36" fmla="*/ 0 w 126"/>
                <a:gd name="T37" fmla="*/ 1 h 300"/>
                <a:gd name="T38" fmla="*/ 0 w 126"/>
                <a:gd name="T39" fmla="*/ 1 h 300"/>
                <a:gd name="T40" fmla="*/ 0 w 126"/>
                <a:gd name="T41" fmla="*/ 1 h 300"/>
                <a:gd name="T42" fmla="*/ 0 w 126"/>
                <a:gd name="T43" fmla="*/ 1 h 300"/>
                <a:gd name="T44" fmla="*/ 0 w 126"/>
                <a:gd name="T45" fmla="*/ 1 h 300"/>
                <a:gd name="T46" fmla="*/ 0 w 126"/>
                <a:gd name="T47" fmla="*/ 1 h 300"/>
                <a:gd name="T48" fmla="*/ 0 w 126"/>
                <a:gd name="T49" fmla="*/ 1 h 300"/>
                <a:gd name="T50" fmla="*/ 0 w 126"/>
                <a:gd name="T51" fmla="*/ 1 h 300"/>
                <a:gd name="T52" fmla="*/ 0 w 126"/>
                <a:gd name="T53" fmla="*/ 1 h 300"/>
                <a:gd name="T54" fmla="*/ 0 w 126"/>
                <a:gd name="T55" fmla="*/ 1 h 300"/>
                <a:gd name="T56" fmla="*/ 0 w 126"/>
                <a:gd name="T57" fmla="*/ 1 h 300"/>
                <a:gd name="T58" fmla="*/ 0 w 126"/>
                <a:gd name="T59" fmla="*/ 1 h 300"/>
                <a:gd name="T60" fmla="*/ 0 w 126"/>
                <a:gd name="T61" fmla="*/ 1 h 300"/>
                <a:gd name="T62" fmla="*/ 0 w 126"/>
                <a:gd name="T63" fmla="*/ 1 h 300"/>
                <a:gd name="T64" fmla="*/ 0 w 126"/>
                <a:gd name="T65" fmla="*/ 1 h 300"/>
                <a:gd name="T66" fmla="*/ 0 w 126"/>
                <a:gd name="T67" fmla="*/ 1 h 300"/>
                <a:gd name="T68" fmla="*/ 0 w 126"/>
                <a:gd name="T69" fmla="*/ 1 h 300"/>
                <a:gd name="T70" fmla="*/ 0 w 126"/>
                <a:gd name="T71" fmla="*/ 1 h 300"/>
                <a:gd name="T72" fmla="*/ 0 w 126"/>
                <a:gd name="T73" fmla="*/ 1 h 300"/>
                <a:gd name="T74" fmla="*/ 0 w 126"/>
                <a:gd name="T75" fmla="*/ 1 h 300"/>
                <a:gd name="T76" fmla="*/ 0 w 126"/>
                <a:gd name="T77" fmla="*/ 1 h 300"/>
                <a:gd name="T78" fmla="*/ 0 w 126"/>
                <a:gd name="T79" fmla="*/ 1 h 300"/>
                <a:gd name="T80" fmla="*/ 0 w 126"/>
                <a:gd name="T81" fmla="*/ 1 h 300"/>
                <a:gd name="T82" fmla="*/ 0 w 126"/>
                <a:gd name="T83" fmla="*/ 1 h 300"/>
                <a:gd name="T84" fmla="*/ 0 w 126"/>
                <a:gd name="T85" fmla="*/ 1 h 300"/>
                <a:gd name="T86" fmla="*/ 0 w 126"/>
                <a:gd name="T87" fmla="*/ 1 h 300"/>
                <a:gd name="T88" fmla="*/ 0 w 126"/>
                <a:gd name="T89" fmla="*/ 1 h 300"/>
                <a:gd name="T90" fmla="*/ 0 w 126"/>
                <a:gd name="T91" fmla="*/ 1 h 300"/>
                <a:gd name="T92" fmla="*/ 0 w 126"/>
                <a:gd name="T93" fmla="*/ 1 h 300"/>
                <a:gd name="T94" fmla="*/ 0 w 126"/>
                <a:gd name="T95" fmla="*/ 1 h 300"/>
                <a:gd name="T96" fmla="*/ 0 w 126"/>
                <a:gd name="T97" fmla="*/ 1 h 300"/>
                <a:gd name="T98" fmla="*/ 0 w 126"/>
                <a:gd name="T99" fmla="*/ 1 h 300"/>
                <a:gd name="T100" fmla="*/ 0 w 126"/>
                <a:gd name="T101" fmla="*/ 1 h 300"/>
                <a:gd name="T102" fmla="*/ 0 w 126"/>
                <a:gd name="T103" fmla="*/ 1 h 300"/>
                <a:gd name="T104" fmla="*/ 0 w 126"/>
                <a:gd name="T105" fmla="*/ 1 h 300"/>
                <a:gd name="T106" fmla="*/ 0 w 126"/>
                <a:gd name="T107" fmla="*/ 1 h 300"/>
                <a:gd name="T108" fmla="*/ 0 w 126"/>
                <a:gd name="T109" fmla="*/ 1 h 300"/>
                <a:gd name="T110" fmla="*/ 0 w 126"/>
                <a:gd name="T111" fmla="*/ 1 h 3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6"/>
                <a:gd name="T169" fmla="*/ 0 h 300"/>
                <a:gd name="T170" fmla="*/ 126 w 126"/>
                <a:gd name="T171" fmla="*/ 300 h 30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6" h="300">
                  <a:moveTo>
                    <a:pt x="126" y="87"/>
                  </a:moveTo>
                  <a:lnTo>
                    <a:pt x="125" y="92"/>
                  </a:lnTo>
                  <a:lnTo>
                    <a:pt x="124" y="97"/>
                  </a:lnTo>
                  <a:lnTo>
                    <a:pt x="121" y="101"/>
                  </a:lnTo>
                  <a:lnTo>
                    <a:pt x="119" y="104"/>
                  </a:lnTo>
                  <a:lnTo>
                    <a:pt x="118" y="105"/>
                  </a:lnTo>
                  <a:lnTo>
                    <a:pt x="118" y="106"/>
                  </a:lnTo>
                  <a:lnTo>
                    <a:pt x="117" y="106"/>
                  </a:lnTo>
                  <a:lnTo>
                    <a:pt x="116" y="108"/>
                  </a:lnTo>
                  <a:lnTo>
                    <a:pt x="116" y="110"/>
                  </a:lnTo>
                  <a:lnTo>
                    <a:pt x="116" y="113"/>
                  </a:lnTo>
                  <a:lnTo>
                    <a:pt x="114" y="115"/>
                  </a:lnTo>
                  <a:lnTo>
                    <a:pt x="113" y="116"/>
                  </a:lnTo>
                  <a:lnTo>
                    <a:pt x="112" y="117"/>
                  </a:lnTo>
                  <a:lnTo>
                    <a:pt x="111" y="118"/>
                  </a:lnTo>
                  <a:lnTo>
                    <a:pt x="110" y="118"/>
                  </a:lnTo>
                  <a:lnTo>
                    <a:pt x="107" y="117"/>
                  </a:lnTo>
                  <a:lnTo>
                    <a:pt x="107" y="116"/>
                  </a:lnTo>
                  <a:lnTo>
                    <a:pt x="107" y="113"/>
                  </a:lnTo>
                  <a:lnTo>
                    <a:pt x="106" y="117"/>
                  </a:lnTo>
                  <a:lnTo>
                    <a:pt x="103" y="124"/>
                  </a:lnTo>
                  <a:lnTo>
                    <a:pt x="101" y="131"/>
                  </a:lnTo>
                  <a:lnTo>
                    <a:pt x="98" y="136"/>
                  </a:lnTo>
                  <a:lnTo>
                    <a:pt x="97" y="140"/>
                  </a:lnTo>
                  <a:lnTo>
                    <a:pt x="96" y="145"/>
                  </a:lnTo>
                  <a:lnTo>
                    <a:pt x="96" y="151"/>
                  </a:lnTo>
                  <a:lnTo>
                    <a:pt x="97" y="158"/>
                  </a:lnTo>
                  <a:lnTo>
                    <a:pt x="97" y="159"/>
                  </a:lnTo>
                  <a:lnTo>
                    <a:pt x="97" y="160"/>
                  </a:lnTo>
                  <a:lnTo>
                    <a:pt x="97" y="162"/>
                  </a:lnTo>
                  <a:lnTo>
                    <a:pt x="98" y="163"/>
                  </a:lnTo>
                  <a:lnTo>
                    <a:pt x="97" y="166"/>
                  </a:lnTo>
                  <a:lnTo>
                    <a:pt x="96" y="170"/>
                  </a:lnTo>
                  <a:lnTo>
                    <a:pt x="96" y="175"/>
                  </a:lnTo>
                  <a:lnTo>
                    <a:pt x="96" y="181"/>
                  </a:lnTo>
                  <a:lnTo>
                    <a:pt x="94" y="189"/>
                  </a:lnTo>
                  <a:lnTo>
                    <a:pt x="87" y="201"/>
                  </a:lnTo>
                  <a:lnTo>
                    <a:pt x="79" y="215"/>
                  </a:lnTo>
                  <a:lnTo>
                    <a:pt x="73" y="224"/>
                  </a:lnTo>
                  <a:lnTo>
                    <a:pt x="68" y="236"/>
                  </a:lnTo>
                  <a:lnTo>
                    <a:pt x="63" y="253"/>
                  </a:lnTo>
                  <a:lnTo>
                    <a:pt x="57" y="276"/>
                  </a:lnTo>
                  <a:lnTo>
                    <a:pt x="52" y="300"/>
                  </a:lnTo>
                  <a:lnTo>
                    <a:pt x="50" y="292"/>
                  </a:lnTo>
                  <a:lnTo>
                    <a:pt x="45" y="281"/>
                  </a:lnTo>
                  <a:lnTo>
                    <a:pt x="40" y="267"/>
                  </a:lnTo>
                  <a:lnTo>
                    <a:pt x="34" y="251"/>
                  </a:lnTo>
                  <a:lnTo>
                    <a:pt x="28" y="234"/>
                  </a:lnTo>
                  <a:lnTo>
                    <a:pt x="23" y="217"/>
                  </a:lnTo>
                  <a:lnTo>
                    <a:pt x="20" y="201"/>
                  </a:lnTo>
                  <a:lnTo>
                    <a:pt x="18" y="186"/>
                  </a:lnTo>
                  <a:lnTo>
                    <a:pt x="15" y="182"/>
                  </a:lnTo>
                  <a:lnTo>
                    <a:pt x="12" y="176"/>
                  </a:lnTo>
                  <a:lnTo>
                    <a:pt x="10" y="170"/>
                  </a:lnTo>
                  <a:lnTo>
                    <a:pt x="8" y="166"/>
                  </a:lnTo>
                  <a:lnTo>
                    <a:pt x="12" y="156"/>
                  </a:lnTo>
                  <a:lnTo>
                    <a:pt x="14" y="141"/>
                  </a:lnTo>
                  <a:lnTo>
                    <a:pt x="15" y="128"/>
                  </a:lnTo>
                  <a:lnTo>
                    <a:pt x="14" y="116"/>
                  </a:lnTo>
                  <a:lnTo>
                    <a:pt x="14" y="117"/>
                  </a:lnTo>
                  <a:lnTo>
                    <a:pt x="14" y="118"/>
                  </a:lnTo>
                  <a:lnTo>
                    <a:pt x="13" y="118"/>
                  </a:lnTo>
                  <a:lnTo>
                    <a:pt x="12" y="118"/>
                  </a:lnTo>
                  <a:lnTo>
                    <a:pt x="10" y="118"/>
                  </a:lnTo>
                  <a:lnTo>
                    <a:pt x="8" y="117"/>
                  </a:lnTo>
                  <a:lnTo>
                    <a:pt x="8" y="115"/>
                  </a:lnTo>
                  <a:lnTo>
                    <a:pt x="8" y="110"/>
                  </a:lnTo>
                  <a:lnTo>
                    <a:pt x="6" y="106"/>
                  </a:lnTo>
                  <a:lnTo>
                    <a:pt x="5" y="102"/>
                  </a:lnTo>
                  <a:lnTo>
                    <a:pt x="4" y="99"/>
                  </a:lnTo>
                  <a:lnTo>
                    <a:pt x="3" y="97"/>
                  </a:lnTo>
                  <a:lnTo>
                    <a:pt x="2" y="92"/>
                  </a:lnTo>
                  <a:lnTo>
                    <a:pt x="0" y="89"/>
                  </a:lnTo>
                  <a:lnTo>
                    <a:pt x="2" y="86"/>
                  </a:lnTo>
                  <a:lnTo>
                    <a:pt x="3" y="87"/>
                  </a:lnTo>
                  <a:lnTo>
                    <a:pt x="5" y="87"/>
                  </a:lnTo>
                  <a:lnTo>
                    <a:pt x="6" y="86"/>
                  </a:lnTo>
                  <a:lnTo>
                    <a:pt x="7" y="85"/>
                  </a:lnTo>
                  <a:lnTo>
                    <a:pt x="7" y="86"/>
                  </a:lnTo>
                  <a:lnTo>
                    <a:pt x="7" y="87"/>
                  </a:lnTo>
                  <a:lnTo>
                    <a:pt x="6" y="89"/>
                  </a:lnTo>
                  <a:lnTo>
                    <a:pt x="5" y="89"/>
                  </a:lnTo>
                  <a:lnTo>
                    <a:pt x="8" y="86"/>
                  </a:lnTo>
                  <a:lnTo>
                    <a:pt x="11" y="82"/>
                  </a:lnTo>
                  <a:lnTo>
                    <a:pt x="12" y="77"/>
                  </a:lnTo>
                  <a:lnTo>
                    <a:pt x="12" y="71"/>
                  </a:lnTo>
                  <a:lnTo>
                    <a:pt x="12" y="68"/>
                  </a:lnTo>
                  <a:lnTo>
                    <a:pt x="11" y="64"/>
                  </a:lnTo>
                  <a:lnTo>
                    <a:pt x="8" y="61"/>
                  </a:lnTo>
                  <a:lnTo>
                    <a:pt x="7" y="59"/>
                  </a:lnTo>
                  <a:lnTo>
                    <a:pt x="8" y="57"/>
                  </a:lnTo>
                  <a:lnTo>
                    <a:pt x="8" y="56"/>
                  </a:lnTo>
                  <a:lnTo>
                    <a:pt x="10" y="56"/>
                  </a:lnTo>
                  <a:lnTo>
                    <a:pt x="8" y="55"/>
                  </a:lnTo>
                  <a:lnTo>
                    <a:pt x="7" y="55"/>
                  </a:lnTo>
                  <a:lnTo>
                    <a:pt x="10" y="53"/>
                  </a:lnTo>
                  <a:lnTo>
                    <a:pt x="11" y="51"/>
                  </a:lnTo>
                  <a:lnTo>
                    <a:pt x="13" y="47"/>
                  </a:lnTo>
                  <a:lnTo>
                    <a:pt x="14" y="45"/>
                  </a:lnTo>
                  <a:lnTo>
                    <a:pt x="12" y="46"/>
                  </a:lnTo>
                  <a:lnTo>
                    <a:pt x="10" y="47"/>
                  </a:lnTo>
                  <a:lnTo>
                    <a:pt x="6" y="47"/>
                  </a:lnTo>
                  <a:lnTo>
                    <a:pt x="4" y="48"/>
                  </a:lnTo>
                  <a:lnTo>
                    <a:pt x="4" y="46"/>
                  </a:lnTo>
                  <a:lnTo>
                    <a:pt x="7" y="45"/>
                  </a:lnTo>
                  <a:lnTo>
                    <a:pt x="11" y="43"/>
                  </a:lnTo>
                  <a:lnTo>
                    <a:pt x="17" y="39"/>
                  </a:lnTo>
                  <a:lnTo>
                    <a:pt x="21" y="36"/>
                  </a:lnTo>
                  <a:lnTo>
                    <a:pt x="22" y="34"/>
                  </a:lnTo>
                  <a:lnTo>
                    <a:pt x="23" y="33"/>
                  </a:lnTo>
                  <a:lnTo>
                    <a:pt x="25" y="31"/>
                  </a:lnTo>
                  <a:lnTo>
                    <a:pt x="26" y="30"/>
                  </a:lnTo>
                  <a:lnTo>
                    <a:pt x="23" y="31"/>
                  </a:lnTo>
                  <a:lnTo>
                    <a:pt x="22" y="32"/>
                  </a:lnTo>
                  <a:lnTo>
                    <a:pt x="20" y="33"/>
                  </a:lnTo>
                  <a:lnTo>
                    <a:pt x="18" y="33"/>
                  </a:lnTo>
                  <a:lnTo>
                    <a:pt x="20" y="29"/>
                  </a:lnTo>
                  <a:lnTo>
                    <a:pt x="23" y="23"/>
                  </a:lnTo>
                  <a:lnTo>
                    <a:pt x="27" y="17"/>
                  </a:lnTo>
                  <a:lnTo>
                    <a:pt x="31" y="11"/>
                  </a:lnTo>
                  <a:lnTo>
                    <a:pt x="34" y="9"/>
                  </a:lnTo>
                  <a:lnTo>
                    <a:pt x="37" y="8"/>
                  </a:lnTo>
                  <a:lnTo>
                    <a:pt x="40" y="6"/>
                  </a:lnTo>
                  <a:lnTo>
                    <a:pt x="41" y="5"/>
                  </a:lnTo>
                  <a:lnTo>
                    <a:pt x="43" y="7"/>
                  </a:lnTo>
                  <a:lnTo>
                    <a:pt x="45" y="8"/>
                  </a:lnTo>
                  <a:lnTo>
                    <a:pt x="48" y="9"/>
                  </a:lnTo>
                  <a:lnTo>
                    <a:pt x="52" y="9"/>
                  </a:lnTo>
                  <a:lnTo>
                    <a:pt x="50" y="8"/>
                  </a:lnTo>
                  <a:lnTo>
                    <a:pt x="48" y="7"/>
                  </a:lnTo>
                  <a:lnTo>
                    <a:pt x="45" y="6"/>
                  </a:lnTo>
                  <a:lnTo>
                    <a:pt x="44" y="3"/>
                  </a:lnTo>
                  <a:lnTo>
                    <a:pt x="46" y="3"/>
                  </a:lnTo>
                  <a:lnTo>
                    <a:pt x="49" y="5"/>
                  </a:lnTo>
                  <a:lnTo>
                    <a:pt x="51" y="5"/>
                  </a:lnTo>
                  <a:lnTo>
                    <a:pt x="53" y="6"/>
                  </a:lnTo>
                  <a:lnTo>
                    <a:pt x="55" y="6"/>
                  </a:lnTo>
                  <a:lnTo>
                    <a:pt x="56" y="6"/>
                  </a:lnTo>
                  <a:lnTo>
                    <a:pt x="57" y="6"/>
                  </a:lnTo>
                  <a:lnTo>
                    <a:pt x="58" y="6"/>
                  </a:lnTo>
                  <a:lnTo>
                    <a:pt x="58" y="7"/>
                  </a:lnTo>
                  <a:lnTo>
                    <a:pt x="58" y="8"/>
                  </a:lnTo>
                  <a:lnTo>
                    <a:pt x="59" y="8"/>
                  </a:lnTo>
                  <a:lnTo>
                    <a:pt x="60" y="8"/>
                  </a:lnTo>
                  <a:lnTo>
                    <a:pt x="61" y="7"/>
                  </a:lnTo>
                  <a:lnTo>
                    <a:pt x="61" y="6"/>
                  </a:lnTo>
                  <a:lnTo>
                    <a:pt x="63" y="5"/>
                  </a:lnTo>
                  <a:lnTo>
                    <a:pt x="64" y="5"/>
                  </a:lnTo>
                  <a:lnTo>
                    <a:pt x="66" y="5"/>
                  </a:lnTo>
                  <a:lnTo>
                    <a:pt x="67" y="5"/>
                  </a:lnTo>
                  <a:lnTo>
                    <a:pt x="69" y="6"/>
                  </a:lnTo>
                  <a:lnTo>
                    <a:pt x="71" y="3"/>
                  </a:lnTo>
                  <a:lnTo>
                    <a:pt x="72" y="2"/>
                  </a:lnTo>
                  <a:lnTo>
                    <a:pt x="74" y="0"/>
                  </a:lnTo>
                  <a:lnTo>
                    <a:pt x="75" y="0"/>
                  </a:lnTo>
                  <a:lnTo>
                    <a:pt x="74" y="1"/>
                  </a:lnTo>
                  <a:lnTo>
                    <a:pt x="73" y="3"/>
                  </a:lnTo>
                  <a:lnTo>
                    <a:pt x="72" y="5"/>
                  </a:lnTo>
                  <a:lnTo>
                    <a:pt x="72" y="7"/>
                  </a:lnTo>
                  <a:lnTo>
                    <a:pt x="75" y="7"/>
                  </a:lnTo>
                  <a:lnTo>
                    <a:pt x="78" y="7"/>
                  </a:lnTo>
                  <a:lnTo>
                    <a:pt x="81" y="7"/>
                  </a:lnTo>
                  <a:lnTo>
                    <a:pt x="82" y="8"/>
                  </a:lnTo>
                  <a:lnTo>
                    <a:pt x="86" y="9"/>
                  </a:lnTo>
                  <a:lnTo>
                    <a:pt x="90" y="11"/>
                  </a:lnTo>
                  <a:lnTo>
                    <a:pt x="94" y="14"/>
                  </a:lnTo>
                  <a:lnTo>
                    <a:pt x="97" y="16"/>
                  </a:lnTo>
                  <a:lnTo>
                    <a:pt x="101" y="17"/>
                  </a:lnTo>
                  <a:lnTo>
                    <a:pt x="104" y="18"/>
                  </a:lnTo>
                  <a:lnTo>
                    <a:pt x="107" y="18"/>
                  </a:lnTo>
                  <a:lnTo>
                    <a:pt x="112" y="18"/>
                  </a:lnTo>
                  <a:lnTo>
                    <a:pt x="109" y="19"/>
                  </a:lnTo>
                  <a:lnTo>
                    <a:pt x="104" y="19"/>
                  </a:lnTo>
                  <a:lnTo>
                    <a:pt x="101" y="19"/>
                  </a:lnTo>
                  <a:lnTo>
                    <a:pt x="97" y="18"/>
                  </a:lnTo>
                  <a:lnTo>
                    <a:pt x="99" y="22"/>
                  </a:lnTo>
                  <a:lnTo>
                    <a:pt x="102" y="24"/>
                  </a:lnTo>
                  <a:lnTo>
                    <a:pt x="105" y="26"/>
                  </a:lnTo>
                  <a:lnTo>
                    <a:pt x="109" y="28"/>
                  </a:lnTo>
                  <a:lnTo>
                    <a:pt x="110" y="30"/>
                  </a:lnTo>
                  <a:lnTo>
                    <a:pt x="110" y="31"/>
                  </a:lnTo>
                  <a:lnTo>
                    <a:pt x="110" y="33"/>
                  </a:lnTo>
                  <a:lnTo>
                    <a:pt x="109" y="34"/>
                  </a:lnTo>
                  <a:lnTo>
                    <a:pt x="110" y="39"/>
                  </a:lnTo>
                  <a:lnTo>
                    <a:pt x="111" y="46"/>
                  </a:lnTo>
                  <a:lnTo>
                    <a:pt x="112" y="53"/>
                  </a:lnTo>
                  <a:lnTo>
                    <a:pt x="112" y="57"/>
                  </a:lnTo>
                  <a:lnTo>
                    <a:pt x="113" y="57"/>
                  </a:lnTo>
                  <a:lnTo>
                    <a:pt x="114" y="56"/>
                  </a:lnTo>
                  <a:lnTo>
                    <a:pt x="116" y="56"/>
                  </a:lnTo>
                  <a:lnTo>
                    <a:pt x="117" y="55"/>
                  </a:lnTo>
                  <a:lnTo>
                    <a:pt x="116" y="59"/>
                  </a:lnTo>
                  <a:lnTo>
                    <a:pt x="116" y="62"/>
                  </a:lnTo>
                  <a:lnTo>
                    <a:pt x="114" y="66"/>
                  </a:lnTo>
                  <a:lnTo>
                    <a:pt x="114" y="68"/>
                  </a:lnTo>
                  <a:lnTo>
                    <a:pt x="114" y="70"/>
                  </a:lnTo>
                  <a:lnTo>
                    <a:pt x="116" y="74"/>
                  </a:lnTo>
                  <a:lnTo>
                    <a:pt x="116" y="78"/>
                  </a:lnTo>
                  <a:lnTo>
                    <a:pt x="117" y="82"/>
                  </a:lnTo>
                  <a:lnTo>
                    <a:pt x="117" y="83"/>
                  </a:lnTo>
                  <a:lnTo>
                    <a:pt x="116" y="85"/>
                  </a:lnTo>
                  <a:lnTo>
                    <a:pt x="113" y="87"/>
                  </a:lnTo>
                  <a:lnTo>
                    <a:pt x="113" y="90"/>
                  </a:lnTo>
                  <a:lnTo>
                    <a:pt x="113" y="91"/>
                  </a:lnTo>
                  <a:lnTo>
                    <a:pt x="114" y="93"/>
                  </a:lnTo>
                  <a:lnTo>
                    <a:pt x="116" y="94"/>
                  </a:lnTo>
                  <a:lnTo>
                    <a:pt x="117" y="94"/>
                  </a:lnTo>
                  <a:lnTo>
                    <a:pt x="118" y="93"/>
                  </a:lnTo>
                  <a:lnTo>
                    <a:pt x="119" y="91"/>
                  </a:lnTo>
                  <a:lnTo>
                    <a:pt x="120" y="89"/>
                  </a:lnTo>
                  <a:lnTo>
                    <a:pt x="120" y="86"/>
                  </a:lnTo>
                  <a:lnTo>
                    <a:pt x="121" y="86"/>
                  </a:lnTo>
                  <a:lnTo>
                    <a:pt x="124" y="86"/>
                  </a:lnTo>
                  <a:lnTo>
                    <a:pt x="125" y="86"/>
                  </a:lnTo>
                  <a:lnTo>
                    <a:pt x="126" y="85"/>
                  </a:lnTo>
                  <a:lnTo>
                    <a:pt x="126" y="86"/>
                  </a:lnTo>
                  <a:lnTo>
                    <a:pt x="125" y="87"/>
                  </a:lnTo>
                  <a:lnTo>
                    <a:pt x="126" y="8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4" name="Freeform 433"/>
            <p:cNvSpPr>
              <a:spLocks/>
            </p:cNvSpPr>
            <p:nvPr/>
          </p:nvSpPr>
          <p:spPr bwMode="auto">
            <a:xfrm>
              <a:off x="5177" y="3032"/>
              <a:ext cx="26" cy="33"/>
            </a:xfrm>
            <a:custGeom>
              <a:avLst/>
              <a:gdLst>
                <a:gd name="T0" fmla="*/ 1 w 51"/>
                <a:gd name="T1" fmla="*/ 0 h 66"/>
                <a:gd name="T2" fmla="*/ 1 w 51"/>
                <a:gd name="T3" fmla="*/ 0 h 66"/>
                <a:gd name="T4" fmla="*/ 1 w 51"/>
                <a:gd name="T5" fmla="*/ 1 h 66"/>
                <a:gd name="T6" fmla="*/ 1 w 51"/>
                <a:gd name="T7" fmla="*/ 1 h 66"/>
                <a:gd name="T8" fmla="*/ 1 w 51"/>
                <a:gd name="T9" fmla="*/ 1 h 66"/>
                <a:gd name="T10" fmla="*/ 1 w 51"/>
                <a:gd name="T11" fmla="*/ 1 h 66"/>
                <a:gd name="T12" fmla="*/ 1 w 51"/>
                <a:gd name="T13" fmla="*/ 1 h 66"/>
                <a:gd name="T14" fmla="*/ 1 w 51"/>
                <a:gd name="T15" fmla="*/ 1 h 66"/>
                <a:gd name="T16" fmla="*/ 1 w 51"/>
                <a:gd name="T17" fmla="*/ 1 h 66"/>
                <a:gd name="T18" fmla="*/ 1 w 51"/>
                <a:gd name="T19" fmla="*/ 1 h 66"/>
                <a:gd name="T20" fmla="*/ 1 w 51"/>
                <a:gd name="T21" fmla="*/ 1 h 66"/>
                <a:gd name="T22" fmla="*/ 1 w 51"/>
                <a:gd name="T23" fmla="*/ 1 h 66"/>
                <a:gd name="T24" fmla="*/ 1 w 51"/>
                <a:gd name="T25" fmla="*/ 1 h 66"/>
                <a:gd name="T26" fmla="*/ 1 w 51"/>
                <a:gd name="T27" fmla="*/ 1 h 66"/>
                <a:gd name="T28" fmla="*/ 1 w 51"/>
                <a:gd name="T29" fmla="*/ 1 h 66"/>
                <a:gd name="T30" fmla="*/ 1 w 51"/>
                <a:gd name="T31" fmla="*/ 1 h 66"/>
                <a:gd name="T32" fmla="*/ 1 w 51"/>
                <a:gd name="T33" fmla="*/ 1 h 66"/>
                <a:gd name="T34" fmla="*/ 1 w 51"/>
                <a:gd name="T35" fmla="*/ 1 h 66"/>
                <a:gd name="T36" fmla="*/ 1 w 51"/>
                <a:gd name="T37" fmla="*/ 1 h 66"/>
                <a:gd name="T38" fmla="*/ 1 w 51"/>
                <a:gd name="T39" fmla="*/ 1 h 66"/>
                <a:gd name="T40" fmla="*/ 1 w 51"/>
                <a:gd name="T41" fmla="*/ 1 h 66"/>
                <a:gd name="T42" fmla="*/ 1 w 51"/>
                <a:gd name="T43" fmla="*/ 1 h 66"/>
                <a:gd name="T44" fmla="*/ 1 w 51"/>
                <a:gd name="T45" fmla="*/ 1 h 66"/>
                <a:gd name="T46" fmla="*/ 1 w 51"/>
                <a:gd name="T47" fmla="*/ 1 h 66"/>
                <a:gd name="T48" fmla="*/ 1 w 51"/>
                <a:gd name="T49" fmla="*/ 1 h 66"/>
                <a:gd name="T50" fmla="*/ 1 w 51"/>
                <a:gd name="T51" fmla="*/ 1 h 66"/>
                <a:gd name="T52" fmla="*/ 1 w 51"/>
                <a:gd name="T53" fmla="*/ 1 h 66"/>
                <a:gd name="T54" fmla="*/ 1 w 51"/>
                <a:gd name="T55" fmla="*/ 1 h 66"/>
                <a:gd name="T56" fmla="*/ 1 w 51"/>
                <a:gd name="T57" fmla="*/ 1 h 66"/>
                <a:gd name="T58" fmla="*/ 1 w 51"/>
                <a:gd name="T59" fmla="*/ 1 h 66"/>
                <a:gd name="T60" fmla="*/ 1 w 51"/>
                <a:gd name="T61" fmla="*/ 1 h 66"/>
                <a:gd name="T62" fmla="*/ 1 w 51"/>
                <a:gd name="T63" fmla="*/ 1 h 66"/>
                <a:gd name="T64" fmla="*/ 1 w 51"/>
                <a:gd name="T65" fmla="*/ 1 h 66"/>
                <a:gd name="T66" fmla="*/ 1 w 51"/>
                <a:gd name="T67" fmla="*/ 1 h 66"/>
                <a:gd name="T68" fmla="*/ 1 w 51"/>
                <a:gd name="T69" fmla="*/ 1 h 66"/>
                <a:gd name="T70" fmla="*/ 1 w 51"/>
                <a:gd name="T71" fmla="*/ 1 h 66"/>
                <a:gd name="T72" fmla="*/ 1 w 51"/>
                <a:gd name="T73" fmla="*/ 1 h 66"/>
                <a:gd name="T74" fmla="*/ 1 w 51"/>
                <a:gd name="T75" fmla="*/ 1 h 66"/>
                <a:gd name="T76" fmla="*/ 1 w 51"/>
                <a:gd name="T77" fmla="*/ 1 h 66"/>
                <a:gd name="T78" fmla="*/ 1 w 51"/>
                <a:gd name="T79" fmla="*/ 1 h 66"/>
                <a:gd name="T80" fmla="*/ 1 w 51"/>
                <a:gd name="T81" fmla="*/ 1 h 66"/>
                <a:gd name="T82" fmla="*/ 1 w 51"/>
                <a:gd name="T83" fmla="*/ 1 h 66"/>
                <a:gd name="T84" fmla="*/ 1 w 51"/>
                <a:gd name="T85" fmla="*/ 1 h 66"/>
                <a:gd name="T86" fmla="*/ 0 w 51"/>
                <a:gd name="T87" fmla="*/ 1 h 66"/>
                <a:gd name="T88" fmla="*/ 1 w 51"/>
                <a:gd name="T89" fmla="*/ 1 h 66"/>
                <a:gd name="T90" fmla="*/ 1 w 51"/>
                <a:gd name="T91" fmla="*/ 1 h 66"/>
                <a:gd name="T92" fmla="*/ 1 w 51"/>
                <a:gd name="T93" fmla="*/ 1 h 66"/>
                <a:gd name="T94" fmla="*/ 1 w 51"/>
                <a:gd name="T95" fmla="*/ 1 h 66"/>
                <a:gd name="T96" fmla="*/ 1 w 51"/>
                <a:gd name="T97" fmla="*/ 0 h 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
                <a:gd name="T148" fmla="*/ 0 h 66"/>
                <a:gd name="T149" fmla="*/ 51 w 51"/>
                <a:gd name="T150" fmla="*/ 66 h 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 h="66">
                  <a:moveTo>
                    <a:pt x="17" y="0"/>
                  </a:moveTo>
                  <a:lnTo>
                    <a:pt x="20" y="0"/>
                  </a:lnTo>
                  <a:lnTo>
                    <a:pt x="24" y="1"/>
                  </a:lnTo>
                  <a:lnTo>
                    <a:pt x="27" y="1"/>
                  </a:lnTo>
                  <a:lnTo>
                    <a:pt x="32" y="2"/>
                  </a:lnTo>
                  <a:lnTo>
                    <a:pt x="36" y="2"/>
                  </a:lnTo>
                  <a:lnTo>
                    <a:pt x="42" y="2"/>
                  </a:lnTo>
                  <a:lnTo>
                    <a:pt x="47" y="2"/>
                  </a:lnTo>
                  <a:lnTo>
                    <a:pt x="51" y="2"/>
                  </a:lnTo>
                  <a:lnTo>
                    <a:pt x="51" y="7"/>
                  </a:lnTo>
                  <a:lnTo>
                    <a:pt x="51" y="11"/>
                  </a:lnTo>
                  <a:lnTo>
                    <a:pt x="50" y="16"/>
                  </a:lnTo>
                  <a:lnTo>
                    <a:pt x="49" y="18"/>
                  </a:lnTo>
                  <a:lnTo>
                    <a:pt x="48" y="23"/>
                  </a:lnTo>
                  <a:lnTo>
                    <a:pt x="46" y="28"/>
                  </a:lnTo>
                  <a:lnTo>
                    <a:pt x="43" y="35"/>
                  </a:lnTo>
                  <a:lnTo>
                    <a:pt x="42" y="40"/>
                  </a:lnTo>
                  <a:lnTo>
                    <a:pt x="47" y="40"/>
                  </a:lnTo>
                  <a:lnTo>
                    <a:pt x="49" y="41"/>
                  </a:lnTo>
                  <a:lnTo>
                    <a:pt x="49" y="43"/>
                  </a:lnTo>
                  <a:lnTo>
                    <a:pt x="46" y="49"/>
                  </a:lnTo>
                  <a:lnTo>
                    <a:pt x="49" y="50"/>
                  </a:lnTo>
                  <a:lnTo>
                    <a:pt x="50" y="51"/>
                  </a:lnTo>
                  <a:lnTo>
                    <a:pt x="50" y="53"/>
                  </a:lnTo>
                  <a:lnTo>
                    <a:pt x="49" y="55"/>
                  </a:lnTo>
                  <a:lnTo>
                    <a:pt x="46" y="57"/>
                  </a:lnTo>
                  <a:lnTo>
                    <a:pt x="44" y="59"/>
                  </a:lnTo>
                  <a:lnTo>
                    <a:pt x="42" y="62"/>
                  </a:lnTo>
                  <a:lnTo>
                    <a:pt x="40" y="63"/>
                  </a:lnTo>
                  <a:lnTo>
                    <a:pt x="36" y="65"/>
                  </a:lnTo>
                  <a:lnTo>
                    <a:pt x="34" y="65"/>
                  </a:lnTo>
                  <a:lnTo>
                    <a:pt x="32" y="66"/>
                  </a:lnTo>
                  <a:lnTo>
                    <a:pt x="29" y="65"/>
                  </a:lnTo>
                  <a:lnTo>
                    <a:pt x="28" y="64"/>
                  </a:lnTo>
                  <a:lnTo>
                    <a:pt x="26" y="63"/>
                  </a:lnTo>
                  <a:lnTo>
                    <a:pt x="25" y="63"/>
                  </a:lnTo>
                  <a:lnTo>
                    <a:pt x="23" y="62"/>
                  </a:lnTo>
                  <a:lnTo>
                    <a:pt x="21" y="61"/>
                  </a:lnTo>
                  <a:lnTo>
                    <a:pt x="20" y="61"/>
                  </a:lnTo>
                  <a:lnTo>
                    <a:pt x="18" y="59"/>
                  </a:lnTo>
                  <a:lnTo>
                    <a:pt x="16" y="58"/>
                  </a:lnTo>
                  <a:lnTo>
                    <a:pt x="9" y="53"/>
                  </a:lnTo>
                  <a:lnTo>
                    <a:pt x="3" y="46"/>
                  </a:lnTo>
                  <a:lnTo>
                    <a:pt x="0" y="40"/>
                  </a:lnTo>
                  <a:lnTo>
                    <a:pt x="1" y="34"/>
                  </a:lnTo>
                  <a:lnTo>
                    <a:pt x="5" y="27"/>
                  </a:lnTo>
                  <a:lnTo>
                    <a:pt x="11" y="18"/>
                  </a:lnTo>
                  <a:lnTo>
                    <a:pt x="16" y="8"/>
                  </a:lnTo>
                  <a:lnTo>
                    <a:pt x="1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5" name="Freeform 434"/>
            <p:cNvSpPr>
              <a:spLocks/>
            </p:cNvSpPr>
            <p:nvPr/>
          </p:nvSpPr>
          <p:spPr bwMode="auto">
            <a:xfrm>
              <a:off x="5349" y="3027"/>
              <a:ext cx="25" cy="48"/>
            </a:xfrm>
            <a:custGeom>
              <a:avLst/>
              <a:gdLst>
                <a:gd name="T0" fmla="*/ 1 w 48"/>
                <a:gd name="T1" fmla="*/ 1 h 96"/>
                <a:gd name="T2" fmla="*/ 1 w 48"/>
                <a:gd name="T3" fmla="*/ 1 h 96"/>
                <a:gd name="T4" fmla="*/ 0 w 48"/>
                <a:gd name="T5" fmla="*/ 1 h 96"/>
                <a:gd name="T6" fmla="*/ 1 w 48"/>
                <a:gd name="T7" fmla="*/ 1 h 96"/>
                <a:gd name="T8" fmla="*/ 1 w 48"/>
                <a:gd name="T9" fmla="*/ 0 h 96"/>
                <a:gd name="T10" fmla="*/ 1 w 48"/>
                <a:gd name="T11" fmla="*/ 0 h 96"/>
                <a:gd name="T12" fmla="*/ 1 w 48"/>
                <a:gd name="T13" fmla="*/ 1 h 96"/>
                <a:gd name="T14" fmla="*/ 1 w 48"/>
                <a:gd name="T15" fmla="*/ 1 h 96"/>
                <a:gd name="T16" fmla="*/ 1 w 48"/>
                <a:gd name="T17" fmla="*/ 1 h 96"/>
                <a:gd name="T18" fmla="*/ 1 w 48"/>
                <a:gd name="T19" fmla="*/ 1 h 96"/>
                <a:gd name="T20" fmla="*/ 1 w 48"/>
                <a:gd name="T21" fmla="*/ 1 h 96"/>
                <a:gd name="T22" fmla="*/ 1 w 48"/>
                <a:gd name="T23" fmla="*/ 1 h 96"/>
                <a:gd name="T24" fmla="*/ 1 w 48"/>
                <a:gd name="T25" fmla="*/ 1 h 96"/>
                <a:gd name="T26" fmla="*/ 1 w 48"/>
                <a:gd name="T27" fmla="*/ 1 h 96"/>
                <a:gd name="T28" fmla="*/ 1 w 48"/>
                <a:gd name="T29" fmla="*/ 1 h 96"/>
                <a:gd name="T30" fmla="*/ 1 w 48"/>
                <a:gd name="T31" fmla="*/ 1 h 96"/>
                <a:gd name="T32" fmla="*/ 1 w 48"/>
                <a:gd name="T33" fmla="*/ 1 h 96"/>
                <a:gd name="T34" fmla="*/ 1 w 48"/>
                <a:gd name="T35" fmla="*/ 1 h 96"/>
                <a:gd name="T36" fmla="*/ 1 w 48"/>
                <a:gd name="T37" fmla="*/ 1 h 96"/>
                <a:gd name="T38" fmla="*/ 1 w 48"/>
                <a:gd name="T39" fmla="*/ 1 h 96"/>
                <a:gd name="T40" fmla="*/ 1 w 48"/>
                <a:gd name="T41" fmla="*/ 1 h 96"/>
                <a:gd name="T42" fmla="*/ 1 w 48"/>
                <a:gd name="T43" fmla="*/ 1 h 96"/>
                <a:gd name="T44" fmla="*/ 1 w 48"/>
                <a:gd name="T45" fmla="*/ 1 h 96"/>
                <a:gd name="T46" fmla="*/ 1 w 48"/>
                <a:gd name="T47" fmla="*/ 1 h 96"/>
                <a:gd name="T48" fmla="*/ 1 w 48"/>
                <a:gd name="T49" fmla="*/ 1 h 96"/>
                <a:gd name="T50" fmla="*/ 1 w 48"/>
                <a:gd name="T51" fmla="*/ 1 h 96"/>
                <a:gd name="T52" fmla="*/ 0 w 48"/>
                <a:gd name="T53" fmla="*/ 1 h 96"/>
                <a:gd name="T54" fmla="*/ 1 w 48"/>
                <a:gd name="T55" fmla="*/ 1 h 96"/>
                <a:gd name="T56" fmla="*/ 1 w 48"/>
                <a:gd name="T57" fmla="*/ 1 h 96"/>
                <a:gd name="T58" fmla="*/ 1 w 48"/>
                <a:gd name="T59" fmla="*/ 1 h 96"/>
                <a:gd name="T60" fmla="*/ 1 w 48"/>
                <a:gd name="T61" fmla="*/ 1 h 96"/>
                <a:gd name="T62" fmla="*/ 1 w 48"/>
                <a:gd name="T63" fmla="*/ 1 h 96"/>
                <a:gd name="T64" fmla="*/ 1 w 48"/>
                <a:gd name="T65" fmla="*/ 1 h 96"/>
                <a:gd name="T66" fmla="*/ 1 w 48"/>
                <a:gd name="T67" fmla="*/ 1 h 96"/>
                <a:gd name="T68" fmla="*/ 1 w 48"/>
                <a:gd name="T69" fmla="*/ 1 h 96"/>
                <a:gd name="T70" fmla="*/ 1 w 48"/>
                <a:gd name="T71" fmla="*/ 1 h 96"/>
                <a:gd name="T72" fmla="*/ 1 w 48"/>
                <a:gd name="T73" fmla="*/ 1 h 96"/>
                <a:gd name="T74" fmla="*/ 1 w 48"/>
                <a:gd name="T75" fmla="*/ 1 h 96"/>
                <a:gd name="T76" fmla="*/ 1 w 48"/>
                <a:gd name="T77" fmla="*/ 1 h 96"/>
                <a:gd name="T78" fmla="*/ 1 w 48"/>
                <a:gd name="T79" fmla="*/ 1 h 96"/>
                <a:gd name="T80" fmla="*/ 1 w 48"/>
                <a:gd name="T81" fmla="*/ 1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
                <a:gd name="T124" fmla="*/ 0 h 96"/>
                <a:gd name="T125" fmla="*/ 48 w 48"/>
                <a:gd name="T126" fmla="*/ 96 h 9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 h="96">
                  <a:moveTo>
                    <a:pt x="8" y="52"/>
                  </a:moveTo>
                  <a:lnTo>
                    <a:pt x="6" y="49"/>
                  </a:lnTo>
                  <a:lnTo>
                    <a:pt x="3" y="43"/>
                  </a:lnTo>
                  <a:lnTo>
                    <a:pt x="1" y="37"/>
                  </a:lnTo>
                  <a:lnTo>
                    <a:pt x="0" y="34"/>
                  </a:lnTo>
                  <a:lnTo>
                    <a:pt x="0" y="28"/>
                  </a:lnTo>
                  <a:lnTo>
                    <a:pt x="1" y="19"/>
                  </a:lnTo>
                  <a:lnTo>
                    <a:pt x="3" y="8"/>
                  </a:lnTo>
                  <a:lnTo>
                    <a:pt x="4" y="2"/>
                  </a:lnTo>
                  <a:lnTo>
                    <a:pt x="9" y="0"/>
                  </a:lnTo>
                  <a:lnTo>
                    <a:pt x="14" y="0"/>
                  </a:lnTo>
                  <a:lnTo>
                    <a:pt x="18" y="0"/>
                  </a:lnTo>
                  <a:lnTo>
                    <a:pt x="24" y="2"/>
                  </a:lnTo>
                  <a:lnTo>
                    <a:pt x="29" y="3"/>
                  </a:lnTo>
                  <a:lnTo>
                    <a:pt x="34" y="5"/>
                  </a:lnTo>
                  <a:lnTo>
                    <a:pt x="40" y="7"/>
                  </a:lnTo>
                  <a:lnTo>
                    <a:pt x="45" y="10"/>
                  </a:lnTo>
                  <a:lnTo>
                    <a:pt x="47" y="22"/>
                  </a:lnTo>
                  <a:lnTo>
                    <a:pt x="48" y="35"/>
                  </a:lnTo>
                  <a:lnTo>
                    <a:pt x="48" y="48"/>
                  </a:lnTo>
                  <a:lnTo>
                    <a:pt x="46" y="55"/>
                  </a:lnTo>
                  <a:lnTo>
                    <a:pt x="45" y="57"/>
                  </a:lnTo>
                  <a:lnTo>
                    <a:pt x="45" y="58"/>
                  </a:lnTo>
                  <a:lnTo>
                    <a:pt x="43" y="60"/>
                  </a:lnTo>
                  <a:lnTo>
                    <a:pt x="42" y="63"/>
                  </a:lnTo>
                  <a:lnTo>
                    <a:pt x="41" y="65"/>
                  </a:lnTo>
                  <a:lnTo>
                    <a:pt x="40" y="67"/>
                  </a:lnTo>
                  <a:lnTo>
                    <a:pt x="38" y="69"/>
                  </a:lnTo>
                  <a:lnTo>
                    <a:pt x="34" y="72"/>
                  </a:lnTo>
                  <a:lnTo>
                    <a:pt x="31" y="75"/>
                  </a:lnTo>
                  <a:lnTo>
                    <a:pt x="26" y="79"/>
                  </a:lnTo>
                  <a:lnTo>
                    <a:pt x="22" y="82"/>
                  </a:lnTo>
                  <a:lnTo>
                    <a:pt x="18" y="84"/>
                  </a:lnTo>
                  <a:lnTo>
                    <a:pt x="16" y="87"/>
                  </a:lnTo>
                  <a:lnTo>
                    <a:pt x="15" y="90"/>
                  </a:lnTo>
                  <a:lnTo>
                    <a:pt x="12" y="94"/>
                  </a:lnTo>
                  <a:lnTo>
                    <a:pt x="10" y="96"/>
                  </a:lnTo>
                  <a:lnTo>
                    <a:pt x="7" y="96"/>
                  </a:lnTo>
                  <a:lnTo>
                    <a:pt x="6" y="94"/>
                  </a:lnTo>
                  <a:lnTo>
                    <a:pt x="6" y="90"/>
                  </a:lnTo>
                  <a:lnTo>
                    <a:pt x="7" y="86"/>
                  </a:lnTo>
                  <a:lnTo>
                    <a:pt x="6" y="84"/>
                  </a:lnTo>
                  <a:lnTo>
                    <a:pt x="6" y="83"/>
                  </a:lnTo>
                  <a:lnTo>
                    <a:pt x="4" y="83"/>
                  </a:lnTo>
                  <a:lnTo>
                    <a:pt x="6" y="80"/>
                  </a:lnTo>
                  <a:lnTo>
                    <a:pt x="8" y="78"/>
                  </a:lnTo>
                  <a:lnTo>
                    <a:pt x="9" y="74"/>
                  </a:lnTo>
                  <a:lnTo>
                    <a:pt x="10" y="73"/>
                  </a:lnTo>
                  <a:lnTo>
                    <a:pt x="8" y="75"/>
                  </a:lnTo>
                  <a:lnTo>
                    <a:pt x="6" y="76"/>
                  </a:lnTo>
                  <a:lnTo>
                    <a:pt x="2" y="79"/>
                  </a:lnTo>
                  <a:lnTo>
                    <a:pt x="0" y="80"/>
                  </a:lnTo>
                  <a:lnTo>
                    <a:pt x="0" y="79"/>
                  </a:lnTo>
                  <a:lnTo>
                    <a:pt x="1" y="78"/>
                  </a:lnTo>
                  <a:lnTo>
                    <a:pt x="1" y="76"/>
                  </a:lnTo>
                  <a:lnTo>
                    <a:pt x="1" y="74"/>
                  </a:lnTo>
                  <a:lnTo>
                    <a:pt x="2" y="72"/>
                  </a:lnTo>
                  <a:lnTo>
                    <a:pt x="3" y="69"/>
                  </a:lnTo>
                  <a:lnTo>
                    <a:pt x="6" y="67"/>
                  </a:lnTo>
                  <a:lnTo>
                    <a:pt x="8" y="66"/>
                  </a:lnTo>
                  <a:lnTo>
                    <a:pt x="10" y="65"/>
                  </a:lnTo>
                  <a:lnTo>
                    <a:pt x="11" y="64"/>
                  </a:lnTo>
                  <a:lnTo>
                    <a:pt x="11" y="63"/>
                  </a:lnTo>
                  <a:lnTo>
                    <a:pt x="11" y="60"/>
                  </a:lnTo>
                  <a:lnTo>
                    <a:pt x="11" y="57"/>
                  </a:lnTo>
                  <a:lnTo>
                    <a:pt x="10" y="55"/>
                  </a:lnTo>
                  <a:lnTo>
                    <a:pt x="8" y="52"/>
                  </a:lnTo>
                  <a:lnTo>
                    <a:pt x="17" y="46"/>
                  </a:lnTo>
                  <a:lnTo>
                    <a:pt x="17" y="42"/>
                  </a:lnTo>
                  <a:lnTo>
                    <a:pt x="17" y="36"/>
                  </a:lnTo>
                  <a:lnTo>
                    <a:pt x="17" y="30"/>
                  </a:lnTo>
                  <a:lnTo>
                    <a:pt x="17" y="27"/>
                  </a:lnTo>
                  <a:lnTo>
                    <a:pt x="16" y="28"/>
                  </a:lnTo>
                  <a:lnTo>
                    <a:pt x="14" y="30"/>
                  </a:lnTo>
                  <a:lnTo>
                    <a:pt x="12" y="33"/>
                  </a:lnTo>
                  <a:lnTo>
                    <a:pt x="11" y="34"/>
                  </a:lnTo>
                  <a:lnTo>
                    <a:pt x="12" y="36"/>
                  </a:lnTo>
                  <a:lnTo>
                    <a:pt x="15" y="40"/>
                  </a:lnTo>
                  <a:lnTo>
                    <a:pt x="16" y="44"/>
                  </a:lnTo>
                  <a:lnTo>
                    <a:pt x="17" y="46"/>
                  </a:lnTo>
                  <a:lnTo>
                    <a:pt x="8" y="5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6" name="Freeform 435"/>
            <p:cNvSpPr>
              <a:spLocks/>
            </p:cNvSpPr>
            <p:nvPr/>
          </p:nvSpPr>
          <p:spPr bwMode="auto">
            <a:xfrm>
              <a:off x="5243" y="2702"/>
              <a:ext cx="87" cy="62"/>
            </a:xfrm>
            <a:custGeom>
              <a:avLst/>
              <a:gdLst>
                <a:gd name="T0" fmla="*/ 1 w 174"/>
                <a:gd name="T1" fmla="*/ 1 h 124"/>
                <a:gd name="T2" fmla="*/ 1 w 174"/>
                <a:gd name="T3" fmla="*/ 1 h 124"/>
                <a:gd name="T4" fmla="*/ 1 w 174"/>
                <a:gd name="T5" fmla="*/ 1 h 124"/>
                <a:gd name="T6" fmla="*/ 1 w 174"/>
                <a:gd name="T7" fmla="*/ 1 h 124"/>
                <a:gd name="T8" fmla="*/ 1 w 174"/>
                <a:gd name="T9" fmla="*/ 1 h 124"/>
                <a:gd name="T10" fmla="*/ 1 w 174"/>
                <a:gd name="T11" fmla="*/ 1 h 124"/>
                <a:gd name="T12" fmla="*/ 1 w 174"/>
                <a:gd name="T13" fmla="*/ 1 h 124"/>
                <a:gd name="T14" fmla="*/ 1 w 174"/>
                <a:gd name="T15" fmla="*/ 1 h 124"/>
                <a:gd name="T16" fmla="*/ 1 w 174"/>
                <a:gd name="T17" fmla="*/ 1 h 124"/>
                <a:gd name="T18" fmla="*/ 1 w 174"/>
                <a:gd name="T19" fmla="*/ 1 h 124"/>
                <a:gd name="T20" fmla="*/ 1 w 174"/>
                <a:gd name="T21" fmla="*/ 1 h 124"/>
                <a:gd name="T22" fmla="*/ 1 w 174"/>
                <a:gd name="T23" fmla="*/ 1 h 124"/>
                <a:gd name="T24" fmla="*/ 1 w 174"/>
                <a:gd name="T25" fmla="*/ 1 h 124"/>
                <a:gd name="T26" fmla="*/ 1 w 174"/>
                <a:gd name="T27" fmla="*/ 1 h 124"/>
                <a:gd name="T28" fmla="*/ 1 w 174"/>
                <a:gd name="T29" fmla="*/ 1 h 124"/>
                <a:gd name="T30" fmla="*/ 1 w 174"/>
                <a:gd name="T31" fmla="*/ 1 h 124"/>
                <a:gd name="T32" fmla="*/ 1 w 174"/>
                <a:gd name="T33" fmla="*/ 1 h 124"/>
                <a:gd name="T34" fmla="*/ 1 w 174"/>
                <a:gd name="T35" fmla="*/ 1 h 124"/>
                <a:gd name="T36" fmla="*/ 1 w 174"/>
                <a:gd name="T37" fmla="*/ 1 h 124"/>
                <a:gd name="T38" fmla="*/ 1 w 174"/>
                <a:gd name="T39" fmla="*/ 1 h 124"/>
                <a:gd name="T40" fmla="*/ 1 w 174"/>
                <a:gd name="T41" fmla="*/ 1 h 124"/>
                <a:gd name="T42" fmla="*/ 1 w 174"/>
                <a:gd name="T43" fmla="*/ 1 h 124"/>
                <a:gd name="T44" fmla="*/ 1 w 174"/>
                <a:gd name="T45" fmla="*/ 1 h 124"/>
                <a:gd name="T46" fmla="*/ 1 w 174"/>
                <a:gd name="T47" fmla="*/ 1 h 124"/>
                <a:gd name="T48" fmla="*/ 1 w 174"/>
                <a:gd name="T49" fmla="*/ 1 h 124"/>
                <a:gd name="T50" fmla="*/ 1 w 174"/>
                <a:gd name="T51" fmla="*/ 1 h 124"/>
                <a:gd name="T52" fmla="*/ 1 w 174"/>
                <a:gd name="T53" fmla="*/ 1 h 124"/>
                <a:gd name="T54" fmla="*/ 1 w 174"/>
                <a:gd name="T55" fmla="*/ 1 h 124"/>
                <a:gd name="T56" fmla="*/ 1 w 174"/>
                <a:gd name="T57" fmla="*/ 1 h 124"/>
                <a:gd name="T58" fmla="*/ 1 w 174"/>
                <a:gd name="T59" fmla="*/ 1 h 124"/>
                <a:gd name="T60" fmla="*/ 1 w 174"/>
                <a:gd name="T61" fmla="*/ 1 h 124"/>
                <a:gd name="T62" fmla="*/ 1 w 174"/>
                <a:gd name="T63" fmla="*/ 1 h 124"/>
                <a:gd name="T64" fmla="*/ 1 w 174"/>
                <a:gd name="T65" fmla="*/ 1 h 124"/>
                <a:gd name="T66" fmla="*/ 1 w 174"/>
                <a:gd name="T67" fmla="*/ 1 h 124"/>
                <a:gd name="T68" fmla="*/ 1 w 174"/>
                <a:gd name="T69" fmla="*/ 1 h 124"/>
                <a:gd name="T70" fmla="*/ 1 w 174"/>
                <a:gd name="T71" fmla="*/ 1 h 124"/>
                <a:gd name="T72" fmla="*/ 1 w 174"/>
                <a:gd name="T73" fmla="*/ 1 h 124"/>
                <a:gd name="T74" fmla="*/ 1 w 174"/>
                <a:gd name="T75" fmla="*/ 1 h 124"/>
                <a:gd name="T76" fmla="*/ 1 w 174"/>
                <a:gd name="T77" fmla="*/ 1 h 124"/>
                <a:gd name="T78" fmla="*/ 1 w 174"/>
                <a:gd name="T79" fmla="*/ 1 h 124"/>
                <a:gd name="T80" fmla="*/ 1 w 174"/>
                <a:gd name="T81" fmla="*/ 1 h 124"/>
                <a:gd name="T82" fmla="*/ 1 w 174"/>
                <a:gd name="T83" fmla="*/ 1 h 124"/>
                <a:gd name="T84" fmla="*/ 1 w 174"/>
                <a:gd name="T85" fmla="*/ 1 h 124"/>
                <a:gd name="T86" fmla="*/ 1 w 174"/>
                <a:gd name="T87" fmla="*/ 1 h 124"/>
                <a:gd name="T88" fmla="*/ 1 w 174"/>
                <a:gd name="T89" fmla="*/ 1 h 124"/>
                <a:gd name="T90" fmla="*/ 1 w 174"/>
                <a:gd name="T91" fmla="*/ 1 h 124"/>
                <a:gd name="T92" fmla="*/ 1 w 174"/>
                <a:gd name="T93" fmla="*/ 1 h 124"/>
                <a:gd name="T94" fmla="*/ 1 w 174"/>
                <a:gd name="T95" fmla="*/ 1 h 124"/>
                <a:gd name="T96" fmla="*/ 1 w 174"/>
                <a:gd name="T97" fmla="*/ 1 h 124"/>
                <a:gd name="T98" fmla="*/ 1 w 174"/>
                <a:gd name="T99" fmla="*/ 1 h 124"/>
                <a:gd name="T100" fmla="*/ 1 w 174"/>
                <a:gd name="T101" fmla="*/ 1 h 124"/>
                <a:gd name="T102" fmla="*/ 1 w 174"/>
                <a:gd name="T103" fmla="*/ 1 h 124"/>
                <a:gd name="T104" fmla="*/ 1 w 174"/>
                <a:gd name="T105" fmla="*/ 1 h 124"/>
                <a:gd name="T106" fmla="*/ 1 w 174"/>
                <a:gd name="T107" fmla="*/ 1 h 124"/>
                <a:gd name="T108" fmla="*/ 1 w 174"/>
                <a:gd name="T109" fmla="*/ 1 h 124"/>
                <a:gd name="T110" fmla="*/ 1 w 174"/>
                <a:gd name="T111" fmla="*/ 1 h 124"/>
                <a:gd name="T112" fmla="*/ 1 w 174"/>
                <a:gd name="T113" fmla="*/ 1 h 124"/>
                <a:gd name="T114" fmla="*/ 1 w 174"/>
                <a:gd name="T115" fmla="*/ 1 h 124"/>
                <a:gd name="T116" fmla="*/ 1 w 174"/>
                <a:gd name="T117" fmla="*/ 1 h 124"/>
                <a:gd name="T118" fmla="*/ 1 w 174"/>
                <a:gd name="T119" fmla="*/ 1 h 1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4"/>
                <a:gd name="T181" fmla="*/ 0 h 124"/>
                <a:gd name="T182" fmla="*/ 174 w 174"/>
                <a:gd name="T183" fmla="*/ 124 h 12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4" h="124">
                  <a:moveTo>
                    <a:pt x="21" y="116"/>
                  </a:moveTo>
                  <a:lnTo>
                    <a:pt x="22" y="117"/>
                  </a:lnTo>
                  <a:lnTo>
                    <a:pt x="24" y="117"/>
                  </a:lnTo>
                  <a:lnTo>
                    <a:pt x="25" y="116"/>
                  </a:lnTo>
                  <a:lnTo>
                    <a:pt x="26" y="115"/>
                  </a:lnTo>
                  <a:lnTo>
                    <a:pt x="26" y="116"/>
                  </a:lnTo>
                  <a:lnTo>
                    <a:pt x="26" y="117"/>
                  </a:lnTo>
                  <a:lnTo>
                    <a:pt x="25" y="119"/>
                  </a:lnTo>
                  <a:lnTo>
                    <a:pt x="24" y="119"/>
                  </a:lnTo>
                  <a:lnTo>
                    <a:pt x="27" y="116"/>
                  </a:lnTo>
                  <a:lnTo>
                    <a:pt x="30" y="112"/>
                  </a:lnTo>
                  <a:lnTo>
                    <a:pt x="31" y="107"/>
                  </a:lnTo>
                  <a:lnTo>
                    <a:pt x="31" y="101"/>
                  </a:lnTo>
                  <a:lnTo>
                    <a:pt x="31" y="98"/>
                  </a:lnTo>
                  <a:lnTo>
                    <a:pt x="30" y="94"/>
                  </a:lnTo>
                  <a:lnTo>
                    <a:pt x="27" y="91"/>
                  </a:lnTo>
                  <a:lnTo>
                    <a:pt x="26" y="89"/>
                  </a:lnTo>
                  <a:lnTo>
                    <a:pt x="27" y="87"/>
                  </a:lnTo>
                  <a:lnTo>
                    <a:pt x="27" y="86"/>
                  </a:lnTo>
                  <a:lnTo>
                    <a:pt x="29" y="86"/>
                  </a:lnTo>
                  <a:lnTo>
                    <a:pt x="27" y="85"/>
                  </a:lnTo>
                  <a:lnTo>
                    <a:pt x="26" y="85"/>
                  </a:lnTo>
                  <a:lnTo>
                    <a:pt x="29" y="83"/>
                  </a:lnTo>
                  <a:lnTo>
                    <a:pt x="30" y="81"/>
                  </a:lnTo>
                  <a:lnTo>
                    <a:pt x="32" y="77"/>
                  </a:lnTo>
                  <a:lnTo>
                    <a:pt x="33" y="75"/>
                  </a:lnTo>
                  <a:lnTo>
                    <a:pt x="31" y="76"/>
                  </a:lnTo>
                  <a:lnTo>
                    <a:pt x="29" y="77"/>
                  </a:lnTo>
                  <a:lnTo>
                    <a:pt x="25" y="77"/>
                  </a:lnTo>
                  <a:lnTo>
                    <a:pt x="23" y="78"/>
                  </a:lnTo>
                  <a:lnTo>
                    <a:pt x="23" y="76"/>
                  </a:lnTo>
                  <a:lnTo>
                    <a:pt x="27" y="74"/>
                  </a:lnTo>
                  <a:lnTo>
                    <a:pt x="33" y="70"/>
                  </a:lnTo>
                  <a:lnTo>
                    <a:pt x="39" y="66"/>
                  </a:lnTo>
                  <a:lnTo>
                    <a:pt x="45" y="60"/>
                  </a:lnTo>
                  <a:lnTo>
                    <a:pt x="42" y="61"/>
                  </a:lnTo>
                  <a:lnTo>
                    <a:pt x="41" y="62"/>
                  </a:lnTo>
                  <a:lnTo>
                    <a:pt x="39" y="63"/>
                  </a:lnTo>
                  <a:lnTo>
                    <a:pt x="37" y="63"/>
                  </a:lnTo>
                  <a:lnTo>
                    <a:pt x="39" y="59"/>
                  </a:lnTo>
                  <a:lnTo>
                    <a:pt x="42" y="53"/>
                  </a:lnTo>
                  <a:lnTo>
                    <a:pt x="46" y="47"/>
                  </a:lnTo>
                  <a:lnTo>
                    <a:pt x="50" y="41"/>
                  </a:lnTo>
                  <a:lnTo>
                    <a:pt x="53" y="39"/>
                  </a:lnTo>
                  <a:lnTo>
                    <a:pt x="56" y="38"/>
                  </a:lnTo>
                  <a:lnTo>
                    <a:pt x="59" y="36"/>
                  </a:lnTo>
                  <a:lnTo>
                    <a:pt x="60" y="35"/>
                  </a:lnTo>
                  <a:lnTo>
                    <a:pt x="62" y="37"/>
                  </a:lnTo>
                  <a:lnTo>
                    <a:pt x="64" y="38"/>
                  </a:lnTo>
                  <a:lnTo>
                    <a:pt x="67" y="39"/>
                  </a:lnTo>
                  <a:lnTo>
                    <a:pt x="71" y="39"/>
                  </a:lnTo>
                  <a:lnTo>
                    <a:pt x="69" y="38"/>
                  </a:lnTo>
                  <a:lnTo>
                    <a:pt x="67" y="37"/>
                  </a:lnTo>
                  <a:lnTo>
                    <a:pt x="64" y="36"/>
                  </a:lnTo>
                  <a:lnTo>
                    <a:pt x="63" y="33"/>
                  </a:lnTo>
                  <a:lnTo>
                    <a:pt x="65" y="33"/>
                  </a:lnTo>
                  <a:lnTo>
                    <a:pt x="68" y="35"/>
                  </a:lnTo>
                  <a:lnTo>
                    <a:pt x="70" y="35"/>
                  </a:lnTo>
                  <a:lnTo>
                    <a:pt x="72" y="36"/>
                  </a:lnTo>
                  <a:lnTo>
                    <a:pt x="74" y="36"/>
                  </a:lnTo>
                  <a:lnTo>
                    <a:pt x="75" y="36"/>
                  </a:lnTo>
                  <a:lnTo>
                    <a:pt x="76" y="36"/>
                  </a:lnTo>
                  <a:lnTo>
                    <a:pt x="77" y="36"/>
                  </a:lnTo>
                  <a:lnTo>
                    <a:pt x="77" y="37"/>
                  </a:lnTo>
                  <a:lnTo>
                    <a:pt x="77" y="38"/>
                  </a:lnTo>
                  <a:lnTo>
                    <a:pt x="78" y="38"/>
                  </a:lnTo>
                  <a:lnTo>
                    <a:pt x="79" y="38"/>
                  </a:lnTo>
                  <a:lnTo>
                    <a:pt x="80" y="37"/>
                  </a:lnTo>
                  <a:lnTo>
                    <a:pt x="80" y="36"/>
                  </a:lnTo>
                  <a:lnTo>
                    <a:pt x="82" y="35"/>
                  </a:lnTo>
                  <a:lnTo>
                    <a:pt x="83" y="35"/>
                  </a:lnTo>
                  <a:lnTo>
                    <a:pt x="85" y="35"/>
                  </a:lnTo>
                  <a:lnTo>
                    <a:pt x="86" y="35"/>
                  </a:lnTo>
                  <a:lnTo>
                    <a:pt x="88" y="36"/>
                  </a:lnTo>
                  <a:lnTo>
                    <a:pt x="90" y="33"/>
                  </a:lnTo>
                  <a:lnTo>
                    <a:pt x="91" y="32"/>
                  </a:lnTo>
                  <a:lnTo>
                    <a:pt x="93" y="30"/>
                  </a:lnTo>
                  <a:lnTo>
                    <a:pt x="94" y="30"/>
                  </a:lnTo>
                  <a:lnTo>
                    <a:pt x="93" y="31"/>
                  </a:lnTo>
                  <a:lnTo>
                    <a:pt x="92" y="33"/>
                  </a:lnTo>
                  <a:lnTo>
                    <a:pt x="91" y="35"/>
                  </a:lnTo>
                  <a:lnTo>
                    <a:pt x="91" y="37"/>
                  </a:lnTo>
                  <a:lnTo>
                    <a:pt x="94" y="37"/>
                  </a:lnTo>
                  <a:lnTo>
                    <a:pt x="97" y="37"/>
                  </a:lnTo>
                  <a:lnTo>
                    <a:pt x="100" y="37"/>
                  </a:lnTo>
                  <a:lnTo>
                    <a:pt x="101" y="38"/>
                  </a:lnTo>
                  <a:lnTo>
                    <a:pt x="105" y="39"/>
                  </a:lnTo>
                  <a:lnTo>
                    <a:pt x="109" y="41"/>
                  </a:lnTo>
                  <a:lnTo>
                    <a:pt x="113" y="44"/>
                  </a:lnTo>
                  <a:lnTo>
                    <a:pt x="116" y="46"/>
                  </a:lnTo>
                  <a:lnTo>
                    <a:pt x="120" y="47"/>
                  </a:lnTo>
                  <a:lnTo>
                    <a:pt x="123" y="48"/>
                  </a:lnTo>
                  <a:lnTo>
                    <a:pt x="126" y="48"/>
                  </a:lnTo>
                  <a:lnTo>
                    <a:pt x="131" y="48"/>
                  </a:lnTo>
                  <a:lnTo>
                    <a:pt x="128" y="49"/>
                  </a:lnTo>
                  <a:lnTo>
                    <a:pt x="123" y="49"/>
                  </a:lnTo>
                  <a:lnTo>
                    <a:pt x="120" y="49"/>
                  </a:lnTo>
                  <a:lnTo>
                    <a:pt x="116" y="48"/>
                  </a:lnTo>
                  <a:lnTo>
                    <a:pt x="118" y="52"/>
                  </a:lnTo>
                  <a:lnTo>
                    <a:pt x="121" y="54"/>
                  </a:lnTo>
                  <a:lnTo>
                    <a:pt x="124" y="56"/>
                  </a:lnTo>
                  <a:lnTo>
                    <a:pt x="128" y="58"/>
                  </a:lnTo>
                  <a:lnTo>
                    <a:pt x="129" y="60"/>
                  </a:lnTo>
                  <a:lnTo>
                    <a:pt x="129" y="61"/>
                  </a:lnTo>
                  <a:lnTo>
                    <a:pt x="129" y="63"/>
                  </a:lnTo>
                  <a:lnTo>
                    <a:pt x="128" y="64"/>
                  </a:lnTo>
                  <a:lnTo>
                    <a:pt x="129" y="69"/>
                  </a:lnTo>
                  <a:lnTo>
                    <a:pt x="130" y="76"/>
                  </a:lnTo>
                  <a:lnTo>
                    <a:pt x="131" y="83"/>
                  </a:lnTo>
                  <a:lnTo>
                    <a:pt x="131" y="87"/>
                  </a:lnTo>
                  <a:lnTo>
                    <a:pt x="132" y="87"/>
                  </a:lnTo>
                  <a:lnTo>
                    <a:pt x="133" y="86"/>
                  </a:lnTo>
                  <a:lnTo>
                    <a:pt x="135" y="86"/>
                  </a:lnTo>
                  <a:lnTo>
                    <a:pt x="136" y="85"/>
                  </a:lnTo>
                  <a:lnTo>
                    <a:pt x="135" y="89"/>
                  </a:lnTo>
                  <a:lnTo>
                    <a:pt x="135" y="92"/>
                  </a:lnTo>
                  <a:lnTo>
                    <a:pt x="133" y="96"/>
                  </a:lnTo>
                  <a:lnTo>
                    <a:pt x="133" y="98"/>
                  </a:lnTo>
                  <a:lnTo>
                    <a:pt x="133" y="100"/>
                  </a:lnTo>
                  <a:lnTo>
                    <a:pt x="135" y="104"/>
                  </a:lnTo>
                  <a:lnTo>
                    <a:pt x="135" y="108"/>
                  </a:lnTo>
                  <a:lnTo>
                    <a:pt x="136" y="112"/>
                  </a:lnTo>
                  <a:lnTo>
                    <a:pt x="136" y="113"/>
                  </a:lnTo>
                  <a:lnTo>
                    <a:pt x="135" y="115"/>
                  </a:lnTo>
                  <a:lnTo>
                    <a:pt x="132" y="117"/>
                  </a:lnTo>
                  <a:lnTo>
                    <a:pt x="132" y="120"/>
                  </a:lnTo>
                  <a:lnTo>
                    <a:pt x="132" y="121"/>
                  </a:lnTo>
                  <a:lnTo>
                    <a:pt x="133" y="123"/>
                  </a:lnTo>
                  <a:lnTo>
                    <a:pt x="135" y="124"/>
                  </a:lnTo>
                  <a:lnTo>
                    <a:pt x="136" y="124"/>
                  </a:lnTo>
                  <a:lnTo>
                    <a:pt x="137" y="123"/>
                  </a:lnTo>
                  <a:lnTo>
                    <a:pt x="138" y="121"/>
                  </a:lnTo>
                  <a:lnTo>
                    <a:pt x="139" y="119"/>
                  </a:lnTo>
                  <a:lnTo>
                    <a:pt x="139" y="116"/>
                  </a:lnTo>
                  <a:lnTo>
                    <a:pt x="140" y="116"/>
                  </a:lnTo>
                  <a:lnTo>
                    <a:pt x="143" y="116"/>
                  </a:lnTo>
                  <a:lnTo>
                    <a:pt x="144" y="116"/>
                  </a:lnTo>
                  <a:lnTo>
                    <a:pt x="145" y="115"/>
                  </a:lnTo>
                  <a:lnTo>
                    <a:pt x="145" y="116"/>
                  </a:lnTo>
                  <a:lnTo>
                    <a:pt x="144" y="117"/>
                  </a:lnTo>
                  <a:lnTo>
                    <a:pt x="145" y="117"/>
                  </a:lnTo>
                  <a:lnTo>
                    <a:pt x="151" y="116"/>
                  </a:lnTo>
                  <a:lnTo>
                    <a:pt x="155" y="112"/>
                  </a:lnTo>
                  <a:lnTo>
                    <a:pt x="158" y="106"/>
                  </a:lnTo>
                  <a:lnTo>
                    <a:pt x="159" y="101"/>
                  </a:lnTo>
                  <a:lnTo>
                    <a:pt x="156" y="104"/>
                  </a:lnTo>
                  <a:lnTo>
                    <a:pt x="153" y="107"/>
                  </a:lnTo>
                  <a:lnTo>
                    <a:pt x="151" y="108"/>
                  </a:lnTo>
                  <a:lnTo>
                    <a:pt x="149" y="108"/>
                  </a:lnTo>
                  <a:lnTo>
                    <a:pt x="149" y="104"/>
                  </a:lnTo>
                  <a:lnTo>
                    <a:pt x="153" y="99"/>
                  </a:lnTo>
                  <a:lnTo>
                    <a:pt x="158" y="94"/>
                  </a:lnTo>
                  <a:lnTo>
                    <a:pt x="161" y="92"/>
                  </a:lnTo>
                  <a:lnTo>
                    <a:pt x="160" y="91"/>
                  </a:lnTo>
                  <a:lnTo>
                    <a:pt x="159" y="91"/>
                  </a:lnTo>
                  <a:lnTo>
                    <a:pt x="160" y="89"/>
                  </a:lnTo>
                  <a:lnTo>
                    <a:pt x="160" y="86"/>
                  </a:lnTo>
                  <a:lnTo>
                    <a:pt x="160" y="84"/>
                  </a:lnTo>
                  <a:lnTo>
                    <a:pt x="158" y="83"/>
                  </a:lnTo>
                  <a:lnTo>
                    <a:pt x="164" y="82"/>
                  </a:lnTo>
                  <a:lnTo>
                    <a:pt x="169" y="78"/>
                  </a:lnTo>
                  <a:lnTo>
                    <a:pt x="172" y="74"/>
                  </a:lnTo>
                  <a:lnTo>
                    <a:pt x="174" y="68"/>
                  </a:lnTo>
                  <a:lnTo>
                    <a:pt x="170" y="70"/>
                  </a:lnTo>
                  <a:lnTo>
                    <a:pt x="167" y="73"/>
                  </a:lnTo>
                  <a:lnTo>
                    <a:pt x="162" y="74"/>
                  </a:lnTo>
                  <a:lnTo>
                    <a:pt x="158" y="74"/>
                  </a:lnTo>
                  <a:lnTo>
                    <a:pt x="162" y="71"/>
                  </a:lnTo>
                  <a:lnTo>
                    <a:pt x="166" y="68"/>
                  </a:lnTo>
                  <a:lnTo>
                    <a:pt x="168" y="66"/>
                  </a:lnTo>
                  <a:lnTo>
                    <a:pt x="169" y="63"/>
                  </a:lnTo>
                  <a:lnTo>
                    <a:pt x="167" y="64"/>
                  </a:lnTo>
                  <a:lnTo>
                    <a:pt x="163" y="66"/>
                  </a:lnTo>
                  <a:lnTo>
                    <a:pt x="161" y="66"/>
                  </a:lnTo>
                  <a:lnTo>
                    <a:pt x="159" y="66"/>
                  </a:lnTo>
                  <a:lnTo>
                    <a:pt x="158" y="64"/>
                  </a:lnTo>
                  <a:lnTo>
                    <a:pt x="156" y="62"/>
                  </a:lnTo>
                  <a:lnTo>
                    <a:pt x="155" y="61"/>
                  </a:lnTo>
                  <a:lnTo>
                    <a:pt x="154" y="60"/>
                  </a:lnTo>
                  <a:lnTo>
                    <a:pt x="156" y="55"/>
                  </a:lnTo>
                  <a:lnTo>
                    <a:pt x="159" y="51"/>
                  </a:lnTo>
                  <a:lnTo>
                    <a:pt x="160" y="47"/>
                  </a:lnTo>
                  <a:lnTo>
                    <a:pt x="160" y="45"/>
                  </a:lnTo>
                  <a:lnTo>
                    <a:pt x="159" y="44"/>
                  </a:lnTo>
                  <a:lnTo>
                    <a:pt x="156" y="44"/>
                  </a:lnTo>
                  <a:lnTo>
                    <a:pt x="155" y="43"/>
                  </a:lnTo>
                  <a:lnTo>
                    <a:pt x="154" y="40"/>
                  </a:lnTo>
                  <a:lnTo>
                    <a:pt x="158" y="39"/>
                  </a:lnTo>
                  <a:lnTo>
                    <a:pt x="160" y="38"/>
                  </a:lnTo>
                  <a:lnTo>
                    <a:pt x="162" y="37"/>
                  </a:lnTo>
                  <a:lnTo>
                    <a:pt x="163" y="36"/>
                  </a:lnTo>
                  <a:lnTo>
                    <a:pt x="159" y="35"/>
                  </a:lnTo>
                  <a:lnTo>
                    <a:pt x="155" y="33"/>
                  </a:lnTo>
                  <a:lnTo>
                    <a:pt x="152" y="32"/>
                  </a:lnTo>
                  <a:lnTo>
                    <a:pt x="149" y="30"/>
                  </a:lnTo>
                  <a:lnTo>
                    <a:pt x="152" y="29"/>
                  </a:lnTo>
                  <a:lnTo>
                    <a:pt x="154" y="26"/>
                  </a:lnTo>
                  <a:lnTo>
                    <a:pt x="156" y="25"/>
                  </a:lnTo>
                  <a:lnTo>
                    <a:pt x="158" y="25"/>
                  </a:lnTo>
                  <a:lnTo>
                    <a:pt x="158" y="24"/>
                  </a:lnTo>
                  <a:lnTo>
                    <a:pt x="158" y="23"/>
                  </a:lnTo>
                  <a:lnTo>
                    <a:pt x="158" y="22"/>
                  </a:lnTo>
                  <a:lnTo>
                    <a:pt x="156" y="23"/>
                  </a:lnTo>
                  <a:lnTo>
                    <a:pt x="155" y="23"/>
                  </a:lnTo>
                  <a:lnTo>
                    <a:pt x="154" y="23"/>
                  </a:lnTo>
                  <a:lnTo>
                    <a:pt x="153" y="24"/>
                  </a:lnTo>
                  <a:lnTo>
                    <a:pt x="151" y="24"/>
                  </a:lnTo>
                  <a:lnTo>
                    <a:pt x="149" y="25"/>
                  </a:lnTo>
                  <a:lnTo>
                    <a:pt x="148" y="25"/>
                  </a:lnTo>
                  <a:lnTo>
                    <a:pt x="148" y="24"/>
                  </a:lnTo>
                  <a:lnTo>
                    <a:pt x="149" y="23"/>
                  </a:lnTo>
                  <a:lnTo>
                    <a:pt x="149" y="22"/>
                  </a:lnTo>
                  <a:lnTo>
                    <a:pt x="149" y="21"/>
                  </a:lnTo>
                  <a:lnTo>
                    <a:pt x="148" y="22"/>
                  </a:lnTo>
                  <a:lnTo>
                    <a:pt x="146" y="22"/>
                  </a:lnTo>
                  <a:lnTo>
                    <a:pt x="145" y="22"/>
                  </a:lnTo>
                  <a:lnTo>
                    <a:pt x="144" y="22"/>
                  </a:lnTo>
                  <a:lnTo>
                    <a:pt x="141" y="20"/>
                  </a:lnTo>
                  <a:lnTo>
                    <a:pt x="137" y="17"/>
                  </a:lnTo>
                  <a:lnTo>
                    <a:pt x="132" y="14"/>
                  </a:lnTo>
                  <a:lnTo>
                    <a:pt x="130" y="13"/>
                  </a:lnTo>
                  <a:lnTo>
                    <a:pt x="128" y="13"/>
                  </a:lnTo>
                  <a:lnTo>
                    <a:pt x="126" y="13"/>
                  </a:lnTo>
                  <a:lnTo>
                    <a:pt x="124" y="12"/>
                  </a:lnTo>
                  <a:lnTo>
                    <a:pt x="122" y="10"/>
                  </a:lnTo>
                  <a:lnTo>
                    <a:pt x="121" y="8"/>
                  </a:lnTo>
                  <a:lnTo>
                    <a:pt x="118" y="7"/>
                  </a:lnTo>
                  <a:lnTo>
                    <a:pt x="116" y="5"/>
                  </a:lnTo>
                  <a:lnTo>
                    <a:pt x="114" y="3"/>
                  </a:lnTo>
                  <a:lnTo>
                    <a:pt x="109" y="3"/>
                  </a:lnTo>
                  <a:lnTo>
                    <a:pt x="102" y="1"/>
                  </a:lnTo>
                  <a:lnTo>
                    <a:pt x="94" y="0"/>
                  </a:lnTo>
                  <a:lnTo>
                    <a:pt x="90" y="0"/>
                  </a:lnTo>
                  <a:lnTo>
                    <a:pt x="86" y="0"/>
                  </a:lnTo>
                  <a:lnTo>
                    <a:pt x="83" y="1"/>
                  </a:lnTo>
                  <a:lnTo>
                    <a:pt x="80" y="2"/>
                  </a:lnTo>
                  <a:lnTo>
                    <a:pt x="78" y="3"/>
                  </a:lnTo>
                  <a:lnTo>
                    <a:pt x="76" y="1"/>
                  </a:lnTo>
                  <a:lnTo>
                    <a:pt x="70" y="1"/>
                  </a:lnTo>
                  <a:lnTo>
                    <a:pt x="63" y="3"/>
                  </a:lnTo>
                  <a:lnTo>
                    <a:pt x="60" y="6"/>
                  </a:lnTo>
                  <a:lnTo>
                    <a:pt x="59" y="7"/>
                  </a:lnTo>
                  <a:lnTo>
                    <a:pt x="57" y="7"/>
                  </a:lnTo>
                  <a:lnTo>
                    <a:pt x="55" y="7"/>
                  </a:lnTo>
                  <a:lnTo>
                    <a:pt x="54" y="7"/>
                  </a:lnTo>
                  <a:lnTo>
                    <a:pt x="52" y="5"/>
                  </a:lnTo>
                  <a:lnTo>
                    <a:pt x="47" y="3"/>
                  </a:lnTo>
                  <a:lnTo>
                    <a:pt x="42" y="5"/>
                  </a:lnTo>
                  <a:lnTo>
                    <a:pt x="40" y="5"/>
                  </a:lnTo>
                  <a:lnTo>
                    <a:pt x="41" y="6"/>
                  </a:lnTo>
                  <a:lnTo>
                    <a:pt x="44" y="9"/>
                  </a:lnTo>
                  <a:lnTo>
                    <a:pt x="45" y="12"/>
                  </a:lnTo>
                  <a:lnTo>
                    <a:pt x="44" y="14"/>
                  </a:lnTo>
                  <a:lnTo>
                    <a:pt x="40" y="15"/>
                  </a:lnTo>
                  <a:lnTo>
                    <a:pt x="34" y="18"/>
                  </a:lnTo>
                  <a:lnTo>
                    <a:pt x="30" y="21"/>
                  </a:lnTo>
                  <a:lnTo>
                    <a:pt x="27" y="23"/>
                  </a:lnTo>
                  <a:lnTo>
                    <a:pt x="25" y="25"/>
                  </a:lnTo>
                  <a:lnTo>
                    <a:pt x="24" y="29"/>
                  </a:lnTo>
                  <a:lnTo>
                    <a:pt x="23" y="32"/>
                  </a:lnTo>
                  <a:lnTo>
                    <a:pt x="22" y="35"/>
                  </a:lnTo>
                  <a:lnTo>
                    <a:pt x="22" y="36"/>
                  </a:lnTo>
                  <a:lnTo>
                    <a:pt x="22" y="38"/>
                  </a:lnTo>
                  <a:lnTo>
                    <a:pt x="22" y="39"/>
                  </a:lnTo>
                  <a:lnTo>
                    <a:pt x="22" y="41"/>
                  </a:lnTo>
                  <a:lnTo>
                    <a:pt x="16" y="46"/>
                  </a:lnTo>
                  <a:lnTo>
                    <a:pt x="11" y="52"/>
                  </a:lnTo>
                  <a:lnTo>
                    <a:pt x="10" y="59"/>
                  </a:lnTo>
                  <a:lnTo>
                    <a:pt x="10" y="68"/>
                  </a:lnTo>
                  <a:lnTo>
                    <a:pt x="9" y="73"/>
                  </a:lnTo>
                  <a:lnTo>
                    <a:pt x="7" y="75"/>
                  </a:lnTo>
                  <a:lnTo>
                    <a:pt x="3" y="76"/>
                  </a:lnTo>
                  <a:lnTo>
                    <a:pt x="0" y="76"/>
                  </a:lnTo>
                  <a:lnTo>
                    <a:pt x="1" y="77"/>
                  </a:lnTo>
                  <a:lnTo>
                    <a:pt x="3" y="78"/>
                  </a:lnTo>
                  <a:lnTo>
                    <a:pt x="4" y="78"/>
                  </a:lnTo>
                  <a:lnTo>
                    <a:pt x="6" y="78"/>
                  </a:lnTo>
                  <a:lnTo>
                    <a:pt x="6" y="81"/>
                  </a:lnTo>
                  <a:lnTo>
                    <a:pt x="6" y="82"/>
                  </a:lnTo>
                  <a:lnTo>
                    <a:pt x="6" y="84"/>
                  </a:lnTo>
                  <a:lnTo>
                    <a:pt x="7" y="85"/>
                  </a:lnTo>
                  <a:lnTo>
                    <a:pt x="8" y="87"/>
                  </a:lnTo>
                  <a:lnTo>
                    <a:pt x="9" y="92"/>
                  </a:lnTo>
                  <a:lnTo>
                    <a:pt x="10" y="96"/>
                  </a:lnTo>
                  <a:lnTo>
                    <a:pt x="13" y="98"/>
                  </a:lnTo>
                  <a:lnTo>
                    <a:pt x="14" y="100"/>
                  </a:lnTo>
                  <a:lnTo>
                    <a:pt x="15" y="102"/>
                  </a:lnTo>
                  <a:lnTo>
                    <a:pt x="14" y="106"/>
                  </a:lnTo>
                  <a:lnTo>
                    <a:pt x="11" y="107"/>
                  </a:lnTo>
                  <a:lnTo>
                    <a:pt x="14" y="109"/>
                  </a:lnTo>
                  <a:lnTo>
                    <a:pt x="16" y="112"/>
                  </a:lnTo>
                  <a:lnTo>
                    <a:pt x="18" y="115"/>
                  </a:lnTo>
                  <a:lnTo>
                    <a:pt x="21" y="1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7" name="Freeform 436"/>
            <p:cNvSpPr>
              <a:spLocks/>
            </p:cNvSpPr>
            <p:nvPr/>
          </p:nvSpPr>
          <p:spPr bwMode="auto">
            <a:xfrm>
              <a:off x="5254" y="2723"/>
              <a:ext cx="10" cy="8"/>
            </a:xfrm>
            <a:custGeom>
              <a:avLst/>
              <a:gdLst>
                <a:gd name="T0" fmla="*/ 0 w 19"/>
                <a:gd name="T1" fmla="*/ 1 h 15"/>
                <a:gd name="T2" fmla="*/ 1 w 19"/>
                <a:gd name="T3" fmla="*/ 1 h 15"/>
                <a:gd name="T4" fmla="*/ 1 w 19"/>
                <a:gd name="T5" fmla="*/ 1 h 15"/>
                <a:gd name="T6" fmla="*/ 1 w 19"/>
                <a:gd name="T7" fmla="*/ 1 h 15"/>
                <a:gd name="T8" fmla="*/ 1 w 19"/>
                <a:gd name="T9" fmla="*/ 0 h 15"/>
                <a:gd name="T10" fmla="*/ 1 w 19"/>
                <a:gd name="T11" fmla="*/ 0 h 15"/>
                <a:gd name="T12" fmla="*/ 1 w 19"/>
                <a:gd name="T13" fmla="*/ 1 h 15"/>
                <a:gd name="T14" fmla="*/ 1 w 19"/>
                <a:gd name="T15" fmla="*/ 1 h 15"/>
                <a:gd name="T16" fmla="*/ 1 w 19"/>
                <a:gd name="T17" fmla="*/ 1 h 15"/>
                <a:gd name="T18" fmla="*/ 1 w 19"/>
                <a:gd name="T19" fmla="*/ 1 h 15"/>
                <a:gd name="T20" fmla="*/ 1 w 19"/>
                <a:gd name="T21" fmla="*/ 1 h 15"/>
                <a:gd name="T22" fmla="*/ 1 w 19"/>
                <a:gd name="T23" fmla="*/ 1 h 15"/>
                <a:gd name="T24" fmla="*/ 0 w 19"/>
                <a:gd name="T25" fmla="*/ 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5"/>
                <a:gd name="T41" fmla="*/ 19 w 19"/>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5">
                  <a:moveTo>
                    <a:pt x="0" y="15"/>
                  </a:moveTo>
                  <a:lnTo>
                    <a:pt x="3" y="9"/>
                  </a:lnTo>
                  <a:lnTo>
                    <a:pt x="8" y="4"/>
                  </a:lnTo>
                  <a:lnTo>
                    <a:pt x="14" y="2"/>
                  </a:lnTo>
                  <a:lnTo>
                    <a:pt x="19" y="0"/>
                  </a:lnTo>
                  <a:lnTo>
                    <a:pt x="19" y="1"/>
                  </a:lnTo>
                  <a:lnTo>
                    <a:pt x="19" y="2"/>
                  </a:lnTo>
                  <a:lnTo>
                    <a:pt x="19" y="3"/>
                  </a:lnTo>
                  <a:lnTo>
                    <a:pt x="12" y="4"/>
                  </a:lnTo>
                  <a:lnTo>
                    <a:pt x="7" y="8"/>
                  </a:lnTo>
                  <a:lnTo>
                    <a:pt x="2" y="11"/>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8" name="Freeform 437"/>
            <p:cNvSpPr>
              <a:spLocks/>
            </p:cNvSpPr>
            <p:nvPr/>
          </p:nvSpPr>
          <p:spPr bwMode="auto">
            <a:xfrm>
              <a:off x="5271" y="2707"/>
              <a:ext cx="10" cy="11"/>
            </a:xfrm>
            <a:custGeom>
              <a:avLst/>
              <a:gdLst>
                <a:gd name="T0" fmla="*/ 0 w 21"/>
                <a:gd name="T1" fmla="*/ 1 h 20"/>
                <a:gd name="T2" fmla="*/ 0 w 21"/>
                <a:gd name="T3" fmla="*/ 1 h 20"/>
                <a:gd name="T4" fmla="*/ 0 w 21"/>
                <a:gd name="T5" fmla="*/ 1 h 20"/>
                <a:gd name="T6" fmla="*/ 0 w 21"/>
                <a:gd name="T7" fmla="*/ 1 h 20"/>
                <a:gd name="T8" fmla="*/ 0 w 21"/>
                <a:gd name="T9" fmla="*/ 1 h 20"/>
                <a:gd name="T10" fmla="*/ 0 w 21"/>
                <a:gd name="T11" fmla="*/ 1 h 20"/>
                <a:gd name="T12" fmla="*/ 0 w 21"/>
                <a:gd name="T13" fmla="*/ 1 h 20"/>
                <a:gd name="T14" fmla="*/ 0 w 21"/>
                <a:gd name="T15" fmla="*/ 1 h 20"/>
                <a:gd name="T16" fmla="*/ 0 w 21"/>
                <a:gd name="T17" fmla="*/ 1 h 20"/>
                <a:gd name="T18" fmla="*/ 0 w 21"/>
                <a:gd name="T19" fmla="*/ 1 h 20"/>
                <a:gd name="T20" fmla="*/ 0 w 21"/>
                <a:gd name="T21" fmla="*/ 1 h 20"/>
                <a:gd name="T22" fmla="*/ 0 w 21"/>
                <a:gd name="T23" fmla="*/ 1 h 20"/>
                <a:gd name="T24" fmla="*/ 0 w 21"/>
                <a:gd name="T25" fmla="*/ 0 h 20"/>
                <a:gd name="T26" fmla="*/ 0 w 21"/>
                <a:gd name="T27" fmla="*/ 0 h 20"/>
                <a:gd name="T28" fmla="*/ 0 w 21"/>
                <a:gd name="T29" fmla="*/ 1 h 20"/>
                <a:gd name="T30" fmla="*/ 0 w 21"/>
                <a:gd name="T31" fmla="*/ 1 h 20"/>
                <a:gd name="T32" fmla="*/ 0 w 21"/>
                <a:gd name="T33" fmla="*/ 1 h 20"/>
                <a:gd name="T34" fmla="*/ 0 w 21"/>
                <a:gd name="T35" fmla="*/ 1 h 20"/>
                <a:gd name="T36" fmla="*/ 0 w 21"/>
                <a:gd name="T37" fmla="*/ 1 h 20"/>
                <a:gd name="T38" fmla="*/ 0 w 21"/>
                <a:gd name="T39" fmla="*/ 1 h 20"/>
                <a:gd name="T40" fmla="*/ 0 w 21"/>
                <a:gd name="T41" fmla="*/ 1 h 20"/>
                <a:gd name="T42" fmla="*/ 0 w 21"/>
                <a:gd name="T43" fmla="*/ 1 h 20"/>
                <a:gd name="T44" fmla="*/ 0 w 21"/>
                <a:gd name="T45" fmla="*/ 1 h 20"/>
                <a:gd name="T46" fmla="*/ 0 w 21"/>
                <a:gd name="T47" fmla="*/ 1 h 20"/>
                <a:gd name="T48" fmla="*/ 0 w 21"/>
                <a:gd name="T49" fmla="*/ 1 h 20"/>
                <a:gd name="T50" fmla="*/ 0 w 21"/>
                <a:gd name="T51" fmla="*/ 1 h 20"/>
                <a:gd name="T52" fmla="*/ 0 w 21"/>
                <a:gd name="T53" fmla="*/ 1 h 20"/>
                <a:gd name="T54" fmla="*/ 0 w 21"/>
                <a:gd name="T55" fmla="*/ 1 h 20"/>
                <a:gd name="T56" fmla="*/ 0 w 21"/>
                <a:gd name="T57" fmla="*/ 1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
                <a:gd name="T88" fmla="*/ 0 h 20"/>
                <a:gd name="T89" fmla="*/ 21 w 21"/>
                <a:gd name="T90" fmla="*/ 20 h 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 h="20">
                  <a:moveTo>
                    <a:pt x="5" y="12"/>
                  </a:moveTo>
                  <a:lnTo>
                    <a:pt x="5" y="11"/>
                  </a:lnTo>
                  <a:lnTo>
                    <a:pt x="4" y="10"/>
                  </a:lnTo>
                  <a:lnTo>
                    <a:pt x="2" y="9"/>
                  </a:lnTo>
                  <a:lnTo>
                    <a:pt x="0" y="9"/>
                  </a:lnTo>
                  <a:lnTo>
                    <a:pt x="2" y="8"/>
                  </a:lnTo>
                  <a:lnTo>
                    <a:pt x="5" y="8"/>
                  </a:lnTo>
                  <a:lnTo>
                    <a:pt x="7" y="6"/>
                  </a:lnTo>
                  <a:lnTo>
                    <a:pt x="9" y="6"/>
                  </a:lnTo>
                  <a:lnTo>
                    <a:pt x="9" y="4"/>
                  </a:lnTo>
                  <a:lnTo>
                    <a:pt x="8" y="3"/>
                  </a:lnTo>
                  <a:lnTo>
                    <a:pt x="7" y="1"/>
                  </a:lnTo>
                  <a:lnTo>
                    <a:pt x="6" y="0"/>
                  </a:lnTo>
                  <a:lnTo>
                    <a:pt x="9" y="0"/>
                  </a:lnTo>
                  <a:lnTo>
                    <a:pt x="12" y="1"/>
                  </a:lnTo>
                  <a:lnTo>
                    <a:pt x="15" y="3"/>
                  </a:lnTo>
                  <a:lnTo>
                    <a:pt x="16" y="5"/>
                  </a:lnTo>
                  <a:lnTo>
                    <a:pt x="17" y="9"/>
                  </a:lnTo>
                  <a:lnTo>
                    <a:pt x="19" y="12"/>
                  </a:lnTo>
                  <a:lnTo>
                    <a:pt x="20" y="17"/>
                  </a:lnTo>
                  <a:lnTo>
                    <a:pt x="21" y="20"/>
                  </a:lnTo>
                  <a:lnTo>
                    <a:pt x="19" y="19"/>
                  </a:lnTo>
                  <a:lnTo>
                    <a:pt x="15" y="17"/>
                  </a:lnTo>
                  <a:lnTo>
                    <a:pt x="13" y="16"/>
                  </a:lnTo>
                  <a:lnTo>
                    <a:pt x="10" y="14"/>
                  </a:lnTo>
                  <a:lnTo>
                    <a:pt x="9" y="13"/>
                  </a:lnTo>
                  <a:lnTo>
                    <a:pt x="7" y="13"/>
                  </a:lnTo>
                  <a:lnTo>
                    <a:pt x="6" y="13"/>
                  </a:lnTo>
                  <a:lnTo>
                    <a:pt x="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9" name="Freeform 438"/>
            <p:cNvSpPr>
              <a:spLocks/>
            </p:cNvSpPr>
            <p:nvPr/>
          </p:nvSpPr>
          <p:spPr bwMode="auto">
            <a:xfrm>
              <a:off x="5257" y="2714"/>
              <a:ext cx="22" cy="9"/>
            </a:xfrm>
            <a:custGeom>
              <a:avLst/>
              <a:gdLst>
                <a:gd name="T0" fmla="*/ 0 w 43"/>
                <a:gd name="T1" fmla="*/ 0 h 20"/>
                <a:gd name="T2" fmla="*/ 1 w 43"/>
                <a:gd name="T3" fmla="*/ 0 h 20"/>
                <a:gd name="T4" fmla="*/ 1 w 43"/>
                <a:gd name="T5" fmla="*/ 0 h 20"/>
                <a:gd name="T6" fmla="*/ 1 w 43"/>
                <a:gd name="T7" fmla="*/ 0 h 20"/>
                <a:gd name="T8" fmla="*/ 1 w 43"/>
                <a:gd name="T9" fmla="*/ 0 h 20"/>
                <a:gd name="T10" fmla="*/ 1 w 43"/>
                <a:gd name="T11" fmla="*/ 0 h 20"/>
                <a:gd name="T12" fmla="*/ 1 w 43"/>
                <a:gd name="T13" fmla="*/ 0 h 20"/>
                <a:gd name="T14" fmla="*/ 1 w 43"/>
                <a:gd name="T15" fmla="*/ 0 h 20"/>
                <a:gd name="T16" fmla="*/ 1 w 43"/>
                <a:gd name="T17" fmla="*/ 0 h 20"/>
                <a:gd name="T18" fmla="*/ 1 w 43"/>
                <a:gd name="T19" fmla="*/ 0 h 20"/>
                <a:gd name="T20" fmla="*/ 1 w 43"/>
                <a:gd name="T21" fmla="*/ 0 h 20"/>
                <a:gd name="T22" fmla="*/ 1 w 43"/>
                <a:gd name="T23" fmla="*/ 0 h 20"/>
                <a:gd name="T24" fmla="*/ 1 w 43"/>
                <a:gd name="T25" fmla="*/ 0 h 20"/>
                <a:gd name="T26" fmla="*/ 1 w 43"/>
                <a:gd name="T27" fmla="*/ 0 h 20"/>
                <a:gd name="T28" fmla="*/ 1 w 43"/>
                <a:gd name="T29" fmla="*/ 0 h 20"/>
                <a:gd name="T30" fmla="*/ 1 w 43"/>
                <a:gd name="T31" fmla="*/ 0 h 20"/>
                <a:gd name="T32" fmla="*/ 1 w 43"/>
                <a:gd name="T33" fmla="*/ 0 h 20"/>
                <a:gd name="T34" fmla="*/ 1 w 43"/>
                <a:gd name="T35" fmla="*/ 0 h 20"/>
                <a:gd name="T36" fmla="*/ 1 w 43"/>
                <a:gd name="T37" fmla="*/ 0 h 20"/>
                <a:gd name="T38" fmla="*/ 1 w 43"/>
                <a:gd name="T39" fmla="*/ 0 h 20"/>
                <a:gd name="T40" fmla="*/ 1 w 43"/>
                <a:gd name="T41" fmla="*/ 0 h 20"/>
                <a:gd name="T42" fmla="*/ 1 w 43"/>
                <a:gd name="T43" fmla="*/ 0 h 20"/>
                <a:gd name="T44" fmla="*/ 1 w 43"/>
                <a:gd name="T45" fmla="*/ 0 h 20"/>
                <a:gd name="T46" fmla="*/ 1 w 43"/>
                <a:gd name="T47" fmla="*/ 0 h 20"/>
                <a:gd name="T48" fmla="*/ 1 w 43"/>
                <a:gd name="T49" fmla="*/ 0 h 20"/>
                <a:gd name="T50" fmla="*/ 1 w 43"/>
                <a:gd name="T51" fmla="*/ 0 h 20"/>
                <a:gd name="T52" fmla="*/ 1 w 43"/>
                <a:gd name="T53" fmla="*/ 0 h 20"/>
                <a:gd name="T54" fmla="*/ 1 w 43"/>
                <a:gd name="T55" fmla="*/ 0 h 20"/>
                <a:gd name="T56" fmla="*/ 1 w 43"/>
                <a:gd name="T57" fmla="*/ 0 h 20"/>
                <a:gd name="T58" fmla="*/ 1 w 43"/>
                <a:gd name="T59" fmla="*/ 0 h 20"/>
                <a:gd name="T60" fmla="*/ 1 w 43"/>
                <a:gd name="T61" fmla="*/ 0 h 20"/>
                <a:gd name="T62" fmla="*/ 1 w 43"/>
                <a:gd name="T63" fmla="*/ 0 h 20"/>
                <a:gd name="T64" fmla="*/ 0 w 43"/>
                <a:gd name="T65" fmla="*/ 0 h 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20"/>
                <a:gd name="T101" fmla="*/ 43 w 43"/>
                <a:gd name="T102" fmla="*/ 20 h 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20">
                  <a:moveTo>
                    <a:pt x="0" y="20"/>
                  </a:moveTo>
                  <a:lnTo>
                    <a:pt x="1" y="19"/>
                  </a:lnTo>
                  <a:lnTo>
                    <a:pt x="1" y="17"/>
                  </a:lnTo>
                  <a:lnTo>
                    <a:pt x="2" y="17"/>
                  </a:lnTo>
                  <a:lnTo>
                    <a:pt x="2" y="16"/>
                  </a:lnTo>
                  <a:lnTo>
                    <a:pt x="5" y="15"/>
                  </a:lnTo>
                  <a:lnTo>
                    <a:pt x="9" y="13"/>
                  </a:lnTo>
                  <a:lnTo>
                    <a:pt x="11" y="12"/>
                  </a:lnTo>
                  <a:lnTo>
                    <a:pt x="12" y="11"/>
                  </a:lnTo>
                  <a:lnTo>
                    <a:pt x="12" y="9"/>
                  </a:lnTo>
                  <a:lnTo>
                    <a:pt x="12" y="7"/>
                  </a:lnTo>
                  <a:lnTo>
                    <a:pt x="12" y="5"/>
                  </a:lnTo>
                  <a:lnTo>
                    <a:pt x="13" y="4"/>
                  </a:lnTo>
                  <a:lnTo>
                    <a:pt x="16" y="2"/>
                  </a:lnTo>
                  <a:lnTo>
                    <a:pt x="20" y="1"/>
                  </a:lnTo>
                  <a:lnTo>
                    <a:pt x="25" y="0"/>
                  </a:lnTo>
                  <a:lnTo>
                    <a:pt x="31" y="0"/>
                  </a:lnTo>
                  <a:lnTo>
                    <a:pt x="34" y="2"/>
                  </a:lnTo>
                  <a:lnTo>
                    <a:pt x="38" y="6"/>
                  </a:lnTo>
                  <a:lnTo>
                    <a:pt x="41" y="9"/>
                  </a:lnTo>
                  <a:lnTo>
                    <a:pt x="43" y="12"/>
                  </a:lnTo>
                  <a:lnTo>
                    <a:pt x="41" y="11"/>
                  </a:lnTo>
                  <a:lnTo>
                    <a:pt x="39" y="11"/>
                  </a:lnTo>
                  <a:lnTo>
                    <a:pt x="36" y="9"/>
                  </a:lnTo>
                  <a:lnTo>
                    <a:pt x="34" y="9"/>
                  </a:lnTo>
                  <a:lnTo>
                    <a:pt x="30" y="8"/>
                  </a:lnTo>
                  <a:lnTo>
                    <a:pt x="25" y="8"/>
                  </a:lnTo>
                  <a:lnTo>
                    <a:pt x="19" y="9"/>
                  </a:lnTo>
                  <a:lnTo>
                    <a:pt x="16" y="12"/>
                  </a:lnTo>
                  <a:lnTo>
                    <a:pt x="12" y="14"/>
                  </a:lnTo>
                  <a:lnTo>
                    <a:pt x="8" y="17"/>
                  </a:lnTo>
                  <a:lnTo>
                    <a:pt x="3" y="19"/>
                  </a:lnTo>
                  <a:lnTo>
                    <a:pt x="0"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0" name="Freeform 439"/>
            <p:cNvSpPr>
              <a:spLocks/>
            </p:cNvSpPr>
            <p:nvPr/>
          </p:nvSpPr>
          <p:spPr bwMode="auto">
            <a:xfrm>
              <a:off x="5273" y="2703"/>
              <a:ext cx="33" cy="19"/>
            </a:xfrm>
            <a:custGeom>
              <a:avLst/>
              <a:gdLst>
                <a:gd name="T0" fmla="*/ 1 w 66"/>
                <a:gd name="T1" fmla="*/ 1 h 38"/>
                <a:gd name="T2" fmla="*/ 1 w 66"/>
                <a:gd name="T3" fmla="*/ 1 h 38"/>
                <a:gd name="T4" fmla="*/ 1 w 66"/>
                <a:gd name="T5" fmla="*/ 1 h 38"/>
                <a:gd name="T6" fmla="*/ 1 w 66"/>
                <a:gd name="T7" fmla="*/ 1 h 38"/>
                <a:gd name="T8" fmla="*/ 1 w 66"/>
                <a:gd name="T9" fmla="*/ 1 h 38"/>
                <a:gd name="T10" fmla="*/ 1 w 66"/>
                <a:gd name="T11" fmla="*/ 1 h 38"/>
                <a:gd name="T12" fmla="*/ 1 w 66"/>
                <a:gd name="T13" fmla="*/ 1 h 38"/>
                <a:gd name="T14" fmla="*/ 1 w 66"/>
                <a:gd name="T15" fmla="*/ 1 h 38"/>
                <a:gd name="T16" fmla="*/ 1 w 66"/>
                <a:gd name="T17" fmla="*/ 1 h 38"/>
                <a:gd name="T18" fmla="*/ 1 w 66"/>
                <a:gd name="T19" fmla="*/ 1 h 38"/>
                <a:gd name="T20" fmla="*/ 1 w 66"/>
                <a:gd name="T21" fmla="*/ 1 h 38"/>
                <a:gd name="T22" fmla="*/ 1 w 66"/>
                <a:gd name="T23" fmla="*/ 1 h 38"/>
                <a:gd name="T24" fmla="*/ 1 w 66"/>
                <a:gd name="T25" fmla="*/ 1 h 38"/>
                <a:gd name="T26" fmla="*/ 1 w 66"/>
                <a:gd name="T27" fmla="*/ 1 h 38"/>
                <a:gd name="T28" fmla="*/ 1 w 66"/>
                <a:gd name="T29" fmla="*/ 1 h 38"/>
                <a:gd name="T30" fmla="*/ 1 w 66"/>
                <a:gd name="T31" fmla="*/ 1 h 38"/>
                <a:gd name="T32" fmla="*/ 1 w 66"/>
                <a:gd name="T33" fmla="*/ 1 h 38"/>
                <a:gd name="T34" fmla="*/ 1 w 66"/>
                <a:gd name="T35" fmla="*/ 1 h 38"/>
                <a:gd name="T36" fmla="*/ 1 w 66"/>
                <a:gd name="T37" fmla="*/ 1 h 38"/>
                <a:gd name="T38" fmla="*/ 1 w 66"/>
                <a:gd name="T39" fmla="*/ 1 h 38"/>
                <a:gd name="T40" fmla="*/ 1 w 66"/>
                <a:gd name="T41" fmla="*/ 1 h 38"/>
                <a:gd name="T42" fmla="*/ 1 w 66"/>
                <a:gd name="T43" fmla="*/ 1 h 38"/>
                <a:gd name="T44" fmla="*/ 1 w 66"/>
                <a:gd name="T45" fmla="*/ 1 h 38"/>
                <a:gd name="T46" fmla="*/ 1 w 66"/>
                <a:gd name="T47" fmla="*/ 1 h 38"/>
                <a:gd name="T48" fmla="*/ 1 w 66"/>
                <a:gd name="T49" fmla="*/ 1 h 38"/>
                <a:gd name="T50" fmla="*/ 1 w 66"/>
                <a:gd name="T51" fmla="*/ 1 h 38"/>
                <a:gd name="T52" fmla="*/ 1 w 66"/>
                <a:gd name="T53" fmla="*/ 1 h 38"/>
                <a:gd name="T54" fmla="*/ 1 w 66"/>
                <a:gd name="T55" fmla="*/ 1 h 38"/>
                <a:gd name="T56" fmla="*/ 1 w 66"/>
                <a:gd name="T57" fmla="*/ 1 h 38"/>
                <a:gd name="T58" fmla="*/ 1 w 66"/>
                <a:gd name="T59" fmla="*/ 1 h 38"/>
                <a:gd name="T60" fmla="*/ 1 w 66"/>
                <a:gd name="T61" fmla="*/ 1 h 38"/>
                <a:gd name="T62" fmla="*/ 1 w 66"/>
                <a:gd name="T63" fmla="*/ 1 h 38"/>
                <a:gd name="T64" fmla="*/ 1 w 66"/>
                <a:gd name="T65" fmla="*/ 1 h 38"/>
                <a:gd name="T66" fmla="*/ 1 w 66"/>
                <a:gd name="T67" fmla="*/ 1 h 38"/>
                <a:gd name="T68" fmla="*/ 1 w 66"/>
                <a:gd name="T69" fmla="*/ 1 h 38"/>
                <a:gd name="T70" fmla="*/ 1 w 66"/>
                <a:gd name="T71" fmla="*/ 1 h 38"/>
                <a:gd name="T72" fmla="*/ 1 w 66"/>
                <a:gd name="T73" fmla="*/ 1 h 38"/>
                <a:gd name="T74" fmla="*/ 1 w 66"/>
                <a:gd name="T75" fmla="*/ 1 h 38"/>
                <a:gd name="T76" fmla="*/ 1 w 66"/>
                <a:gd name="T77" fmla="*/ 1 h 38"/>
                <a:gd name="T78" fmla="*/ 1 w 66"/>
                <a:gd name="T79" fmla="*/ 1 h 38"/>
                <a:gd name="T80" fmla="*/ 1 w 66"/>
                <a:gd name="T81" fmla="*/ 1 h 38"/>
                <a:gd name="T82" fmla="*/ 1 w 66"/>
                <a:gd name="T83" fmla="*/ 1 h 38"/>
                <a:gd name="T84" fmla="*/ 1 w 66"/>
                <a:gd name="T85" fmla="*/ 1 h 38"/>
                <a:gd name="T86" fmla="*/ 1 w 66"/>
                <a:gd name="T87" fmla="*/ 1 h 38"/>
                <a:gd name="T88" fmla="*/ 0 w 66"/>
                <a:gd name="T89" fmla="*/ 1 h 38"/>
                <a:gd name="T90" fmla="*/ 1 w 66"/>
                <a:gd name="T91" fmla="*/ 1 h 38"/>
                <a:gd name="T92" fmla="*/ 1 w 66"/>
                <a:gd name="T93" fmla="*/ 1 h 38"/>
                <a:gd name="T94" fmla="*/ 1 w 66"/>
                <a:gd name="T95" fmla="*/ 0 h 38"/>
                <a:gd name="T96" fmla="*/ 1 w 66"/>
                <a:gd name="T97" fmla="*/ 0 h 38"/>
                <a:gd name="T98" fmla="*/ 1 w 66"/>
                <a:gd name="T99" fmla="*/ 0 h 38"/>
                <a:gd name="T100" fmla="*/ 1 w 66"/>
                <a:gd name="T101" fmla="*/ 1 h 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6"/>
                <a:gd name="T154" fmla="*/ 0 h 38"/>
                <a:gd name="T155" fmla="*/ 66 w 66"/>
                <a:gd name="T156" fmla="*/ 38 h 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6" h="38">
                  <a:moveTo>
                    <a:pt x="18" y="1"/>
                  </a:moveTo>
                  <a:lnTo>
                    <a:pt x="17" y="4"/>
                  </a:lnTo>
                  <a:lnTo>
                    <a:pt x="17" y="6"/>
                  </a:lnTo>
                  <a:lnTo>
                    <a:pt x="16" y="10"/>
                  </a:lnTo>
                  <a:lnTo>
                    <a:pt x="16" y="11"/>
                  </a:lnTo>
                  <a:lnTo>
                    <a:pt x="17" y="10"/>
                  </a:lnTo>
                  <a:lnTo>
                    <a:pt x="18" y="10"/>
                  </a:lnTo>
                  <a:lnTo>
                    <a:pt x="19" y="8"/>
                  </a:lnTo>
                  <a:lnTo>
                    <a:pt x="19" y="12"/>
                  </a:lnTo>
                  <a:lnTo>
                    <a:pt x="24" y="7"/>
                  </a:lnTo>
                  <a:lnTo>
                    <a:pt x="23" y="14"/>
                  </a:lnTo>
                  <a:lnTo>
                    <a:pt x="24" y="13"/>
                  </a:lnTo>
                  <a:lnTo>
                    <a:pt x="27" y="10"/>
                  </a:lnTo>
                  <a:lnTo>
                    <a:pt x="31" y="7"/>
                  </a:lnTo>
                  <a:lnTo>
                    <a:pt x="33" y="5"/>
                  </a:lnTo>
                  <a:lnTo>
                    <a:pt x="33" y="7"/>
                  </a:lnTo>
                  <a:lnTo>
                    <a:pt x="38" y="7"/>
                  </a:lnTo>
                  <a:lnTo>
                    <a:pt x="42" y="6"/>
                  </a:lnTo>
                  <a:lnTo>
                    <a:pt x="47" y="6"/>
                  </a:lnTo>
                  <a:lnTo>
                    <a:pt x="50" y="6"/>
                  </a:lnTo>
                  <a:lnTo>
                    <a:pt x="50" y="8"/>
                  </a:lnTo>
                  <a:lnTo>
                    <a:pt x="48" y="10"/>
                  </a:lnTo>
                  <a:lnTo>
                    <a:pt x="46" y="10"/>
                  </a:lnTo>
                  <a:lnTo>
                    <a:pt x="42" y="11"/>
                  </a:lnTo>
                  <a:lnTo>
                    <a:pt x="40" y="12"/>
                  </a:lnTo>
                  <a:lnTo>
                    <a:pt x="45" y="12"/>
                  </a:lnTo>
                  <a:lnTo>
                    <a:pt x="49" y="13"/>
                  </a:lnTo>
                  <a:lnTo>
                    <a:pt x="51" y="13"/>
                  </a:lnTo>
                  <a:lnTo>
                    <a:pt x="54" y="14"/>
                  </a:lnTo>
                  <a:lnTo>
                    <a:pt x="55" y="16"/>
                  </a:lnTo>
                  <a:lnTo>
                    <a:pt x="57" y="22"/>
                  </a:lnTo>
                  <a:lnTo>
                    <a:pt x="60" y="27"/>
                  </a:lnTo>
                  <a:lnTo>
                    <a:pt x="62" y="30"/>
                  </a:lnTo>
                  <a:lnTo>
                    <a:pt x="63" y="33"/>
                  </a:lnTo>
                  <a:lnTo>
                    <a:pt x="64" y="35"/>
                  </a:lnTo>
                  <a:lnTo>
                    <a:pt x="65" y="37"/>
                  </a:lnTo>
                  <a:lnTo>
                    <a:pt x="66" y="38"/>
                  </a:lnTo>
                  <a:lnTo>
                    <a:pt x="63" y="36"/>
                  </a:lnTo>
                  <a:lnTo>
                    <a:pt x="60" y="33"/>
                  </a:lnTo>
                  <a:lnTo>
                    <a:pt x="56" y="30"/>
                  </a:lnTo>
                  <a:lnTo>
                    <a:pt x="54" y="28"/>
                  </a:lnTo>
                  <a:lnTo>
                    <a:pt x="51" y="26"/>
                  </a:lnTo>
                  <a:lnTo>
                    <a:pt x="47" y="23"/>
                  </a:lnTo>
                  <a:lnTo>
                    <a:pt x="42" y="22"/>
                  </a:lnTo>
                  <a:lnTo>
                    <a:pt x="37" y="23"/>
                  </a:lnTo>
                  <a:lnTo>
                    <a:pt x="35" y="23"/>
                  </a:lnTo>
                  <a:lnTo>
                    <a:pt x="35" y="22"/>
                  </a:lnTo>
                  <a:lnTo>
                    <a:pt x="34" y="22"/>
                  </a:lnTo>
                  <a:lnTo>
                    <a:pt x="33" y="22"/>
                  </a:lnTo>
                  <a:lnTo>
                    <a:pt x="33" y="21"/>
                  </a:lnTo>
                  <a:lnTo>
                    <a:pt x="34" y="20"/>
                  </a:lnTo>
                  <a:lnTo>
                    <a:pt x="34" y="19"/>
                  </a:lnTo>
                  <a:lnTo>
                    <a:pt x="35" y="19"/>
                  </a:lnTo>
                  <a:lnTo>
                    <a:pt x="32" y="20"/>
                  </a:lnTo>
                  <a:lnTo>
                    <a:pt x="28" y="22"/>
                  </a:lnTo>
                  <a:lnTo>
                    <a:pt x="26" y="27"/>
                  </a:lnTo>
                  <a:lnTo>
                    <a:pt x="24" y="33"/>
                  </a:lnTo>
                  <a:lnTo>
                    <a:pt x="23" y="33"/>
                  </a:lnTo>
                  <a:lnTo>
                    <a:pt x="22" y="33"/>
                  </a:lnTo>
                  <a:lnTo>
                    <a:pt x="22" y="29"/>
                  </a:lnTo>
                  <a:lnTo>
                    <a:pt x="23" y="26"/>
                  </a:lnTo>
                  <a:lnTo>
                    <a:pt x="24" y="21"/>
                  </a:lnTo>
                  <a:lnTo>
                    <a:pt x="25" y="19"/>
                  </a:lnTo>
                  <a:lnTo>
                    <a:pt x="25" y="18"/>
                  </a:lnTo>
                  <a:lnTo>
                    <a:pt x="24" y="16"/>
                  </a:lnTo>
                  <a:lnTo>
                    <a:pt x="23" y="18"/>
                  </a:lnTo>
                  <a:lnTo>
                    <a:pt x="22" y="20"/>
                  </a:lnTo>
                  <a:lnTo>
                    <a:pt x="20" y="21"/>
                  </a:lnTo>
                  <a:lnTo>
                    <a:pt x="19" y="23"/>
                  </a:lnTo>
                  <a:lnTo>
                    <a:pt x="18" y="22"/>
                  </a:lnTo>
                  <a:lnTo>
                    <a:pt x="18" y="20"/>
                  </a:lnTo>
                  <a:lnTo>
                    <a:pt x="18" y="19"/>
                  </a:lnTo>
                  <a:lnTo>
                    <a:pt x="17" y="18"/>
                  </a:lnTo>
                  <a:lnTo>
                    <a:pt x="16" y="18"/>
                  </a:lnTo>
                  <a:lnTo>
                    <a:pt x="15" y="18"/>
                  </a:lnTo>
                  <a:lnTo>
                    <a:pt x="12" y="18"/>
                  </a:lnTo>
                  <a:lnTo>
                    <a:pt x="12" y="16"/>
                  </a:lnTo>
                  <a:lnTo>
                    <a:pt x="11" y="14"/>
                  </a:lnTo>
                  <a:lnTo>
                    <a:pt x="10" y="11"/>
                  </a:lnTo>
                  <a:lnTo>
                    <a:pt x="9" y="8"/>
                  </a:lnTo>
                  <a:lnTo>
                    <a:pt x="8" y="7"/>
                  </a:lnTo>
                  <a:lnTo>
                    <a:pt x="7" y="7"/>
                  </a:lnTo>
                  <a:lnTo>
                    <a:pt x="4" y="6"/>
                  </a:lnTo>
                  <a:lnTo>
                    <a:pt x="1" y="5"/>
                  </a:lnTo>
                  <a:lnTo>
                    <a:pt x="0" y="4"/>
                  </a:lnTo>
                  <a:lnTo>
                    <a:pt x="2" y="4"/>
                  </a:lnTo>
                  <a:lnTo>
                    <a:pt x="3" y="3"/>
                  </a:lnTo>
                  <a:lnTo>
                    <a:pt x="5" y="1"/>
                  </a:lnTo>
                  <a:lnTo>
                    <a:pt x="8" y="1"/>
                  </a:lnTo>
                  <a:lnTo>
                    <a:pt x="9" y="1"/>
                  </a:lnTo>
                  <a:lnTo>
                    <a:pt x="11" y="0"/>
                  </a:lnTo>
                  <a:lnTo>
                    <a:pt x="12" y="0"/>
                  </a:lnTo>
                  <a:lnTo>
                    <a:pt x="14" y="0"/>
                  </a:lnTo>
                  <a:lnTo>
                    <a:pt x="15" y="0"/>
                  </a:lnTo>
                  <a:lnTo>
                    <a:pt x="16" y="0"/>
                  </a:lnTo>
                  <a:lnTo>
                    <a:pt x="18" y="0"/>
                  </a:lnTo>
                  <a:lnTo>
                    <a:pt x="18"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1" name="Freeform 440"/>
            <p:cNvSpPr>
              <a:spLocks/>
            </p:cNvSpPr>
            <p:nvPr/>
          </p:nvSpPr>
          <p:spPr bwMode="auto">
            <a:xfrm>
              <a:off x="5273" y="2782"/>
              <a:ext cx="29" cy="47"/>
            </a:xfrm>
            <a:custGeom>
              <a:avLst/>
              <a:gdLst>
                <a:gd name="T0" fmla="*/ 1 w 57"/>
                <a:gd name="T1" fmla="*/ 1 h 93"/>
                <a:gd name="T2" fmla="*/ 1 w 57"/>
                <a:gd name="T3" fmla="*/ 1 h 93"/>
                <a:gd name="T4" fmla="*/ 1 w 57"/>
                <a:gd name="T5" fmla="*/ 1 h 93"/>
                <a:gd name="T6" fmla="*/ 1 w 57"/>
                <a:gd name="T7" fmla="*/ 1 h 93"/>
                <a:gd name="T8" fmla="*/ 1 w 57"/>
                <a:gd name="T9" fmla="*/ 1 h 93"/>
                <a:gd name="T10" fmla="*/ 1 w 57"/>
                <a:gd name="T11" fmla="*/ 1 h 93"/>
                <a:gd name="T12" fmla="*/ 1 w 57"/>
                <a:gd name="T13" fmla="*/ 1 h 93"/>
                <a:gd name="T14" fmla="*/ 1 w 57"/>
                <a:gd name="T15" fmla="*/ 1 h 93"/>
                <a:gd name="T16" fmla="*/ 1 w 57"/>
                <a:gd name="T17" fmla="*/ 1 h 93"/>
                <a:gd name="T18" fmla="*/ 1 w 57"/>
                <a:gd name="T19" fmla="*/ 1 h 93"/>
                <a:gd name="T20" fmla="*/ 1 w 57"/>
                <a:gd name="T21" fmla="*/ 1 h 93"/>
                <a:gd name="T22" fmla="*/ 1 w 57"/>
                <a:gd name="T23" fmla="*/ 1 h 93"/>
                <a:gd name="T24" fmla="*/ 1 w 57"/>
                <a:gd name="T25" fmla="*/ 1 h 93"/>
                <a:gd name="T26" fmla="*/ 1 w 57"/>
                <a:gd name="T27" fmla="*/ 1 h 93"/>
                <a:gd name="T28" fmla="*/ 1 w 57"/>
                <a:gd name="T29" fmla="*/ 1 h 93"/>
                <a:gd name="T30" fmla="*/ 1 w 57"/>
                <a:gd name="T31" fmla="*/ 1 h 93"/>
                <a:gd name="T32" fmla="*/ 1 w 57"/>
                <a:gd name="T33" fmla="*/ 1 h 93"/>
                <a:gd name="T34" fmla="*/ 1 w 57"/>
                <a:gd name="T35" fmla="*/ 1 h 93"/>
                <a:gd name="T36" fmla="*/ 1 w 57"/>
                <a:gd name="T37" fmla="*/ 1 h 93"/>
                <a:gd name="T38" fmla="*/ 1 w 57"/>
                <a:gd name="T39" fmla="*/ 1 h 93"/>
                <a:gd name="T40" fmla="*/ 1 w 57"/>
                <a:gd name="T41" fmla="*/ 1 h 93"/>
                <a:gd name="T42" fmla="*/ 1 w 57"/>
                <a:gd name="T43" fmla="*/ 1 h 93"/>
                <a:gd name="T44" fmla="*/ 1 w 57"/>
                <a:gd name="T45" fmla="*/ 1 h 93"/>
                <a:gd name="T46" fmla="*/ 1 w 57"/>
                <a:gd name="T47" fmla="*/ 1 h 93"/>
                <a:gd name="T48" fmla="*/ 1 w 57"/>
                <a:gd name="T49" fmla="*/ 1 h 93"/>
                <a:gd name="T50" fmla="*/ 1 w 57"/>
                <a:gd name="T51" fmla="*/ 1 h 93"/>
                <a:gd name="T52" fmla="*/ 1 w 57"/>
                <a:gd name="T53" fmla="*/ 1 h 93"/>
                <a:gd name="T54" fmla="*/ 1 w 57"/>
                <a:gd name="T55" fmla="*/ 1 h 93"/>
                <a:gd name="T56" fmla="*/ 0 w 57"/>
                <a:gd name="T57" fmla="*/ 1 h 93"/>
                <a:gd name="T58" fmla="*/ 1 w 57"/>
                <a:gd name="T59" fmla="*/ 1 h 93"/>
                <a:gd name="T60" fmla="*/ 1 w 57"/>
                <a:gd name="T61" fmla="*/ 1 h 93"/>
                <a:gd name="T62" fmla="*/ 1 w 57"/>
                <a:gd name="T63" fmla="*/ 1 h 93"/>
                <a:gd name="T64" fmla="*/ 1 w 57"/>
                <a:gd name="T65" fmla="*/ 1 h 93"/>
                <a:gd name="T66" fmla="*/ 1 w 57"/>
                <a:gd name="T67" fmla="*/ 1 h 93"/>
                <a:gd name="T68" fmla="*/ 1 w 57"/>
                <a:gd name="T69" fmla="*/ 1 h 93"/>
                <a:gd name="T70" fmla="*/ 1 w 57"/>
                <a:gd name="T71" fmla="*/ 1 h 93"/>
                <a:gd name="T72" fmla="*/ 1 w 57"/>
                <a:gd name="T73" fmla="*/ 1 h 93"/>
                <a:gd name="T74" fmla="*/ 1 w 57"/>
                <a:gd name="T75" fmla="*/ 1 h 93"/>
                <a:gd name="T76" fmla="*/ 1 w 57"/>
                <a:gd name="T77" fmla="*/ 1 h 93"/>
                <a:gd name="T78" fmla="*/ 1 w 57"/>
                <a:gd name="T79" fmla="*/ 1 h 93"/>
                <a:gd name="T80" fmla="*/ 1 w 57"/>
                <a:gd name="T81" fmla="*/ 1 h 93"/>
                <a:gd name="T82" fmla="*/ 1 w 57"/>
                <a:gd name="T83" fmla="*/ 0 h 93"/>
                <a:gd name="T84" fmla="*/ 1 w 57"/>
                <a:gd name="T85" fmla="*/ 1 h 93"/>
                <a:gd name="T86" fmla="*/ 1 w 57"/>
                <a:gd name="T87" fmla="*/ 1 h 93"/>
                <a:gd name="T88" fmla="*/ 1 w 57"/>
                <a:gd name="T89" fmla="*/ 1 h 93"/>
                <a:gd name="T90" fmla="*/ 1 w 57"/>
                <a:gd name="T91" fmla="*/ 1 h 93"/>
                <a:gd name="T92" fmla="*/ 1 w 57"/>
                <a:gd name="T93" fmla="*/ 1 h 93"/>
                <a:gd name="T94" fmla="*/ 1 w 57"/>
                <a:gd name="T95" fmla="*/ 1 h 93"/>
                <a:gd name="T96" fmla="*/ 1 w 57"/>
                <a:gd name="T97" fmla="*/ 1 h 93"/>
                <a:gd name="T98" fmla="*/ 1 w 57"/>
                <a:gd name="T99" fmla="*/ 1 h 93"/>
                <a:gd name="T100" fmla="*/ 1 w 57"/>
                <a:gd name="T101" fmla="*/ 1 h 93"/>
                <a:gd name="T102" fmla="*/ 1 w 57"/>
                <a:gd name="T103" fmla="*/ 1 h 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
                <a:gd name="T157" fmla="*/ 0 h 93"/>
                <a:gd name="T158" fmla="*/ 57 w 57"/>
                <a:gd name="T159" fmla="*/ 93 h 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 h="93">
                  <a:moveTo>
                    <a:pt x="56" y="27"/>
                  </a:moveTo>
                  <a:lnTo>
                    <a:pt x="56" y="28"/>
                  </a:lnTo>
                  <a:lnTo>
                    <a:pt x="56" y="29"/>
                  </a:lnTo>
                  <a:lnTo>
                    <a:pt x="56" y="31"/>
                  </a:lnTo>
                  <a:lnTo>
                    <a:pt x="57" y="32"/>
                  </a:lnTo>
                  <a:lnTo>
                    <a:pt x="56" y="35"/>
                  </a:lnTo>
                  <a:lnTo>
                    <a:pt x="55" y="39"/>
                  </a:lnTo>
                  <a:lnTo>
                    <a:pt x="55" y="44"/>
                  </a:lnTo>
                  <a:lnTo>
                    <a:pt x="55" y="50"/>
                  </a:lnTo>
                  <a:lnTo>
                    <a:pt x="53" y="58"/>
                  </a:lnTo>
                  <a:lnTo>
                    <a:pt x="46" y="70"/>
                  </a:lnTo>
                  <a:lnTo>
                    <a:pt x="38" y="84"/>
                  </a:lnTo>
                  <a:lnTo>
                    <a:pt x="32" y="93"/>
                  </a:lnTo>
                  <a:lnTo>
                    <a:pt x="33" y="89"/>
                  </a:lnTo>
                  <a:lnTo>
                    <a:pt x="34" y="84"/>
                  </a:lnTo>
                  <a:lnTo>
                    <a:pt x="35" y="81"/>
                  </a:lnTo>
                  <a:lnTo>
                    <a:pt x="37" y="78"/>
                  </a:lnTo>
                  <a:lnTo>
                    <a:pt x="35" y="77"/>
                  </a:lnTo>
                  <a:lnTo>
                    <a:pt x="34" y="76"/>
                  </a:lnTo>
                  <a:lnTo>
                    <a:pt x="33" y="75"/>
                  </a:lnTo>
                  <a:lnTo>
                    <a:pt x="32" y="75"/>
                  </a:lnTo>
                  <a:lnTo>
                    <a:pt x="33" y="74"/>
                  </a:lnTo>
                  <a:lnTo>
                    <a:pt x="33" y="71"/>
                  </a:lnTo>
                  <a:lnTo>
                    <a:pt x="33" y="70"/>
                  </a:lnTo>
                  <a:lnTo>
                    <a:pt x="32" y="69"/>
                  </a:lnTo>
                  <a:lnTo>
                    <a:pt x="30" y="68"/>
                  </a:lnTo>
                  <a:lnTo>
                    <a:pt x="26" y="66"/>
                  </a:lnTo>
                  <a:lnTo>
                    <a:pt x="22" y="63"/>
                  </a:lnTo>
                  <a:lnTo>
                    <a:pt x="19" y="60"/>
                  </a:lnTo>
                  <a:lnTo>
                    <a:pt x="18" y="57"/>
                  </a:lnTo>
                  <a:lnTo>
                    <a:pt x="17" y="53"/>
                  </a:lnTo>
                  <a:lnTo>
                    <a:pt x="16" y="50"/>
                  </a:lnTo>
                  <a:lnTo>
                    <a:pt x="15" y="46"/>
                  </a:lnTo>
                  <a:lnTo>
                    <a:pt x="14" y="44"/>
                  </a:lnTo>
                  <a:lnTo>
                    <a:pt x="14" y="42"/>
                  </a:lnTo>
                  <a:lnTo>
                    <a:pt x="12" y="39"/>
                  </a:lnTo>
                  <a:lnTo>
                    <a:pt x="12" y="37"/>
                  </a:lnTo>
                  <a:lnTo>
                    <a:pt x="11" y="34"/>
                  </a:lnTo>
                  <a:lnTo>
                    <a:pt x="10" y="29"/>
                  </a:lnTo>
                  <a:lnTo>
                    <a:pt x="7" y="24"/>
                  </a:lnTo>
                  <a:lnTo>
                    <a:pt x="3" y="22"/>
                  </a:lnTo>
                  <a:lnTo>
                    <a:pt x="8" y="23"/>
                  </a:lnTo>
                  <a:lnTo>
                    <a:pt x="11" y="23"/>
                  </a:lnTo>
                  <a:lnTo>
                    <a:pt x="14" y="23"/>
                  </a:lnTo>
                  <a:lnTo>
                    <a:pt x="16" y="22"/>
                  </a:lnTo>
                  <a:lnTo>
                    <a:pt x="17" y="22"/>
                  </a:lnTo>
                  <a:lnTo>
                    <a:pt x="19" y="21"/>
                  </a:lnTo>
                  <a:lnTo>
                    <a:pt x="22" y="21"/>
                  </a:lnTo>
                  <a:lnTo>
                    <a:pt x="24" y="20"/>
                  </a:lnTo>
                  <a:lnTo>
                    <a:pt x="18" y="20"/>
                  </a:lnTo>
                  <a:lnTo>
                    <a:pt x="12" y="19"/>
                  </a:lnTo>
                  <a:lnTo>
                    <a:pt x="8" y="17"/>
                  </a:lnTo>
                  <a:lnTo>
                    <a:pt x="7" y="15"/>
                  </a:lnTo>
                  <a:lnTo>
                    <a:pt x="4" y="14"/>
                  </a:lnTo>
                  <a:lnTo>
                    <a:pt x="2" y="13"/>
                  </a:lnTo>
                  <a:lnTo>
                    <a:pt x="1" y="12"/>
                  </a:lnTo>
                  <a:lnTo>
                    <a:pt x="0" y="10"/>
                  </a:lnTo>
                  <a:lnTo>
                    <a:pt x="1" y="9"/>
                  </a:lnTo>
                  <a:lnTo>
                    <a:pt x="2" y="9"/>
                  </a:lnTo>
                  <a:lnTo>
                    <a:pt x="3" y="9"/>
                  </a:lnTo>
                  <a:lnTo>
                    <a:pt x="4" y="9"/>
                  </a:lnTo>
                  <a:lnTo>
                    <a:pt x="5" y="8"/>
                  </a:lnTo>
                  <a:lnTo>
                    <a:pt x="7" y="8"/>
                  </a:lnTo>
                  <a:lnTo>
                    <a:pt x="11" y="12"/>
                  </a:lnTo>
                  <a:lnTo>
                    <a:pt x="15" y="13"/>
                  </a:lnTo>
                  <a:lnTo>
                    <a:pt x="18" y="13"/>
                  </a:lnTo>
                  <a:lnTo>
                    <a:pt x="23" y="12"/>
                  </a:lnTo>
                  <a:lnTo>
                    <a:pt x="25" y="10"/>
                  </a:lnTo>
                  <a:lnTo>
                    <a:pt x="27" y="10"/>
                  </a:lnTo>
                  <a:lnTo>
                    <a:pt x="28" y="10"/>
                  </a:lnTo>
                  <a:lnTo>
                    <a:pt x="30" y="10"/>
                  </a:lnTo>
                  <a:lnTo>
                    <a:pt x="32" y="12"/>
                  </a:lnTo>
                  <a:lnTo>
                    <a:pt x="35" y="12"/>
                  </a:lnTo>
                  <a:lnTo>
                    <a:pt x="38" y="12"/>
                  </a:lnTo>
                  <a:lnTo>
                    <a:pt x="40" y="10"/>
                  </a:lnTo>
                  <a:lnTo>
                    <a:pt x="41" y="9"/>
                  </a:lnTo>
                  <a:lnTo>
                    <a:pt x="43" y="9"/>
                  </a:lnTo>
                  <a:lnTo>
                    <a:pt x="45" y="8"/>
                  </a:lnTo>
                  <a:lnTo>
                    <a:pt x="46" y="7"/>
                  </a:lnTo>
                  <a:lnTo>
                    <a:pt x="47" y="5"/>
                  </a:lnTo>
                  <a:lnTo>
                    <a:pt x="50" y="2"/>
                  </a:lnTo>
                  <a:lnTo>
                    <a:pt x="53" y="0"/>
                  </a:lnTo>
                  <a:lnTo>
                    <a:pt x="54" y="0"/>
                  </a:lnTo>
                  <a:lnTo>
                    <a:pt x="53" y="1"/>
                  </a:lnTo>
                  <a:lnTo>
                    <a:pt x="49" y="6"/>
                  </a:lnTo>
                  <a:lnTo>
                    <a:pt x="45" y="9"/>
                  </a:lnTo>
                  <a:lnTo>
                    <a:pt x="43" y="12"/>
                  </a:lnTo>
                  <a:lnTo>
                    <a:pt x="43" y="13"/>
                  </a:lnTo>
                  <a:lnTo>
                    <a:pt x="45" y="14"/>
                  </a:lnTo>
                  <a:lnTo>
                    <a:pt x="46" y="16"/>
                  </a:lnTo>
                  <a:lnTo>
                    <a:pt x="46" y="17"/>
                  </a:lnTo>
                  <a:lnTo>
                    <a:pt x="47" y="21"/>
                  </a:lnTo>
                  <a:lnTo>
                    <a:pt x="48" y="27"/>
                  </a:lnTo>
                  <a:lnTo>
                    <a:pt x="48" y="32"/>
                  </a:lnTo>
                  <a:lnTo>
                    <a:pt x="49" y="35"/>
                  </a:lnTo>
                  <a:lnTo>
                    <a:pt x="49" y="36"/>
                  </a:lnTo>
                  <a:lnTo>
                    <a:pt x="51" y="36"/>
                  </a:lnTo>
                  <a:lnTo>
                    <a:pt x="53" y="37"/>
                  </a:lnTo>
                  <a:lnTo>
                    <a:pt x="54" y="35"/>
                  </a:lnTo>
                  <a:lnTo>
                    <a:pt x="55" y="32"/>
                  </a:lnTo>
                  <a:lnTo>
                    <a:pt x="56" y="29"/>
                  </a:lnTo>
                  <a:lnTo>
                    <a:pt x="56" y="2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2" name="Freeform 441"/>
            <p:cNvSpPr>
              <a:spLocks/>
            </p:cNvSpPr>
            <p:nvPr/>
          </p:nvSpPr>
          <p:spPr bwMode="auto">
            <a:xfrm>
              <a:off x="5192" y="3052"/>
              <a:ext cx="10" cy="13"/>
            </a:xfrm>
            <a:custGeom>
              <a:avLst/>
              <a:gdLst>
                <a:gd name="T0" fmla="*/ 0 w 21"/>
                <a:gd name="T1" fmla="*/ 1 h 26"/>
                <a:gd name="T2" fmla="*/ 0 w 21"/>
                <a:gd name="T3" fmla="*/ 1 h 26"/>
                <a:gd name="T4" fmla="*/ 0 w 21"/>
                <a:gd name="T5" fmla="*/ 1 h 26"/>
                <a:gd name="T6" fmla="*/ 0 w 21"/>
                <a:gd name="T7" fmla="*/ 1 h 26"/>
                <a:gd name="T8" fmla="*/ 0 w 21"/>
                <a:gd name="T9" fmla="*/ 1 h 26"/>
                <a:gd name="T10" fmla="*/ 0 w 21"/>
                <a:gd name="T11" fmla="*/ 1 h 26"/>
                <a:gd name="T12" fmla="*/ 0 w 21"/>
                <a:gd name="T13" fmla="*/ 1 h 26"/>
                <a:gd name="T14" fmla="*/ 0 w 21"/>
                <a:gd name="T15" fmla="*/ 1 h 26"/>
                <a:gd name="T16" fmla="*/ 0 w 21"/>
                <a:gd name="T17" fmla="*/ 1 h 26"/>
                <a:gd name="T18" fmla="*/ 0 w 21"/>
                <a:gd name="T19" fmla="*/ 1 h 26"/>
                <a:gd name="T20" fmla="*/ 0 w 21"/>
                <a:gd name="T21" fmla="*/ 1 h 26"/>
                <a:gd name="T22" fmla="*/ 0 w 21"/>
                <a:gd name="T23" fmla="*/ 1 h 26"/>
                <a:gd name="T24" fmla="*/ 0 w 21"/>
                <a:gd name="T25" fmla="*/ 1 h 26"/>
                <a:gd name="T26" fmla="*/ 0 w 21"/>
                <a:gd name="T27" fmla="*/ 1 h 26"/>
                <a:gd name="T28" fmla="*/ 0 w 21"/>
                <a:gd name="T29" fmla="*/ 1 h 26"/>
                <a:gd name="T30" fmla="*/ 0 w 21"/>
                <a:gd name="T31" fmla="*/ 0 h 26"/>
                <a:gd name="T32" fmla="*/ 0 w 21"/>
                <a:gd name="T33" fmla="*/ 0 h 26"/>
                <a:gd name="T34" fmla="*/ 0 w 21"/>
                <a:gd name="T35" fmla="*/ 1 h 26"/>
                <a:gd name="T36" fmla="*/ 0 w 21"/>
                <a:gd name="T37" fmla="*/ 1 h 26"/>
                <a:gd name="T38" fmla="*/ 0 w 21"/>
                <a:gd name="T39" fmla="*/ 1 h 26"/>
                <a:gd name="T40" fmla="*/ 0 w 21"/>
                <a:gd name="T41" fmla="*/ 1 h 26"/>
                <a:gd name="T42" fmla="*/ 0 w 21"/>
                <a:gd name="T43" fmla="*/ 1 h 26"/>
                <a:gd name="T44" fmla="*/ 0 w 21"/>
                <a:gd name="T45" fmla="*/ 1 h 26"/>
                <a:gd name="T46" fmla="*/ 0 w 21"/>
                <a:gd name="T47" fmla="*/ 1 h 26"/>
                <a:gd name="T48" fmla="*/ 0 w 21"/>
                <a:gd name="T49" fmla="*/ 1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26"/>
                <a:gd name="T77" fmla="*/ 21 w 21"/>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26">
                  <a:moveTo>
                    <a:pt x="0" y="25"/>
                  </a:moveTo>
                  <a:lnTo>
                    <a:pt x="3" y="26"/>
                  </a:lnTo>
                  <a:lnTo>
                    <a:pt x="5" y="25"/>
                  </a:lnTo>
                  <a:lnTo>
                    <a:pt x="7" y="25"/>
                  </a:lnTo>
                  <a:lnTo>
                    <a:pt x="11" y="23"/>
                  </a:lnTo>
                  <a:lnTo>
                    <a:pt x="13" y="22"/>
                  </a:lnTo>
                  <a:lnTo>
                    <a:pt x="15" y="19"/>
                  </a:lnTo>
                  <a:lnTo>
                    <a:pt x="17" y="17"/>
                  </a:lnTo>
                  <a:lnTo>
                    <a:pt x="20" y="15"/>
                  </a:lnTo>
                  <a:lnTo>
                    <a:pt x="21" y="13"/>
                  </a:lnTo>
                  <a:lnTo>
                    <a:pt x="21" y="11"/>
                  </a:lnTo>
                  <a:lnTo>
                    <a:pt x="20" y="10"/>
                  </a:lnTo>
                  <a:lnTo>
                    <a:pt x="17" y="9"/>
                  </a:lnTo>
                  <a:lnTo>
                    <a:pt x="20" y="3"/>
                  </a:lnTo>
                  <a:lnTo>
                    <a:pt x="20" y="1"/>
                  </a:lnTo>
                  <a:lnTo>
                    <a:pt x="18" y="0"/>
                  </a:lnTo>
                  <a:lnTo>
                    <a:pt x="13" y="0"/>
                  </a:lnTo>
                  <a:lnTo>
                    <a:pt x="12" y="3"/>
                  </a:lnTo>
                  <a:lnTo>
                    <a:pt x="11" y="8"/>
                  </a:lnTo>
                  <a:lnTo>
                    <a:pt x="10" y="10"/>
                  </a:lnTo>
                  <a:lnTo>
                    <a:pt x="8" y="13"/>
                  </a:lnTo>
                  <a:lnTo>
                    <a:pt x="6" y="15"/>
                  </a:lnTo>
                  <a:lnTo>
                    <a:pt x="4" y="18"/>
                  </a:lnTo>
                  <a:lnTo>
                    <a:pt x="2" y="23"/>
                  </a:lnTo>
                  <a:lnTo>
                    <a:pt x="0" y="2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3" name="Freeform 442"/>
            <p:cNvSpPr>
              <a:spLocks/>
            </p:cNvSpPr>
            <p:nvPr/>
          </p:nvSpPr>
          <p:spPr bwMode="auto">
            <a:xfrm>
              <a:off x="5185" y="3050"/>
              <a:ext cx="7" cy="13"/>
            </a:xfrm>
            <a:custGeom>
              <a:avLst/>
              <a:gdLst>
                <a:gd name="T0" fmla="*/ 1 w 13"/>
                <a:gd name="T1" fmla="*/ 1 h 26"/>
                <a:gd name="T2" fmla="*/ 1 w 13"/>
                <a:gd name="T3" fmla="*/ 1 h 26"/>
                <a:gd name="T4" fmla="*/ 1 w 13"/>
                <a:gd name="T5" fmla="*/ 1 h 26"/>
                <a:gd name="T6" fmla="*/ 1 w 13"/>
                <a:gd name="T7" fmla="*/ 1 h 26"/>
                <a:gd name="T8" fmla="*/ 1 w 13"/>
                <a:gd name="T9" fmla="*/ 1 h 26"/>
                <a:gd name="T10" fmla="*/ 1 w 13"/>
                <a:gd name="T11" fmla="*/ 1 h 26"/>
                <a:gd name="T12" fmla="*/ 1 w 13"/>
                <a:gd name="T13" fmla="*/ 1 h 26"/>
                <a:gd name="T14" fmla="*/ 1 w 13"/>
                <a:gd name="T15" fmla="*/ 1 h 26"/>
                <a:gd name="T16" fmla="*/ 1 w 13"/>
                <a:gd name="T17" fmla="*/ 1 h 26"/>
                <a:gd name="T18" fmla="*/ 1 w 13"/>
                <a:gd name="T19" fmla="*/ 0 h 26"/>
                <a:gd name="T20" fmla="*/ 1 w 13"/>
                <a:gd name="T21" fmla="*/ 0 h 26"/>
                <a:gd name="T22" fmla="*/ 1 w 13"/>
                <a:gd name="T23" fmla="*/ 0 h 26"/>
                <a:gd name="T24" fmla="*/ 1 w 13"/>
                <a:gd name="T25" fmla="*/ 0 h 26"/>
                <a:gd name="T26" fmla="*/ 1 w 13"/>
                <a:gd name="T27" fmla="*/ 1 h 26"/>
                <a:gd name="T28" fmla="*/ 1 w 13"/>
                <a:gd name="T29" fmla="*/ 1 h 26"/>
                <a:gd name="T30" fmla="*/ 0 w 13"/>
                <a:gd name="T31" fmla="*/ 1 h 26"/>
                <a:gd name="T32" fmla="*/ 0 w 13"/>
                <a:gd name="T33" fmla="*/ 1 h 26"/>
                <a:gd name="T34" fmla="*/ 1 w 13"/>
                <a:gd name="T35" fmla="*/ 1 h 26"/>
                <a:gd name="T36" fmla="*/ 1 w 13"/>
                <a:gd name="T37" fmla="*/ 1 h 26"/>
                <a:gd name="T38" fmla="*/ 1 w 13"/>
                <a:gd name="T39" fmla="*/ 1 h 26"/>
                <a:gd name="T40" fmla="*/ 1 w 13"/>
                <a:gd name="T41" fmla="*/ 1 h 26"/>
                <a:gd name="T42" fmla="*/ 1 w 13"/>
                <a:gd name="T43" fmla="*/ 1 h 26"/>
                <a:gd name="T44" fmla="*/ 1 w 13"/>
                <a:gd name="T45" fmla="*/ 1 h 26"/>
                <a:gd name="T46" fmla="*/ 1 w 13"/>
                <a:gd name="T47" fmla="*/ 1 h 26"/>
                <a:gd name="T48" fmla="*/ 0 w 13"/>
                <a:gd name="T49" fmla="*/ 1 h 26"/>
                <a:gd name="T50" fmla="*/ 1 w 13"/>
                <a:gd name="T51" fmla="*/ 1 h 26"/>
                <a:gd name="T52" fmla="*/ 1 w 13"/>
                <a:gd name="T53" fmla="*/ 1 h 26"/>
                <a:gd name="T54" fmla="*/ 1 w 13"/>
                <a:gd name="T55" fmla="*/ 1 h 26"/>
                <a:gd name="T56" fmla="*/ 1 w 13"/>
                <a:gd name="T57" fmla="*/ 1 h 26"/>
                <a:gd name="T58" fmla="*/ 1 w 13"/>
                <a:gd name="T59" fmla="*/ 1 h 26"/>
                <a:gd name="T60" fmla="*/ 1 w 13"/>
                <a:gd name="T61" fmla="*/ 1 h 26"/>
                <a:gd name="T62" fmla="*/ 1 w 13"/>
                <a:gd name="T63" fmla="*/ 1 h 26"/>
                <a:gd name="T64" fmla="*/ 1 w 13"/>
                <a:gd name="T65" fmla="*/ 1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26"/>
                <a:gd name="T101" fmla="*/ 13 w 13"/>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26">
                  <a:moveTo>
                    <a:pt x="13" y="12"/>
                  </a:moveTo>
                  <a:lnTo>
                    <a:pt x="12" y="13"/>
                  </a:lnTo>
                  <a:lnTo>
                    <a:pt x="11" y="12"/>
                  </a:lnTo>
                  <a:lnTo>
                    <a:pt x="10" y="11"/>
                  </a:lnTo>
                  <a:lnTo>
                    <a:pt x="10" y="9"/>
                  </a:lnTo>
                  <a:lnTo>
                    <a:pt x="10" y="6"/>
                  </a:lnTo>
                  <a:lnTo>
                    <a:pt x="10" y="4"/>
                  </a:lnTo>
                  <a:lnTo>
                    <a:pt x="10" y="3"/>
                  </a:lnTo>
                  <a:lnTo>
                    <a:pt x="9" y="2"/>
                  </a:lnTo>
                  <a:lnTo>
                    <a:pt x="8" y="0"/>
                  </a:lnTo>
                  <a:lnTo>
                    <a:pt x="5" y="0"/>
                  </a:lnTo>
                  <a:lnTo>
                    <a:pt x="3" y="0"/>
                  </a:lnTo>
                  <a:lnTo>
                    <a:pt x="2" y="0"/>
                  </a:lnTo>
                  <a:lnTo>
                    <a:pt x="2" y="2"/>
                  </a:lnTo>
                  <a:lnTo>
                    <a:pt x="1" y="4"/>
                  </a:lnTo>
                  <a:lnTo>
                    <a:pt x="0" y="5"/>
                  </a:lnTo>
                  <a:lnTo>
                    <a:pt x="0" y="7"/>
                  </a:lnTo>
                  <a:lnTo>
                    <a:pt x="1" y="9"/>
                  </a:lnTo>
                  <a:lnTo>
                    <a:pt x="1" y="12"/>
                  </a:lnTo>
                  <a:lnTo>
                    <a:pt x="2" y="14"/>
                  </a:lnTo>
                  <a:lnTo>
                    <a:pt x="2" y="17"/>
                  </a:lnTo>
                  <a:lnTo>
                    <a:pt x="2" y="19"/>
                  </a:lnTo>
                  <a:lnTo>
                    <a:pt x="3" y="21"/>
                  </a:lnTo>
                  <a:lnTo>
                    <a:pt x="2" y="22"/>
                  </a:lnTo>
                  <a:lnTo>
                    <a:pt x="0" y="22"/>
                  </a:lnTo>
                  <a:lnTo>
                    <a:pt x="2" y="23"/>
                  </a:lnTo>
                  <a:lnTo>
                    <a:pt x="4" y="25"/>
                  </a:lnTo>
                  <a:lnTo>
                    <a:pt x="5" y="25"/>
                  </a:lnTo>
                  <a:lnTo>
                    <a:pt x="7" y="26"/>
                  </a:lnTo>
                  <a:lnTo>
                    <a:pt x="7" y="22"/>
                  </a:lnTo>
                  <a:lnTo>
                    <a:pt x="8" y="19"/>
                  </a:lnTo>
                  <a:lnTo>
                    <a:pt x="11" y="15"/>
                  </a:lnTo>
                  <a:lnTo>
                    <a:pt x="13"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4" name="Freeform 443"/>
            <p:cNvSpPr>
              <a:spLocks/>
            </p:cNvSpPr>
            <p:nvPr/>
          </p:nvSpPr>
          <p:spPr bwMode="auto">
            <a:xfrm>
              <a:off x="5275" y="2807"/>
              <a:ext cx="5" cy="10"/>
            </a:xfrm>
            <a:custGeom>
              <a:avLst/>
              <a:gdLst>
                <a:gd name="T0" fmla="*/ 0 w 11"/>
                <a:gd name="T1" fmla="*/ 0 h 20"/>
                <a:gd name="T2" fmla="*/ 0 w 11"/>
                <a:gd name="T3" fmla="*/ 1 h 20"/>
                <a:gd name="T4" fmla="*/ 0 w 11"/>
                <a:gd name="T5" fmla="*/ 1 h 20"/>
                <a:gd name="T6" fmla="*/ 0 w 11"/>
                <a:gd name="T7" fmla="*/ 1 h 20"/>
                <a:gd name="T8" fmla="*/ 0 w 11"/>
                <a:gd name="T9" fmla="*/ 1 h 20"/>
                <a:gd name="T10" fmla="*/ 0 w 11"/>
                <a:gd name="T11" fmla="*/ 1 h 20"/>
                <a:gd name="T12" fmla="*/ 0 w 11"/>
                <a:gd name="T13" fmla="*/ 1 h 20"/>
                <a:gd name="T14" fmla="*/ 0 w 11"/>
                <a:gd name="T15" fmla="*/ 1 h 20"/>
                <a:gd name="T16" fmla="*/ 0 w 11"/>
                <a:gd name="T17" fmla="*/ 1 h 20"/>
                <a:gd name="T18" fmla="*/ 0 w 11"/>
                <a:gd name="T19" fmla="*/ 1 h 20"/>
                <a:gd name="T20" fmla="*/ 0 w 11"/>
                <a:gd name="T21" fmla="*/ 1 h 20"/>
                <a:gd name="T22" fmla="*/ 0 w 11"/>
                <a:gd name="T23" fmla="*/ 1 h 20"/>
                <a:gd name="T24" fmla="*/ 0 w 11"/>
                <a:gd name="T25" fmla="*/ 1 h 20"/>
                <a:gd name="T26" fmla="*/ 0 w 11"/>
                <a:gd name="T27" fmla="*/ 1 h 20"/>
                <a:gd name="T28" fmla="*/ 0 w 11"/>
                <a:gd name="T29" fmla="*/ 1 h 20"/>
                <a:gd name="T30" fmla="*/ 0 w 11"/>
                <a:gd name="T31" fmla="*/ 1 h 20"/>
                <a:gd name="T32" fmla="*/ 0 w 11"/>
                <a:gd name="T33" fmla="*/ 1 h 20"/>
                <a:gd name="T34" fmla="*/ 0 w 11"/>
                <a:gd name="T35" fmla="*/ 1 h 20"/>
                <a:gd name="T36" fmla="*/ 0 w 11"/>
                <a:gd name="T37" fmla="*/ 1 h 20"/>
                <a:gd name="T38" fmla="*/ 0 w 11"/>
                <a:gd name="T39" fmla="*/ 1 h 20"/>
                <a:gd name="T40" fmla="*/ 0 w 11"/>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20"/>
                <a:gd name="T65" fmla="*/ 11 w 11"/>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20">
                  <a:moveTo>
                    <a:pt x="1" y="0"/>
                  </a:moveTo>
                  <a:lnTo>
                    <a:pt x="1" y="2"/>
                  </a:lnTo>
                  <a:lnTo>
                    <a:pt x="1" y="4"/>
                  </a:lnTo>
                  <a:lnTo>
                    <a:pt x="1" y="5"/>
                  </a:lnTo>
                  <a:lnTo>
                    <a:pt x="2" y="7"/>
                  </a:lnTo>
                  <a:lnTo>
                    <a:pt x="4" y="7"/>
                  </a:lnTo>
                  <a:lnTo>
                    <a:pt x="5" y="7"/>
                  </a:lnTo>
                  <a:lnTo>
                    <a:pt x="5" y="8"/>
                  </a:lnTo>
                  <a:lnTo>
                    <a:pt x="6" y="8"/>
                  </a:lnTo>
                  <a:lnTo>
                    <a:pt x="6" y="10"/>
                  </a:lnTo>
                  <a:lnTo>
                    <a:pt x="8" y="12"/>
                  </a:lnTo>
                  <a:lnTo>
                    <a:pt x="9" y="15"/>
                  </a:lnTo>
                  <a:lnTo>
                    <a:pt x="11" y="16"/>
                  </a:lnTo>
                  <a:lnTo>
                    <a:pt x="11" y="17"/>
                  </a:lnTo>
                  <a:lnTo>
                    <a:pt x="9" y="18"/>
                  </a:lnTo>
                  <a:lnTo>
                    <a:pt x="7" y="19"/>
                  </a:lnTo>
                  <a:lnTo>
                    <a:pt x="7" y="20"/>
                  </a:lnTo>
                  <a:lnTo>
                    <a:pt x="5" y="18"/>
                  </a:lnTo>
                  <a:lnTo>
                    <a:pt x="1" y="15"/>
                  </a:lnTo>
                  <a:lnTo>
                    <a:pt x="0" y="9"/>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5" name="Freeform 444"/>
            <p:cNvSpPr>
              <a:spLocks/>
            </p:cNvSpPr>
            <p:nvPr/>
          </p:nvSpPr>
          <p:spPr bwMode="auto">
            <a:xfrm>
              <a:off x="5306" y="2772"/>
              <a:ext cx="4" cy="4"/>
            </a:xfrm>
            <a:custGeom>
              <a:avLst/>
              <a:gdLst>
                <a:gd name="T0" fmla="*/ 1 w 7"/>
                <a:gd name="T1" fmla="*/ 0 h 8"/>
                <a:gd name="T2" fmla="*/ 1 w 7"/>
                <a:gd name="T3" fmla="*/ 1 h 8"/>
                <a:gd name="T4" fmla="*/ 1 w 7"/>
                <a:gd name="T5" fmla="*/ 1 h 8"/>
                <a:gd name="T6" fmla="*/ 1 w 7"/>
                <a:gd name="T7" fmla="*/ 1 h 8"/>
                <a:gd name="T8" fmla="*/ 1 w 7"/>
                <a:gd name="T9" fmla="*/ 1 h 8"/>
                <a:gd name="T10" fmla="*/ 1 w 7"/>
                <a:gd name="T11" fmla="*/ 1 h 8"/>
                <a:gd name="T12" fmla="*/ 1 w 7"/>
                <a:gd name="T13" fmla="*/ 1 h 8"/>
                <a:gd name="T14" fmla="*/ 1 w 7"/>
                <a:gd name="T15" fmla="*/ 1 h 8"/>
                <a:gd name="T16" fmla="*/ 1 w 7"/>
                <a:gd name="T17" fmla="*/ 1 h 8"/>
                <a:gd name="T18" fmla="*/ 1 w 7"/>
                <a:gd name="T19" fmla="*/ 1 h 8"/>
                <a:gd name="T20" fmla="*/ 0 w 7"/>
                <a:gd name="T21" fmla="*/ 1 h 8"/>
                <a:gd name="T22" fmla="*/ 0 w 7"/>
                <a:gd name="T23" fmla="*/ 1 h 8"/>
                <a:gd name="T24" fmla="*/ 0 w 7"/>
                <a:gd name="T25" fmla="*/ 1 h 8"/>
                <a:gd name="T26" fmla="*/ 1 w 7"/>
                <a:gd name="T27" fmla="*/ 1 h 8"/>
                <a:gd name="T28" fmla="*/ 1 w 7"/>
                <a:gd name="T29" fmla="*/ 1 h 8"/>
                <a:gd name="T30" fmla="*/ 1 w 7"/>
                <a:gd name="T31" fmla="*/ 1 h 8"/>
                <a:gd name="T32" fmla="*/ 1 w 7"/>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8"/>
                <a:gd name="T53" fmla="*/ 7 w 7"/>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8">
                  <a:moveTo>
                    <a:pt x="4" y="0"/>
                  </a:moveTo>
                  <a:lnTo>
                    <a:pt x="5" y="2"/>
                  </a:lnTo>
                  <a:lnTo>
                    <a:pt x="6" y="3"/>
                  </a:lnTo>
                  <a:lnTo>
                    <a:pt x="6" y="4"/>
                  </a:lnTo>
                  <a:lnTo>
                    <a:pt x="7" y="5"/>
                  </a:lnTo>
                  <a:lnTo>
                    <a:pt x="6" y="6"/>
                  </a:lnTo>
                  <a:lnTo>
                    <a:pt x="5" y="7"/>
                  </a:lnTo>
                  <a:lnTo>
                    <a:pt x="4" y="8"/>
                  </a:lnTo>
                  <a:lnTo>
                    <a:pt x="3" y="8"/>
                  </a:lnTo>
                  <a:lnTo>
                    <a:pt x="0" y="7"/>
                  </a:lnTo>
                  <a:lnTo>
                    <a:pt x="0" y="6"/>
                  </a:lnTo>
                  <a:lnTo>
                    <a:pt x="0" y="3"/>
                  </a:lnTo>
                  <a:lnTo>
                    <a:pt x="2" y="3"/>
                  </a:lnTo>
                  <a:lnTo>
                    <a:pt x="3" y="2"/>
                  </a:lnTo>
                  <a:lnTo>
                    <a:pt x="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6" name="Freeform 445"/>
            <p:cNvSpPr>
              <a:spLocks/>
            </p:cNvSpPr>
            <p:nvPr/>
          </p:nvSpPr>
          <p:spPr bwMode="auto">
            <a:xfrm>
              <a:off x="5273" y="2771"/>
              <a:ext cx="20" cy="9"/>
            </a:xfrm>
            <a:custGeom>
              <a:avLst/>
              <a:gdLst>
                <a:gd name="T0" fmla="*/ 1 w 40"/>
                <a:gd name="T1" fmla="*/ 0 h 20"/>
                <a:gd name="T2" fmla="*/ 1 w 40"/>
                <a:gd name="T3" fmla="*/ 0 h 20"/>
                <a:gd name="T4" fmla="*/ 1 w 40"/>
                <a:gd name="T5" fmla="*/ 0 h 20"/>
                <a:gd name="T6" fmla="*/ 1 w 40"/>
                <a:gd name="T7" fmla="*/ 0 h 20"/>
                <a:gd name="T8" fmla="*/ 1 w 40"/>
                <a:gd name="T9" fmla="*/ 0 h 20"/>
                <a:gd name="T10" fmla="*/ 1 w 40"/>
                <a:gd name="T11" fmla="*/ 0 h 20"/>
                <a:gd name="T12" fmla="*/ 1 w 40"/>
                <a:gd name="T13" fmla="*/ 0 h 20"/>
                <a:gd name="T14" fmla="*/ 1 w 40"/>
                <a:gd name="T15" fmla="*/ 0 h 20"/>
                <a:gd name="T16" fmla="*/ 0 w 40"/>
                <a:gd name="T17" fmla="*/ 0 h 20"/>
                <a:gd name="T18" fmla="*/ 0 w 40"/>
                <a:gd name="T19" fmla="*/ 0 h 20"/>
                <a:gd name="T20" fmla="*/ 0 w 40"/>
                <a:gd name="T21" fmla="*/ 0 h 20"/>
                <a:gd name="T22" fmla="*/ 1 w 40"/>
                <a:gd name="T23" fmla="*/ 0 h 20"/>
                <a:gd name="T24" fmla="*/ 1 w 40"/>
                <a:gd name="T25" fmla="*/ 0 h 20"/>
                <a:gd name="T26" fmla="*/ 1 w 40"/>
                <a:gd name="T27" fmla="*/ 0 h 20"/>
                <a:gd name="T28" fmla="*/ 1 w 40"/>
                <a:gd name="T29" fmla="*/ 0 h 20"/>
                <a:gd name="T30" fmla="*/ 1 w 40"/>
                <a:gd name="T31" fmla="*/ 0 h 20"/>
                <a:gd name="T32" fmla="*/ 1 w 40"/>
                <a:gd name="T33" fmla="*/ 0 h 20"/>
                <a:gd name="T34" fmla="*/ 1 w 40"/>
                <a:gd name="T35" fmla="*/ 0 h 20"/>
                <a:gd name="T36" fmla="*/ 1 w 40"/>
                <a:gd name="T37" fmla="*/ 0 h 20"/>
                <a:gd name="T38" fmla="*/ 1 w 40"/>
                <a:gd name="T39" fmla="*/ 0 h 20"/>
                <a:gd name="T40" fmla="*/ 1 w 40"/>
                <a:gd name="T41" fmla="*/ 0 h 20"/>
                <a:gd name="T42" fmla="*/ 1 w 40"/>
                <a:gd name="T43" fmla="*/ 0 h 20"/>
                <a:gd name="T44" fmla="*/ 1 w 40"/>
                <a:gd name="T45" fmla="*/ 0 h 20"/>
                <a:gd name="T46" fmla="*/ 1 w 40"/>
                <a:gd name="T47" fmla="*/ 0 h 20"/>
                <a:gd name="T48" fmla="*/ 1 w 40"/>
                <a:gd name="T49" fmla="*/ 0 h 20"/>
                <a:gd name="T50" fmla="*/ 1 w 40"/>
                <a:gd name="T51" fmla="*/ 0 h 20"/>
                <a:gd name="T52" fmla="*/ 1 w 40"/>
                <a:gd name="T53" fmla="*/ 0 h 20"/>
                <a:gd name="T54" fmla="*/ 1 w 40"/>
                <a:gd name="T55" fmla="*/ 0 h 20"/>
                <a:gd name="T56" fmla="*/ 1 w 40"/>
                <a:gd name="T57" fmla="*/ 0 h 20"/>
                <a:gd name="T58" fmla="*/ 1 w 40"/>
                <a:gd name="T59" fmla="*/ 0 h 20"/>
                <a:gd name="T60" fmla="*/ 1 w 40"/>
                <a:gd name="T61" fmla="*/ 0 h 20"/>
                <a:gd name="T62" fmla="*/ 1 w 40"/>
                <a:gd name="T63" fmla="*/ 0 h 20"/>
                <a:gd name="T64" fmla="*/ 1 w 40"/>
                <a:gd name="T65" fmla="*/ 0 h 20"/>
                <a:gd name="T66" fmla="*/ 1 w 40"/>
                <a:gd name="T67" fmla="*/ 0 h 20"/>
                <a:gd name="T68" fmla="*/ 1 w 40"/>
                <a:gd name="T69" fmla="*/ 0 h 20"/>
                <a:gd name="T70" fmla="*/ 1 w 40"/>
                <a:gd name="T71" fmla="*/ 0 h 20"/>
                <a:gd name="T72" fmla="*/ 1 w 40"/>
                <a:gd name="T73" fmla="*/ 0 h 20"/>
                <a:gd name="T74" fmla="*/ 1 w 40"/>
                <a:gd name="T75" fmla="*/ 0 h 20"/>
                <a:gd name="T76" fmla="*/ 1 w 40"/>
                <a:gd name="T77" fmla="*/ 0 h 20"/>
                <a:gd name="T78" fmla="*/ 1 w 40"/>
                <a:gd name="T79" fmla="*/ 0 h 20"/>
                <a:gd name="T80" fmla="*/ 1 w 40"/>
                <a:gd name="T81" fmla="*/ 0 h 20"/>
                <a:gd name="T82" fmla="*/ 1 w 40"/>
                <a:gd name="T83" fmla="*/ 0 h 20"/>
                <a:gd name="T84" fmla="*/ 1 w 40"/>
                <a:gd name="T85" fmla="*/ 0 h 20"/>
                <a:gd name="T86" fmla="*/ 1 w 40"/>
                <a:gd name="T87" fmla="*/ 0 h 20"/>
                <a:gd name="T88" fmla="*/ 1 w 40"/>
                <a:gd name="T89" fmla="*/ 0 h 20"/>
                <a:gd name="T90" fmla="*/ 1 w 40"/>
                <a:gd name="T91" fmla="*/ 0 h 20"/>
                <a:gd name="T92" fmla="*/ 1 w 40"/>
                <a:gd name="T93" fmla="*/ 0 h 20"/>
                <a:gd name="T94" fmla="*/ 1 w 40"/>
                <a:gd name="T95" fmla="*/ 0 h 20"/>
                <a:gd name="T96" fmla="*/ 1 w 40"/>
                <a:gd name="T97" fmla="*/ 0 h 20"/>
                <a:gd name="T98" fmla="*/ 1 w 40"/>
                <a:gd name="T99" fmla="*/ 0 h 20"/>
                <a:gd name="T100" fmla="*/ 1 w 40"/>
                <a:gd name="T101" fmla="*/ 0 h 20"/>
                <a:gd name="T102" fmla="*/ 1 w 40"/>
                <a:gd name="T103" fmla="*/ 0 h 20"/>
                <a:gd name="T104" fmla="*/ 1 w 40"/>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
                <a:gd name="T160" fmla="*/ 0 h 20"/>
                <a:gd name="T161" fmla="*/ 40 w 40"/>
                <a:gd name="T162" fmla="*/ 20 h 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 h="20">
                  <a:moveTo>
                    <a:pt x="22" y="0"/>
                  </a:moveTo>
                  <a:lnTo>
                    <a:pt x="20" y="1"/>
                  </a:lnTo>
                  <a:lnTo>
                    <a:pt x="17" y="1"/>
                  </a:lnTo>
                  <a:lnTo>
                    <a:pt x="15" y="1"/>
                  </a:lnTo>
                  <a:lnTo>
                    <a:pt x="12" y="0"/>
                  </a:lnTo>
                  <a:lnTo>
                    <a:pt x="10" y="0"/>
                  </a:lnTo>
                  <a:lnTo>
                    <a:pt x="7" y="0"/>
                  </a:lnTo>
                  <a:lnTo>
                    <a:pt x="3" y="2"/>
                  </a:lnTo>
                  <a:lnTo>
                    <a:pt x="0" y="5"/>
                  </a:lnTo>
                  <a:lnTo>
                    <a:pt x="0" y="6"/>
                  </a:lnTo>
                  <a:lnTo>
                    <a:pt x="0" y="8"/>
                  </a:lnTo>
                  <a:lnTo>
                    <a:pt x="1" y="9"/>
                  </a:lnTo>
                  <a:lnTo>
                    <a:pt x="2" y="12"/>
                  </a:lnTo>
                  <a:lnTo>
                    <a:pt x="4" y="13"/>
                  </a:lnTo>
                  <a:lnTo>
                    <a:pt x="7" y="14"/>
                  </a:lnTo>
                  <a:lnTo>
                    <a:pt x="9" y="15"/>
                  </a:lnTo>
                  <a:lnTo>
                    <a:pt x="11" y="16"/>
                  </a:lnTo>
                  <a:lnTo>
                    <a:pt x="11" y="17"/>
                  </a:lnTo>
                  <a:lnTo>
                    <a:pt x="11" y="19"/>
                  </a:lnTo>
                  <a:lnTo>
                    <a:pt x="11" y="20"/>
                  </a:lnTo>
                  <a:lnTo>
                    <a:pt x="12" y="20"/>
                  </a:lnTo>
                  <a:lnTo>
                    <a:pt x="14" y="20"/>
                  </a:lnTo>
                  <a:lnTo>
                    <a:pt x="17" y="20"/>
                  </a:lnTo>
                  <a:lnTo>
                    <a:pt x="22" y="20"/>
                  </a:lnTo>
                  <a:lnTo>
                    <a:pt x="24" y="20"/>
                  </a:lnTo>
                  <a:lnTo>
                    <a:pt x="25" y="19"/>
                  </a:lnTo>
                  <a:lnTo>
                    <a:pt x="26" y="17"/>
                  </a:lnTo>
                  <a:lnTo>
                    <a:pt x="27" y="17"/>
                  </a:lnTo>
                  <a:lnTo>
                    <a:pt x="28" y="16"/>
                  </a:lnTo>
                  <a:lnTo>
                    <a:pt x="30" y="15"/>
                  </a:lnTo>
                  <a:lnTo>
                    <a:pt x="30" y="14"/>
                  </a:lnTo>
                  <a:lnTo>
                    <a:pt x="31" y="13"/>
                  </a:lnTo>
                  <a:lnTo>
                    <a:pt x="32" y="12"/>
                  </a:lnTo>
                  <a:lnTo>
                    <a:pt x="32" y="9"/>
                  </a:lnTo>
                  <a:lnTo>
                    <a:pt x="33" y="8"/>
                  </a:lnTo>
                  <a:lnTo>
                    <a:pt x="33" y="7"/>
                  </a:lnTo>
                  <a:lnTo>
                    <a:pt x="35" y="7"/>
                  </a:lnTo>
                  <a:lnTo>
                    <a:pt x="37" y="7"/>
                  </a:lnTo>
                  <a:lnTo>
                    <a:pt x="38" y="7"/>
                  </a:lnTo>
                  <a:lnTo>
                    <a:pt x="39" y="8"/>
                  </a:lnTo>
                  <a:lnTo>
                    <a:pt x="40" y="7"/>
                  </a:lnTo>
                  <a:lnTo>
                    <a:pt x="39" y="7"/>
                  </a:lnTo>
                  <a:lnTo>
                    <a:pt x="38" y="6"/>
                  </a:lnTo>
                  <a:lnTo>
                    <a:pt x="37" y="6"/>
                  </a:lnTo>
                  <a:lnTo>
                    <a:pt x="35" y="6"/>
                  </a:lnTo>
                  <a:lnTo>
                    <a:pt x="34" y="6"/>
                  </a:lnTo>
                  <a:lnTo>
                    <a:pt x="32" y="4"/>
                  </a:lnTo>
                  <a:lnTo>
                    <a:pt x="30" y="1"/>
                  </a:lnTo>
                  <a:lnTo>
                    <a:pt x="26" y="0"/>
                  </a:lnTo>
                  <a:lnTo>
                    <a:pt x="2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7" name="Freeform 446"/>
            <p:cNvSpPr>
              <a:spLocks/>
            </p:cNvSpPr>
            <p:nvPr/>
          </p:nvSpPr>
          <p:spPr bwMode="auto">
            <a:xfrm>
              <a:off x="5246" y="3177"/>
              <a:ext cx="24" cy="82"/>
            </a:xfrm>
            <a:custGeom>
              <a:avLst/>
              <a:gdLst>
                <a:gd name="T0" fmla="*/ 1 w 47"/>
                <a:gd name="T1" fmla="*/ 1 h 162"/>
                <a:gd name="T2" fmla="*/ 1 w 47"/>
                <a:gd name="T3" fmla="*/ 1 h 162"/>
                <a:gd name="T4" fmla="*/ 1 w 47"/>
                <a:gd name="T5" fmla="*/ 1 h 162"/>
                <a:gd name="T6" fmla="*/ 1 w 47"/>
                <a:gd name="T7" fmla="*/ 1 h 162"/>
                <a:gd name="T8" fmla="*/ 0 w 47"/>
                <a:gd name="T9" fmla="*/ 0 h 162"/>
                <a:gd name="T10" fmla="*/ 0 w 47"/>
                <a:gd name="T11" fmla="*/ 1 h 162"/>
                <a:gd name="T12" fmla="*/ 1 w 47"/>
                <a:gd name="T13" fmla="*/ 1 h 162"/>
                <a:gd name="T14" fmla="*/ 1 w 47"/>
                <a:gd name="T15" fmla="*/ 1 h 162"/>
                <a:gd name="T16" fmla="*/ 1 w 47"/>
                <a:gd name="T17" fmla="*/ 1 h 162"/>
                <a:gd name="T18" fmla="*/ 1 w 47"/>
                <a:gd name="T19" fmla="*/ 1 h 162"/>
                <a:gd name="T20" fmla="*/ 1 w 47"/>
                <a:gd name="T21" fmla="*/ 1 h 162"/>
                <a:gd name="T22" fmla="*/ 1 w 47"/>
                <a:gd name="T23" fmla="*/ 1 h 162"/>
                <a:gd name="T24" fmla="*/ 1 w 47"/>
                <a:gd name="T25" fmla="*/ 1 h 162"/>
                <a:gd name="T26" fmla="*/ 1 w 47"/>
                <a:gd name="T27" fmla="*/ 1 h 162"/>
                <a:gd name="T28" fmla="*/ 1 w 47"/>
                <a:gd name="T29" fmla="*/ 1 h 162"/>
                <a:gd name="T30" fmla="*/ 1 w 47"/>
                <a:gd name="T31" fmla="*/ 1 h 162"/>
                <a:gd name="T32" fmla="*/ 1 w 47"/>
                <a:gd name="T33" fmla="*/ 1 h 162"/>
                <a:gd name="T34" fmla="*/ 1 w 47"/>
                <a:gd name="T35" fmla="*/ 1 h 162"/>
                <a:gd name="T36" fmla="*/ 1 w 47"/>
                <a:gd name="T37" fmla="*/ 1 h 162"/>
                <a:gd name="T38" fmla="*/ 1 w 47"/>
                <a:gd name="T39" fmla="*/ 1 h 162"/>
                <a:gd name="T40" fmla="*/ 1 w 47"/>
                <a:gd name="T41" fmla="*/ 1 h 162"/>
                <a:gd name="T42" fmla="*/ 1 w 47"/>
                <a:gd name="T43" fmla="*/ 1 h 162"/>
                <a:gd name="T44" fmla="*/ 1 w 47"/>
                <a:gd name="T45" fmla="*/ 1 h 162"/>
                <a:gd name="T46" fmla="*/ 1 w 47"/>
                <a:gd name="T47" fmla="*/ 1 h 162"/>
                <a:gd name="T48" fmla="*/ 1 w 47"/>
                <a:gd name="T49" fmla="*/ 1 h 162"/>
                <a:gd name="T50" fmla="*/ 1 w 47"/>
                <a:gd name="T51" fmla="*/ 1 h 162"/>
                <a:gd name="T52" fmla="*/ 1 w 47"/>
                <a:gd name="T53" fmla="*/ 1 h 162"/>
                <a:gd name="T54" fmla="*/ 1 w 47"/>
                <a:gd name="T55" fmla="*/ 1 h 162"/>
                <a:gd name="T56" fmla="*/ 1 w 47"/>
                <a:gd name="T57" fmla="*/ 1 h 162"/>
                <a:gd name="T58" fmla="*/ 1 w 47"/>
                <a:gd name="T59" fmla="*/ 1 h 162"/>
                <a:gd name="T60" fmla="*/ 1 w 47"/>
                <a:gd name="T61" fmla="*/ 1 h 162"/>
                <a:gd name="T62" fmla="*/ 1 w 47"/>
                <a:gd name="T63" fmla="*/ 1 h 162"/>
                <a:gd name="T64" fmla="*/ 1 w 47"/>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162"/>
                <a:gd name="T101" fmla="*/ 47 w 47"/>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162">
                  <a:moveTo>
                    <a:pt x="18" y="3"/>
                  </a:move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2" y="141"/>
                  </a:lnTo>
                  <a:lnTo>
                    <a:pt x="34" y="149"/>
                  </a:lnTo>
                  <a:lnTo>
                    <a:pt x="39" y="158"/>
                  </a:lnTo>
                  <a:lnTo>
                    <a:pt x="45" y="162"/>
                  </a:lnTo>
                  <a:lnTo>
                    <a:pt x="47" y="144"/>
                  </a:lnTo>
                  <a:lnTo>
                    <a:pt x="47" y="124"/>
                  </a:lnTo>
                  <a:lnTo>
                    <a:pt x="46" y="107"/>
                  </a:lnTo>
                  <a:lnTo>
                    <a:pt x="42" y="94"/>
                  </a:lnTo>
                  <a:lnTo>
                    <a:pt x="39" y="77"/>
                  </a:lnTo>
                  <a:lnTo>
                    <a:pt x="35" y="55"/>
                  </a:lnTo>
                  <a:lnTo>
                    <a:pt x="34" y="34"/>
                  </a:lnTo>
                  <a:lnTo>
                    <a:pt x="35" y="21"/>
                  </a:lnTo>
                  <a:lnTo>
                    <a:pt x="33" y="21"/>
                  </a:lnTo>
                  <a:lnTo>
                    <a:pt x="32" y="19"/>
                  </a:lnTo>
                  <a:lnTo>
                    <a:pt x="30" y="18"/>
                  </a:lnTo>
                  <a:lnTo>
                    <a:pt x="29" y="17"/>
                  </a:lnTo>
                  <a:lnTo>
                    <a:pt x="27" y="15"/>
                  </a:lnTo>
                  <a:lnTo>
                    <a:pt x="25" y="10"/>
                  </a:lnTo>
                  <a:lnTo>
                    <a:pt x="22" y="7"/>
                  </a:lnTo>
                  <a:lnTo>
                    <a:pt x="18" y="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8" name="Freeform 447"/>
            <p:cNvSpPr>
              <a:spLocks/>
            </p:cNvSpPr>
            <p:nvPr/>
          </p:nvSpPr>
          <p:spPr bwMode="auto">
            <a:xfrm>
              <a:off x="5287" y="3202"/>
              <a:ext cx="26" cy="125"/>
            </a:xfrm>
            <a:custGeom>
              <a:avLst/>
              <a:gdLst>
                <a:gd name="T0" fmla="*/ 0 w 52"/>
                <a:gd name="T1" fmla="*/ 0 h 251"/>
                <a:gd name="T2" fmla="*/ 1 w 52"/>
                <a:gd name="T3" fmla="*/ 0 h 251"/>
                <a:gd name="T4" fmla="*/ 1 w 52"/>
                <a:gd name="T5" fmla="*/ 0 h 251"/>
                <a:gd name="T6" fmla="*/ 1 w 52"/>
                <a:gd name="T7" fmla="*/ 0 h 251"/>
                <a:gd name="T8" fmla="*/ 1 w 52"/>
                <a:gd name="T9" fmla="*/ 0 h 251"/>
                <a:gd name="T10" fmla="*/ 1 w 52"/>
                <a:gd name="T11" fmla="*/ 0 h 251"/>
                <a:gd name="T12" fmla="*/ 1 w 52"/>
                <a:gd name="T13" fmla="*/ 0 h 251"/>
                <a:gd name="T14" fmla="*/ 1 w 52"/>
                <a:gd name="T15" fmla="*/ 0 h 251"/>
                <a:gd name="T16" fmla="*/ 1 w 52"/>
                <a:gd name="T17" fmla="*/ 0 h 251"/>
                <a:gd name="T18" fmla="*/ 1 w 52"/>
                <a:gd name="T19" fmla="*/ 0 h 251"/>
                <a:gd name="T20" fmla="*/ 1 w 52"/>
                <a:gd name="T21" fmla="*/ 0 h 251"/>
                <a:gd name="T22" fmla="*/ 1 w 52"/>
                <a:gd name="T23" fmla="*/ 0 h 251"/>
                <a:gd name="T24" fmla="*/ 1 w 52"/>
                <a:gd name="T25" fmla="*/ 0 h 251"/>
                <a:gd name="T26" fmla="*/ 1 w 52"/>
                <a:gd name="T27" fmla="*/ 0 h 251"/>
                <a:gd name="T28" fmla="*/ 1 w 52"/>
                <a:gd name="T29" fmla="*/ 0 h 251"/>
                <a:gd name="T30" fmla="*/ 1 w 52"/>
                <a:gd name="T31" fmla="*/ 0 h 251"/>
                <a:gd name="T32" fmla="*/ 1 w 52"/>
                <a:gd name="T33" fmla="*/ 0 h 251"/>
                <a:gd name="T34" fmla="*/ 1 w 52"/>
                <a:gd name="T35" fmla="*/ 0 h 251"/>
                <a:gd name="T36" fmla="*/ 1 w 52"/>
                <a:gd name="T37" fmla="*/ 0 h 251"/>
                <a:gd name="T38" fmla="*/ 1 w 52"/>
                <a:gd name="T39" fmla="*/ 0 h 251"/>
                <a:gd name="T40" fmla="*/ 1 w 52"/>
                <a:gd name="T41" fmla="*/ 0 h 251"/>
                <a:gd name="T42" fmla="*/ 1 w 52"/>
                <a:gd name="T43" fmla="*/ 0 h 251"/>
                <a:gd name="T44" fmla="*/ 1 w 52"/>
                <a:gd name="T45" fmla="*/ 0 h 251"/>
                <a:gd name="T46" fmla="*/ 1 w 52"/>
                <a:gd name="T47" fmla="*/ 0 h 251"/>
                <a:gd name="T48" fmla="*/ 1 w 52"/>
                <a:gd name="T49" fmla="*/ 0 h 251"/>
                <a:gd name="T50" fmla="*/ 1 w 52"/>
                <a:gd name="T51" fmla="*/ 0 h 251"/>
                <a:gd name="T52" fmla="*/ 1 w 52"/>
                <a:gd name="T53" fmla="*/ 0 h 251"/>
                <a:gd name="T54" fmla="*/ 1 w 52"/>
                <a:gd name="T55" fmla="*/ 0 h 251"/>
                <a:gd name="T56" fmla="*/ 1 w 52"/>
                <a:gd name="T57" fmla="*/ 0 h 251"/>
                <a:gd name="T58" fmla="*/ 1 w 52"/>
                <a:gd name="T59" fmla="*/ 0 h 251"/>
                <a:gd name="T60" fmla="*/ 1 w 52"/>
                <a:gd name="T61" fmla="*/ 0 h 251"/>
                <a:gd name="T62" fmla="*/ 1 w 52"/>
                <a:gd name="T63" fmla="*/ 0 h 251"/>
                <a:gd name="T64" fmla="*/ 1 w 52"/>
                <a:gd name="T65" fmla="*/ 0 h 251"/>
                <a:gd name="T66" fmla="*/ 1 w 52"/>
                <a:gd name="T67" fmla="*/ 0 h 251"/>
                <a:gd name="T68" fmla="*/ 1 w 52"/>
                <a:gd name="T69" fmla="*/ 0 h 251"/>
                <a:gd name="T70" fmla="*/ 1 w 52"/>
                <a:gd name="T71" fmla="*/ 0 h 251"/>
                <a:gd name="T72" fmla="*/ 1 w 52"/>
                <a:gd name="T73" fmla="*/ 0 h 251"/>
                <a:gd name="T74" fmla="*/ 1 w 52"/>
                <a:gd name="T75" fmla="*/ 0 h 251"/>
                <a:gd name="T76" fmla="*/ 1 w 52"/>
                <a:gd name="T77" fmla="*/ 0 h 251"/>
                <a:gd name="T78" fmla="*/ 1 w 52"/>
                <a:gd name="T79" fmla="*/ 0 h 251"/>
                <a:gd name="T80" fmla="*/ 1 w 52"/>
                <a:gd name="T81" fmla="*/ 0 h 251"/>
                <a:gd name="T82" fmla="*/ 1 w 52"/>
                <a:gd name="T83" fmla="*/ 0 h 251"/>
                <a:gd name="T84" fmla="*/ 1 w 52"/>
                <a:gd name="T85" fmla="*/ 0 h 251"/>
                <a:gd name="T86" fmla="*/ 1 w 52"/>
                <a:gd name="T87" fmla="*/ 0 h 251"/>
                <a:gd name="T88" fmla="*/ 1 w 52"/>
                <a:gd name="T89" fmla="*/ 0 h 251"/>
                <a:gd name="T90" fmla="*/ 1 w 52"/>
                <a:gd name="T91" fmla="*/ 0 h 251"/>
                <a:gd name="T92" fmla="*/ 1 w 52"/>
                <a:gd name="T93" fmla="*/ 0 h 251"/>
                <a:gd name="T94" fmla="*/ 1 w 52"/>
                <a:gd name="T95" fmla="*/ 0 h 251"/>
                <a:gd name="T96" fmla="*/ 0 w 52"/>
                <a:gd name="T97" fmla="*/ 0 h 2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
                <a:gd name="T148" fmla="*/ 0 h 251"/>
                <a:gd name="T149" fmla="*/ 52 w 52"/>
                <a:gd name="T150" fmla="*/ 251 h 2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 h="251">
                  <a:moveTo>
                    <a:pt x="0" y="0"/>
                  </a:moveTo>
                  <a:lnTo>
                    <a:pt x="3" y="31"/>
                  </a:lnTo>
                  <a:lnTo>
                    <a:pt x="7" y="63"/>
                  </a:lnTo>
                  <a:lnTo>
                    <a:pt x="11" y="92"/>
                  </a:lnTo>
                  <a:lnTo>
                    <a:pt x="14" y="114"/>
                  </a:lnTo>
                  <a:lnTo>
                    <a:pt x="17" y="131"/>
                  </a:lnTo>
                  <a:lnTo>
                    <a:pt x="18" y="150"/>
                  </a:lnTo>
                  <a:lnTo>
                    <a:pt x="18" y="165"/>
                  </a:lnTo>
                  <a:lnTo>
                    <a:pt x="15" y="176"/>
                  </a:lnTo>
                  <a:lnTo>
                    <a:pt x="13" y="185"/>
                  </a:lnTo>
                  <a:lnTo>
                    <a:pt x="11" y="192"/>
                  </a:lnTo>
                  <a:lnTo>
                    <a:pt x="10" y="199"/>
                  </a:lnTo>
                  <a:lnTo>
                    <a:pt x="10" y="203"/>
                  </a:lnTo>
                  <a:lnTo>
                    <a:pt x="11" y="206"/>
                  </a:lnTo>
                  <a:lnTo>
                    <a:pt x="11" y="208"/>
                  </a:lnTo>
                  <a:lnTo>
                    <a:pt x="11" y="212"/>
                  </a:lnTo>
                  <a:lnTo>
                    <a:pt x="11" y="215"/>
                  </a:lnTo>
                  <a:lnTo>
                    <a:pt x="10" y="218"/>
                  </a:lnTo>
                  <a:lnTo>
                    <a:pt x="10" y="220"/>
                  </a:lnTo>
                  <a:lnTo>
                    <a:pt x="9" y="223"/>
                  </a:lnTo>
                  <a:lnTo>
                    <a:pt x="9" y="226"/>
                  </a:lnTo>
                  <a:lnTo>
                    <a:pt x="9" y="229"/>
                  </a:lnTo>
                  <a:lnTo>
                    <a:pt x="10" y="235"/>
                  </a:lnTo>
                  <a:lnTo>
                    <a:pt x="11" y="241"/>
                  </a:lnTo>
                  <a:lnTo>
                    <a:pt x="12" y="245"/>
                  </a:lnTo>
                  <a:lnTo>
                    <a:pt x="13" y="249"/>
                  </a:lnTo>
                  <a:lnTo>
                    <a:pt x="17" y="250"/>
                  </a:lnTo>
                  <a:lnTo>
                    <a:pt x="19" y="251"/>
                  </a:lnTo>
                  <a:lnTo>
                    <a:pt x="22" y="251"/>
                  </a:lnTo>
                  <a:lnTo>
                    <a:pt x="28" y="250"/>
                  </a:lnTo>
                  <a:lnTo>
                    <a:pt x="36" y="249"/>
                  </a:lnTo>
                  <a:lnTo>
                    <a:pt x="45" y="248"/>
                  </a:lnTo>
                  <a:lnTo>
                    <a:pt x="52" y="248"/>
                  </a:lnTo>
                  <a:lnTo>
                    <a:pt x="47" y="234"/>
                  </a:lnTo>
                  <a:lnTo>
                    <a:pt x="40" y="220"/>
                  </a:lnTo>
                  <a:lnTo>
                    <a:pt x="34" y="208"/>
                  </a:lnTo>
                  <a:lnTo>
                    <a:pt x="28" y="205"/>
                  </a:lnTo>
                  <a:lnTo>
                    <a:pt x="29" y="187"/>
                  </a:lnTo>
                  <a:lnTo>
                    <a:pt x="29" y="164"/>
                  </a:lnTo>
                  <a:lnTo>
                    <a:pt x="28" y="141"/>
                  </a:lnTo>
                  <a:lnTo>
                    <a:pt x="27" y="121"/>
                  </a:lnTo>
                  <a:lnTo>
                    <a:pt x="25" y="100"/>
                  </a:lnTo>
                  <a:lnTo>
                    <a:pt x="20" y="77"/>
                  </a:lnTo>
                  <a:lnTo>
                    <a:pt x="15" y="57"/>
                  </a:lnTo>
                  <a:lnTo>
                    <a:pt x="11" y="40"/>
                  </a:lnTo>
                  <a:lnTo>
                    <a:pt x="7" y="30"/>
                  </a:lnTo>
                  <a:lnTo>
                    <a:pt x="4" y="19"/>
                  </a:lnTo>
                  <a:lnTo>
                    <a:pt x="2"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9" name="Freeform 448"/>
            <p:cNvSpPr>
              <a:spLocks/>
            </p:cNvSpPr>
            <p:nvPr/>
          </p:nvSpPr>
          <p:spPr bwMode="auto">
            <a:xfrm>
              <a:off x="5254" y="3263"/>
              <a:ext cx="17" cy="42"/>
            </a:xfrm>
            <a:custGeom>
              <a:avLst/>
              <a:gdLst>
                <a:gd name="T0" fmla="*/ 1 w 32"/>
                <a:gd name="T1" fmla="*/ 1 h 83"/>
                <a:gd name="T2" fmla="*/ 1 w 32"/>
                <a:gd name="T3" fmla="*/ 1 h 83"/>
                <a:gd name="T4" fmla="*/ 1 w 32"/>
                <a:gd name="T5" fmla="*/ 1 h 83"/>
                <a:gd name="T6" fmla="*/ 0 w 32"/>
                <a:gd name="T7" fmla="*/ 1 h 83"/>
                <a:gd name="T8" fmla="*/ 0 w 32"/>
                <a:gd name="T9" fmla="*/ 1 h 83"/>
                <a:gd name="T10" fmla="*/ 1 w 32"/>
                <a:gd name="T11" fmla="*/ 1 h 83"/>
                <a:gd name="T12" fmla="*/ 1 w 32"/>
                <a:gd name="T13" fmla="*/ 1 h 83"/>
                <a:gd name="T14" fmla="*/ 1 w 32"/>
                <a:gd name="T15" fmla="*/ 1 h 83"/>
                <a:gd name="T16" fmla="*/ 1 w 32"/>
                <a:gd name="T17" fmla="*/ 1 h 83"/>
                <a:gd name="T18" fmla="*/ 1 w 32"/>
                <a:gd name="T19" fmla="*/ 1 h 83"/>
                <a:gd name="T20" fmla="*/ 1 w 32"/>
                <a:gd name="T21" fmla="*/ 1 h 83"/>
                <a:gd name="T22" fmla="*/ 1 w 32"/>
                <a:gd name="T23" fmla="*/ 1 h 83"/>
                <a:gd name="T24" fmla="*/ 1 w 32"/>
                <a:gd name="T25" fmla="*/ 1 h 83"/>
                <a:gd name="T26" fmla="*/ 1 w 32"/>
                <a:gd name="T27" fmla="*/ 1 h 83"/>
                <a:gd name="T28" fmla="*/ 1 w 32"/>
                <a:gd name="T29" fmla="*/ 1 h 83"/>
                <a:gd name="T30" fmla="*/ 1 w 32"/>
                <a:gd name="T31" fmla="*/ 1 h 83"/>
                <a:gd name="T32" fmla="*/ 1 w 32"/>
                <a:gd name="T33" fmla="*/ 0 h 83"/>
                <a:gd name="T34" fmla="*/ 1 w 32"/>
                <a:gd name="T35" fmla="*/ 1 h 83"/>
                <a:gd name="T36" fmla="*/ 1 w 32"/>
                <a:gd name="T37" fmla="*/ 1 h 83"/>
                <a:gd name="T38" fmla="*/ 1 w 32"/>
                <a:gd name="T39" fmla="*/ 1 h 83"/>
                <a:gd name="T40" fmla="*/ 1 w 32"/>
                <a:gd name="T41" fmla="*/ 1 h 83"/>
                <a:gd name="T42" fmla="*/ 1 w 32"/>
                <a:gd name="T43" fmla="*/ 1 h 83"/>
                <a:gd name="T44" fmla="*/ 1 w 32"/>
                <a:gd name="T45" fmla="*/ 1 h 83"/>
                <a:gd name="T46" fmla="*/ 1 w 32"/>
                <a:gd name="T47" fmla="*/ 1 h 83"/>
                <a:gd name="T48" fmla="*/ 1 w 32"/>
                <a:gd name="T49" fmla="*/ 1 h 83"/>
                <a:gd name="T50" fmla="*/ 1 w 32"/>
                <a:gd name="T51" fmla="*/ 1 h 83"/>
                <a:gd name="T52" fmla="*/ 1 w 32"/>
                <a:gd name="T53" fmla="*/ 1 h 83"/>
                <a:gd name="T54" fmla="*/ 1 w 32"/>
                <a:gd name="T55" fmla="*/ 1 h 83"/>
                <a:gd name="T56" fmla="*/ 1 w 32"/>
                <a:gd name="T57" fmla="*/ 1 h 83"/>
                <a:gd name="T58" fmla="*/ 1 w 32"/>
                <a:gd name="T59" fmla="*/ 1 h 83"/>
                <a:gd name="T60" fmla="*/ 1 w 32"/>
                <a:gd name="T61" fmla="*/ 1 h 83"/>
                <a:gd name="T62" fmla="*/ 1 w 32"/>
                <a:gd name="T63" fmla="*/ 1 h 83"/>
                <a:gd name="T64" fmla="*/ 1 w 32"/>
                <a:gd name="T65" fmla="*/ 1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83"/>
                <a:gd name="T101" fmla="*/ 32 w 32"/>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83">
                  <a:moveTo>
                    <a:pt x="21" y="83"/>
                  </a:moveTo>
                  <a:lnTo>
                    <a:pt x="9" y="80"/>
                  </a:lnTo>
                  <a:lnTo>
                    <a:pt x="2" y="74"/>
                  </a:lnTo>
                  <a:lnTo>
                    <a:pt x="0" y="66"/>
                  </a:lnTo>
                  <a:lnTo>
                    <a:pt x="0" y="58"/>
                  </a:lnTo>
                  <a:lnTo>
                    <a:pt x="1" y="50"/>
                  </a:lnTo>
                  <a:lnTo>
                    <a:pt x="3" y="43"/>
                  </a:lnTo>
                  <a:lnTo>
                    <a:pt x="6" y="37"/>
                  </a:lnTo>
                  <a:lnTo>
                    <a:pt x="7" y="35"/>
                  </a:lnTo>
                  <a:lnTo>
                    <a:pt x="10" y="24"/>
                  </a:lnTo>
                  <a:lnTo>
                    <a:pt x="13" y="16"/>
                  </a:lnTo>
                  <a:lnTo>
                    <a:pt x="15" y="10"/>
                  </a:lnTo>
                  <a:lnTo>
                    <a:pt x="15" y="6"/>
                  </a:lnTo>
                  <a:lnTo>
                    <a:pt x="16" y="5"/>
                  </a:lnTo>
                  <a:lnTo>
                    <a:pt x="16" y="4"/>
                  </a:lnTo>
                  <a:lnTo>
                    <a:pt x="16" y="1"/>
                  </a:lnTo>
                  <a:lnTo>
                    <a:pt x="16" y="0"/>
                  </a:lnTo>
                  <a:lnTo>
                    <a:pt x="21" y="3"/>
                  </a:lnTo>
                  <a:lnTo>
                    <a:pt x="25" y="5"/>
                  </a:lnTo>
                  <a:lnTo>
                    <a:pt x="29" y="8"/>
                  </a:lnTo>
                  <a:lnTo>
                    <a:pt x="31" y="10"/>
                  </a:lnTo>
                  <a:lnTo>
                    <a:pt x="31" y="16"/>
                  </a:lnTo>
                  <a:lnTo>
                    <a:pt x="31" y="23"/>
                  </a:lnTo>
                  <a:lnTo>
                    <a:pt x="31" y="30"/>
                  </a:lnTo>
                  <a:lnTo>
                    <a:pt x="31" y="36"/>
                  </a:lnTo>
                  <a:lnTo>
                    <a:pt x="32" y="42"/>
                  </a:lnTo>
                  <a:lnTo>
                    <a:pt x="32" y="48"/>
                  </a:lnTo>
                  <a:lnTo>
                    <a:pt x="32" y="53"/>
                  </a:lnTo>
                  <a:lnTo>
                    <a:pt x="31" y="59"/>
                  </a:lnTo>
                  <a:lnTo>
                    <a:pt x="27" y="65"/>
                  </a:lnTo>
                  <a:lnTo>
                    <a:pt x="25" y="73"/>
                  </a:lnTo>
                  <a:lnTo>
                    <a:pt x="22" y="79"/>
                  </a:lnTo>
                  <a:lnTo>
                    <a:pt x="21" y="8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0" name="Freeform 449"/>
            <p:cNvSpPr>
              <a:spLocks/>
            </p:cNvSpPr>
            <p:nvPr/>
          </p:nvSpPr>
          <p:spPr bwMode="auto">
            <a:xfrm>
              <a:off x="5257" y="2775"/>
              <a:ext cx="13" cy="40"/>
            </a:xfrm>
            <a:custGeom>
              <a:avLst/>
              <a:gdLst>
                <a:gd name="T0" fmla="*/ 0 w 27"/>
                <a:gd name="T1" fmla="*/ 0 h 81"/>
                <a:gd name="T2" fmla="*/ 0 w 27"/>
                <a:gd name="T3" fmla="*/ 0 h 81"/>
                <a:gd name="T4" fmla="*/ 0 w 27"/>
                <a:gd name="T5" fmla="*/ 0 h 81"/>
                <a:gd name="T6" fmla="*/ 0 w 27"/>
                <a:gd name="T7" fmla="*/ 0 h 81"/>
                <a:gd name="T8" fmla="*/ 0 w 27"/>
                <a:gd name="T9" fmla="*/ 0 h 81"/>
                <a:gd name="T10" fmla="*/ 0 w 27"/>
                <a:gd name="T11" fmla="*/ 0 h 81"/>
                <a:gd name="T12" fmla="*/ 0 w 27"/>
                <a:gd name="T13" fmla="*/ 0 h 81"/>
                <a:gd name="T14" fmla="*/ 0 w 27"/>
                <a:gd name="T15" fmla="*/ 0 h 81"/>
                <a:gd name="T16" fmla="*/ 0 w 27"/>
                <a:gd name="T17" fmla="*/ 0 h 81"/>
                <a:gd name="T18" fmla="*/ 0 w 27"/>
                <a:gd name="T19" fmla="*/ 0 h 81"/>
                <a:gd name="T20" fmla="*/ 0 w 27"/>
                <a:gd name="T21" fmla="*/ 0 h 81"/>
                <a:gd name="T22" fmla="*/ 0 w 27"/>
                <a:gd name="T23" fmla="*/ 0 h 81"/>
                <a:gd name="T24" fmla="*/ 0 w 27"/>
                <a:gd name="T25" fmla="*/ 0 h 81"/>
                <a:gd name="T26" fmla="*/ 0 w 27"/>
                <a:gd name="T27" fmla="*/ 0 h 81"/>
                <a:gd name="T28" fmla="*/ 0 w 27"/>
                <a:gd name="T29" fmla="*/ 0 h 81"/>
                <a:gd name="T30" fmla="*/ 0 w 27"/>
                <a:gd name="T31" fmla="*/ 0 h 81"/>
                <a:gd name="T32" fmla="*/ 0 w 27"/>
                <a:gd name="T33" fmla="*/ 0 h 81"/>
                <a:gd name="T34" fmla="*/ 0 w 27"/>
                <a:gd name="T35" fmla="*/ 0 h 81"/>
                <a:gd name="T36" fmla="*/ 0 w 27"/>
                <a:gd name="T37" fmla="*/ 0 h 81"/>
                <a:gd name="T38" fmla="*/ 0 w 27"/>
                <a:gd name="T39" fmla="*/ 0 h 81"/>
                <a:gd name="T40" fmla="*/ 0 w 27"/>
                <a:gd name="T41" fmla="*/ 0 h 81"/>
                <a:gd name="T42" fmla="*/ 0 w 27"/>
                <a:gd name="T43" fmla="*/ 0 h 81"/>
                <a:gd name="T44" fmla="*/ 0 w 27"/>
                <a:gd name="T45" fmla="*/ 0 h 81"/>
                <a:gd name="T46" fmla="*/ 0 w 27"/>
                <a:gd name="T47" fmla="*/ 0 h 81"/>
                <a:gd name="T48" fmla="*/ 0 w 27"/>
                <a:gd name="T49" fmla="*/ 0 h 81"/>
                <a:gd name="T50" fmla="*/ 0 w 27"/>
                <a:gd name="T51" fmla="*/ 0 h 81"/>
                <a:gd name="T52" fmla="*/ 0 w 27"/>
                <a:gd name="T53" fmla="*/ 0 h 81"/>
                <a:gd name="T54" fmla="*/ 0 w 27"/>
                <a:gd name="T55" fmla="*/ 0 h 81"/>
                <a:gd name="T56" fmla="*/ 0 w 27"/>
                <a:gd name="T57" fmla="*/ 0 h 81"/>
                <a:gd name="T58" fmla="*/ 0 w 27"/>
                <a:gd name="T59" fmla="*/ 0 h 81"/>
                <a:gd name="T60" fmla="*/ 0 w 27"/>
                <a:gd name="T61" fmla="*/ 0 h 81"/>
                <a:gd name="T62" fmla="*/ 0 w 27"/>
                <a:gd name="T63" fmla="*/ 0 h 81"/>
                <a:gd name="T64" fmla="*/ 0 w 2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1"/>
                <a:gd name="T101" fmla="*/ 27 w 2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1">
                  <a:moveTo>
                    <a:pt x="10" y="70"/>
                  </a:moveTo>
                  <a:lnTo>
                    <a:pt x="7" y="66"/>
                  </a:lnTo>
                  <a:lnTo>
                    <a:pt x="4" y="60"/>
                  </a:lnTo>
                  <a:lnTo>
                    <a:pt x="2" y="54"/>
                  </a:lnTo>
                  <a:lnTo>
                    <a:pt x="0" y="50"/>
                  </a:lnTo>
                  <a:lnTo>
                    <a:pt x="4" y="40"/>
                  </a:lnTo>
                  <a:lnTo>
                    <a:pt x="6" y="25"/>
                  </a:lnTo>
                  <a:lnTo>
                    <a:pt x="7" y="12"/>
                  </a:lnTo>
                  <a:lnTo>
                    <a:pt x="6" y="0"/>
                  </a:lnTo>
                  <a:lnTo>
                    <a:pt x="10" y="8"/>
                  </a:lnTo>
                  <a:lnTo>
                    <a:pt x="13" y="15"/>
                  </a:lnTo>
                  <a:lnTo>
                    <a:pt x="18" y="21"/>
                  </a:lnTo>
                  <a:lnTo>
                    <a:pt x="22" y="25"/>
                  </a:lnTo>
                  <a:lnTo>
                    <a:pt x="22" y="31"/>
                  </a:lnTo>
                  <a:lnTo>
                    <a:pt x="25" y="37"/>
                  </a:lnTo>
                  <a:lnTo>
                    <a:pt x="26" y="43"/>
                  </a:lnTo>
                  <a:lnTo>
                    <a:pt x="27" y="47"/>
                  </a:lnTo>
                  <a:lnTo>
                    <a:pt x="26" y="53"/>
                  </a:lnTo>
                  <a:lnTo>
                    <a:pt x="25" y="61"/>
                  </a:lnTo>
                  <a:lnTo>
                    <a:pt x="23" y="68"/>
                  </a:lnTo>
                  <a:lnTo>
                    <a:pt x="23" y="74"/>
                  </a:lnTo>
                  <a:lnTo>
                    <a:pt x="23" y="77"/>
                  </a:lnTo>
                  <a:lnTo>
                    <a:pt x="23" y="80"/>
                  </a:lnTo>
                  <a:lnTo>
                    <a:pt x="21" y="81"/>
                  </a:lnTo>
                  <a:lnTo>
                    <a:pt x="19" y="81"/>
                  </a:lnTo>
                  <a:lnTo>
                    <a:pt x="17" y="80"/>
                  </a:lnTo>
                  <a:lnTo>
                    <a:pt x="15" y="80"/>
                  </a:lnTo>
                  <a:lnTo>
                    <a:pt x="14" y="80"/>
                  </a:lnTo>
                  <a:lnTo>
                    <a:pt x="13" y="80"/>
                  </a:lnTo>
                  <a:lnTo>
                    <a:pt x="12" y="77"/>
                  </a:lnTo>
                  <a:lnTo>
                    <a:pt x="12" y="75"/>
                  </a:lnTo>
                  <a:lnTo>
                    <a:pt x="11" y="73"/>
                  </a:lnTo>
                  <a:lnTo>
                    <a:pt x="10" y="7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1" name="Freeform 450"/>
            <p:cNvSpPr>
              <a:spLocks/>
            </p:cNvSpPr>
            <p:nvPr/>
          </p:nvSpPr>
          <p:spPr bwMode="auto">
            <a:xfrm>
              <a:off x="5177" y="3032"/>
              <a:ext cx="20" cy="29"/>
            </a:xfrm>
            <a:custGeom>
              <a:avLst/>
              <a:gdLst>
                <a:gd name="T0" fmla="*/ 1 w 40"/>
                <a:gd name="T1" fmla="*/ 1 h 57"/>
                <a:gd name="T2" fmla="*/ 1 w 40"/>
                <a:gd name="T3" fmla="*/ 1 h 57"/>
                <a:gd name="T4" fmla="*/ 1 w 40"/>
                <a:gd name="T5" fmla="*/ 1 h 57"/>
                <a:gd name="T6" fmla="*/ 0 w 40"/>
                <a:gd name="T7" fmla="*/ 1 h 57"/>
                <a:gd name="T8" fmla="*/ 1 w 40"/>
                <a:gd name="T9" fmla="*/ 1 h 57"/>
                <a:gd name="T10" fmla="*/ 1 w 40"/>
                <a:gd name="T11" fmla="*/ 1 h 57"/>
                <a:gd name="T12" fmla="*/ 1 w 40"/>
                <a:gd name="T13" fmla="*/ 1 h 57"/>
                <a:gd name="T14" fmla="*/ 1 w 40"/>
                <a:gd name="T15" fmla="*/ 1 h 57"/>
                <a:gd name="T16" fmla="*/ 1 w 40"/>
                <a:gd name="T17" fmla="*/ 1 h 57"/>
                <a:gd name="T18" fmla="*/ 1 w 40"/>
                <a:gd name="T19" fmla="*/ 1 h 57"/>
                <a:gd name="T20" fmla="*/ 1 w 40"/>
                <a:gd name="T21" fmla="*/ 0 h 57"/>
                <a:gd name="T22" fmla="*/ 1 w 40"/>
                <a:gd name="T23" fmla="*/ 1 h 57"/>
                <a:gd name="T24" fmla="*/ 1 w 40"/>
                <a:gd name="T25" fmla="*/ 1 h 57"/>
                <a:gd name="T26" fmla="*/ 1 w 40"/>
                <a:gd name="T27" fmla="*/ 1 h 57"/>
                <a:gd name="T28" fmla="*/ 1 w 40"/>
                <a:gd name="T29" fmla="*/ 1 h 57"/>
                <a:gd name="T30" fmla="*/ 1 w 40"/>
                <a:gd name="T31" fmla="*/ 1 h 57"/>
                <a:gd name="T32" fmla="*/ 1 w 40"/>
                <a:gd name="T33" fmla="*/ 1 h 57"/>
                <a:gd name="T34" fmla="*/ 1 w 40"/>
                <a:gd name="T35" fmla="*/ 1 h 57"/>
                <a:gd name="T36" fmla="*/ 1 w 40"/>
                <a:gd name="T37" fmla="*/ 1 h 57"/>
                <a:gd name="T38" fmla="*/ 1 w 40"/>
                <a:gd name="T39" fmla="*/ 1 h 57"/>
                <a:gd name="T40" fmla="*/ 1 w 40"/>
                <a:gd name="T41" fmla="*/ 1 h 57"/>
                <a:gd name="T42" fmla="*/ 1 w 40"/>
                <a:gd name="T43" fmla="*/ 1 h 57"/>
                <a:gd name="T44" fmla="*/ 1 w 40"/>
                <a:gd name="T45" fmla="*/ 1 h 57"/>
                <a:gd name="T46" fmla="*/ 1 w 40"/>
                <a:gd name="T47" fmla="*/ 1 h 57"/>
                <a:gd name="T48" fmla="*/ 1 w 40"/>
                <a:gd name="T49" fmla="*/ 1 h 57"/>
                <a:gd name="T50" fmla="*/ 1 w 40"/>
                <a:gd name="T51" fmla="*/ 1 h 57"/>
                <a:gd name="T52" fmla="*/ 1 w 40"/>
                <a:gd name="T53" fmla="*/ 1 h 57"/>
                <a:gd name="T54" fmla="*/ 1 w 40"/>
                <a:gd name="T55" fmla="*/ 1 h 57"/>
                <a:gd name="T56" fmla="*/ 1 w 40"/>
                <a:gd name="T57" fmla="*/ 1 h 57"/>
                <a:gd name="T58" fmla="*/ 1 w 40"/>
                <a:gd name="T59" fmla="*/ 1 h 57"/>
                <a:gd name="T60" fmla="*/ 1 w 40"/>
                <a:gd name="T61" fmla="*/ 1 h 57"/>
                <a:gd name="T62" fmla="*/ 1 w 40"/>
                <a:gd name="T63" fmla="*/ 1 h 57"/>
                <a:gd name="T64" fmla="*/ 1 w 40"/>
                <a:gd name="T65" fmla="*/ 1 h 57"/>
                <a:gd name="T66" fmla="*/ 1 w 40"/>
                <a:gd name="T67" fmla="*/ 1 h 57"/>
                <a:gd name="T68" fmla="*/ 1 w 40"/>
                <a:gd name="T69" fmla="*/ 1 h 57"/>
                <a:gd name="T70" fmla="*/ 1 w 40"/>
                <a:gd name="T71" fmla="*/ 1 h 57"/>
                <a:gd name="T72" fmla="*/ 1 w 40"/>
                <a:gd name="T73" fmla="*/ 1 h 57"/>
                <a:gd name="T74" fmla="*/ 1 w 40"/>
                <a:gd name="T75" fmla="*/ 1 h 57"/>
                <a:gd name="T76" fmla="*/ 1 w 40"/>
                <a:gd name="T77" fmla="*/ 1 h 57"/>
                <a:gd name="T78" fmla="*/ 1 w 40"/>
                <a:gd name="T79" fmla="*/ 1 h 57"/>
                <a:gd name="T80" fmla="*/ 1 w 40"/>
                <a:gd name="T81" fmla="*/ 1 h 57"/>
                <a:gd name="T82" fmla="*/ 1 w 40"/>
                <a:gd name="T83" fmla="*/ 1 h 57"/>
                <a:gd name="T84" fmla="*/ 1 w 40"/>
                <a:gd name="T85" fmla="*/ 1 h 57"/>
                <a:gd name="T86" fmla="*/ 1 w 40"/>
                <a:gd name="T87" fmla="*/ 1 h 57"/>
                <a:gd name="T88" fmla="*/ 1 w 40"/>
                <a:gd name="T89" fmla="*/ 1 h 57"/>
                <a:gd name="T90" fmla="*/ 1 w 40"/>
                <a:gd name="T91" fmla="*/ 1 h 57"/>
                <a:gd name="T92" fmla="*/ 1 w 40"/>
                <a:gd name="T93" fmla="*/ 1 h 57"/>
                <a:gd name="T94" fmla="*/ 1 w 40"/>
                <a:gd name="T95" fmla="*/ 1 h 57"/>
                <a:gd name="T96" fmla="*/ 1 w 40"/>
                <a:gd name="T97" fmla="*/ 1 h 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
                <a:gd name="T148" fmla="*/ 0 h 57"/>
                <a:gd name="T149" fmla="*/ 40 w 40"/>
                <a:gd name="T150" fmla="*/ 57 h 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 h="57">
                  <a:moveTo>
                    <a:pt x="16" y="57"/>
                  </a:moveTo>
                  <a:lnTo>
                    <a:pt x="9" y="52"/>
                  </a:lnTo>
                  <a:lnTo>
                    <a:pt x="3" y="45"/>
                  </a:lnTo>
                  <a:lnTo>
                    <a:pt x="0" y="39"/>
                  </a:lnTo>
                  <a:lnTo>
                    <a:pt x="1" y="33"/>
                  </a:lnTo>
                  <a:lnTo>
                    <a:pt x="6" y="26"/>
                  </a:lnTo>
                  <a:lnTo>
                    <a:pt x="11" y="19"/>
                  </a:lnTo>
                  <a:lnTo>
                    <a:pt x="16" y="12"/>
                  </a:lnTo>
                  <a:lnTo>
                    <a:pt x="18" y="7"/>
                  </a:lnTo>
                  <a:lnTo>
                    <a:pt x="20" y="3"/>
                  </a:lnTo>
                  <a:lnTo>
                    <a:pt x="24" y="0"/>
                  </a:lnTo>
                  <a:lnTo>
                    <a:pt x="28" y="1"/>
                  </a:lnTo>
                  <a:lnTo>
                    <a:pt x="33" y="4"/>
                  </a:lnTo>
                  <a:lnTo>
                    <a:pt x="36" y="9"/>
                  </a:lnTo>
                  <a:lnTo>
                    <a:pt x="39" y="12"/>
                  </a:lnTo>
                  <a:lnTo>
                    <a:pt x="40" y="15"/>
                  </a:lnTo>
                  <a:lnTo>
                    <a:pt x="40" y="17"/>
                  </a:lnTo>
                  <a:lnTo>
                    <a:pt x="40" y="22"/>
                  </a:lnTo>
                  <a:lnTo>
                    <a:pt x="39" y="27"/>
                  </a:lnTo>
                  <a:lnTo>
                    <a:pt x="39" y="34"/>
                  </a:lnTo>
                  <a:lnTo>
                    <a:pt x="37" y="38"/>
                  </a:lnTo>
                  <a:lnTo>
                    <a:pt x="35" y="40"/>
                  </a:lnTo>
                  <a:lnTo>
                    <a:pt x="33" y="42"/>
                  </a:lnTo>
                  <a:lnTo>
                    <a:pt x="31" y="46"/>
                  </a:lnTo>
                  <a:lnTo>
                    <a:pt x="29" y="47"/>
                  </a:lnTo>
                  <a:lnTo>
                    <a:pt x="28" y="48"/>
                  </a:lnTo>
                  <a:lnTo>
                    <a:pt x="27" y="47"/>
                  </a:lnTo>
                  <a:lnTo>
                    <a:pt x="26" y="46"/>
                  </a:lnTo>
                  <a:lnTo>
                    <a:pt x="26" y="44"/>
                  </a:lnTo>
                  <a:lnTo>
                    <a:pt x="26" y="41"/>
                  </a:lnTo>
                  <a:lnTo>
                    <a:pt x="26" y="39"/>
                  </a:lnTo>
                  <a:lnTo>
                    <a:pt x="26" y="38"/>
                  </a:lnTo>
                  <a:lnTo>
                    <a:pt x="25" y="37"/>
                  </a:lnTo>
                  <a:lnTo>
                    <a:pt x="24" y="35"/>
                  </a:lnTo>
                  <a:lnTo>
                    <a:pt x="21" y="35"/>
                  </a:lnTo>
                  <a:lnTo>
                    <a:pt x="19" y="35"/>
                  </a:lnTo>
                  <a:lnTo>
                    <a:pt x="18" y="35"/>
                  </a:lnTo>
                  <a:lnTo>
                    <a:pt x="18" y="37"/>
                  </a:lnTo>
                  <a:lnTo>
                    <a:pt x="17" y="39"/>
                  </a:lnTo>
                  <a:lnTo>
                    <a:pt x="16" y="40"/>
                  </a:lnTo>
                  <a:lnTo>
                    <a:pt x="16" y="42"/>
                  </a:lnTo>
                  <a:lnTo>
                    <a:pt x="17" y="44"/>
                  </a:lnTo>
                  <a:lnTo>
                    <a:pt x="17" y="47"/>
                  </a:lnTo>
                  <a:lnTo>
                    <a:pt x="18" y="49"/>
                  </a:lnTo>
                  <a:lnTo>
                    <a:pt x="18" y="52"/>
                  </a:lnTo>
                  <a:lnTo>
                    <a:pt x="18" y="54"/>
                  </a:lnTo>
                  <a:lnTo>
                    <a:pt x="19" y="56"/>
                  </a:lnTo>
                  <a:lnTo>
                    <a:pt x="18" y="57"/>
                  </a:lnTo>
                  <a:lnTo>
                    <a:pt x="16" y="5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2" name="Freeform 451"/>
            <p:cNvSpPr>
              <a:spLocks/>
            </p:cNvSpPr>
            <p:nvPr/>
          </p:nvSpPr>
          <p:spPr bwMode="auto">
            <a:xfrm>
              <a:off x="5291" y="2745"/>
              <a:ext cx="12" cy="9"/>
            </a:xfrm>
            <a:custGeom>
              <a:avLst/>
              <a:gdLst>
                <a:gd name="T0" fmla="*/ 0 w 25"/>
                <a:gd name="T1" fmla="*/ 0 h 18"/>
                <a:gd name="T2" fmla="*/ 0 w 25"/>
                <a:gd name="T3" fmla="*/ 1 h 18"/>
                <a:gd name="T4" fmla="*/ 0 w 25"/>
                <a:gd name="T5" fmla="*/ 1 h 18"/>
                <a:gd name="T6" fmla="*/ 0 w 25"/>
                <a:gd name="T7" fmla="*/ 1 h 18"/>
                <a:gd name="T8" fmla="*/ 0 w 25"/>
                <a:gd name="T9" fmla="*/ 1 h 18"/>
                <a:gd name="T10" fmla="*/ 0 w 25"/>
                <a:gd name="T11" fmla="*/ 1 h 18"/>
                <a:gd name="T12" fmla="*/ 0 w 25"/>
                <a:gd name="T13" fmla="*/ 1 h 18"/>
                <a:gd name="T14" fmla="*/ 0 w 25"/>
                <a:gd name="T15" fmla="*/ 1 h 18"/>
                <a:gd name="T16" fmla="*/ 0 w 25"/>
                <a:gd name="T17" fmla="*/ 1 h 18"/>
                <a:gd name="T18" fmla="*/ 0 w 25"/>
                <a:gd name="T19" fmla="*/ 1 h 18"/>
                <a:gd name="T20" fmla="*/ 0 w 25"/>
                <a:gd name="T21" fmla="*/ 1 h 18"/>
                <a:gd name="T22" fmla="*/ 0 w 25"/>
                <a:gd name="T23" fmla="*/ 1 h 18"/>
                <a:gd name="T24" fmla="*/ 0 w 25"/>
                <a:gd name="T25" fmla="*/ 1 h 18"/>
                <a:gd name="T26" fmla="*/ 0 w 25"/>
                <a:gd name="T27" fmla="*/ 1 h 18"/>
                <a:gd name="T28" fmla="*/ 0 w 25"/>
                <a:gd name="T29" fmla="*/ 1 h 18"/>
                <a:gd name="T30" fmla="*/ 0 w 25"/>
                <a:gd name="T31" fmla="*/ 1 h 18"/>
                <a:gd name="T32" fmla="*/ 0 w 25"/>
                <a:gd name="T33" fmla="*/ 1 h 18"/>
                <a:gd name="T34" fmla="*/ 0 w 25"/>
                <a:gd name="T35" fmla="*/ 1 h 18"/>
                <a:gd name="T36" fmla="*/ 0 w 25"/>
                <a:gd name="T37" fmla="*/ 1 h 18"/>
                <a:gd name="T38" fmla="*/ 0 w 25"/>
                <a:gd name="T39" fmla="*/ 1 h 18"/>
                <a:gd name="T40" fmla="*/ 0 w 25"/>
                <a:gd name="T41" fmla="*/ 1 h 18"/>
                <a:gd name="T42" fmla="*/ 0 w 25"/>
                <a:gd name="T43" fmla="*/ 1 h 18"/>
                <a:gd name="T44" fmla="*/ 0 w 25"/>
                <a:gd name="T45" fmla="*/ 1 h 18"/>
                <a:gd name="T46" fmla="*/ 0 w 25"/>
                <a:gd name="T47" fmla="*/ 1 h 18"/>
                <a:gd name="T48" fmla="*/ 0 w 25"/>
                <a:gd name="T49" fmla="*/ 1 h 18"/>
                <a:gd name="T50" fmla="*/ 0 w 25"/>
                <a:gd name="T51" fmla="*/ 1 h 18"/>
                <a:gd name="T52" fmla="*/ 0 w 25"/>
                <a:gd name="T53" fmla="*/ 1 h 18"/>
                <a:gd name="T54" fmla="*/ 0 w 25"/>
                <a:gd name="T55" fmla="*/ 1 h 18"/>
                <a:gd name="T56" fmla="*/ 0 w 25"/>
                <a:gd name="T57" fmla="*/ 1 h 18"/>
                <a:gd name="T58" fmla="*/ 0 w 25"/>
                <a:gd name="T59" fmla="*/ 1 h 18"/>
                <a:gd name="T60" fmla="*/ 0 w 25"/>
                <a:gd name="T61" fmla="*/ 1 h 18"/>
                <a:gd name="T62" fmla="*/ 0 w 25"/>
                <a:gd name="T63" fmla="*/ 1 h 18"/>
                <a:gd name="T64" fmla="*/ 0 w 25"/>
                <a:gd name="T65" fmla="*/ 1 h 18"/>
                <a:gd name="T66" fmla="*/ 0 w 25"/>
                <a:gd name="T67" fmla="*/ 1 h 18"/>
                <a:gd name="T68" fmla="*/ 0 w 25"/>
                <a:gd name="T69" fmla="*/ 1 h 18"/>
                <a:gd name="T70" fmla="*/ 0 w 25"/>
                <a:gd name="T71" fmla="*/ 1 h 18"/>
                <a:gd name="T72" fmla="*/ 0 w 25"/>
                <a:gd name="T73" fmla="*/ 1 h 18"/>
                <a:gd name="T74" fmla="*/ 0 w 25"/>
                <a:gd name="T75" fmla="*/ 1 h 18"/>
                <a:gd name="T76" fmla="*/ 0 w 25"/>
                <a:gd name="T77" fmla="*/ 1 h 18"/>
                <a:gd name="T78" fmla="*/ 0 w 25"/>
                <a:gd name="T79" fmla="*/ 1 h 18"/>
                <a:gd name="T80" fmla="*/ 0 w 25"/>
                <a:gd name="T81" fmla="*/ 1 h 18"/>
                <a:gd name="T82" fmla="*/ 0 w 25"/>
                <a:gd name="T83" fmla="*/ 1 h 18"/>
                <a:gd name="T84" fmla="*/ 0 w 25"/>
                <a:gd name="T85" fmla="*/ 1 h 18"/>
                <a:gd name="T86" fmla="*/ 0 w 25"/>
                <a:gd name="T87" fmla="*/ 0 h 18"/>
                <a:gd name="T88" fmla="*/ 0 w 25"/>
                <a:gd name="T89" fmla="*/ 0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
                <a:gd name="T136" fmla="*/ 0 h 18"/>
                <a:gd name="T137" fmla="*/ 25 w 25"/>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 h="18">
                  <a:moveTo>
                    <a:pt x="14" y="0"/>
                  </a:moveTo>
                  <a:lnTo>
                    <a:pt x="12" y="2"/>
                  </a:lnTo>
                  <a:lnTo>
                    <a:pt x="11" y="3"/>
                  </a:lnTo>
                  <a:lnTo>
                    <a:pt x="11" y="4"/>
                  </a:lnTo>
                  <a:lnTo>
                    <a:pt x="11" y="5"/>
                  </a:lnTo>
                  <a:lnTo>
                    <a:pt x="14" y="4"/>
                  </a:lnTo>
                  <a:lnTo>
                    <a:pt x="18" y="4"/>
                  </a:lnTo>
                  <a:lnTo>
                    <a:pt x="19" y="5"/>
                  </a:lnTo>
                  <a:lnTo>
                    <a:pt x="21" y="7"/>
                  </a:lnTo>
                  <a:lnTo>
                    <a:pt x="18" y="6"/>
                  </a:lnTo>
                  <a:lnTo>
                    <a:pt x="15" y="6"/>
                  </a:lnTo>
                  <a:lnTo>
                    <a:pt x="12" y="7"/>
                  </a:lnTo>
                  <a:lnTo>
                    <a:pt x="10" y="10"/>
                  </a:lnTo>
                  <a:lnTo>
                    <a:pt x="13" y="11"/>
                  </a:lnTo>
                  <a:lnTo>
                    <a:pt x="16" y="11"/>
                  </a:lnTo>
                  <a:lnTo>
                    <a:pt x="19" y="11"/>
                  </a:lnTo>
                  <a:lnTo>
                    <a:pt x="21" y="11"/>
                  </a:lnTo>
                  <a:lnTo>
                    <a:pt x="22" y="12"/>
                  </a:lnTo>
                  <a:lnTo>
                    <a:pt x="23" y="13"/>
                  </a:lnTo>
                  <a:lnTo>
                    <a:pt x="25" y="14"/>
                  </a:lnTo>
                  <a:lnTo>
                    <a:pt x="23" y="14"/>
                  </a:lnTo>
                  <a:lnTo>
                    <a:pt x="22" y="14"/>
                  </a:lnTo>
                  <a:lnTo>
                    <a:pt x="21" y="14"/>
                  </a:lnTo>
                  <a:lnTo>
                    <a:pt x="20" y="14"/>
                  </a:lnTo>
                  <a:lnTo>
                    <a:pt x="20" y="15"/>
                  </a:lnTo>
                  <a:lnTo>
                    <a:pt x="19" y="17"/>
                  </a:lnTo>
                  <a:lnTo>
                    <a:pt x="16" y="18"/>
                  </a:lnTo>
                  <a:lnTo>
                    <a:pt x="14" y="18"/>
                  </a:lnTo>
                  <a:lnTo>
                    <a:pt x="13" y="18"/>
                  </a:lnTo>
                  <a:lnTo>
                    <a:pt x="12" y="15"/>
                  </a:lnTo>
                  <a:lnTo>
                    <a:pt x="11" y="14"/>
                  </a:lnTo>
                  <a:lnTo>
                    <a:pt x="10" y="11"/>
                  </a:lnTo>
                  <a:lnTo>
                    <a:pt x="7" y="11"/>
                  </a:lnTo>
                  <a:lnTo>
                    <a:pt x="5" y="11"/>
                  </a:lnTo>
                  <a:lnTo>
                    <a:pt x="3" y="13"/>
                  </a:lnTo>
                  <a:lnTo>
                    <a:pt x="2" y="14"/>
                  </a:lnTo>
                  <a:lnTo>
                    <a:pt x="0" y="13"/>
                  </a:lnTo>
                  <a:lnTo>
                    <a:pt x="0" y="12"/>
                  </a:lnTo>
                  <a:lnTo>
                    <a:pt x="0" y="11"/>
                  </a:lnTo>
                  <a:lnTo>
                    <a:pt x="0" y="10"/>
                  </a:lnTo>
                  <a:lnTo>
                    <a:pt x="3" y="5"/>
                  </a:lnTo>
                  <a:lnTo>
                    <a:pt x="6" y="2"/>
                  </a:lnTo>
                  <a:lnTo>
                    <a:pt x="10" y="0"/>
                  </a:lnTo>
                  <a:lnTo>
                    <a:pt x="1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3" name="Freeform 452"/>
            <p:cNvSpPr>
              <a:spLocks/>
            </p:cNvSpPr>
            <p:nvPr/>
          </p:nvSpPr>
          <p:spPr bwMode="auto">
            <a:xfrm>
              <a:off x="5295" y="2754"/>
              <a:ext cx="5" cy="1"/>
            </a:xfrm>
            <a:custGeom>
              <a:avLst/>
              <a:gdLst>
                <a:gd name="T0" fmla="*/ 0 w 11"/>
                <a:gd name="T1" fmla="*/ 0 h 1"/>
                <a:gd name="T2" fmla="*/ 0 w 11"/>
                <a:gd name="T3" fmla="*/ 0 h 1"/>
                <a:gd name="T4" fmla="*/ 0 w 11"/>
                <a:gd name="T5" fmla="*/ 0 h 1"/>
                <a:gd name="T6" fmla="*/ 0 w 11"/>
                <a:gd name="T7" fmla="*/ 0 h 1"/>
                <a:gd name="T8" fmla="*/ 0 w 11"/>
                <a:gd name="T9" fmla="*/ 0 h 1"/>
                <a:gd name="T10" fmla="*/ 0 w 11"/>
                <a:gd name="T11" fmla="*/ 0 h 1"/>
                <a:gd name="T12" fmla="*/ 0 w 11"/>
                <a:gd name="T13" fmla="*/ 0 h 1"/>
                <a:gd name="T14" fmla="*/ 0 w 11"/>
                <a:gd name="T15" fmla="*/ 1 h 1"/>
                <a:gd name="T16" fmla="*/ 0 w 11"/>
                <a:gd name="T17" fmla="*/ 1 h 1"/>
                <a:gd name="T18" fmla="*/ 0 w 11"/>
                <a:gd name="T19" fmla="*/ 1 h 1"/>
                <a:gd name="T20" fmla="*/ 0 w 11"/>
                <a:gd name="T21" fmla="*/ 1 h 1"/>
                <a:gd name="T22" fmla="*/ 0 w 11"/>
                <a:gd name="T23" fmla="*/ 1 h 1"/>
                <a:gd name="T24" fmla="*/ 0 w 11"/>
                <a:gd name="T25" fmla="*/ 1 h 1"/>
                <a:gd name="T26" fmla="*/ 0 w 11"/>
                <a:gd name="T27" fmla="*/ 1 h 1"/>
                <a:gd name="T28" fmla="*/ 0 w 11"/>
                <a:gd name="T29" fmla="*/ 0 h 1"/>
                <a:gd name="T30" fmla="*/ 0 w 11"/>
                <a:gd name="T31" fmla="*/ 0 h 1"/>
                <a:gd name="T32" fmla="*/ 0 w 11"/>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
                <a:gd name="T53" fmla="*/ 11 w 11"/>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
                  <a:moveTo>
                    <a:pt x="2" y="0"/>
                  </a:moveTo>
                  <a:lnTo>
                    <a:pt x="3" y="0"/>
                  </a:lnTo>
                  <a:lnTo>
                    <a:pt x="6" y="0"/>
                  </a:lnTo>
                  <a:lnTo>
                    <a:pt x="8" y="0"/>
                  </a:lnTo>
                  <a:lnTo>
                    <a:pt x="11" y="0"/>
                  </a:lnTo>
                  <a:lnTo>
                    <a:pt x="11" y="1"/>
                  </a:lnTo>
                  <a:lnTo>
                    <a:pt x="10" y="1"/>
                  </a:lnTo>
                  <a:lnTo>
                    <a:pt x="8" y="1"/>
                  </a:lnTo>
                  <a:lnTo>
                    <a:pt x="6" y="1"/>
                  </a:lnTo>
                  <a:lnTo>
                    <a:pt x="4" y="1"/>
                  </a:lnTo>
                  <a:lnTo>
                    <a:pt x="2" y="1"/>
                  </a:lnTo>
                  <a:lnTo>
                    <a:pt x="0" y="1"/>
                  </a:lnTo>
                  <a:lnTo>
                    <a:pt x="0" y="0"/>
                  </a:lnTo>
                  <a:lnTo>
                    <a:pt x="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4" name="Freeform 453"/>
            <p:cNvSpPr>
              <a:spLocks/>
            </p:cNvSpPr>
            <p:nvPr/>
          </p:nvSpPr>
          <p:spPr bwMode="auto">
            <a:xfrm>
              <a:off x="5265" y="2745"/>
              <a:ext cx="15" cy="9"/>
            </a:xfrm>
            <a:custGeom>
              <a:avLst/>
              <a:gdLst>
                <a:gd name="T0" fmla="*/ 1 w 29"/>
                <a:gd name="T1" fmla="*/ 0 h 20"/>
                <a:gd name="T2" fmla="*/ 1 w 29"/>
                <a:gd name="T3" fmla="*/ 0 h 20"/>
                <a:gd name="T4" fmla="*/ 1 w 29"/>
                <a:gd name="T5" fmla="*/ 0 h 20"/>
                <a:gd name="T6" fmla="*/ 1 w 29"/>
                <a:gd name="T7" fmla="*/ 0 h 20"/>
                <a:gd name="T8" fmla="*/ 1 w 29"/>
                <a:gd name="T9" fmla="*/ 0 h 20"/>
                <a:gd name="T10" fmla="*/ 1 w 29"/>
                <a:gd name="T11" fmla="*/ 0 h 20"/>
                <a:gd name="T12" fmla="*/ 1 w 29"/>
                <a:gd name="T13" fmla="*/ 0 h 20"/>
                <a:gd name="T14" fmla="*/ 1 w 29"/>
                <a:gd name="T15" fmla="*/ 0 h 20"/>
                <a:gd name="T16" fmla="*/ 1 w 29"/>
                <a:gd name="T17" fmla="*/ 0 h 20"/>
                <a:gd name="T18" fmla="*/ 1 w 29"/>
                <a:gd name="T19" fmla="*/ 0 h 20"/>
                <a:gd name="T20" fmla="*/ 1 w 29"/>
                <a:gd name="T21" fmla="*/ 0 h 20"/>
                <a:gd name="T22" fmla="*/ 1 w 29"/>
                <a:gd name="T23" fmla="*/ 0 h 20"/>
                <a:gd name="T24" fmla="*/ 1 w 29"/>
                <a:gd name="T25" fmla="*/ 0 h 20"/>
                <a:gd name="T26" fmla="*/ 1 w 29"/>
                <a:gd name="T27" fmla="*/ 0 h 20"/>
                <a:gd name="T28" fmla="*/ 1 w 29"/>
                <a:gd name="T29" fmla="*/ 0 h 20"/>
                <a:gd name="T30" fmla="*/ 1 w 29"/>
                <a:gd name="T31" fmla="*/ 0 h 20"/>
                <a:gd name="T32" fmla="*/ 1 w 29"/>
                <a:gd name="T33" fmla="*/ 0 h 20"/>
                <a:gd name="T34" fmla="*/ 1 w 29"/>
                <a:gd name="T35" fmla="*/ 0 h 20"/>
                <a:gd name="T36" fmla="*/ 1 w 29"/>
                <a:gd name="T37" fmla="*/ 0 h 20"/>
                <a:gd name="T38" fmla="*/ 1 w 29"/>
                <a:gd name="T39" fmla="*/ 0 h 20"/>
                <a:gd name="T40" fmla="*/ 1 w 29"/>
                <a:gd name="T41" fmla="*/ 0 h 20"/>
                <a:gd name="T42" fmla="*/ 1 w 29"/>
                <a:gd name="T43" fmla="*/ 0 h 20"/>
                <a:gd name="T44" fmla="*/ 1 w 29"/>
                <a:gd name="T45" fmla="*/ 0 h 20"/>
                <a:gd name="T46" fmla="*/ 1 w 29"/>
                <a:gd name="T47" fmla="*/ 0 h 20"/>
                <a:gd name="T48" fmla="*/ 1 w 29"/>
                <a:gd name="T49" fmla="*/ 0 h 20"/>
                <a:gd name="T50" fmla="*/ 1 w 29"/>
                <a:gd name="T51" fmla="*/ 0 h 20"/>
                <a:gd name="T52" fmla="*/ 1 w 29"/>
                <a:gd name="T53" fmla="*/ 0 h 20"/>
                <a:gd name="T54" fmla="*/ 0 w 29"/>
                <a:gd name="T55" fmla="*/ 0 h 20"/>
                <a:gd name="T56" fmla="*/ 0 w 29"/>
                <a:gd name="T57" fmla="*/ 0 h 20"/>
                <a:gd name="T58" fmla="*/ 1 w 29"/>
                <a:gd name="T59" fmla="*/ 0 h 20"/>
                <a:gd name="T60" fmla="*/ 1 w 29"/>
                <a:gd name="T61" fmla="*/ 0 h 20"/>
                <a:gd name="T62" fmla="*/ 1 w 29"/>
                <a:gd name="T63" fmla="*/ 0 h 20"/>
                <a:gd name="T64" fmla="*/ 1 w 29"/>
                <a:gd name="T65" fmla="*/ 0 h 20"/>
                <a:gd name="T66" fmla="*/ 1 w 29"/>
                <a:gd name="T67" fmla="*/ 0 h 20"/>
                <a:gd name="T68" fmla="*/ 1 w 29"/>
                <a:gd name="T69" fmla="*/ 0 h 20"/>
                <a:gd name="T70" fmla="*/ 1 w 29"/>
                <a:gd name="T71" fmla="*/ 0 h 20"/>
                <a:gd name="T72" fmla="*/ 1 w 29"/>
                <a:gd name="T73" fmla="*/ 0 h 20"/>
                <a:gd name="T74" fmla="*/ 1 w 29"/>
                <a:gd name="T75" fmla="*/ 0 h 20"/>
                <a:gd name="T76" fmla="*/ 1 w 29"/>
                <a:gd name="T77" fmla="*/ 0 h 20"/>
                <a:gd name="T78" fmla="*/ 1 w 29"/>
                <a:gd name="T79" fmla="*/ 0 h 20"/>
                <a:gd name="T80" fmla="*/ 1 w 29"/>
                <a:gd name="T81" fmla="*/ 0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
                <a:gd name="T124" fmla="*/ 0 h 20"/>
                <a:gd name="T125" fmla="*/ 29 w 29"/>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 h="20">
                  <a:moveTo>
                    <a:pt x="29" y="13"/>
                  </a:moveTo>
                  <a:lnTo>
                    <a:pt x="27" y="12"/>
                  </a:lnTo>
                  <a:lnTo>
                    <a:pt x="25" y="12"/>
                  </a:lnTo>
                  <a:lnTo>
                    <a:pt x="23" y="13"/>
                  </a:lnTo>
                  <a:lnTo>
                    <a:pt x="22" y="13"/>
                  </a:lnTo>
                  <a:lnTo>
                    <a:pt x="20" y="14"/>
                  </a:lnTo>
                  <a:lnTo>
                    <a:pt x="20" y="16"/>
                  </a:lnTo>
                  <a:lnTo>
                    <a:pt x="19" y="18"/>
                  </a:lnTo>
                  <a:lnTo>
                    <a:pt x="18" y="20"/>
                  </a:lnTo>
                  <a:lnTo>
                    <a:pt x="16" y="20"/>
                  </a:lnTo>
                  <a:lnTo>
                    <a:pt x="14" y="20"/>
                  </a:lnTo>
                  <a:lnTo>
                    <a:pt x="12" y="20"/>
                  </a:lnTo>
                  <a:lnTo>
                    <a:pt x="11" y="19"/>
                  </a:lnTo>
                  <a:lnTo>
                    <a:pt x="12" y="18"/>
                  </a:lnTo>
                  <a:lnTo>
                    <a:pt x="14" y="16"/>
                  </a:lnTo>
                  <a:lnTo>
                    <a:pt x="14" y="14"/>
                  </a:lnTo>
                  <a:lnTo>
                    <a:pt x="12" y="13"/>
                  </a:lnTo>
                  <a:lnTo>
                    <a:pt x="11" y="12"/>
                  </a:lnTo>
                  <a:lnTo>
                    <a:pt x="10" y="11"/>
                  </a:lnTo>
                  <a:lnTo>
                    <a:pt x="9" y="11"/>
                  </a:lnTo>
                  <a:lnTo>
                    <a:pt x="7" y="12"/>
                  </a:lnTo>
                  <a:lnTo>
                    <a:pt x="5" y="13"/>
                  </a:lnTo>
                  <a:lnTo>
                    <a:pt x="3" y="13"/>
                  </a:lnTo>
                  <a:lnTo>
                    <a:pt x="2" y="13"/>
                  </a:lnTo>
                  <a:lnTo>
                    <a:pt x="1" y="13"/>
                  </a:lnTo>
                  <a:lnTo>
                    <a:pt x="0" y="13"/>
                  </a:lnTo>
                  <a:lnTo>
                    <a:pt x="4" y="10"/>
                  </a:lnTo>
                  <a:lnTo>
                    <a:pt x="9" y="8"/>
                  </a:lnTo>
                  <a:lnTo>
                    <a:pt x="12" y="7"/>
                  </a:lnTo>
                  <a:lnTo>
                    <a:pt x="16" y="8"/>
                  </a:lnTo>
                  <a:lnTo>
                    <a:pt x="16" y="4"/>
                  </a:lnTo>
                  <a:lnTo>
                    <a:pt x="12" y="1"/>
                  </a:lnTo>
                  <a:lnTo>
                    <a:pt x="5" y="1"/>
                  </a:lnTo>
                  <a:lnTo>
                    <a:pt x="1" y="3"/>
                  </a:lnTo>
                  <a:lnTo>
                    <a:pt x="12" y="0"/>
                  </a:lnTo>
                  <a:lnTo>
                    <a:pt x="22" y="3"/>
                  </a:lnTo>
                  <a:lnTo>
                    <a:pt x="26" y="7"/>
                  </a:lnTo>
                  <a:lnTo>
                    <a:pt x="29" y="13"/>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5" name="Freeform 454"/>
            <p:cNvSpPr>
              <a:spLocks/>
            </p:cNvSpPr>
            <p:nvPr/>
          </p:nvSpPr>
          <p:spPr bwMode="auto">
            <a:xfrm>
              <a:off x="5271" y="2755"/>
              <a:ext cx="3" cy="1"/>
            </a:xfrm>
            <a:custGeom>
              <a:avLst/>
              <a:gdLst>
                <a:gd name="T0" fmla="*/ 0 w 7"/>
                <a:gd name="T1" fmla="*/ 0 h 1"/>
                <a:gd name="T2" fmla="*/ 0 w 7"/>
                <a:gd name="T3" fmla="*/ 0 h 1"/>
                <a:gd name="T4" fmla="*/ 0 w 7"/>
                <a:gd name="T5" fmla="*/ 0 h 1"/>
                <a:gd name="T6" fmla="*/ 0 w 7"/>
                <a:gd name="T7" fmla="*/ 0 h 1"/>
                <a:gd name="T8" fmla="*/ 0 w 7"/>
                <a:gd name="T9" fmla="*/ 0 h 1"/>
                <a:gd name="T10" fmla="*/ 0 w 7"/>
                <a:gd name="T11" fmla="*/ 0 h 1"/>
                <a:gd name="T12" fmla="*/ 0 w 7"/>
                <a:gd name="T13" fmla="*/ 0 h 1"/>
                <a:gd name="T14" fmla="*/ 0 w 7"/>
                <a:gd name="T15" fmla="*/ 1 h 1"/>
                <a:gd name="T16" fmla="*/ 0 w 7"/>
                <a:gd name="T17" fmla="*/ 1 h 1"/>
                <a:gd name="T18" fmla="*/ 0 w 7"/>
                <a:gd name="T19" fmla="*/ 1 h 1"/>
                <a:gd name="T20" fmla="*/ 0 w 7"/>
                <a:gd name="T21" fmla="*/ 1 h 1"/>
                <a:gd name="T22" fmla="*/ 0 w 7"/>
                <a:gd name="T23" fmla="*/ 1 h 1"/>
                <a:gd name="T24" fmla="*/ 0 w 7"/>
                <a:gd name="T25" fmla="*/ 1 h 1"/>
                <a:gd name="T26" fmla="*/ 0 w 7"/>
                <a:gd name="T27" fmla="*/ 1 h 1"/>
                <a:gd name="T28" fmla="*/ 0 w 7"/>
                <a:gd name="T29" fmla="*/ 0 h 1"/>
                <a:gd name="T30" fmla="*/ 0 w 7"/>
                <a:gd name="T31" fmla="*/ 0 h 1"/>
                <a:gd name="T32" fmla="*/ 0 w 7"/>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
                <a:gd name="T53" fmla="*/ 7 w 7"/>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
                  <a:moveTo>
                    <a:pt x="1" y="0"/>
                  </a:moveTo>
                  <a:lnTo>
                    <a:pt x="2" y="0"/>
                  </a:lnTo>
                  <a:lnTo>
                    <a:pt x="5" y="0"/>
                  </a:lnTo>
                  <a:lnTo>
                    <a:pt x="6" y="0"/>
                  </a:lnTo>
                  <a:lnTo>
                    <a:pt x="7" y="0"/>
                  </a:lnTo>
                  <a:lnTo>
                    <a:pt x="7" y="1"/>
                  </a:lnTo>
                  <a:lnTo>
                    <a:pt x="6" y="1"/>
                  </a:lnTo>
                  <a:lnTo>
                    <a:pt x="5" y="1"/>
                  </a:lnTo>
                  <a:lnTo>
                    <a:pt x="2" y="1"/>
                  </a:lnTo>
                  <a:lnTo>
                    <a:pt x="1" y="1"/>
                  </a:lnTo>
                  <a:lnTo>
                    <a:pt x="0" y="1"/>
                  </a:lnTo>
                  <a:lnTo>
                    <a:pt x="0" y="0"/>
                  </a:lnTo>
                  <a:lnTo>
                    <a:pt x="1"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6" name="Freeform 455"/>
            <p:cNvSpPr>
              <a:spLocks/>
            </p:cNvSpPr>
            <p:nvPr/>
          </p:nvSpPr>
          <p:spPr bwMode="auto">
            <a:xfrm>
              <a:off x="5308" y="2769"/>
              <a:ext cx="6" cy="13"/>
            </a:xfrm>
            <a:custGeom>
              <a:avLst/>
              <a:gdLst>
                <a:gd name="T0" fmla="*/ 1 w 11"/>
                <a:gd name="T1" fmla="*/ 1 h 25"/>
                <a:gd name="T2" fmla="*/ 1 w 11"/>
                <a:gd name="T3" fmla="*/ 1 h 25"/>
                <a:gd name="T4" fmla="*/ 1 w 11"/>
                <a:gd name="T5" fmla="*/ 1 h 25"/>
                <a:gd name="T6" fmla="*/ 1 w 11"/>
                <a:gd name="T7" fmla="*/ 1 h 25"/>
                <a:gd name="T8" fmla="*/ 0 w 11"/>
                <a:gd name="T9" fmla="*/ 1 h 25"/>
                <a:gd name="T10" fmla="*/ 0 w 11"/>
                <a:gd name="T11" fmla="*/ 1 h 25"/>
                <a:gd name="T12" fmla="*/ 0 w 11"/>
                <a:gd name="T13" fmla="*/ 1 h 25"/>
                <a:gd name="T14" fmla="*/ 1 w 11"/>
                <a:gd name="T15" fmla="*/ 1 h 25"/>
                <a:gd name="T16" fmla="*/ 1 w 11"/>
                <a:gd name="T17" fmla="*/ 1 h 25"/>
                <a:gd name="T18" fmla="*/ 1 w 11"/>
                <a:gd name="T19" fmla="*/ 1 h 25"/>
                <a:gd name="T20" fmla="*/ 1 w 11"/>
                <a:gd name="T21" fmla="*/ 1 h 25"/>
                <a:gd name="T22" fmla="*/ 1 w 11"/>
                <a:gd name="T23" fmla="*/ 1 h 25"/>
                <a:gd name="T24" fmla="*/ 1 w 11"/>
                <a:gd name="T25" fmla="*/ 1 h 25"/>
                <a:gd name="T26" fmla="*/ 1 w 11"/>
                <a:gd name="T27" fmla="*/ 1 h 25"/>
                <a:gd name="T28" fmla="*/ 1 w 11"/>
                <a:gd name="T29" fmla="*/ 1 h 25"/>
                <a:gd name="T30" fmla="*/ 1 w 11"/>
                <a:gd name="T31" fmla="*/ 1 h 25"/>
                <a:gd name="T32" fmla="*/ 1 w 11"/>
                <a:gd name="T33" fmla="*/ 1 h 25"/>
                <a:gd name="T34" fmla="*/ 1 w 11"/>
                <a:gd name="T35" fmla="*/ 1 h 25"/>
                <a:gd name="T36" fmla="*/ 1 w 11"/>
                <a:gd name="T37" fmla="*/ 1 h 25"/>
                <a:gd name="T38" fmla="*/ 1 w 11"/>
                <a:gd name="T39" fmla="*/ 1 h 25"/>
                <a:gd name="T40" fmla="*/ 1 w 11"/>
                <a:gd name="T41" fmla="*/ 0 h 25"/>
                <a:gd name="T42" fmla="*/ 1 w 11"/>
                <a:gd name="T43" fmla="*/ 0 h 25"/>
                <a:gd name="T44" fmla="*/ 1 w 11"/>
                <a:gd name="T45" fmla="*/ 1 h 25"/>
                <a:gd name="T46" fmla="*/ 1 w 11"/>
                <a:gd name="T47" fmla="*/ 1 h 25"/>
                <a:gd name="T48" fmla="*/ 0 w 11"/>
                <a:gd name="T49" fmla="*/ 1 h 25"/>
                <a:gd name="T50" fmla="*/ 1 w 11"/>
                <a:gd name="T51" fmla="*/ 1 h 25"/>
                <a:gd name="T52" fmla="*/ 1 w 11"/>
                <a:gd name="T53" fmla="*/ 1 h 25"/>
                <a:gd name="T54" fmla="*/ 1 w 11"/>
                <a:gd name="T55" fmla="*/ 1 h 25"/>
                <a:gd name="T56" fmla="*/ 1 w 11"/>
                <a:gd name="T57" fmla="*/ 1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25"/>
                <a:gd name="T89" fmla="*/ 11 w 11"/>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25">
                  <a:moveTo>
                    <a:pt x="3" y="9"/>
                  </a:moveTo>
                  <a:lnTo>
                    <a:pt x="2" y="10"/>
                  </a:lnTo>
                  <a:lnTo>
                    <a:pt x="1" y="11"/>
                  </a:lnTo>
                  <a:lnTo>
                    <a:pt x="0" y="12"/>
                  </a:lnTo>
                  <a:lnTo>
                    <a:pt x="0" y="16"/>
                  </a:lnTo>
                  <a:lnTo>
                    <a:pt x="0" y="19"/>
                  </a:lnTo>
                  <a:lnTo>
                    <a:pt x="1" y="23"/>
                  </a:lnTo>
                  <a:lnTo>
                    <a:pt x="2" y="24"/>
                  </a:lnTo>
                  <a:lnTo>
                    <a:pt x="5" y="25"/>
                  </a:lnTo>
                  <a:lnTo>
                    <a:pt x="8" y="24"/>
                  </a:lnTo>
                  <a:lnTo>
                    <a:pt x="10" y="23"/>
                  </a:lnTo>
                  <a:lnTo>
                    <a:pt x="11" y="18"/>
                  </a:lnTo>
                  <a:lnTo>
                    <a:pt x="11" y="17"/>
                  </a:lnTo>
                  <a:lnTo>
                    <a:pt x="11" y="16"/>
                  </a:lnTo>
                  <a:lnTo>
                    <a:pt x="11" y="15"/>
                  </a:lnTo>
                  <a:lnTo>
                    <a:pt x="11" y="10"/>
                  </a:lnTo>
                  <a:lnTo>
                    <a:pt x="9" y="6"/>
                  </a:lnTo>
                  <a:lnTo>
                    <a:pt x="8" y="2"/>
                  </a:lnTo>
                  <a:lnTo>
                    <a:pt x="6" y="0"/>
                  </a:lnTo>
                  <a:lnTo>
                    <a:pt x="5" y="0"/>
                  </a:lnTo>
                  <a:lnTo>
                    <a:pt x="2" y="1"/>
                  </a:lnTo>
                  <a:lnTo>
                    <a:pt x="1" y="3"/>
                  </a:lnTo>
                  <a:lnTo>
                    <a:pt x="0" y="4"/>
                  </a:lnTo>
                  <a:lnTo>
                    <a:pt x="1" y="6"/>
                  </a:lnTo>
                  <a:lnTo>
                    <a:pt x="2" y="7"/>
                  </a:lnTo>
                  <a:lnTo>
                    <a:pt x="2" y="8"/>
                  </a:lnTo>
                  <a:lnTo>
                    <a:pt x="3" y="9"/>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7" name="Freeform 456"/>
            <p:cNvSpPr>
              <a:spLocks/>
            </p:cNvSpPr>
            <p:nvPr/>
          </p:nvSpPr>
          <p:spPr bwMode="auto">
            <a:xfrm>
              <a:off x="5252" y="2768"/>
              <a:ext cx="7" cy="13"/>
            </a:xfrm>
            <a:custGeom>
              <a:avLst/>
              <a:gdLst>
                <a:gd name="T0" fmla="*/ 1 w 14"/>
                <a:gd name="T1" fmla="*/ 1 h 25"/>
                <a:gd name="T2" fmla="*/ 1 w 14"/>
                <a:gd name="T3" fmla="*/ 1 h 25"/>
                <a:gd name="T4" fmla="*/ 1 w 14"/>
                <a:gd name="T5" fmla="*/ 1 h 25"/>
                <a:gd name="T6" fmla="*/ 1 w 14"/>
                <a:gd name="T7" fmla="*/ 1 h 25"/>
                <a:gd name="T8" fmla="*/ 1 w 14"/>
                <a:gd name="T9" fmla="*/ 1 h 25"/>
                <a:gd name="T10" fmla="*/ 1 w 14"/>
                <a:gd name="T11" fmla="*/ 1 h 25"/>
                <a:gd name="T12" fmla="*/ 1 w 14"/>
                <a:gd name="T13" fmla="*/ 1 h 25"/>
                <a:gd name="T14" fmla="*/ 1 w 14"/>
                <a:gd name="T15" fmla="*/ 1 h 25"/>
                <a:gd name="T16" fmla="*/ 1 w 14"/>
                <a:gd name="T17" fmla="*/ 1 h 25"/>
                <a:gd name="T18" fmla="*/ 1 w 14"/>
                <a:gd name="T19" fmla="*/ 1 h 25"/>
                <a:gd name="T20" fmla="*/ 1 w 14"/>
                <a:gd name="T21" fmla="*/ 1 h 25"/>
                <a:gd name="T22" fmla="*/ 0 w 14"/>
                <a:gd name="T23" fmla="*/ 1 h 25"/>
                <a:gd name="T24" fmla="*/ 0 w 14"/>
                <a:gd name="T25" fmla="*/ 1 h 25"/>
                <a:gd name="T26" fmla="*/ 1 w 14"/>
                <a:gd name="T27" fmla="*/ 1 h 25"/>
                <a:gd name="T28" fmla="*/ 1 w 14"/>
                <a:gd name="T29" fmla="*/ 1 h 25"/>
                <a:gd name="T30" fmla="*/ 1 w 14"/>
                <a:gd name="T31" fmla="*/ 1 h 25"/>
                <a:gd name="T32" fmla="*/ 1 w 14"/>
                <a:gd name="T33" fmla="*/ 0 h 25"/>
                <a:gd name="T34" fmla="*/ 1 w 14"/>
                <a:gd name="T35" fmla="*/ 1 h 25"/>
                <a:gd name="T36" fmla="*/ 1 w 14"/>
                <a:gd name="T37" fmla="*/ 1 h 25"/>
                <a:gd name="T38" fmla="*/ 1 w 14"/>
                <a:gd name="T39" fmla="*/ 1 h 25"/>
                <a:gd name="T40" fmla="*/ 1 w 14"/>
                <a:gd name="T41" fmla="*/ 1 h 25"/>
                <a:gd name="T42" fmla="*/ 1 w 14"/>
                <a:gd name="T43" fmla="*/ 1 h 25"/>
                <a:gd name="T44" fmla="*/ 1 w 14"/>
                <a:gd name="T45" fmla="*/ 1 h 25"/>
                <a:gd name="T46" fmla="*/ 1 w 14"/>
                <a:gd name="T47" fmla="*/ 1 h 25"/>
                <a:gd name="T48" fmla="*/ 1 w 14"/>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25"/>
                <a:gd name="T77" fmla="*/ 14 w 14"/>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25">
                  <a:moveTo>
                    <a:pt x="9" y="11"/>
                  </a:moveTo>
                  <a:lnTo>
                    <a:pt x="9" y="13"/>
                  </a:lnTo>
                  <a:lnTo>
                    <a:pt x="11" y="14"/>
                  </a:lnTo>
                  <a:lnTo>
                    <a:pt x="13" y="14"/>
                  </a:lnTo>
                  <a:lnTo>
                    <a:pt x="14" y="14"/>
                  </a:lnTo>
                  <a:lnTo>
                    <a:pt x="13" y="18"/>
                  </a:lnTo>
                  <a:lnTo>
                    <a:pt x="13" y="21"/>
                  </a:lnTo>
                  <a:lnTo>
                    <a:pt x="12" y="24"/>
                  </a:lnTo>
                  <a:lnTo>
                    <a:pt x="9" y="25"/>
                  </a:lnTo>
                  <a:lnTo>
                    <a:pt x="6" y="24"/>
                  </a:lnTo>
                  <a:lnTo>
                    <a:pt x="4" y="23"/>
                  </a:lnTo>
                  <a:lnTo>
                    <a:pt x="0" y="19"/>
                  </a:lnTo>
                  <a:lnTo>
                    <a:pt x="0" y="16"/>
                  </a:lnTo>
                  <a:lnTo>
                    <a:pt x="1" y="9"/>
                  </a:lnTo>
                  <a:lnTo>
                    <a:pt x="4" y="4"/>
                  </a:lnTo>
                  <a:lnTo>
                    <a:pt x="5" y="2"/>
                  </a:lnTo>
                  <a:lnTo>
                    <a:pt x="7" y="0"/>
                  </a:lnTo>
                  <a:lnTo>
                    <a:pt x="8" y="1"/>
                  </a:lnTo>
                  <a:lnTo>
                    <a:pt x="9" y="2"/>
                  </a:lnTo>
                  <a:lnTo>
                    <a:pt x="12" y="3"/>
                  </a:lnTo>
                  <a:lnTo>
                    <a:pt x="11" y="5"/>
                  </a:lnTo>
                  <a:lnTo>
                    <a:pt x="11" y="8"/>
                  </a:lnTo>
                  <a:lnTo>
                    <a:pt x="9" y="10"/>
                  </a:lnTo>
                  <a:lnTo>
                    <a:pt x="9" y="11"/>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8" name="Freeform 457"/>
            <p:cNvSpPr>
              <a:spLocks/>
            </p:cNvSpPr>
            <p:nvPr/>
          </p:nvSpPr>
          <p:spPr bwMode="auto">
            <a:xfrm>
              <a:off x="5308" y="2774"/>
              <a:ext cx="2" cy="7"/>
            </a:xfrm>
            <a:custGeom>
              <a:avLst/>
              <a:gdLst>
                <a:gd name="T0" fmla="*/ 0 w 5"/>
                <a:gd name="T1" fmla="*/ 0 h 15"/>
                <a:gd name="T2" fmla="*/ 0 w 5"/>
                <a:gd name="T3" fmla="*/ 0 h 15"/>
                <a:gd name="T4" fmla="*/ 0 w 5"/>
                <a:gd name="T5" fmla="*/ 0 h 15"/>
                <a:gd name="T6" fmla="*/ 0 w 5"/>
                <a:gd name="T7" fmla="*/ 0 h 15"/>
                <a:gd name="T8" fmla="*/ 0 w 5"/>
                <a:gd name="T9" fmla="*/ 0 h 15"/>
                <a:gd name="T10" fmla="*/ 0 w 5"/>
                <a:gd name="T11" fmla="*/ 0 h 15"/>
                <a:gd name="T12" fmla="*/ 0 w 5"/>
                <a:gd name="T13" fmla="*/ 0 h 15"/>
                <a:gd name="T14" fmla="*/ 0 w 5"/>
                <a:gd name="T15" fmla="*/ 0 h 15"/>
                <a:gd name="T16" fmla="*/ 0 w 5"/>
                <a:gd name="T17" fmla="*/ 0 h 15"/>
                <a:gd name="T18" fmla="*/ 0 w 5"/>
                <a:gd name="T19" fmla="*/ 0 h 15"/>
                <a:gd name="T20" fmla="*/ 0 w 5"/>
                <a:gd name="T21" fmla="*/ 0 h 15"/>
                <a:gd name="T22" fmla="*/ 0 w 5"/>
                <a:gd name="T23" fmla="*/ 0 h 15"/>
                <a:gd name="T24" fmla="*/ 0 w 5"/>
                <a:gd name="T25" fmla="*/ 0 h 15"/>
                <a:gd name="T26" fmla="*/ 0 w 5"/>
                <a:gd name="T27" fmla="*/ 0 h 15"/>
                <a:gd name="T28" fmla="*/ 0 w 5"/>
                <a:gd name="T29" fmla="*/ 0 h 15"/>
                <a:gd name="T30" fmla="*/ 0 w 5"/>
                <a:gd name="T31" fmla="*/ 0 h 15"/>
                <a:gd name="T32" fmla="*/ 0 w 5"/>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15"/>
                <a:gd name="T53" fmla="*/ 5 w 5"/>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15">
                  <a:moveTo>
                    <a:pt x="5" y="8"/>
                  </a:moveTo>
                  <a:lnTo>
                    <a:pt x="5" y="10"/>
                  </a:lnTo>
                  <a:lnTo>
                    <a:pt x="5" y="13"/>
                  </a:lnTo>
                  <a:lnTo>
                    <a:pt x="3" y="14"/>
                  </a:lnTo>
                  <a:lnTo>
                    <a:pt x="2" y="15"/>
                  </a:lnTo>
                  <a:lnTo>
                    <a:pt x="1" y="14"/>
                  </a:lnTo>
                  <a:lnTo>
                    <a:pt x="0" y="10"/>
                  </a:lnTo>
                  <a:lnTo>
                    <a:pt x="0" y="7"/>
                  </a:lnTo>
                  <a:lnTo>
                    <a:pt x="0" y="3"/>
                  </a:lnTo>
                  <a:lnTo>
                    <a:pt x="1" y="2"/>
                  </a:lnTo>
                  <a:lnTo>
                    <a:pt x="2" y="1"/>
                  </a:lnTo>
                  <a:lnTo>
                    <a:pt x="3" y="0"/>
                  </a:lnTo>
                  <a:lnTo>
                    <a:pt x="3" y="1"/>
                  </a:lnTo>
                  <a:lnTo>
                    <a:pt x="5" y="3"/>
                  </a:lnTo>
                  <a:lnTo>
                    <a:pt x="5" y="6"/>
                  </a:lnTo>
                  <a:lnTo>
                    <a:pt x="5" y="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9" name="Freeform 458"/>
            <p:cNvSpPr>
              <a:spLocks/>
            </p:cNvSpPr>
            <p:nvPr/>
          </p:nvSpPr>
          <p:spPr bwMode="auto">
            <a:xfrm>
              <a:off x="5308" y="2769"/>
              <a:ext cx="6" cy="10"/>
            </a:xfrm>
            <a:custGeom>
              <a:avLst/>
              <a:gdLst>
                <a:gd name="T0" fmla="*/ 1 w 11"/>
                <a:gd name="T1" fmla="*/ 1 h 18"/>
                <a:gd name="T2" fmla="*/ 1 w 11"/>
                <a:gd name="T3" fmla="*/ 1 h 18"/>
                <a:gd name="T4" fmla="*/ 1 w 11"/>
                <a:gd name="T5" fmla="*/ 1 h 18"/>
                <a:gd name="T6" fmla="*/ 1 w 11"/>
                <a:gd name="T7" fmla="*/ 1 h 18"/>
                <a:gd name="T8" fmla="*/ 1 w 11"/>
                <a:gd name="T9" fmla="*/ 0 h 18"/>
                <a:gd name="T10" fmla="*/ 1 w 11"/>
                <a:gd name="T11" fmla="*/ 0 h 18"/>
                <a:gd name="T12" fmla="*/ 1 w 11"/>
                <a:gd name="T13" fmla="*/ 1 h 18"/>
                <a:gd name="T14" fmla="*/ 1 w 11"/>
                <a:gd name="T15" fmla="*/ 1 h 18"/>
                <a:gd name="T16" fmla="*/ 0 w 11"/>
                <a:gd name="T17" fmla="*/ 1 h 18"/>
                <a:gd name="T18" fmla="*/ 1 w 11"/>
                <a:gd name="T19" fmla="*/ 1 h 18"/>
                <a:gd name="T20" fmla="*/ 1 w 11"/>
                <a:gd name="T21" fmla="*/ 1 h 18"/>
                <a:gd name="T22" fmla="*/ 1 w 11"/>
                <a:gd name="T23" fmla="*/ 1 h 18"/>
                <a:gd name="T24" fmla="*/ 1 w 11"/>
                <a:gd name="T25" fmla="*/ 1 h 18"/>
                <a:gd name="T26" fmla="*/ 1 w 11"/>
                <a:gd name="T27" fmla="*/ 1 h 18"/>
                <a:gd name="T28" fmla="*/ 1 w 11"/>
                <a:gd name="T29" fmla="*/ 1 h 18"/>
                <a:gd name="T30" fmla="*/ 1 w 11"/>
                <a:gd name="T31" fmla="*/ 1 h 18"/>
                <a:gd name="T32" fmla="*/ 1 w 11"/>
                <a:gd name="T33" fmla="*/ 1 h 18"/>
                <a:gd name="T34" fmla="*/ 1 w 11"/>
                <a:gd name="T35" fmla="*/ 1 h 18"/>
                <a:gd name="T36" fmla="*/ 1 w 11"/>
                <a:gd name="T37" fmla="*/ 1 h 18"/>
                <a:gd name="T38" fmla="*/ 1 w 11"/>
                <a:gd name="T39" fmla="*/ 1 h 18"/>
                <a:gd name="T40" fmla="*/ 1 w 11"/>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8"/>
                <a:gd name="T65" fmla="*/ 11 w 11"/>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8">
                  <a:moveTo>
                    <a:pt x="11" y="15"/>
                  </a:moveTo>
                  <a:lnTo>
                    <a:pt x="11" y="10"/>
                  </a:lnTo>
                  <a:lnTo>
                    <a:pt x="9" y="6"/>
                  </a:lnTo>
                  <a:lnTo>
                    <a:pt x="8" y="2"/>
                  </a:lnTo>
                  <a:lnTo>
                    <a:pt x="6" y="0"/>
                  </a:lnTo>
                  <a:lnTo>
                    <a:pt x="5" y="0"/>
                  </a:lnTo>
                  <a:lnTo>
                    <a:pt x="2" y="1"/>
                  </a:lnTo>
                  <a:lnTo>
                    <a:pt x="1" y="3"/>
                  </a:lnTo>
                  <a:lnTo>
                    <a:pt x="0" y="4"/>
                  </a:lnTo>
                  <a:lnTo>
                    <a:pt x="1" y="6"/>
                  </a:lnTo>
                  <a:lnTo>
                    <a:pt x="2" y="7"/>
                  </a:lnTo>
                  <a:lnTo>
                    <a:pt x="2" y="8"/>
                  </a:lnTo>
                  <a:lnTo>
                    <a:pt x="3" y="9"/>
                  </a:lnTo>
                  <a:lnTo>
                    <a:pt x="3" y="10"/>
                  </a:lnTo>
                  <a:lnTo>
                    <a:pt x="5" y="12"/>
                  </a:lnTo>
                  <a:lnTo>
                    <a:pt x="5" y="15"/>
                  </a:lnTo>
                  <a:lnTo>
                    <a:pt x="5" y="17"/>
                  </a:lnTo>
                  <a:lnTo>
                    <a:pt x="6" y="18"/>
                  </a:lnTo>
                  <a:lnTo>
                    <a:pt x="8" y="18"/>
                  </a:lnTo>
                  <a:lnTo>
                    <a:pt x="10" y="17"/>
                  </a:lnTo>
                  <a:lnTo>
                    <a:pt x="11" y="15"/>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0" name="Freeform 459"/>
            <p:cNvSpPr>
              <a:spLocks/>
            </p:cNvSpPr>
            <p:nvPr/>
          </p:nvSpPr>
          <p:spPr bwMode="auto">
            <a:xfrm>
              <a:off x="5256" y="2774"/>
              <a:ext cx="3" cy="7"/>
            </a:xfrm>
            <a:custGeom>
              <a:avLst/>
              <a:gdLst>
                <a:gd name="T0" fmla="*/ 0 w 7"/>
                <a:gd name="T1" fmla="*/ 1 h 14"/>
                <a:gd name="T2" fmla="*/ 0 w 7"/>
                <a:gd name="T3" fmla="*/ 1 h 14"/>
                <a:gd name="T4" fmla="*/ 0 w 7"/>
                <a:gd name="T5" fmla="*/ 1 h 14"/>
                <a:gd name="T6" fmla="*/ 0 w 7"/>
                <a:gd name="T7" fmla="*/ 1 h 14"/>
                <a:gd name="T8" fmla="*/ 0 w 7"/>
                <a:gd name="T9" fmla="*/ 1 h 14"/>
                <a:gd name="T10" fmla="*/ 0 w 7"/>
                <a:gd name="T11" fmla="*/ 1 h 14"/>
                <a:gd name="T12" fmla="*/ 0 w 7"/>
                <a:gd name="T13" fmla="*/ 1 h 14"/>
                <a:gd name="T14" fmla="*/ 0 w 7"/>
                <a:gd name="T15" fmla="*/ 1 h 14"/>
                <a:gd name="T16" fmla="*/ 0 w 7"/>
                <a:gd name="T17" fmla="*/ 1 h 14"/>
                <a:gd name="T18" fmla="*/ 0 w 7"/>
                <a:gd name="T19" fmla="*/ 1 h 14"/>
                <a:gd name="T20" fmla="*/ 0 w 7"/>
                <a:gd name="T21" fmla="*/ 1 h 14"/>
                <a:gd name="T22" fmla="*/ 0 w 7"/>
                <a:gd name="T23" fmla="*/ 1 h 14"/>
                <a:gd name="T24" fmla="*/ 0 w 7"/>
                <a:gd name="T25" fmla="*/ 0 h 14"/>
                <a:gd name="T26" fmla="*/ 0 w 7"/>
                <a:gd name="T27" fmla="*/ 1 h 14"/>
                <a:gd name="T28" fmla="*/ 0 w 7"/>
                <a:gd name="T29" fmla="*/ 1 h 14"/>
                <a:gd name="T30" fmla="*/ 0 w 7"/>
                <a:gd name="T31" fmla="*/ 1 h 14"/>
                <a:gd name="T32" fmla="*/ 0 w 7"/>
                <a:gd name="T33" fmla="*/ 1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4"/>
                <a:gd name="T53" fmla="*/ 7 w 7"/>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4">
                  <a:moveTo>
                    <a:pt x="0" y="7"/>
                  </a:moveTo>
                  <a:lnTo>
                    <a:pt x="0" y="8"/>
                  </a:lnTo>
                  <a:lnTo>
                    <a:pt x="1" y="10"/>
                  </a:lnTo>
                  <a:lnTo>
                    <a:pt x="1" y="12"/>
                  </a:lnTo>
                  <a:lnTo>
                    <a:pt x="2" y="14"/>
                  </a:lnTo>
                  <a:lnTo>
                    <a:pt x="5" y="13"/>
                  </a:lnTo>
                  <a:lnTo>
                    <a:pt x="6" y="10"/>
                  </a:lnTo>
                  <a:lnTo>
                    <a:pt x="6" y="7"/>
                  </a:lnTo>
                  <a:lnTo>
                    <a:pt x="7" y="3"/>
                  </a:lnTo>
                  <a:lnTo>
                    <a:pt x="6" y="3"/>
                  </a:lnTo>
                  <a:lnTo>
                    <a:pt x="4" y="3"/>
                  </a:lnTo>
                  <a:lnTo>
                    <a:pt x="2" y="2"/>
                  </a:lnTo>
                  <a:lnTo>
                    <a:pt x="2" y="0"/>
                  </a:lnTo>
                  <a:lnTo>
                    <a:pt x="1" y="1"/>
                  </a:lnTo>
                  <a:lnTo>
                    <a:pt x="1" y="3"/>
                  </a:lnTo>
                  <a:lnTo>
                    <a:pt x="0" y="5"/>
                  </a:lnTo>
                  <a:lnTo>
                    <a:pt x="0" y="7"/>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1" name="Freeform 460"/>
            <p:cNvSpPr>
              <a:spLocks/>
            </p:cNvSpPr>
            <p:nvPr/>
          </p:nvSpPr>
          <p:spPr bwMode="auto">
            <a:xfrm>
              <a:off x="5252" y="2768"/>
              <a:ext cx="6" cy="10"/>
            </a:xfrm>
            <a:custGeom>
              <a:avLst/>
              <a:gdLst>
                <a:gd name="T0" fmla="*/ 1 w 12"/>
                <a:gd name="T1" fmla="*/ 1 h 19"/>
                <a:gd name="T2" fmla="*/ 1 w 12"/>
                <a:gd name="T3" fmla="*/ 1 h 19"/>
                <a:gd name="T4" fmla="*/ 1 w 12"/>
                <a:gd name="T5" fmla="*/ 1 h 19"/>
                <a:gd name="T6" fmla="*/ 1 w 12"/>
                <a:gd name="T7" fmla="*/ 1 h 19"/>
                <a:gd name="T8" fmla="*/ 1 w 12"/>
                <a:gd name="T9" fmla="*/ 1 h 19"/>
                <a:gd name="T10" fmla="*/ 1 w 12"/>
                <a:gd name="T11" fmla="*/ 1 h 19"/>
                <a:gd name="T12" fmla="*/ 1 w 12"/>
                <a:gd name="T13" fmla="*/ 1 h 19"/>
                <a:gd name="T14" fmla="*/ 1 w 12"/>
                <a:gd name="T15" fmla="*/ 1 h 19"/>
                <a:gd name="T16" fmla="*/ 1 w 12"/>
                <a:gd name="T17" fmla="*/ 1 h 19"/>
                <a:gd name="T18" fmla="*/ 1 w 12"/>
                <a:gd name="T19" fmla="*/ 1 h 19"/>
                <a:gd name="T20" fmla="*/ 1 w 12"/>
                <a:gd name="T21" fmla="*/ 1 h 19"/>
                <a:gd name="T22" fmla="*/ 1 w 12"/>
                <a:gd name="T23" fmla="*/ 1 h 19"/>
                <a:gd name="T24" fmla="*/ 1 w 12"/>
                <a:gd name="T25" fmla="*/ 0 h 19"/>
                <a:gd name="T26" fmla="*/ 1 w 12"/>
                <a:gd name="T27" fmla="*/ 1 h 19"/>
                <a:gd name="T28" fmla="*/ 1 w 12"/>
                <a:gd name="T29" fmla="*/ 1 h 19"/>
                <a:gd name="T30" fmla="*/ 1 w 12"/>
                <a:gd name="T31" fmla="*/ 1 h 19"/>
                <a:gd name="T32" fmla="*/ 0 w 12"/>
                <a:gd name="T33" fmla="*/ 1 h 19"/>
                <a:gd name="T34" fmla="*/ 1 w 12"/>
                <a:gd name="T35" fmla="*/ 1 h 19"/>
                <a:gd name="T36" fmla="*/ 1 w 12"/>
                <a:gd name="T37" fmla="*/ 1 h 19"/>
                <a:gd name="T38" fmla="*/ 1 w 12"/>
                <a:gd name="T39" fmla="*/ 1 h 19"/>
                <a:gd name="T40" fmla="*/ 1 w 12"/>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9"/>
                <a:gd name="T65" fmla="*/ 12 w 1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9">
                  <a:moveTo>
                    <a:pt x="7" y="18"/>
                  </a:moveTo>
                  <a:lnTo>
                    <a:pt x="7" y="16"/>
                  </a:lnTo>
                  <a:lnTo>
                    <a:pt x="8" y="14"/>
                  </a:lnTo>
                  <a:lnTo>
                    <a:pt x="8" y="12"/>
                  </a:lnTo>
                  <a:lnTo>
                    <a:pt x="9" y="11"/>
                  </a:lnTo>
                  <a:lnTo>
                    <a:pt x="9" y="10"/>
                  </a:lnTo>
                  <a:lnTo>
                    <a:pt x="11" y="8"/>
                  </a:lnTo>
                  <a:lnTo>
                    <a:pt x="11" y="5"/>
                  </a:lnTo>
                  <a:lnTo>
                    <a:pt x="12" y="3"/>
                  </a:lnTo>
                  <a:lnTo>
                    <a:pt x="9" y="2"/>
                  </a:lnTo>
                  <a:lnTo>
                    <a:pt x="8" y="1"/>
                  </a:lnTo>
                  <a:lnTo>
                    <a:pt x="7" y="0"/>
                  </a:lnTo>
                  <a:lnTo>
                    <a:pt x="5" y="2"/>
                  </a:lnTo>
                  <a:lnTo>
                    <a:pt x="4" y="4"/>
                  </a:lnTo>
                  <a:lnTo>
                    <a:pt x="1" y="9"/>
                  </a:lnTo>
                  <a:lnTo>
                    <a:pt x="0" y="16"/>
                  </a:lnTo>
                  <a:lnTo>
                    <a:pt x="1" y="17"/>
                  </a:lnTo>
                  <a:lnTo>
                    <a:pt x="3" y="18"/>
                  </a:lnTo>
                  <a:lnTo>
                    <a:pt x="5" y="19"/>
                  </a:lnTo>
                  <a:lnTo>
                    <a:pt x="7" y="1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2" name="Freeform 461"/>
            <p:cNvSpPr>
              <a:spLocks/>
            </p:cNvSpPr>
            <p:nvPr/>
          </p:nvSpPr>
          <p:spPr bwMode="auto">
            <a:xfrm>
              <a:off x="5171" y="3063"/>
              <a:ext cx="33" cy="110"/>
            </a:xfrm>
            <a:custGeom>
              <a:avLst/>
              <a:gdLst>
                <a:gd name="T0" fmla="*/ 1 w 66"/>
                <a:gd name="T1" fmla="*/ 1 h 220"/>
                <a:gd name="T2" fmla="*/ 1 w 66"/>
                <a:gd name="T3" fmla="*/ 1 h 220"/>
                <a:gd name="T4" fmla="*/ 0 w 66"/>
                <a:gd name="T5" fmla="*/ 1 h 220"/>
                <a:gd name="T6" fmla="*/ 1 w 66"/>
                <a:gd name="T7" fmla="*/ 1 h 220"/>
                <a:gd name="T8" fmla="*/ 1 w 66"/>
                <a:gd name="T9" fmla="*/ 1 h 220"/>
                <a:gd name="T10" fmla="*/ 1 w 66"/>
                <a:gd name="T11" fmla="*/ 1 h 220"/>
                <a:gd name="T12" fmla="*/ 1 w 66"/>
                <a:gd name="T13" fmla="*/ 1 h 220"/>
                <a:gd name="T14" fmla="*/ 1 w 66"/>
                <a:gd name="T15" fmla="*/ 1 h 220"/>
                <a:gd name="T16" fmla="*/ 1 w 66"/>
                <a:gd name="T17" fmla="*/ 1 h 220"/>
                <a:gd name="T18" fmla="*/ 1 w 66"/>
                <a:gd name="T19" fmla="*/ 1 h 220"/>
                <a:gd name="T20" fmla="*/ 1 w 66"/>
                <a:gd name="T21" fmla="*/ 1 h 220"/>
                <a:gd name="T22" fmla="*/ 1 w 66"/>
                <a:gd name="T23" fmla="*/ 0 h 220"/>
                <a:gd name="T24" fmla="*/ 1 w 66"/>
                <a:gd name="T25" fmla="*/ 1 h 2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220"/>
                <a:gd name="T41" fmla="*/ 66 w 66"/>
                <a:gd name="T42" fmla="*/ 220 h 2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220">
                  <a:moveTo>
                    <a:pt x="43" y="1"/>
                  </a:moveTo>
                  <a:lnTo>
                    <a:pt x="13" y="3"/>
                  </a:lnTo>
                  <a:lnTo>
                    <a:pt x="0" y="5"/>
                  </a:lnTo>
                  <a:lnTo>
                    <a:pt x="1" y="31"/>
                  </a:lnTo>
                  <a:lnTo>
                    <a:pt x="12" y="211"/>
                  </a:lnTo>
                  <a:lnTo>
                    <a:pt x="12" y="220"/>
                  </a:lnTo>
                  <a:lnTo>
                    <a:pt x="21" y="220"/>
                  </a:lnTo>
                  <a:lnTo>
                    <a:pt x="58" y="215"/>
                  </a:lnTo>
                  <a:lnTo>
                    <a:pt x="66" y="215"/>
                  </a:lnTo>
                  <a:lnTo>
                    <a:pt x="66" y="206"/>
                  </a:lnTo>
                  <a:lnTo>
                    <a:pt x="56" y="24"/>
                  </a:lnTo>
                  <a:lnTo>
                    <a:pt x="55" y="0"/>
                  </a:lnTo>
                  <a:lnTo>
                    <a:pt x="43"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3" name="Freeform 462"/>
            <p:cNvSpPr>
              <a:spLocks/>
            </p:cNvSpPr>
            <p:nvPr/>
          </p:nvSpPr>
          <p:spPr bwMode="auto">
            <a:xfrm>
              <a:off x="5177" y="3063"/>
              <a:ext cx="43" cy="114"/>
            </a:xfrm>
            <a:custGeom>
              <a:avLst/>
              <a:gdLst>
                <a:gd name="T0" fmla="*/ 0 w 86"/>
                <a:gd name="T1" fmla="*/ 1 h 228"/>
                <a:gd name="T2" fmla="*/ 1 w 86"/>
                <a:gd name="T3" fmla="*/ 1 h 228"/>
                <a:gd name="T4" fmla="*/ 1 w 86"/>
                <a:gd name="T5" fmla="*/ 1 h 228"/>
                <a:gd name="T6" fmla="*/ 1 w 86"/>
                <a:gd name="T7" fmla="*/ 1 h 228"/>
                <a:gd name="T8" fmla="*/ 1 w 86"/>
                <a:gd name="T9" fmla="*/ 1 h 228"/>
                <a:gd name="T10" fmla="*/ 1 w 86"/>
                <a:gd name="T11" fmla="*/ 1 h 228"/>
                <a:gd name="T12" fmla="*/ 1 w 86"/>
                <a:gd name="T13" fmla="*/ 0 h 228"/>
                <a:gd name="T14" fmla="*/ 1 w 86"/>
                <a:gd name="T15" fmla="*/ 1 h 228"/>
                <a:gd name="T16" fmla="*/ 1 w 86"/>
                <a:gd name="T17" fmla="*/ 1 h 228"/>
                <a:gd name="T18" fmla="*/ 1 w 86"/>
                <a:gd name="T19" fmla="*/ 1 h 228"/>
                <a:gd name="T20" fmla="*/ 0 w 86"/>
                <a:gd name="T21" fmla="*/ 1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228"/>
                <a:gd name="T35" fmla="*/ 86 w 86"/>
                <a:gd name="T36" fmla="*/ 228 h 2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228">
                  <a:moveTo>
                    <a:pt x="0" y="220"/>
                  </a:moveTo>
                  <a:lnTo>
                    <a:pt x="9" y="220"/>
                  </a:lnTo>
                  <a:lnTo>
                    <a:pt x="46" y="215"/>
                  </a:lnTo>
                  <a:lnTo>
                    <a:pt x="54" y="215"/>
                  </a:lnTo>
                  <a:lnTo>
                    <a:pt x="54" y="206"/>
                  </a:lnTo>
                  <a:lnTo>
                    <a:pt x="44" y="24"/>
                  </a:lnTo>
                  <a:lnTo>
                    <a:pt x="43" y="0"/>
                  </a:lnTo>
                  <a:lnTo>
                    <a:pt x="77" y="69"/>
                  </a:lnTo>
                  <a:lnTo>
                    <a:pt x="86" y="224"/>
                  </a:lnTo>
                  <a:lnTo>
                    <a:pt x="50" y="228"/>
                  </a:lnTo>
                  <a:lnTo>
                    <a:pt x="0" y="2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4" name="Freeform 463"/>
            <p:cNvSpPr>
              <a:spLocks/>
            </p:cNvSpPr>
            <p:nvPr/>
          </p:nvSpPr>
          <p:spPr bwMode="auto">
            <a:xfrm>
              <a:off x="5171" y="3065"/>
              <a:ext cx="6" cy="14"/>
            </a:xfrm>
            <a:custGeom>
              <a:avLst/>
              <a:gdLst>
                <a:gd name="T0" fmla="*/ 0 w 13"/>
                <a:gd name="T1" fmla="*/ 0 h 28"/>
                <a:gd name="T2" fmla="*/ 0 w 13"/>
                <a:gd name="T3" fmla="*/ 1 h 28"/>
                <a:gd name="T4" fmla="*/ 0 w 13"/>
                <a:gd name="T5" fmla="*/ 1 h 28"/>
                <a:gd name="T6" fmla="*/ 0 w 13"/>
                <a:gd name="T7" fmla="*/ 1 h 28"/>
                <a:gd name="T8" fmla="*/ 0 w 13"/>
                <a:gd name="T9" fmla="*/ 1 h 28"/>
                <a:gd name="T10" fmla="*/ 0 w 13"/>
                <a:gd name="T11" fmla="*/ 1 h 28"/>
                <a:gd name="T12" fmla="*/ 0 w 13"/>
                <a:gd name="T13" fmla="*/ 1 h 28"/>
                <a:gd name="T14" fmla="*/ 0 w 13"/>
                <a:gd name="T15" fmla="*/ 1 h 28"/>
                <a:gd name="T16" fmla="*/ 0 w 13"/>
                <a:gd name="T17" fmla="*/ 1 h 28"/>
                <a:gd name="T18" fmla="*/ 0 w 13"/>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8"/>
                <a:gd name="T32" fmla="*/ 13 w 13"/>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8">
                  <a:moveTo>
                    <a:pt x="13" y="0"/>
                  </a:moveTo>
                  <a:lnTo>
                    <a:pt x="0" y="2"/>
                  </a:lnTo>
                  <a:lnTo>
                    <a:pt x="1" y="28"/>
                  </a:lnTo>
                  <a:lnTo>
                    <a:pt x="2" y="28"/>
                  </a:lnTo>
                  <a:lnTo>
                    <a:pt x="5" y="27"/>
                  </a:lnTo>
                  <a:lnTo>
                    <a:pt x="6" y="27"/>
                  </a:lnTo>
                  <a:lnTo>
                    <a:pt x="7" y="27"/>
                  </a:lnTo>
                  <a:lnTo>
                    <a:pt x="7" y="10"/>
                  </a:lnTo>
                  <a:lnTo>
                    <a:pt x="13" y="6"/>
                  </a:lnTo>
                  <a:lnTo>
                    <a:pt x="1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5" name="Freeform 464"/>
            <p:cNvSpPr>
              <a:spLocks/>
            </p:cNvSpPr>
            <p:nvPr/>
          </p:nvSpPr>
          <p:spPr bwMode="auto">
            <a:xfrm>
              <a:off x="5177" y="3169"/>
              <a:ext cx="4" cy="4"/>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60000 65536"/>
                <a:gd name="T15" fmla="*/ 0 60000 65536"/>
                <a:gd name="T16" fmla="*/ 0 60000 65536"/>
                <a:gd name="T17" fmla="*/ 0 60000 65536"/>
                <a:gd name="T18" fmla="*/ 0 60000 65536"/>
                <a:gd name="T19" fmla="*/ 0 60000 65536"/>
                <a:gd name="T20" fmla="*/ 0 60000 65536"/>
                <a:gd name="T21" fmla="*/ 0 w 9"/>
                <a:gd name="T22" fmla="*/ 0 h 9"/>
                <a:gd name="T23" fmla="*/ 9 w 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9">
                  <a:moveTo>
                    <a:pt x="9" y="9"/>
                  </a:moveTo>
                  <a:lnTo>
                    <a:pt x="0" y="9"/>
                  </a:lnTo>
                  <a:lnTo>
                    <a:pt x="0" y="0"/>
                  </a:lnTo>
                  <a:lnTo>
                    <a:pt x="3" y="1"/>
                  </a:lnTo>
                  <a:lnTo>
                    <a:pt x="6" y="2"/>
                  </a:lnTo>
                  <a:lnTo>
                    <a:pt x="8" y="5"/>
                  </a:lnTo>
                  <a:lnTo>
                    <a:pt x="9"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6" name="Freeform 465"/>
            <p:cNvSpPr>
              <a:spLocks/>
            </p:cNvSpPr>
            <p:nvPr/>
          </p:nvSpPr>
          <p:spPr bwMode="auto">
            <a:xfrm>
              <a:off x="5200" y="3166"/>
              <a:ext cx="4" cy="5"/>
            </a:xfrm>
            <a:custGeom>
              <a:avLst/>
              <a:gdLst>
                <a:gd name="T0" fmla="*/ 0 w 8"/>
                <a:gd name="T1" fmla="*/ 1 h 9"/>
                <a:gd name="T2" fmla="*/ 1 w 8"/>
                <a:gd name="T3" fmla="*/ 1 h 9"/>
                <a:gd name="T4" fmla="*/ 1 w 8"/>
                <a:gd name="T5" fmla="*/ 0 h 9"/>
                <a:gd name="T6" fmla="*/ 1 w 8"/>
                <a:gd name="T7" fmla="*/ 1 h 9"/>
                <a:gd name="T8" fmla="*/ 1 w 8"/>
                <a:gd name="T9" fmla="*/ 1 h 9"/>
                <a:gd name="T10" fmla="*/ 1 w 8"/>
                <a:gd name="T11" fmla="*/ 1 h 9"/>
                <a:gd name="T12" fmla="*/ 0 w 8"/>
                <a:gd name="T13" fmla="*/ 1 h 9"/>
                <a:gd name="T14" fmla="*/ 0 60000 65536"/>
                <a:gd name="T15" fmla="*/ 0 60000 65536"/>
                <a:gd name="T16" fmla="*/ 0 60000 65536"/>
                <a:gd name="T17" fmla="*/ 0 60000 65536"/>
                <a:gd name="T18" fmla="*/ 0 60000 65536"/>
                <a:gd name="T19" fmla="*/ 0 60000 65536"/>
                <a:gd name="T20" fmla="*/ 0 60000 65536"/>
                <a:gd name="T21" fmla="*/ 0 w 8"/>
                <a:gd name="T22" fmla="*/ 0 h 9"/>
                <a:gd name="T23" fmla="*/ 8 w 8"/>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9">
                  <a:moveTo>
                    <a:pt x="0" y="9"/>
                  </a:moveTo>
                  <a:lnTo>
                    <a:pt x="8" y="9"/>
                  </a:lnTo>
                  <a:lnTo>
                    <a:pt x="8" y="0"/>
                  </a:lnTo>
                  <a:lnTo>
                    <a:pt x="4" y="1"/>
                  </a:lnTo>
                  <a:lnTo>
                    <a:pt x="2" y="3"/>
                  </a:lnTo>
                  <a:lnTo>
                    <a:pt x="1" y="7"/>
                  </a:lnTo>
                  <a:lnTo>
                    <a:pt x="0"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7" name="Freeform 466"/>
            <p:cNvSpPr>
              <a:spLocks/>
            </p:cNvSpPr>
            <p:nvPr/>
          </p:nvSpPr>
          <p:spPr bwMode="auto">
            <a:xfrm>
              <a:off x="5192" y="3063"/>
              <a:ext cx="7" cy="13"/>
            </a:xfrm>
            <a:custGeom>
              <a:avLst/>
              <a:gdLst>
                <a:gd name="T0" fmla="*/ 1 w 13"/>
                <a:gd name="T1" fmla="*/ 1 h 24"/>
                <a:gd name="T2" fmla="*/ 1 w 13"/>
                <a:gd name="T3" fmla="*/ 0 h 24"/>
                <a:gd name="T4" fmla="*/ 0 w 13"/>
                <a:gd name="T5" fmla="*/ 1 h 24"/>
                <a:gd name="T6" fmla="*/ 0 w 13"/>
                <a:gd name="T7" fmla="*/ 1 h 24"/>
                <a:gd name="T8" fmla="*/ 1 w 13"/>
                <a:gd name="T9" fmla="*/ 1 h 24"/>
                <a:gd name="T10" fmla="*/ 1 w 13"/>
                <a:gd name="T11" fmla="*/ 1 h 24"/>
                <a:gd name="T12" fmla="*/ 1 w 13"/>
                <a:gd name="T13" fmla="*/ 1 h 24"/>
                <a:gd name="T14" fmla="*/ 0 60000 65536"/>
                <a:gd name="T15" fmla="*/ 0 60000 65536"/>
                <a:gd name="T16" fmla="*/ 0 60000 65536"/>
                <a:gd name="T17" fmla="*/ 0 60000 65536"/>
                <a:gd name="T18" fmla="*/ 0 60000 65536"/>
                <a:gd name="T19" fmla="*/ 0 60000 65536"/>
                <a:gd name="T20" fmla="*/ 0 60000 65536"/>
                <a:gd name="T21" fmla="*/ 0 w 13"/>
                <a:gd name="T22" fmla="*/ 0 h 24"/>
                <a:gd name="T23" fmla="*/ 13 w 1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4">
                  <a:moveTo>
                    <a:pt x="13" y="24"/>
                  </a:moveTo>
                  <a:lnTo>
                    <a:pt x="12" y="0"/>
                  </a:lnTo>
                  <a:lnTo>
                    <a:pt x="0" y="1"/>
                  </a:lnTo>
                  <a:lnTo>
                    <a:pt x="0" y="8"/>
                  </a:lnTo>
                  <a:lnTo>
                    <a:pt x="6" y="10"/>
                  </a:lnTo>
                  <a:lnTo>
                    <a:pt x="8" y="23"/>
                  </a:lnTo>
                  <a:lnTo>
                    <a:pt x="13"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8" name="Freeform 467"/>
            <p:cNvSpPr>
              <a:spLocks/>
            </p:cNvSpPr>
            <p:nvPr/>
          </p:nvSpPr>
          <p:spPr bwMode="auto">
            <a:xfrm>
              <a:off x="5459" y="3300"/>
              <a:ext cx="223" cy="35"/>
            </a:xfrm>
            <a:custGeom>
              <a:avLst/>
              <a:gdLst>
                <a:gd name="T0" fmla="*/ 1 w 445"/>
                <a:gd name="T1" fmla="*/ 1 h 69"/>
                <a:gd name="T2" fmla="*/ 1 w 445"/>
                <a:gd name="T3" fmla="*/ 1 h 69"/>
                <a:gd name="T4" fmla="*/ 1 w 445"/>
                <a:gd name="T5" fmla="*/ 1 h 69"/>
                <a:gd name="T6" fmla="*/ 1 w 445"/>
                <a:gd name="T7" fmla="*/ 1 h 69"/>
                <a:gd name="T8" fmla="*/ 1 w 445"/>
                <a:gd name="T9" fmla="*/ 1 h 69"/>
                <a:gd name="T10" fmla="*/ 1 w 445"/>
                <a:gd name="T11" fmla="*/ 1 h 69"/>
                <a:gd name="T12" fmla="*/ 1 w 445"/>
                <a:gd name="T13" fmla="*/ 1 h 69"/>
                <a:gd name="T14" fmla="*/ 1 w 445"/>
                <a:gd name="T15" fmla="*/ 1 h 69"/>
                <a:gd name="T16" fmla="*/ 1 w 445"/>
                <a:gd name="T17" fmla="*/ 1 h 69"/>
                <a:gd name="T18" fmla="*/ 1 w 445"/>
                <a:gd name="T19" fmla="*/ 0 h 69"/>
                <a:gd name="T20" fmla="*/ 1 w 445"/>
                <a:gd name="T21" fmla="*/ 1 h 69"/>
                <a:gd name="T22" fmla="*/ 1 w 445"/>
                <a:gd name="T23" fmla="*/ 1 h 69"/>
                <a:gd name="T24" fmla="*/ 1 w 445"/>
                <a:gd name="T25" fmla="*/ 1 h 69"/>
                <a:gd name="T26" fmla="*/ 1 w 445"/>
                <a:gd name="T27" fmla="*/ 1 h 69"/>
                <a:gd name="T28" fmla="*/ 1 w 445"/>
                <a:gd name="T29" fmla="*/ 1 h 69"/>
                <a:gd name="T30" fmla="*/ 1 w 445"/>
                <a:gd name="T31" fmla="*/ 1 h 69"/>
                <a:gd name="T32" fmla="*/ 1 w 445"/>
                <a:gd name="T33" fmla="*/ 1 h 69"/>
                <a:gd name="T34" fmla="*/ 0 w 445"/>
                <a:gd name="T35" fmla="*/ 1 h 69"/>
                <a:gd name="T36" fmla="*/ 1 w 445"/>
                <a:gd name="T37" fmla="*/ 1 h 69"/>
                <a:gd name="T38" fmla="*/ 1 w 445"/>
                <a:gd name="T39" fmla="*/ 1 h 69"/>
                <a:gd name="T40" fmla="*/ 1 w 445"/>
                <a:gd name="T41" fmla="*/ 1 h 69"/>
                <a:gd name="T42" fmla="*/ 1 w 445"/>
                <a:gd name="T43" fmla="*/ 1 h 69"/>
                <a:gd name="T44" fmla="*/ 1 w 445"/>
                <a:gd name="T45" fmla="*/ 1 h 69"/>
                <a:gd name="T46" fmla="*/ 1 w 445"/>
                <a:gd name="T47" fmla="*/ 1 h 69"/>
                <a:gd name="T48" fmla="*/ 1 w 445"/>
                <a:gd name="T49" fmla="*/ 1 h 69"/>
                <a:gd name="T50" fmla="*/ 1 w 445"/>
                <a:gd name="T51" fmla="*/ 1 h 69"/>
                <a:gd name="T52" fmla="*/ 1 w 445"/>
                <a:gd name="T53" fmla="*/ 1 h 69"/>
                <a:gd name="T54" fmla="*/ 1 w 445"/>
                <a:gd name="T55" fmla="*/ 1 h 69"/>
                <a:gd name="T56" fmla="*/ 1 w 445"/>
                <a:gd name="T57" fmla="*/ 1 h 69"/>
                <a:gd name="T58" fmla="*/ 1 w 445"/>
                <a:gd name="T59" fmla="*/ 1 h 69"/>
                <a:gd name="T60" fmla="*/ 1 w 445"/>
                <a:gd name="T61" fmla="*/ 1 h 69"/>
                <a:gd name="T62" fmla="*/ 1 w 445"/>
                <a:gd name="T63" fmla="*/ 1 h 69"/>
                <a:gd name="T64" fmla="*/ 1 w 445"/>
                <a:gd name="T65" fmla="*/ 1 h 69"/>
                <a:gd name="T66" fmla="*/ 1 w 445"/>
                <a:gd name="T67" fmla="*/ 1 h 69"/>
                <a:gd name="T68" fmla="*/ 1 w 445"/>
                <a:gd name="T69" fmla="*/ 1 h 69"/>
                <a:gd name="T70" fmla="*/ 1 w 445"/>
                <a:gd name="T71" fmla="*/ 1 h 69"/>
                <a:gd name="T72" fmla="*/ 1 w 445"/>
                <a:gd name="T73" fmla="*/ 1 h 69"/>
                <a:gd name="T74" fmla="*/ 1 w 445"/>
                <a:gd name="T75" fmla="*/ 1 h 69"/>
                <a:gd name="T76" fmla="*/ 1 w 445"/>
                <a:gd name="T77" fmla="*/ 1 h 69"/>
                <a:gd name="T78" fmla="*/ 1 w 445"/>
                <a:gd name="T79" fmla="*/ 1 h 69"/>
                <a:gd name="T80" fmla="*/ 1 w 445"/>
                <a:gd name="T81" fmla="*/ 1 h 69"/>
                <a:gd name="T82" fmla="*/ 1 w 445"/>
                <a:gd name="T83" fmla="*/ 1 h 69"/>
                <a:gd name="T84" fmla="*/ 1 w 445"/>
                <a:gd name="T85" fmla="*/ 1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5"/>
                <a:gd name="T130" fmla="*/ 0 h 69"/>
                <a:gd name="T131" fmla="*/ 445 w 445"/>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5" h="69">
                  <a:moveTo>
                    <a:pt x="351" y="11"/>
                  </a:moveTo>
                  <a:lnTo>
                    <a:pt x="343" y="11"/>
                  </a:lnTo>
                  <a:lnTo>
                    <a:pt x="331" y="11"/>
                  </a:lnTo>
                  <a:lnTo>
                    <a:pt x="318" y="11"/>
                  </a:lnTo>
                  <a:lnTo>
                    <a:pt x="303" y="10"/>
                  </a:lnTo>
                  <a:lnTo>
                    <a:pt x="290" y="9"/>
                  </a:lnTo>
                  <a:lnTo>
                    <a:pt x="278" y="8"/>
                  </a:lnTo>
                  <a:lnTo>
                    <a:pt x="269" y="8"/>
                  </a:lnTo>
                  <a:lnTo>
                    <a:pt x="263" y="8"/>
                  </a:lnTo>
                  <a:lnTo>
                    <a:pt x="256" y="9"/>
                  </a:lnTo>
                  <a:lnTo>
                    <a:pt x="250" y="10"/>
                  </a:lnTo>
                  <a:lnTo>
                    <a:pt x="244" y="11"/>
                  </a:lnTo>
                  <a:lnTo>
                    <a:pt x="238" y="11"/>
                  </a:lnTo>
                  <a:lnTo>
                    <a:pt x="234" y="11"/>
                  </a:lnTo>
                  <a:lnTo>
                    <a:pt x="230" y="10"/>
                  </a:lnTo>
                  <a:lnTo>
                    <a:pt x="224" y="10"/>
                  </a:lnTo>
                  <a:lnTo>
                    <a:pt x="218" y="9"/>
                  </a:lnTo>
                  <a:lnTo>
                    <a:pt x="212" y="8"/>
                  </a:lnTo>
                  <a:lnTo>
                    <a:pt x="208" y="8"/>
                  </a:lnTo>
                  <a:lnTo>
                    <a:pt x="203" y="7"/>
                  </a:lnTo>
                  <a:lnTo>
                    <a:pt x="201" y="7"/>
                  </a:lnTo>
                  <a:lnTo>
                    <a:pt x="198" y="7"/>
                  </a:lnTo>
                  <a:lnTo>
                    <a:pt x="193" y="6"/>
                  </a:lnTo>
                  <a:lnTo>
                    <a:pt x="186" y="6"/>
                  </a:lnTo>
                  <a:lnTo>
                    <a:pt x="178" y="5"/>
                  </a:lnTo>
                  <a:lnTo>
                    <a:pt x="170" y="3"/>
                  </a:lnTo>
                  <a:lnTo>
                    <a:pt x="161" y="2"/>
                  </a:lnTo>
                  <a:lnTo>
                    <a:pt x="153" y="1"/>
                  </a:lnTo>
                  <a:lnTo>
                    <a:pt x="146" y="0"/>
                  </a:lnTo>
                  <a:lnTo>
                    <a:pt x="139" y="0"/>
                  </a:lnTo>
                  <a:lnTo>
                    <a:pt x="131" y="1"/>
                  </a:lnTo>
                  <a:lnTo>
                    <a:pt x="122" y="2"/>
                  </a:lnTo>
                  <a:lnTo>
                    <a:pt x="114" y="5"/>
                  </a:lnTo>
                  <a:lnTo>
                    <a:pt x="104" y="8"/>
                  </a:lnTo>
                  <a:lnTo>
                    <a:pt x="97" y="10"/>
                  </a:lnTo>
                  <a:lnTo>
                    <a:pt x="90" y="11"/>
                  </a:lnTo>
                  <a:lnTo>
                    <a:pt x="87" y="13"/>
                  </a:lnTo>
                  <a:lnTo>
                    <a:pt x="80" y="15"/>
                  </a:lnTo>
                  <a:lnTo>
                    <a:pt x="71" y="16"/>
                  </a:lnTo>
                  <a:lnTo>
                    <a:pt x="62" y="18"/>
                  </a:lnTo>
                  <a:lnTo>
                    <a:pt x="56" y="20"/>
                  </a:lnTo>
                  <a:lnTo>
                    <a:pt x="55" y="20"/>
                  </a:lnTo>
                  <a:lnTo>
                    <a:pt x="53" y="22"/>
                  </a:lnTo>
                  <a:lnTo>
                    <a:pt x="53" y="23"/>
                  </a:lnTo>
                  <a:lnTo>
                    <a:pt x="53" y="25"/>
                  </a:lnTo>
                  <a:lnTo>
                    <a:pt x="48" y="25"/>
                  </a:lnTo>
                  <a:lnTo>
                    <a:pt x="42" y="24"/>
                  </a:lnTo>
                  <a:lnTo>
                    <a:pt x="38" y="25"/>
                  </a:lnTo>
                  <a:lnTo>
                    <a:pt x="32" y="25"/>
                  </a:lnTo>
                  <a:lnTo>
                    <a:pt x="26" y="26"/>
                  </a:lnTo>
                  <a:lnTo>
                    <a:pt x="21" y="28"/>
                  </a:lnTo>
                  <a:lnTo>
                    <a:pt x="18" y="29"/>
                  </a:lnTo>
                  <a:lnTo>
                    <a:pt x="15" y="29"/>
                  </a:lnTo>
                  <a:lnTo>
                    <a:pt x="0" y="69"/>
                  </a:lnTo>
                  <a:lnTo>
                    <a:pt x="8" y="66"/>
                  </a:lnTo>
                  <a:lnTo>
                    <a:pt x="16" y="63"/>
                  </a:lnTo>
                  <a:lnTo>
                    <a:pt x="24" y="61"/>
                  </a:lnTo>
                  <a:lnTo>
                    <a:pt x="32" y="58"/>
                  </a:lnTo>
                  <a:lnTo>
                    <a:pt x="40" y="56"/>
                  </a:lnTo>
                  <a:lnTo>
                    <a:pt x="47" y="55"/>
                  </a:lnTo>
                  <a:lnTo>
                    <a:pt x="53" y="54"/>
                  </a:lnTo>
                  <a:lnTo>
                    <a:pt x="57" y="54"/>
                  </a:lnTo>
                  <a:lnTo>
                    <a:pt x="63" y="54"/>
                  </a:lnTo>
                  <a:lnTo>
                    <a:pt x="71" y="54"/>
                  </a:lnTo>
                  <a:lnTo>
                    <a:pt x="80" y="54"/>
                  </a:lnTo>
                  <a:lnTo>
                    <a:pt x="90" y="54"/>
                  </a:lnTo>
                  <a:lnTo>
                    <a:pt x="101" y="54"/>
                  </a:lnTo>
                  <a:lnTo>
                    <a:pt x="111" y="53"/>
                  </a:lnTo>
                  <a:lnTo>
                    <a:pt x="119" y="53"/>
                  </a:lnTo>
                  <a:lnTo>
                    <a:pt x="125" y="52"/>
                  </a:lnTo>
                  <a:lnTo>
                    <a:pt x="134" y="52"/>
                  </a:lnTo>
                  <a:lnTo>
                    <a:pt x="149" y="52"/>
                  </a:lnTo>
                  <a:lnTo>
                    <a:pt x="169" y="52"/>
                  </a:lnTo>
                  <a:lnTo>
                    <a:pt x="191" y="52"/>
                  </a:lnTo>
                  <a:lnTo>
                    <a:pt x="212" y="52"/>
                  </a:lnTo>
                  <a:lnTo>
                    <a:pt x="231" y="52"/>
                  </a:lnTo>
                  <a:lnTo>
                    <a:pt x="245" y="52"/>
                  </a:lnTo>
                  <a:lnTo>
                    <a:pt x="253" y="52"/>
                  </a:lnTo>
                  <a:lnTo>
                    <a:pt x="252" y="52"/>
                  </a:lnTo>
                  <a:lnTo>
                    <a:pt x="252" y="51"/>
                  </a:lnTo>
                  <a:lnTo>
                    <a:pt x="250" y="49"/>
                  </a:lnTo>
                  <a:lnTo>
                    <a:pt x="249" y="48"/>
                  </a:lnTo>
                  <a:lnTo>
                    <a:pt x="254" y="48"/>
                  </a:lnTo>
                  <a:lnTo>
                    <a:pt x="260" y="48"/>
                  </a:lnTo>
                  <a:lnTo>
                    <a:pt x="265" y="48"/>
                  </a:lnTo>
                  <a:lnTo>
                    <a:pt x="271" y="49"/>
                  </a:lnTo>
                  <a:lnTo>
                    <a:pt x="277" y="51"/>
                  </a:lnTo>
                  <a:lnTo>
                    <a:pt x="282" y="51"/>
                  </a:lnTo>
                  <a:lnTo>
                    <a:pt x="285" y="52"/>
                  </a:lnTo>
                  <a:lnTo>
                    <a:pt x="287" y="52"/>
                  </a:lnTo>
                  <a:lnTo>
                    <a:pt x="292" y="52"/>
                  </a:lnTo>
                  <a:lnTo>
                    <a:pt x="298" y="49"/>
                  </a:lnTo>
                  <a:lnTo>
                    <a:pt x="305" y="48"/>
                  </a:lnTo>
                  <a:lnTo>
                    <a:pt x="311" y="48"/>
                  </a:lnTo>
                  <a:lnTo>
                    <a:pt x="318" y="49"/>
                  </a:lnTo>
                  <a:lnTo>
                    <a:pt x="326" y="51"/>
                  </a:lnTo>
                  <a:lnTo>
                    <a:pt x="336" y="52"/>
                  </a:lnTo>
                  <a:lnTo>
                    <a:pt x="343" y="52"/>
                  </a:lnTo>
                  <a:lnTo>
                    <a:pt x="351" y="52"/>
                  </a:lnTo>
                  <a:lnTo>
                    <a:pt x="361" y="51"/>
                  </a:lnTo>
                  <a:lnTo>
                    <a:pt x="374" y="51"/>
                  </a:lnTo>
                  <a:lnTo>
                    <a:pt x="386" y="48"/>
                  </a:lnTo>
                  <a:lnTo>
                    <a:pt x="400" y="47"/>
                  </a:lnTo>
                  <a:lnTo>
                    <a:pt x="412" y="46"/>
                  </a:lnTo>
                  <a:lnTo>
                    <a:pt x="422" y="46"/>
                  </a:lnTo>
                  <a:lnTo>
                    <a:pt x="429" y="46"/>
                  </a:lnTo>
                  <a:lnTo>
                    <a:pt x="436" y="46"/>
                  </a:lnTo>
                  <a:lnTo>
                    <a:pt x="438" y="43"/>
                  </a:lnTo>
                  <a:lnTo>
                    <a:pt x="435" y="39"/>
                  </a:lnTo>
                  <a:lnTo>
                    <a:pt x="428" y="37"/>
                  </a:lnTo>
                  <a:lnTo>
                    <a:pt x="422" y="32"/>
                  </a:lnTo>
                  <a:lnTo>
                    <a:pt x="422" y="28"/>
                  </a:lnTo>
                  <a:lnTo>
                    <a:pt x="428" y="23"/>
                  </a:lnTo>
                  <a:lnTo>
                    <a:pt x="437" y="23"/>
                  </a:lnTo>
                  <a:lnTo>
                    <a:pt x="445" y="24"/>
                  </a:lnTo>
                  <a:lnTo>
                    <a:pt x="445" y="22"/>
                  </a:lnTo>
                  <a:lnTo>
                    <a:pt x="439" y="17"/>
                  </a:lnTo>
                  <a:lnTo>
                    <a:pt x="428" y="15"/>
                  </a:lnTo>
                  <a:lnTo>
                    <a:pt x="421" y="14"/>
                  </a:lnTo>
                  <a:lnTo>
                    <a:pt x="415" y="11"/>
                  </a:lnTo>
                  <a:lnTo>
                    <a:pt x="408" y="10"/>
                  </a:lnTo>
                  <a:lnTo>
                    <a:pt x="402" y="9"/>
                  </a:lnTo>
                  <a:lnTo>
                    <a:pt x="397" y="7"/>
                  </a:lnTo>
                  <a:lnTo>
                    <a:pt x="391" y="6"/>
                  </a:lnTo>
                  <a:lnTo>
                    <a:pt x="387" y="6"/>
                  </a:lnTo>
                  <a:lnTo>
                    <a:pt x="384" y="5"/>
                  </a:lnTo>
                  <a:lnTo>
                    <a:pt x="377" y="5"/>
                  </a:lnTo>
                  <a:lnTo>
                    <a:pt x="369" y="7"/>
                  </a:lnTo>
                  <a:lnTo>
                    <a:pt x="360" y="9"/>
                  </a:lnTo>
                  <a:lnTo>
                    <a:pt x="351"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9" name="Freeform 468"/>
            <p:cNvSpPr>
              <a:spLocks/>
            </p:cNvSpPr>
            <p:nvPr/>
          </p:nvSpPr>
          <p:spPr bwMode="auto">
            <a:xfrm>
              <a:off x="5485" y="3009"/>
              <a:ext cx="78" cy="251"/>
            </a:xfrm>
            <a:custGeom>
              <a:avLst/>
              <a:gdLst>
                <a:gd name="T0" fmla="*/ 0 w 157"/>
                <a:gd name="T1" fmla="*/ 1 h 501"/>
                <a:gd name="T2" fmla="*/ 0 w 157"/>
                <a:gd name="T3" fmla="*/ 1 h 501"/>
                <a:gd name="T4" fmla="*/ 0 w 157"/>
                <a:gd name="T5" fmla="*/ 1 h 501"/>
                <a:gd name="T6" fmla="*/ 0 w 157"/>
                <a:gd name="T7" fmla="*/ 1 h 501"/>
                <a:gd name="T8" fmla="*/ 0 w 157"/>
                <a:gd name="T9" fmla="*/ 1 h 501"/>
                <a:gd name="T10" fmla="*/ 0 w 157"/>
                <a:gd name="T11" fmla="*/ 1 h 501"/>
                <a:gd name="T12" fmla="*/ 0 w 157"/>
                <a:gd name="T13" fmla="*/ 1 h 501"/>
                <a:gd name="T14" fmla="*/ 0 w 157"/>
                <a:gd name="T15" fmla="*/ 1 h 501"/>
                <a:gd name="T16" fmla="*/ 0 w 157"/>
                <a:gd name="T17" fmla="*/ 1 h 501"/>
                <a:gd name="T18" fmla="*/ 0 w 157"/>
                <a:gd name="T19" fmla="*/ 1 h 501"/>
                <a:gd name="T20" fmla="*/ 0 w 157"/>
                <a:gd name="T21" fmla="*/ 1 h 501"/>
                <a:gd name="T22" fmla="*/ 0 w 157"/>
                <a:gd name="T23" fmla="*/ 1 h 501"/>
                <a:gd name="T24" fmla="*/ 0 w 157"/>
                <a:gd name="T25" fmla="*/ 1 h 501"/>
                <a:gd name="T26" fmla="*/ 0 w 157"/>
                <a:gd name="T27" fmla="*/ 1 h 501"/>
                <a:gd name="T28" fmla="*/ 0 w 157"/>
                <a:gd name="T29" fmla="*/ 1 h 501"/>
                <a:gd name="T30" fmla="*/ 0 w 157"/>
                <a:gd name="T31" fmla="*/ 1 h 501"/>
                <a:gd name="T32" fmla="*/ 0 w 157"/>
                <a:gd name="T33" fmla="*/ 1 h 501"/>
                <a:gd name="T34" fmla="*/ 0 w 157"/>
                <a:gd name="T35" fmla="*/ 1 h 501"/>
                <a:gd name="T36" fmla="*/ 0 w 157"/>
                <a:gd name="T37" fmla="*/ 1 h 501"/>
                <a:gd name="T38" fmla="*/ 0 w 157"/>
                <a:gd name="T39" fmla="*/ 1 h 501"/>
                <a:gd name="T40" fmla="*/ 0 w 157"/>
                <a:gd name="T41" fmla="*/ 1 h 501"/>
                <a:gd name="T42" fmla="*/ 0 w 157"/>
                <a:gd name="T43" fmla="*/ 1 h 501"/>
                <a:gd name="T44" fmla="*/ 0 w 157"/>
                <a:gd name="T45" fmla="*/ 1 h 501"/>
                <a:gd name="T46" fmla="*/ 0 w 157"/>
                <a:gd name="T47" fmla="*/ 1 h 501"/>
                <a:gd name="T48" fmla="*/ 0 w 157"/>
                <a:gd name="T49" fmla="*/ 1 h 501"/>
                <a:gd name="T50" fmla="*/ 0 w 157"/>
                <a:gd name="T51" fmla="*/ 1 h 501"/>
                <a:gd name="T52" fmla="*/ 0 w 157"/>
                <a:gd name="T53" fmla="*/ 1 h 501"/>
                <a:gd name="T54" fmla="*/ 0 w 157"/>
                <a:gd name="T55" fmla="*/ 1 h 501"/>
                <a:gd name="T56" fmla="*/ 0 w 157"/>
                <a:gd name="T57" fmla="*/ 1 h 501"/>
                <a:gd name="T58" fmla="*/ 0 w 157"/>
                <a:gd name="T59" fmla="*/ 1 h 501"/>
                <a:gd name="T60" fmla="*/ 0 w 157"/>
                <a:gd name="T61" fmla="*/ 1 h 501"/>
                <a:gd name="T62" fmla="*/ 0 w 157"/>
                <a:gd name="T63" fmla="*/ 1 h 501"/>
                <a:gd name="T64" fmla="*/ 0 w 157"/>
                <a:gd name="T65" fmla="*/ 1 h 501"/>
                <a:gd name="T66" fmla="*/ 0 w 157"/>
                <a:gd name="T67" fmla="*/ 1 h 501"/>
                <a:gd name="T68" fmla="*/ 0 w 157"/>
                <a:gd name="T69" fmla="*/ 1 h 501"/>
                <a:gd name="T70" fmla="*/ 0 w 157"/>
                <a:gd name="T71" fmla="*/ 1 h 501"/>
                <a:gd name="T72" fmla="*/ 0 w 157"/>
                <a:gd name="T73" fmla="*/ 1 h 501"/>
                <a:gd name="T74" fmla="*/ 0 w 157"/>
                <a:gd name="T75" fmla="*/ 1 h 501"/>
                <a:gd name="T76" fmla="*/ 0 w 157"/>
                <a:gd name="T77" fmla="*/ 1 h 501"/>
                <a:gd name="T78" fmla="*/ 0 w 157"/>
                <a:gd name="T79" fmla="*/ 1 h 501"/>
                <a:gd name="T80" fmla="*/ 0 w 157"/>
                <a:gd name="T81" fmla="*/ 1 h 501"/>
                <a:gd name="T82" fmla="*/ 0 w 157"/>
                <a:gd name="T83" fmla="*/ 1 h 501"/>
                <a:gd name="T84" fmla="*/ 0 w 157"/>
                <a:gd name="T85" fmla="*/ 1 h 501"/>
                <a:gd name="T86" fmla="*/ 0 w 157"/>
                <a:gd name="T87" fmla="*/ 1 h 501"/>
                <a:gd name="T88" fmla="*/ 0 w 157"/>
                <a:gd name="T89" fmla="*/ 1 h 501"/>
                <a:gd name="T90" fmla="*/ 0 w 157"/>
                <a:gd name="T91" fmla="*/ 1 h 501"/>
                <a:gd name="T92" fmla="*/ 0 w 157"/>
                <a:gd name="T93" fmla="*/ 1 h 501"/>
                <a:gd name="T94" fmla="*/ 0 w 157"/>
                <a:gd name="T95" fmla="*/ 1 h 501"/>
                <a:gd name="T96" fmla="*/ 0 w 157"/>
                <a:gd name="T97" fmla="*/ 1 h 501"/>
                <a:gd name="T98" fmla="*/ 0 w 157"/>
                <a:gd name="T99" fmla="*/ 1 h 501"/>
                <a:gd name="T100" fmla="*/ 0 w 157"/>
                <a:gd name="T101" fmla="*/ 1 h 501"/>
                <a:gd name="T102" fmla="*/ 0 w 157"/>
                <a:gd name="T103" fmla="*/ 1 h 501"/>
                <a:gd name="T104" fmla="*/ 0 w 157"/>
                <a:gd name="T105" fmla="*/ 1 h 501"/>
                <a:gd name="T106" fmla="*/ 0 w 157"/>
                <a:gd name="T107" fmla="*/ 1 h 501"/>
                <a:gd name="T108" fmla="*/ 0 w 157"/>
                <a:gd name="T109" fmla="*/ 1 h 501"/>
                <a:gd name="T110" fmla="*/ 0 w 157"/>
                <a:gd name="T111" fmla="*/ 1 h 501"/>
                <a:gd name="T112" fmla="*/ 0 w 157"/>
                <a:gd name="T113" fmla="*/ 1 h 501"/>
                <a:gd name="T114" fmla="*/ 0 w 157"/>
                <a:gd name="T115" fmla="*/ 1 h 501"/>
                <a:gd name="T116" fmla="*/ 0 w 157"/>
                <a:gd name="T117" fmla="*/ 1 h 501"/>
                <a:gd name="T118" fmla="*/ 0 w 157"/>
                <a:gd name="T119" fmla="*/ 1 h 501"/>
                <a:gd name="T120" fmla="*/ 0 w 157"/>
                <a:gd name="T121" fmla="*/ 1 h 501"/>
                <a:gd name="T122" fmla="*/ 0 w 157"/>
                <a:gd name="T123" fmla="*/ 1 h 5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7"/>
                <a:gd name="T187" fmla="*/ 0 h 501"/>
                <a:gd name="T188" fmla="*/ 157 w 157"/>
                <a:gd name="T189" fmla="*/ 501 h 5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7" h="501">
                  <a:moveTo>
                    <a:pt x="0" y="0"/>
                  </a:moveTo>
                  <a:lnTo>
                    <a:pt x="4" y="9"/>
                  </a:lnTo>
                  <a:lnTo>
                    <a:pt x="10" y="23"/>
                  </a:lnTo>
                  <a:lnTo>
                    <a:pt x="16" y="36"/>
                  </a:lnTo>
                  <a:lnTo>
                    <a:pt x="26" y="46"/>
                  </a:lnTo>
                  <a:lnTo>
                    <a:pt x="31" y="43"/>
                  </a:lnTo>
                  <a:lnTo>
                    <a:pt x="38" y="40"/>
                  </a:lnTo>
                  <a:lnTo>
                    <a:pt x="48" y="34"/>
                  </a:lnTo>
                  <a:lnTo>
                    <a:pt x="57" y="30"/>
                  </a:lnTo>
                  <a:lnTo>
                    <a:pt x="66" y="25"/>
                  </a:lnTo>
                  <a:lnTo>
                    <a:pt x="74" y="20"/>
                  </a:lnTo>
                  <a:lnTo>
                    <a:pt x="82" y="17"/>
                  </a:lnTo>
                  <a:lnTo>
                    <a:pt x="87" y="15"/>
                  </a:lnTo>
                  <a:lnTo>
                    <a:pt x="95" y="12"/>
                  </a:lnTo>
                  <a:lnTo>
                    <a:pt x="102" y="11"/>
                  </a:lnTo>
                  <a:lnTo>
                    <a:pt x="107" y="11"/>
                  </a:lnTo>
                  <a:lnTo>
                    <a:pt x="113" y="13"/>
                  </a:lnTo>
                  <a:lnTo>
                    <a:pt x="117" y="15"/>
                  </a:lnTo>
                  <a:lnTo>
                    <a:pt x="122" y="15"/>
                  </a:lnTo>
                  <a:lnTo>
                    <a:pt x="128" y="16"/>
                  </a:lnTo>
                  <a:lnTo>
                    <a:pt x="135" y="16"/>
                  </a:lnTo>
                  <a:lnTo>
                    <a:pt x="141" y="16"/>
                  </a:lnTo>
                  <a:lnTo>
                    <a:pt x="148" y="16"/>
                  </a:lnTo>
                  <a:lnTo>
                    <a:pt x="152" y="16"/>
                  </a:lnTo>
                  <a:lnTo>
                    <a:pt x="157" y="16"/>
                  </a:lnTo>
                  <a:lnTo>
                    <a:pt x="156" y="23"/>
                  </a:lnTo>
                  <a:lnTo>
                    <a:pt x="153" y="32"/>
                  </a:lnTo>
                  <a:lnTo>
                    <a:pt x="151" y="41"/>
                  </a:lnTo>
                  <a:lnTo>
                    <a:pt x="150" y="48"/>
                  </a:lnTo>
                  <a:lnTo>
                    <a:pt x="150" y="57"/>
                  </a:lnTo>
                  <a:lnTo>
                    <a:pt x="150" y="71"/>
                  </a:lnTo>
                  <a:lnTo>
                    <a:pt x="150" y="84"/>
                  </a:lnTo>
                  <a:lnTo>
                    <a:pt x="149" y="91"/>
                  </a:lnTo>
                  <a:lnTo>
                    <a:pt x="148" y="97"/>
                  </a:lnTo>
                  <a:lnTo>
                    <a:pt x="145" y="108"/>
                  </a:lnTo>
                  <a:lnTo>
                    <a:pt x="144" y="119"/>
                  </a:lnTo>
                  <a:lnTo>
                    <a:pt x="144" y="129"/>
                  </a:lnTo>
                  <a:lnTo>
                    <a:pt x="143" y="137"/>
                  </a:lnTo>
                  <a:lnTo>
                    <a:pt x="142" y="146"/>
                  </a:lnTo>
                  <a:lnTo>
                    <a:pt x="141" y="156"/>
                  </a:lnTo>
                  <a:lnTo>
                    <a:pt x="140" y="163"/>
                  </a:lnTo>
                  <a:lnTo>
                    <a:pt x="137" y="170"/>
                  </a:lnTo>
                  <a:lnTo>
                    <a:pt x="135" y="180"/>
                  </a:lnTo>
                  <a:lnTo>
                    <a:pt x="133" y="191"/>
                  </a:lnTo>
                  <a:lnTo>
                    <a:pt x="132" y="199"/>
                  </a:lnTo>
                  <a:lnTo>
                    <a:pt x="130" y="207"/>
                  </a:lnTo>
                  <a:lnTo>
                    <a:pt x="129" y="215"/>
                  </a:lnTo>
                  <a:lnTo>
                    <a:pt x="126" y="224"/>
                  </a:lnTo>
                  <a:lnTo>
                    <a:pt x="120" y="234"/>
                  </a:lnTo>
                  <a:lnTo>
                    <a:pt x="115" y="244"/>
                  </a:lnTo>
                  <a:lnTo>
                    <a:pt x="115" y="252"/>
                  </a:lnTo>
                  <a:lnTo>
                    <a:pt x="117" y="261"/>
                  </a:lnTo>
                  <a:lnTo>
                    <a:pt x="119" y="269"/>
                  </a:lnTo>
                  <a:lnTo>
                    <a:pt x="120" y="285"/>
                  </a:lnTo>
                  <a:lnTo>
                    <a:pt x="119" y="312"/>
                  </a:lnTo>
                  <a:lnTo>
                    <a:pt x="117" y="339"/>
                  </a:lnTo>
                  <a:lnTo>
                    <a:pt x="113" y="361"/>
                  </a:lnTo>
                  <a:lnTo>
                    <a:pt x="110" y="381"/>
                  </a:lnTo>
                  <a:lnTo>
                    <a:pt x="105" y="402"/>
                  </a:lnTo>
                  <a:lnTo>
                    <a:pt x="102" y="423"/>
                  </a:lnTo>
                  <a:lnTo>
                    <a:pt x="100" y="435"/>
                  </a:lnTo>
                  <a:lnTo>
                    <a:pt x="99" y="444"/>
                  </a:lnTo>
                  <a:lnTo>
                    <a:pt x="97" y="458"/>
                  </a:lnTo>
                  <a:lnTo>
                    <a:pt x="94" y="475"/>
                  </a:lnTo>
                  <a:lnTo>
                    <a:pt x="90" y="492"/>
                  </a:lnTo>
                  <a:lnTo>
                    <a:pt x="87" y="493"/>
                  </a:lnTo>
                  <a:lnTo>
                    <a:pt x="86" y="495"/>
                  </a:lnTo>
                  <a:lnTo>
                    <a:pt x="83" y="497"/>
                  </a:lnTo>
                  <a:lnTo>
                    <a:pt x="81" y="498"/>
                  </a:lnTo>
                  <a:lnTo>
                    <a:pt x="74" y="501"/>
                  </a:lnTo>
                  <a:lnTo>
                    <a:pt x="66" y="501"/>
                  </a:lnTo>
                  <a:lnTo>
                    <a:pt x="57" y="500"/>
                  </a:lnTo>
                  <a:lnTo>
                    <a:pt x="49" y="498"/>
                  </a:lnTo>
                  <a:lnTo>
                    <a:pt x="45" y="497"/>
                  </a:lnTo>
                  <a:lnTo>
                    <a:pt x="42" y="496"/>
                  </a:lnTo>
                  <a:lnTo>
                    <a:pt x="38" y="493"/>
                  </a:lnTo>
                  <a:lnTo>
                    <a:pt x="36" y="492"/>
                  </a:lnTo>
                  <a:lnTo>
                    <a:pt x="31" y="490"/>
                  </a:lnTo>
                  <a:lnTo>
                    <a:pt x="28" y="488"/>
                  </a:lnTo>
                  <a:lnTo>
                    <a:pt x="25" y="486"/>
                  </a:lnTo>
                  <a:lnTo>
                    <a:pt x="22" y="485"/>
                  </a:lnTo>
                  <a:lnTo>
                    <a:pt x="22" y="477"/>
                  </a:lnTo>
                  <a:lnTo>
                    <a:pt x="21" y="467"/>
                  </a:lnTo>
                  <a:lnTo>
                    <a:pt x="20" y="454"/>
                  </a:lnTo>
                  <a:lnTo>
                    <a:pt x="20" y="442"/>
                  </a:lnTo>
                  <a:lnTo>
                    <a:pt x="20" y="435"/>
                  </a:lnTo>
                  <a:lnTo>
                    <a:pt x="20" y="425"/>
                  </a:lnTo>
                  <a:lnTo>
                    <a:pt x="18" y="415"/>
                  </a:lnTo>
                  <a:lnTo>
                    <a:pt x="15" y="402"/>
                  </a:lnTo>
                  <a:lnTo>
                    <a:pt x="11" y="379"/>
                  </a:lnTo>
                  <a:lnTo>
                    <a:pt x="8" y="356"/>
                  </a:lnTo>
                  <a:lnTo>
                    <a:pt x="10" y="337"/>
                  </a:lnTo>
                  <a:lnTo>
                    <a:pt x="11" y="323"/>
                  </a:lnTo>
                  <a:lnTo>
                    <a:pt x="12" y="320"/>
                  </a:lnTo>
                  <a:lnTo>
                    <a:pt x="12" y="315"/>
                  </a:lnTo>
                  <a:lnTo>
                    <a:pt x="12" y="310"/>
                  </a:lnTo>
                  <a:lnTo>
                    <a:pt x="11" y="307"/>
                  </a:lnTo>
                  <a:lnTo>
                    <a:pt x="10" y="303"/>
                  </a:lnTo>
                  <a:lnTo>
                    <a:pt x="8" y="298"/>
                  </a:lnTo>
                  <a:lnTo>
                    <a:pt x="8" y="292"/>
                  </a:lnTo>
                  <a:lnTo>
                    <a:pt x="8" y="287"/>
                  </a:lnTo>
                  <a:lnTo>
                    <a:pt x="8" y="283"/>
                  </a:lnTo>
                  <a:lnTo>
                    <a:pt x="7" y="276"/>
                  </a:lnTo>
                  <a:lnTo>
                    <a:pt x="5" y="269"/>
                  </a:lnTo>
                  <a:lnTo>
                    <a:pt x="3" y="262"/>
                  </a:lnTo>
                  <a:lnTo>
                    <a:pt x="0" y="256"/>
                  </a:lnTo>
                  <a:lnTo>
                    <a:pt x="2" y="248"/>
                  </a:lnTo>
                  <a:lnTo>
                    <a:pt x="2" y="241"/>
                  </a:lnTo>
                  <a:lnTo>
                    <a:pt x="3" y="236"/>
                  </a:lnTo>
                  <a:lnTo>
                    <a:pt x="4" y="223"/>
                  </a:lnTo>
                  <a:lnTo>
                    <a:pt x="7" y="200"/>
                  </a:lnTo>
                  <a:lnTo>
                    <a:pt x="12" y="177"/>
                  </a:lnTo>
                  <a:lnTo>
                    <a:pt x="14" y="162"/>
                  </a:lnTo>
                  <a:lnTo>
                    <a:pt x="14" y="156"/>
                  </a:lnTo>
                  <a:lnTo>
                    <a:pt x="14" y="147"/>
                  </a:lnTo>
                  <a:lnTo>
                    <a:pt x="14" y="139"/>
                  </a:lnTo>
                  <a:lnTo>
                    <a:pt x="14" y="133"/>
                  </a:lnTo>
                  <a:lnTo>
                    <a:pt x="15" y="129"/>
                  </a:lnTo>
                  <a:lnTo>
                    <a:pt x="15" y="123"/>
                  </a:lnTo>
                  <a:lnTo>
                    <a:pt x="14" y="117"/>
                  </a:lnTo>
                  <a:lnTo>
                    <a:pt x="12" y="111"/>
                  </a:lnTo>
                  <a:lnTo>
                    <a:pt x="10" y="87"/>
                  </a:lnTo>
                  <a:lnTo>
                    <a:pt x="6" y="51"/>
                  </a:lnTo>
                  <a:lnTo>
                    <a:pt x="2" y="17"/>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0" name="Freeform 469"/>
            <p:cNvSpPr>
              <a:spLocks/>
            </p:cNvSpPr>
            <p:nvPr/>
          </p:nvSpPr>
          <p:spPr bwMode="auto">
            <a:xfrm>
              <a:off x="5424" y="3009"/>
              <a:ext cx="69" cy="301"/>
            </a:xfrm>
            <a:custGeom>
              <a:avLst/>
              <a:gdLst>
                <a:gd name="T0" fmla="*/ 1 w 138"/>
                <a:gd name="T1" fmla="*/ 1 h 602"/>
                <a:gd name="T2" fmla="*/ 1 w 138"/>
                <a:gd name="T3" fmla="*/ 1 h 602"/>
                <a:gd name="T4" fmla="*/ 1 w 138"/>
                <a:gd name="T5" fmla="*/ 1 h 602"/>
                <a:gd name="T6" fmla="*/ 1 w 138"/>
                <a:gd name="T7" fmla="*/ 1 h 602"/>
                <a:gd name="T8" fmla="*/ 1 w 138"/>
                <a:gd name="T9" fmla="*/ 1 h 602"/>
                <a:gd name="T10" fmla="*/ 1 w 138"/>
                <a:gd name="T11" fmla="*/ 1 h 602"/>
                <a:gd name="T12" fmla="*/ 1 w 138"/>
                <a:gd name="T13" fmla="*/ 1 h 602"/>
                <a:gd name="T14" fmla="*/ 1 w 138"/>
                <a:gd name="T15" fmla="*/ 1 h 602"/>
                <a:gd name="T16" fmla="*/ 1 w 138"/>
                <a:gd name="T17" fmla="*/ 1 h 602"/>
                <a:gd name="T18" fmla="*/ 1 w 138"/>
                <a:gd name="T19" fmla="*/ 1 h 602"/>
                <a:gd name="T20" fmla="*/ 1 w 138"/>
                <a:gd name="T21" fmla="*/ 1 h 602"/>
                <a:gd name="T22" fmla="*/ 1 w 138"/>
                <a:gd name="T23" fmla="*/ 1 h 602"/>
                <a:gd name="T24" fmla="*/ 1 w 138"/>
                <a:gd name="T25" fmla="*/ 1 h 602"/>
                <a:gd name="T26" fmla="*/ 1 w 138"/>
                <a:gd name="T27" fmla="*/ 1 h 602"/>
                <a:gd name="T28" fmla="*/ 1 w 138"/>
                <a:gd name="T29" fmla="*/ 1 h 602"/>
                <a:gd name="T30" fmla="*/ 1 w 138"/>
                <a:gd name="T31" fmla="*/ 1 h 602"/>
                <a:gd name="T32" fmla="*/ 1 w 138"/>
                <a:gd name="T33" fmla="*/ 1 h 602"/>
                <a:gd name="T34" fmla="*/ 1 w 138"/>
                <a:gd name="T35" fmla="*/ 1 h 602"/>
                <a:gd name="T36" fmla="*/ 1 w 138"/>
                <a:gd name="T37" fmla="*/ 1 h 602"/>
                <a:gd name="T38" fmla="*/ 1 w 138"/>
                <a:gd name="T39" fmla="*/ 1 h 602"/>
                <a:gd name="T40" fmla="*/ 1 w 138"/>
                <a:gd name="T41" fmla="*/ 1 h 602"/>
                <a:gd name="T42" fmla="*/ 1 w 138"/>
                <a:gd name="T43" fmla="*/ 1 h 602"/>
                <a:gd name="T44" fmla="*/ 1 w 138"/>
                <a:gd name="T45" fmla="*/ 1 h 602"/>
                <a:gd name="T46" fmla="*/ 1 w 138"/>
                <a:gd name="T47" fmla="*/ 1 h 602"/>
                <a:gd name="T48" fmla="*/ 1 w 138"/>
                <a:gd name="T49" fmla="*/ 1 h 602"/>
                <a:gd name="T50" fmla="*/ 1 w 138"/>
                <a:gd name="T51" fmla="*/ 1 h 602"/>
                <a:gd name="T52" fmla="*/ 1 w 138"/>
                <a:gd name="T53" fmla="*/ 1 h 602"/>
                <a:gd name="T54" fmla="*/ 1 w 138"/>
                <a:gd name="T55" fmla="*/ 1 h 602"/>
                <a:gd name="T56" fmla="*/ 1 w 138"/>
                <a:gd name="T57" fmla="*/ 1 h 602"/>
                <a:gd name="T58" fmla="*/ 1 w 138"/>
                <a:gd name="T59" fmla="*/ 1 h 602"/>
                <a:gd name="T60" fmla="*/ 1 w 138"/>
                <a:gd name="T61" fmla="*/ 1 h 602"/>
                <a:gd name="T62" fmla="*/ 1 w 138"/>
                <a:gd name="T63" fmla="*/ 1 h 602"/>
                <a:gd name="T64" fmla="*/ 1 w 138"/>
                <a:gd name="T65" fmla="*/ 1 h 602"/>
                <a:gd name="T66" fmla="*/ 1 w 138"/>
                <a:gd name="T67" fmla="*/ 1 h 602"/>
                <a:gd name="T68" fmla="*/ 1 w 138"/>
                <a:gd name="T69" fmla="*/ 1 h 602"/>
                <a:gd name="T70" fmla="*/ 1 w 138"/>
                <a:gd name="T71" fmla="*/ 1 h 602"/>
                <a:gd name="T72" fmla="*/ 1 w 138"/>
                <a:gd name="T73" fmla="*/ 1 h 602"/>
                <a:gd name="T74" fmla="*/ 1 w 138"/>
                <a:gd name="T75" fmla="*/ 1 h 602"/>
                <a:gd name="T76" fmla="*/ 1 w 138"/>
                <a:gd name="T77" fmla="*/ 1 h 602"/>
                <a:gd name="T78" fmla="*/ 1 w 138"/>
                <a:gd name="T79" fmla="*/ 1 h 602"/>
                <a:gd name="T80" fmla="*/ 1 w 138"/>
                <a:gd name="T81" fmla="*/ 1 h 602"/>
                <a:gd name="T82" fmla="*/ 1 w 138"/>
                <a:gd name="T83" fmla="*/ 1 h 602"/>
                <a:gd name="T84" fmla="*/ 1 w 138"/>
                <a:gd name="T85" fmla="*/ 1 h 602"/>
                <a:gd name="T86" fmla="*/ 1 w 138"/>
                <a:gd name="T87" fmla="*/ 1 h 602"/>
                <a:gd name="T88" fmla="*/ 1 w 138"/>
                <a:gd name="T89" fmla="*/ 1 h 602"/>
                <a:gd name="T90" fmla="*/ 1 w 138"/>
                <a:gd name="T91" fmla="*/ 1 h 602"/>
                <a:gd name="T92" fmla="*/ 1 w 138"/>
                <a:gd name="T93" fmla="*/ 1 h 602"/>
                <a:gd name="T94" fmla="*/ 1 w 138"/>
                <a:gd name="T95" fmla="*/ 1 h 602"/>
                <a:gd name="T96" fmla="*/ 1 w 138"/>
                <a:gd name="T97" fmla="*/ 1 h 602"/>
                <a:gd name="T98" fmla="*/ 1 w 138"/>
                <a:gd name="T99" fmla="*/ 1 h 602"/>
                <a:gd name="T100" fmla="*/ 1 w 138"/>
                <a:gd name="T101" fmla="*/ 1 h 602"/>
                <a:gd name="T102" fmla="*/ 1 w 138"/>
                <a:gd name="T103" fmla="*/ 1 h 6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8"/>
                <a:gd name="T157" fmla="*/ 0 h 602"/>
                <a:gd name="T158" fmla="*/ 138 w 138"/>
                <a:gd name="T159" fmla="*/ 602 h 6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8" h="602">
                  <a:moveTo>
                    <a:pt x="137" y="162"/>
                  </a:moveTo>
                  <a:lnTo>
                    <a:pt x="137" y="156"/>
                  </a:lnTo>
                  <a:lnTo>
                    <a:pt x="137" y="147"/>
                  </a:lnTo>
                  <a:lnTo>
                    <a:pt x="137" y="139"/>
                  </a:lnTo>
                  <a:lnTo>
                    <a:pt x="137" y="133"/>
                  </a:lnTo>
                  <a:lnTo>
                    <a:pt x="138" y="129"/>
                  </a:lnTo>
                  <a:lnTo>
                    <a:pt x="138" y="123"/>
                  </a:lnTo>
                  <a:lnTo>
                    <a:pt x="137" y="117"/>
                  </a:lnTo>
                  <a:lnTo>
                    <a:pt x="135" y="111"/>
                  </a:lnTo>
                  <a:lnTo>
                    <a:pt x="133" y="87"/>
                  </a:lnTo>
                  <a:lnTo>
                    <a:pt x="129" y="51"/>
                  </a:lnTo>
                  <a:lnTo>
                    <a:pt x="125" y="17"/>
                  </a:lnTo>
                  <a:lnTo>
                    <a:pt x="123" y="0"/>
                  </a:lnTo>
                  <a:lnTo>
                    <a:pt x="120" y="12"/>
                  </a:lnTo>
                  <a:lnTo>
                    <a:pt x="114" y="34"/>
                  </a:lnTo>
                  <a:lnTo>
                    <a:pt x="107" y="56"/>
                  </a:lnTo>
                  <a:lnTo>
                    <a:pt x="104" y="68"/>
                  </a:lnTo>
                  <a:lnTo>
                    <a:pt x="101" y="72"/>
                  </a:lnTo>
                  <a:lnTo>
                    <a:pt x="99" y="77"/>
                  </a:lnTo>
                  <a:lnTo>
                    <a:pt x="96" y="80"/>
                  </a:lnTo>
                  <a:lnTo>
                    <a:pt x="89" y="80"/>
                  </a:lnTo>
                  <a:lnTo>
                    <a:pt x="83" y="80"/>
                  </a:lnTo>
                  <a:lnTo>
                    <a:pt x="73" y="80"/>
                  </a:lnTo>
                  <a:lnTo>
                    <a:pt x="61" y="81"/>
                  </a:lnTo>
                  <a:lnTo>
                    <a:pt x="49" y="82"/>
                  </a:lnTo>
                  <a:lnTo>
                    <a:pt x="35" y="84"/>
                  </a:lnTo>
                  <a:lnTo>
                    <a:pt x="21" y="85"/>
                  </a:lnTo>
                  <a:lnTo>
                    <a:pt x="9" y="86"/>
                  </a:lnTo>
                  <a:lnTo>
                    <a:pt x="0" y="87"/>
                  </a:lnTo>
                  <a:lnTo>
                    <a:pt x="3" y="101"/>
                  </a:lnTo>
                  <a:lnTo>
                    <a:pt x="6" y="119"/>
                  </a:lnTo>
                  <a:lnTo>
                    <a:pt x="9" y="137"/>
                  </a:lnTo>
                  <a:lnTo>
                    <a:pt x="12" y="147"/>
                  </a:lnTo>
                  <a:lnTo>
                    <a:pt x="13" y="152"/>
                  </a:lnTo>
                  <a:lnTo>
                    <a:pt x="14" y="156"/>
                  </a:lnTo>
                  <a:lnTo>
                    <a:pt x="15" y="161"/>
                  </a:lnTo>
                  <a:lnTo>
                    <a:pt x="15" y="165"/>
                  </a:lnTo>
                  <a:lnTo>
                    <a:pt x="15" y="178"/>
                  </a:lnTo>
                  <a:lnTo>
                    <a:pt x="15" y="202"/>
                  </a:lnTo>
                  <a:lnTo>
                    <a:pt x="14" y="226"/>
                  </a:lnTo>
                  <a:lnTo>
                    <a:pt x="14" y="242"/>
                  </a:lnTo>
                  <a:lnTo>
                    <a:pt x="14" y="254"/>
                  </a:lnTo>
                  <a:lnTo>
                    <a:pt x="15" y="269"/>
                  </a:lnTo>
                  <a:lnTo>
                    <a:pt x="15" y="283"/>
                  </a:lnTo>
                  <a:lnTo>
                    <a:pt x="15" y="292"/>
                  </a:lnTo>
                  <a:lnTo>
                    <a:pt x="15" y="298"/>
                  </a:lnTo>
                  <a:lnTo>
                    <a:pt x="14" y="303"/>
                  </a:lnTo>
                  <a:lnTo>
                    <a:pt x="14" y="310"/>
                  </a:lnTo>
                  <a:lnTo>
                    <a:pt x="14" y="316"/>
                  </a:lnTo>
                  <a:lnTo>
                    <a:pt x="14" y="324"/>
                  </a:lnTo>
                  <a:lnTo>
                    <a:pt x="14" y="337"/>
                  </a:lnTo>
                  <a:lnTo>
                    <a:pt x="15" y="352"/>
                  </a:lnTo>
                  <a:lnTo>
                    <a:pt x="16" y="364"/>
                  </a:lnTo>
                  <a:lnTo>
                    <a:pt x="20" y="384"/>
                  </a:lnTo>
                  <a:lnTo>
                    <a:pt x="26" y="413"/>
                  </a:lnTo>
                  <a:lnTo>
                    <a:pt x="29" y="443"/>
                  </a:lnTo>
                  <a:lnTo>
                    <a:pt x="30" y="463"/>
                  </a:lnTo>
                  <a:lnTo>
                    <a:pt x="30" y="489"/>
                  </a:lnTo>
                  <a:lnTo>
                    <a:pt x="30" y="529"/>
                  </a:lnTo>
                  <a:lnTo>
                    <a:pt x="31" y="569"/>
                  </a:lnTo>
                  <a:lnTo>
                    <a:pt x="31" y="592"/>
                  </a:lnTo>
                  <a:lnTo>
                    <a:pt x="32" y="593"/>
                  </a:lnTo>
                  <a:lnTo>
                    <a:pt x="35" y="593"/>
                  </a:lnTo>
                  <a:lnTo>
                    <a:pt x="36" y="595"/>
                  </a:lnTo>
                  <a:lnTo>
                    <a:pt x="37" y="596"/>
                  </a:lnTo>
                  <a:lnTo>
                    <a:pt x="43" y="598"/>
                  </a:lnTo>
                  <a:lnTo>
                    <a:pt x="50" y="599"/>
                  </a:lnTo>
                  <a:lnTo>
                    <a:pt x="58" y="600"/>
                  </a:lnTo>
                  <a:lnTo>
                    <a:pt x="66" y="602"/>
                  </a:lnTo>
                  <a:lnTo>
                    <a:pt x="74" y="602"/>
                  </a:lnTo>
                  <a:lnTo>
                    <a:pt x="83" y="602"/>
                  </a:lnTo>
                  <a:lnTo>
                    <a:pt x="91" y="602"/>
                  </a:lnTo>
                  <a:lnTo>
                    <a:pt x="99" y="602"/>
                  </a:lnTo>
                  <a:lnTo>
                    <a:pt x="104" y="602"/>
                  </a:lnTo>
                  <a:lnTo>
                    <a:pt x="107" y="602"/>
                  </a:lnTo>
                  <a:lnTo>
                    <a:pt x="112" y="602"/>
                  </a:lnTo>
                  <a:lnTo>
                    <a:pt x="115" y="600"/>
                  </a:lnTo>
                  <a:lnTo>
                    <a:pt x="115" y="576"/>
                  </a:lnTo>
                  <a:lnTo>
                    <a:pt x="114" y="543"/>
                  </a:lnTo>
                  <a:lnTo>
                    <a:pt x="113" y="512"/>
                  </a:lnTo>
                  <a:lnTo>
                    <a:pt x="114" y="489"/>
                  </a:lnTo>
                  <a:lnTo>
                    <a:pt x="115" y="457"/>
                  </a:lnTo>
                  <a:lnTo>
                    <a:pt x="115" y="405"/>
                  </a:lnTo>
                  <a:lnTo>
                    <a:pt x="116" y="355"/>
                  </a:lnTo>
                  <a:lnTo>
                    <a:pt x="116" y="330"/>
                  </a:lnTo>
                  <a:lnTo>
                    <a:pt x="118" y="324"/>
                  </a:lnTo>
                  <a:lnTo>
                    <a:pt x="118" y="320"/>
                  </a:lnTo>
                  <a:lnTo>
                    <a:pt x="116" y="314"/>
                  </a:lnTo>
                  <a:lnTo>
                    <a:pt x="115" y="310"/>
                  </a:lnTo>
                  <a:lnTo>
                    <a:pt x="114" y="306"/>
                  </a:lnTo>
                  <a:lnTo>
                    <a:pt x="114" y="301"/>
                  </a:lnTo>
                  <a:lnTo>
                    <a:pt x="114" y="295"/>
                  </a:lnTo>
                  <a:lnTo>
                    <a:pt x="115" y="290"/>
                  </a:lnTo>
                  <a:lnTo>
                    <a:pt x="118" y="280"/>
                  </a:lnTo>
                  <a:lnTo>
                    <a:pt x="120" y="265"/>
                  </a:lnTo>
                  <a:lnTo>
                    <a:pt x="122" y="251"/>
                  </a:lnTo>
                  <a:lnTo>
                    <a:pt x="123" y="239"/>
                  </a:lnTo>
                  <a:lnTo>
                    <a:pt x="123" y="230"/>
                  </a:lnTo>
                  <a:lnTo>
                    <a:pt x="123" y="219"/>
                  </a:lnTo>
                  <a:lnTo>
                    <a:pt x="123" y="210"/>
                  </a:lnTo>
                  <a:lnTo>
                    <a:pt x="123" y="203"/>
                  </a:lnTo>
                  <a:lnTo>
                    <a:pt x="123" y="193"/>
                  </a:lnTo>
                  <a:lnTo>
                    <a:pt x="127" y="181"/>
                  </a:lnTo>
                  <a:lnTo>
                    <a:pt x="131" y="170"/>
                  </a:lnTo>
                  <a:lnTo>
                    <a:pt x="137" y="16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1" name="Freeform 470"/>
            <p:cNvSpPr>
              <a:spLocks/>
            </p:cNvSpPr>
            <p:nvPr/>
          </p:nvSpPr>
          <p:spPr bwMode="auto">
            <a:xfrm>
              <a:off x="5382" y="2754"/>
              <a:ext cx="204" cy="299"/>
            </a:xfrm>
            <a:custGeom>
              <a:avLst/>
              <a:gdLst>
                <a:gd name="T0" fmla="*/ 1 w 408"/>
                <a:gd name="T1" fmla="*/ 1 h 596"/>
                <a:gd name="T2" fmla="*/ 1 w 408"/>
                <a:gd name="T3" fmla="*/ 1 h 596"/>
                <a:gd name="T4" fmla="*/ 1 w 408"/>
                <a:gd name="T5" fmla="*/ 1 h 596"/>
                <a:gd name="T6" fmla="*/ 1 w 408"/>
                <a:gd name="T7" fmla="*/ 1 h 596"/>
                <a:gd name="T8" fmla="*/ 1 w 408"/>
                <a:gd name="T9" fmla="*/ 1 h 596"/>
                <a:gd name="T10" fmla="*/ 1 w 408"/>
                <a:gd name="T11" fmla="*/ 1 h 596"/>
                <a:gd name="T12" fmla="*/ 1 w 408"/>
                <a:gd name="T13" fmla="*/ 1 h 596"/>
                <a:gd name="T14" fmla="*/ 1 w 408"/>
                <a:gd name="T15" fmla="*/ 1 h 596"/>
                <a:gd name="T16" fmla="*/ 1 w 408"/>
                <a:gd name="T17" fmla="*/ 1 h 596"/>
                <a:gd name="T18" fmla="*/ 1 w 408"/>
                <a:gd name="T19" fmla="*/ 1 h 596"/>
                <a:gd name="T20" fmla="*/ 1 w 408"/>
                <a:gd name="T21" fmla="*/ 1 h 596"/>
                <a:gd name="T22" fmla="*/ 1 w 408"/>
                <a:gd name="T23" fmla="*/ 1 h 596"/>
                <a:gd name="T24" fmla="*/ 1 w 408"/>
                <a:gd name="T25" fmla="*/ 0 h 596"/>
                <a:gd name="T26" fmla="*/ 1 w 408"/>
                <a:gd name="T27" fmla="*/ 1 h 596"/>
                <a:gd name="T28" fmla="*/ 1 w 408"/>
                <a:gd name="T29" fmla="*/ 1 h 596"/>
                <a:gd name="T30" fmla="*/ 1 w 408"/>
                <a:gd name="T31" fmla="*/ 1 h 596"/>
                <a:gd name="T32" fmla="*/ 1 w 408"/>
                <a:gd name="T33" fmla="*/ 1 h 596"/>
                <a:gd name="T34" fmla="*/ 1 w 408"/>
                <a:gd name="T35" fmla="*/ 1 h 596"/>
                <a:gd name="T36" fmla="*/ 1 w 408"/>
                <a:gd name="T37" fmla="*/ 1 h 596"/>
                <a:gd name="T38" fmla="*/ 1 w 408"/>
                <a:gd name="T39" fmla="*/ 1 h 596"/>
                <a:gd name="T40" fmla="*/ 1 w 408"/>
                <a:gd name="T41" fmla="*/ 1 h 596"/>
                <a:gd name="T42" fmla="*/ 1 w 408"/>
                <a:gd name="T43" fmla="*/ 1 h 596"/>
                <a:gd name="T44" fmla="*/ 1 w 408"/>
                <a:gd name="T45" fmla="*/ 1 h 596"/>
                <a:gd name="T46" fmla="*/ 1 w 408"/>
                <a:gd name="T47" fmla="*/ 1 h 596"/>
                <a:gd name="T48" fmla="*/ 1 w 408"/>
                <a:gd name="T49" fmla="*/ 1 h 596"/>
                <a:gd name="T50" fmla="*/ 1 w 408"/>
                <a:gd name="T51" fmla="*/ 1 h 596"/>
                <a:gd name="T52" fmla="*/ 1 w 408"/>
                <a:gd name="T53" fmla="*/ 1 h 596"/>
                <a:gd name="T54" fmla="*/ 1 w 408"/>
                <a:gd name="T55" fmla="*/ 1 h 596"/>
                <a:gd name="T56" fmla="*/ 1 w 408"/>
                <a:gd name="T57" fmla="*/ 1 h 596"/>
                <a:gd name="T58" fmla="*/ 1 w 408"/>
                <a:gd name="T59" fmla="*/ 1 h 596"/>
                <a:gd name="T60" fmla="*/ 1 w 408"/>
                <a:gd name="T61" fmla="*/ 1 h 596"/>
                <a:gd name="T62" fmla="*/ 1 w 408"/>
                <a:gd name="T63" fmla="*/ 1 h 596"/>
                <a:gd name="T64" fmla="*/ 1 w 408"/>
                <a:gd name="T65" fmla="*/ 1 h 596"/>
                <a:gd name="T66" fmla="*/ 1 w 408"/>
                <a:gd name="T67" fmla="*/ 1 h 596"/>
                <a:gd name="T68" fmla="*/ 1 w 408"/>
                <a:gd name="T69" fmla="*/ 1 h 596"/>
                <a:gd name="T70" fmla="*/ 1 w 408"/>
                <a:gd name="T71" fmla="*/ 1 h 596"/>
                <a:gd name="T72" fmla="*/ 0 w 408"/>
                <a:gd name="T73" fmla="*/ 1 h 596"/>
                <a:gd name="T74" fmla="*/ 1 w 408"/>
                <a:gd name="T75" fmla="*/ 1 h 596"/>
                <a:gd name="T76" fmla="*/ 1 w 408"/>
                <a:gd name="T77" fmla="*/ 1 h 596"/>
                <a:gd name="T78" fmla="*/ 1 w 408"/>
                <a:gd name="T79" fmla="*/ 1 h 596"/>
                <a:gd name="T80" fmla="*/ 1 w 408"/>
                <a:gd name="T81" fmla="*/ 1 h 596"/>
                <a:gd name="T82" fmla="*/ 1 w 408"/>
                <a:gd name="T83" fmla="*/ 1 h 596"/>
                <a:gd name="T84" fmla="*/ 1 w 408"/>
                <a:gd name="T85" fmla="*/ 1 h 596"/>
                <a:gd name="T86" fmla="*/ 1 w 408"/>
                <a:gd name="T87" fmla="*/ 1 h 596"/>
                <a:gd name="T88" fmla="*/ 1 w 408"/>
                <a:gd name="T89" fmla="*/ 1 h 596"/>
                <a:gd name="T90" fmla="*/ 1 w 408"/>
                <a:gd name="T91" fmla="*/ 1 h 596"/>
                <a:gd name="T92" fmla="*/ 1 w 408"/>
                <a:gd name="T93" fmla="*/ 1 h 596"/>
                <a:gd name="T94" fmla="*/ 1 w 408"/>
                <a:gd name="T95" fmla="*/ 1 h 596"/>
                <a:gd name="T96" fmla="*/ 1 w 408"/>
                <a:gd name="T97" fmla="*/ 1 h 596"/>
                <a:gd name="T98" fmla="*/ 1 w 408"/>
                <a:gd name="T99" fmla="*/ 1 h 596"/>
                <a:gd name="T100" fmla="*/ 1 w 408"/>
                <a:gd name="T101" fmla="*/ 1 h 596"/>
                <a:gd name="T102" fmla="*/ 1 w 408"/>
                <a:gd name="T103" fmla="*/ 1 h 596"/>
                <a:gd name="T104" fmla="*/ 1 w 408"/>
                <a:gd name="T105" fmla="*/ 1 h 596"/>
                <a:gd name="T106" fmla="*/ 1 w 408"/>
                <a:gd name="T107" fmla="*/ 1 h 596"/>
                <a:gd name="T108" fmla="*/ 1 w 408"/>
                <a:gd name="T109" fmla="*/ 1 h 596"/>
                <a:gd name="T110" fmla="*/ 1 w 408"/>
                <a:gd name="T111" fmla="*/ 1 h 596"/>
                <a:gd name="T112" fmla="*/ 1 w 408"/>
                <a:gd name="T113" fmla="*/ 1 h 596"/>
                <a:gd name="T114" fmla="*/ 1 w 408"/>
                <a:gd name="T115" fmla="*/ 1 h 596"/>
                <a:gd name="T116" fmla="*/ 1 w 408"/>
                <a:gd name="T117" fmla="*/ 1 h 596"/>
                <a:gd name="T118" fmla="*/ 1 w 408"/>
                <a:gd name="T119" fmla="*/ 1 h 596"/>
                <a:gd name="T120" fmla="*/ 1 w 408"/>
                <a:gd name="T121" fmla="*/ 1 h 5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8"/>
                <a:gd name="T184" fmla="*/ 0 h 596"/>
                <a:gd name="T185" fmla="*/ 408 w 408"/>
                <a:gd name="T186" fmla="*/ 596 h 59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8" h="596">
                  <a:moveTo>
                    <a:pt x="373" y="314"/>
                  </a:moveTo>
                  <a:lnTo>
                    <a:pt x="374" y="301"/>
                  </a:lnTo>
                  <a:lnTo>
                    <a:pt x="376" y="282"/>
                  </a:lnTo>
                  <a:lnTo>
                    <a:pt x="379" y="255"/>
                  </a:lnTo>
                  <a:lnTo>
                    <a:pt x="382" y="225"/>
                  </a:lnTo>
                  <a:lnTo>
                    <a:pt x="389" y="168"/>
                  </a:lnTo>
                  <a:lnTo>
                    <a:pt x="397" y="113"/>
                  </a:lnTo>
                  <a:lnTo>
                    <a:pt x="403" y="69"/>
                  </a:lnTo>
                  <a:lnTo>
                    <a:pt x="408" y="45"/>
                  </a:lnTo>
                  <a:lnTo>
                    <a:pt x="405" y="42"/>
                  </a:lnTo>
                  <a:lnTo>
                    <a:pt x="402" y="40"/>
                  </a:lnTo>
                  <a:lnTo>
                    <a:pt x="397" y="37"/>
                  </a:lnTo>
                  <a:lnTo>
                    <a:pt x="393" y="34"/>
                  </a:lnTo>
                  <a:lnTo>
                    <a:pt x="388" y="33"/>
                  </a:lnTo>
                  <a:lnTo>
                    <a:pt x="382" y="31"/>
                  </a:lnTo>
                  <a:lnTo>
                    <a:pt x="377" y="30"/>
                  </a:lnTo>
                  <a:lnTo>
                    <a:pt x="371" y="29"/>
                  </a:lnTo>
                  <a:lnTo>
                    <a:pt x="365" y="28"/>
                  </a:lnTo>
                  <a:lnTo>
                    <a:pt x="358" y="26"/>
                  </a:lnTo>
                  <a:lnTo>
                    <a:pt x="351" y="24"/>
                  </a:lnTo>
                  <a:lnTo>
                    <a:pt x="343" y="23"/>
                  </a:lnTo>
                  <a:lnTo>
                    <a:pt x="335" y="21"/>
                  </a:lnTo>
                  <a:lnTo>
                    <a:pt x="327" y="19"/>
                  </a:lnTo>
                  <a:lnTo>
                    <a:pt x="319" y="18"/>
                  </a:lnTo>
                  <a:lnTo>
                    <a:pt x="311" y="18"/>
                  </a:lnTo>
                  <a:lnTo>
                    <a:pt x="309" y="18"/>
                  </a:lnTo>
                  <a:lnTo>
                    <a:pt x="306" y="18"/>
                  </a:lnTo>
                  <a:lnTo>
                    <a:pt x="304" y="18"/>
                  </a:lnTo>
                  <a:lnTo>
                    <a:pt x="302" y="19"/>
                  </a:lnTo>
                  <a:lnTo>
                    <a:pt x="297" y="16"/>
                  </a:lnTo>
                  <a:lnTo>
                    <a:pt x="292" y="13"/>
                  </a:lnTo>
                  <a:lnTo>
                    <a:pt x="287" y="11"/>
                  </a:lnTo>
                  <a:lnTo>
                    <a:pt x="282" y="10"/>
                  </a:lnTo>
                  <a:lnTo>
                    <a:pt x="279" y="9"/>
                  </a:lnTo>
                  <a:lnTo>
                    <a:pt x="275" y="7"/>
                  </a:lnTo>
                  <a:lnTo>
                    <a:pt x="272" y="4"/>
                  </a:lnTo>
                  <a:lnTo>
                    <a:pt x="270" y="2"/>
                  </a:lnTo>
                  <a:lnTo>
                    <a:pt x="267" y="1"/>
                  </a:lnTo>
                  <a:lnTo>
                    <a:pt x="264" y="0"/>
                  </a:lnTo>
                  <a:lnTo>
                    <a:pt x="262" y="0"/>
                  </a:lnTo>
                  <a:lnTo>
                    <a:pt x="258" y="0"/>
                  </a:lnTo>
                  <a:lnTo>
                    <a:pt x="266" y="23"/>
                  </a:lnTo>
                  <a:lnTo>
                    <a:pt x="270" y="46"/>
                  </a:lnTo>
                  <a:lnTo>
                    <a:pt x="267" y="67"/>
                  </a:lnTo>
                  <a:lnTo>
                    <a:pt x="264" y="85"/>
                  </a:lnTo>
                  <a:lnTo>
                    <a:pt x="260" y="98"/>
                  </a:lnTo>
                  <a:lnTo>
                    <a:pt x="256" y="117"/>
                  </a:lnTo>
                  <a:lnTo>
                    <a:pt x="250" y="141"/>
                  </a:lnTo>
                  <a:lnTo>
                    <a:pt x="244" y="167"/>
                  </a:lnTo>
                  <a:lnTo>
                    <a:pt x="239" y="193"/>
                  </a:lnTo>
                  <a:lnTo>
                    <a:pt x="233" y="215"/>
                  </a:lnTo>
                  <a:lnTo>
                    <a:pt x="229" y="232"/>
                  </a:lnTo>
                  <a:lnTo>
                    <a:pt x="227" y="240"/>
                  </a:lnTo>
                  <a:lnTo>
                    <a:pt x="224" y="250"/>
                  </a:lnTo>
                  <a:lnTo>
                    <a:pt x="220" y="261"/>
                  </a:lnTo>
                  <a:lnTo>
                    <a:pt x="217" y="272"/>
                  </a:lnTo>
                  <a:lnTo>
                    <a:pt x="212" y="280"/>
                  </a:lnTo>
                  <a:lnTo>
                    <a:pt x="204" y="263"/>
                  </a:lnTo>
                  <a:lnTo>
                    <a:pt x="197" y="247"/>
                  </a:lnTo>
                  <a:lnTo>
                    <a:pt x="191" y="231"/>
                  </a:lnTo>
                  <a:lnTo>
                    <a:pt x="186" y="216"/>
                  </a:lnTo>
                  <a:lnTo>
                    <a:pt x="182" y="202"/>
                  </a:lnTo>
                  <a:lnTo>
                    <a:pt x="179" y="191"/>
                  </a:lnTo>
                  <a:lnTo>
                    <a:pt x="178" y="181"/>
                  </a:lnTo>
                  <a:lnTo>
                    <a:pt x="176" y="174"/>
                  </a:lnTo>
                  <a:lnTo>
                    <a:pt x="175" y="154"/>
                  </a:lnTo>
                  <a:lnTo>
                    <a:pt x="173" y="130"/>
                  </a:lnTo>
                  <a:lnTo>
                    <a:pt x="170" y="106"/>
                  </a:lnTo>
                  <a:lnTo>
                    <a:pt x="166" y="90"/>
                  </a:lnTo>
                  <a:lnTo>
                    <a:pt x="165" y="79"/>
                  </a:lnTo>
                  <a:lnTo>
                    <a:pt x="163" y="67"/>
                  </a:lnTo>
                  <a:lnTo>
                    <a:pt x="161" y="54"/>
                  </a:lnTo>
                  <a:lnTo>
                    <a:pt x="160" y="47"/>
                  </a:lnTo>
                  <a:lnTo>
                    <a:pt x="153" y="44"/>
                  </a:lnTo>
                  <a:lnTo>
                    <a:pt x="148" y="40"/>
                  </a:lnTo>
                  <a:lnTo>
                    <a:pt x="143" y="37"/>
                  </a:lnTo>
                  <a:lnTo>
                    <a:pt x="142" y="34"/>
                  </a:lnTo>
                  <a:lnTo>
                    <a:pt x="138" y="34"/>
                  </a:lnTo>
                  <a:lnTo>
                    <a:pt x="137" y="33"/>
                  </a:lnTo>
                  <a:lnTo>
                    <a:pt x="135" y="33"/>
                  </a:lnTo>
                  <a:lnTo>
                    <a:pt x="132" y="33"/>
                  </a:lnTo>
                  <a:lnTo>
                    <a:pt x="128" y="36"/>
                  </a:lnTo>
                  <a:lnTo>
                    <a:pt x="122" y="38"/>
                  </a:lnTo>
                  <a:lnTo>
                    <a:pt x="117" y="40"/>
                  </a:lnTo>
                  <a:lnTo>
                    <a:pt x="110" y="42"/>
                  </a:lnTo>
                  <a:lnTo>
                    <a:pt x="103" y="45"/>
                  </a:lnTo>
                  <a:lnTo>
                    <a:pt x="96" y="47"/>
                  </a:lnTo>
                  <a:lnTo>
                    <a:pt x="88" y="49"/>
                  </a:lnTo>
                  <a:lnTo>
                    <a:pt x="81" y="53"/>
                  </a:lnTo>
                  <a:lnTo>
                    <a:pt x="74" y="55"/>
                  </a:lnTo>
                  <a:lnTo>
                    <a:pt x="68" y="59"/>
                  </a:lnTo>
                  <a:lnTo>
                    <a:pt x="63" y="62"/>
                  </a:lnTo>
                  <a:lnTo>
                    <a:pt x="58" y="65"/>
                  </a:lnTo>
                  <a:lnTo>
                    <a:pt x="53" y="69"/>
                  </a:lnTo>
                  <a:lnTo>
                    <a:pt x="49" y="74"/>
                  </a:lnTo>
                  <a:lnTo>
                    <a:pt x="45" y="78"/>
                  </a:lnTo>
                  <a:lnTo>
                    <a:pt x="43" y="84"/>
                  </a:lnTo>
                  <a:lnTo>
                    <a:pt x="35" y="110"/>
                  </a:lnTo>
                  <a:lnTo>
                    <a:pt x="30" y="138"/>
                  </a:lnTo>
                  <a:lnTo>
                    <a:pt x="27" y="160"/>
                  </a:lnTo>
                  <a:lnTo>
                    <a:pt x="25" y="173"/>
                  </a:lnTo>
                  <a:lnTo>
                    <a:pt x="22" y="196"/>
                  </a:lnTo>
                  <a:lnTo>
                    <a:pt x="18" y="238"/>
                  </a:lnTo>
                  <a:lnTo>
                    <a:pt x="12" y="282"/>
                  </a:lnTo>
                  <a:lnTo>
                    <a:pt x="10" y="304"/>
                  </a:lnTo>
                  <a:lnTo>
                    <a:pt x="8" y="312"/>
                  </a:lnTo>
                  <a:lnTo>
                    <a:pt x="7" y="322"/>
                  </a:lnTo>
                  <a:lnTo>
                    <a:pt x="5" y="333"/>
                  </a:lnTo>
                  <a:lnTo>
                    <a:pt x="4" y="342"/>
                  </a:lnTo>
                  <a:lnTo>
                    <a:pt x="2" y="357"/>
                  </a:lnTo>
                  <a:lnTo>
                    <a:pt x="0" y="382"/>
                  </a:lnTo>
                  <a:lnTo>
                    <a:pt x="0" y="412"/>
                  </a:lnTo>
                  <a:lnTo>
                    <a:pt x="2" y="437"/>
                  </a:lnTo>
                  <a:lnTo>
                    <a:pt x="4" y="466"/>
                  </a:lnTo>
                  <a:lnTo>
                    <a:pt x="5" y="505"/>
                  </a:lnTo>
                  <a:lnTo>
                    <a:pt x="7" y="542"/>
                  </a:lnTo>
                  <a:lnTo>
                    <a:pt x="7" y="563"/>
                  </a:lnTo>
                  <a:lnTo>
                    <a:pt x="14" y="560"/>
                  </a:lnTo>
                  <a:lnTo>
                    <a:pt x="22" y="557"/>
                  </a:lnTo>
                  <a:lnTo>
                    <a:pt x="30" y="556"/>
                  </a:lnTo>
                  <a:lnTo>
                    <a:pt x="35" y="555"/>
                  </a:lnTo>
                  <a:lnTo>
                    <a:pt x="37" y="555"/>
                  </a:lnTo>
                  <a:lnTo>
                    <a:pt x="42" y="556"/>
                  </a:lnTo>
                  <a:lnTo>
                    <a:pt x="46" y="557"/>
                  </a:lnTo>
                  <a:lnTo>
                    <a:pt x="52" y="558"/>
                  </a:lnTo>
                  <a:lnTo>
                    <a:pt x="57" y="560"/>
                  </a:lnTo>
                  <a:lnTo>
                    <a:pt x="61" y="563"/>
                  </a:lnTo>
                  <a:lnTo>
                    <a:pt x="66" y="565"/>
                  </a:lnTo>
                  <a:lnTo>
                    <a:pt x="69" y="567"/>
                  </a:lnTo>
                  <a:lnTo>
                    <a:pt x="71" y="572"/>
                  </a:lnTo>
                  <a:lnTo>
                    <a:pt x="72" y="577"/>
                  </a:lnTo>
                  <a:lnTo>
                    <a:pt x="74" y="581"/>
                  </a:lnTo>
                  <a:lnTo>
                    <a:pt x="74" y="586"/>
                  </a:lnTo>
                  <a:lnTo>
                    <a:pt x="76" y="588"/>
                  </a:lnTo>
                  <a:lnTo>
                    <a:pt x="79" y="590"/>
                  </a:lnTo>
                  <a:lnTo>
                    <a:pt x="81" y="594"/>
                  </a:lnTo>
                  <a:lnTo>
                    <a:pt x="83" y="596"/>
                  </a:lnTo>
                  <a:lnTo>
                    <a:pt x="92" y="595"/>
                  </a:lnTo>
                  <a:lnTo>
                    <a:pt x="104" y="594"/>
                  </a:lnTo>
                  <a:lnTo>
                    <a:pt x="118" y="593"/>
                  </a:lnTo>
                  <a:lnTo>
                    <a:pt x="132" y="591"/>
                  </a:lnTo>
                  <a:lnTo>
                    <a:pt x="144" y="590"/>
                  </a:lnTo>
                  <a:lnTo>
                    <a:pt x="156" y="589"/>
                  </a:lnTo>
                  <a:lnTo>
                    <a:pt x="166" y="589"/>
                  </a:lnTo>
                  <a:lnTo>
                    <a:pt x="172" y="589"/>
                  </a:lnTo>
                  <a:lnTo>
                    <a:pt x="179" y="589"/>
                  </a:lnTo>
                  <a:lnTo>
                    <a:pt x="182" y="586"/>
                  </a:lnTo>
                  <a:lnTo>
                    <a:pt x="184" y="581"/>
                  </a:lnTo>
                  <a:lnTo>
                    <a:pt x="187" y="577"/>
                  </a:lnTo>
                  <a:lnTo>
                    <a:pt x="190" y="565"/>
                  </a:lnTo>
                  <a:lnTo>
                    <a:pt x="197" y="543"/>
                  </a:lnTo>
                  <a:lnTo>
                    <a:pt x="203" y="521"/>
                  </a:lnTo>
                  <a:lnTo>
                    <a:pt x="206" y="509"/>
                  </a:lnTo>
                  <a:lnTo>
                    <a:pt x="210" y="518"/>
                  </a:lnTo>
                  <a:lnTo>
                    <a:pt x="216" y="532"/>
                  </a:lnTo>
                  <a:lnTo>
                    <a:pt x="222" y="545"/>
                  </a:lnTo>
                  <a:lnTo>
                    <a:pt x="232" y="555"/>
                  </a:lnTo>
                  <a:lnTo>
                    <a:pt x="237" y="552"/>
                  </a:lnTo>
                  <a:lnTo>
                    <a:pt x="244" y="549"/>
                  </a:lnTo>
                  <a:lnTo>
                    <a:pt x="254" y="543"/>
                  </a:lnTo>
                  <a:lnTo>
                    <a:pt x="263" y="539"/>
                  </a:lnTo>
                  <a:lnTo>
                    <a:pt x="272" y="534"/>
                  </a:lnTo>
                  <a:lnTo>
                    <a:pt x="280" y="529"/>
                  </a:lnTo>
                  <a:lnTo>
                    <a:pt x="288" y="526"/>
                  </a:lnTo>
                  <a:lnTo>
                    <a:pt x="293" y="524"/>
                  </a:lnTo>
                  <a:lnTo>
                    <a:pt x="301" y="521"/>
                  </a:lnTo>
                  <a:lnTo>
                    <a:pt x="308" y="520"/>
                  </a:lnTo>
                  <a:lnTo>
                    <a:pt x="313" y="520"/>
                  </a:lnTo>
                  <a:lnTo>
                    <a:pt x="319" y="522"/>
                  </a:lnTo>
                  <a:lnTo>
                    <a:pt x="323" y="524"/>
                  </a:lnTo>
                  <a:lnTo>
                    <a:pt x="328" y="524"/>
                  </a:lnTo>
                  <a:lnTo>
                    <a:pt x="334" y="525"/>
                  </a:lnTo>
                  <a:lnTo>
                    <a:pt x="341" y="525"/>
                  </a:lnTo>
                  <a:lnTo>
                    <a:pt x="347" y="525"/>
                  </a:lnTo>
                  <a:lnTo>
                    <a:pt x="354" y="525"/>
                  </a:lnTo>
                  <a:lnTo>
                    <a:pt x="358" y="525"/>
                  </a:lnTo>
                  <a:lnTo>
                    <a:pt x="363" y="525"/>
                  </a:lnTo>
                  <a:lnTo>
                    <a:pt x="369" y="496"/>
                  </a:lnTo>
                  <a:lnTo>
                    <a:pt x="372" y="459"/>
                  </a:lnTo>
                  <a:lnTo>
                    <a:pt x="374" y="420"/>
                  </a:lnTo>
                  <a:lnTo>
                    <a:pt x="377" y="380"/>
                  </a:lnTo>
                  <a:lnTo>
                    <a:pt x="377" y="369"/>
                  </a:lnTo>
                  <a:lnTo>
                    <a:pt x="376" y="356"/>
                  </a:lnTo>
                  <a:lnTo>
                    <a:pt x="373" y="338"/>
                  </a:lnTo>
                  <a:lnTo>
                    <a:pt x="373" y="3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2" name="Freeform 471"/>
            <p:cNvSpPr>
              <a:spLocks/>
            </p:cNvSpPr>
            <p:nvPr/>
          </p:nvSpPr>
          <p:spPr bwMode="auto">
            <a:xfrm>
              <a:off x="5382" y="2824"/>
              <a:ext cx="30" cy="149"/>
            </a:xfrm>
            <a:custGeom>
              <a:avLst/>
              <a:gdLst>
                <a:gd name="T0" fmla="*/ 1 w 60"/>
                <a:gd name="T1" fmla="*/ 0 h 299"/>
                <a:gd name="T2" fmla="*/ 0 w 60"/>
                <a:gd name="T3" fmla="*/ 0 h 299"/>
                <a:gd name="T4" fmla="*/ 0 w 60"/>
                <a:gd name="T5" fmla="*/ 0 h 299"/>
                <a:gd name="T6" fmla="*/ 1 w 60"/>
                <a:gd name="T7" fmla="*/ 0 h 299"/>
                <a:gd name="T8" fmla="*/ 1 w 60"/>
                <a:gd name="T9" fmla="*/ 0 h 299"/>
                <a:gd name="T10" fmla="*/ 1 w 60"/>
                <a:gd name="T11" fmla="*/ 0 h 299"/>
                <a:gd name="T12" fmla="*/ 1 w 60"/>
                <a:gd name="T13" fmla="*/ 0 h 299"/>
                <a:gd name="T14" fmla="*/ 1 w 60"/>
                <a:gd name="T15" fmla="*/ 0 h 299"/>
                <a:gd name="T16" fmla="*/ 1 w 60"/>
                <a:gd name="T17" fmla="*/ 0 h 299"/>
                <a:gd name="T18" fmla="*/ 1 w 60"/>
                <a:gd name="T19" fmla="*/ 0 h 299"/>
                <a:gd name="T20" fmla="*/ 1 w 60"/>
                <a:gd name="T21" fmla="*/ 0 h 299"/>
                <a:gd name="T22" fmla="*/ 1 w 60"/>
                <a:gd name="T23" fmla="*/ 0 h 299"/>
                <a:gd name="T24" fmla="*/ 1 w 60"/>
                <a:gd name="T25" fmla="*/ 0 h 299"/>
                <a:gd name="T26" fmla="*/ 1 w 60"/>
                <a:gd name="T27" fmla="*/ 0 h 299"/>
                <a:gd name="T28" fmla="*/ 1 w 60"/>
                <a:gd name="T29" fmla="*/ 0 h 299"/>
                <a:gd name="T30" fmla="*/ 1 w 60"/>
                <a:gd name="T31" fmla="*/ 0 h 299"/>
                <a:gd name="T32" fmla="*/ 1 w 60"/>
                <a:gd name="T33" fmla="*/ 0 h 299"/>
                <a:gd name="T34" fmla="*/ 1 w 60"/>
                <a:gd name="T35" fmla="*/ 0 h 299"/>
                <a:gd name="T36" fmla="*/ 1 w 60"/>
                <a:gd name="T37" fmla="*/ 0 h 299"/>
                <a:gd name="T38" fmla="*/ 1 w 60"/>
                <a:gd name="T39" fmla="*/ 0 h 299"/>
                <a:gd name="T40" fmla="*/ 1 w 60"/>
                <a:gd name="T41" fmla="*/ 0 h 299"/>
                <a:gd name="T42" fmla="*/ 1 w 60"/>
                <a:gd name="T43" fmla="*/ 0 h 299"/>
                <a:gd name="T44" fmla="*/ 1 w 60"/>
                <a:gd name="T45" fmla="*/ 0 h 299"/>
                <a:gd name="T46" fmla="*/ 1 w 60"/>
                <a:gd name="T47" fmla="*/ 0 h 299"/>
                <a:gd name="T48" fmla="*/ 1 w 60"/>
                <a:gd name="T49" fmla="*/ 0 h 299"/>
                <a:gd name="T50" fmla="*/ 1 w 60"/>
                <a:gd name="T51" fmla="*/ 0 h 299"/>
                <a:gd name="T52" fmla="*/ 1 w 60"/>
                <a:gd name="T53" fmla="*/ 0 h 299"/>
                <a:gd name="T54" fmla="*/ 1 w 60"/>
                <a:gd name="T55" fmla="*/ 0 h 299"/>
                <a:gd name="T56" fmla="*/ 1 w 60"/>
                <a:gd name="T57" fmla="*/ 0 h 299"/>
                <a:gd name="T58" fmla="*/ 1 w 60"/>
                <a:gd name="T59" fmla="*/ 0 h 299"/>
                <a:gd name="T60" fmla="*/ 1 w 60"/>
                <a:gd name="T61" fmla="*/ 0 h 299"/>
                <a:gd name="T62" fmla="*/ 1 w 60"/>
                <a:gd name="T63" fmla="*/ 0 h 299"/>
                <a:gd name="T64" fmla="*/ 1 w 60"/>
                <a:gd name="T65" fmla="*/ 0 h 299"/>
                <a:gd name="T66" fmla="*/ 1 w 60"/>
                <a:gd name="T67" fmla="*/ 0 h 299"/>
                <a:gd name="T68" fmla="*/ 1 w 60"/>
                <a:gd name="T69" fmla="*/ 0 h 299"/>
                <a:gd name="T70" fmla="*/ 1 w 60"/>
                <a:gd name="T71" fmla="*/ 0 h 299"/>
                <a:gd name="T72" fmla="*/ 1 w 60"/>
                <a:gd name="T73" fmla="*/ 0 h 299"/>
                <a:gd name="T74" fmla="*/ 1 w 60"/>
                <a:gd name="T75" fmla="*/ 0 h 299"/>
                <a:gd name="T76" fmla="*/ 1 w 60"/>
                <a:gd name="T77" fmla="*/ 0 h 299"/>
                <a:gd name="T78" fmla="*/ 1 w 60"/>
                <a:gd name="T79" fmla="*/ 0 h 299"/>
                <a:gd name="T80" fmla="*/ 1 w 60"/>
                <a:gd name="T81" fmla="*/ 0 h 299"/>
                <a:gd name="T82" fmla="*/ 1 w 60"/>
                <a:gd name="T83" fmla="*/ 0 h 299"/>
                <a:gd name="T84" fmla="*/ 1 w 60"/>
                <a:gd name="T85" fmla="*/ 0 h 299"/>
                <a:gd name="T86" fmla="*/ 1 w 60"/>
                <a:gd name="T87" fmla="*/ 0 h 299"/>
                <a:gd name="T88" fmla="*/ 1 w 60"/>
                <a:gd name="T89" fmla="*/ 0 h 2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299"/>
                <a:gd name="T137" fmla="*/ 60 w 60"/>
                <a:gd name="T138" fmla="*/ 299 h 2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299">
                  <a:moveTo>
                    <a:pt x="2" y="299"/>
                  </a:moveTo>
                  <a:lnTo>
                    <a:pt x="0" y="274"/>
                  </a:lnTo>
                  <a:lnTo>
                    <a:pt x="0" y="244"/>
                  </a:lnTo>
                  <a:lnTo>
                    <a:pt x="2" y="219"/>
                  </a:lnTo>
                  <a:lnTo>
                    <a:pt x="4" y="204"/>
                  </a:lnTo>
                  <a:lnTo>
                    <a:pt x="5" y="195"/>
                  </a:lnTo>
                  <a:lnTo>
                    <a:pt x="7" y="184"/>
                  </a:lnTo>
                  <a:lnTo>
                    <a:pt x="8" y="174"/>
                  </a:lnTo>
                  <a:lnTo>
                    <a:pt x="10" y="166"/>
                  </a:lnTo>
                  <a:lnTo>
                    <a:pt x="12" y="144"/>
                  </a:lnTo>
                  <a:lnTo>
                    <a:pt x="18" y="100"/>
                  </a:lnTo>
                  <a:lnTo>
                    <a:pt x="22" y="58"/>
                  </a:lnTo>
                  <a:lnTo>
                    <a:pt x="25" y="35"/>
                  </a:lnTo>
                  <a:lnTo>
                    <a:pt x="26" y="51"/>
                  </a:lnTo>
                  <a:lnTo>
                    <a:pt x="27" y="69"/>
                  </a:lnTo>
                  <a:lnTo>
                    <a:pt x="27" y="87"/>
                  </a:lnTo>
                  <a:lnTo>
                    <a:pt x="26" y="101"/>
                  </a:lnTo>
                  <a:lnTo>
                    <a:pt x="30" y="87"/>
                  </a:lnTo>
                  <a:lnTo>
                    <a:pt x="36" y="74"/>
                  </a:lnTo>
                  <a:lnTo>
                    <a:pt x="42" y="60"/>
                  </a:lnTo>
                  <a:lnTo>
                    <a:pt x="48" y="46"/>
                  </a:lnTo>
                  <a:lnTo>
                    <a:pt x="52" y="32"/>
                  </a:lnTo>
                  <a:lnTo>
                    <a:pt x="56" y="21"/>
                  </a:lnTo>
                  <a:lnTo>
                    <a:pt x="59" y="9"/>
                  </a:lnTo>
                  <a:lnTo>
                    <a:pt x="60" y="0"/>
                  </a:lnTo>
                  <a:lnTo>
                    <a:pt x="54" y="40"/>
                  </a:lnTo>
                  <a:lnTo>
                    <a:pt x="43" y="79"/>
                  </a:lnTo>
                  <a:lnTo>
                    <a:pt x="31" y="112"/>
                  </a:lnTo>
                  <a:lnTo>
                    <a:pt x="27" y="131"/>
                  </a:lnTo>
                  <a:lnTo>
                    <a:pt x="26" y="140"/>
                  </a:lnTo>
                  <a:lnTo>
                    <a:pt x="23" y="146"/>
                  </a:lnTo>
                  <a:lnTo>
                    <a:pt x="22" y="150"/>
                  </a:lnTo>
                  <a:lnTo>
                    <a:pt x="20" y="154"/>
                  </a:lnTo>
                  <a:lnTo>
                    <a:pt x="19" y="160"/>
                  </a:lnTo>
                  <a:lnTo>
                    <a:pt x="16" y="166"/>
                  </a:lnTo>
                  <a:lnTo>
                    <a:pt x="15" y="171"/>
                  </a:lnTo>
                  <a:lnTo>
                    <a:pt x="15" y="177"/>
                  </a:lnTo>
                  <a:lnTo>
                    <a:pt x="15" y="184"/>
                  </a:lnTo>
                  <a:lnTo>
                    <a:pt x="15" y="191"/>
                  </a:lnTo>
                  <a:lnTo>
                    <a:pt x="14" y="198"/>
                  </a:lnTo>
                  <a:lnTo>
                    <a:pt x="13" y="203"/>
                  </a:lnTo>
                  <a:lnTo>
                    <a:pt x="11" y="214"/>
                  </a:lnTo>
                  <a:lnTo>
                    <a:pt x="6" y="237"/>
                  </a:lnTo>
                  <a:lnTo>
                    <a:pt x="2" y="267"/>
                  </a:lnTo>
                  <a:lnTo>
                    <a:pt x="2" y="29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3" name="Freeform 472"/>
            <p:cNvSpPr>
              <a:spLocks/>
            </p:cNvSpPr>
            <p:nvPr/>
          </p:nvSpPr>
          <p:spPr bwMode="auto">
            <a:xfrm>
              <a:off x="5567" y="2769"/>
              <a:ext cx="19" cy="10"/>
            </a:xfrm>
            <a:custGeom>
              <a:avLst/>
              <a:gdLst>
                <a:gd name="T0" fmla="*/ 1 w 37"/>
                <a:gd name="T1" fmla="*/ 1 h 19"/>
                <a:gd name="T2" fmla="*/ 1 w 37"/>
                <a:gd name="T3" fmla="*/ 1 h 19"/>
                <a:gd name="T4" fmla="*/ 1 w 37"/>
                <a:gd name="T5" fmla="*/ 1 h 19"/>
                <a:gd name="T6" fmla="*/ 1 w 37"/>
                <a:gd name="T7" fmla="*/ 1 h 19"/>
                <a:gd name="T8" fmla="*/ 1 w 37"/>
                <a:gd name="T9" fmla="*/ 1 h 19"/>
                <a:gd name="T10" fmla="*/ 1 w 37"/>
                <a:gd name="T11" fmla="*/ 1 h 19"/>
                <a:gd name="T12" fmla="*/ 1 w 37"/>
                <a:gd name="T13" fmla="*/ 1 h 19"/>
                <a:gd name="T14" fmla="*/ 1 w 37"/>
                <a:gd name="T15" fmla="*/ 1 h 19"/>
                <a:gd name="T16" fmla="*/ 0 w 37"/>
                <a:gd name="T17" fmla="*/ 0 h 19"/>
                <a:gd name="T18" fmla="*/ 1 w 37"/>
                <a:gd name="T19" fmla="*/ 1 h 19"/>
                <a:gd name="T20" fmla="*/ 1 w 37"/>
                <a:gd name="T21" fmla="*/ 1 h 19"/>
                <a:gd name="T22" fmla="*/ 1 w 37"/>
                <a:gd name="T23" fmla="*/ 1 h 19"/>
                <a:gd name="T24" fmla="*/ 1 w 37"/>
                <a:gd name="T25" fmla="*/ 1 h 19"/>
                <a:gd name="T26" fmla="*/ 1 w 37"/>
                <a:gd name="T27" fmla="*/ 1 h 19"/>
                <a:gd name="T28" fmla="*/ 1 w 37"/>
                <a:gd name="T29" fmla="*/ 1 h 19"/>
                <a:gd name="T30" fmla="*/ 1 w 37"/>
                <a:gd name="T31" fmla="*/ 1 h 19"/>
                <a:gd name="T32" fmla="*/ 1 w 37"/>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19"/>
                <a:gd name="T53" fmla="*/ 37 w 3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19">
                  <a:moveTo>
                    <a:pt x="37" y="16"/>
                  </a:moveTo>
                  <a:lnTo>
                    <a:pt x="34" y="13"/>
                  </a:lnTo>
                  <a:lnTo>
                    <a:pt x="31" y="11"/>
                  </a:lnTo>
                  <a:lnTo>
                    <a:pt x="26" y="8"/>
                  </a:lnTo>
                  <a:lnTo>
                    <a:pt x="22" y="5"/>
                  </a:lnTo>
                  <a:lnTo>
                    <a:pt x="17" y="4"/>
                  </a:lnTo>
                  <a:lnTo>
                    <a:pt x="11" y="2"/>
                  </a:lnTo>
                  <a:lnTo>
                    <a:pt x="6" y="1"/>
                  </a:lnTo>
                  <a:lnTo>
                    <a:pt x="0" y="0"/>
                  </a:lnTo>
                  <a:lnTo>
                    <a:pt x="7" y="5"/>
                  </a:lnTo>
                  <a:lnTo>
                    <a:pt x="16" y="11"/>
                  </a:lnTo>
                  <a:lnTo>
                    <a:pt x="25" y="16"/>
                  </a:lnTo>
                  <a:lnTo>
                    <a:pt x="31" y="19"/>
                  </a:lnTo>
                  <a:lnTo>
                    <a:pt x="32" y="18"/>
                  </a:lnTo>
                  <a:lnTo>
                    <a:pt x="34" y="17"/>
                  </a:lnTo>
                  <a:lnTo>
                    <a:pt x="36" y="17"/>
                  </a:lnTo>
                  <a:lnTo>
                    <a:pt x="37"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4" name="Freeform 473"/>
            <p:cNvSpPr>
              <a:spLocks/>
            </p:cNvSpPr>
            <p:nvPr/>
          </p:nvSpPr>
          <p:spPr bwMode="auto">
            <a:xfrm>
              <a:off x="5532" y="2764"/>
              <a:ext cx="6" cy="5"/>
            </a:xfrm>
            <a:custGeom>
              <a:avLst/>
              <a:gdLst>
                <a:gd name="T0" fmla="*/ 1 w 10"/>
                <a:gd name="T1" fmla="*/ 0 h 12"/>
                <a:gd name="T2" fmla="*/ 1 w 10"/>
                <a:gd name="T3" fmla="*/ 0 h 12"/>
                <a:gd name="T4" fmla="*/ 1 w 10"/>
                <a:gd name="T5" fmla="*/ 0 h 12"/>
                <a:gd name="T6" fmla="*/ 1 w 10"/>
                <a:gd name="T7" fmla="*/ 0 h 12"/>
                <a:gd name="T8" fmla="*/ 1 w 10"/>
                <a:gd name="T9" fmla="*/ 0 h 12"/>
                <a:gd name="T10" fmla="*/ 1 w 10"/>
                <a:gd name="T11" fmla="*/ 0 h 12"/>
                <a:gd name="T12" fmla="*/ 1 w 10"/>
                <a:gd name="T13" fmla="*/ 0 h 12"/>
                <a:gd name="T14" fmla="*/ 0 w 10"/>
                <a:gd name="T15" fmla="*/ 0 h 12"/>
                <a:gd name="T16" fmla="*/ 0 w 10"/>
                <a:gd name="T17" fmla="*/ 0 h 12"/>
                <a:gd name="T18" fmla="*/ 1 w 10"/>
                <a:gd name="T19" fmla="*/ 0 h 12"/>
                <a:gd name="T20" fmla="*/ 1 w 10"/>
                <a:gd name="T21" fmla="*/ 0 h 12"/>
                <a:gd name="T22" fmla="*/ 1 w 10"/>
                <a:gd name="T23" fmla="*/ 0 h 12"/>
                <a:gd name="T24" fmla="*/ 1 w 1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
                <a:gd name="T40" fmla="*/ 0 h 12"/>
                <a:gd name="T41" fmla="*/ 10 w 1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 h="12">
                  <a:moveTo>
                    <a:pt x="10" y="0"/>
                  </a:moveTo>
                  <a:lnTo>
                    <a:pt x="8" y="0"/>
                  </a:lnTo>
                  <a:lnTo>
                    <a:pt x="5" y="0"/>
                  </a:lnTo>
                  <a:lnTo>
                    <a:pt x="3" y="0"/>
                  </a:lnTo>
                  <a:lnTo>
                    <a:pt x="1" y="1"/>
                  </a:lnTo>
                  <a:lnTo>
                    <a:pt x="1" y="4"/>
                  </a:lnTo>
                  <a:lnTo>
                    <a:pt x="1" y="6"/>
                  </a:lnTo>
                  <a:lnTo>
                    <a:pt x="0" y="10"/>
                  </a:lnTo>
                  <a:lnTo>
                    <a:pt x="0" y="12"/>
                  </a:lnTo>
                  <a:lnTo>
                    <a:pt x="3" y="10"/>
                  </a:lnTo>
                  <a:lnTo>
                    <a:pt x="7" y="6"/>
                  </a:lnTo>
                  <a:lnTo>
                    <a:pt x="9" y="3"/>
                  </a:lnTo>
                  <a:lnTo>
                    <a:pt x="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5" name="Freeform 474"/>
            <p:cNvSpPr>
              <a:spLocks/>
            </p:cNvSpPr>
            <p:nvPr/>
          </p:nvSpPr>
          <p:spPr bwMode="auto">
            <a:xfrm>
              <a:off x="5530" y="2834"/>
              <a:ext cx="28" cy="4"/>
            </a:xfrm>
            <a:custGeom>
              <a:avLst/>
              <a:gdLst>
                <a:gd name="T0" fmla="*/ 0 w 57"/>
                <a:gd name="T1" fmla="*/ 0 h 7"/>
                <a:gd name="T2" fmla="*/ 0 w 57"/>
                <a:gd name="T3" fmla="*/ 0 h 7"/>
                <a:gd name="T4" fmla="*/ 0 w 57"/>
                <a:gd name="T5" fmla="*/ 0 h 7"/>
                <a:gd name="T6" fmla="*/ 0 w 57"/>
                <a:gd name="T7" fmla="*/ 0 h 7"/>
                <a:gd name="T8" fmla="*/ 0 w 57"/>
                <a:gd name="T9" fmla="*/ 0 h 7"/>
                <a:gd name="T10" fmla="*/ 0 w 57"/>
                <a:gd name="T11" fmla="*/ 0 h 7"/>
                <a:gd name="T12" fmla="*/ 0 w 57"/>
                <a:gd name="T13" fmla="*/ 0 h 7"/>
                <a:gd name="T14" fmla="*/ 0 w 57"/>
                <a:gd name="T15" fmla="*/ 0 h 7"/>
                <a:gd name="T16" fmla="*/ 0 w 57"/>
                <a:gd name="T17" fmla="*/ 0 h 7"/>
                <a:gd name="T18" fmla="*/ 0 w 57"/>
                <a:gd name="T19" fmla="*/ 1 h 7"/>
                <a:gd name="T20" fmla="*/ 0 w 57"/>
                <a:gd name="T21" fmla="*/ 1 h 7"/>
                <a:gd name="T22" fmla="*/ 0 w 57"/>
                <a:gd name="T23" fmla="*/ 1 h 7"/>
                <a:gd name="T24" fmla="*/ 0 w 57"/>
                <a:gd name="T25" fmla="*/ 1 h 7"/>
                <a:gd name="T26" fmla="*/ 0 w 57"/>
                <a:gd name="T27" fmla="*/ 1 h 7"/>
                <a:gd name="T28" fmla="*/ 0 w 57"/>
                <a:gd name="T29" fmla="*/ 1 h 7"/>
                <a:gd name="T30" fmla="*/ 0 w 57"/>
                <a:gd name="T31" fmla="*/ 1 h 7"/>
                <a:gd name="T32" fmla="*/ 0 w 57"/>
                <a:gd name="T33" fmla="*/ 1 h 7"/>
                <a:gd name="T34" fmla="*/ 0 w 57"/>
                <a:gd name="T35" fmla="*/ 1 h 7"/>
                <a:gd name="T36" fmla="*/ 0 w 57"/>
                <a:gd name="T37" fmla="*/ 1 h 7"/>
                <a:gd name="T38" fmla="*/ 0 w 57"/>
                <a:gd name="T39" fmla="*/ 1 h 7"/>
                <a:gd name="T40" fmla="*/ 0 w 57"/>
                <a:gd name="T41" fmla="*/ 1 h 7"/>
                <a:gd name="T42" fmla="*/ 0 w 57"/>
                <a:gd name="T43" fmla="*/ 1 h 7"/>
                <a:gd name="T44" fmla="*/ 0 w 57"/>
                <a:gd name="T45" fmla="*/ 1 h 7"/>
                <a:gd name="T46" fmla="*/ 0 w 57"/>
                <a:gd name="T47" fmla="*/ 1 h 7"/>
                <a:gd name="T48" fmla="*/ 0 w 57"/>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7"/>
                <a:gd name="T77" fmla="*/ 57 w 57"/>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7">
                  <a:moveTo>
                    <a:pt x="1" y="0"/>
                  </a:moveTo>
                  <a:lnTo>
                    <a:pt x="5" y="0"/>
                  </a:lnTo>
                  <a:lnTo>
                    <a:pt x="10" y="0"/>
                  </a:lnTo>
                  <a:lnTo>
                    <a:pt x="20" y="0"/>
                  </a:lnTo>
                  <a:lnTo>
                    <a:pt x="29" y="0"/>
                  </a:lnTo>
                  <a:lnTo>
                    <a:pt x="38" y="0"/>
                  </a:lnTo>
                  <a:lnTo>
                    <a:pt x="47" y="0"/>
                  </a:lnTo>
                  <a:lnTo>
                    <a:pt x="53" y="0"/>
                  </a:lnTo>
                  <a:lnTo>
                    <a:pt x="55" y="0"/>
                  </a:lnTo>
                  <a:lnTo>
                    <a:pt x="57" y="2"/>
                  </a:lnTo>
                  <a:lnTo>
                    <a:pt x="57" y="3"/>
                  </a:lnTo>
                  <a:lnTo>
                    <a:pt x="57" y="6"/>
                  </a:lnTo>
                  <a:lnTo>
                    <a:pt x="55" y="7"/>
                  </a:lnTo>
                  <a:lnTo>
                    <a:pt x="52" y="7"/>
                  </a:lnTo>
                  <a:lnTo>
                    <a:pt x="45" y="7"/>
                  </a:lnTo>
                  <a:lnTo>
                    <a:pt x="37" y="7"/>
                  </a:lnTo>
                  <a:lnTo>
                    <a:pt x="28" y="7"/>
                  </a:lnTo>
                  <a:lnTo>
                    <a:pt x="19" y="7"/>
                  </a:lnTo>
                  <a:lnTo>
                    <a:pt x="10" y="7"/>
                  </a:lnTo>
                  <a:lnTo>
                    <a:pt x="4" y="7"/>
                  </a:lnTo>
                  <a:lnTo>
                    <a:pt x="0" y="7"/>
                  </a:lnTo>
                  <a:lnTo>
                    <a:pt x="1" y="4"/>
                  </a:lnTo>
                  <a:lnTo>
                    <a:pt x="2" y="3"/>
                  </a:lnTo>
                  <a:lnTo>
                    <a:pt x="2" y="1"/>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6" name="Freeform 475"/>
            <p:cNvSpPr>
              <a:spLocks/>
            </p:cNvSpPr>
            <p:nvPr/>
          </p:nvSpPr>
          <p:spPr bwMode="auto">
            <a:xfrm>
              <a:off x="5417" y="3000"/>
              <a:ext cx="3" cy="24"/>
            </a:xfrm>
            <a:custGeom>
              <a:avLst/>
              <a:gdLst>
                <a:gd name="T0" fmla="*/ 0 w 7"/>
                <a:gd name="T1" fmla="*/ 0 h 49"/>
                <a:gd name="T2" fmla="*/ 0 w 7"/>
                <a:gd name="T3" fmla="*/ 0 h 49"/>
                <a:gd name="T4" fmla="*/ 0 w 7"/>
                <a:gd name="T5" fmla="*/ 0 h 49"/>
                <a:gd name="T6" fmla="*/ 0 w 7"/>
                <a:gd name="T7" fmla="*/ 0 h 49"/>
                <a:gd name="T8" fmla="*/ 0 w 7"/>
                <a:gd name="T9" fmla="*/ 0 h 49"/>
                <a:gd name="T10" fmla="*/ 0 w 7"/>
                <a:gd name="T11" fmla="*/ 0 h 49"/>
                <a:gd name="T12" fmla="*/ 0 w 7"/>
                <a:gd name="T13" fmla="*/ 0 h 49"/>
                <a:gd name="T14" fmla="*/ 0 w 7"/>
                <a:gd name="T15" fmla="*/ 0 h 49"/>
                <a:gd name="T16" fmla="*/ 0 w 7"/>
                <a:gd name="T17" fmla="*/ 0 h 49"/>
                <a:gd name="T18" fmla="*/ 0 w 7"/>
                <a:gd name="T19" fmla="*/ 0 h 49"/>
                <a:gd name="T20" fmla="*/ 0 w 7"/>
                <a:gd name="T21" fmla="*/ 0 h 49"/>
                <a:gd name="T22" fmla="*/ 0 w 7"/>
                <a:gd name="T23" fmla="*/ 0 h 49"/>
                <a:gd name="T24" fmla="*/ 0 w 7"/>
                <a:gd name="T25" fmla="*/ 0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49"/>
                <a:gd name="T41" fmla="*/ 7 w 7"/>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49">
                  <a:moveTo>
                    <a:pt x="7" y="0"/>
                  </a:moveTo>
                  <a:lnTo>
                    <a:pt x="5" y="7"/>
                  </a:lnTo>
                  <a:lnTo>
                    <a:pt x="3" y="15"/>
                  </a:lnTo>
                  <a:lnTo>
                    <a:pt x="2" y="23"/>
                  </a:lnTo>
                  <a:lnTo>
                    <a:pt x="0" y="28"/>
                  </a:lnTo>
                  <a:lnTo>
                    <a:pt x="0" y="33"/>
                  </a:lnTo>
                  <a:lnTo>
                    <a:pt x="0" y="38"/>
                  </a:lnTo>
                  <a:lnTo>
                    <a:pt x="0" y="45"/>
                  </a:lnTo>
                  <a:lnTo>
                    <a:pt x="0" y="49"/>
                  </a:lnTo>
                  <a:lnTo>
                    <a:pt x="4" y="38"/>
                  </a:lnTo>
                  <a:lnTo>
                    <a:pt x="6" y="23"/>
                  </a:lnTo>
                  <a:lnTo>
                    <a:pt x="7" y="10"/>
                  </a:lnTo>
                  <a:lnTo>
                    <a:pt x="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7" name="Freeform 476"/>
            <p:cNvSpPr>
              <a:spLocks/>
            </p:cNvSpPr>
            <p:nvPr/>
          </p:nvSpPr>
          <p:spPr bwMode="auto">
            <a:xfrm>
              <a:off x="5500" y="3001"/>
              <a:ext cx="31" cy="20"/>
            </a:xfrm>
            <a:custGeom>
              <a:avLst/>
              <a:gdLst>
                <a:gd name="T0" fmla="*/ 0 w 61"/>
                <a:gd name="T1" fmla="*/ 0 h 41"/>
                <a:gd name="T2" fmla="*/ 1 w 61"/>
                <a:gd name="T3" fmla="*/ 0 h 41"/>
                <a:gd name="T4" fmla="*/ 1 w 61"/>
                <a:gd name="T5" fmla="*/ 0 h 41"/>
                <a:gd name="T6" fmla="*/ 1 w 61"/>
                <a:gd name="T7" fmla="*/ 0 h 41"/>
                <a:gd name="T8" fmla="*/ 1 w 61"/>
                <a:gd name="T9" fmla="*/ 0 h 41"/>
                <a:gd name="T10" fmla="*/ 1 w 61"/>
                <a:gd name="T11" fmla="*/ 0 h 41"/>
                <a:gd name="T12" fmla="*/ 1 w 61"/>
                <a:gd name="T13" fmla="*/ 0 h 41"/>
                <a:gd name="T14" fmla="*/ 1 w 61"/>
                <a:gd name="T15" fmla="*/ 0 h 41"/>
                <a:gd name="T16" fmla="*/ 1 w 61"/>
                <a:gd name="T17" fmla="*/ 0 h 41"/>
                <a:gd name="T18" fmla="*/ 1 w 61"/>
                <a:gd name="T19" fmla="*/ 0 h 41"/>
                <a:gd name="T20" fmla="*/ 1 w 61"/>
                <a:gd name="T21" fmla="*/ 0 h 41"/>
                <a:gd name="T22" fmla="*/ 1 w 61"/>
                <a:gd name="T23" fmla="*/ 0 h 41"/>
                <a:gd name="T24" fmla="*/ 1 w 61"/>
                <a:gd name="T25" fmla="*/ 0 h 41"/>
                <a:gd name="T26" fmla="*/ 1 w 61"/>
                <a:gd name="T27" fmla="*/ 0 h 41"/>
                <a:gd name="T28" fmla="*/ 1 w 61"/>
                <a:gd name="T29" fmla="*/ 0 h 41"/>
                <a:gd name="T30" fmla="*/ 1 w 61"/>
                <a:gd name="T31" fmla="*/ 0 h 41"/>
                <a:gd name="T32" fmla="*/ 1 w 61"/>
                <a:gd name="T33" fmla="*/ 0 h 41"/>
                <a:gd name="T34" fmla="*/ 1 w 61"/>
                <a:gd name="T35" fmla="*/ 0 h 41"/>
                <a:gd name="T36" fmla="*/ 1 w 61"/>
                <a:gd name="T37" fmla="*/ 0 h 41"/>
                <a:gd name="T38" fmla="*/ 1 w 61"/>
                <a:gd name="T39" fmla="*/ 0 h 41"/>
                <a:gd name="T40" fmla="*/ 0 w 61"/>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41"/>
                <a:gd name="T65" fmla="*/ 61 w 61"/>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41">
                  <a:moveTo>
                    <a:pt x="0" y="41"/>
                  </a:moveTo>
                  <a:lnTo>
                    <a:pt x="3" y="41"/>
                  </a:lnTo>
                  <a:lnTo>
                    <a:pt x="5" y="41"/>
                  </a:lnTo>
                  <a:lnTo>
                    <a:pt x="7" y="41"/>
                  </a:lnTo>
                  <a:lnTo>
                    <a:pt x="9" y="41"/>
                  </a:lnTo>
                  <a:lnTo>
                    <a:pt x="11" y="38"/>
                  </a:lnTo>
                  <a:lnTo>
                    <a:pt x="14" y="35"/>
                  </a:lnTo>
                  <a:lnTo>
                    <a:pt x="20" y="29"/>
                  </a:lnTo>
                  <a:lnTo>
                    <a:pt x="27" y="22"/>
                  </a:lnTo>
                  <a:lnTo>
                    <a:pt x="34" y="17"/>
                  </a:lnTo>
                  <a:lnTo>
                    <a:pt x="43" y="10"/>
                  </a:lnTo>
                  <a:lnTo>
                    <a:pt x="52" y="4"/>
                  </a:lnTo>
                  <a:lnTo>
                    <a:pt x="61" y="0"/>
                  </a:lnTo>
                  <a:lnTo>
                    <a:pt x="49" y="3"/>
                  </a:lnTo>
                  <a:lnTo>
                    <a:pt x="39" y="6"/>
                  </a:lnTo>
                  <a:lnTo>
                    <a:pt x="33" y="10"/>
                  </a:lnTo>
                  <a:lnTo>
                    <a:pt x="26" y="13"/>
                  </a:lnTo>
                  <a:lnTo>
                    <a:pt x="21" y="19"/>
                  </a:lnTo>
                  <a:lnTo>
                    <a:pt x="15" y="25"/>
                  </a:lnTo>
                  <a:lnTo>
                    <a:pt x="8" y="32"/>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8" name="Freeform 477"/>
            <p:cNvSpPr>
              <a:spLocks/>
            </p:cNvSpPr>
            <p:nvPr/>
          </p:nvSpPr>
          <p:spPr bwMode="auto">
            <a:xfrm>
              <a:off x="5403" y="2772"/>
              <a:ext cx="48" cy="24"/>
            </a:xfrm>
            <a:custGeom>
              <a:avLst/>
              <a:gdLst>
                <a:gd name="T0" fmla="*/ 0 w 96"/>
                <a:gd name="T1" fmla="*/ 1 h 48"/>
                <a:gd name="T2" fmla="*/ 1 w 96"/>
                <a:gd name="T3" fmla="*/ 1 h 48"/>
                <a:gd name="T4" fmla="*/ 1 w 96"/>
                <a:gd name="T5" fmla="*/ 1 h 48"/>
                <a:gd name="T6" fmla="*/ 1 w 96"/>
                <a:gd name="T7" fmla="*/ 1 h 48"/>
                <a:gd name="T8" fmla="*/ 1 w 96"/>
                <a:gd name="T9" fmla="*/ 1 h 48"/>
                <a:gd name="T10" fmla="*/ 1 w 96"/>
                <a:gd name="T11" fmla="*/ 1 h 48"/>
                <a:gd name="T12" fmla="*/ 1 w 96"/>
                <a:gd name="T13" fmla="*/ 1 h 48"/>
                <a:gd name="T14" fmla="*/ 1 w 96"/>
                <a:gd name="T15" fmla="*/ 1 h 48"/>
                <a:gd name="T16" fmla="*/ 1 w 96"/>
                <a:gd name="T17" fmla="*/ 1 h 48"/>
                <a:gd name="T18" fmla="*/ 1 w 96"/>
                <a:gd name="T19" fmla="*/ 1 h 48"/>
                <a:gd name="T20" fmla="*/ 1 w 96"/>
                <a:gd name="T21" fmla="*/ 1 h 48"/>
                <a:gd name="T22" fmla="*/ 1 w 96"/>
                <a:gd name="T23" fmla="*/ 1 h 48"/>
                <a:gd name="T24" fmla="*/ 1 w 96"/>
                <a:gd name="T25" fmla="*/ 1 h 48"/>
                <a:gd name="T26" fmla="*/ 1 w 96"/>
                <a:gd name="T27" fmla="*/ 1 h 48"/>
                <a:gd name="T28" fmla="*/ 1 w 96"/>
                <a:gd name="T29" fmla="*/ 1 h 48"/>
                <a:gd name="T30" fmla="*/ 1 w 96"/>
                <a:gd name="T31" fmla="*/ 1 h 48"/>
                <a:gd name="T32" fmla="*/ 1 w 96"/>
                <a:gd name="T33" fmla="*/ 1 h 48"/>
                <a:gd name="T34" fmla="*/ 1 w 96"/>
                <a:gd name="T35" fmla="*/ 1 h 48"/>
                <a:gd name="T36" fmla="*/ 1 w 96"/>
                <a:gd name="T37" fmla="*/ 1 h 48"/>
                <a:gd name="T38" fmla="*/ 1 w 96"/>
                <a:gd name="T39" fmla="*/ 0 h 48"/>
                <a:gd name="T40" fmla="*/ 1 w 96"/>
                <a:gd name="T41" fmla="*/ 0 h 48"/>
                <a:gd name="T42" fmla="*/ 1 w 96"/>
                <a:gd name="T43" fmla="*/ 0 h 48"/>
                <a:gd name="T44" fmla="*/ 1 w 96"/>
                <a:gd name="T45" fmla="*/ 0 h 48"/>
                <a:gd name="T46" fmla="*/ 1 w 96"/>
                <a:gd name="T47" fmla="*/ 1 h 48"/>
                <a:gd name="T48" fmla="*/ 1 w 96"/>
                <a:gd name="T49" fmla="*/ 1 h 48"/>
                <a:gd name="T50" fmla="*/ 1 w 96"/>
                <a:gd name="T51" fmla="*/ 1 h 48"/>
                <a:gd name="T52" fmla="*/ 1 w 96"/>
                <a:gd name="T53" fmla="*/ 1 h 48"/>
                <a:gd name="T54" fmla="*/ 1 w 96"/>
                <a:gd name="T55" fmla="*/ 1 h 48"/>
                <a:gd name="T56" fmla="*/ 1 w 96"/>
                <a:gd name="T57" fmla="*/ 1 h 48"/>
                <a:gd name="T58" fmla="*/ 1 w 96"/>
                <a:gd name="T59" fmla="*/ 1 h 48"/>
                <a:gd name="T60" fmla="*/ 1 w 96"/>
                <a:gd name="T61" fmla="*/ 1 h 48"/>
                <a:gd name="T62" fmla="*/ 1 w 96"/>
                <a:gd name="T63" fmla="*/ 1 h 48"/>
                <a:gd name="T64" fmla="*/ 1 w 96"/>
                <a:gd name="T65" fmla="*/ 1 h 48"/>
                <a:gd name="T66" fmla="*/ 1 w 96"/>
                <a:gd name="T67" fmla="*/ 1 h 48"/>
                <a:gd name="T68" fmla="*/ 1 w 96"/>
                <a:gd name="T69" fmla="*/ 1 h 48"/>
                <a:gd name="T70" fmla="*/ 1 w 96"/>
                <a:gd name="T71" fmla="*/ 1 h 48"/>
                <a:gd name="T72" fmla="*/ 1 w 96"/>
                <a:gd name="T73" fmla="*/ 1 h 48"/>
                <a:gd name="T74" fmla="*/ 1 w 96"/>
                <a:gd name="T75" fmla="*/ 1 h 48"/>
                <a:gd name="T76" fmla="*/ 1 w 96"/>
                <a:gd name="T77" fmla="*/ 1 h 48"/>
                <a:gd name="T78" fmla="*/ 1 w 96"/>
                <a:gd name="T79" fmla="*/ 1 h 48"/>
                <a:gd name="T80" fmla="*/ 1 w 96"/>
                <a:gd name="T81" fmla="*/ 1 h 48"/>
                <a:gd name="T82" fmla="*/ 1 w 96"/>
                <a:gd name="T83" fmla="*/ 1 h 48"/>
                <a:gd name="T84" fmla="*/ 1 w 96"/>
                <a:gd name="T85" fmla="*/ 1 h 48"/>
                <a:gd name="T86" fmla="*/ 1 w 96"/>
                <a:gd name="T87" fmla="*/ 1 h 48"/>
                <a:gd name="T88" fmla="*/ 1 w 96"/>
                <a:gd name="T89" fmla="*/ 1 h 48"/>
                <a:gd name="T90" fmla="*/ 1 w 96"/>
                <a:gd name="T91" fmla="*/ 1 h 48"/>
                <a:gd name="T92" fmla="*/ 1 w 96"/>
                <a:gd name="T93" fmla="*/ 1 h 48"/>
                <a:gd name="T94" fmla="*/ 1 w 96"/>
                <a:gd name="T95" fmla="*/ 1 h 48"/>
                <a:gd name="T96" fmla="*/ 1 w 96"/>
                <a:gd name="T97" fmla="*/ 1 h 48"/>
                <a:gd name="T98" fmla="*/ 1 w 96"/>
                <a:gd name="T99" fmla="*/ 1 h 48"/>
                <a:gd name="T100" fmla="*/ 1 w 96"/>
                <a:gd name="T101" fmla="*/ 1 h 48"/>
                <a:gd name="T102" fmla="*/ 1 w 96"/>
                <a:gd name="T103" fmla="*/ 1 h 48"/>
                <a:gd name="T104" fmla="*/ 0 w 96"/>
                <a:gd name="T105" fmla="*/ 1 h 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6"/>
                <a:gd name="T160" fmla="*/ 0 h 48"/>
                <a:gd name="T161" fmla="*/ 96 w 96"/>
                <a:gd name="T162" fmla="*/ 48 h 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6" h="48">
                  <a:moveTo>
                    <a:pt x="0" y="48"/>
                  </a:moveTo>
                  <a:lnTo>
                    <a:pt x="2" y="43"/>
                  </a:lnTo>
                  <a:lnTo>
                    <a:pt x="6" y="39"/>
                  </a:lnTo>
                  <a:lnTo>
                    <a:pt x="10" y="34"/>
                  </a:lnTo>
                  <a:lnTo>
                    <a:pt x="15" y="31"/>
                  </a:lnTo>
                  <a:lnTo>
                    <a:pt x="21" y="26"/>
                  </a:lnTo>
                  <a:lnTo>
                    <a:pt x="26" y="23"/>
                  </a:lnTo>
                  <a:lnTo>
                    <a:pt x="32" y="20"/>
                  </a:lnTo>
                  <a:lnTo>
                    <a:pt x="38" y="17"/>
                  </a:lnTo>
                  <a:lnTo>
                    <a:pt x="45" y="16"/>
                  </a:lnTo>
                  <a:lnTo>
                    <a:pt x="49" y="13"/>
                  </a:lnTo>
                  <a:lnTo>
                    <a:pt x="54" y="11"/>
                  </a:lnTo>
                  <a:lnTo>
                    <a:pt x="57" y="10"/>
                  </a:lnTo>
                  <a:lnTo>
                    <a:pt x="61" y="9"/>
                  </a:lnTo>
                  <a:lnTo>
                    <a:pt x="65" y="8"/>
                  </a:lnTo>
                  <a:lnTo>
                    <a:pt x="70" y="5"/>
                  </a:lnTo>
                  <a:lnTo>
                    <a:pt x="73" y="4"/>
                  </a:lnTo>
                  <a:lnTo>
                    <a:pt x="78" y="2"/>
                  </a:lnTo>
                  <a:lnTo>
                    <a:pt x="84" y="1"/>
                  </a:lnTo>
                  <a:lnTo>
                    <a:pt x="88" y="0"/>
                  </a:lnTo>
                  <a:lnTo>
                    <a:pt x="91" y="0"/>
                  </a:lnTo>
                  <a:lnTo>
                    <a:pt x="93" y="0"/>
                  </a:lnTo>
                  <a:lnTo>
                    <a:pt x="94" y="0"/>
                  </a:lnTo>
                  <a:lnTo>
                    <a:pt x="96" y="1"/>
                  </a:lnTo>
                  <a:lnTo>
                    <a:pt x="92" y="3"/>
                  </a:lnTo>
                  <a:lnTo>
                    <a:pt x="85" y="5"/>
                  </a:lnTo>
                  <a:lnTo>
                    <a:pt x="80" y="9"/>
                  </a:lnTo>
                  <a:lnTo>
                    <a:pt x="77" y="10"/>
                  </a:lnTo>
                  <a:lnTo>
                    <a:pt x="76" y="11"/>
                  </a:lnTo>
                  <a:lnTo>
                    <a:pt x="75" y="12"/>
                  </a:lnTo>
                  <a:lnTo>
                    <a:pt x="72" y="12"/>
                  </a:lnTo>
                  <a:lnTo>
                    <a:pt x="70" y="13"/>
                  </a:lnTo>
                  <a:lnTo>
                    <a:pt x="68" y="15"/>
                  </a:lnTo>
                  <a:lnTo>
                    <a:pt x="63" y="16"/>
                  </a:lnTo>
                  <a:lnTo>
                    <a:pt x="56" y="18"/>
                  </a:lnTo>
                  <a:lnTo>
                    <a:pt x="49" y="21"/>
                  </a:lnTo>
                  <a:lnTo>
                    <a:pt x="42" y="24"/>
                  </a:lnTo>
                  <a:lnTo>
                    <a:pt x="35" y="27"/>
                  </a:lnTo>
                  <a:lnTo>
                    <a:pt x="30" y="31"/>
                  </a:lnTo>
                  <a:lnTo>
                    <a:pt x="25" y="33"/>
                  </a:lnTo>
                  <a:lnTo>
                    <a:pt x="24" y="34"/>
                  </a:lnTo>
                  <a:lnTo>
                    <a:pt x="23" y="36"/>
                  </a:lnTo>
                  <a:lnTo>
                    <a:pt x="22" y="38"/>
                  </a:lnTo>
                  <a:lnTo>
                    <a:pt x="21" y="40"/>
                  </a:lnTo>
                  <a:lnTo>
                    <a:pt x="17" y="41"/>
                  </a:lnTo>
                  <a:lnTo>
                    <a:pt x="15" y="41"/>
                  </a:lnTo>
                  <a:lnTo>
                    <a:pt x="12" y="41"/>
                  </a:lnTo>
                  <a:lnTo>
                    <a:pt x="11" y="42"/>
                  </a:lnTo>
                  <a:lnTo>
                    <a:pt x="9" y="43"/>
                  </a:lnTo>
                  <a:lnTo>
                    <a:pt x="7" y="46"/>
                  </a:lnTo>
                  <a:lnTo>
                    <a:pt x="3" y="47"/>
                  </a:lnTo>
                  <a:lnTo>
                    <a:pt x="0"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9" name="Freeform 478"/>
            <p:cNvSpPr>
              <a:spLocks/>
            </p:cNvSpPr>
            <p:nvPr/>
          </p:nvSpPr>
          <p:spPr bwMode="auto">
            <a:xfrm>
              <a:off x="5462" y="2751"/>
              <a:ext cx="55" cy="143"/>
            </a:xfrm>
            <a:custGeom>
              <a:avLst/>
              <a:gdLst>
                <a:gd name="T0" fmla="*/ 1 w 110"/>
                <a:gd name="T1" fmla="*/ 0 h 287"/>
                <a:gd name="T2" fmla="*/ 1 w 110"/>
                <a:gd name="T3" fmla="*/ 0 h 287"/>
                <a:gd name="T4" fmla="*/ 1 w 110"/>
                <a:gd name="T5" fmla="*/ 0 h 287"/>
                <a:gd name="T6" fmla="*/ 1 w 110"/>
                <a:gd name="T7" fmla="*/ 0 h 287"/>
                <a:gd name="T8" fmla="*/ 1 w 110"/>
                <a:gd name="T9" fmla="*/ 0 h 287"/>
                <a:gd name="T10" fmla="*/ 1 w 110"/>
                <a:gd name="T11" fmla="*/ 0 h 287"/>
                <a:gd name="T12" fmla="*/ 1 w 110"/>
                <a:gd name="T13" fmla="*/ 0 h 287"/>
                <a:gd name="T14" fmla="*/ 1 w 110"/>
                <a:gd name="T15" fmla="*/ 0 h 287"/>
                <a:gd name="T16" fmla="*/ 1 w 110"/>
                <a:gd name="T17" fmla="*/ 0 h 287"/>
                <a:gd name="T18" fmla="*/ 1 w 110"/>
                <a:gd name="T19" fmla="*/ 0 h 287"/>
                <a:gd name="T20" fmla="*/ 1 w 110"/>
                <a:gd name="T21" fmla="*/ 0 h 287"/>
                <a:gd name="T22" fmla="*/ 1 w 110"/>
                <a:gd name="T23" fmla="*/ 0 h 287"/>
                <a:gd name="T24" fmla="*/ 1 w 110"/>
                <a:gd name="T25" fmla="*/ 0 h 287"/>
                <a:gd name="T26" fmla="*/ 1 w 110"/>
                <a:gd name="T27" fmla="*/ 0 h 287"/>
                <a:gd name="T28" fmla="*/ 1 w 110"/>
                <a:gd name="T29" fmla="*/ 0 h 287"/>
                <a:gd name="T30" fmla="*/ 1 w 110"/>
                <a:gd name="T31" fmla="*/ 0 h 287"/>
                <a:gd name="T32" fmla="*/ 1 w 110"/>
                <a:gd name="T33" fmla="*/ 0 h 287"/>
                <a:gd name="T34" fmla="*/ 1 w 110"/>
                <a:gd name="T35" fmla="*/ 0 h 287"/>
                <a:gd name="T36" fmla="*/ 1 w 110"/>
                <a:gd name="T37" fmla="*/ 0 h 287"/>
                <a:gd name="T38" fmla="*/ 1 w 110"/>
                <a:gd name="T39" fmla="*/ 0 h 287"/>
                <a:gd name="T40" fmla="*/ 1 w 110"/>
                <a:gd name="T41" fmla="*/ 0 h 287"/>
                <a:gd name="T42" fmla="*/ 1 w 110"/>
                <a:gd name="T43" fmla="*/ 0 h 287"/>
                <a:gd name="T44" fmla="*/ 1 w 110"/>
                <a:gd name="T45" fmla="*/ 0 h 287"/>
                <a:gd name="T46" fmla="*/ 1 w 110"/>
                <a:gd name="T47" fmla="*/ 0 h 287"/>
                <a:gd name="T48" fmla="*/ 1 w 110"/>
                <a:gd name="T49" fmla="*/ 0 h 287"/>
                <a:gd name="T50" fmla="*/ 1 w 110"/>
                <a:gd name="T51" fmla="*/ 0 h 287"/>
                <a:gd name="T52" fmla="*/ 1 w 110"/>
                <a:gd name="T53" fmla="*/ 0 h 287"/>
                <a:gd name="T54" fmla="*/ 1 w 110"/>
                <a:gd name="T55" fmla="*/ 0 h 287"/>
                <a:gd name="T56" fmla="*/ 1 w 110"/>
                <a:gd name="T57" fmla="*/ 0 h 287"/>
                <a:gd name="T58" fmla="*/ 1 w 110"/>
                <a:gd name="T59" fmla="*/ 0 h 287"/>
                <a:gd name="T60" fmla="*/ 1 w 110"/>
                <a:gd name="T61" fmla="*/ 0 h 287"/>
                <a:gd name="T62" fmla="*/ 1 w 110"/>
                <a:gd name="T63" fmla="*/ 0 h 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287"/>
                <a:gd name="T98" fmla="*/ 110 w 110"/>
                <a:gd name="T99" fmla="*/ 287 h 2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287">
                  <a:moveTo>
                    <a:pt x="98" y="7"/>
                  </a:moveTo>
                  <a:lnTo>
                    <a:pt x="102" y="13"/>
                  </a:lnTo>
                  <a:lnTo>
                    <a:pt x="104" y="20"/>
                  </a:lnTo>
                  <a:lnTo>
                    <a:pt x="106" y="26"/>
                  </a:lnTo>
                  <a:lnTo>
                    <a:pt x="107" y="33"/>
                  </a:lnTo>
                  <a:lnTo>
                    <a:pt x="107" y="36"/>
                  </a:lnTo>
                  <a:lnTo>
                    <a:pt x="109" y="38"/>
                  </a:lnTo>
                  <a:lnTo>
                    <a:pt x="109" y="40"/>
                  </a:lnTo>
                  <a:lnTo>
                    <a:pt x="109" y="43"/>
                  </a:lnTo>
                  <a:lnTo>
                    <a:pt x="110" y="56"/>
                  </a:lnTo>
                  <a:lnTo>
                    <a:pt x="109" y="69"/>
                  </a:lnTo>
                  <a:lnTo>
                    <a:pt x="106" y="81"/>
                  </a:lnTo>
                  <a:lnTo>
                    <a:pt x="104" y="92"/>
                  </a:lnTo>
                  <a:lnTo>
                    <a:pt x="100" y="105"/>
                  </a:lnTo>
                  <a:lnTo>
                    <a:pt x="96" y="123"/>
                  </a:lnTo>
                  <a:lnTo>
                    <a:pt x="90" y="147"/>
                  </a:lnTo>
                  <a:lnTo>
                    <a:pt x="84" y="173"/>
                  </a:lnTo>
                  <a:lnTo>
                    <a:pt x="79" y="199"/>
                  </a:lnTo>
                  <a:lnTo>
                    <a:pt x="73" y="222"/>
                  </a:lnTo>
                  <a:lnTo>
                    <a:pt x="69" y="239"/>
                  </a:lnTo>
                  <a:lnTo>
                    <a:pt x="67" y="247"/>
                  </a:lnTo>
                  <a:lnTo>
                    <a:pt x="64" y="257"/>
                  </a:lnTo>
                  <a:lnTo>
                    <a:pt x="60" y="268"/>
                  </a:lnTo>
                  <a:lnTo>
                    <a:pt x="57" y="279"/>
                  </a:lnTo>
                  <a:lnTo>
                    <a:pt x="52" y="287"/>
                  </a:lnTo>
                  <a:lnTo>
                    <a:pt x="44" y="270"/>
                  </a:lnTo>
                  <a:lnTo>
                    <a:pt x="37" y="254"/>
                  </a:lnTo>
                  <a:lnTo>
                    <a:pt x="31" y="238"/>
                  </a:lnTo>
                  <a:lnTo>
                    <a:pt x="26" y="223"/>
                  </a:lnTo>
                  <a:lnTo>
                    <a:pt x="22" y="209"/>
                  </a:lnTo>
                  <a:lnTo>
                    <a:pt x="19" y="198"/>
                  </a:lnTo>
                  <a:lnTo>
                    <a:pt x="18" y="188"/>
                  </a:lnTo>
                  <a:lnTo>
                    <a:pt x="16" y="181"/>
                  </a:lnTo>
                  <a:lnTo>
                    <a:pt x="15" y="161"/>
                  </a:lnTo>
                  <a:lnTo>
                    <a:pt x="13" y="137"/>
                  </a:lnTo>
                  <a:lnTo>
                    <a:pt x="10" y="113"/>
                  </a:lnTo>
                  <a:lnTo>
                    <a:pt x="6" y="97"/>
                  </a:lnTo>
                  <a:lnTo>
                    <a:pt x="5" y="86"/>
                  </a:lnTo>
                  <a:lnTo>
                    <a:pt x="3" y="74"/>
                  </a:lnTo>
                  <a:lnTo>
                    <a:pt x="1" y="61"/>
                  </a:lnTo>
                  <a:lnTo>
                    <a:pt x="0" y="54"/>
                  </a:lnTo>
                  <a:lnTo>
                    <a:pt x="4" y="55"/>
                  </a:lnTo>
                  <a:lnTo>
                    <a:pt x="11" y="56"/>
                  </a:lnTo>
                  <a:lnTo>
                    <a:pt x="18" y="59"/>
                  </a:lnTo>
                  <a:lnTo>
                    <a:pt x="27" y="60"/>
                  </a:lnTo>
                  <a:lnTo>
                    <a:pt x="33" y="60"/>
                  </a:lnTo>
                  <a:lnTo>
                    <a:pt x="38" y="60"/>
                  </a:lnTo>
                  <a:lnTo>
                    <a:pt x="44" y="59"/>
                  </a:lnTo>
                  <a:lnTo>
                    <a:pt x="49" y="56"/>
                  </a:lnTo>
                  <a:lnTo>
                    <a:pt x="56" y="53"/>
                  </a:lnTo>
                  <a:lnTo>
                    <a:pt x="62" y="46"/>
                  </a:lnTo>
                  <a:lnTo>
                    <a:pt x="69" y="39"/>
                  </a:lnTo>
                  <a:lnTo>
                    <a:pt x="76" y="31"/>
                  </a:lnTo>
                  <a:lnTo>
                    <a:pt x="82" y="22"/>
                  </a:lnTo>
                  <a:lnTo>
                    <a:pt x="88" y="14"/>
                  </a:lnTo>
                  <a:lnTo>
                    <a:pt x="91" y="6"/>
                  </a:lnTo>
                  <a:lnTo>
                    <a:pt x="92" y="0"/>
                  </a:lnTo>
                  <a:lnTo>
                    <a:pt x="94" y="0"/>
                  </a:lnTo>
                  <a:lnTo>
                    <a:pt x="95" y="0"/>
                  </a:lnTo>
                  <a:lnTo>
                    <a:pt x="96" y="1"/>
                  </a:lnTo>
                  <a:lnTo>
                    <a:pt x="97" y="1"/>
                  </a:lnTo>
                  <a:lnTo>
                    <a:pt x="98" y="2"/>
                  </a:lnTo>
                  <a:lnTo>
                    <a:pt x="98" y="3"/>
                  </a:lnTo>
                  <a:lnTo>
                    <a:pt x="98" y="6"/>
                  </a:lnTo>
                  <a:lnTo>
                    <a:pt x="98"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0" name="Freeform 479"/>
            <p:cNvSpPr>
              <a:spLocks/>
            </p:cNvSpPr>
            <p:nvPr/>
          </p:nvSpPr>
          <p:spPr bwMode="auto">
            <a:xfrm>
              <a:off x="5470" y="2779"/>
              <a:ext cx="26" cy="115"/>
            </a:xfrm>
            <a:custGeom>
              <a:avLst/>
              <a:gdLst>
                <a:gd name="T0" fmla="*/ 1 w 51"/>
                <a:gd name="T1" fmla="*/ 0 h 231"/>
                <a:gd name="T2" fmla="*/ 1 w 51"/>
                <a:gd name="T3" fmla="*/ 0 h 231"/>
                <a:gd name="T4" fmla="*/ 1 w 51"/>
                <a:gd name="T5" fmla="*/ 0 h 231"/>
                <a:gd name="T6" fmla="*/ 1 w 51"/>
                <a:gd name="T7" fmla="*/ 0 h 231"/>
                <a:gd name="T8" fmla="*/ 1 w 51"/>
                <a:gd name="T9" fmla="*/ 0 h 231"/>
                <a:gd name="T10" fmla="*/ 1 w 51"/>
                <a:gd name="T11" fmla="*/ 0 h 231"/>
                <a:gd name="T12" fmla="*/ 1 w 51"/>
                <a:gd name="T13" fmla="*/ 0 h 231"/>
                <a:gd name="T14" fmla="*/ 1 w 51"/>
                <a:gd name="T15" fmla="*/ 0 h 231"/>
                <a:gd name="T16" fmla="*/ 1 w 51"/>
                <a:gd name="T17" fmla="*/ 0 h 231"/>
                <a:gd name="T18" fmla="*/ 1 w 51"/>
                <a:gd name="T19" fmla="*/ 0 h 231"/>
                <a:gd name="T20" fmla="*/ 1 w 51"/>
                <a:gd name="T21" fmla="*/ 0 h 231"/>
                <a:gd name="T22" fmla="*/ 1 w 51"/>
                <a:gd name="T23" fmla="*/ 0 h 231"/>
                <a:gd name="T24" fmla="*/ 1 w 51"/>
                <a:gd name="T25" fmla="*/ 0 h 231"/>
                <a:gd name="T26" fmla="*/ 1 w 51"/>
                <a:gd name="T27" fmla="*/ 0 h 231"/>
                <a:gd name="T28" fmla="*/ 1 w 51"/>
                <a:gd name="T29" fmla="*/ 0 h 231"/>
                <a:gd name="T30" fmla="*/ 1 w 51"/>
                <a:gd name="T31" fmla="*/ 0 h 231"/>
                <a:gd name="T32" fmla="*/ 1 w 51"/>
                <a:gd name="T33" fmla="*/ 0 h 231"/>
                <a:gd name="T34" fmla="*/ 1 w 51"/>
                <a:gd name="T35" fmla="*/ 0 h 231"/>
                <a:gd name="T36" fmla="*/ 1 w 51"/>
                <a:gd name="T37" fmla="*/ 0 h 231"/>
                <a:gd name="T38" fmla="*/ 1 w 51"/>
                <a:gd name="T39" fmla="*/ 0 h 231"/>
                <a:gd name="T40" fmla="*/ 1 w 51"/>
                <a:gd name="T41" fmla="*/ 0 h 231"/>
                <a:gd name="T42" fmla="*/ 1 w 51"/>
                <a:gd name="T43" fmla="*/ 0 h 231"/>
                <a:gd name="T44" fmla="*/ 1 w 51"/>
                <a:gd name="T45" fmla="*/ 0 h 231"/>
                <a:gd name="T46" fmla="*/ 1 w 51"/>
                <a:gd name="T47" fmla="*/ 0 h 231"/>
                <a:gd name="T48" fmla="*/ 1 w 51"/>
                <a:gd name="T49" fmla="*/ 0 h 231"/>
                <a:gd name="T50" fmla="*/ 1 w 51"/>
                <a:gd name="T51" fmla="*/ 0 h 231"/>
                <a:gd name="T52" fmla="*/ 1 w 51"/>
                <a:gd name="T53" fmla="*/ 0 h 231"/>
                <a:gd name="T54" fmla="*/ 1 w 51"/>
                <a:gd name="T55" fmla="*/ 0 h 231"/>
                <a:gd name="T56" fmla="*/ 1 w 51"/>
                <a:gd name="T57" fmla="*/ 0 h 231"/>
                <a:gd name="T58" fmla="*/ 1 w 51"/>
                <a:gd name="T59" fmla="*/ 0 h 231"/>
                <a:gd name="T60" fmla="*/ 1 w 51"/>
                <a:gd name="T61" fmla="*/ 0 h 231"/>
                <a:gd name="T62" fmla="*/ 1 w 51"/>
                <a:gd name="T63" fmla="*/ 0 h 231"/>
                <a:gd name="T64" fmla="*/ 1 w 51"/>
                <a:gd name="T65" fmla="*/ 0 h 231"/>
                <a:gd name="T66" fmla="*/ 1 w 51"/>
                <a:gd name="T67" fmla="*/ 0 h 231"/>
                <a:gd name="T68" fmla="*/ 1 w 51"/>
                <a:gd name="T69" fmla="*/ 0 h 231"/>
                <a:gd name="T70" fmla="*/ 1 w 51"/>
                <a:gd name="T71" fmla="*/ 0 h 231"/>
                <a:gd name="T72" fmla="*/ 1 w 51"/>
                <a:gd name="T73" fmla="*/ 0 h 231"/>
                <a:gd name="T74" fmla="*/ 1 w 51"/>
                <a:gd name="T75" fmla="*/ 0 h 231"/>
                <a:gd name="T76" fmla="*/ 1 w 51"/>
                <a:gd name="T77" fmla="*/ 0 h 231"/>
                <a:gd name="T78" fmla="*/ 1 w 51"/>
                <a:gd name="T79" fmla="*/ 0 h 231"/>
                <a:gd name="T80" fmla="*/ 1 w 51"/>
                <a:gd name="T81" fmla="*/ 0 h 231"/>
                <a:gd name="T82" fmla="*/ 1 w 51"/>
                <a:gd name="T83" fmla="*/ 0 h 231"/>
                <a:gd name="T84" fmla="*/ 1 w 51"/>
                <a:gd name="T85" fmla="*/ 0 h 231"/>
                <a:gd name="T86" fmla="*/ 1 w 51"/>
                <a:gd name="T87" fmla="*/ 0 h 231"/>
                <a:gd name="T88" fmla="*/ 0 w 51"/>
                <a:gd name="T89" fmla="*/ 0 h 231"/>
                <a:gd name="T90" fmla="*/ 1 w 51"/>
                <a:gd name="T91" fmla="*/ 0 h 231"/>
                <a:gd name="T92" fmla="*/ 1 w 51"/>
                <a:gd name="T93" fmla="*/ 0 h 231"/>
                <a:gd name="T94" fmla="*/ 1 w 51"/>
                <a:gd name="T95" fmla="*/ 0 h 231"/>
                <a:gd name="T96" fmla="*/ 1 w 51"/>
                <a:gd name="T97" fmla="*/ 0 h 231"/>
                <a:gd name="T98" fmla="*/ 1 w 51"/>
                <a:gd name="T99" fmla="*/ 0 h 231"/>
                <a:gd name="T100" fmla="*/ 1 w 51"/>
                <a:gd name="T101" fmla="*/ 0 h 231"/>
                <a:gd name="T102" fmla="*/ 1 w 51"/>
                <a:gd name="T103" fmla="*/ 0 h 231"/>
                <a:gd name="T104" fmla="*/ 1 w 51"/>
                <a:gd name="T105" fmla="*/ 0 h 231"/>
                <a:gd name="T106" fmla="*/ 1 w 51"/>
                <a:gd name="T107" fmla="*/ 0 h 231"/>
                <a:gd name="T108" fmla="*/ 1 w 51"/>
                <a:gd name="T109" fmla="*/ 0 h 231"/>
                <a:gd name="T110" fmla="*/ 1 w 51"/>
                <a:gd name="T111" fmla="*/ 0 h 231"/>
                <a:gd name="T112" fmla="*/ 1 w 51"/>
                <a:gd name="T113" fmla="*/ 0 h 231"/>
                <a:gd name="T114" fmla="*/ 1 w 51"/>
                <a:gd name="T115" fmla="*/ 0 h 231"/>
                <a:gd name="T116" fmla="*/ 1 w 51"/>
                <a:gd name="T117" fmla="*/ 0 h 231"/>
                <a:gd name="T118" fmla="*/ 1 w 51"/>
                <a:gd name="T119" fmla="*/ 0 h 231"/>
                <a:gd name="T120" fmla="*/ 1 w 51"/>
                <a:gd name="T121" fmla="*/ 0 h 23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1"/>
                <a:gd name="T184" fmla="*/ 0 h 231"/>
                <a:gd name="T185" fmla="*/ 51 w 51"/>
                <a:gd name="T186" fmla="*/ 231 h 23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1" h="231">
                  <a:moveTo>
                    <a:pt x="11" y="4"/>
                  </a:moveTo>
                  <a:lnTo>
                    <a:pt x="17" y="4"/>
                  </a:lnTo>
                  <a:lnTo>
                    <a:pt x="22" y="4"/>
                  </a:lnTo>
                  <a:lnTo>
                    <a:pt x="28" y="3"/>
                  </a:lnTo>
                  <a:lnTo>
                    <a:pt x="33" y="0"/>
                  </a:lnTo>
                  <a:lnTo>
                    <a:pt x="35" y="3"/>
                  </a:lnTo>
                  <a:lnTo>
                    <a:pt x="36" y="4"/>
                  </a:lnTo>
                  <a:lnTo>
                    <a:pt x="37" y="6"/>
                  </a:lnTo>
                  <a:lnTo>
                    <a:pt x="38" y="8"/>
                  </a:lnTo>
                  <a:lnTo>
                    <a:pt x="38" y="13"/>
                  </a:lnTo>
                  <a:lnTo>
                    <a:pt x="38" y="16"/>
                  </a:lnTo>
                  <a:lnTo>
                    <a:pt x="38" y="21"/>
                  </a:lnTo>
                  <a:lnTo>
                    <a:pt x="37" y="26"/>
                  </a:lnTo>
                  <a:lnTo>
                    <a:pt x="36" y="28"/>
                  </a:lnTo>
                  <a:lnTo>
                    <a:pt x="35" y="30"/>
                  </a:lnTo>
                  <a:lnTo>
                    <a:pt x="33" y="33"/>
                  </a:lnTo>
                  <a:lnTo>
                    <a:pt x="32" y="35"/>
                  </a:lnTo>
                  <a:lnTo>
                    <a:pt x="35" y="41"/>
                  </a:lnTo>
                  <a:lnTo>
                    <a:pt x="37" y="46"/>
                  </a:lnTo>
                  <a:lnTo>
                    <a:pt x="40" y="51"/>
                  </a:lnTo>
                  <a:lnTo>
                    <a:pt x="42" y="56"/>
                  </a:lnTo>
                  <a:lnTo>
                    <a:pt x="43" y="60"/>
                  </a:lnTo>
                  <a:lnTo>
                    <a:pt x="44" y="66"/>
                  </a:lnTo>
                  <a:lnTo>
                    <a:pt x="45" y="71"/>
                  </a:lnTo>
                  <a:lnTo>
                    <a:pt x="45" y="75"/>
                  </a:lnTo>
                  <a:lnTo>
                    <a:pt x="45" y="80"/>
                  </a:lnTo>
                  <a:lnTo>
                    <a:pt x="46" y="88"/>
                  </a:lnTo>
                  <a:lnTo>
                    <a:pt x="48" y="96"/>
                  </a:lnTo>
                  <a:lnTo>
                    <a:pt x="49" y="103"/>
                  </a:lnTo>
                  <a:lnTo>
                    <a:pt x="50" y="118"/>
                  </a:lnTo>
                  <a:lnTo>
                    <a:pt x="50" y="145"/>
                  </a:lnTo>
                  <a:lnTo>
                    <a:pt x="51" y="174"/>
                  </a:lnTo>
                  <a:lnTo>
                    <a:pt x="51" y="191"/>
                  </a:lnTo>
                  <a:lnTo>
                    <a:pt x="48" y="201"/>
                  </a:lnTo>
                  <a:lnTo>
                    <a:pt x="44" y="212"/>
                  </a:lnTo>
                  <a:lnTo>
                    <a:pt x="41" y="223"/>
                  </a:lnTo>
                  <a:lnTo>
                    <a:pt x="36" y="231"/>
                  </a:lnTo>
                  <a:lnTo>
                    <a:pt x="28" y="214"/>
                  </a:lnTo>
                  <a:lnTo>
                    <a:pt x="21" y="198"/>
                  </a:lnTo>
                  <a:lnTo>
                    <a:pt x="15" y="182"/>
                  </a:lnTo>
                  <a:lnTo>
                    <a:pt x="10" y="167"/>
                  </a:lnTo>
                  <a:lnTo>
                    <a:pt x="6" y="153"/>
                  </a:lnTo>
                  <a:lnTo>
                    <a:pt x="3" y="142"/>
                  </a:lnTo>
                  <a:lnTo>
                    <a:pt x="2" y="132"/>
                  </a:lnTo>
                  <a:lnTo>
                    <a:pt x="0" y="125"/>
                  </a:lnTo>
                  <a:lnTo>
                    <a:pt x="2" y="103"/>
                  </a:lnTo>
                  <a:lnTo>
                    <a:pt x="5" y="76"/>
                  </a:lnTo>
                  <a:lnTo>
                    <a:pt x="10" y="52"/>
                  </a:lnTo>
                  <a:lnTo>
                    <a:pt x="13" y="37"/>
                  </a:lnTo>
                  <a:lnTo>
                    <a:pt x="10" y="34"/>
                  </a:lnTo>
                  <a:lnTo>
                    <a:pt x="6" y="29"/>
                  </a:lnTo>
                  <a:lnTo>
                    <a:pt x="4" y="26"/>
                  </a:lnTo>
                  <a:lnTo>
                    <a:pt x="4" y="22"/>
                  </a:lnTo>
                  <a:lnTo>
                    <a:pt x="6" y="19"/>
                  </a:lnTo>
                  <a:lnTo>
                    <a:pt x="8" y="15"/>
                  </a:lnTo>
                  <a:lnTo>
                    <a:pt x="10" y="12"/>
                  </a:lnTo>
                  <a:lnTo>
                    <a:pt x="11" y="10"/>
                  </a:lnTo>
                  <a:lnTo>
                    <a:pt x="11" y="8"/>
                  </a:lnTo>
                  <a:lnTo>
                    <a:pt x="11" y="6"/>
                  </a:lnTo>
                  <a:lnTo>
                    <a:pt x="11" y="5"/>
                  </a:lnTo>
                  <a:lnTo>
                    <a:pt x="1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1" name="Freeform 480"/>
            <p:cNvSpPr>
              <a:spLocks/>
            </p:cNvSpPr>
            <p:nvPr/>
          </p:nvSpPr>
          <p:spPr bwMode="auto">
            <a:xfrm>
              <a:off x="5489" y="2783"/>
              <a:ext cx="11" cy="16"/>
            </a:xfrm>
            <a:custGeom>
              <a:avLst/>
              <a:gdLst>
                <a:gd name="T0" fmla="*/ 0 w 23"/>
                <a:gd name="T1" fmla="*/ 1 h 32"/>
                <a:gd name="T2" fmla="*/ 0 w 23"/>
                <a:gd name="T3" fmla="*/ 1 h 32"/>
                <a:gd name="T4" fmla="*/ 0 w 23"/>
                <a:gd name="T5" fmla="*/ 1 h 32"/>
                <a:gd name="T6" fmla="*/ 0 w 23"/>
                <a:gd name="T7" fmla="*/ 1 h 32"/>
                <a:gd name="T8" fmla="*/ 0 w 23"/>
                <a:gd name="T9" fmla="*/ 0 h 32"/>
                <a:gd name="T10" fmla="*/ 0 w 23"/>
                <a:gd name="T11" fmla="*/ 1 h 32"/>
                <a:gd name="T12" fmla="*/ 0 w 23"/>
                <a:gd name="T13" fmla="*/ 1 h 32"/>
                <a:gd name="T14" fmla="*/ 0 w 23"/>
                <a:gd name="T15" fmla="*/ 1 h 32"/>
                <a:gd name="T16" fmla="*/ 0 w 23"/>
                <a:gd name="T17" fmla="*/ 1 h 32"/>
                <a:gd name="T18" fmla="*/ 0 w 23"/>
                <a:gd name="T19" fmla="*/ 1 h 32"/>
                <a:gd name="T20" fmla="*/ 0 w 23"/>
                <a:gd name="T21" fmla="*/ 1 h 32"/>
                <a:gd name="T22" fmla="*/ 0 w 23"/>
                <a:gd name="T23" fmla="*/ 1 h 32"/>
                <a:gd name="T24" fmla="*/ 0 w 23"/>
                <a:gd name="T25" fmla="*/ 1 h 32"/>
                <a:gd name="T26" fmla="*/ 0 w 23"/>
                <a:gd name="T27" fmla="*/ 1 h 32"/>
                <a:gd name="T28" fmla="*/ 0 w 23"/>
                <a:gd name="T29" fmla="*/ 1 h 32"/>
                <a:gd name="T30" fmla="*/ 0 w 23"/>
                <a:gd name="T31" fmla="*/ 1 h 32"/>
                <a:gd name="T32" fmla="*/ 0 w 23"/>
                <a:gd name="T33" fmla="*/ 1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32"/>
                <a:gd name="T53" fmla="*/ 23 w 2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32">
                  <a:moveTo>
                    <a:pt x="0" y="18"/>
                  </a:moveTo>
                  <a:lnTo>
                    <a:pt x="1" y="13"/>
                  </a:lnTo>
                  <a:lnTo>
                    <a:pt x="1" y="8"/>
                  </a:lnTo>
                  <a:lnTo>
                    <a:pt x="1" y="5"/>
                  </a:lnTo>
                  <a:lnTo>
                    <a:pt x="1" y="0"/>
                  </a:lnTo>
                  <a:lnTo>
                    <a:pt x="5" y="8"/>
                  </a:lnTo>
                  <a:lnTo>
                    <a:pt x="8" y="17"/>
                  </a:lnTo>
                  <a:lnTo>
                    <a:pt x="14" y="25"/>
                  </a:lnTo>
                  <a:lnTo>
                    <a:pt x="23" y="32"/>
                  </a:lnTo>
                  <a:lnTo>
                    <a:pt x="19" y="29"/>
                  </a:lnTo>
                  <a:lnTo>
                    <a:pt x="14" y="28"/>
                  </a:lnTo>
                  <a:lnTo>
                    <a:pt x="11" y="27"/>
                  </a:lnTo>
                  <a:lnTo>
                    <a:pt x="7" y="27"/>
                  </a:lnTo>
                  <a:lnTo>
                    <a:pt x="6" y="25"/>
                  </a:lnTo>
                  <a:lnTo>
                    <a:pt x="4" y="22"/>
                  </a:lnTo>
                  <a:lnTo>
                    <a:pt x="3" y="20"/>
                  </a:lnTo>
                  <a:lnTo>
                    <a:pt x="0"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2" name="Freeform 481"/>
            <p:cNvSpPr>
              <a:spLocks/>
            </p:cNvSpPr>
            <p:nvPr/>
          </p:nvSpPr>
          <p:spPr bwMode="auto">
            <a:xfrm>
              <a:off x="5506" y="2768"/>
              <a:ext cx="10" cy="22"/>
            </a:xfrm>
            <a:custGeom>
              <a:avLst/>
              <a:gdLst>
                <a:gd name="T0" fmla="*/ 1 w 20"/>
                <a:gd name="T1" fmla="*/ 0 h 45"/>
                <a:gd name="T2" fmla="*/ 1 w 20"/>
                <a:gd name="T3" fmla="*/ 0 h 45"/>
                <a:gd name="T4" fmla="*/ 1 w 20"/>
                <a:gd name="T5" fmla="*/ 0 h 45"/>
                <a:gd name="T6" fmla="*/ 1 w 20"/>
                <a:gd name="T7" fmla="*/ 0 h 45"/>
                <a:gd name="T8" fmla="*/ 1 w 20"/>
                <a:gd name="T9" fmla="*/ 0 h 45"/>
                <a:gd name="T10" fmla="*/ 1 w 20"/>
                <a:gd name="T11" fmla="*/ 0 h 45"/>
                <a:gd name="T12" fmla="*/ 1 w 20"/>
                <a:gd name="T13" fmla="*/ 0 h 45"/>
                <a:gd name="T14" fmla="*/ 1 w 20"/>
                <a:gd name="T15" fmla="*/ 0 h 45"/>
                <a:gd name="T16" fmla="*/ 0 w 20"/>
                <a:gd name="T17" fmla="*/ 0 h 45"/>
                <a:gd name="T18" fmla="*/ 1 w 20"/>
                <a:gd name="T19" fmla="*/ 0 h 45"/>
                <a:gd name="T20" fmla="*/ 1 w 20"/>
                <a:gd name="T21" fmla="*/ 0 h 45"/>
                <a:gd name="T22" fmla="*/ 1 w 20"/>
                <a:gd name="T23" fmla="*/ 0 h 45"/>
                <a:gd name="T24" fmla="*/ 1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20" y="10"/>
                  </a:moveTo>
                  <a:lnTo>
                    <a:pt x="20" y="7"/>
                  </a:lnTo>
                  <a:lnTo>
                    <a:pt x="20" y="5"/>
                  </a:lnTo>
                  <a:lnTo>
                    <a:pt x="18" y="3"/>
                  </a:lnTo>
                  <a:lnTo>
                    <a:pt x="18" y="0"/>
                  </a:lnTo>
                  <a:lnTo>
                    <a:pt x="13" y="12"/>
                  </a:lnTo>
                  <a:lnTo>
                    <a:pt x="6" y="25"/>
                  </a:lnTo>
                  <a:lnTo>
                    <a:pt x="2" y="37"/>
                  </a:lnTo>
                  <a:lnTo>
                    <a:pt x="0" y="45"/>
                  </a:lnTo>
                  <a:lnTo>
                    <a:pt x="6" y="31"/>
                  </a:lnTo>
                  <a:lnTo>
                    <a:pt x="11" y="22"/>
                  </a:lnTo>
                  <a:lnTo>
                    <a:pt x="16" y="15"/>
                  </a:lnTo>
                  <a:lnTo>
                    <a:pt x="20" y="1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3" name="Freeform 482"/>
            <p:cNvSpPr>
              <a:spLocks/>
            </p:cNvSpPr>
            <p:nvPr/>
          </p:nvSpPr>
          <p:spPr bwMode="auto">
            <a:xfrm>
              <a:off x="5466" y="2793"/>
              <a:ext cx="7" cy="12"/>
            </a:xfrm>
            <a:custGeom>
              <a:avLst/>
              <a:gdLst>
                <a:gd name="T0" fmla="*/ 0 w 14"/>
                <a:gd name="T1" fmla="*/ 1 h 24"/>
                <a:gd name="T2" fmla="*/ 1 w 14"/>
                <a:gd name="T3" fmla="*/ 1 h 24"/>
                <a:gd name="T4" fmla="*/ 1 w 14"/>
                <a:gd name="T5" fmla="*/ 1 h 24"/>
                <a:gd name="T6" fmla="*/ 1 w 14"/>
                <a:gd name="T7" fmla="*/ 1 h 24"/>
                <a:gd name="T8" fmla="*/ 1 w 14"/>
                <a:gd name="T9" fmla="*/ 0 h 24"/>
                <a:gd name="T10" fmla="*/ 1 w 14"/>
                <a:gd name="T11" fmla="*/ 1 h 24"/>
                <a:gd name="T12" fmla="*/ 1 w 14"/>
                <a:gd name="T13" fmla="*/ 1 h 24"/>
                <a:gd name="T14" fmla="*/ 1 w 14"/>
                <a:gd name="T15" fmla="*/ 1 h 24"/>
                <a:gd name="T16" fmla="*/ 1 w 14"/>
                <a:gd name="T17" fmla="*/ 1 h 24"/>
                <a:gd name="T18" fmla="*/ 1 w 14"/>
                <a:gd name="T19" fmla="*/ 1 h 24"/>
                <a:gd name="T20" fmla="*/ 1 w 14"/>
                <a:gd name="T21" fmla="*/ 1 h 24"/>
                <a:gd name="T22" fmla="*/ 1 w 14"/>
                <a:gd name="T23" fmla="*/ 1 h 24"/>
                <a:gd name="T24" fmla="*/ 1 w 14"/>
                <a:gd name="T25" fmla="*/ 1 h 24"/>
                <a:gd name="T26" fmla="*/ 1 w 14"/>
                <a:gd name="T27" fmla="*/ 1 h 24"/>
                <a:gd name="T28" fmla="*/ 1 w 14"/>
                <a:gd name="T29" fmla="*/ 1 h 24"/>
                <a:gd name="T30" fmla="*/ 1 w 14"/>
                <a:gd name="T31" fmla="*/ 1 h 24"/>
                <a:gd name="T32" fmla="*/ 0 w 1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4"/>
                <a:gd name="T53" fmla="*/ 14 w 1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4">
                  <a:moveTo>
                    <a:pt x="0" y="14"/>
                  </a:moveTo>
                  <a:lnTo>
                    <a:pt x="3" y="12"/>
                  </a:lnTo>
                  <a:lnTo>
                    <a:pt x="7" y="7"/>
                  </a:lnTo>
                  <a:lnTo>
                    <a:pt x="12" y="3"/>
                  </a:lnTo>
                  <a:lnTo>
                    <a:pt x="14" y="0"/>
                  </a:lnTo>
                  <a:lnTo>
                    <a:pt x="13" y="6"/>
                  </a:lnTo>
                  <a:lnTo>
                    <a:pt x="12" y="12"/>
                  </a:lnTo>
                  <a:lnTo>
                    <a:pt x="11" y="18"/>
                  </a:lnTo>
                  <a:lnTo>
                    <a:pt x="11" y="24"/>
                  </a:lnTo>
                  <a:lnTo>
                    <a:pt x="9" y="21"/>
                  </a:lnTo>
                  <a:lnTo>
                    <a:pt x="8" y="16"/>
                  </a:lnTo>
                  <a:lnTo>
                    <a:pt x="7" y="13"/>
                  </a:lnTo>
                  <a:lnTo>
                    <a:pt x="7" y="10"/>
                  </a:lnTo>
                  <a:lnTo>
                    <a:pt x="6" y="12"/>
                  </a:lnTo>
                  <a:lnTo>
                    <a:pt x="4" y="12"/>
                  </a:lnTo>
                  <a:lnTo>
                    <a:pt x="3" y="13"/>
                  </a:lnTo>
                  <a:lnTo>
                    <a:pt x="0" y="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4" name="Freeform 483"/>
            <p:cNvSpPr>
              <a:spLocks/>
            </p:cNvSpPr>
            <p:nvPr/>
          </p:nvSpPr>
          <p:spPr bwMode="auto">
            <a:xfrm>
              <a:off x="5492" y="2802"/>
              <a:ext cx="12" cy="73"/>
            </a:xfrm>
            <a:custGeom>
              <a:avLst/>
              <a:gdLst>
                <a:gd name="T0" fmla="*/ 1 w 24"/>
                <a:gd name="T1" fmla="*/ 1 h 145"/>
                <a:gd name="T2" fmla="*/ 1 w 24"/>
                <a:gd name="T3" fmla="*/ 1 h 145"/>
                <a:gd name="T4" fmla="*/ 1 w 24"/>
                <a:gd name="T5" fmla="*/ 1 h 145"/>
                <a:gd name="T6" fmla="*/ 1 w 24"/>
                <a:gd name="T7" fmla="*/ 1 h 145"/>
                <a:gd name="T8" fmla="*/ 1 w 24"/>
                <a:gd name="T9" fmla="*/ 1 h 145"/>
                <a:gd name="T10" fmla="*/ 1 w 24"/>
                <a:gd name="T11" fmla="*/ 1 h 145"/>
                <a:gd name="T12" fmla="*/ 1 w 24"/>
                <a:gd name="T13" fmla="*/ 1 h 145"/>
                <a:gd name="T14" fmla="*/ 1 w 24"/>
                <a:gd name="T15" fmla="*/ 1 h 145"/>
                <a:gd name="T16" fmla="*/ 1 w 24"/>
                <a:gd name="T17" fmla="*/ 1 h 145"/>
                <a:gd name="T18" fmla="*/ 1 w 24"/>
                <a:gd name="T19" fmla="*/ 1 h 145"/>
                <a:gd name="T20" fmla="*/ 1 w 24"/>
                <a:gd name="T21" fmla="*/ 1 h 145"/>
                <a:gd name="T22" fmla="*/ 1 w 24"/>
                <a:gd name="T23" fmla="*/ 1 h 145"/>
                <a:gd name="T24" fmla="*/ 0 w 24"/>
                <a:gd name="T25" fmla="*/ 0 h 145"/>
                <a:gd name="T26" fmla="*/ 1 w 24"/>
                <a:gd name="T27" fmla="*/ 1 h 145"/>
                <a:gd name="T28" fmla="*/ 1 w 24"/>
                <a:gd name="T29" fmla="*/ 1 h 145"/>
                <a:gd name="T30" fmla="*/ 1 w 24"/>
                <a:gd name="T31" fmla="*/ 1 h 145"/>
                <a:gd name="T32" fmla="*/ 1 w 24"/>
                <a:gd name="T33" fmla="*/ 1 h 145"/>
                <a:gd name="T34" fmla="*/ 1 w 24"/>
                <a:gd name="T35" fmla="*/ 1 h 145"/>
                <a:gd name="T36" fmla="*/ 1 w 24"/>
                <a:gd name="T37" fmla="*/ 1 h 145"/>
                <a:gd name="T38" fmla="*/ 1 w 24"/>
                <a:gd name="T39" fmla="*/ 1 h 145"/>
                <a:gd name="T40" fmla="*/ 1 w 24"/>
                <a:gd name="T41" fmla="*/ 1 h 145"/>
                <a:gd name="T42" fmla="*/ 1 w 24"/>
                <a:gd name="T43" fmla="*/ 1 h 145"/>
                <a:gd name="T44" fmla="*/ 1 w 24"/>
                <a:gd name="T45" fmla="*/ 1 h 145"/>
                <a:gd name="T46" fmla="*/ 1 w 24"/>
                <a:gd name="T47" fmla="*/ 1 h 145"/>
                <a:gd name="T48" fmla="*/ 1 w 24"/>
                <a:gd name="T49" fmla="*/ 1 h 145"/>
                <a:gd name="T50" fmla="*/ 1 w 24"/>
                <a:gd name="T51" fmla="*/ 1 h 145"/>
                <a:gd name="T52" fmla="*/ 1 w 24"/>
                <a:gd name="T53" fmla="*/ 1 h 145"/>
                <a:gd name="T54" fmla="*/ 1 w 24"/>
                <a:gd name="T55" fmla="*/ 1 h 145"/>
                <a:gd name="T56" fmla="*/ 1 w 24"/>
                <a:gd name="T57" fmla="*/ 1 h 145"/>
                <a:gd name="T58" fmla="*/ 1 w 24"/>
                <a:gd name="T59" fmla="*/ 1 h 145"/>
                <a:gd name="T60" fmla="*/ 1 w 24"/>
                <a:gd name="T61" fmla="*/ 1 h 145"/>
                <a:gd name="T62" fmla="*/ 1 w 24"/>
                <a:gd name="T63" fmla="*/ 1 h 145"/>
                <a:gd name="T64" fmla="*/ 1 w 24"/>
                <a:gd name="T65" fmla="*/ 1 h 145"/>
                <a:gd name="T66" fmla="*/ 1 w 24"/>
                <a:gd name="T67" fmla="*/ 1 h 145"/>
                <a:gd name="T68" fmla="*/ 1 w 24"/>
                <a:gd name="T69" fmla="*/ 1 h 145"/>
                <a:gd name="T70" fmla="*/ 1 w 24"/>
                <a:gd name="T71" fmla="*/ 1 h 145"/>
                <a:gd name="T72" fmla="*/ 1 w 24"/>
                <a:gd name="T73" fmla="*/ 1 h 145"/>
                <a:gd name="T74" fmla="*/ 1 w 24"/>
                <a:gd name="T75" fmla="*/ 1 h 145"/>
                <a:gd name="T76" fmla="*/ 1 w 24"/>
                <a:gd name="T77" fmla="*/ 1 h 145"/>
                <a:gd name="T78" fmla="*/ 1 w 24"/>
                <a:gd name="T79" fmla="*/ 1 h 145"/>
                <a:gd name="T80" fmla="*/ 1 w 24"/>
                <a:gd name="T81" fmla="*/ 1 h 1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
                <a:gd name="T124" fmla="*/ 0 h 145"/>
                <a:gd name="T125" fmla="*/ 24 w 24"/>
                <a:gd name="T126" fmla="*/ 145 h 1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 h="145">
                  <a:moveTo>
                    <a:pt x="24" y="71"/>
                  </a:moveTo>
                  <a:lnTo>
                    <a:pt x="19" y="97"/>
                  </a:lnTo>
                  <a:lnTo>
                    <a:pt x="13" y="120"/>
                  </a:lnTo>
                  <a:lnTo>
                    <a:pt x="9" y="137"/>
                  </a:lnTo>
                  <a:lnTo>
                    <a:pt x="7" y="145"/>
                  </a:lnTo>
                  <a:lnTo>
                    <a:pt x="7" y="128"/>
                  </a:lnTo>
                  <a:lnTo>
                    <a:pt x="6" y="99"/>
                  </a:lnTo>
                  <a:lnTo>
                    <a:pt x="6" y="72"/>
                  </a:lnTo>
                  <a:lnTo>
                    <a:pt x="5" y="57"/>
                  </a:lnTo>
                  <a:lnTo>
                    <a:pt x="5" y="44"/>
                  </a:lnTo>
                  <a:lnTo>
                    <a:pt x="5" y="27"/>
                  </a:lnTo>
                  <a:lnTo>
                    <a:pt x="2" y="11"/>
                  </a:lnTo>
                  <a:lnTo>
                    <a:pt x="0" y="0"/>
                  </a:lnTo>
                  <a:lnTo>
                    <a:pt x="1" y="2"/>
                  </a:lnTo>
                  <a:lnTo>
                    <a:pt x="2" y="3"/>
                  </a:lnTo>
                  <a:lnTo>
                    <a:pt x="4" y="3"/>
                  </a:lnTo>
                  <a:lnTo>
                    <a:pt x="5" y="3"/>
                  </a:lnTo>
                  <a:lnTo>
                    <a:pt x="6" y="3"/>
                  </a:lnTo>
                  <a:lnTo>
                    <a:pt x="8" y="4"/>
                  </a:lnTo>
                  <a:lnTo>
                    <a:pt x="9" y="6"/>
                  </a:lnTo>
                  <a:lnTo>
                    <a:pt x="9" y="7"/>
                  </a:lnTo>
                  <a:lnTo>
                    <a:pt x="11" y="10"/>
                  </a:lnTo>
                  <a:lnTo>
                    <a:pt x="12" y="12"/>
                  </a:lnTo>
                  <a:lnTo>
                    <a:pt x="14" y="15"/>
                  </a:lnTo>
                  <a:lnTo>
                    <a:pt x="15" y="18"/>
                  </a:lnTo>
                  <a:lnTo>
                    <a:pt x="17" y="20"/>
                  </a:lnTo>
                  <a:lnTo>
                    <a:pt x="19" y="22"/>
                  </a:lnTo>
                  <a:lnTo>
                    <a:pt x="19" y="23"/>
                  </a:lnTo>
                  <a:lnTo>
                    <a:pt x="19" y="26"/>
                  </a:lnTo>
                  <a:lnTo>
                    <a:pt x="19" y="30"/>
                  </a:lnTo>
                  <a:lnTo>
                    <a:pt x="19" y="38"/>
                  </a:lnTo>
                  <a:lnTo>
                    <a:pt x="19" y="46"/>
                  </a:lnTo>
                  <a:lnTo>
                    <a:pt x="20" y="50"/>
                  </a:lnTo>
                  <a:lnTo>
                    <a:pt x="21" y="50"/>
                  </a:lnTo>
                  <a:lnTo>
                    <a:pt x="22" y="51"/>
                  </a:lnTo>
                  <a:lnTo>
                    <a:pt x="24" y="51"/>
                  </a:lnTo>
                  <a:lnTo>
                    <a:pt x="24" y="52"/>
                  </a:lnTo>
                  <a:lnTo>
                    <a:pt x="24" y="56"/>
                  </a:lnTo>
                  <a:lnTo>
                    <a:pt x="24" y="61"/>
                  </a:lnTo>
                  <a:lnTo>
                    <a:pt x="24" y="67"/>
                  </a:lnTo>
                  <a:lnTo>
                    <a:pt x="24"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5" name="Freeform 484"/>
            <p:cNvSpPr>
              <a:spLocks/>
            </p:cNvSpPr>
            <p:nvPr/>
          </p:nvSpPr>
          <p:spPr bwMode="auto">
            <a:xfrm>
              <a:off x="5495" y="3255"/>
              <a:ext cx="37" cy="65"/>
            </a:xfrm>
            <a:custGeom>
              <a:avLst/>
              <a:gdLst>
                <a:gd name="T0" fmla="*/ 0 w 75"/>
                <a:gd name="T1" fmla="*/ 1 h 130"/>
                <a:gd name="T2" fmla="*/ 0 w 75"/>
                <a:gd name="T3" fmla="*/ 1 h 130"/>
                <a:gd name="T4" fmla="*/ 0 w 75"/>
                <a:gd name="T5" fmla="*/ 1 h 130"/>
                <a:gd name="T6" fmla="*/ 0 w 75"/>
                <a:gd name="T7" fmla="*/ 1 h 130"/>
                <a:gd name="T8" fmla="*/ 0 w 75"/>
                <a:gd name="T9" fmla="*/ 1 h 130"/>
                <a:gd name="T10" fmla="*/ 0 w 75"/>
                <a:gd name="T11" fmla="*/ 1 h 130"/>
                <a:gd name="T12" fmla="*/ 0 w 75"/>
                <a:gd name="T13" fmla="*/ 1 h 130"/>
                <a:gd name="T14" fmla="*/ 0 w 75"/>
                <a:gd name="T15" fmla="*/ 1 h 130"/>
                <a:gd name="T16" fmla="*/ 0 w 75"/>
                <a:gd name="T17" fmla="*/ 1 h 130"/>
                <a:gd name="T18" fmla="*/ 0 w 75"/>
                <a:gd name="T19" fmla="*/ 1 h 130"/>
                <a:gd name="T20" fmla="*/ 0 w 75"/>
                <a:gd name="T21" fmla="*/ 1 h 130"/>
                <a:gd name="T22" fmla="*/ 0 w 75"/>
                <a:gd name="T23" fmla="*/ 1 h 130"/>
                <a:gd name="T24" fmla="*/ 0 w 75"/>
                <a:gd name="T25" fmla="*/ 1 h 130"/>
                <a:gd name="T26" fmla="*/ 0 w 75"/>
                <a:gd name="T27" fmla="*/ 1 h 130"/>
                <a:gd name="T28" fmla="*/ 0 w 75"/>
                <a:gd name="T29" fmla="*/ 1 h 130"/>
                <a:gd name="T30" fmla="*/ 0 w 75"/>
                <a:gd name="T31" fmla="*/ 1 h 130"/>
                <a:gd name="T32" fmla="*/ 0 w 75"/>
                <a:gd name="T33" fmla="*/ 1 h 130"/>
                <a:gd name="T34" fmla="*/ 0 w 75"/>
                <a:gd name="T35" fmla="*/ 1 h 130"/>
                <a:gd name="T36" fmla="*/ 0 w 75"/>
                <a:gd name="T37" fmla="*/ 1 h 130"/>
                <a:gd name="T38" fmla="*/ 0 w 75"/>
                <a:gd name="T39" fmla="*/ 1 h 130"/>
                <a:gd name="T40" fmla="*/ 0 w 75"/>
                <a:gd name="T41" fmla="*/ 1 h 130"/>
                <a:gd name="T42" fmla="*/ 0 w 75"/>
                <a:gd name="T43" fmla="*/ 1 h 130"/>
                <a:gd name="T44" fmla="*/ 0 w 75"/>
                <a:gd name="T45" fmla="*/ 1 h 130"/>
                <a:gd name="T46" fmla="*/ 0 w 75"/>
                <a:gd name="T47" fmla="*/ 1 h 130"/>
                <a:gd name="T48" fmla="*/ 0 w 75"/>
                <a:gd name="T49" fmla="*/ 1 h 130"/>
                <a:gd name="T50" fmla="*/ 0 w 75"/>
                <a:gd name="T51" fmla="*/ 1 h 130"/>
                <a:gd name="T52" fmla="*/ 0 w 75"/>
                <a:gd name="T53" fmla="*/ 1 h 130"/>
                <a:gd name="T54" fmla="*/ 0 w 75"/>
                <a:gd name="T55" fmla="*/ 1 h 130"/>
                <a:gd name="T56" fmla="*/ 0 w 75"/>
                <a:gd name="T57" fmla="*/ 1 h 130"/>
                <a:gd name="T58" fmla="*/ 0 w 75"/>
                <a:gd name="T59" fmla="*/ 1 h 130"/>
                <a:gd name="T60" fmla="*/ 0 w 75"/>
                <a:gd name="T61" fmla="*/ 1 h 130"/>
                <a:gd name="T62" fmla="*/ 0 w 75"/>
                <a:gd name="T63" fmla="*/ 1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5"/>
                <a:gd name="T97" fmla="*/ 0 h 130"/>
                <a:gd name="T98" fmla="*/ 75 w 75"/>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5" h="130">
                  <a:moveTo>
                    <a:pt x="61" y="6"/>
                  </a:moveTo>
                  <a:lnTo>
                    <a:pt x="54" y="9"/>
                  </a:lnTo>
                  <a:lnTo>
                    <a:pt x="46" y="9"/>
                  </a:lnTo>
                  <a:lnTo>
                    <a:pt x="37" y="8"/>
                  </a:lnTo>
                  <a:lnTo>
                    <a:pt x="29" y="6"/>
                  </a:lnTo>
                  <a:lnTo>
                    <a:pt x="25" y="5"/>
                  </a:lnTo>
                  <a:lnTo>
                    <a:pt x="22" y="4"/>
                  </a:lnTo>
                  <a:lnTo>
                    <a:pt x="18" y="1"/>
                  </a:lnTo>
                  <a:lnTo>
                    <a:pt x="16" y="0"/>
                  </a:lnTo>
                  <a:lnTo>
                    <a:pt x="14" y="5"/>
                  </a:lnTo>
                  <a:lnTo>
                    <a:pt x="11" y="9"/>
                  </a:lnTo>
                  <a:lnTo>
                    <a:pt x="9" y="14"/>
                  </a:lnTo>
                  <a:lnTo>
                    <a:pt x="8" y="17"/>
                  </a:lnTo>
                  <a:lnTo>
                    <a:pt x="8" y="20"/>
                  </a:lnTo>
                  <a:lnTo>
                    <a:pt x="9" y="23"/>
                  </a:lnTo>
                  <a:lnTo>
                    <a:pt x="10" y="27"/>
                  </a:lnTo>
                  <a:lnTo>
                    <a:pt x="10" y="29"/>
                  </a:lnTo>
                  <a:lnTo>
                    <a:pt x="9" y="31"/>
                  </a:lnTo>
                  <a:lnTo>
                    <a:pt x="8" y="34"/>
                  </a:lnTo>
                  <a:lnTo>
                    <a:pt x="7" y="37"/>
                  </a:lnTo>
                  <a:lnTo>
                    <a:pt x="7" y="40"/>
                  </a:lnTo>
                  <a:lnTo>
                    <a:pt x="7" y="45"/>
                  </a:lnTo>
                  <a:lnTo>
                    <a:pt x="8" y="53"/>
                  </a:lnTo>
                  <a:lnTo>
                    <a:pt x="9" y="61"/>
                  </a:lnTo>
                  <a:lnTo>
                    <a:pt x="9" y="67"/>
                  </a:lnTo>
                  <a:lnTo>
                    <a:pt x="8" y="72"/>
                  </a:lnTo>
                  <a:lnTo>
                    <a:pt x="6" y="78"/>
                  </a:lnTo>
                  <a:lnTo>
                    <a:pt x="5" y="87"/>
                  </a:lnTo>
                  <a:lnTo>
                    <a:pt x="3" y="92"/>
                  </a:lnTo>
                  <a:lnTo>
                    <a:pt x="3" y="96"/>
                  </a:lnTo>
                  <a:lnTo>
                    <a:pt x="2" y="101"/>
                  </a:lnTo>
                  <a:lnTo>
                    <a:pt x="1" y="107"/>
                  </a:lnTo>
                  <a:lnTo>
                    <a:pt x="0" y="111"/>
                  </a:lnTo>
                  <a:lnTo>
                    <a:pt x="0" y="115"/>
                  </a:lnTo>
                  <a:lnTo>
                    <a:pt x="2" y="121"/>
                  </a:lnTo>
                  <a:lnTo>
                    <a:pt x="8" y="127"/>
                  </a:lnTo>
                  <a:lnTo>
                    <a:pt x="16" y="130"/>
                  </a:lnTo>
                  <a:lnTo>
                    <a:pt x="22" y="130"/>
                  </a:lnTo>
                  <a:lnTo>
                    <a:pt x="29" y="130"/>
                  </a:lnTo>
                  <a:lnTo>
                    <a:pt x="37" y="129"/>
                  </a:lnTo>
                  <a:lnTo>
                    <a:pt x="46" y="129"/>
                  </a:lnTo>
                  <a:lnTo>
                    <a:pt x="54" y="128"/>
                  </a:lnTo>
                  <a:lnTo>
                    <a:pt x="61" y="128"/>
                  </a:lnTo>
                  <a:lnTo>
                    <a:pt x="67" y="127"/>
                  </a:lnTo>
                  <a:lnTo>
                    <a:pt x="70" y="127"/>
                  </a:lnTo>
                  <a:lnTo>
                    <a:pt x="74" y="121"/>
                  </a:lnTo>
                  <a:lnTo>
                    <a:pt x="75" y="114"/>
                  </a:lnTo>
                  <a:lnTo>
                    <a:pt x="75" y="110"/>
                  </a:lnTo>
                  <a:lnTo>
                    <a:pt x="74" y="106"/>
                  </a:lnTo>
                  <a:lnTo>
                    <a:pt x="71" y="101"/>
                  </a:lnTo>
                  <a:lnTo>
                    <a:pt x="70" y="93"/>
                  </a:lnTo>
                  <a:lnTo>
                    <a:pt x="69" y="85"/>
                  </a:lnTo>
                  <a:lnTo>
                    <a:pt x="68" y="78"/>
                  </a:lnTo>
                  <a:lnTo>
                    <a:pt x="68" y="72"/>
                  </a:lnTo>
                  <a:lnTo>
                    <a:pt x="67" y="62"/>
                  </a:lnTo>
                  <a:lnTo>
                    <a:pt x="66" y="53"/>
                  </a:lnTo>
                  <a:lnTo>
                    <a:pt x="64" y="46"/>
                  </a:lnTo>
                  <a:lnTo>
                    <a:pt x="63" y="40"/>
                  </a:lnTo>
                  <a:lnTo>
                    <a:pt x="61" y="34"/>
                  </a:lnTo>
                  <a:lnTo>
                    <a:pt x="60" y="29"/>
                  </a:lnTo>
                  <a:lnTo>
                    <a:pt x="60" y="26"/>
                  </a:lnTo>
                  <a:lnTo>
                    <a:pt x="61" y="21"/>
                  </a:lnTo>
                  <a:lnTo>
                    <a:pt x="62" y="15"/>
                  </a:lnTo>
                  <a:lnTo>
                    <a:pt x="62" y="11"/>
                  </a:lnTo>
                  <a:lnTo>
                    <a:pt x="6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6" name="Freeform 485"/>
            <p:cNvSpPr>
              <a:spLocks/>
            </p:cNvSpPr>
            <p:nvPr/>
          </p:nvSpPr>
          <p:spPr bwMode="auto">
            <a:xfrm>
              <a:off x="5421" y="3307"/>
              <a:ext cx="53" cy="34"/>
            </a:xfrm>
            <a:custGeom>
              <a:avLst/>
              <a:gdLst>
                <a:gd name="T0" fmla="*/ 1 w 104"/>
                <a:gd name="T1" fmla="*/ 0 h 69"/>
                <a:gd name="T2" fmla="*/ 1 w 104"/>
                <a:gd name="T3" fmla="*/ 0 h 69"/>
                <a:gd name="T4" fmla="*/ 1 w 104"/>
                <a:gd name="T5" fmla="*/ 0 h 69"/>
                <a:gd name="T6" fmla="*/ 1 w 104"/>
                <a:gd name="T7" fmla="*/ 0 h 69"/>
                <a:gd name="T8" fmla="*/ 1 w 104"/>
                <a:gd name="T9" fmla="*/ 0 h 69"/>
                <a:gd name="T10" fmla="*/ 1 w 104"/>
                <a:gd name="T11" fmla="*/ 0 h 69"/>
                <a:gd name="T12" fmla="*/ 1 w 104"/>
                <a:gd name="T13" fmla="*/ 0 h 69"/>
                <a:gd name="T14" fmla="*/ 1 w 104"/>
                <a:gd name="T15" fmla="*/ 0 h 69"/>
                <a:gd name="T16" fmla="*/ 1 w 104"/>
                <a:gd name="T17" fmla="*/ 0 h 69"/>
                <a:gd name="T18" fmla="*/ 1 w 104"/>
                <a:gd name="T19" fmla="*/ 0 h 69"/>
                <a:gd name="T20" fmla="*/ 1 w 104"/>
                <a:gd name="T21" fmla="*/ 0 h 69"/>
                <a:gd name="T22" fmla="*/ 1 w 104"/>
                <a:gd name="T23" fmla="*/ 0 h 69"/>
                <a:gd name="T24" fmla="*/ 1 w 104"/>
                <a:gd name="T25" fmla="*/ 0 h 69"/>
                <a:gd name="T26" fmla="*/ 1 w 104"/>
                <a:gd name="T27" fmla="*/ 0 h 69"/>
                <a:gd name="T28" fmla="*/ 1 w 104"/>
                <a:gd name="T29" fmla="*/ 0 h 69"/>
                <a:gd name="T30" fmla="*/ 1 w 104"/>
                <a:gd name="T31" fmla="*/ 0 h 69"/>
                <a:gd name="T32" fmla="*/ 1 w 104"/>
                <a:gd name="T33" fmla="*/ 0 h 69"/>
                <a:gd name="T34" fmla="*/ 1 w 104"/>
                <a:gd name="T35" fmla="*/ 0 h 69"/>
                <a:gd name="T36" fmla="*/ 1 w 104"/>
                <a:gd name="T37" fmla="*/ 0 h 69"/>
                <a:gd name="T38" fmla="*/ 1 w 104"/>
                <a:gd name="T39" fmla="*/ 0 h 69"/>
                <a:gd name="T40" fmla="*/ 1 w 104"/>
                <a:gd name="T41" fmla="*/ 0 h 69"/>
                <a:gd name="T42" fmla="*/ 1 w 104"/>
                <a:gd name="T43" fmla="*/ 0 h 69"/>
                <a:gd name="T44" fmla="*/ 1 w 104"/>
                <a:gd name="T45" fmla="*/ 0 h 69"/>
                <a:gd name="T46" fmla="*/ 1 w 104"/>
                <a:gd name="T47" fmla="*/ 0 h 69"/>
                <a:gd name="T48" fmla="*/ 1 w 104"/>
                <a:gd name="T49" fmla="*/ 0 h 69"/>
                <a:gd name="T50" fmla="*/ 1 w 104"/>
                <a:gd name="T51" fmla="*/ 0 h 69"/>
                <a:gd name="T52" fmla="*/ 1 w 104"/>
                <a:gd name="T53" fmla="*/ 0 h 69"/>
                <a:gd name="T54" fmla="*/ 1 w 104"/>
                <a:gd name="T55" fmla="*/ 0 h 69"/>
                <a:gd name="T56" fmla="*/ 1 w 104"/>
                <a:gd name="T57" fmla="*/ 0 h 69"/>
                <a:gd name="T58" fmla="*/ 1 w 104"/>
                <a:gd name="T59" fmla="*/ 0 h 69"/>
                <a:gd name="T60" fmla="*/ 1 w 104"/>
                <a:gd name="T61" fmla="*/ 0 h 69"/>
                <a:gd name="T62" fmla="*/ 1 w 104"/>
                <a:gd name="T63" fmla="*/ 0 h 69"/>
                <a:gd name="T64" fmla="*/ 1 w 104"/>
                <a:gd name="T65" fmla="*/ 0 h 69"/>
                <a:gd name="T66" fmla="*/ 0 w 104"/>
                <a:gd name="T67" fmla="*/ 0 h 69"/>
                <a:gd name="T68" fmla="*/ 1 w 104"/>
                <a:gd name="T69" fmla="*/ 0 h 69"/>
                <a:gd name="T70" fmla="*/ 1 w 104"/>
                <a:gd name="T71" fmla="*/ 0 h 69"/>
                <a:gd name="T72" fmla="*/ 1 w 104"/>
                <a:gd name="T73" fmla="*/ 0 h 69"/>
                <a:gd name="T74" fmla="*/ 1 w 104"/>
                <a:gd name="T75" fmla="*/ 0 h 69"/>
                <a:gd name="T76" fmla="*/ 1 w 104"/>
                <a:gd name="T77" fmla="*/ 0 h 69"/>
                <a:gd name="T78" fmla="*/ 1 w 104"/>
                <a:gd name="T79" fmla="*/ 0 h 69"/>
                <a:gd name="T80" fmla="*/ 1 w 104"/>
                <a:gd name="T81" fmla="*/ 0 h 69"/>
                <a:gd name="T82" fmla="*/ 1 w 104"/>
                <a:gd name="T83" fmla="*/ 0 h 69"/>
                <a:gd name="T84" fmla="*/ 1 w 104"/>
                <a:gd name="T85" fmla="*/ 0 h 69"/>
                <a:gd name="T86" fmla="*/ 1 w 104"/>
                <a:gd name="T87" fmla="*/ 0 h 69"/>
                <a:gd name="T88" fmla="*/ 1 w 104"/>
                <a:gd name="T89" fmla="*/ 0 h 69"/>
                <a:gd name="T90" fmla="*/ 1 w 104"/>
                <a:gd name="T91" fmla="*/ 0 h 69"/>
                <a:gd name="T92" fmla="*/ 1 w 104"/>
                <a:gd name="T93" fmla="*/ 0 h 69"/>
                <a:gd name="T94" fmla="*/ 1 w 104"/>
                <a:gd name="T95" fmla="*/ 0 h 69"/>
                <a:gd name="T96" fmla="*/ 1 w 104"/>
                <a:gd name="T97" fmla="*/ 0 h 69"/>
                <a:gd name="T98" fmla="*/ 1 w 104"/>
                <a:gd name="T99" fmla="*/ 0 h 69"/>
                <a:gd name="T100" fmla="*/ 1 w 104"/>
                <a:gd name="T101" fmla="*/ 0 h 69"/>
                <a:gd name="T102" fmla="*/ 1 w 104"/>
                <a:gd name="T103" fmla="*/ 0 h 69"/>
                <a:gd name="T104" fmla="*/ 1 w 104"/>
                <a:gd name="T105" fmla="*/ 0 h 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4"/>
                <a:gd name="T160" fmla="*/ 0 h 69"/>
                <a:gd name="T161" fmla="*/ 104 w 104"/>
                <a:gd name="T162" fmla="*/ 69 h 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4" h="69">
                  <a:moveTo>
                    <a:pt x="41" y="0"/>
                  </a:moveTo>
                  <a:lnTo>
                    <a:pt x="47" y="2"/>
                  </a:lnTo>
                  <a:lnTo>
                    <a:pt x="54" y="3"/>
                  </a:lnTo>
                  <a:lnTo>
                    <a:pt x="62" y="4"/>
                  </a:lnTo>
                  <a:lnTo>
                    <a:pt x="70" y="6"/>
                  </a:lnTo>
                  <a:lnTo>
                    <a:pt x="78" y="6"/>
                  </a:lnTo>
                  <a:lnTo>
                    <a:pt x="87" y="6"/>
                  </a:lnTo>
                  <a:lnTo>
                    <a:pt x="95" y="6"/>
                  </a:lnTo>
                  <a:lnTo>
                    <a:pt x="103" y="6"/>
                  </a:lnTo>
                  <a:lnTo>
                    <a:pt x="104" y="15"/>
                  </a:lnTo>
                  <a:lnTo>
                    <a:pt x="104" y="25"/>
                  </a:lnTo>
                  <a:lnTo>
                    <a:pt x="103" y="35"/>
                  </a:lnTo>
                  <a:lnTo>
                    <a:pt x="102" y="41"/>
                  </a:lnTo>
                  <a:lnTo>
                    <a:pt x="97" y="44"/>
                  </a:lnTo>
                  <a:lnTo>
                    <a:pt x="94" y="47"/>
                  </a:lnTo>
                  <a:lnTo>
                    <a:pt x="91" y="50"/>
                  </a:lnTo>
                  <a:lnTo>
                    <a:pt x="87" y="55"/>
                  </a:lnTo>
                  <a:lnTo>
                    <a:pt x="84" y="60"/>
                  </a:lnTo>
                  <a:lnTo>
                    <a:pt x="80" y="62"/>
                  </a:lnTo>
                  <a:lnTo>
                    <a:pt x="73" y="65"/>
                  </a:lnTo>
                  <a:lnTo>
                    <a:pt x="65" y="67"/>
                  </a:lnTo>
                  <a:lnTo>
                    <a:pt x="59" y="67"/>
                  </a:lnTo>
                  <a:lnTo>
                    <a:pt x="53" y="67"/>
                  </a:lnTo>
                  <a:lnTo>
                    <a:pt x="44" y="68"/>
                  </a:lnTo>
                  <a:lnTo>
                    <a:pt x="35" y="68"/>
                  </a:lnTo>
                  <a:lnTo>
                    <a:pt x="26" y="69"/>
                  </a:lnTo>
                  <a:lnTo>
                    <a:pt x="18" y="69"/>
                  </a:lnTo>
                  <a:lnTo>
                    <a:pt x="11" y="69"/>
                  </a:lnTo>
                  <a:lnTo>
                    <a:pt x="7" y="68"/>
                  </a:lnTo>
                  <a:lnTo>
                    <a:pt x="5" y="68"/>
                  </a:lnTo>
                  <a:lnTo>
                    <a:pt x="3" y="67"/>
                  </a:lnTo>
                  <a:lnTo>
                    <a:pt x="2" y="65"/>
                  </a:lnTo>
                  <a:lnTo>
                    <a:pt x="1" y="64"/>
                  </a:lnTo>
                  <a:lnTo>
                    <a:pt x="0" y="57"/>
                  </a:lnTo>
                  <a:lnTo>
                    <a:pt x="2" y="50"/>
                  </a:lnTo>
                  <a:lnTo>
                    <a:pt x="8" y="44"/>
                  </a:lnTo>
                  <a:lnTo>
                    <a:pt x="15" y="40"/>
                  </a:lnTo>
                  <a:lnTo>
                    <a:pt x="17" y="35"/>
                  </a:lnTo>
                  <a:lnTo>
                    <a:pt x="19" y="31"/>
                  </a:lnTo>
                  <a:lnTo>
                    <a:pt x="23" y="27"/>
                  </a:lnTo>
                  <a:lnTo>
                    <a:pt x="25" y="25"/>
                  </a:lnTo>
                  <a:lnTo>
                    <a:pt x="26" y="24"/>
                  </a:lnTo>
                  <a:lnTo>
                    <a:pt x="26" y="23"/>
                  </a:lnTo>
                  <a:lnTo>
                    <a:pt x="26" y="22"/>
                  </a:lnTo>
                  <a:lnTo>
                    <a:pt x="26" y="21"/>
                  </a:lnTo>
                  <a:lnTo>
                    <a:pt x="27" y="17"/>
                  </a:lnTo>
                  <a:lnTo>
                    <a:pt x="28" y="14"/>
                  </a:lnTo>
                  <a:lnTo>
                    <a:pt x="30" y="10"/>
                  </a:lnTo>
                  <a:lnTo>
                    <a:pt x="31" y="9"/>
                  </a:lnTo>
                  <a:lnTo>
                    <a:pt x="33" y="7"/>
                  </a:lnTo>
                  <a:lnTo>
                    <a:pt x="36" y="4"/>
                  </a:lnTo>
                  <a:lnTo>
                    <a:pt x="39" y="2"/>
                  </a:lnTo>
                  <a:lnTo>
                    <a:pt x="4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7" name="Freeform 486"/>
            <p:cNvSpPr>
              <a:spLocks/>
            </p:cNvSpPr>
            <p:nvPr/>
          </p:nvSpPr>
          <p:spPr bwMode="auto">
            <a:xfrm>
              <a:off x="5486" y="3044"/>
              <a:ext cx="25" cy="83"/>
            </a:xfrm>
            <a:custGeom>
              <a:avLst/>
              <a:gdLst>
                <a:gd name="T0" fmla="*/ 1 w 49"/>
                <a:gd name="T1" fmla="*/ 1 h 166"/>
                <a:gd name="T2" fmla="*/ 1 w 49"/>
                <a:gd name="T3" fmla="*/ 1 h 166"/>
                <a:gd name="T4" fmla="*/ 1 w 49"/>
                <a:gd name="T5" fmla="*/ 1 h 166"/>
                <a:gd name="T6" fmla="*/ 1 w 49"/>
                <a:gd name="T7" fmla="*/ 1 h 166"/>
                <a:gd name="T8" fmla="*/ 0 w 49"/>
                <a:gd name="T9" fmla="*/ 1 h 166"/>
                <a:gd name="T10" fmla="*/ 1 w 49"/>
                <a:gd name="T11" fmla="*/ 1 h 166"/>
                <a:gd name="T12" fmla="*/ 1 w 49"/>
                <a:gd name="T13" fmla="*/ 1 h 166"/>
                <a:gd name="T14" fmla="*/ 1 w 49"/>
                <a:gd name="T15" fmla="*/ 1 h 166"/>
                <a:gd name="T16" fmla="*/ 1 w 49"/>
                <a:gd name="T17" fmla="*/ 1 h 166"/>
                <a:gd name="T18" fmla="*/ 1 w 49"/>
                <a:gd name="T19" fmla="*/ 1 h 166"/>
                <a:gd name="T20" fmla="*/ 1 w 49"/>
                <a:gd name="T21" fmla="*/ 1 h 166"/>
                <a:gd name="T22" fmla="*/ 1 w 49"/>
                <a:gd name="T23" fmla="*/ 1 h 166"/>
                <a:gd name="T24" fmla="*/ 1 w 49"/>
                <a:gd name="T25" fmla="*/ 1 h 166"/>
                <a:gd name="T26" fmla="*/ 1 w 49"/>
                <a:gd name="T27" fmla="*/ 1 h 166"/>
                <a:gd name="T28" fmla="*/ 1 w 49"/>
                <a:gd name="T29" fmla="*/ 1 h 166"/>
                <a:gd name="T30" fmla="*/ 1 w 49"/>
                <a:gd name="T31" fmla="*/ 1 h 166"/>
                <a:gd name="T32" fmla="*/ 1 w 49"/>
                <a:gd name="T33" fmla="*/ 1 h 166"/>
                <a:gd name="T34" fmla="*/ 1 w 49"/>
                <a:gd name="T35" fmla="*/ 1 h 166"/>
                <a:gd name="T36" fmla="*/ 1 w 49"/>
                <a:gd name="T37" fmla="*/ 1 h 166"/>
                <a:gd name="T38" fmla="*/ 1 w 49"/>
                <a:gd name="T39" fmla="*/ 1 h 166"/>
                <a:gd name="T40" fmla="*/ 1 w 49"/>
                <a:gd name="T41" fmla="*/ 1 h 166"/>
                <a:gd name="T42" fmla="*/ 1 w 49"/>
                <a:gd name="T43" fmla="*/ 1 h 166"/>
                <a:gd name="T44" fmla="*/ 1 w 49"/>
                <a:gd name="T45" fmla="*/ 1 h 166"/>
                <a:gd name="T46" fmla="*/ 1 w 49"/>
                <a:gd name="T47" fmla="*/ 1 h 166"/>
                <a:gd name="T48" fmla="*/ 1 w 49"/>
                <a:gd name="T49" fmla="*/ 1 h 166"/>
                <a:gd name="T50" fmla="*/ 1 w 49"/>
                <a:gd name="T51" fmla="*/ 1 h 166"/>
                <a:gd name="T52" fmla="*/ 1 w 49"/>
                <a:gd name="T53" fmla="*/ 1 h 166"/>
                <a:gd name="T54" fmla="*/ 1 w 49"/>
                <a:gd name="T55" fmla="*/ 1 h 166"/>
                <a:gd name="T56" fmla="*/ 1 w 49"/>
                <a:gd name="T57" fmla="*/ 1 h 166"/>
                <a:gd name="T58" fmla="*/ 1 w 49"/>
                <a:gd name="T59" fmla="*/ 1 h 166"/>
                <a:gd name="T60" fmla="*/ 1 w 49"/>
                <a:gd name="T61" fmla="*/ 1 h 166"/>
                <a:gd name="T62" fmla="*/ 1 w 49"/>
                <a:gd name="T63" fmla="*/ 1 h 166"/>
                <a:gd name="T64" fmla="*/ 1 w 49"/>
                <a:gd name="T65" fmla="*/ 1 h 166"/>
                <a:gd name="T66" fmla="*/ 1 w 49"/>
                <a:gd name="T67" fmla="*/ 1 h 166"/>
                <a:gd name="T68" fmla="*/ 1 w 49"/>
                <a:gd name="T69" fmla="*/ 1 h 166"/>
                <a:gd name="T70" fmla="*/ 1 w 49"/>
                <a:gd name="T71" fmla="*/ 1 h 166"/>
                <a:gd name="T72" fmla="*/ 1 w 49"/>
                <a:gd name="T73" fmla="*/ 1 h 166"/>
                <a:gd name="T74" fmla="*/ 1 w 49"/>
                <a:gd name="T75" fmla="*/ 1 h 166"/>
                <a:gd name="T76" fmla="*/ 1 w 49"/>
                <a:gd name="T77" fmla="*/ 1 h 166"/>
                <a:gd name="T78" fmla="*/ 1 w 49"/>
                <a:gd name="T79" fmla="*/ 1 h 166"/>
                <a:gd name="T80" fmla="*/ 1 w 49"/>
                <a:gd name="T81" fmla="*/ 1 h 166"/>
                <a:gd name="T82" fmla="*/ 1 w 49"/>
                <a:gd name="T83" fmla="*/ 1 h 166"/>
                <a:gd name="T84" fmla="*/ 1 w 49"/>
                <a:gd name="T85" fmla="*/ 1 h 166"/>
                <a:gd name="T86" fmla="*/ 1 w 49"/>
                <a:gd name="T87" fmla="*/ 1 h 166"/>
                <a:gd name="T88" fmla="*/ 1 w 49"/>
                <a:gd name="T89" fmla="*/ 0 h 166"/>
                <a:gd name="T90" fmla="*/ 1 w 49"/>
                <a:gd name="T91" fmla="*/ 1 h 166"/>
                <a:gd name="T92" fmla="*/ 1 w 49"/>
                <a:gd name="T93" fmla="*/ 1 h 166"/>
                <a:gd name="T94" fmla="*/ 1 w 49"/>
                <a:gd name="T95" fmla="*/ 1 h 166"/>
                <a:gd name="T96" fmla="*/ 1 w 49"/>
                <a:gd name="T97" fmla="*/ 1 h 166"/>
                <a:gd name="T98" fmla="*/ 1 w 49"/>
                <a:gd name="T99" fmla="*/ 1 h 166"/>
                <a:gd name="T100" fmla="*/ 1 w 49"/>
                <a:gd name="T101" fmla="*/ 1 h 166"/>
                <a:gd name="T102" fmla="*/ 1 w 49"/>
                <a:gd name="T103" fmla="*/ 1 h 166"/>
                <a:gd name="T104" fmla="*/ 1 w 49"/>
                <a:gd name="T105" fmla="*/ 1 h 166"/>
                <a:gd name="T106" fmla="*/ 1 w 49"/>
                <a:gd name="T107" fmla="*/ 1 h 166"/>
                <a:gd name="T108" fmla="*/ 1 w 49"/>
                <a:gd name="T109" fmla="*/ 1 h 166"/>
                <a:gd name="T110" fmla="*/ 1 w 49"/>
                <a:gd name="T111" fmla="*/ 1 h 166"/>
                <a:gd name="T112" fmla="*/ 1 w 49"/>
                <a:gd name="T113" fmla="*/ 1 h 1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166"/>
                <a:gd name="T173" fmla="*/ 49 w 49"/>
                <a:gd name="T174" fmla="*/ 166 h 1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166">
                  <a:moveTo>
                    <a:pt x="11" y="92"/>
                  </a:moveTo>
                  <a:lnTo>
                    <a:pt x="9" y="107"/>
                  </a:lnTo>
                  <a:lnTo>
                    <a:pt x="4" y="130"/>
                  </a:lnTo>
                  <a:lnTo>
                    <a:pt x="1" y="153"/>
                  </a:lnTo>
                  <a:lnTo>
                    <a:pt x="0" y="166"/>
                  </a:lnTo>
                  <a:lnTo>
                    <a:pt x="3" y="157"/>
                  </a:lnTo>
                  <a:lnTo>
                    <a:pt x="5" y="151"/>
                  </a:lnTo>
                  <a:lnTo>
                    <a:pt x="9" y="146"/>
                  </a:lnTo>
                  <a:lnTo>
                    <a:pt x="10" y="143"/>
                  </a:lnTo>
                  <a:lnTo>
                    <a:pt x="12" y="134"/>
                  </a:lnTo>
                  <a:lnTo>
                    <a:pt x="16" y="121"/>
                  </a:lnTo>
                  <a:lnTo>
                    <a:pt x="20" y="105"/>
                  </a:lnTo>
                  <a:lnTo>
                    <a:pt x="26" y="93"/>
                  </a:lnTo>
                  <a:lnTo>
                    <a:pt x="28" y="88"/>
                  </a:lnTo>
                  <a:lnTo>
                    <a:pt x="30" y="84"/>
                  </a:lnTo>
                  <a:lnTo>
                    <a:pt x="31" y="79"/>
                  </a:lnTo>
                  <a:lnTo>
                    <a:pt x="31" y="75"/>
                  </a:lnTo>
                  <a:lnTo>
                    <a:pt x="31" y="70"/>
                  </a:lnTo>
                  <a:lnTo>
                    <a:pt x="32" y="62"/>
                  </a:lnTo>
                  <a:lnTo>
                    <a:pt x="33" y="55"/>
                  </a:lnTo>
                  <a:lnTo>
                    <a:pt x="35" y="50"/>
                  </a:lnTo>
                  <a:lnTo>
                    <a:pt x="34" y="49"/>
                  </a:lnTo>
                  <a:lnTo>
                    <a:pt x="32" y="48"/>
                  </a:lnTo>
                  <a:lnTo>
                    <a:pt x="31" y="46"/>
                  </a:lnTo>
                  <a:lnTo>
                    <a:pt x="28" y="46"/>
                  </a:lnTo>
                  <a:lnTo>
                    <a:pt x="32" y="39"/>
                  </a:lnTo>
                  <a:lnTo>
                    <a:pt x="36" y="32"/>
                  </a:lnTo>
                  <a:lnTo>
                    <a:pt x="41" y="25"/>
                  </a:lnTo>
                  <a:lnTo>
                    <a:pt x="47" y="19"/>
                  </a:lnTo>
                  <a:lnTo>
                    <a:pt x="49" y="16"/>
                  </a:lnTo>
                  <a:lnTo>
                    <a:pt x="47" y="15"/>
                  </a:lnTo>
                  <a:lnTo>
                    <a:pt x="43" y="16"/>
                  </a:lnTo>
                  <a:lnTo>
                    <a:pt x="41" y="17"/>
                  </a:lnTo>
                  <a:lnTo>
                    <a:pt x="38" y="19"/>
                  </a:lnTo>
                  <a:lnTo>
                    <a:pt x="33" y="23"/>
                  </a:lnTo>
                  <a:lnTo>
                    <a:pt x="28" y="26"/>
                  </a:lnTo>
                  <a:lnTo>
                    <a:pt x="25" y="30"/>
                  </a:lnTo>
                  <a:lnTo>
                    <a:pt x="25" y="27"/>
                  </a:lnTo>
                  <a:lnTo>
                    <a:pt x="25" y="26"/>
                  </a:lnTo>
                  <a:lnTo>
                    <a:pt x="25" y="24"/>
                  </a:lnTo>
                  <a:lnTo>
                    <a:pt x="26" y="23"/>
                  </a:lnTo>
                  <a:lnTo>
                    <a:pt x="27" y="19"/>
                  </a:lnTo>
                  <a:lnTo>
                    <a:pt x="26" y="12"/>
                  </a:lnTo>
                  <a:lnTo>
                    <a:pt x="25" y="6"/>
                  </a:lnTo>
                  <a:lnTo>
                    <a:pt x="26" y="0"/>
                  </a:lnTo>
                  <a:lnTo>
                    <a:pt x="20" y="11"/>
                  </a:lnTo>
                  <a:lnTo>
                    <a:pt x="15" y="24"/>
                  </a:lnTo>
                  <a:lnTo>
                    <a:pt x="11" y="34"/>
                  </a:lnTo>
                  <a:lnTo>
                    <a:pt x="9" y="41"/>
                  </a:lnTo>
                  <a:lnTo>
                    <a:pt x="11" y="47"/>
                  </a:lnTo>
                  <a:lnTo>
                    <a:pt x="12" y="53"/>
                  </a:lnTo>
                  <a:lnTo>
                    <a:pt x="12" y="59"/>
                  </a:lnTo>
                  <a:lnTo>
                    <a:pt x="11" y="63"/>
                  </a:lnTo>
                  <a:lnTo>
                    <a:pt x="11" y="69"/>
                  </a:lnTo>
                  <a:lnTo>
                    <a:pt x="11" y="77"/>
                  </a:lnTo>
                  <a:lnTo>
                    <a:pt x="11" y="86"/>
                  </a:lnTo>
                  <a:lnTo>
                    <a:pt x="11" y="9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8" name="Freeform 487"/>
            <p:cNvSpPr>
              <a:spLocks/>
            </p:cNvSpPr>
            <p:nvPr/>
          </p:nvSpPr>
          <p:spPr bwMode="auto">
            <a:xfrm>
              <a:off x="5490" y="3162"/>
              <a:ext cx="5" cy="12"/>
            </a:xfrm>
            <a:custGeom>
              <a:avLst/>
              <a:gdLst>
                <a:gd name="T0" fmla="*/ 0 w 9"/>
                <a:gd name="T1" fmla="*/ 1 h 23"/>
                <a:gd name="T2" fmla="*/ 1 w 9"/>
                <a:gd name="T3" fmla="*/ 1 h 23"/>
                <a:gd name="T4" fmla="*/ 1 w 9"/>
                <a:gd name="T5" fmla="*/ 1 h 23"/>
                <a:gd name="T6" fmla="*/ 1 w 9"/>
                <a:gd name="T7" fmla="*/ 1 h 23"/>
                <a:gd name="T8" fmla="*/ 0 w 9"/>
                <a:gd name="T9" fmla="*/ 0 h 23"/>
                <a:gd name="T10" fmla="*/ 1 w 9"/>
                <a:gd name="T11" fmla="*/ 1 h 23"/>
                <a:gd name="T12" fmla="*/ 1 w 9"/>
                <a:gd name="T13" fmla="*/ 1 h 23"/>
                <a:gd name="T14" fmla="*/ 1 w 9"/>
                <a:gd name="T15" fmla="*/ 1 h 23"/>
                <a:gd name="T16" fmla="*/ 1 w 9"/>
                <a:gd name="T17" fmla="*/ 1 h 23"/>
                <a:gd name="T18" fmla="*/ 1 w 9"/>
                <a:gd name="T19" fmla="*/ 1 h 23"/>
                <a:gd name="T20" fmla="*/ 1 w 9"/>
                <a:gd name="T21" fmla="*/ 1 h 23"/>
                <a:gd name="T22" fmla="*/ 1 w 9"/>
                <a:gd name="T23" fmla="*/ 1 h 23"/>
                <a:gd name="T24" fmla="*/ 0 w 9"/>
                <a:gd name="T25" fmla="*/ 1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3"/>
                <a:gd name="T41" fmla="*/ 9 w 9"/>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3">
                  <a:moveTo>
                    <a:pt x="0" y="16"/>
                  </a:moveTo>
                  <a:lnTo>
                    <a:pt x="1" y="13"/>
                  </a:lnTo>
                  <a:lnTo>
                    <a:pt x="1" y="8"/>
                  </a:lnTo>
                  <a:lnTo>
                    <a:pt x="1" y="3"/>
                  </a:lnTo>
                  <a:lnTo>
                    <a:pt x="0" y="0"/>
                  </a:lnTo>
                  <a:lnTo>
                    <a:pt x="3" y="5"/>
                  </a:lnTo>
                  <a:lnTo>
                    <a:pt x="5" y="9"/>
                  </a:lnTo>
                  <a:lnTo>
                    <a:pt x="8" y="15"/>
                  </a:lnTo>
                  <a:lnTo>
                    <a:pt x="9" y="23"/>
                  </a:lnTo>
                  <a:lnTo>
                    <a:pt x="7" y="21"/>
                  </a:lnTo>
                  <a:lnTo>
                    <a:pt x="4" y="18"/>
                  </a:lnTo>
                  <a:lnTo>
                    <a:pt x="2" y="17"/>
                  </a:lnTo>
                  <a:lnTo>
                    <a:pt x="0"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9" name="Freeform 488"/>
            <p:cNvSpPr>
              <a:spLocks/>
            </p:cNvSpPr>
            <p:nvPr/>
          </p:nvSpPr>
          <p:spPr bwMode="auto">
            <a:xfrm>
              <a:off x="5495" y="3230"/>
              <a:ext cx="14" cy="28"/>
            </a:xfrm>
            <a:custGeom>
              <a:avLst/>
              <a:gdLst>
                <a:gd name="T0" fmla="*/ 0 w 29"/>
                <a:gd name="T1" fmla="*/ 1 h 56"/>
                <a:gd name="T2" fmla="*/ 0 w 29"/>
                <a:gd name="T3" fmla="*/ 1 h 56"/>
                <a:gd name="T4" fmla="*/ 0 w 29"/>
                <a:gd name="T5" fmla="*/ 1 h 56"/>
                <a:gd name="T6" fmla="*/ 0 w 29"/>
                <a:gd name="T7" fmla="*/ 1 h 56"/>
                <a:gd name="T8" fmla="*/ 0 w 29"/>
                <a:gd name="T9" fmla="*/ 1 h 56"/>
                <a:gd name="T10" fmla="*/ 0 w 29"/>
                <a:gd name="T11" fmla="*/ 1 h 56"/>
                <a:gd name="T12" fmla="*/ 0 w 29"/>
                <a:gd name="T13" fmla="*/ 1 h 56"/>
                <a:gd name="T14" fmla="*/ 0 w 29"/>
                <a:gd name="T15" fmla="*/ 1 h 56"/>
                <a:gd name="T16" fmla="*/ 0 w 29"/>
                <a:gd name="T17" fmla="*/ 0 h 56"/>
                <a:gd name="T18" fmla="*/ 0 w 29"/>
                <a:gd name="T19" fmla="*/ 1 h 56"/>
                <a:gd name="T20" fmla="*/ 0 w 29"/>
                <a:gd name="T21" fmla="*/ 1 h 56"/>
                <a:gd name="T22" fmla="*/ 0 w 29"/>
                <a:gd name="T23" fmla="*/ 1 h 56"/>
                <a:gd name="T24" fmla="*/ 0 w 29"/>
                <a:gd name="T25" fmla="*/ 1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56"/>
                <a:gd name="T41" fmla="*/ 29 w 29"/>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56">
                  <a:moveTo>
                    <a:pt x="29" y="56"/>
                  </a:moveTo>
                  <a:lnTo>
                    <a:pt x="19" y="53"/>
                  </a:lnTo>
                  <a:lnTo>
                    <a:pt x="13" y="48"/>
                  </a:lnTo>
                  <a:lnTo>
                    <a:pt x="6" y="46"/>
                  </a:lnTo>
                  <a:lnTo>
                    <a:pt x="2" y="43"/>
                  </a:lnTo>
                  <a:lnTo>
                    <a:pt x="2" y="35"/>
                  </a:lnTo>
                  <a:lnTo>
                    <a:pt x="1" y="25"/>
                  </a:lnTo>
                  <a:lnTo>
                    <a:pt x="0" y="12"/>
                  </a:lnTo>
                  <a:lnTo>
                    <a:pt x="0" y="0"/>
                  </a:lnTo>
                  <a:lnTo>
                    <a:pt x="5" y="15"/>
                  </a:lnTo>
                  <a:lnTo>
                    <a:pt x="13" y="32"/>
                  </a:lnTo>
                  <a:lnTo>
                    <a:pt x="21" y="47"/>
                  </a:lnTo>
                  <a:lnTo>
                    <a:pt x="29" y="5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0" name="Freeform 489"/>
            <p:cNvSpPr>
              <a:spLocks/>
            </p:cNvSpPr>
            <p:nvPr/>
          </p:nvSpPr>
          <p:spPr bwMode="auto">
            <a:xfrm>
              <a:off x="5431" y="3130"/>
              <a:ext cx="6" cy="37"/>
            </a:xfrm>
            <a:custGeom>
              <a:avLst/>
              <a:gdLst>
                <a:gd name="T0" fmla="*/ 0 w 13"/>
                <a:gd name="T1" fmla="*/ 1 h 74"/>
                <a:gd name="T2" fmla="*/ 0 w 13"/>
                <a:gd name="T3" fmla="*/ 1 h 74"/>
                <a:gd name="T4" fmla="*/ 0 w 13"/>
                <a:gd name="T5" fmla="*/ 1 h 74"/>
                <a:gd name="T6" fmla="*/ 0 w 13"/>
                <a:gd name="T7" fmla="*/ 1 h 74"/>
                <a:gd name="T8" fmla="*/ 0 w 13"/>
                <a:gd name="T9" fmla="*/ 1 h 74"/>
                <a:gd name="T10" fmla="*/ 0 w 13"/>
                <a:gd name="T11" fmla="*/ 1 h 74"/>
                <a:gd name="T12" fmla="*/ 0 w 13"/>
                <a:gd name="T13" fmla="*/ 1 h 74"/>
                <a:gd name="T14" fmla="*/ 0 w 13"/>
                <a:gd name="T15" fmla="*/ 1 h 74"/>
                <a:gd name="T16" fmla="*/ 0 w 13"/>
                <a:gd name="T17" fmla="*/ 0 h 74"/>
                <a:gd name="T18" fmla="*/ 0 w 13"/>
                <a:gd name="T19" fmla="*/ 1 h 74"/>
                <a:gd name="T20" fmla="*/ 0 w 13"/>
                <a:gd name="T21" fmla="*/ 1 h 74"/>
                <a:gd name="T22" fmla="*/ 0 w 13"/>
                <a:gd name="T23" fmla="*/ 1 h 74"/>
                <a:gd name="T24" fmla="*/ 0 w 13"/>
                <a:gd name="T25" fmla="*/ 1 h 74"/>
                <a:gd name="T26" fmla="*/ 0 w 13"/>
                <a:gd name="T27" fmla="*/ 1 h 74"/>
                <a:gd name="T28" fmla="*/ 0 w 13"/>
                <a:gd name="T29" fmla="*/ 1 h 74"/>
                <a:gd name="T30" fmla="*/ 0 w 13"/>
                <a:gd name="T31" fmla="*/ 1 h 74"/>
                <a:gd name="T32" fmla="*/ 0 w 13"/>
                <a:gd name="T33" fmla="*/ 1 h 74"/>
                <a:gd name="T34" fmla="*/ 0 w 13"/>
                <a:gd name="T35" fmla="*/ 1 h 74"/>
                <a:gd name="T36" fmla="*/ 0 w 13"/>
                <a:gd name="T37" fmla="*/ 1 h 74"/>
                <a:gd name="T38" fmla="*/ 0 w 13"/>
                <a:gd name="T39" fmla="*/ 1 h 74"/>
                <a:gd name="T40" fmla="*/ 0 w 13"/>
                <a:gd name="T41" fmla="*/ 1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
                <a:gd name="T64" fmla="*/ 0 h 74"/>
                <a:gd name="T65" fmla="*/ 13 w 13"/>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 h="74">
                  <a:moveTo>
                    <a:pt x="0" y="74"/>
                  </a:moveTo>
                  <a:lnTo>
                    <a:pt x="0" y="68"/>
                  </a:lnTo>
                  <a:lnTo>
                    <a:pt x="0" y="61"/>
                  </a:lnTo>
                  <a:lnTo>
                    <a:pt x="1" y="56"/>
                  </a:lnTo>
                  <a:lnTo>
                    <a:pt x="1" y="50"/>
                  </a:lnTo>
                  <a:lnTo>
                    <a:pt x="1" y="41"/>
                  </a:lnTo>
                  <a:lnTo>
                    <a:pt x="1" y="27"/>
                  </a:lnTo>
                  <a:lnTo>
                    <a:pt x="0" y="12"/>
                  </a:lnTo>
                  <a:lnTo>
                    <a:pt x="0" y="0"/>
                  </a:lnTo>
                  <a:lnTo>
                    <a:pt x="2" y="14"/>
                  </a:lnTo>
                  <a:lnTo>
                    <a:pt x="6" y="36"/>
                  </a:lnTo>
                  <a:lnTo>
                    <a:pt x="9" y="58"/>
                  </a:lnTo>
                  <a:lnTo>
                    <a:pt x="13" y="71"/>
                  </a:lnTo>
                  <a:lnTo>
                    <a:pt x="10" y="68"/>
                  </a:lnTo>
                  <a:lnTo>
                    <a:pt x="8" y="66"/>
                  </a:lnTo>
                  <a:lnTo>
                    <a:pt x="6" y="63"/>
                  </a:lnTo>
                  <a:lnTo>
                    <a:pt x="3" y="59"/>
                  </a:lnTo>
                  <a:lnTo>
                    <a:pt x="3" y="63"/>
                  </a:lnTo>
                  <a:lnTo>
                    <a:pt x="2" y="66"/>
                  </a:lnTo>
                  <a:lnTo>
                    <a:pt x="0" y="71"/>
                  </a:lnTo>
                  <a:lnTo>
                    <a:pt x="0" y="7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1" name="Freeform 490"/>
            <p:cNvSpPr>
              <a:spLocks/>
            </p:cNvSpPr>
            <p:nvPr/>
          </p:nvSpPr>
          <p:spPr bwMode="auto">
            <a:xfrm>
              <a:off x="5459" y="3223"/>
              <a:ext cx="18" cy="72"/>
            </a:xfrm>
            <a:custGeom>
              <a:avLst/>
              <a:gdLst>
                <a:gd name="T0" fmla="*/ 0 w 34"/>
                <a:gd name="T1" fmla="*/ 0 h 143"/>
                <a:gd name="T2" fmla="*/ 0 w 34"/>
                <a:gd name="T3" fmla="*/ 1 h 143"/>
                <a:gd name="T4" fmla="*/ 0 w 34"/>
                <a:gd name="T5" fmla="*/ 1 h 143"/>
                <a:gd name="T6" fmla="*/ 1 w 34"/>
                <a:gd name="T7" fmla="*/ 1 h 143"/>
                <a:gd name="T8" fmla="*/ 1 w 34"/>
                <a:gd name="T9" fmla="*/ 1 h 143"/>
                <a:gd name="T10" fmla="*/ 1 w 34"/>
                <a:gd name="T11" fmla="*/ 1 h 143"/>
                <a:gd name="T12" fmla="*/ 1 w 34"/>
                <a:gd name="T13" fmla="*/ 1 h 143"/>
                <a:gd name="T14" fmla="*/ 1 w 34"/>
                <a:gd name="T15" fmla="*/ 1 h 143"/>
                <a:gd name="T16" fmla="*/ 1 w 34"/>
                <a:gd name="T17" fmla="*/ 1 h 143"/>
                <a:gd name="T18" fmla="*/ 1 w 34"/>
                <a:gd name="T19" fmla="*/ 1 h 143"/>
                <a:gd name="T20" fmla="*/ 1 w 34"/>
                <a:gd name="T21" fmla="*/ 1 h 143"/>
                <a:gd name="T22" fmla="*/ 1 w 34"/>
                <a:gd name="T23" fmla="*/ 1 h 143"/>
                <a:gd name="T24" fmla="*/ 1 w 34"/>
                <a:gd name="T25" fmla="*/ 1 h 143"/>
                <a:gd name="T26" fmla="*/ 1 w 34"/>
                <a:gd name="T27" fmla="*/ 1 h 143"/>
                <a:gd name="T28" fmla="*/ 1 w 34"/>
                <a:gd name="T29" fmla="*/ 1 h 143"/>
                <a:gd name="T30" fmla="*/ 1 w 34"/>
                <a:gd name="T31" fmla="*/ 1 h 143"/>
                <a:gd name="T32" fmla="*/ 1 w 34"/>
                <a:gd name="T33" fmla="*/ 1 h 143"/>
                <a:gd name="T34" fmla="*/ 1 w 34"/>
                <a:gd name="T35" fmla="*/ 1 h 143"/>
                <a:gd name="T36" fmla="*/ 1 w 34"/>
                <a:gd name="T37" fmla="*/ 1 h 143"/>
                <a:gd name="T38" fmla="*/ 1 w 34"/>
                <a:gd name="T39" fmla="*/ 1 h 143"/>
                <a:gd name="T40" fmla="*/ 1 w 34"/>
                <a:gd name="T41" fmla="*/ 1 h 143"/>
                <a:gd name="T42" fmla="*/ 1 w 34"/>
                <a:gd name="T43" fmla="*/ 1 h 143"/>
                <a:gd name="T44" fmla="*/ 1 w 34"/>
                <a:gd name="T45" fmla="*/ 1 h 143"/>
                <a:gd name="T46" fmla="*/ 1 w 34"/>
                <a:gd name="T47" fmla="*/ 1 h 143"/>
                <a:gd name="T48" fmla="*/ 1 w 34"/>
                <a:gd name="T49" fmla="*/ 1 h 143"/>
                <a:gd name="T50" fmla="*/ 1 w 34"/>
                <a:gd name="T51" fmla="*/ 1 h 143"/>
                <a:gd name="T52" fmla="*/ 1 w 34"/>
                <a:gd name="T53" fmla="*/ 1 h 143"/>
                <a:gd name="T54" fmla="*/ 1 w 34"/>
                <a:gd name="T55" fmla="*/ 1 h 143"/>
                <a:gd name="T56" fmla="*/ 1 w 34"/>
                <a:gd name="T57" fmla="*/ 1 h 143"/>
                <a:gd name="T58" fmla="*/ 1 w 34"/>
                <a:gd name="T59" fmla="*/ 1 h 143"/>
                <a:gd name="T60" fmla="*/ 1 w 34"/>
                <a:gd name="T61" fmla="*/ 1 h 143"/>
                <a:gd name="T62" fmla="*/ 1 w 34"/>
                <a:gd name="T63" fmla="*/ 1 h 143"/>
                <a:gd name="T64" fmla="*/ 0 w 34"/>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143"/>
                <a:gd name="T101" fmla="*/ 34 w 34"/>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143">
                  <a:moveTo>
                    <a:pt x="0" y="0"/>
                  </a:moveTo>
                  <a:lnTo>
                    <a:pt x="0" y="7"/>
                  </a:lnTo>
                  <a:lnTo>
                    <a:pt x="0" y="14"/>
                  </a:lnTo>
                  <a:lnTo>
                    <a:pt x="1" y="21"/>
                  </a:lnTo>
                  <a:lnTo>
                    <a:pt x="2" y="28"/>
                  </a:lnTo>
                  <a:lnTo>
                    <a:pt x="4" y="36"/>
                  </a:lnTo>
                  <a:lnTo>
                    <a:pt x="6" y="47"/>
                  </a:lnTo>
                  <a:lnTo>
                    <a:pt x="9" y="60"/>
                  </a:lnTo>
                  <a:lnTo>
                    <a:pt x="11" y="70"/>
                  </a:lnTo>
                  <a:lnTo>
                    <a:pt x="13" y="85"/>
                  </a:lnTo>
                  <a:lnTo>
                    <a:pt x="18" y="105"/>
                  </a:lnTo>
                  <a:lnTo>
                    <a:pt x="25" y="125"/>
                  </a:lnTo>
                  <a:lnTo>
                    <a:pt x="34" y="143"/>
                  </a:lnTo>
                  <a:lnTo>
                    <a:pt x="31" y="133"/>
                  </a:lnTo>
                  <a:lnTo>
                    <a:pt x="28" y="127"/>
                  </a:lnTo>
                  <a:lnTo>
                    <a:pt x="27" y="122"/>
                  </a:lnTo>
                  <a:lnTo>
                    <a:pt x="26" y="118"/>
                  </a:lnTo>
                  <a:lnTo>
                    <a:pt x="27" y="116"/>
                  </a:lnTo>
                  <a:lnTo>
                    <a:pt x="27" y="112"/>
                  </a:lnTo>
                  <a:lnTo>
                    <a:pt x="27" y="108"/>
                  </a:lnTo>
                  <a:lnTo>
                    <a:pt x="27" y="106"/>
                  </a:lnTo>
                  <a:lnTo>
                    <a:pt x="23" y="86"/>
                  </a:lnTo>
                  <a:lnTo>
                    <a:pt x="18" y="63"/>
                  </a:lnTo>
                  <a:lnTo>
                    <a:pt x="13" y="42"/>
                  </a:lnTo>
                  <a:lnTo>
                    <a:pt x="10" y="30"/>
                  </a:lnTo>
                  <a:lnTo>
                    <a:pt x="8" y="26"/>
                  </a:lnTo>
                  <a:lnTo>
                    <a:pt x="4" y="22"/>
                  </a:lnTo>
                  <a:lnTo>
                    <a:pt x="3" y="17"/>
                  </a:lnTo>
                  <a:lnTo>
                    <a:pt x="2" y="15"/>
                  </a:lnTo>
                  <a:lnTo>
                    <a:pt x="2" y="11"/>
                  </a:lnTo>
                  <a:lnTo>
                    <a:pt x="1" y="8"/>
                  </a:lnTo>
                  <a:lnTo>
                    <a:pt x="1" y="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2" name="Freeform 491"/>
            <p:cNvSpPr>
              <a:spLocks/>
            </p:cNvSpPr>
            <p:nvPr/>
          </p:nvSpPr>
          <p:spPr bwMode="auto">
            <a:xfrm>
              <a:off x="5533" y="3145"/>
              <a:ext cx="11" cy="14"/>
            </a:xfrm>
            <a:custGeom>
              <a:avLst/>
              <a:gdLst>
                <a:gd name="T0" fmla="*/ 0 w 23"/>
                <a:gd name="T1" fmla="*/ 0 h 28"/>
                <a:gd name="T2" fmla="*/ 0 w 23"/>
                <a:gd name="T3" fmla="*/ 0 h 28"/>
                <a:gd name="T4" fmla="*/ 0 w 23"/>
                <a:gd name="T5" fmla="*/ 0 h 28"/>
                <a:gd name="T6" fmla="*/ 0 w 23"/>
                <a:gd name="T7" fmla="*/ 0 h 28"/>
                <a:gd name="T8" fmla="*/ 0 w 23"/>
                <a:gd name="T9" fmla="*/ 0 h 28"/>
                <a:gd name="T10" fmla="*/ 0 w 23"/>
                <a:gd name="T11" fmla="*/ 1 h 28"/>
                <a:gd name="T12" fmla="*/ 0 w 23"/>
                <a:gd name="T13" fmla="*/ 1 h 28"/>
                <a:gd name="T14" fmla="*/ 0 w 23"/>
                <a:gd name="T15" fmla="*/ 1 h 28"/>
                <a:gd name="T16" fmla="*/ 0 w 23"/>
                <a:gd name="T17" fmla="*/ 1 h 28"/>
                <a:gd name="T18" fmla="*/ 0 w 23"/>
                <a:gd name="T19" fmla="*/ 1 h 28"/>
                <a:gd name="T20" fmla="*/ 0 w 23"/>
                <a:gd name="T21" fmla="*/ 1 h 28"/>
                <a:gd name="T22" fmla="*/ 0 w 23"/>
                <a:gd name="T23" fmla="*/ 1 h 28"/>
                <a:gd name="T24" fmla="*/ 0 w 23"/>
                <a:gd name="T25" fmla="*/ 1 h 28"/>
                <a:gd name="T26" fmla="*/ 0 w 23"/>
                <a:gd name="T27" fmla="*/ 1 h 28"/>
                <a:gd name="T28" fmla="*/ 0 w 23"/>
                <a:gd name="T29" fmla="*/ 1 h 28"/>
                <a:gd name="T30" fmla="*/ 0 w 23"/>
                <a:gd name="T31" fmla="*/ 1 h 28"/>
                <a:gd name="T32" fmla="*/ 0 w 23"/>
                <a:gd name="T33" fmla="*/ 0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28"/>
                <a:gd name="T53" fmla="*/ 23 w 23"/>
                <a:gd name="T54" fmla="*/ 28 h 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28">
                  <a:moveTo>
                    <a:pt x="0" y="0"/>
                  </a:moveTo>
                  <a:lnTo>
                    <a:pt x="2" y="0"/>
                  </a:lnTo>
                  <a:lnTo>
                    <a:pt x="6" y="0"/>
                  </a:lnTo>
                  <a:lnTo>
                    <a:pt x="9" y="0"/>
                  </a:lnTo>
                  <a:lnTo>
                    <a:pt x="11" y="0"/>
                  </a:lnTo>
                  <a:lnTo>
                    <a:pt x="13" y="3"/>
                  </a:lnTo>
                  <a:lnTo>
                    <a:pt x="16" y="8"/>
                  </a:lnTo>
                  <a:lnTo>
                    <a:pt x="19" y="13"/>
                  </a:lnTo>
                  <a:lnTo>
                    <a:pt x="22" y="16"/>
                  </a:lnTo>
                  <a:lnTo>
                    <a:pt x="23" y="19"/>
                  </a:lnTo>
                  <a:lnTo>
                    <a:pt x="23" y="21"/>
                  </a:lnTo>
                  <a:lnTo>
                    <a:pt x="23" y="25"/>
                  </a:lnTo>
                  <a:lnTo>
                    <a:pt x="23" y="28"/>
                  </a:lnTo>
                  <a:lnTo>
                    <a:pt x="18" y="21"/>
                  </a:lnTo>
                  <a:lnTo>
                    <a:pt x="13" y="14"/>
                  </a:lnTo>
                  <a:lnTo>
                    <a:pt x="6" y="6"/>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3" name="Freeform 492"/>
            <p:cNvSpPr>
              <a:spLocks/>
            </p:cNvSpPr>
            <p:nvPr/>
          </p:nvSpPr>
          <p:spPr bwMode="auto">
            <a:xfrm>
              <a:off x="5490" y="3112"/>
              <a:ext cx="8" cy="37"/>
            </a:xfrm>
            <a:custGeom>
              <a:avLst/>
              <a:gdLst>
                <a:gd name="T0" fmla="*/ 0 w 17"/>
                <a:gd name="T1" fmla="*/ 0 h 72"/>
                <a:gd name="T2" fmla="*/ 0 w 17"/>
                <a:gd name="T3" fmla="*/ 1 h 72"/>
                <a:gd name="T4" fmla="*/ 0 w 17"/>
                <a:gd name="T5" fmla="*/ 1 h 72"/>
                <a:gd name="T6" fmla="*/ 0 w 17"/>
                <a:gd name="T7" fmla="*/ 1 h 72"/>
                <a:gd name="T8" fmla="*/ 0 w 17"/>
                <a:gd name="T9" fmla="*/ 1 h 72"/>
                <a:gd name="T10" fmla="*/ 0 w 17"/>
                <a:gd name="T11" fmla="*/ 1 h 72"/>
                <a:gd name="T12" fmla="*/ 0 w 17"/>
                <a:gd name="T13" fmla="*/ 1 h 72"/>
                <a:gd name="T14" fmla="*/ 0 w 17"/>
                <a:gd name="T15" fmla="*/ 1 h 72"/>
                <a:gd name="T16" fmla="*/ 0 w 17"/>
                <a:gd name="T17" fmla="*/ 1 h 72"/>
                <a:gd name="T18" fmla="*/ 0 w 17"/>
                <a:gd name="T19" fmla="*/ 1 h 72"/>
                <a:gd name="T20" fmla="*/ 0 w 17"/>
                <a:gd name="T21" fmla="*/ 1 h 72"/>
                <a:gd name="T22" fmla="*/ 0 w 17"/>
                <a:gd name="T23" fmla="*/ 1 h 72"/>
                <a:gd name="T24" fmla="*/ 0 w 17"/>
                <a:gd name="T25" fmla="*/ 1 h 72"/>
                <a:gd name="T26" fmla="*/ 0 w 17"/>
                <a:gd name="T27" fmla="*/ 1 h 72"/>
                <a:gd name="T28" fmla="*/ 0 w 17"/>
                <a:gd name="T29" fmla="*/ 1 h 72"/>
                <a:gd name="T30" fmla="*/ 0 w 17"/>
                <a:gd name="T31" fmla="*/ 1 h 72"/>
                <a:gd name="T32" fmla="*/ 0 w 17"/>
                <a:gd name="T33" fmla="*/ 1 h 72"/>
                <a:gd name="T34" fmla="*/ 0 w 17"/>
                <a:gd name="T35" fmla="*/ 1 h 72"/>
                <a:gd name="T36" fmla="*/ 0 w 17"/>
                <a:gd name="T37" fmla="*/ 1 h 72"/>
                <a:gd name="T38" fmla="*/ 0 w 17"/>
                <a:gd name="T39" fmla="*/ 1 h 72"/>
                <a:gd name="T40" fmla="*/ 0 w 17"/>
                <a:gd name="T41" fmla="*/ 1 h 72"/>
                <a:gd name="T42" fmla="*/ 0 w 17"/>
                <a:gd name="T43" fmla="*/ 1 h 72"/>
                <a:gd name="T44" fmla="*/ 0 w 17"/>
                <a:gd name="T45" fmla="*/ 1 h 72"/>
                <a:gd name="T46" fmla="*/ 0 w 17"/>
                <a:gd name="T47" fmla="*/ 1 h 72"/>
                <a:gd name="T48" fmla="*/ 0 w 17"/>
                <a:gd name="T49" fmla="*/ 1 h 72"/>
                <a:gd name="T50" fmla="*/ 0 w 17"/>
                <a:gd name="T51" fmla="*/ 1 h 72"/>
                <a:gd name="T52" fmla="*/ 0 w 17"/>
                <a:gd name="T53" fmla="*/ 1 h 72"/>
                <a:gd name="T54" fmla="*/ 0 w 17"/>
                <a:gd name="T55" fmla="*/ 1 h 72"/>
                <a:gd name="T56" fmla="*/ 0 w 17"/>
                <a:gd name="T57" fmla="*/ 0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
                <a:gd name="T88" fmla="*/ 0 h 72"/>
                <a:gd name="T89" fmla="*/ 17 w 17"/>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 h="72">
                  <a:moveTo>
                    <a:pt x="11" y="0"/>
                  </a:moveTo>
                  <a:lnTo>
                    <a:pt x="12" y="8"/>
                  </a:lnTo>
                  <a:lnTo>
                    <a:pt x="15" y="17"/>
                  </a:lnTo>
                  <a:lnTo>
                    <a:pt x="16" y="25"/>
                  </a:lnTo>
                  <a:lnTo>
                    <a:pt x="17" y="31"/>
                  </a:lnTo>
                  <a:lnTo>
                    <a:pt x="13" y="40"/>
                  </a:lnTo>
                  <a:lnTo>
                    <a:pt x="9" y="52"/>
                  </a:lnTo>
                  <a:lnTo>
                    <a:pt x="5" y="63"/>
                  </a:lnTo>
                  <a:lnTo>
                    <a:pt x="4" y="72"/>
                  </a:lnTo>
                  <a:lnTo>
                    <a:pt x="3" y="65"/>
                  </a:lnTo>
                  <a:lnTo>
                    <a:pt x="1" y="57"/>
                  </a:lnTo>
                  <a:lnTo>
                    <a:pt x="0" y="52"/>
                  </a:lnTo>
                  <a:lnTo>
                    <a:pt x="0" y="46"/>
                  </a:lnTo>
                  <a:lnTo>
                    <a:pt x="1" y="41"/>
                  </a:lnTo>
                  <a:lnTo>
                    <a:pt x="3" y="35"/>
                  </a:lnTo>
                  <a:lnTo>
                    <a:pt x="4" y="30"/>
                  </a:lnTo>
                  <a:lnTo>
                    <a:pt x="4" y="25"/>
                  </a:lnTo>
                  <a:lnTo>
                    <a:pt x="5" y="29"/>
                  </a:lnTo>
                  <a:lnTo>
                    <a:pt x="6" y="32"/>
                  </a:lnTo>
                  <a:lnTo>
                    <a:pt x="6" y="35"/>
                  </a:lnTo>
                  <a:lnTo>
                    <a:pt x="8" y="39"/>
                  </a:lnTo>
                  <a:lnTo>
                    <a:pt x="8" y="33"/>
                  </a:lnTo>
                  <a:lnTo>
                    <a:pt x="8" y="27"/>
                  </a:lnTo>
                  <a:lnTo>
                    <a:pt x="6" y="23"/>
                  </a:lnTo>
                  <a:lnTo>
                    <a:pt x="6" y="18"/>
                  </a:lnTo>
                  <a:lnTo>
                    <a:pt x="8" y="14"/>
                  </a:lnTo>
                  <a:lnTo>
                    <a:pt x="9" y="9"/>
                  </a:lnTo>
                  <a:lnTo>
                    <a:pt x="10" y="3"/>
                  </a:lnTo>
                  <a:lnTo>
                    <a:pt x="1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4" name="Freeform 493"/>
            <p:cNvSpPr>
              <a:spLocks/>
            </p:cNvSpPr>
            <p:nvPr/>
          </p:nvSpPr>
          <p:spPr bwMode="auto">
            <a:xfrm>
              <a:off x="5421" y="3310"/>
              <a:ext cx="22" cy="29"/>
            </a:xfrm>
            <a:custGeom>
              <a:avLst/>
              <a:gdLst>
                <a:gd name="T0" fmla="*/ 1 w 43"/>
                <a:gd name="T1" fmla="*/ 1 h 58"/>
                <a:gd name="T2" fmla="*/ 0 w 43"/>
                <a:gd name="T3" fmla="*/ 1 h 58"/>
                <a:gd name="T4" fmla="*/ 1 w 43"/>
                <a:gd name="T5" fmla="*/ 1 h 58"/>
                <a:gd name="T6" fmla="*/ 1 w 43"/>
                <a:gd name="T7" fmla="*/ 1 h 58"/>
                <a:gd name="T8" fmla="*/ 1 w 43"/>
                <a:gd name="T9" fmla="*/ 1 h 58"/>
                <a:gd name="T10" fmla="*/ 1 w 43"/>
                <a:gd name="T11" fmla="*/ 1 h 58"/>
                <a:gd name="T12" fmla="*/ 1 w 43"/>
                <a:gd name="T13" fmla="*/ 1 h 58"/>
                <a:gd name="T14" fmla="*/ 1 w 43"/>
                <a:gd name="T15" fmla="*/ 1 h 58"/>
                <a:gd name="T16" fmla="*/ 1 w 43"/>
                <a:gd name="T17" fmla="*/ 1 h 58"/>
                <a:gd name="T18" fmla="*/ 1 w 43"/>
                <a:gd name="T19" fmla="*/ 1 h 58"/>
                <a:gd name="T20" fmla="*/ 1 w 43"/>
                <a:gd name="T21" fmla="*/ 1 h 58"/>
                <a:gd name="T22" fmla="*/ 1 w 43"/>
                <a:gd name="T23" fmla="*/ 1 h 58"/>
                <a:gd name="T24" fmla="*/ 1 w 43"/>
                <a:gd name="T25" fmla="*/ 1 h 58"/>
                <a:gd name="T26" fmla="*/ 1 w 43"/>
                <a:gd name="T27" fmla="*/ 1 h 58"/>
                <a:gd name="T28" fmla="*/ 1 w 43"/>
                <a:gd name="T29" fmla="*/ 1 h 58"/>
                <a:gd name="T30" fmla="*/ 1 w 43"/>
                <a:gd name="T31" fmla="*/ 1 h 58"/>
                <a:gd name="T32" fmla="*/ 1 w 43"/>
                <a:gd name="T33" fmla="*/ 1 h 58"/>
                <a:gd name="T34" fmla="*/ 1 w 43"/>
                <a:gd name="T35" fmla="*/ 1 h 58"/>
                <a:gd name="T36" fmla="*/ 1 w 43"/>
                <a:gd name="T37" fmla="*/ 1 h 58"/>
                <a:gd name="T38" fmla="*/ 1 w 43"/>
                <a:gd name="T39" fmla="*/ 1 h 58"/>
                <a:gd name="T40" fmla="*/ 1 w 43"/>
                <a:gd name="T41" fmla="*/ 0 h 58"/>
                <a:gd name="T42" fmla="*/ 1 w 43"/>
                <a:gd name="T43" fmla="*/ 1 h 58"/>
                <a:gd name="T44" fmla="*/ 1 w 43"/>
                <a:gd name="T45" fmla="*/ 1 h 58"/>
                <a:gd name="T46" fmla="*/ 1 w 43"/>
                <a:gd name="T47" fmla="*/ 1 h 58"/>
                <a:gd name="T48" fmla="*/ 1 w 43"/>
                <a:gd name="T49" fmla="*/ 1 h 58"/>
                <a:gd name="T50" fmla="*/ 1 w 43"/>
                <a:gd name="T51" fmla="*/ 1 h 58"/>
                <a:gd name="T52" fmla="*/ 1 w 43"/>
                <a:gd name="T53" fmla="*/ 1 h 58"/>
                <a:gd name="T54" fmla="*/ 1 w 43"/>
                <a:gd name="T55" fmla="*/ 1 h 58"/>
                <a:gd name="T56" fmla="*/ 1 w 43"/>
                <a:gd name="T57" fmla="*/ 1 h 58"/>
                <a:gd name="T58" fmla="*/ 1 w 43"/>
                <a:gd name="T59" fmla="*/ 1 h 58"/>
                <a:gd name="T60" fmla="*/ 1 w 43"/>
                <a:gd name="T61" fmla="*/ 1 h 58"/>
                <a:gd name="T62" fmla="*/ 1 w 43"/>
                <a:gd name="T63" fmla="*/ 1 h 58"/>
                <a:gd name="T64" fmla="*/ 1 w 43"/>
                <a:gd name="T65" fmla="*/ 1 h 58"/>
                <a:gd name="T66" fmla="*/ 1 w 43"/>
                <a:gd name="T67" fmla="*/ 1 h 58"/>
                <a:gd name="T68" fmla="*/ 1 w 43"/>
                <a:gd name="T69" fmla="*/ 1 h 58"/>
                <a:gd name="T70" fmla="*/ 1 w 43"/>
                <a:gd name="T71" fmla="*/ 1 h 58"/>
                <a:gd name="T72" fmla="*/ 1 w 43"/>
                <a:gd name="T73" fmla="*/ 1 h 58"/>
                <a:gd name="T74" fmla="*/ 1 w 43"/>
                <a:gd name="T75" fmla="*/ 1 h 58"/>
                <a:gd name="T76" fmla="*/ 1 w 43"/>
                <a:gd name="T77" fmla="*/ 1 h 58"/>
                <a:gd name="T78" fmla="*/ 1 w 43"/>
                <a:gd name="T79" fmla="*/ 1 h 58"/>
                <a:gd name="T80" fmla="*/ 1 w 43"/>
                <a:gd name="T81" fmla="*/ 1 h 58"/>
                <a:gd name="T82" fmla="*/ 1 w 43"/>
                <a:gd name="T83" fmla="*/ 1 h 58"/>
                <a:gd name="T84" fmla="*/ 1 w 43"/>
                <a:gd name="T85" fmla="*/ 1 h 58"/>
                <a:gd name="T86" fmla="*/ 1 w 43"/>
                <a:gd name="T87" fmla="*/ 1 h 58"/>
                <a:gd name="T88" fmla="*/ 1 w 43"/>
                <a:gd name="T89" fmla="*/ 1 h 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3"/>
                <a:gd name="T136" fmla="*/ 0 h 58"/>
                <a:gd name="T137" fmla="*/ 43 w 43"/>
                <a:gd name="T138" fmla="*/ 58 h 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3" h="58">
                  <a:moveTo>
                    <a:pt x="1" y="58"/>
                  </a:moveTo>
                  <a:lnTo>
                    <a:pt x="0" y="51"/>
                  </a:lnTo>
                  <a:lnTo>
                    <a:pt x="2" y="44"/>
                  </a:lnTo>
                  <a:lnTo>
                    <a:pt x="8" y="38"/>
                  </a:lnTo>
                  <a:lnTo>
                    <a:pt x="15" y="34"/>
                  </a:lnTo>
                  <a:lnTo>
                    <a:pt x="17" y="29"/>
                  </a:lnTo>
                  <a:lnTo>
                    <a:pt x="19" y="25"/>
                  </a:lnTo>
                  <a:lnTo>
                    <a:pt x="23" y="21"/>
                  </a:lnTo>
                  <a:lnTo>
                    <a:pt x="25" y="19"/>
                  </a:lnTo>
                  <a:lnTo>
                    <a:pt x="26" y="18"/>
                  </a:lnTo>
                  <a:lnTo>
                    <a:pt x="26" y="17"/>
                  </a:lnTo>
                  <a:lnTo>
                    <a:pt x="26" y="16"/>
                  </a:lnTo>
                  <a:lnTo>
                    <a:pt x="26" y="15"/>
                  </a:lnTo>
                  <a:lnTo>
                    <a:pt x="30" y="12"/>
                  </a:lnTo>
                  <a:lnTo>
                    <a:pt x="32" y="9"/>
                  </a:lnTo>
                  <a:lnTo>
                    <a:pt x="33" y="6"/>
                  </a:lnTo>
                  <a:lnTo>
                    <a:pt x="35" y="4"/>
                  </a:lnTo>
                  <a:lnTo>
                    <a:pt x="36" y="3"/>
                  </a:lnTo>
                  <a:lnTo>
                    <a:pt x="39" y="2"/>
                  </a:lnTo>
                  <a:lnTo>
                    <a:pt x="41" y="1"/>
                  </a:lnTo>
                  <a:lnTo>
                    <a:pt x="43" y="0"/>
                  </a:lnTo>
                  <a:lnTo>
                    <a:pt x="42" y="4"/>
                  </a:lnTo>
                  <a:lnTo>
                    <a:pt x="40" y="9"/>
                  </a:lnTo>
                  <a:lnTo>
                    <a:pt x="38" y="13"/>
                  </a:lnTo>
                  <a:lnTo>
                    <a:pt x="36" y="17"/>
                  </a:lnTo>
                  <a:lnTo>
                    <a:pt x="34" y="19"/>
                  </a:lnTo>
                  <a:lnTo>
                    <a:pt x="28" y="23"/>
                  </a:lnTo>
                  <a:lnTo>
                    <a:pt x="24" y="27"/>
                  </a:lnTo>
                  <a:lnTo>
                    <a:pt x="20" y="32"/>
                  </a:lnTo>
                  <a:lnTo>
                    <a:pt x="26" y="29"/>
                  </a:lnTo>
                  <a:lnTo>
                    <a:pt x="32" y="26"/>
                  </a:lnTo>
                  <a:lnTo>
                    <a:pt x="38" y="23"/>
                  </a:lnTo>
                  <a:lnTo>
                    <a:pt x="42" y="20"/>
                  </a:lnTo>
                  <a:lnTo>
                    <a:pt x="42" y="24"/>
                  </a:lnTo>
                  <a:lnTo>
                    <a:pt x="40" y="27"/>
                  </a:lnTo>
                  <a:lnTo>
                    <a:pt x="39" y="29"/>
                  </a:lnTo>
                  <a:lnTo>
                    <a:pt x="38" y="31"/>
                  </a:lnTo>
                  <a:lnTo>
                    <a:pt x="38" y="35"/>
                  </a:lnTo>
                  <a:lnTo>
                    <a:pt x="36" y="39"/>
                  </a:lnTo>
                  <a:lnTo>
                    <a:pt x="34" y="42"/>
                  </a:lnTo>
                  <a:lnTo>
                    <a:pt x="31" y="44"/>
                  </a:lnTo>
                  <a:lnTo>
                    <a:pt x="24" y="47"/>
                  </a:lnTo>
                  <a:lnTo>
                    <a:pt x="15" y="50"/>
                  </a:lnTo>
                  <a:lnTo>
                    <a:pt x="7" y="55"/>
                  </a:lnTo>
                  <a:lnTo>
                    <a:pt x="1" y="5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5" name="Freeform 494"/>
            <p:cNvSpPr>
              <a:spLocks/>
            </p:cNvSpPr>
            <p:nvPr/>
          </p:nvSpPr>
          <p:spPr bwMode="auto">
            <a:xfrm>
              <a:off x="5448" y="3316"/>
              <a:ext cx="13" cy="12"/>
            </a:xfrm>
            <a:custGeom>
              <a:avLst/>
              <a:gdLst>
                <a:gd name="T0" fmla="*/ 1 w 25"/>
                <a:gd name="T1" fmla="*/ 1 h 24"/>
                <a:gd name="T2" fmla="*/ 1 w 25"/>
                <a:gd name="T3" fmla="*/ 1 h 24"/>
                <a:gd name="T4" fmla="*/ 1 w 25"/>
                <a:gd name="T5" fmla="*/ 1 h 24"/>
                <a:gd name="T6" fmla="*/ 1 w 25"/>
                <a:gd name="T7" fmla="*/ 1 h 24"/>
                <a:gd name="T8" fmla="*/ 1 w 25"/>
                <a:gd name="T9" fmla="*/ 1 h 24"/>
                <a:gd name="T10" fmla="*/ 1 w 25"/>
                <a:gd name="T11" fmla="*/ 1 h 24"/>
                <a:gd name="T12" fmla="*/ 1 w 25"/>
                <a:gd name="T13" fmla="*/ 1 h 24"/>
                <a:gd name="T14" fmla="*/ 1 w 25"/>
                <a:gd name="T15" fmla="*/ 1 h 24"/>
                <a:gd name="T16" fmla="*/ 0 w 25"/>
                <a:gd name="T17" fmla="*/ 1 h 24"/>
                <a:gd name="T18" fmla="*/ 0 w 25"/>
                <a:gd name="T19" fmla="*/ 1 h 24"/>
                <a:gd name="T20" fmla="*/ 0 w 25"/>
                <a:gd name="T21" fmla="*/ 1 h 24"/>
                <a:gd name="T22" fmla="*/ 0 w 25"/>
                <a:gd name="T23" fmla="*/ 1 h 24"/>
                <a:gd name="T24" fmla="*/ 1 w 25"/>
                <a:gd name="T25" fmla="*/ 0 h 24"/>
                <a:gd name="T26" fmla="*/ 1 w 25"/>
                <a:gd name="T27" fmla="*/ 0 h 24"/>
                <a:gd name="T28" fmla="*/ 1 w 25"/>
                <a:gd name="T29" fmla="*/ 0 h 24"/>
                <a:gd name="T30" fmla="*/ 1 w 25"/>
                <a:gd name="T31" fmla="*/ 1 h 24"/>
                <a:gd name="T32" fmla="*/ 1 w 25"/>
                <a:gd name="T33" fmla="*/ 1 h 24"/>
                <a:gd name="T34" fmla="*/ 1 w 25"/>
                <a:gd name="T35" fmla="*/ 1 h 24"/>
                <a:gd name="T36" fmla="*/ 1 w 25"/>
                <a:gd name="T37" fmla="*/ 1 h 24"/>
                <a:gd name="T38" fmla="*/ 1 w 25"/>
                <a:gd name="T39" fmla="*/ 1 h 24"/>
                <a:gd name="T40" fmla="*/ 1 w 25"/>
                <a:gd name="T41" fmla="*/ 1 h 24"/>
                <a:gd name="T42" fmla="*/ 1 w 25"/>
                <a:gd name="T43" fmla="*/ 1 h 24"/>
                <a:gd name="T44" fmla="*/ 1 w 25"/>
                <a:gd name="T45" fmla="*/ 1 h 24"/>
                <a:gd name="T46" fmla="*/ 1 w 25"/>
                <a:gd name="T47" fmla="*/ 1 h 24"/>
                <a:gd name="T48" fmla="*/ 1 w 25"/>
                <a:gd name="T49" fmla="*/ 1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24"/>
                <a:gd name="T77" fmla="*/ 25 w 25"/>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24">
                  <a:moveTo>
                    <a:pt x="25" y="24"/>
                  </a:moveTo>
                  <a:lnTo>
                    <a:pt x="22" y="24"/>
                  </a:lnTo>
                  <a:lnTo>
                    <a:pt x="18" y="24"/>
                  </a:lnTo>
                  <a:lnTo>
                    <a:pt x="16" y="23"/>
                  </a:lnTo>
                  <a:lnTo>
                    <a:pt x="14" y="21"/>
                  </a:lnTo>
                  <a:lnTo>
                    <a:pt x="10" y="18"/>
                  </a:lnTo>
                  <a:lnTo>
                    <a:pt x="7" y="15"/>
                  </a:lnTo>
                  <a:lnTo>
                    <a:pt x="2" y="12"/>
                  </a:lnTo>
                  <a:lnTo>
                    <a:pt x="0" y="9"/>
                  </a:lnTo>
                  <a:lnTo>
                    <a:pt x="0" y="7"/>
                  </a:lnTo>
                  <a:lnTo>
                    <a:pt x="0" y="4"/>
                  </a:lnTo>
                  <a:lnTo>
                    <a:pt x="0" y="1"/>
                  </a:lnTo>
                  <a:lnTo>
                    <a:pt x="1" y="0"/>
                  </a:lnTo>
                  <a:lnTo>
                    <a:pt x="3" y="0"/>
                  </a:lnTo>
                  <a:lnTo>
                    <a:pt x="5" y="0"/>
                  </a:lnTo>
                  <a:lnTo>
                    <a:pt x="8" y="1"/>
                  </a:lnTo>
                  <a:lnTo>
                    <a:pt x="9" y="2"/>
                  </a:lnTo>
                  <a:lnTo>
                    <a:pt x="9" y="5"/>
                  </a:lnTo>
                  <a:lnTo>
                    <a:pt x="11" y="9"/>
                  </a:lnTo>
                  <a:lnTo>
                    <a:pt x="14" y="15"/>
                  </a:lnTo>
                  <a:lnTo>
                    <a:pt x="17" y="18"/>
                  </a:lnTo>
                  <a:lnTo>
                    <a:pt x="20" y="20"/>
                  </a:lnTo>
                  <a:lnTo>
                    <a:pt x="23" y="22"/>
                  </a:lnTo>
                  <a:lnTo>
                    <a:pt x="24" y="23"/>
                  </a:lnTo>
                  <a:lnTo>
                    <a:pt x="25"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6" name="Freeform 495"/>
            <p:cNvSpPr>
              <a:spLocks/>
            </p:cNvSpPr>
            <p:nvPr/>
          </p:nvSpPr>
          <p:spPr bwMode="auto">
            <a:xfrm>
              <a:off x="5517" y="3299"/>
              <a:ext cx="13" cy="9"/>
            </a:xfrm>
            <a:custGeom>
              <a:avLst/>
              <a:gdLst>
                <a:gd name="T0" fmla="*/ 1 w 25"/>
                <a:gd name="T1" fmla="*/ 1 h 18"/>
                <a:gd name="T2" fmla="*/ 1 w 25"/>
                <a:gd name="T3" fmla="*/ 1 h 18"/>
                <a:gd name="T4" fmla="*/ 1 w 25"/>
                <a:gd name="T5" fmla="*/ 1 h 18"/>
                <a:gd name="T6" fmla="*/ 1 w 25"/>
                <a:gd name="T7" fmla="*/ 1 h 18"/>
                <a:gd name="T8" fmla="*/ 1 w 25"/>
                <a:gd name="T9" fmla="*/ 1 h 18"/>
                <a:gd name="T10" fmla="*/ 1 w 25"/>
                <a:gd name="T11" fmla="*/ 1 h 18"/>
                <a:gd name="T12" fmla="*/ 1 w 25"/>
                <a:gd name="T13" fmla="*/ 1 h 18"/>
                <a:gd name="T14" fmla="*/ 1 w 25"/>
                <a:gd name="T15" fmla="*/ 1 h 18"/>
                <a:gd name="T16" fmla="*/ 1 w 25"/>
                <a:gd name="T17" fmla="*/ 1 h 18"/>
                <a:gd name="T18" fmla="*/ 1 w 25"/>
                <a:gd name="T19" fmla="*/ 1 h 18"/>
                <a:gd name="T20" fmla="*/ 1 w 25"/>
                <a:gd name="T21" fmla="*/ 1 h 18"/>
                <a:gd name="T22" fmla="*/ 1 w 25"/>
                <a:gd name="T23" fmla="*/ 1 h 18"/>
                <a:gd name="T24" fmla="*/ 0 w 25"/>
                <a:gd name="T25" fmla="*/ 1 h 18"/>
                <a:gd name="T26" fmla="*/ 1 w 25"/>
                <a:gd name="T27" fmla="*/ 1 h 18"/>
                <a:gd name="T28" fmla="*/ 1 w 25"/>
                <a:gd name="T29" fmla="*/ 1 h 18"/>
                <a:gd name="T30" fmla="*/ 1 w 25"/>
                <a:gd name="T31" fmla="*/ 1 h 18"/>
                <a:gd name="T32" fmla="*/ 1 w 25"/>
                <a:gd name="T33" fmla="*/ 0 h 18"/>
                <a:gd name="T34" fmla="*/ 1 w 25"/>
                <a:gd name="T35" fmla="*/ 1 h 18"/>
                <a:gd name="T36" fmla="*/ 1 w 25"/>
                <a:gd name="T37" fmla="*/ 1 h 18"/>
                <a:gd name="T38" fmla="*/ 1 w 25"/>
                <a:gd name="T39" fmla="*/ 1 h 18"/>
                <a:gd name="T40" fmla="*/ 1 w 25"/>
                <a:gd name="T41" fmla="*/ 1 h 18"/>
                <a:gd name="T42" fmla="*/ 1 w 25"/>
                <a:gd name="T43" fmla="*/ 1 h 18"/>
                <a:gd name="T44" fmla="*/ 1 w 25"/>
                <a:gd name="T45" fmla="*/ 1 h 18"/>
                <a:gd name="T46" fmla="*/ 1 w 25"/>
                <a:gd name="T47" fmla="*/ 1 h 18"/>
                <a:gd name="T48" fmla="*/ 1 w 25"/>
                <a:gd name="T49" fmla="*/ 1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8"/>
                <a:gd name="T77" fmla="*/ 25 w 25"/>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8">
                  <a:moveTo>
                    <a:pt x="25" y="12"/>
                  </a:moveTo>
                  <a:lnTo>
                    <a:pt x="23" y="13"/>
                  </a:lnTo>
                  <a:lnTo>
                    <a:pt x="19" y="15"/>
                  </a:lnTo>
                  <a:lnTo>
                    <a:pt x="17" y="17"/>
                  </a:lnTo>
                  <a:lnTo>
                    <a:pt x="15" y="18"/>
                  </a:lnTo>
                  <a:lnTo>
                    <a:pt x="16" y="17"/>
                  </a:lnTo>
                  <a:lnTo>
                    <a:pt x="16" y="16"/>
                  </a:lnTo>
                  <a:lnTo>
                    <a:pt x="16" y="15"/>
                  </a:lnTo>
                  <a:lnTo>
                    <a:pt x="16" y="13"/>
                  </a:lnTo>
                  <a:lnTo>
                    <a:pt x="12" y="11"/>
                  </a:lnTo>
                  <a:lnTo>
                    <a:pt x="8" y="8"/>
                  </a:lnTo>
                  <a:lnTo>
                    <a:pt x="3" y="5"/>
                  </a:lnTo>
                  <a:lnTo>
                    <a:pt x="0" y="3"/>
                  </a:lnTo>
                  <a:lnTo>
                    <a:pt x="1" y="2"/>
                  </a:lnTo>
                  <a:lnTo>
                    <a:pt x="3" y="1"/>
                  </a:lnTo>
                  <a:lnTo>
                    <a:pt x="4" y="1"/>
                  </a:lnTo>
                  <a:lnTo>
                    <a:pt x="6" y="0"/>
                  </a:lnTo>
                  <a:lnTo>
                    <a:pt x="9" y="2"/>
                  </a:lnTo>
                  <a:lnTo>
                    <a:pt x="14" y="3"/>
                  </a:lnTo>
                  <a:lnTo>
                    <a:pt x="17" y="5"/>
                  </a:lnTo>
                  <a:lnTo>
                    <a:pt x="18" y="7"/>
                  </a:lnTo>
                  <a:lnTo>
                    <a:pt x="19" y="8"/>
                  </a:lnTo>
                  <a:lnTo>
                    <a:pt x="22" y="9"/>
                  </a:lnTo>
                  <a:lnTo>
                    <a:pt x="23" y="11"/>
                  </a:lnTo>
                  <a:lnTo>
                    <a:pt x="2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7" name="Freeform 496"/>
            <p:cNvSpPr>
              <a:spLocks/>
            </p:cNvSpPr>
            <p:nvPr/>
          </p:nvSpPr>
          <p:spPr bwMode="auto">
            <a:xfrm>
              <a:off x="5497" y="3278"/>
              <a:ext cx="9" cy="38"/>
            </a:xfrm>
            <a:custGeom>
              <a:avLst/>
              <a:gdLst>
                <a:gd name="T0" fmla="*/ 0 w 19"/>
                <a:gd name="T1" fmla="*/ 0 h 77"/>
                <a:gd name="T2" fmla="*/ 0 w 19"/>
                <a:gd name="T3" fmla="*/ 0 h 77"/>
                <a:gd name="T4" fmla="*/ 0 w 19"/>
                <a:gd name="T5" fmla="*/ 0 h 77"/>
                <a:gd name="T6" fmla="*/ 0 w 19"/>
                <a:gd name="T7" fmla="*/ 0 h 77"/>
                <a:gd name="T8" fmla="*/ 0 w 19"/>
                <a:gd name="T9" fmla="*/ 0 h 77"/>
                <a:gd name="T10" fmla="*/ 0 w 19"/>
                <a:gd name="T11" fmla="*/ 0 h 77"/>
                <a:gd name="T12" fmla="*/ 0 w 19"/>
                <a:gd name="T13" fmla="*/ 0 h 77"/>
                <a:gd name="T14" fmla="*/ 0 w 19"/>
                <a:gd name="T15" fmla="*/ 0 h 77"/>
                <a:gd name="T16" fmla="*/ 0 w 19"/>
                <a:gd name="T17" fmla="*/ 0 h 77"/>
                <a:gd name="T18" fmla="*/ 0 w 19"/>
                <a:gd name="T19" fmla="*/ 0 h 77"/>
                <a:gd name="T20" fmla="*/ 0 w 19"/>
                <a:gd name="T21" fmla="*/ 0 h 77"/>
                <a:gd name="T22" fmla="*/ 0 w 19"/>
                <a:gd name="T23" fmla="*/ 0 h 77"/>
                <a:gd name="T24" fmla="*/ 0 w 19"/>
                <a:gd name="T25" fmla="*/ 0 h 77"/>
                <a:gd name="T26" fmla="*/ 0 w 19"/>
                <a:gd name="T27" fmla="*/ 0 h 77"/>
                <a:gd name="T28" fmla="*/ 0 w 19"/>
                <a:gd name="T29" fmla="*/ 0 h 77"/>
                <a:gd name="T30" fmla="*/ 0 w 19"/>
                <a:gd name="T31" fmla="*/ 0 h 77"/>
                <a:gd name="T32" fmla="*/ 0 w 19"/>
                <a:gd name="T33" fmla="*/ 0 h 77"/>
                <a:gd name="T34" fmla="*/ 0 w 19"/>
                <a:gd name="T35" fmla="*/ 0 h 77"/>
                <a:gd name="T36" fmla="*/ 0 w 19"/>
                <a:gd name="T37" fmla="*/ 0 h 77"/>
                <a:gd name="T38" fmla="*/ 0 w 19"/>
                <a:gd name="T39" fmla="*/ 0 h 77"/>
                <a:gd name="T40" fmla="*/ 0 w 19"/>
                <a:gd name="T41" fmla="*/ 0 h 77"/>
                <a:gd name="T42" fmla="*/ 0 w 19"/>
                <a:gd name="T43" fmla="*/ 0 h 77"/>
                <a:gd name="T44" fmla="*/ 0 w 19"/>
                <a:gd name="T45" fmla="*/ 0 h 77"/>
                <a:gd name="T46" fmla="*/ 0 w 19"/>
                <a:gd name="T47" fmla="*/ 0 h 77"/>
                <a:gd name="T48" fmla="*/ 0 w 19"/>
                <a:gd name="T49" fmla="*/ 0 h 77"/>
                <a:gd name="T50" fmla="*/ 0 w 19"/>
                <a:gd name="T51" fmla="*/ 0 h 77"/>
                <a:gd name="T52" fmla="*/ 0 w 19"/>
                <a:gd name="T53" fmla="*/ 0 h 77"/>
                <a:gd name="T54" fmla="*/ 0 w 19"/>
                <a:gd name="T55" fmla="*/ 0 h 77"/>
                <a:gd name="T56" fmla="*/ 0 w 19"/>
                <a:gd name="T57" fmla="*/ 0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77"/>
                <a:gd name="T89" fmla="*/ 19 w 19"/>
                <a:gd name="T90" fmla="*/ 77 h 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77">
                  <a:moveTo>
                    <a:pt x="11" y="77"/>
                  </a:moveTo>
                  <a:lnTo>
                    <a:pt x="10" y="73"/>
                  </a:lnTo>
                  <a:lnTo>
                    <a:pt x="10" y="68"/>
                  </a:lnTo>
                  <a:lnTo>
                    <a:pt x="8" y="63"/>
                  </a:lnTo>
                  <a:lnTo>
                    <a:pt x="8" y="59"/>
                  </a:lnTo>
                  <a:lnTo>
                    <a:pt x="10" y="53"/>
                  </a:lnTo>
                  <a:lnTo>
                    <a:pt x="12" y="44"/>
                  </a:lnTo>
                  <a:lnTo>
                    <a:pt x="13" y="35"/>
                  </a:lnTo>
                  <a:lnTo>
                    <a:pt x="14" y="30"/>
                  </a:lnTo>
                  <a:lnTo>
                    <a:pt x="15" y="29"/>
                  </a:lnTo>
                  <a:lnTo>
                    <a:pt x="16" y="28"/>
                  </a:lnTo>
                  <a:lnTo>
                    <a:pt x="18" y="27"/>
                  </a:lnTo>
                  <a:lnTo>
                    <a:pt x="19" y="27"/>
                  </a:lnTo>
                  <a:lnTo>
                    <a:pt x="16" y="20"/>
                  </a:lnTo>
                  <a:lnTo>
                    <a:pt x="13" y="12"/>
                  </a:lnTo>
                  <a:lnTo>
                    <a:pt x="11" y="5"/>
                  </a:lnTo>
                  <a:lnTo>
                    <a:pt x="10" y="0"/>
                  </a:lnTo>
                  <a:lnTo>
                    <a:pt x="10" y="4"/>
                  </a:lnTo>
                  <a:lnTo>
                    <a:pt x="10" y="8"/>
                  </a:lnTo>
                  <a:lnTo>
                    <a:pt x="10" y="13"/>
                  </a:lnTo>
                  <a:lnTo>
                    <a:pt x="10" y="16"/>
                  </a:lnTo>
                  <a:lnTo>
                    <a:pt x="10" y="22"/>
                  </a:lnTo>
                  <a:lnTo>
                    <a:pt x="7" y="30"/>
                  </a:lnTo>
                  <a:lnTo>
                    <a:pt x="5" y="39"/>
                  </a:lnTo>
                  <a:lnTo>
                    <a:pt x="3" y="45"/>
                  </a:lnTo>
                  <a:lnTo>
                    <a:pt x="2" y="51"/>
                  </a:lnTo>
                  <a:lnTo>
                    <a:pt x="0" y="58"/>
                  </a:lnTo>
                  <a:lnTo>
                    <a:pt x="4" y="68"/>
                  </a:lnTo>
                  <a:lnTo>
                    <a:pt x="11" y="7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8" name="Freeform 497"/>
            <p:cNvSpPr>
              <a:spLocks/>
            </p:cNvSpPr>
            <p:nvPr/>
          </p:nvSpPr>
          <p:spPr bwMode="auto">
            <a:xfrm>
              <a:off x="5451" y="2672"/>
              <a:ext cx="65" cy="69"/>
            </a:xfrm>
            <a:custGeom>
              <a:avLst/>
              <a:gdLst>
                <a:gd name="T0" fmla="*/ 1 w 130"/>
                <a:gd name="T1" fmla="*/ 1 h 137"/>
                <a:gd name="T2" fmla="*/ 1 w 130"/>
                <a:gd name="T3" fmla="*/ 1 h 137"/>
                <a:gd name="T4" fmla="*/ 1 w 130"/>
                <a:gd name="T5" fmla="*/ 1 h 137"/>
                <a:gd name="T6" fmla="*/ 1 w 130"/>
                <a:gd name="T7" fmla="*/ 1 h 137"/>
                <a:gd name="T8" fmla="*/ 1 w 130"/>
                <a:gd name="T9" fmla="*/ 1 h 137"/>
                <a:gd name="T10" fmla="*/ 1 w 130"/>
                <a:gd name="T11" fmla="*/ 1 h 137"/>
                <a:gd name="T12" fmla="*/ 1 w 130"/>
                <a:gd name="T13" fmla="*/ 1 h 137"/>
                <a:gd name="T14" fmla="*/ 1 w 130"/>
                <a:gd name="T15" fmla="*/ 1 h 137"/>
                <a:gd name="T16" fmla="*/ 1 w 130"/>
                <a:gd name="T17" fmla="*/ 1 h 137"/>
                <a:gd name="T18" fmla="*/ 1 w 130"/>
                <a:gd name="T19" fmla="*/ 1 h 137"/>
                <a:gd name="T20" fmla="*/ 1 w 130"/>
                <a:gd name="T21" fmla="*/ 1 h 137"/>
                <a:gd name="T22" fmla="*/ 1 w 130"/>
                <a:gd name="T23" fmla="*/ 1 h 137"/>
                <a:gd name="T24" fmla="*/ 1 w 130"/>
                <a:gd name="T25" fmla="*/ 1 h 137"/>
                <a:gd name="T26" fmla="*/ 1 w 130"/>
                <a:gd name="T27" fmla="*/ 1 h 137"/>
                <a:gd name="T28" fmla="*/ 1 w 130"/>
                <a:gd name="T29" fmla="*/ 1 h 137"/>
                <a:gd name="T30" fmla="*/ 1 w 130"/>
                <a:gd name="T31" fmla="*/ 1 h 137"/>
                <a:gd name="T32" fmla="*/ 1 w 130"/>
                <a:gd name="T33" fmla="*/ 0 h 137"/>
                <a:gd name="T34" fmla="*/ 1 w 130"/>
                <a:gd name="T35" fmla="*/ 1 h 137"/>
                <a:gd name="T36" fmla="*/ 1 w 130"/>
                <a:gd name="T37" fmla="*/ 1 h 137"/>
                <a:gd name="T38" fmla="*/ 1 w 130"/>
                <a:gd name="T39" fmla="*/ 1 h 137"/>
                <a:gd name="T40" fmla="*/ 1 w 130"/>
                <a:gd name="T41" fmla="*/ 1 h 137"/>
                <a:gd name="T42" fmla="*/ 1 w 130"/>
                <a:gd name="T43" fmla="*/ 1 h 137"/>
                <a:gd name="T44" fmla="*/ 1 w 130"/>
                <a:gd name="T45" fmla="*/ 1 h 137"/>
                <a:gd name="T46" fmla="*/ 1 w 130"/>
                <a:gd name="T47" fmla="*/ 1 h 137"/>
                <a:gd name="T48" fmla="*/ 1 w 130"/>
                <a:gd name="T49" fmla="*/ 1 h 137"/>
                <a:gd name="T50" fmla="*/ 1 w 130"/>
                <a:gd name="T51" fmla="*/ 1 h 137"/>
                <a:gd name="T52" fmla="*/ 1 w 130"/>
                <a:gd name="T53" fmla="*/ 1 h 137"/>
                <a:gd name="T54" fmla="*/ 1 w 130"/>
                <a:gd name="T55" fmla="*/ 1 h 137"/>
                <a:gd name="T56" fmla="*/ 1 w 130"/>
                <a:gd name="T57" fmla="*/ 1 h 137"/>
                <a:gd name="T58" fmla="*/ 1 w 130"/>
                <a:gd name="T59" fmla="*/ 1 h 137"/>
                <a:gd name="T60" fmla="*/ 1 w 130"/>
                <a:gd name="T61" fmla="*/ 1 h 137"/>
                <a:gd name="T62" fmla="*/ 1 w 130"/>
                <a:gd name="T63" fmla="*/ 1 h 137"/>
                <a:gd name="T64" fmla="*/ 1 w 130"/>
                <a:gd name="T65" fmla="*/ 1 h 137"/>
                <a:gd name="T66" fmla="*/ 1 w 130"/>
                <a:gd name="T67" fmla="*/ 1 h 137"/>
                <a:gd name="T68" fmla="*/ 1 w 130"/>
                <a:gd name="T69" fmla="*/ 1 h 137"/>
                <a:gd name="T70" fmla="*/ 1 w 130"/>
                <a:gd name="T71" fmla="*/ 1 h 137"/>
                <a:gd name="T72" fmla="*/ 1 w 130"/>
                <a:gd name="T73" fmla="*/ 1 h 137"/>
                <a:gd name="T74" fmla="*/ 1 w 130"/>
                <a:gd name="T75" fmla="*/ 1 h 137"/>
                <a:gd name="T76" fmla="*/ 1 w 130"/>
                <a:gd name="T77" fmla="*/ 1 h 137"/>
                <a:gd name="T78" fmla="*/ 1 w 130"/>
                <a:gd name="T79" fmla="*/ 1 h 137"/>
                <a:gd name="T80" fmla="*/ 1 w 130"/>
                <a:gd name="T81" fmla="*/ 1 h 137"/>
                <a:gd name="T82" fmla="*/ 1 w 130"/>
                <a:gd name="T83" fmla="*/ 1 h 137"/>
                <a:gd name="T84" fmla="*/ 1 w 130"/>
                <a:gd name="T85" fmla="*/ 1 h 137"/>
                <a:gd name="T86" fmla="*/ 1 w 130"/>
                <a:gd name="T87" fmla="*/ 1 h 137"/>
                <a:gd name="T88" fmla="*/ 1 w 130"/>
                <a:gd name="T89" fmla="*/ 1 h 137"/>
                <a:gd name="T90" fmla="*/ 1 w 130"/>
                <a:gd name="T91" fmla="*/ 1 h 137"/>
                <a:gd name="T92" fmla="*/ 1 w 130"/>
                <a:gd name="T93" fmla="*/ 1 h 137"/>
                <a:gd name="T94" fmla="*/ 1 w 130"/>
                <a:gd name="T95" fmla="*/ 1 h 137"/>
                <a:gd name="T96" fmla="*/ 1 w 130"/>
                <a:gd name="T97" fmla="*/ 1 h 137"/>
                <a:gd name="T98" fmla="*/ 1 w 130"/>
                <a:gd name="T99" fmla="*/ 1 h 137"/>
                <a:gd name="T100" fmla="*/ 1 w 130"/>
                <a:gd name="T101" fmla="*/ 1 h 137"/>
                <a:gd name="T102" fmla="*/ 1 w 130"/>
                <a:gd name="T103" fmla="*/ 1 h 137"/>
                <a:gd name="T104" fmla="*/ 1 w 130"/>
                <a:gd name="T105" fmla="*/ 1 h 137"/>
                <a:gd name="T106" fmla="*/ 1 w 130"/>
                <a:gd name="T107" fmla="*/ 1 h 137"/>
                <a:gd name="T108" fmla="*/ 1 w 130"/>
                <a:gd name="T109" fmla="*/ 1 h 137"/>
                <a:gd name="T110" fmla="*/ 1 w 130"/>
                <a:gd name="T111" fmla="*/ 1 h 137"/>
                <a:gd name="T112" fmla="*/ 1 w 130"/>
                <a:gd name="T113" fmla="*/ 1 h 1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0"/>
                <a:gd name="T172" fmla="*/ 0 h 137"/>
                <a:gd name="T173" fmla="*/ 130 w 130"/>
                <a:gd name="T174" fmla="*/ 137 h 13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0" h="137">
                  <a:moveTo>
                    <a:pt x="112" y="137"/>
                  </a:moveTo>
                  <a:lnTo>
                    <a:pt x="113" y="135"/>
                  </a:lnTo>
                  <a:lnTo>
                    <a:pt x="115" y="134"/>
                  </a:lnTo>
                  <a:lnTo>
                    <a:pt x="117" y="132"/>
                  </a:lnTo>
                  <a:lnTo>
                    <a:pt x="117" y="129"/>
                  </a:lnTo>
                  <a:lnTo>
                    <a:pt x="119" y="128"/>
                  </a:lnTo>
                  <a:lnTo>
                    <a:pt x="121" y="127"/>
                  </a:lnTo>
                  <a:lnTo>
                    <a:pt x="122" y="125"/>
                  </a:lnTo>
                  <a:lnTo>
                    <a:pt x="122" y="122"/>
                  </a:lnTo>
                  <a:lnTo>
                    <a:pt x="121" y="119"/>
                  </a:lnTo>
                  <a:lnTo>
                    <a:pt x="121" y="115"/>
                  </a:lnTo>
                  <a:lnTo>
                    <a:pt x="121" y="113"/>
                  </a:lnTo>
                  <a:lnTo>
                    <a:pt x="121" y="111"/>
                  </a:lnTo>
                  <a:lnTo>
                    <a:pt x="125" y="106"/>
                  </a:lnTo>
                  <a:lnTo>
                    <a:pt x="128" y="102"/>
                  </a:lnTo>
                  <a:lnTo>
                    <a:pt x="129" y="96"/>
                  </a:lnTo>
                  <a:lnTo>
                    <a:pt x="130" y="92"/>
                  </a:lnTo>
                  <a:lnTo>
                    <a:pt x="130" y="88"/>
                  </a:lnTo>
                  <a:lnTo>
                    <a:pt x="130" y="81"/>
                  </a:lnTo>
                  <a:lnTo>
                    <a:pt x="130" y="74"/>
                  </a:lnTo>
                  <a:lnTo>
                    <a:pt x="130" y="71"/>
                  </a:lnTo>
                  <a:lnTo>
                    <a:pt x="129" y="69"/>
                  </a:lnTo>
                  <a:lnTo>
                    <a:pt x="129" y="68"/>
                  </a:lnTo>
                  <a:lnTo>
                    <a:pt x="128" y="67"/>
                  </a:lnTo>
                  <a:lnTo>
                    <a:pt x="127" y="66"/>
                  </a:lnTo>
                  <a:lnTo>
                    <a:pt x="126" y="61"/>
                  </a:lnTo>
                  <a:lnTo>
                    <a:pt x="126" y="58"/>
                  </a:lnTo>
                  <a:lnTo>
                    <a:pt x="126" y="57"/>
                  </a:lnTo>
                  <a:lnTo>
                    <a:pt x="125" y="54"/>
                  </a:lnTo>
                  <a:lnTo>
                    <a:pt x="123" y="51"/>
                  </a:lnTo>
                  <a:lnTo>
                    <a:pt x="120" y="46"/>
                  </a:lnTo>
                  <a:lnTo>
                    <a:pt x="117" y="41"/>
                  </a:lnTo>
                  <a:lnTo>
                    <a:pt x="113" y="37"/>
                  </a:lnTo>
                  <a:lnTo>
                    <a:pt x="115" y="37"/>
                  </a:lnTo>
                  <a:lnTo>
                    <a:pt x="117" y="37"/>
                  </a:lnTo>
                  <a:lnTo>
                    <a:pt x="119" y="37"/>
                  </a:lnTo>
                  <a:lnTo>
                    <a:pt x="120" y="38"/>
                  </a:lnTo>
                  <a:lnTo>
                    <a:pt x="117" y="33"/>
                  </a:lnTo>
                  <a:lnTo>
                    <a:pt x="114" y="28"/>
                  </a:lnTo>
                  <a:lnTo>
                    <a:pt x="111" y="24"/>
                  </a:lnTo>
                  <a:lnTo>
                    <a:pt x="108" y="22"/>
                  </a:lnTo>
                  <a:lnTo>
                    <a:pt x="104" y="19"/>
                  </a:lnTo>
                  <a:lnTo>
                    <a:pt x="97" y="14"/>
                  </a:lnTo>
                  <a:lnTo>
                    <a:pt x="89" y="10"/>
                  </a:lnTo>
                  <a:lnTo>
                    <a:pt x="82" y="6"/>
                  </a:lnTo>
                  <a:lnTo>
                    <a:pt x="79" y="5"/>
                  </a:lnTo>
                  <a:lnTo>
                    <a:pt x="74" y="4"/>
                  </a:lnTo>
                  <a:lnTo>
                    <a:pt x="68" y="3"/>
                  </a:lnTo>
                  <a:lnTo>
                    <a:pt x="64" y="1"/>
                  </a:lnTo>
                  <a:lnTo>
                    <a:pt x="57" y="0"/>
                  </a:lnTo>
                  <a:lnTo>
                    <a:pt x="51" y="0"/>
                  </a:lnTo>
                  <a:lnTo>
                    <a:pt x="44" y="0"/>
                  </a:lnTo>
                  <a:lnTo>
                    <a:pt x="37" y="1"/>
                  </a:lnTo>
                  <a:lnTo>
                    <a:pt x="30" y="3"/>
                  </a:lnTo>
                  <a:lnTo>
                    <a:pt x="24" y="4"/>
                  </a:lnTo>
                  <a:lnTo>
                    <a:pt x="19" y="6"/>
                  </a:lnTo>
                  <a:lnTo>
                    <a:pt x="14" y="7"/>
                  </a:lnTo>
                  <a:lnTo>
                    <a:pt x="10" y="10"/>
                  </a:lnTo>
                  <a:lnTo>
                    <a:pt x="6" y="12"/>
                  </a:lnTo>
                  <a:lnTo>
                    <a:pt x="3" y="15"/>
                  </a:lnTo>
                  <a:lnTo>
                    <a:pt x="0" y="18"/>
                  </a:lnTo>
                  <a:lnTo>
                    <a:pt x="4" y="16"/>
                  </a:lnTo>
                  <a:lnTo>
                    <a:pt x="7" y="14"/>
                  </a:lnTo>
                  <a:lnTo>
                    <a:pt x="11" y="13"/>
                  </a:lnTo>
                  <a:lnTo>
                    <a:pt x="13" y="12"/>
                  </a:lnTo>
                  <a:lnTo>
                    <a:pt x="12" y="14"/>
                  </a:lnTo>
                  <a:lnTo>
                    <a:pt x="11" y="15"/>
                  </a:lnTo>
                  <a:lnTo>
                    <a:pt x="8" y="18"/>
                  </a:lnTo>
                  <a:lnTo>
                    <a:pt x="7" y="19"/>
                  </a:lnTo>
                  <a:lnTo>
                    <a:pt x="10" y="19"/>
                  </a:lnTo>
                  <a:lnTo>
                    <a:pt x="12" y="18"/>
                  </a:lnTo>
                  <a:lnTo>
                    <a:pt x="14" y="18"/>
                  </a:lnTo>
                  <a:lnTo>
                    <a:pt x="16" y="16"/>
                  </a:lnTo>
                  <a:lnTo>
                    <a:pt x="20" y="15"/>
                  </a:lnTo>
                  <a:lnTo>
                    <a:pt x="23" y="14"/>
                  </a:lnTo>
                  <a:lnTo>
                    <a:pt x="27" y="14"/>
                  </a:lnTo>
                  <a:lnTo>
                    <a:pt x="28" y="13"/>
                  </a:lnTo>
                  <a:lnTo>
                    <a:pt x="30" y="14"/>
                  </a:lnTo>
                  <a:lnTo>
                    <a:pt x="34" y="15"/>
                  </a:lnTo>
                  <a:lnTo>
                    <a:pt x="36" y="15"/>
                  </a:lnTo>
                  <a:lnTo>
                    <a:pt x="39" y="15"/>
                  </a:lnTo>
                  <a:lnTo>
                    <a:pt x="39" y="18"/>
                  </a:lnTo>
                  <a:lnTo>
                    <a:pt x="41" y="20"/>
                  </a:lnTo>
                  <a:lnTo>
                    <a:pt x="42" y="21"/>
                  </a:lnTo>
                  <a:lnTo>
                    <a:pt x="44" y="22"/>
                  </a:lnTo>
                  <a:lnTo>
                    <a:pt x="49" y="22"/>
                  </a:lnTo>
                  <a:lnTo>
                    <a:pt x="54" y="21"/>
                  </a:lnTo>
                  <a:lnTo>
                    <a:pt x="60" y="21"/>
                  </a:lnTo>
                  <a:lnTo>
                    <a:pt x="62" y="22"/>
                  </a:lnTo>
                  <a:lnTo>
                    <a:pt x="61" y="26"/>
                  </a:lnTo>
                  <a:lnTo>
                    <a:pt x="59" y="28"/>
                  </a:lnTo>
                  <a:lnTo>
                    <a:pt x="57" y="30"/>
                  </a:lnTo>
                  <a:lnTo>
                    <a:pt x="56" y="33"/>
                  </a:lnTo>
                  <a:lnTo>
                    <a:pt x="58" y="34"/>
                  </a:lnTo>
                  <a:lnTo>
                    <a:pt x="61" y="36"/>
                  </a:lnTo>
                  <a:lnTo>
                    <a:pt x="64" y="39"/>
                  </a:lnTo>
                  <a:lnTo>
                    <a:pt x="64" y="41"/>
                  </a:lnTo>
                  <a:lnTo>
                    <a:pt x="62" y="42"/>
                  </a:lnTo>
                  <a:lnTo>
                    <a:pt x="60" y="43"/>
                  </a:lnTo>
                  <a:lnTo>
                    <a:pt x="59" y="43"/>
                  </a:lnTo>
                  <a:lnTo>
                    <a:pt x="57" y="42"/>
                  </a:lnTo>
                  <a:lnTo>
                    <a:pt x="58" y="44"/>
                  </a:lnTo>
                  <a:lnTo>
                    <a:pt x="60" y="46"/>
                  </a:lnTo>
                  <a:lnTo>
                    <a:pt x="61" y="50"/>
                  </a:lnTo>
                  <a:lnTo>
                    <a:pt x="64" y="51"/>
                  </a:lnTo>
                  <a:lnTo>
                    <a:pt x="59" y="50"/>
                  </a:lnTo>
                  <a:lnTo>
                    <a:pt x="54" y="47"/>
                  </a:lnTo>
                  <a:lnTo>
                    <a:pt x="50" y="45"/>
                  </a:lnTo>
                  <a:lnTo>
                    <a:pt x="46" y="43"/>
                  </a:lnTo>
                  <a:lnTo>
                    <a:pt x="46" y="45"/>
                  </a:lnTo>
                  <a:lnTo>
                    <a:pt x="47" y="47"/>
                  </a:lnTo>
                  <a:lnTo>
                    <a:pt x="47" y="51"/>
                  </a:lnTo>
                  <a:lnTo>
                    <a:pt x="49" y="52"/>
                  </a:lnTo>
                  <a:lnTo>
                    <a:pt x="47" y="51"/>
                  </a:lnTo>
                  <a:lnTo>
                    <a:pt x="46" y="51"/>
                  </a:lnTo>
                  <a:lnTo>
                    <a:pt x="45" y="51"/>
                  </a:lnTo>
                  <a:lnTo>
                    <a:pt x="44" y="50"/>
                  </a:lnTo>
                  <a:lnTo>
                    <a:pt x="45" y="54"/>
                  </a:lnTo>
                  <a:lnTo>
                    <a:pt x="49" y="59"/>
                  </a:lnTo>
                  <a:lnTo>
                    <a:pt x="51" y="64"/>
                  </a:lnTo>
                  <a:lnTo>
                    <a:pt x="53" y="66"/>
                  </a:lnTo>
                  <a:lnTo>
                    <a:pt x="51" y="66"/>
                  </a:lnTo>
                  <a:lnTo>
                    <a:pt x="49" y="65"/>
                  </a:lnTo>
                  <a:lnTo>
                    <a:pt x="46" y="62"/>
                  </a:lnTo>
                  <a:lnTo>
                    <a:pt x="45" y="61"/>
                  </a:lnTo>
                  <a:lnTo>
                    <a:pt x="46" y="65"/>
                  </a:lnTo>
                  <a:lnTo>
                    <a:pt x="47" y="69"/>
                  </a:lnTo>
                  <a:lnTo>
                    <a:pt x="50" y="73"/>
                  </a:lnTo>
                  <a:lnTo>
                    <a:pt x="53" y="76"/>
                  </a:lnTo>
                  <a:lnTo>
                    <a:pt x="53" y="77"/>
                  </a:lnTo>
                  <a:lnTo>
                    <a:pt x="54" y="79"/>
                  </a:lnTo>
                  <a:lnTo>
                    <a:pt x="54" y="80"/>
                  </a:lnTo>
                  <a:lnTo>
                    <a:pt x="56" y="81"/>
                  </a:lnTo>
                  <a:lnTo>
                    <a:pt x="57" y="84"/>
                  </a:lnTo>
                  <a:lnTo>
                    <a:pt x="60" y="88"/>
                  </a:lnTo>
                  <a:lnTo>
                    <a:pt x="64" y="90"/>
                  </a:lnTo>
                  <a:lnTo>
                    <a:pt x="69" y="91"/>
                  </a:lnTo>
                  <a:lnTo>
                    <a:pt x="68" y="90"/>
                  </a:lnTo>
                  <a:lnTo>
                    <a:pt x="67" y="89"/>
                  </a:lnTo>
                  <a:lnTo>
                    <a:pt x="66" y="87"/>
                  </a:lnTo>
                  <a:lnTo>
                    <a:pt x="65" y="85"/>
                  </a:lnTo>
                  <a:lnTo>
                    <a:pt x="69" y="81"/>
                  </a:lnTo>
                  <a:lnTo>
                    <a:pt x="75" y="77"/>
                  </a:lnTo>
                  <a:lnTo>
                    <a:pt x="80" y="76"/>
                  </a:lnTo>
                  <a:lnTo>
                    <a:pt x="84" y="79"/>
                  </a:lnTo>
                  <a:lnTo>
                    <a:pt x="88" y="82"/>
                  </a:lnTo>
                  <a:lnTo>
                    <a:pt x="90" y="87"/>
                  </a:lnTo>
                  <a:lnTo>
                    <a:pt x="91" y="90"/>
                  </a:lnTo>
                  <a:lnTo>
                    <a:pt x="90" y="96"/>
                  </a:lnTo>
                  <a:lnTo>
                    <a:pt x="90" y="97"/>
                  </a:lnTo>
                  <a:lnTo>
                    <a:pt x="89" y="99"/>
                  </a:lnTo>
                  <a:lnTo>
                    <a:pt x="88" y="100"/>
                  </a:lnTo>
                  <a:lnTo>
                    <a:pt x="87" y="102"/>
                  </a:lnTo>
                  <a:lnTo>
                    <a:pt x="87" y="104"/>
                  </a:lnTo>
                  <a:lnTo>
                    <a:pt x="87" y="106"/>
                  </a:lnTo>
                  <a:lnTo>
                    <a:pt x="87" y="108"/>
                  </a:lnTo>
                  <a:lnTo>
                    <a:pt x="87" y="111"/>
                  </a:lnTo>
                  <a:lnTo>
                    <a:pt x="87" y="114"/>
                  </a:lnTo>
                  <a:lnTo>
                    <a:pt x="87" y="119"/>
                  </a:lnTo>
                  <a:lnTo>
                    <a:pt x="87" y="125"/>
                  </a:lnTo>
                  <a:lnTo>
                    <a:pt x="88" y="128"/>
                  </a:lnTo>
                  <a:lnTo>
                    <a:pt x="90" y="129"/>
                  </a:lnTo>
                  <a:lnTo>
                    <a:pt x="92" y="132"/>
                  </a:lnTo>
                  <a:lnTo>
                    <a:pt x="95" y="133"/>
                  </a:lnTo>
                  <a:lnTo>
                    <a:pt x="97" y="133"/>
                  </a:lnTo>
                  <a:lnTo>
                    <a:pt x="99" y="133"/>
                  </a:lnTo>
                  <a:lnTo>
                    <a:pt x="100" y="133"/>
                  </a:lnTo>
                  <a:lnTo>
                    <a:pt x="103" y="133"/>
                  </a:lnTo>
                  <a:lnTo>
                    <a:pt x="104" y="133"/>
                  </a:lnTo>
                  <a:lnTo>
                    <a:pt x="106" y="134"/>
                  </a:lnTo>
                  <a:lnTo>
                    <a:pt x="107" y="135"/>
                  </a:lnTo>
                  <a:lnTo>
                    <a:pt x="110" y="136"/>
                  </a:lnTo>
                  <a:lnTo>
                    <a:pt x="112" y="13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9" name="Freeform 498"/>
            <p:cNvSpPr>
              <a:spLocks/>
            </p:cNvSpPr>
            <p:nvPr/>
          </p:nvSpPr>
          <p:spPr bwMode="auto">
            <a:xfrm>
              <a:off x="5387" y="3032"/>
              <a:ext cx="36" cy="46"/>
            </a:xfrm>
            <a:custGeom>
              <a:avLst/>
              <a:gdLst>
                <a:gd name="T0" fmla="*/ 1 w 72"/>
                <a:gd name="T1" fmla="*/ 1 h 92"/>
                <a:gd name="T2" fmla="*/ 1 w 72"/>
                <a:gd name="T3" fmla="*/ 1 h 92"/>
                <a:gd name="T4" fmla="*/ 1 w 72"/>
                <a:gd name="T5" fmla="*/ 1 h 92"/>
                <a:gd name="T6" fmla="*/ 1 w 72"/>
                <a:gd name="T7" fmla="*/ 1 h 92"/>
                <a:gd name="T8" fmla="*/ 1 w 72"/>
                <a:gd name="T9" fmla="*/ 1 h 92"/>
                <a:gd name="T10" fmla="*/ 1 w 72"/>
                <a:gd name="T11" fmla="*/ 1 h 92"/>
                <a:gd name="T12" fmla="*/ 1 w 72"/>
                <a:gd name="T13" fmla="*/ 1 h 92"/>
                <a:gd name="T14" fmla="*/ 1 w 72"/>
                <a:gd name="T15" fmla="*/ 1 h 92"/>
                <a:gd name="T16" fmla="*/ 1 w 72"/>
                <a:gd name="T17" fmla="*/ 1 h 92"/>
                <a:gd name="T18" fmla="*/ 1 w 72"/>
                <a:gd name="T19" fmla="*/ 1 h 92"/>
                <a:gd name="T20" fmla="*/ 1 w 72"/>
                <a:gd name="T21" fmla="*/ 1 h 92"/>
                <a:gd name="T22" fmla="*/ 1 w 72"/>
                <a:gd name="T23" fmla="*/ 1 h 92"/>
                <a:gd name="T24" fmla="*/ 1 w 72"/>
                <a:gd name="T25" fmla="*/ 1 h 92"/>
                <a:gd name="T26" fmla="*/ 0 w 72"/>
                <a:gd name="T27" fmla="*/ 1 h 92"/>
                <a:gd name="T28" fmla="*/ 1 w 72"/>
                <a:gd name="T29" fmla="*/ 1 h 92"/>
                <a:gd name="T30" fmla="*/ 1 w 72"/>
                <a:gd name="T31" fmla="*/ 1 h 92"/>
                <a:gd name="T32" fmla="*/ 1 w 72"/>
                <a:gd name="T33" fmla="*/ 0 h 92"/>
                <a:gd name="T34" fmla="*/ 1 w 72"/>
                <a:gd name="T35" fmla="*/ 1 h 92"/>
                <a:gd name="T36" fmla="*/ 1 w 72"/>
                <a:gd name="T37" fmla="*/ 1 h 92"/>
                <a:gd name="T38" fmla="*/ 1 w 72"/>
                <a:gd name="T39" fmla="*/ 1 h 92"/>
                <a:gd name="T40" fmla="*/ 1 w 72"/>
                <a:gd name="T41" fmla="*/ 1 h 92"/>
                <a:gd name="T42" fmla="*/ 1 w 72"/>
                <a:gd name="T43" fmla="*/ 1 h 92"/>
                <a:gd name="T44" fmla="*/ 1 w 72"/>
                <a:gd name="T45" fmla="*/ 1 h 92"/>
                <a:gd name="T46" fmla="*/ 1 w 72"/>
                <a:gd name="T47" fmla="*/ 1 h 92"/>
                <a:gd name="T48" fmla="*/ 1 w 72"/>
                <a:gd name="T49" fmla="*/ 1 h 92"/>
                <a:gd name="T50" fmla="*/ 1 w 72"/>
                <a:gd name="T51" fmla="*/ 1 h 92"/>
                <a:gd name="T52" fmla="*/ 1 w 72"/>
                <a:gd name="T53" fmla="*/ 1 h 92"/>
                <a:gd name="T54" fmla="*/ 1 w 72"/>
                <a:gd name="T55" fmla="*/ 1 h 92"/>
                <a:gd name="T56" fmla="*/ 1 w 72"/>
                <a:gd name="T57" fmla="*/ 1 h 92"/>
                <a:gd name="T58" fmla="*/ 1 w 72"/>
                <a:gd name="T59" fmla="*/ 1 h 92"/>
                <a:gd name="T60" fmla="*/ 1 w 72"/>
                <a:gd name="T61" fmla="*/ 1 h 92"/>
                <a:gd name="T62" fmla="*/ 1 w 72"/>
                <a:gd name="T63" fmla="*/ 1 h 92"/>
                <a:gd name="T64" fmla="*/ 1 w 72"/>
                <a:gd name="T65" fmla="*/ 1 h 92"/>
                <a:gd name="T66" fmla="*/ 1 w 72"/>
                <a:gd name="T67" fmla="*/ 1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92"/>
                <a:gd name="T104" fmla="*/ 72 w 72"/>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92">
                  <a:moveTo>
                    <a:pt x="71" y="73"/>
                  </a:moveTo>
                  <a:lnTo>
                    <a:pt x="69" y="74"/>
                  </a:lnTo>
                  <a:lnTo>
                    <a:pt x="67" y="74"/>
                  </a:lnTo>
                  <a:lnTo>
                    <a:pt x="65" y="74"/>
                  </a:lnTo>
                  <a:lnTo>
                    <a:pt x="63" y="73"/>
                  </a:lnTo>
                  <a:lnTo>
                    <a:pt x="66" y="78"/>
                  </a:lnTo>
                  <a:lnTo>
                    <a:pt x="69" y="84"/>
                  </a:lnTo>
                  <a:lnTo>
                    <a:pt x="69" y="88"/>
                  </a:lnTo>
                  <a:lnTo>
                    <a:pt x="65" y="92"/>
                  </a:lnTo>
                  <a:lnTo>
                    <a:pt x="59" y="88"/>
                  </a:lnTo>
                  <a:lnTo>
                    <a:pt x="56" y="85"/>
                  </a:lnTo>
                  <a:lnTo>
                    <a:pt x="51" y="81"/>
                  </a:lnTo>
                  <a:lnTo>
                    <a:pt x="49" y="79"/>
                  </a:lnTo>
                  <a:lnTo>
                    <a:pt x="46" y="78"/>
                  </a:lnTo>
                  <a:lnTo>
                    <a:pt x="40" y="77"/>
                  </a:lnTo>
                  <a:lnTo>
                    <a:pt x="33" y="77"/>
                  </a:lnTo>
                  <a:lnTo>
                    <a:pt x="28" y="77"/>
                  </a:lnTo>
                  <a:lnTo>
                    <a:pt x="25" y="74"/>
                  </a:lnTo>
                  <a:lnTo>
                    <a:pt x="23" y="71"/>
                  </a:lnTo>
                  <a:lnTo>
                    <a:pt x="19" y="66"/>
                  </a:lnTo>
                  <a:lnTo>
                    <a:pt x="17" y="63"/>
                  </a:lnTo>
                  <a:lnTo>
                    <a:pt x="13" y="58"/>
                  </a:lnTo>
                  <a:lnTo>
                    <a:pt x="10" y="54"/>
                  </a:lnTo>
                  <a:lnTo>
                    <a:pt x="5" y="49"/>
                  </a:lnTo>
                  <a:lnTo>
                    <a:pt x="2" y="46"/>
                  </a:lnTo>
                  <a:lnTo>
                    <a:pt x="1" y="40"/>
                  </a:lnTo>
                  <a:lnTo>
                    <a:pt x="1" y="30"/>
                  </a:lnTo>
                  <a:lnTo>
                    <a:pt x="0" y="17"/>
                  </a:lnTo>
                  <a:lnTo>
                    <a:pt x="0" y="7"/>
                  </a:lnTo>
                  <a:lnTo>
                    <a:pt x="6" y="4"/>
                  </a:lnTo>
                  <a:lnTo>
                    <a:pt x="15" y="2"/>
                  </a:lnTo>
                  <a:lnTo>
                    <a:pt x="20" y="1"/>
                  </a:lnTo>
                  <a:lnTo>
                    <a:pt x="25" y="0"/>
                  </a:lnTo>
                  <a:lnTo>
                    <a:pt x="27" y="0"/>
                  </a:lnTo>
                  <a:lnTo>
                    <a:pt x="31" y="1"/>
                  </a:lnTo>
                  <a:lnTo>
                    <a:pt x="34" y="1"/>
                  </a:lnTo>
                  <a:lnTo>
                    <a:pt x="39" y="2"/>
                  </a:lnTo>
                  <a:lnTo>
                    <a:pt x="44" y="4"/>
                  </a:lnTo>
                  <a:lnTo>
                    <a:pt x="50" y="7"/>
                  </a:lnTo>
                  <a:lnTo>
                    <a:pt x="55" y="10"/>
                  </a:lnTo>
                  <a:lnTo>
                    <a:pt x="59" y="12"/>
                  </a:lnTo>
                  <a:lnTo>
                    <a:pt x="61" y="17"/>
                  </a:lnTo>
                  <a:lnTo>
                    <a:pt x="62" y="22"/>
                  </a:lnTo>
                  <a:lnTo>
                    <a:pt x="64" y="26"/>
                  </a:lnTo>
                  <a:lnTo>
                    <a:pt x="64" y="31"/>
                  </a:lnTo>
                  <a:lnTo>
                    <a:pt x="64" y="39"/>
                  </a:lnTo>
                  <a:lnTo>
                    <a:pt x="66" y="46"/>
                  </a:lnTo>
                  <a:lnTo>
                    <a:pt x="69" y="50"/>
                  </a:lnTo>
                  <a:lnTo>
                    <a:pt x="71" y="54"/>
                  </a:lnTo>
                  <a:lnTo>
                    <a:pt x="72" y="56"/>
                  </a:lnTo>
                  <a:lnTo>
                    <a:pt x="72" y="57"/>
                  </a:lnTo>
                  <a:lnTo>
                    <a:pt x="72" y="59"/>
                  </a:lnTo>
                  <a:lnTo>
                    <a:pt x="71" y="61"/>
                  </a:lnTo>
                  <a:lnTo>
                    <a:pt x="65" y="61"/>
                  </a:lnTo>
                  <a:lnTo>
                    <a:pt x="62" y="59"/>
                  </a:lnTo>
                  <a:lnTo>
                    <a:pt x="58" y="56"/>
                  </a:lnTo>
                  <a:lnTo>
                    <a:pt x="56" y="50"/>
                  </a:lnTo>
                  <a:lnTo>
                    <a:pt x="56" y="51"/>
                  </a:lnTo>
                  <a:lnTo>
                    <a:pt x="56" y="54"/>
                  </a:lnTo>
                  <a:lnTo>
                    <a:pt x="56" y="56"/>
                  </a:lnTo>
                  <a:lnTo>
                    <a:pt x="56" y="58"/>
                  </a:lnTo>
                  <a:lnTo>
                    <a:pt x="58" y="58"/>
                  </a:lnTo>
                  <a:lnTo>
                    <a:pt x="61" y="59"/>
                  </a:lnTo>
                  <a:lnTo>
                    <a:pt x="63" y="59"/>
                  </a:lnTo>
                  <a:lnTo>
                    <a:pt x="67" y="62"/>
                  </a:lnTo>
                  <a:lnTo>
                    <a:pt x="71" y="64"/>
                  </a:lnTo>
                  <a:lnTo>
                    <a:pt x="72" y="68"/>
                  </a:lnTo>
                  <a:lnTo>
                    <a:pt x="72" y="71"/>
                  </a:lnTo>
                  <a:lnTo>
                    <a:pt x="71" y="7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0" name="Freeform 499"/>
            <p:cNvSpPr>
              <a:spLocks/>
            </p:cNvSpPr>
            <p:nvPr/>
          </p:nvSpPr>
          <p:spPr bwMode="auto">
            <a:xfrm>
              <a:off x="5430" y="2678"/>
              <a:ext cx="78" cy="103"/>
            </a:xfrm>
            <a:custGeom>
              <a:avLst/>
              <a:gdLst>
                <a:gd name="T0" fmla="*/ 1 w 156"/>
                <a:gd name="T1" fmla="*/ 1 h 206"/>
                <a:gd name="T2" fmla="*/ 1 w 156"/>
                <a:gd name="T3" fmla="*/ 1 h 206"/>
                <a:gd name="T4" fmla="*/ 1 w 156"/>
                <a:gd name="T5" fmla="*/ 1 h 206"/>
                <a:gd name="T6" fmla="*/ 1 w 156"/>
                <a:gd name="T7" fmla="*/ 1 h 206"/>
                <a:gd name="T8" fmla="*/ 1 w 156"/>
                <a:gd name="T9" fmla="*/ 1 h 206"/>
                <a:gd name="T10" fmla="*/ 1 w 156"/>
                <a:gd name="T11" fmla="*/ 1 h 206"/>
                <a:gd name="T12" fmla="*/ 1 w 156"/>
                <a:gd name="T13" fmla="*/ 1 h 206"/>
                <a:gd name="T14" fmla="*/ 1 w 156"/>
                <a:gd name="T15" fmla="*/ 1 h 206"/>
                <a:gd name="T16" fmla="*/ 1 w 156"/>
                <a:gd name="T17" fmla="*/ 1 h 206"/>
                <a:gd name="T18" fmla="*/ 1 w 156"/>
                <a:gd name="T19" fmla="*/ 1 h 206"/>
                <a:gd name="T20" fmla="*/ 1 w 156"/>
                <a:gd name="T21" fmla="*/ 1 h 206"/>
                <a:gd name="T22" fmla="*/ 1 w 156"/>
                <a:gd name="T23" fmla="*/ 1 h 206"/>
                <a:gd name="T24" fmla="*/ 1 w 156"/>
                <a:gd name="T25" fmla="*/ 1 h 206"/>
                <a:gd name="T26" fmla="*/ 1 w 156"/>
                <a:gd name="T27" fmla="*/ 1 h 206"/>
                <a:gd name="T28" fmla="*/ 1 w 156"/>
                <a:gd name="T29" fmla="*/ 1 h 206"/>
                <a:gd name="T30" fmla="*/ 1 w 156"/>
                <a:gd name="T31" fmla="*/ 1 h 206"/>
                <a:gd name="T32" fmla="*/ 1 w 156"/>
                <a:gd name="T33" fmla="*/ 1 h 206"/>
                <a:gd name="T34" fmla="*/ 1 w 156"/>
                <a:gd name="T35" fmla="*/ 1 h 206"/>
                <a:gd name="T36" fmla="*/ 1 w 156"/>
                <a:gd name="T37" fmla="*/ 1 h 206"/>
                <a:gd name="T38" fmla="*/ 1 w 156"/>
                <a:gd name="T39" fmla="*/ 1 h 206"/>
                <a:gd name="T40" fmla="*/ 1 w 156"/>
                <a:gd name="T41" fmla="*/ 1 h 206"/>
                <a:gd name="T42" fmla="*/ 1 w 156"/>
                <a:gd name="T43" fmla="*/ 1 h 206"/>
                <a:gd name="T44" fmla="*/ 1 w 156"/>
                <a:gd name="T45" fmla="*/ 1 h 206"/>
                <a:gd name="T46" fmla="*/ 1 w 156"/>
                <a:gd name="T47" fmla="*/ 1 h 206"/>
                <a:gd name="T48" fmla="*/ 1 w 156"/>
                <a:gd name="T49" fmla="*/ 1 h 206"/>
                <a:gd name="T50" fmla="*/ 1 w 156"/>
                <a:gd name="T51" fmla="*/ 1 h 206"/>
                <a:gd name="T52" fmla="*/ 1 w 156"/>
                <a:gd name="T53" fmla="*/ 1 h 206"/>
                <a:gd name="T54" fmla="*/ 1 w 156"/>
                <a:gd name="T55" fmla="*/ 1 h 206"/>
                <a:gd name="T56" fmla="*/ 1 w 156"/>
                <a:gd name="T57" fmla="*/ 1 h 206"/>
                <a:gd name="T58" fmla="*/ 1 w 156"/>
                <a:gd name="T59" fmla="*/ 1 h 206"/>
                <a:gd name="T60" fmla="*/ 1 w 156"/>
                <a:gd name="T61" fmla="*/ 1 h 206"/>
                <a:gd name="T62" fmla="*/ 1 w 156"/>
                <a:gd name="T63" fmla="*/ 1 h 206"/>
                <a:gd name="T64" fmla="*/ 1 w 156"/>
                <a:gd name="T65" fmla="*/ 1 h 206"/>
                <a:gd name="T66" fmla="*/ 1 w 156"/>
                <a:gd name="T67" fmla="*/ 1 h 206"/>
                <a:gd name="T68" fmla="*/ 1 w 156"/>
                <a:gd name="T69" fmla="*/ 1 h 206"/>
                <a:gd name="T70" fmla="*/ 1 w 156"/>
                <a:gd name="T71" fmla="*/ 1 h 206"/>
                <a:gd name="T72" fmla="*/ 1 w 156"/>
                <a:gd name="T73" fmla="*/ 1 h 206"/>
                <a:gd name="T74" fmla="*/ 1 w 156"/>
                <a:gd name="T75" fmla="*/ 1 h 206"/>
                <a:gd name="T76" fmla="*/ 1 w 156"/>
                <a:gd name="T77" fmla="*/ 1 h 206"/>
                <a:gd name="T78" fmla="*/ 1 w 156"/>
                <a:gd name="T79" fmla="*/ 1 h 206"/>
                <a:gd name="T80" fmla="*/ 1 w 156"/>
                <a:gd name="T81" fmla="*/ 1 h 206"/>
                <a:gd name="T82" fmla="*/ 0 w 156"/>
                <a:gd name="T83" fmla="*/ 1 h 206"/>
                <a:gd name="T84" fmla="*/ 1 w 156"/>
                <a:gd name="T85" fmla="*/ 1 h 206"/>
                <a:gd name="T86" fmla="*/ 1 w 156"/>
                <a:gd name="T87" fmla="*/ 1 h 206"/>
                <a:gd name="T88" fmla="*/ 1 w 156"/>
                <a:gd name="T89" fmla="*/ 1 h 206"/>
                <a:gd name="T90" fmla="*/ 1 w 156"/>
                <a:gd name="T91" fmla="*/ 1 h 206"/>
                <a:gd name="T92" fmla="*/ 1 w 156"/>
                <a:gd name="T93" fmla="*/ 1 h 206"/>
                <a:gd name="T94" fmla="*/ 1 w 156"/>
                <a:gd name="T95" fmla="*/ 1 h 206"/>
                <a:gd name="T96" fmla="*/ 1 w 156"/>
                <a:gd name="T97" fmla="*/ 1 h 206"/>
                <a:gd name="T98" fmla="*/ 1 w 156"/>
                <a:gd name="T99" fmla="*/ 1 h 206"/>
                <a:gd name="T100" fmla="*/ 1 w 156"/>
                <a:gd name="T101" fmla="*/ 1 h 206"/>
                <a:gd name="T102" fmla="*/ 1 w 156"/>
                <a:gd name="T103" fmla="*/ 1 h 2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6"/>
                <a:gd name="T157" fmla="*/ 0 h 206"/>
                <a:gd name="T158" fmla="*/ 156 w 156"/>
                <a:gd name="T159" fmla="*/ 206 h 2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6" h="206">
                  <a:moveTo>
                    <a:pt x="41" y="6"/>
                  </a:moveTo>
                  <a:lnTo>
                    <a:pt x="45" y="4"/>
                  </a:lnTo>
                  <a:lnTo>
                    <a:pt x="48" y="2"/>
                  </a:lnTo>
                  <a:lnTo>
                    <a:pt x="52" y="1"/>
                  </a:lnTo>
                  <a:lnTo>
                    <a:pt x="54" y="0"/>
                  </a:lnTo>
                  <a:lnTo>
                    <a:pt x="53" y="2"/>
                  </a:lnTo>
                  <a:lnTo>
                    <a:pt x="52" y="3"/>
                  </a:lnTo>
                  <a:lnTo>
                    <a:pt x="49" y="6"/>
                  </a:lnTo>
                  <a:lnTo>
                    <a:pt x="48" y="7"/>
                  </a:lnTo>
                  <a:lnTo>
                    <a:pt x="54" y="6"/>
                  </a:lnTo>
                  <a:lnTo>
                    <a:pt x="60" y="3"/>
                  </a:lnTo>
                  <a:lnTo>
                    <a:pt x="65" y="2"/>
                  </a:lnTo>
                  <a:lnTo>
                    <a:pt x="69" y="1"/>
                  </a:lnTo>
                  <a:lnTo>
                    <a:pt x="71" y="2"/>
                  </a:lnTo>
                  <a:lnTo>
                    <a:pt x="75" y="3"/>
                  </a:lnTo>
                  <a:lnTo>
                    <a:pt x="77" y="3"/>
                  </a:lnTo>
                  <a:lnTo>
                    <a:pt x="80" y="3"/>
                  </a:lnTo>
                  <a:lnTo>
                    <a:pt x="80" y="6"/>
                  </a:lnTo>
                  <a:lnTo>
                    <a:pt x="82" y="8"/>
                  </a:lnTo>
                  <a:lnTo>
                    <a:pt x="83" y="9"/>
                  </a:lnTo>
                  <a:lnTo>
                    <a:pt x="85" y="10"/>
                  </a:lnTo>
                  <a:lnTo>
                    <a:pt x="90" y="10"/>
                  </a:lnTo>
                  <a:lnTo>
                    <a:pt x="95" y="9"/>
                  </a:lnTo>
                  <a:lnTo>
                    <a:pt x="101" y="9"/>
                  </a:lnTo>
                  <a:lnTo>
                    <a:pt x="103" y="10"/>
                  </a:lnTo>
                  <a:lnTo>
                    <a:pt x="102" y="14"/>
                  </a:lnTo>
                  <a:lnTo>
                    <a:pt x="100" y="16"/>
                  </a:lnTo>
                  <a:lnTo>
                    <a:pt x="98" y="18"/>
                  </a:lnTo>
                  <a:lnTo>
                    <a:pt x="97" y="21"/>
                  </a:lnTo>
                  <a:lnTo>
                    <a:pt x="99" y="22"/>
                  </a:lnTo>
                  <a:lnTo>
                    <a:pt x="102" y="24"/>
                  </a:lnTo>
                  <a:lnTo>
                    <a:pt x="105" y="27"/>
                  </a:lnTo>
                  <a:lnTo>
                    <a:pt x="105" y="29"/>
                  </a:lnTo>
                  <a:lnTo>
                    <a:pt x="103" y="30"/>
                  </a:lnTo>
                  <a:lnTo>
                    <a:pt x="101" y="31"/>
                  </a:lnTo>
                  <a:lnTo>
                    <a:pt x="100" y="31"/>
                  </a:lnTo>
                  <a:lnTo>
                    <a:pt x="98" y="30"/>
                  </a:lnTo>
                  <a:lnTo>
                    <a:pt x="99" y="32"/>
                  </a:lnTo>
                  <a:lnTo>
                    <a:pt x="101" y="34"/>
                  </a:lnTo>
                  <a:lnTo>
                    <a:pt x="102" y="38"/>
                  </a:lnTo>
                  <a:lnTo>
                    <a:pt x="105" y="39"/>
                  </a:lnTo>
                  <a:lnTo>
                    <a:pt x="100" y="38"/>
                  </a:lnTo>
                  <a:lnTo>
                    <a:pt x="95" y="35"/>
                  </a:lnTo>
                  <a:lnTo>
                    <a:pt x="91" y="33"/>
                  </a:lnTo>
                  <a:lnTo>
                    <a:pt x="87" y="31"/>
                  </a:lnTo>
                  <a:lnTo>
                    <a:pt x="87" y="33"/>
                  </a:lnTo>
                  <a:lnTo>
                    <a:pt x="88" y="35"/>
                  </a:lnTo>
                  <a:lnTo>
                    <a:pt x="88" y="39"/>
                  </a:lnTo>
                  <a:lnTo>
                    <a:pt x="90" y="40"/>
                  </a:lnTo>
                  <a:lnTo>
                    <a:pt x="88" y="39"/>
                  </a:lnTo>
                  <a:lnTo>
                    <a:pt x="87" y="39"/>
                  </a:lnTo>
                  <a:lnTo>
                    <a:pt x="86" y="39"/>
                  </a:lnTo>
                  <a:lnTo>
                    <a:pt x="85" y="38"/>
                  </a:lnTo>
                  <a:lnTo>
                    <a:pt x="86" y="42"/>
                  </a:lnTo>
                  <a:lnTo>
                    <a:pt x="90" y="47"/>
                  </a:lnTo>
                  <a:lnTo>
                    <a:pt x="92" y="52"/>
                  </a:lnTo>
                  <a:lnTo>
                    <a:pt x="94" y="54"/>
                  </a:lnTo>
                  <a:lnTo>
                    <a:pt x="92" y="54"/>
                  </a:lnTo>
                  <a:lnTo>
                    <a:pt x="90" y="53"/>
                  </a:lnTo>
                  <a:lnTo>
                    <a:pt x="87" y="50"/>
                  </a:lnTo>
                  <a:lnTo>
                    <a:pt x="86" y="49"/>
                  </a:lnTo>
                  <a:lnTo>
                    <a:pt x="87" y="53"/>
                  </a:lnTo>
                  <a:lnTo>
                    <a:pt x="88" y="57"/>
                  </a:lnTo>
                  <a:lnTo>
                    <a:pt x="91" y="61"/>
                  </a:lnTo>
                  <a:lnTo>
                    <a:pt x="94" y="64"/>
                  </a:lnTo>
                  <a:lnTo>
                    <a:pt x="95" y="68"/>
                  </a:lnTo>
                  <a:lnTo>
                    <a:pt x="98" y="72"/>
                  </a:lnTo>
                  <a:lnTo>
                    <a:pt x="102" y="77"/>
                  </a:lnTo>
                  <a:lnTo>
                    <a:pt x="110" y="79"/>
                  </a:lnTo>
                  <a:lnTo>
                    <a:pt x="109" y="78"/>
                  </a:lnTo>
                  <a:lnTo>
                    <a:pt x="108" y="77"/>
                  </a:lnTo>
                  <a:lnTo>
                    <a:pt x="107" y="75"/>
                  </a:lnTo>
                  <a:lnTo>
                    <a:pt x="106" y="73"/>
                  </a:lnTo>
                  <a:lnTo>
                    <a:pt x="110" y="69"/>
                  </a:lnTo>
                  <a:lnTo>
                    <a:pt x="116" y="65"/>
                  </a:lnTo>
                  <a:lnTo>
                    <a:pt x="121" y="64"/>
                  </a:lnTo>
                  <a:lnTo>
                    <a:pt x="125" y="67"/>
                  </a:lnTo>
                  <a:lnTo>
                    <a:pt x="129" y="70"/>
                  </a:lnTo>
                  <a:lnTo>
                    <a:pt x="131" y="75"/>
                  </a:lnTo>
                  <a:lnTo>
                    <a:pt x="132" y="78"/>
                  </a:lnTo>
                  <a:lnTo>
                    <a:pt x="131" y="84"/>
                  </a:lnTo>
                  <a:lnTo>
                    <a:pt x="131" y="85"/>
                  </a:lnTo>
                  <a:lnTo>
                    <a:pt x="130" y="87"/>
                  </a:lnTo>
                  <a:lnTo>
                    <a:pt x="129" y="88"/>
                  </a:lnTo>
                  <a:lnTo>
                    <a:pt x="128" y="90"/>
                  </a:lnTo>
                  <a:lnTo>
                    <a:pt x="128" y="92"/>
                  </a:lnTo>
                  <a:lnTo>
                    <a:pt x="128" y="94"/>
                  </a:lnTo>
                  <a:lnTo>
                    <a:pt x="128" y="96"/>
                  </a:lnTo>
                  <a:lnTo>
                    <a:pt x="128" y="99"/>
                  </a:lnTo>
                  <a:lnTo>
                    <a:pt x="128" y="102"/>
                  </a:lnTo>
                  <a:lnTo>
                    <a:pt x="128" y="107"/>
                  </a:lnTo>
                  <a:lnTo>
                    <a:pt x="128" y="113"/>
                  </a:lnTo>
                  <a:lnTo>
                    <a:pt x="129" y="116"/>
                  </a:lnTo>
                  <a:lnTo>
                    <a:pt x="131" y="117"/>
                  </a:lnTo>
                  <a:lnTo>
                    <a:pt x="133" y="120"/>
                  </a:lnTo>
                  <a:lnTo>
                    <a:pt x="136" y="121"/>
                  </a:lnTo>
                  <a:lnTo>
                    <a:pt x="138" y="121"/>
                  </a:lnTo>
                  <a:lnTo>
                    <a:pt x="140" y="121"/>
                  </a:lnTo>
                  <a:lnTo>
                    <a:pt x="141" y="121"/>
                  </a:lnTo>
                  <a:lnTo>
                    <a:pt x="144" y="121"/>
                  </a:lnTo>
                  <a:lnTo>
                    <a:pt x="145" y="121"/>
                  </a:lnTo>
                  <a:lnTo>
                    <a:pt x="147" y="122"/>
                  </a:lnTo>
                  <a:lnTo>
                    <a:pt x="148" y="123"/>
                  </a:lnTo>
                  <a:lnTo>
                    <a:pt x="151" y="124"/>
                  </a:lnTo>
                  <a:lnTo>
                    <a:pt x="153" y="125"/>
                  </a:lnTo>
                  <a:lnTo>
                    <a:pt x="152" y="131"/>
                  </a:lnTo>
                  <a:lnTo>
                    <a:pt x="152" y="137"/>
                  </a:lnTo>
                  <a:lnTo>
                    <a:pt x="153" y="141"/>
                  </a:lnTo>
                  <a:lnTo>
                    <a:pt x="156" y="146"/>
                  </a:lnTo>
                  <a:lnTo>
                    <a:pt x="155" y="152"/>
                  </a:lnTo>
                  <a:lnTo>
                    <a:pt x="152" y="160"/>
                  </a:lnTo>
                  <a:lnTo>
                    <a:pt x="146" y="168"/>
                  </a:lnTo>
                  <a:lnTo>
                    <a:pt x="140" y="177"/>
                  </a:lnTo>
                  <a:lnTo>
                    <a:pt x="133" y="185"/>
                  </a:lnTo>
                  <a:lnTo>
                    <a:pt x="126" y="192"/>
                  </a:lnTo>
                  <a:lnTo>
                    <a:pt x="120" y="199"/>
                  </a:lnTo>
                  <a:lnTo>
                    <a:pt x="113" y="202"/>
                  </a:lnTo>
                  <a:lnTo>
                    <a:pt x="108" y="205"/>
                  </a:lnTo>
                  <a:lnTo>
                    <a:pt x="102" y="206"/>
                  </a:lnTo>
                  <a:lnTo>
                    <a:pt x="97" y="206"/>
                  </a:lnTo>
                  <a:lnTo>
                    <a:pt x="91" y="206"/>
                  </a:lnTo>
                  <a:lnTo>
                    <a:pt x="82" y="205"/>
                  </a:lnTo>
                  <a:lnTo>
                    <a:pt x="75" y="202"/>
                  </a:lnTo>
                  <a:lnTo>
                    <a:pt x="68" y="201"/>
                  </a:lnTo>
                  <a:lnTo>
                    <a:pt x="64" y="200"/>
                  </a:lnTo>
                  <a:lnTo>
                    <a:pt x="57" y="197"/>
                  </a:lnTo>
                  <a:lnTo>
                    <a:pt x="52" y="193"/>
                  </a:lnTo>
                  <a:lnTo>
                    <a:pt x="47" y="190"/>
                  </a:lnTo>
                  <a:lnTo>
                    <a:pt x="46" y="187"/>
                  </a:lnTo>
                  <a:lnTo>
                    <a:pt x="42" y="187"/>
                  </a:lnTo>
                  <a:lnTo>
                    <a:pt x="41" y="186"/>
                  </a:lnTo>
                  <a:lnTo>
                    <a:pt x="39" y="186"/>
                  </a:lnTo>
                  <a:lnTo>
                    <a:pt x="36" y="186"/>
                  </a:lnTo>
                  <a:lnTo>
                    <a:pt x="32" y="184"/>
                  </a:lnTo>
                  <a:lnTo>
                    <a:pt x="30" y="182"/>
                  </a:lnTo>
                  <a:lnTo>
                    <a:pt x="27" y="179"/>
                  </a:lnTo>
                  <a:lnTo>
                    <a:pt x="26" y="176"/>
                  </a:lnTo>
                  <a:lnTo>
                    <a:pt x="25" y="174"/>
                  </a:lnTo>
                  <a:lnTo>
                    <a:pt x="25" y="171"/>
                  </a:lnTo>
                  <a:lnTo>
                    <a:pt x="26" y="169"/>
                  </a:lnTo>
                  <a:lnTo>
                    <a:pt x="27" y="167"/>
                  </a:lnTo>
                  <a:lnTo>
                    <a:pt x="27" y="163"/>
                  </a:lnTo>
                  <a:lnTo>
                    <a:pt x="25" y="161"/>
                  </a:lnTo>
                  <a:lnTo>
                    <a:pt x="22" y="159"/>
                  </a:lnTo>
                  <a:lnTo>
                    <a:pt x="19" y="157"/>
                  </a:lnTo>
                  <a:lnTo>
                    <a:pt x="18" y="157"/>
                  </a:lnTo>
                  <a:lnTo>
                    <a:pt x="18" y="155"/>
                  </a:lnTo>
                  <a:lnTo>
                    <a:pt x="18" y="154"/>
                  </a:lnTo>
                  <a:lnTo>
                    <a:pt x="18" y="153"/>
                  </a:lnTo>
                  <a:lnTo>
                    <a:pt x="19" y="152"/>
                  </a:lnTo>
                  <a:lnTo>
                    <a:pt x="21" y="151"/>
                  </a:lnTo>
                  <a:lnTo>
                    <a:pt x="22" y="148"/>
                  </a:lnTo>
                  <a:lnTo>
                    <a:pt x="24" y="145"/>
                  </a:lnTo>
                  <a:lnTo>
                    <a:pt x="17" y="143"/>
                  </a:lnTo>
                  <a:lnTo>
                    <a:pt x="15" y="140"/>
                  </a:lnTo>
                  <a:lnTo>
                    <a:pt x="14" y="137"/>
                  </a:lnTo>
                  <a:lnTo>
                    <a:pt x="15" y="136"/>
                  </a:lnTo>
                  <a:lnTo>
                    <a:pt x="15" y="133"/>
                  </a:lnTo>
                  <a:lnTo>
                    <a:pt x="15" y="131"/>
                  </a:lnTo>
                  <a:lnTo>
                    <a:pt x="14" y="128"/>
                  </a:lnTo>
                  <a:lnTo>
                    <a:pt x="14" y="125"/>
                  </a:lnTo>
                  <a:lnTo>
                    <a:pt x="13" y="125"/>
                  </a:lnTo>
                  <a:lnTo>
                    <a:pt x="10" y="124"/>
                  </a:lnTo>
                  <a:lnTo>
                    <a:pt x="8" y="124"/>
                  </a:lnTo>
                  <a:lnTo>
                    <a:pt x="4" y="124"/>
                  </a:lnTo>
                  <a:lnTo>
                    <a:pt x="2" y="123"/>
                  </a:lnTo>
                  <a:lnTo>
                    <a:pt x="0" y="122"/>
                  </a:lnTo>
                  <a:lnTo>
                    <a:pt x="0" y="120"/>
                  </a:lnTo>
                  <a:lnTo>
                    <a:pt x="0" y="117"/>
                  </a:lnTo>
                  <a:lnTo>
                    <a:pt x="0" y="115"/>
                  </a:lnTo>
                  <a:lnTo>
                    <a:pt x="2" y="110"/>
                  </a:lnTo>
                  <a:lnTo>
                    <a:pt x="3" y="107"/>
                  </a:lnTo>
                  <a:lnTo>
                    <a:pt x="4" y="105"/>
                  </a:lnTo>
                  <a:lnTo>
                    <a:pt x="4" y="101"/>
                  </a:lnTo>
                  <a:lnTo>
                    <a:pt x="7" y="96"/>
                  </a:lnTo>
                  <a:lnTo>
                    <a:pt x="8" y="92"/>
                  </a:lnTo>
                  <a:lnTo>
                    <a:pt x="9" y="88"/>
                  </a:lnTo>
                  <a:lnTo>
                    <a:pt x="8" y="87"/>
                  </a:lnTo>
                  <a:lnTo>
                    <a:pt x="7" y="87"/>
                  </a:lnTo>
                  <a:lnTo>
                    <a:pt x="6" y="86"/>
                  </a:lnTo>
                  <a:lnTo>
                    <a:pt x="8" y="84"/>
                  </a:lnTo>
                  <a:lnTo>
                    <a:pt x="9" y="82"/>
                  </a:lnTo>
                  <a:lnTo>
                    <a:pt x="8" y="79"/>
                  </a:lnTo>
                  <a:lnTo>
                    <a:pt x="7" y="78"/>
                  </a:lnTo>
                  <a:lnTo>
                    <a:pt x="6" y="77"/>
                  </a:lnTo>
                  <a:lnTo>
                    <a:pt x="4" y="76"/>
                  </a:lnTo>
                  <a:lnTo>
                    <a:pt x="4" y="75"/>
                  </a:lnTo>
                  <a:lnTo>
                    <a:pt x="4" y="73"/>
                  </a:lnTo>
                  <a:lnTo>
                    <a:pt x="3" y="73"/>
                  </a:lnTo>
                  <a:lnTo>
                    <a:pt x="3" y="72"/>
                  </a:lnTo>
                  <a:lnTo>
                    <a:pt x="2" y="71"/>
                  </a:lnTo>
                  <a:lnTo>
                    <a:pt x="1" y="70"/>
                  </a:lnTo>
                  <a:lnTo>
                    <a:pt x="2" y="69"/>
                  </a:lnTo>
                  <a:lnTo>
                    <a:pt x="3" y="67"/>
                  </a:lnTo>
                  <a:lnTo>
                    <a:pt x="6" y="63"/>
                  </a:lnTo>
                  <a:lnTo>
                    <a:pt x="8" y="61"/>
                  </a:lnTo>
                  <a:lnTo>
                    <a:pt x="8" y="54"/>
                  </a:lnTo>
                  <a:lnTo>
                    <a:pt x="9" y="48"/>
                  </a:lnTo>
                  <a:lnTo>
                    <a:pt x="10" y="42"/>
                  </a:lnTo>
                  <a:lnTo>
                    <a:pt x="13" y="38"/>
                  </a:lnTo>
                  <a:lnTo>
                    <a:pt x="17" y="30"/>
                  </a:lnTo>
                  <a:lnTo>
                    <a:pt x="21" y="24"/>
                  </a:lnTo>
                  <a:lnTo>
                    <a:pt x="23" y="21"/>
                  </a:lnTo>
                  <a:lnTo>
                    <a:pt x="25" y="18"/>
                  </a:lnTo>
                  <a:lnTo>
                    <a:pt x="29" y="15"/>
                  </a:lnTo>
                  <a:lnTo>
                    <a:pt x="34" y="11"/>
                  </a:lnTo>
                  <a:lnTo>
                    <a:pt x="39" y="8"/>
                  </a:lnTo>
                  <a:lnTo>
                    <a:pt x="4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1" name="Freeform 500"/>
            <p:cNvSpPr>
              <a:spLocks/>
            </p:cNvSpPr>
            <p:nvPr/>
          </p:nvSpPr>
          <p:spPr bwMode="auto">
            <a:xfrm>
              <a:off x="5412" y="3044"/>
              <a:ext cx="11" cy="18"/>
            </a:xfrm>
            <a:custGeom>
              <a:avLst/>
              <a:gdLst>
                <a:gd name="T0" fmla="*/ 0 w 23"/>
                <a:gd name="T1" fmla="*/ 0 h 37"/>
                <a:gd name="T2" fmla="*/ 0 w 23"/>
                <a:gd name="T3" fmla="*/ 0 h 37"/>
                <a:gd name="T4" fmla="*/ 0 w 23"/>
                <a:gd name="T5" fmla="*/ 0 h 37"/>
                <a:gd name="T6" fmla="*/ 0 w 23"/>
                <a:gd name="T7" fmla="*/ 0 h 37"/>
                <a:gd name="T8" fmla="*/ 0 w 23"/>
                <a:gd name="T9" fmla="*/ 0 h 37"/>
                <a:gd name="T10" fmla="*/ 0 w 23"/>
                <a:gd name="T11" fmla="*/ 0 h 37"/>
                <a:gd name="T12" fmla="*/ 0 w 23"/>
                <a:gd name="T13" fmla="*/ 0 h 37"/>
                <a:gd name="T14" fmla="*/ 0 w 23"/>
                <a:gd name="T15" fmla="*/ 0 h 37"/>
                <a:gd name="T16" fmla="*/ 0 w 23"/>
                <a:gd name="T17" fmla="*/ 0 h 37"/>
                <a:gd name="T18" fmla="*/ 0 w 23"/>
                <a:gd name="T19" fmla="*/ 0 h 37"/>
                <a:gd name="T20" fmla="*/ 0 w 23"/>
                <a:gd name="T21" fmla="*/ 0 h 37"/>
                <a:gd name="T22" fmla="*/ 0 w 23"/>
                <a:gd name="T23" fmla="*/ 0 h 37"/>
                <a:gd name="T24" fmla="*/ 0 w 23"/>
                <a:gd name="T25" fmla="*/ 0 h 37"/>
                <a:gd name="T26" fmla="*/ 0 w 23"/>
                <a:gd name="T27" fmla="*/ 0 h 37"/>
                <a:gd name="T28" fmla="*/ 0 w 23"/>
                <a:gd name="T29" fmla="*/ 0 h 37"/>
                <a:gd name="T30" fmla="*/ 0 w 23"/>
                <a:gd name="T31" fmla="*/ 0 h 37"/>
                <a:gd name="T32" fmla="*/ 0 w 23"/>
                <a:gd name="T33" fmla="*/ 0 h 37"/>
                <a:gd name="T34" fmla="*/ 0 w 23"/>
                <a:gd name="T35" fmla="*/ 0 h 37"/>
                <a:gd name="T36" fmla="*/ 0 w 23"/>
                <a:gd name="T37" fmla="*/ 0 h 37"/>
                <a:gd name="T38" fmla="*/ 0 w 23"/>
                <a:gd name="T39" fmla="*/ 0 h 37"/>
                <a:gd name="T40" fmla="*/ 0 w 23"/>
                <a:gd name="T41" fmla="*/ 0 h 37"/>
                <a:gd name="T42" fmla="*/ 0 w 23"/>
                <a:gd name="T43" fmla="*/ 0 h 37"/>
                <a:gd name="T44" fmla="*/ 0 w 23"/>
                <a:gd name="T45" fmla="*/ 0 h 37"/>
                <a:gd name="T46" fmla="*/ 0 w 23"/>
                <a:gd name="T47" fmla="*/ 0 h 37"/>
                <a:gd name="T48" fmla="*/ 0 w 23"/>
                <a:gd name="T49" fmla="*/ 0 h 37"/>
                <a:gd name="T50" fmla="*/ 0 w 23"/>
                <a:gd name="T51" fmla="*/ 0 h 37"/>
                <a:gd name="T52" fmla="*/ 0 w 23"/>
                <a:gd name="T53" fmla="*/ 0 h 37"/>
                <a:gd name="T54" fmla="*/ 0 w 23"/>
                <a:gd name="T55" fmla="*/ 0 h 37"/>
                <a:gd name="T56" fmla="*/ 0 w 23"/>
                <a:gd name="T57" fmla="*/ 0 h 37"/>
                <a:gd name="T58" fmla="*/ 0 w 23"/>
                <a:gd name="T59" fmla="*/ 0 h 37"/>
                <a:gd name="T60" fmla="*/ 0 w 23"/>
                <a:gd name="T61" fmla="*/ 0 h 37"/>
                <a:gd name="T62" fmla="*/ 0 w 23"/>
                <a:gd name="T63" fmla="*/ 0 h 37"/>
                <a:gd name="T64" fmla="*/ 0 w 23"/>
                <a:gd name="T65" fmla="*/ 0 h 37"/>
                <a:gd name="T66" fmla="*/ 0 w 23"/>
                <a:gd name="T67" fmla="*/ 0 h 37"/>
                <a:gd name="T68" fmla="*/ 0 w 23"/>
                <a:gd name="T69" fmla="*/ 0 h 37"/>
                <a:gd name="T70" fmla="*/ 0 w 23"/>
                <a:gd name="T71" fmla="*/ 0 h 37"/>
                <a:gd name="T72" fmla="*/ 0 w 23"/>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
                <a:gd name="T112" fmla="*/ 0 h 37"/>
                <a:gd name="T113" fmla="*/ 23 w 23"/>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 h="37">
                  <a:moveTo>
                    <a:pt x="6" y="0"/>
                  </a:moveTo>
                  <a:lnTo>
                    <a:pt x="6" y="3"/>
                  </a:lnTo>
                  <a:lnTo>
                    <a:pt x="5" y="8"/>
                  </a:lnTo>
                  <a:lnTo>
                    <a:pt x="1" y="12"/>
                  </a:lnTo>
                  <a:lnTo>
                    <a:pt x="0" y="15"/>
                  </a:lnTo>
                  <a:lnTo>
                    <a:pt x="1" y="17"/>
                  </a:lnTo>
                  <a:lnTo>
                    <a:pt x="1" y="19"/>
                  </a:lnTo>
                  <a:lnTo>
                    <a:pt x="1" y="23"/>
                  </a:lnTo>
                  <a:lnTo>
                    <a:pt x="1" y="25"/>
                  </a:lnTo>
                  <a:lnTo>
                    <a:pt x="2" y="26"/>
                  </a:lnTo>
                  <a:lnTo>
                    <a:pt x="2" y="29"/>
                  </a:lnTo>
                  <a:lnTo>
                    <a:pt x="2" y="32"/>
                  </a:lnTo>
                  <a:lnTo>
                    <a:pt x="4" y="34"/>
                  </a:lnTo>
                  <a:lnTo>
                    <a:pt x="5" y="34"/>
                  </a:lnTo>
                  <a:lnTo>
                    <a:pt x="6" y="34"/>
                  </a:lnTo>
                  <a:lnTo>
                    <a:pt x="7" y="34"/>
                  </a:lnTo>
                  <a:lnTo>
                    <a:pt x="7" y="32"/>
                  </a:lnTo>
                  <a:lnTo>
                    <a:pt x="7" y="30"/>
                  </a:lnTo>
                  <a:lnTo>
                    <a:pt x="7" y="27"/>
                  </a:lnTo>
                  <a:lnTo>
                    <a:pt x="7" y="26"/>
                  </a:lnTo>
                  <a:lnTo>
                    <a:pt x="9" y="32"/>
                  </a:lnTo>
                  <a:lnTo>
                    <a:pt x="13" y="35"/>
                  </a:lnTo>
                  <a:lnTo>
                    <a:pt x="16" y="37"/>
                  </a:lnTo>
                  <a:lnTo>
                    <a:pt x="22" y="37"/>
                  </a:lnTo>
                  <a:lnTo>
                    <a:pt x="23" y="35"/>
                  </a:lnTo>
                  <a:lnTo>
                    <a:pt x="23" y="33"/>
                  </a:lnTo>
                  <a:lnTo>
                    <a:pt x="23" y="32"/>
                  </a:lnTo>
                  <a:lnTo>
                    <a:pt x="22" y="30"/>
                  </a:lnTo>
                  <a:lnTo>
                    <a:pt x="20" y="27"/>
                  </a:lnTo>
                  <a:lnTo>
                    <a:pt x="18" y="24"/>
                  </a:lnTo>
                  <a:lnTo>
                    <a:pt x="16" y="19"/>
                  </a:lnTo>
                  <a:lnTo>
                    <a:pt x="15" y="14"/>
                  </a:lnTo>
                  <a:lnTo>
                    <a:pt x="13" y="11"/>
                  </a:lnTo>
                  <a:lnTo>
                    <a:pt x="9" y="8"/>
                  </a:lnTo>
                  <a:lnTo>
                    <a:pt x="7" y="4"/>
                  </a:lnTo>
                  <a:lnTo>
                    <a:pt x="6"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2" name="Freeform 501"/>
            <p:cNvSpPr>
              <a:spLocks/>
            </p:cNvSpPr>
            <p:nvPr/>
          </p:nvSpPr>
          <p:spPr bwMode="auto">
            <a:xfrm>
              <a:off x="5447" y="2748"/>
              <a:ext cx="4" cy="4"/>
            </a:xfrm>
            <a:custGeom>
              <a:avLst/>
              <a:gdLst>
                <a:gd name="T0" fmla="*/ 1 w 7"/>
                <a:gd name="T1" fmla="*/ 1 h 7"/>
                <a:gd name="T2" fmla="*/ 1 w 7"/>
                <a:gd name="T3" fmla="*/ 1 h 7"/>
                <a:gd name="T4" fmla="*/ 1 w 7"/>
                <a:gd name="T5" fmla="*/ 1 h 7"/>
                <a:gd name="T6" fmla="*/ 0 w 7"/>
                <a:gd name="T7" fmla="*/ 1 h 7"/>
                <a:gd name="T8" fmla="*/ 0 w 7"/>
                <a:gd name="T9" fmla="*/ 1 h 7"/>
                <a:gd name="T10" fmla="*/ 1 w 7"/>
                <a:gd name="T11" fmla="*/ 1 h 7"/>
                <a:gd name="T12" fmla="*/ 1 w 7"/>
                <a:gd name="T13" fmla="*/ 1 h 7"/>
                <a:gd name="T14" fmla="*/ 1 w 7"/>
                <a:gd name="T15" fmla="*/ 1 h 7"/>
                <a:gd name="T16" fmla="*/ 1 w 7"/>
                <a:gd name="T17" fmla="*/ 0 h 7"/>
                <a:gd name="T18" fmla="*/ 1 w 7"/>
                <a:gd name="T19" fmla="*/ 1 h 7"/>
                <a:gd name="T20" fmla="*/ 1 w 7"/>
                <a:gd name="T21" fmla="*/ 1 h 7"/>
                <a:gd name="T22" fmla="*/ 1 w 7"/>
                <a:gd name="T23" fmla="*/ 1 h 7"/>
                <a:gd name="T24" fmla="*/ 1 w 7"/>
                <a:gd name="T25" fmla="*/ 1 h 7"/>
                <a:gd name="T26" fmla="*/ 1 w 7"/>
                <a:gd name="T27" fmla="*/ 1 h 7"/>
                <a:gd name="T28" fmla="*/ 1 w 7"/>
                <a:gd name="T29" fmla="*/ 1 h 7"/>
                <a:gd name="T30" fmla="*/ 1 w 7"/>
                <a:gd name="T31" fmla="*/ 1 h 7"/>
                <a:gd name="T32" fmla="*/ 1 w 7"/>
                <a:gd name="T33" fmla="*/ 1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2" y="4"/>
                  </a:moveTo>
                  <a:lnTo>
                    <a:pt x="2" y="4"/>
                  </a:lnTo>
                  <a:lnTo>
                    <a:pt x="2" y="3"/>
                  </a:lnTo>
                  <a:lnTo>
                    <a:pt x="0" y="3"/>
                  </a:lnTo>
                  <a:lnTo>
                    <a:pt x="2" y="3"/>
                  </a:lnTo>
                  <a:lnTo>
                    <a:pt x="3" y="1"/>
                  </a:lnTo>
                  <a:lnTo>
                    <a:pt x="4" y="1"/>
                  </a:lnTo>
                  <a:lnTo>
                    <a:pt x="5" y="0"/>
                  </a:lnTo>
                  <a:lnTo>
                    <a:pt x="6" y="3"/>
                  </a:lnTo>
                  <a:lnTo>
                    <a:pt x="6" y="4"/>
                  </a:lnTo>
                  <a:lnTo>
                    <a:pt x="7" y="6"/>
                  </a:lnTo>
                  <a:lnTo>
                    <a:pt x="7" y="7"/>
                  </a:lnTo>
                  <a:lnTo>
                    <a:pt x="6" y="7"/>
                  </a:lnTo>
                  <a:lnTo>
                    <a:pt x="5" y="6"/>
                  </a:lnTo>
                  <a:lnTo>
                    <a:pt x="3" y="5"/>
                  </a:lnTo>
                  <a:lnTo>
                    <a:pt x="2"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3" name="Freeform 502"/>
            <p:cNvSpPr>
              <a:spLocks/>
            </p:cNvSpPr>
            <p:nvPr/>
          </p:nvSpPr>
          <p:spPr bwMode="auto">
            <a:xfrm>
              <a:off x="5443" y="2718"/>
              <a:ext cx="65" cy="63"/>
            </a:xfrm>
            <a:custGeom>
              <a:avLst/>
              <a:gdLst>
                <a:gd name="T0" fmla="*/ 1 w 130"/>
                <a:gd name="T1" fmla="*/ 0 h 127"/>
                <a:gd name="T2" fmla="*/ 1 w 130"/>
                <a:gd name="T3" fmla="*/ 0 h 127"/>
                <a:gd name="T4" fmla="*/ 1 w 130"/>
                <a:gd name="T5" fmla="*/ 0 h 127"/>
                <a:gd name="T6" fmla="*/ 1 w 130"/>
                <a:gd name="T7" fmla="*/ 0 h 127"/>
                <a:gd name="T8" fmla="*/ 1 w 130"/>
                <a:gd name="T9" fmla="*/ 0 h 127"/>
                <a:gd name="T10" fmla="*/ 1 w 130"/>
                <a:gd name="T11" fmla="*/ 0 h 127"/>
                <a:gd name="T12" fmla="*/ 1 w 130"/>
                <a:gd name="T13" fmla="*/ 0 h 127"/>
                <a:gd name="T14" fmla="*/ 1 w 130"/>
                <a:gd name="T15" fmla="*/ 0 h 127"/>
                <a:gd name="T16" fmla="*/ 1 w 130"/>
                <a:gd name="T17" fmla="*/ 0 h 127"/>
                <a:gd name="T18" fmla="*/ 1 w 130"/>
                <a:gd name="T19" fmla="*/ 0 h 127"/>
                <a:gd name="T20" fmla="*/ 1 w 130"/>
                <a:gd name="T21" fmla="*/ 0 h 127"/>
                <a:gd name="T22" fmla="*/ 1 w 130"/>
                <a:gd name="T23" fmla="*/ 0 h 127"/>
                <a:gd name="T24" fmla="*/ 1 w 130"/>
                <a:gd name="T25" fmla="*/ 0 h 127"/>
                <a:gd name="T26" fmla="*/ 1 w 130"/>
                <a:gd name="T27" fmla="*/ 0 h 127"/>
                <a:gd name="T28" fmla="*/ 1 w 130"/>
                <a:gd name="T29" fmla="*/ 0 h 127"/>
                <a:gd name="T30" fmla="*/ 1 w 130"/>
                <a:gd name="T31" fmla="*/ 0 h 127"/>
                <a:gd name="T32" fmla="*/ 1 w 130"/>
                <a:gd name="T33" fmla="*/ 0 h 127"/>
                <a:gd name="T34" fmla="*/ 1 w 130"/>
                <a:gd name="T35" fmla="*/ 0 h 127"/>
                <a:gd name="T36" fmla="*/ 1 w 130"/>
                <a:gd name="T37" fmla="*/ 0 h 127"/>
                <a:gd name="T38" fmla="*/ 1 w 130"/>
                <a:gd name="T39" fmla="*/ 0 h 127"/>
                <a:gd name="T40" fmla="*/ 1 w 130"/>
                <a:gd name="T41" fmla="*/ 0 h 127"/>
                <a:gd name="T42" fmla="*/ 1 w 130"/>
                <a:gd name="T43" fmla="*/ 0 h 127"/>
                <a:gd name="T44" fmla="*/ 1 w 130"/>
                <a:gd name="T45" fmla="*/ 0 h 127"/>
                <a:gd name="T46" fmla="*/ 1 w 130"/>
                <a:gd name="T47" fmla="*/ 0 h 127"/>
                <a:gd name="T48" fmla="*/ 1 w 130"/>
                <a:gd name="T49" fmla="*/ 0 h 127"/>
                <a:gd name="T50" fmla="*/ 1 w 130"/>
                <a:gd name="T51" fmla="*/ 0 h 127"/>
                <a:gd name="T52" fmla="*/ 1 w 130"/>
                <a:gd name="T53" fmla="*/ 0 h 127"/>
                <a:gd name="T54" fmla="*/ 1 w 130"/>
                <a:gd name="T55" fmla="*/ 0 h 127"/>
                <a:gd name="T56" fmla="*/ 1 w 130"/>
                <a:gd name="T57" fmla="*/ 0 h 127"/>
                <a:gd name="T58" fmla="*/ 1 w 130"/>
                <a:gd name="T59" fmla="*/ 0 h 127"/>
                <a:gd name="T60" fmla="*/ 1 w 130"/>
                <a:gd name="T61" fmla="*/ 0 h 127"/>
                <a:gd name="T62" fmla="*/ 1 w 130"/>
                <a:gd name="T63" fmla="*/ 0 h 127"/>
                <a:gd name="T64" fmla="*/ 1 w 130"/>
                <a:gd name="T65" fmla="*/ 0 h 127"/>
                <a:gd name="T66" fmla="*/ 1 w 130"/>
                <a:gd name="T67" fmla="*/ 0 h 127"/>
                <a:gd name="T68" fmla="*/ 1 w 130"/>
                <a:gd name="T69" fmla="*/ 0 h 127"/>
                <a:gd name="T70" fmla="*/ 1 w 130"/>
                <a:gd name="T71" fmla="*/ 0 h 127"/>
                <a:gd name="T72" fmla="*/ 1 w 130"/>
                <a:gd name="T73" fmla="*/ 0 h 127"/>
                <a:gd name="T74" fmla="*/ 1 w 130"/>
                <a:gd name="T75" fmla="*/ 0 h 127"/>
                <a:gd name="T76" fmla="*/ 1 w 130"/>
                <a:gd name="T77" fmla="*/ 0 h 127"/>
                <a:gd name="T78" fmla="*/ 1 w 130"/>
                <a:gd name="T79" fmla="*/ 0 h 127"/>
                <a:gd name="T80" fmla="*/ 1 w 130"/>
                <a:gd name="T81" fmla="*/ 0 h 127"/>
                <a:gd name="T82" fmla="*/ 1 w 130"/>
                <a:gd name="T83" fmla="*/ 0 h 127"/>
                <a:gd name="T84" fmla="*/ 1 w 130"/>
                <a:gd name="T85" fmla="*/ 0 h 127"/>
                <a:gd name="T86" fmla="*/ 1 w 130"/>
                <a:gd name="T87" fmla="*/ 0 h 127"/>
                <a:gd name="T88" fmla="*/ 1 w 130"/>
                <a:gd name="T89" fmla="*/ 0 h 127"/>
                <a:gd name="T90" fmla="*/ 1 w 130"/>
                <a:gd name="T91" fmla="*/ 0 h 127"/>
                <a:gd name="T92" fmla="*/ 1 w 130"/>
                <a:gd name="T93" fmla="*/ 0 h 127"/>
                <a:gd name="T94" fmla="*/ 1 w 130"/>
                <a:gd name="T95" fmla="*/ 0 h 127"/>
                <a:gd name="T96" fmla="*/ 1 w 130"/>
                <a:gd name="T97" fmla="*/ 0 h 127"/>
                <a:gd name="T98" fmla="*/ 1 w 130"/>
                <a:gd name="T99" fmla="*/ 0 h 127"/>
                <a:gd name="T100" fmla="*/ 1 w 130"/>
                <a:gd name="T101" fmla="*/ 0 h 127"/>
                <a:gd name="T102" fmla="*/ 1 w 130"/>
                <a:gd name="T103" fmla="*/ 0 h 1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0"/>
                <a:gd name="T157" fmla="*/ 0 h 127"/>
                <a:gd name="T158" fmla="*/ 130 w 130"/>
                <a:gd name="T159" fmla="*/ 127 h 1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0" h="127">
                  <a:moveTo>
                    <a:pt x="102" y="11"/>
                  </a:moveTo>
                  <a:lnTo>
                    <a:pt x="102" y="13"/>
                  </a:lnTo>
                  <a:lnTo>
                    <a:pt x="102" y="15"/>
                  </a:lnTo>
                  <a:lnTo>
                    <a:pt x="102" y="17"/>
                  </a:lnTo>
                  <a:lnTo>
                    <a:pt x="102" y="20"/>
                  </a:lnTo>
                  <a:lnTo>
                    <a:pt x="102" y="23"/>
                  </a:lnTo>
                  <a:lnTo>
                    <a:pt x="102" y="28"/>
                  </a:lnTo>
                  <a:lnTo>
                    <a:pt x="102" y="34"/>
                  </a:lnTo>
                  <a:lnTo>
                    <a:pt x="103" y="37"/>
                  </a:lnTo>
                  <a:lnTo>
                    <a:pt x="105" y="38"/>
                  </a:lnTo>
                  <a:lnTo>
                    <a:pt x="107" y="41"/>
                  </a:lnTo>
                  <a:lnTo>
                    <a:pt x="110" y="42"/>
                  </a:lnTo>
                  <a:lnTo>
                    <a:pt x="112" y="42"/>
                  </a:lnTo>
                  <a:lnTo>
                    <a:pt x="114" y="42"/>
                  </a:lnTo>
                  <a:lnTo>
                    <a:pt x="115" y="42"/>
                  </a:lnTo>
                  <a:lnTo>
                    <a:pt x="118" y="42"/>
                  </a:lnTo>
                  <a:lnTo>
                    <a:pt x="119" y="42"/>
                  </a:lnTo>
                  <a:lnTo>
                    <a:pt x="121" y="43"/>
                  </a:lnTo>
                  <a:lnTo>
                    <a:pt x="122" y="44"/>
                  </a:lnTo>
                  <a:lnTo>
                    <a:pt x="125" y="45"/>
                  </a:lnTo>
                  <a:lnTo>
                    <a:pt x="127" y="46"/>
                  </a:lnTo>
                  <a:lnTo>
                    <a:pt x="126" y="52"/>
                  </a:lnTo>
                  <a:lnTo>
                    <a:pt x="126" y="58"/>
                  </a:lnTo>
                  <a:lnTo>
                    <a:pt x="127" y="62"/>
                  </a:lnTo>
                  <a:lnTo>
                    <a:pt x="130" y="67"/>
                  </a:lnTo>
                  <a:lnTo>
                    <a:pt x="129" y="73"/>
                  </a:lnTo>
                  <a:lnTo>
                    <a:pt x="126" y="81"/>
                  </a:lnTo>
                  <a:lnTo>
                    <a:pt x="120" y="89"/>
                  </a:lnTo>
                  <a:lnTo>
                    <a:pt x="114" y="98"/>
                  </a:lnTo>
                  <a:lnTo>
                    <a:pt x="107" y="106"/>
                  </a:lnTo>
                  <a:lnTo>
                    <a:pt x="100" y="113"/>
                  </a:lnTo>
                  <a:lnTo>
                    <a:pt x="94" y="120"/>
                  </a:lnTo>
                  <a:lnTo>
                    <a:pt x="87" y="123"/>
                  </a:lnTo>
                  <a:lnTo>
                    <a:pt x="82" y="126"/>
                  </a:lnTo>
                  <a:lnTo>
                    <a:pt x="76" y="127"/>
                  </a:lnTo>
                  <a:lnTo>
                    <a:pt x="71" y="127"/>
                  </a:lnTo>
                  <a:lnTo>
                    <a:pt x="65" y="127"/>
                  </a:lnTo>
                  <a:lnTo>
                    <a:pt x="56" y="126"/>
                  </a:lnTo>
                  <a:lnTo>
                    <a:pt x="49" y="123"/>
                  </a:lnTo>
                  <a:lnTo>
                    <a:pt x="42" y="122"/>
                  </a:lnTo>
                  <a:lnTo>
                    <a:pt x="38" y="121"/>
                  </a:lnTo>
                  <a:lnTo>
                    <a:pt x="31" y="118"/>
                  </a:lnTo>
                  <a:lnTo>
                    <a:pt x="26" y="114"/>
                  </a:lnTo>
                  <a:lnTo>
                    <a:pt x="21" y="111"/>
                  </a:lnTo>
                  <a:lnTo>
                    <a:pt x="20" y="108"/>
                  </a:lnTo>
                  <a:lnTo>
                    <a:pt x="16" y="108"/>
                  </a:lnTo>
                  <a:lnTo>
                    <a:pt x="15" y="107"/>
                  </a:lnTo>
                  <a:lnTo>
                    <a:pt x="13" y="107"/>
                  </a:lnTo>
                  <a:lnTo>
                    <a:pt x="10" y="107"/>
                  </a:lnTo>
                  <a:lnTo>
                    <a:pt x="6" y="105"/>
                  </a:lnTo>
                  <a:lnTo>
                    <a:pt x="4" y="103"/>
                  </a:lnTo>
                  <a:lnTo>
                    <a:pt x="1" y="100"/>
                  </a:lnTo>
                  <a:lnTo>
                    <a:pt x="0" y="97"/>
                  </a:lnTo>
                  <a:lnTo>
                    <a:pt x="4" y="98"/>
                  </a:lnTo>
                  <a:lnTo>
                    <a:pt x="7" y="98"/>
                  </a:lnTo>
                  <a:lnTo>
                    <a:pt x="11" y="98"/>
                  </a:lnTo>
                  <a:lnTo>
                    <a:pt x="13" y="97"/>
                  </a:lnTo>
                  <a:lnTo>
                    <a:pt x="14" y="97"/>
                  </a:lnTo>
                  <a:lnTo>
                    <a:pt x="16" y="97"/>
                  </a:lnTo>
                  <a:lnTo>
                    <a:pt x="18" y="97"/>
                  </a:lnTo>
                  <a:lnTo>
                    <a:pt x="20" y="98"/>
                  </a:lnTo>
                  <a:lnTo>
                    <a:pt x="22" y="98"/>
                  </a:lnTo>
                  <a:lnTo>
                    <a:pt x="27" y="98"/>
                  </a:lnTo>
                  <a:lnTo>
                    <a:pt x="31" y="97"/>
                  </a:lnTo>
                  <a:lnTo>
                    <a:pt x="34" y="96"/>
                  </a:lnTo>
                  <a:lnTo>
                    <a:pt x="35" y="95"/>
                  </a:lnTo>
                  <a:lnTo>
                    <a:pt x="35" y="93"/>
                  </a:lnTo>
                  <a:lnTo>
                    <a:pt x="36" y="93"/>
                  </a:lnTo>
                  <a:lnTo>
                    <a:pt x="39" y="93"/>
                  </a:lnTo>
                  <a:lnTo>
                    <a:pt x="45" y="93"/>
                  </a:lnTo>
                  <a:lnTo>
                    <a:pt x="51" y="93"/>
                  </a:lnTo>
                  <a:lnTo>
                    <a:pt x="57" y="92"/>
                  </a:lnTo>
                  <a:lnTo>
                    <a:pt x="54" y="93"/>
                  </a:lnTo>
                  <a:lnTo>
                    <a:pt x="52" y="95"/>
                  </a:lnTo>
                  <a:lnTo>
                    <a:pt x="50" y="96"/>
                  </a:lnTo>
                  <a:lnTo>
                    <a:pt x="48" y="97"/>
                  </a:lnTo>
                  <a:lnTo>
                    <a:pt x="52" y="98"/>
                  </a:lnTo>
                  <a:lnTo>
                    <a:pt x="56" y="97"/>
                  </a:lnTo>
                  <a:lnTo>
                    <a:pt x="58" y="96"/>
                  </a:lnTo>
                  <a:lnTo>
                    <a:pt x="60" y="95"/>
                  </a:lnTo>
                  <a:lnTo>
                    <a:pt x="65" y="92"/>
                  </a:lnTo>
                  <a:lnTo>
                    <a:pt x="72" y="88"/>
                  </a:lnTo>
                  <a:lnTo>
                    <a:pt x="79" y="82"/>
                  </a:lnTo>
                  <a:lnTo>
                    <a:pt x="82" y="74"/>
                  </a:lnTo>
                  <a:lnTo>
                    <a:pt x="83" y="70"/>
                  </a:lnTo>
                  <a:lnTo>
                    <a:pt x="82" y="68"/>
                  </a:lnTo>
                  <a:lnTo>
                    <a:pt x="80" y="69"/>
                  </a:lnTo>
                  <a:lnTo>
                    <a:pt x="77" y="70"/>
                  </a:lnTo>
                  <a:lnTo>
                    <a:pt x="74" y="72"/>
                  </a:lnTo>
                  <a:lnTo>
                    <a:pt x="68" y="74"/>
                  </a:lnTo>
                  <a:lnTo>
                    <a:pt x="65" y="75"/>
                  </a:lnTo>
                  <a:lnTo>
                    <a:pt x="66" y="72"/>
                  </a:lnTo>
                  <a:lnTo>
                    <a:pt x="71" y="66"/>
                  </a:lnTo>
                  <a:lnTo>
                    <a:pt x="76" y="58"/>
                  </a:lnTo>
                  <a:lnTo>
                    <a:pt x="81" y="52"/>
                  </a:lnTo>
                  <a:lnTo>
                    <a:pt x="83" y="47"/>
                  </a:lnTo>
                  <a:lnTo>
                    <a:pt x="84" y="47"/>
                  </a:lnTo>
                  <a:lnTo>
                    <a:pt x="87" y="46"/>
                  </a:lnTo>
                  <a:lnTo>
                    <a:pt x="88" y="45"/>
                  </a:lnTo>
                  <a:lnTo>
                    <a:pt x="88" y="44"/>
                  </a:lnTo>
                  <a:lnTo>
                    <a:pt x="88" y="43"/>
                  </a:lnTo>
                  <a:lnTo>
                    <a:pt x="87" y="41"/>
                  </a:lnTo>
                  <a:lnTo>
                    <a:pt x="86" y="39"/>
                  </a:lnTo>
                  <a:lnTo>
                    <a:pt x="84" y="38"/>
                  </a:lnTo>
                  <a:lnTo>
                    <a:pt x="88" y="38"/>
                  </a:lnTo>
                  <a:lnTo>
                    <a:pt x="90" y="38"/>
                  </a:lnTo>
                  <a:lnTo>
                    <a:pt x="91" y="37"/>
                  </a:lnTo>
                  <a:lnTo>
                    <a:pt x="91" y="35"/>
                  </a:lnTo>
                  <a:lnTo>
                    <a:pt x="92" y="32"/>
                  </a:lnTo>
                  <a:lnTo>
                    <a:pt x="94" y="30"/>
                  </a:lnTo>
                  <a:lnTo>
                    <a:pt x="95" y="27"/>
                  </a:lnTo>
                  <a:lnTo>
                    <a:pt x="96" y="26"/>
                  </a:lnTo>
                  <a:lnTo>
                    <a:pt x="97" y="24"/>
                  </a:lnTo>
                  <a:lnTo>
                    <a:pt x="98" y="22"/>
                  </a:lnTo>
                  <a:lnTo>
                    <a:pt x="98" y="21"/>
                  </a:lnTo>
                  <a:lnTo>
                    <a:pt x="98" y="20"/>
                  </a:lnTo>
                  <a:lnTo>
                    <a:pt x="97" y="19"/>
                  </a:lnTo>
                  <a:lnTo>
                    <a:pt x="97" y="17"/>
                  </a:lnTo>
                  <a:lnTo>
                    <a:pt x="96" y="17"/>
                  </a:lnTo>
                  <a:lnTo>
                    <a:pt x="95" y="19"/>
                  </a:lnTo>
                  <a:lnTo>
                    <a:pt x="92" y="20"/>
                  </a:lnTo>
                  <a:lnTo>
                    <a:pt x="90" y="22"/>
                  </a:lnTo>
                  <a:lnTo>
                    <a:pt x="87" y="26"/>
                  </a:lnTo>
                  <a:lnTo>
                    <a:pt x="86" y="27"/>
                  </a:lnTo>
                  <a:lnTo>
                    <a:pt x="84" y="27"/>
                  </a:lnTo>
                  <a:lnTo>
                    <a:pt x="84" y="26"/>
                  </a:lnTo>
                  <a:lnTo>
                    <a:pt x="83" y="26"/>
                  </a:lnTo>
                  <a:lnTo>
                    <a:pt x="82" y="26"/>
                  </a:lnTo>
                  <a:lnTo>
                    <a:pt x="82" y="23"/>
                  </a:lnTo>
                  <a:lnTo>
                    <a:pt x="82" y="19"/>
                  </a:lnTo>
                  <a:lnTo>
                    <a:pt x="82" y="14"/>
                  </a:lnTo>
                  <a:lnTo>
                    <a:pt x="82" y="12"/>
                  </a:lnTo>
                  <a:lnTo>
                    <a:pt x="83" y="12"/>
                  </a:lnTo>
                  <a:lnTo>
                    <a:pt x="84" y="11"/>
                  </a:lnTo>
                  <a:lnTo>
                    <a:pt x="86" y="11"/>
                  </a:lnTo>
                  <a:lnTo>
                    <a:pt x="87" y="11"/>
                  </a:lnTo>
                  <a:lnTo>
                    <a:pt x="87" y="9"/>
                  </a:lnTo>
                  <a:lnTo>
                    <a:pt x="88" y="8"/>
                  </a:lnTo>
                  <a:lnTo>
                    <a:pt x="88" y="7"/>
                  </a:lnTo>
                  <a:lnTo>
                    <a:pt x="88" y="6"/>
                  </a:lnTo>
                  <a:lnTo>
                    <a:pt x="91" y="7"/>
                  </a:lnTo>
                  <a:lnTo>
                    <a:pt x="94" y="8"/>
                  </a:lnTo>
                  <a:lnTo>
                    <a:pt x="96" y="9"/>
                  </a:lnTo>
                  <a:lnTo>
                    <a:pt x="97" y="11"/>
                  </a:lnTo>
                  <a:lnTo>
                    <a:pt x="98" y="8"/>
                  </a:lnTo>
                  <a:lnTo>
                    <a:pt x="98" y="5"/>
                  </a:lnTo>
                  <a:lnTo>
                    <a:pt x="98" y="3"/>
                  </a:lnTo>
                  <a:lnTo>
                    <a:pt x="98" y="0"/>
                  </a:lnTo>
                  <a:lnTo>
                    <a:pt x="98" y="4"/>
                  </a:lnTo>
                  <a:lnTo>
                    <a:pt x="98" y="8"/>
                  </a:lnTo>
                  <a:lnTo>
                    <a:pt x="98" y="12"/>
                  </a:lnTo>
                  <a:lnTo>
                    <a:pt x="99" y="14"/>
                  </a:lnTo>
                  <a:lnTo>
                    <a:pt x="99" y="13"/>
                  </a:lnTo>
                  <a:lnTo>
                    <a:pt x="100" y="12"/>
                  </a:lnTo>
                  <a:lnTo>
                    <a:pt x="102"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4" name="Freeform 503"/>
            <p:cNvSpPr>
              <a:spLocks/>
            </p:cNvSpPr>
            <p:nvPr/>
          </p:nvSpPr>
          <p:spPr bwMode="auto">
            <a:xfrm>
              <a:off x="5430" y="2735"/>
              <a:ext cx="17" cy="15"/>
            </a:xfrm>
            <a:custGeom>
              <a:avLst/>
              <a:gdLst>
                <a:gd name="T0" fmla="*/ 1 w 34"/>
                <a:gd name="T1" fmla="*/ 1 h 30"/>
                <a:gd name="T2" fmla="*/ 1 w 34"/>
                <a:gd name="T3" fmla="*/ 1 h 30"/>
                <a:gd name="T4" fmla="*/ 1 w 34"/>
                <a:gd name="T5" fmla="*/ 1 h 30"/>
                <a:gd name="T6" fmla="*/ 1 w 34"/>
                <a:gd name="T7" fmla="*/ 1 h 30"/>
                <a:gd name="T8" fmla="*/ 1 w 34"/>
                <a:gd name="T9" fmla="*/ 1 h 30"/>
                <a:gd name="T10" fmla="*/ 1 w 34"/>
                <a:gd name="T11" fmla="*/ 1 h 30"/>
                <a:gd name="T12" fmla="*/ 1 w 34"/>
                <a:gd name="T13" fmla="*/ 1 h 30"/>
                <a:gd name="T14" fmla="*/ 1 w 34"/>
                <a:gd name="T15" fmla="*/ 1 h 30"/>
                <a:gd name="T16" fmla="*/ 1 w 34"/>
                <a:gd name="T17" fmla="*/ 1 h 30"/>
                <a:gd name="T18" fmla="*/ 1 w 34"/>
                <a:gd name="T19" fmla="*/ 1 h 30"/>
                <a:gd name="T20" fmla="*/ 1 w 34"/>
                <a:gd name="T21" fmla="*/ 1 h 30"/>
                <a:gd name="T22" fmla="*/ 1 w 34"/>
                <a:gd name="T23" fmla="*/ 1 h 30"/>
                <a:gd name="T24" fmla="*/ 1 w 34"/>
                <a:gd name="T25" fmla="*/ 1 h 30"/>
                <a:gd name="T26" fmla="*/ 1 w 34"/>
                <a:gd name="T27" fmla="*/ 1 h 30"/>
                <a:gd name="T28" fmla="*/ 1 w 34"/>
                <a:gd name="T29" fmla="*/ 1 h 30"/>
                <a:gd name="T30" fmla="*/ 1 w 34"/>
                <a:gd name="T31" fmla="*/ 1 h 30"/>
                <a:gd name="T32" fmla="*/ 1 w 34"/>
                <a:gd name="T33" fmla="*/ 1 h 30"/>
                <a:gd name="T34" fmla="*/ 1 w 34"/>
                <a:gd name="T35" fmla="*/ 1 h 30"/>
                <a:gd name="T36" fmla="*/ 0 w 34"/>
                <a:gd name="T37" fmla="*/ 1 h 30"/>
                <a:gd name="T38" fmla="*/ 0 w 34"/>
                <a:gd name="T39" fmla="*/ 1 h 30"/>
                <a:gd name="T40" fmla="*/ 0 w 34"/>
                <a:gd name="T41" fmla="*/ 1 h 30"/>
                <a:gd name="T42" fmla="*/ 1 w 34"/>
                <a:gd name="T43" fmla="*/ 1 h 30"/>
                <a:gd name="T44" fmla="*/ 1 w 34"/>
                <a:gd name="T45" fmla="*/ 1 h 30"/>
                <a:gd name="T46" fmla="*/ 1 w 34"/>
                <a:gd name="T47" fmla="*/ 1 h 30"/>
                <a:gd name="T48" fmla="*/ 1 w 34"/>
                <a:gd name="T49" fmla="*/ 1 h 30"/>
                <a:gd name="T50" fmla="*/ 1 w 34"/>
                <a:gd name="T51" fmla="*/ 1 h 30"/>
                <a:gd name="T52" fmla="*/ 1 w 34"/>
                <a:gd name="T53" fmla="*/ 1 h 30"/>
                <a:gd name="T54" fmla="*/ 1 w 34"/>
                <a:gd name="T55" fmla="*/ 1 h 30"/>
                <a:gd name="T56" fmla="*/ 1 w 34"/>
                <a:gd name="T57" fmla="*/ 0 h 30"/>
                <a:gd name="T58" fmla="*/ 1 w 34"/>
                <a:gd name="T59" fmla="*/ 1 h 30"/>
                <a:gd name="T60" fmla="*/ 1 w 34"/>
                <a:gd name="T61" fmla="*/ 1 h 30"/>
                <a:gd name="T62" fmla="*/ 1 w 34"/>
                <a:gd name="T63" fmla="*/ 1 h 30"/>
                <a:gd name="T64" fmla="*/ 1 w 34"/>
                <a:gd name="T65" fmla="*/ 1 h 30"/>
                <a:gd name="T66" fmla="*/ 1 w 34"/>
                <a:gd name="T67" fmla="*/ 1 h 30"/>
                <a:gd name="T68" fmla="*/ 1 w 34"/>
                <a:gd name="T69" fmla="*/ 1 h 30"/>
                <a:gd name="T70" fmla="*/ 1 w 34"/>
                <a:gd name="T71" fmla="*/ 1 h 30"/>
                <a:gd name="T72" fmla="*/ 1 w 34"/>
                <a:gd name="T73" fmla="*/ 1 h 30"/>
                <a:gd name="T74" fmla="*/ 1 w 34"/>
                <a:gd name="T75" fmla="*/ 1 h 30"/>
                <a:gd name="T76" fmla="*/ 1 w 34"/>
                <a:gd name="T77" fmla="*/ 1 h 30"/>
                <a:gd name="T78" fmla="*/ 1 w 34"/>
                <a:gd name="T79" fmla="*/ 1 h 30"/>
                <a:gd name="T80" fmla="*/ 1 w 34"/>
                <a:gd name="T81" fmla="*/ 1 h 30"/>
                <a:gd name="T82" fmla="*/ 1 w 34"/>
                <a:gd name="T83" fmla="*/ 1 h 30"/>
                <a:gd name="T84" fmla="*/ 1 w 34"/>
                <a:gd name="T85" fmla="*/ 1 h 30"/>
                <a:gd name="T86" fmla="*/ 1 w 34"/>
                <a:gd name="T87" fmla="*/ 1 h 30"/>
                <a:gd name="T88" fmla="*/ 1 w 34"/>
                <a:gd name="T89" fmla="*/ 1 h 30"/>
                <a:gd name="T90" fmla="*/ 1 w 34"/>
                <a:gd name="T91" fmla="*/ 1 h 30"/>
                <a:gd name="T92" fmla="*/ 1 w 34"/>
                <a:gd name="T93" fmla="*/ 1 h 30"/>
                <a:gd name="T94" fmla="*/ 1 w 34"/>
                <a:gd name="T95" fmla="*/ 1 h 30"/>
                <a:gd name="T96" fmla="*/ 1 w 34"/>
                <a:gd name="T97" fmla="*/ 1 h 30"/>
                <a:gd name="T98" fmla="*/ 1 w 34"/>
                <a:gd name="T99" fmla="*/ 1 h 30"/>
                <a:gd name="T100" fmla="*/ 1 w 34"/>
                <a:gd name="T101" fmla="*/ 1 h 30"/>
                <a:gd name="T102" fmla="*/ 1 w 34"/>
                <a:gd name="T103" fmla="*/ 1 h 30"/>
                <a:gd name="T104" fmla="*/ 1 w 34"/>
                <a:gd name="T105" fmla="*/ 1 h 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
                <a:gd name="T160" fmla="*/ 0 h 30"/>
                <a:gd name="T161" fmla="*/ 34 w 34"/>
                <a:gd name="T162" fmla="*/ 30 h 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 h="30">
                  <a:moveTo>
                    <a:pt x="34" y="28"/>
                  </a:moveTo>
                  <a:lnTo>
                    <a:pt x="32" y="29"/>
                  </a:lnTo>
                  <a:lnTo>
                    <a:pt x="30" y="30"/>
                  </a:lnTo>
                  <a:lnTo>
                    <a:pt x="26" y="30"/>
                  </a:lnTo>
                  <a:lnTo>
                    <a:pt x="24" y="30"/>
                  </a:lnTo>
                  <a:lnTo>
                    <a:pt x="17" y="28"/>
                  </a:lnTo>
                  <a:lnTo>
                    <a:pt x="15" y="25"/>
                  </a:lnTo>
                  <a:lnTo>
                    <a:pt x="14" y="22"/>
                  </a:lnTo>
                  <a:lnTo>
                    <a:pt x="15" y="21"/>
                  </a:lnTo>
                  <a:lnTo>
                    <a:pt x="15" y="18"/>
                  </a:lnTo>
                  <a:lnTo>
                    <a:pt x="15" y="16"/>
                  </a:lnTo>
                  <a:lnTo>
                    <a:pt x="14" y="13"/>
                  </a:lnTo>
                  <a:lnTo>
                    <a:pt x="14" y="10"/>
                  </a:lnTo>
                  <a:lnTo>
                    <a:pt x="13" y="10"/>
                  </a:lnTo>
                  <a:lnTo>
                    <a:pt x="10" y="9"/>
                  </a:lnTo>
                  <a:lnTo>
                    <a:pt x="8" y="9"/>
                  </a:lnTo>
                  <a:lnTo>
                    <a:pt x="4" y="9"/>
                  </a:lnTo>
                  <a:lnTo>
                    <a:pt x="2" y="8"/>
                  </a:lnTo>
                  <a:lnTo>
                    <a:pt x="0" y="7"/>
                  </a:lnTo>
                  <a:lnTo>
                    <a:pt x="0" y="5"/>
                  </a:lnTo>
                  <a:lnTo>
                    <a:pt x="0" y="2"/>
                  </a:lnTo>
                  <a:lnTo>
                    <a:pt x="2" y="3"/>
                  </a:lnTo>
                  <a:lnTo>
                    <a:pt x="6" y="5"/>
                  </a:lnTo>
                  <a:lnTo>
                    <a:pt x="8" y="5"/>
                  </a:lnTo>
                  <a:lnTo>
                    <a:pt x="10" y="5"/>
                  </a:lnTo>
                  <a:lnTo>
                    <a:pt x="14" y="5"/>
                  </a:lnTo>
                  <a:lnTo>
                    <a:pt x="17" y="3"/>
                  </a:lnTo>
                  <a:lnTo>
                    <a:pt x="21" y="2"/>
                  </a:lnTo>
                  <a:lnTo>
                    <a:pt x="25" y="0"/>
                  </a:lnTo>
                  <a:lnTo>
                    <a:pt x="26" y="2"/>
                  </a:lnTo>
                  <a:lnTo>
                    <a:pt x="26" y="3"/>
                  </a:lnTo>
                  <a:lnTo>
                    <a:pt x="26" y="5"/>
                  </a:lnTo>
                  <a:lnTo>
                    <a:pt x="25" y="6"/>
                  </a:lnTo>
                  <a:lnTo>
                    <a:pt x="24" y="7"/>
                  </a:lnTo>
                  <a:lnTo>
                    <a:pt x="22" y="8"/>
                  </a:lnTo>
                  <a:lnTo>
                    <a:pt x="19" y="9"/>
                  </a:lnTo>
                  <a:lnTo>
                    <a:pt x="17" y="9"/>
                  </a:lnTo>
                  <a:lnTo>
                    <a:pt x="18" y="11"/>
                  </a:lnTo>
                  <a:lnTo>
                    <a:pt x="18" y="15"/>
                  </a:lnTo>
                  <a:lnTo>
                    <a:pt x="18" y="19"/>
                  </a:lnTo>
                  <a:lnTo>
                    <a:pt x="17" y="22"/>
                  </a:lnTo>
                  <a:lnTo>
                    <a:pt x="18" y="22"/>
                  </a:lnTo>
                  <a:lnTo>
                    <a:pt x="19" y="22"/>
                  </a:lnTo>
                  <a:lnTo>
                    <a:pt x="21" y="22"/>
                  </a:lnTo>
                  <a:lnTo>
                    <a:pt x="22" y="22"/>
                  </a:lnTo>
                  <a:lnTo>
                    <a:pt x="25" y="22"/>
                  </a:lnTo>
                  <a:lnTo>
                    <a:pt x="27" y="22"/>
                  </a:lnTo>
                  <a:lnTo>
                    <a:pt x="29" y="22"/>
                  </a:lnTo>
                  <a:lnTo>
                    <a:pt x="31" y="23"/>
                  </a:lnTo>
                  <a:lnTo>
                    <a:pt x="32" y="24"/>
                  </a:lnTo>
                  <a:lnTo>
                    <a:pt x="34" y="26"/>
                  </a:lnTo>
                  <a:lnTo>
                    <a:pt x="34" y="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5" name="Freeform 504"/>
            <p:cNvSpPr>
              <a:spLocks/>
            </p:cNvSpPr>
            <p:nvPr/>
          </p:nvSpPr>
          <p:spPr bwMode="auto">
            <a:xfrm>
              <a:off x="5432" y="2715"/>
              <a:ext cx="3" cy="7"/>
            </a:xfrm>
            <a:custGeom>
              <a:avLst/>
              <a:gdLst>
                <a:gd name="T0" fmla="*/ 1 w 5"/>
                <a:gd name="T1" fmla="*/ 0 h 15"/>
                <a:gd name="T2" fmla="*/ 1 w 5"/>
                <a:gd name="T3" fmla="*/ 0 h 15"/>
                <a:gd name="T4" fmla="*/ 1 w 5"/>
                <a:gd name="T5" fmla="*/ 0 h 15"/>
                <a:gd name="T6" fmla="*/ 1 w 5"/>
                <a:gd name="T7" fmla="*/ 0 h 15"/>
                <a:gd name="T8" fmla="*/ 1 w 5"/>
                <a:gd name="T9" fmla="*/ 0 h 15"/>
                <a:gd name="T10" fmla="*/ 1 w 5"/>
                <a:gd name="T11" fmla="*/ 0 h 15"/>
                <a:gd name="T12" fmla="*/ 1 w 5"/>
                <a:gd name="T13" fmla="*/ 0 h 15"/>
                <a:gd name="T14" fmla="*/ 1 w 5"/>
                <a:gd name="T15" fmla="*/ 0 h 15"/>
                <a:gd name="T16" fmla="*/ 1 w 5"/>
                <a:gd name="T17" fmla="*/ 0 h 15"/>
                <a:gd name="T18" fmla="*/ 1 w 5"/>
                <a:gd name="T19" fmla="*/ 0 h 15"/>
                <a:gd name="T20" fmla="*/ 0 w 5"/>
                <a:gd name="T21" fmla="*/ 0 h 15"/>
                <a:gd name="T22" fmla="*/ 0 w 5"/>
                <a:gd name="T23" fmla="*/ 0 h 15"/>
                <a:gd name="T24" fmla="*/ 0 w 5"/>
                <a:gd name="T25" fmla="*/ 0 h 15"/>
                <a:gd name="T26" fmla="*/ 1 w 5"/>
                <a:gd name="T27" fmla="*/ 0 h 15"/>
                <a:gd name="T28" fmla="*/ 1 w 5"/>
                <a:gd name="T29" fmla="*/ 0 h 15"/>
                <a:gd name="T30" fmla="*/ 1 w 5"/>
                <a:gd name="T31" fmla="*/ 0 h 15"/>
                <a:gd name="T32" fmla="*/ 1 w 5"/>
                <a:gd name="T33" fmla="*/ 0 h 15"/>
                <a:gd name="T34" fmla="*/ 1 w 5"/>
                <a:gd name="T35" fmla="*/ 0 h 15"/>
                <a:gd name="T36" fmla="*/ 1 w 5"/>
                <a:gd name="T37" fmla="*/ 0 h 15"/>
                <a:gd name="T38" fmla="*/ 1 w 5"/>
                <a:gd name="T39" fmla="*/ 0 h 15"/>
                <a:gd name="T40" fmla="*/ 1 w 5"/>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
                <a:gd name="T64" fmla="*/ 0 h 15"/>
                <a:gd name="T65" fmla="*/ 5 w 5"/>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 h="15">
                  <a:moveTo>
                    <a:pt x="5" y="15"/>
                  </a:moveTo>
                  <a:lnTo>
                    <a:pt x="4" y="14"/>
                  </a:lnTo>
                  <a:lnTo>
                    <a:pt x="3" y="14"/>
                  </a:lnTo>
                  <a:lnTo>
                    <a:pt x="2" y="13"/>
                  </a:lnTo>
                  <a:lnTo>
                    <a:pt x="4" y="11"/>
                  </a:lnTo>
                  <a:lnTo>
                    <a:pt x="5" y="9"/>
                  </a:lnTo>
                  <a:lnTo>
                    <a:pt x="4" y="6"/>
                  </a:lnTo>
                  <a:lnTo>
                    <a:pt x="3" y="5"/>
                  </a:lnTo>
                  <a:lnTo>
                    <a:pt x="2" y="4"/>
                  </a:lnTo>
                  <a:lnTo>
                    <a:pt x="0" y="3"/>
                  </a:lnTo>
                  <a:lnTo>
                    <a:pt x="0" y="2"/>
                  </a:lnTo>
                  <a:lnTo>
                    <a:pt x="0" y="0"/>
                  </a:lnTo>
                  <a:lnTo>
                    <a:pt x="2" y="2"/>
                  </a:lnTo>
                  <a:lnTo>
                    <a:pt x="3" y="2"/>
                  </a:lnTo>
                  <a:lnTo>
                    <a:pt x="4" y="2"/>
                  </a:lnTo>
                  <a:lnTo>
                    <a:pt x="5" y="2"/>
                  </a:lnTo>
                  <a:lnTo>
                    <a:pt x="5" y="4"/>
                  </a:lnTo>
                  <a:lnTo>
                    <a:pt x="5" y="7"/>
                  </a:lnTo>
                  <a:lnTo>
                    <a:pt x="5" y="11"/>
                  </a:lnTo>
                  <a:lnTo>
                    <a:pt x="5"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6" name="Freeform 505"/>
            <p:cNvSpPr>
              <a:spLocks/>
            </p:cNvSpPr>
            <p:nvPr/>
          </p:nvSpPr>
          <p:spPr bwMode="auto">
            <a:xfrm>
              <a:off x="5436" y="2714"/>
              <a:ext cx="19" cy="5"/>
            </a:xfrm>
            <a:custGeom>
              <a:avLst/>
              <a:gdLst>
                <a:gd name="T0" fmla="*/ 1 w 38"/>
                <a:gd name="T1" fmla="*/ 0 h 11"/>
                <a:gd name="T2" fmla="*/ 1 w 38"/>
                <a:gd name="T3" fmla="*/ 0 h 11"/>
                <a:gd name="T4" fmla="*/ 1 w 38"/>
                <a:gd name="T5" fmla="*/ 0 h 11"/>
                <a:gd name="T6" fmla="*/ 1 w 38"/>
                <a:gd name="T7" fmla="*/ 0 h 11"/>
                <a:gd name="T8" fmla="*/ 1 w 38"/>
                <a:gd name="T9" fmla="*/ 0 h 11"/>
                <a:gd name="T10" fmla="*/ 1 w 38"/>
                <a:gd name="T11" fmla="*/ 0 h 11"/>
                <a:gd name="T12" fmla="*/ 1 w 38"/>
                <a:gd name="T13" fmla="*/ 0 h 11"/>
                <a:gd name="T14" fmla="*/ 1 w 38"/>
                <a:gd name="T15" fmla="*/ 0 h 11"/>
                <a:gd name="T16" fmla="*/ 1 w 38"/>
                <a:gd name="T17" fmla="*/ 0 h 11"/>
                <a:gd name="T18" fmla="*/ 1 w 38"/>
                <a:gd name="T19" fmla="*/ 0 h 11"/>
                <a:gd name="T20" fmla="*/ 1 w 38"/>
                <a:gd name="T21" fmla="*/ 0 h 11"/>
                <a:gd name="T22" fmla="*/ 1 w 38"/>
                <a:gd name="T23" fmla="*/ 0 h 11"/>
                <a:gd name="T24" fmla="*/ 1 w 38"/>
                <a:gd name="T25" fmla="*/ 0 h 11"/>
                <a:gd name="T26" fmla="*/ 1 w 38"/>
                <a:gd name="T27" fmla="*/ 0 h 11"/>
                <a:gd name="T28" fmla="*/ 1 w 38"/>
                <a:gd name="T29" fmla="*/ 0 h 11"/>
                <a:gd name="T30" fmla="*/ 1 w 38"/>
                <a:gd name="T31" fmla="*/ 0 h 11"/>
                <a:gd name="T32" fmla="*/ 1 w 38"/>
                <a:gd name="T33" fmla="*/ 0 h 11"/>
                <a:gd name="T34" fmla="*/ 1 w 38"/>
                <a:gd name="T35" fmla="*/ 0 h 11"/>
                <a:gd name="T36" fmla="*/ 1 w 38"/>
                <a:gd name="T37" fmla="*/ 0 h 11"/>
                <a:gd name="T38" fmla="*/ 1 w 38"/>
                <a:gd name="T39" fmla="*/ 0 h 11"/>
                <a:gd name="T40" fmla="*/ 1 w 38"/>
                <a:gd name="T41" fmla="*/ 0 h 11"/>
                <a:gd name="T42" fmla="*/ 1 w 38"/>
                <a:gd name="T43" fmla="*/ 0 h 11"/>
                <a:gd name="T44" fmla="*/ 1 w 38"/>
                <a:gd name="T45" fmla="*/ 0 h 11"/>
                <a:gd name="T46" fmla="*/ 1 w 38"/>
                <a:gd name="T47" fmla="*/ 0 h 11"/>
                <a:gd name="T48" fmla="*/ 1 w 38"/>
                <a:gd name="T49" fmla="*/ 0 h 11"/>
                <a:gd name="T50" fmla="*/ 1 w 38"/>
                <a:gd name="T51" fmla="*/ 0 h 11"/>
                <a:gd name="T52" fmla="*/ 1 w 38"/>
                <a:gd name="T53" fmla="*/ 0 h 11"/>
                <a:gd name="T54" fmla="*/ 0 w 38"/>
                <a:gd name="T55" fmla="*/ 0 h 11"/>
                <a:gd name="T56" fmla="*/ 0 w 38"/>
                <a:gd name="T57" fmla="*/ 0 h 11"/>
                <a:gd name="T58" fmla="*/ 1 w 38"/>
                <a:gd name="T59" fmla="*/ 0 h 11"/>
                <a:gd name="T60" fmla="*/ 1 w 38"/>
                <a:gd name="T61" fmla="*/ 0 h 11"/>
                <a:gd name="T62" fmla="*/ 1 w 38"/>
                <a:gd name="T63" fmla="*/ 0 h 11"/>
                <a:gd name="T64" fmla="*/ 1 w 38"/>
                <a:gd name="T65" fmla="*/ 0 h 11"/>
                <a:gd name="T66" fmla="*/ 1 w 38"/>
                <a:gd name="T67" fmla="*/ 0 h 11"/>
                <a:gd name="T68" fmla="*/ 1 w 38"/>
                <a:gd name="T69" fmla="*/ 0 h 11"/>
                <a:gd name="T70" fmla="*/ 1 w 38"/>
                <a:gd name="T71" fmla="*/ 0 h 11"/>
                <a:gd name="T72" fmla="*/ 1 w 38"/>
                <a:gd name="T73" fmla="*/ 0 h 11"/>
                <a:gd name="T74" fmla="*/ 1 w 38"/>
                <a:gd name="T75" fmla="*/ 0 h 11"/>
                <a:gd name="T76" fmla="*/ 1 w 38"/>
                <a:gd name="T77" fmla="*/ 0 h 11"/>
                <a:gd name="T78" fmla="*/ 1 w 38"/>
                <a:gd name="T79" fmla="*/ 0 h 11"/>
                <a:gd name="T80" fmla="*/ 1 w 38"/>
                <a:gd name="T81" fmla="*/ 0 h 11"/>
                <a:gd name="T82" fmla="*/ 1 w 38"/>
                <a:gd name="T83" fmla="*/ 0 h 11"/>
                <a:gd name="T84" fmla="*/ 1 w 38"/>
                <a:gd name="T85" fmla="*/ 0 h 11"/>
                <a:gd name="T86" fmla="*/ 1 w 38"/>
                <a:gd name="T87" fmla="*/ 0 h 11"/>
                <a:gd name="T88" fmla="*/ 1 w 38"/>
                <a:gd name="T89" fmla="*/ 0 h 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8"/>
                <a:gd name="T136" fmla="*/ 0 h 11"/>
                <a:gd name="T137" fmla="*/ 38 w 38"/>
                <a:gd name="T138" fmla="*/ 11 h 1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8" h="11">
                  <a:moveTo>
                    <a:pt x="31" y="4"/>
                  </a:moveTo>
                  <a:lnTo>
                    <a:pt x="34" y="6"/>
                  </a:lnTo>
                  <a:lnTo>
                    <a:pt x="35" y="7"/>
                  </a:lnTo>
                  <a:lnTo>
                    <a:pt x="37" y="9"/>
                  </a:lnTo>
                  <a:lnTo>
                    <a:pt x="38" y="11"/>
                  </a:lnTo>
                  <a:lnTo>
                    <a:pt x="36" y="9"/>
                  </a:lnTo>
                  <a:lnTo>
                    <a:pt x="35" y="9"/>
                  </a:lnTo>
                  <a:lnTo>
                    <a:pt x="33" y="9"/>
                  </a:lnTo>
                  <a:lnTo>
                    <a:pt x="31" y="11"/>
                  </a:lnTo>
                  <a:lnTo>
                    <a:pt x="30" y="9"/>
                  </a:lnTo>
                  <a:lnTo>
                    <a:pt x="29" y="8"/>
                  </a:lnTo>
                  <a:lnTo>
                    <a:pt x="28" y="7"/>
                  </a:lnTo>
                  <a:lnTo>
                    <a:pt x="27" y="7"/>
                  </a:lnTo>
                  <a:lnTo>
                    <a:pt x="23" y="7"/>
                  </a:lnTo>
                  <a:lnTo>
                    <a:pt x="20" y="7"/>
                  </a:lnTo>
                  <a:lnTo>
                    <a:pt x="15" y="7"/>
                  </a:lnTo>
                  <a:lnTo>
                    <a:pt x="12" y="7"/>
                  </a:lnTo>
                  <a:lnTo>
                    <a:pt x="11" y="8"/>
                  </a:lnTo>
                  <a:lnTo>
                    <a:pt x="11" y="9"/>
                  </a:lnTo>
                  <a:lnTo>
                    <a:pt x="11" y="11"/>
                  </a:lnTo>
                  <a:lnTo>
                    <a:pt x="8" y="9"/>
                  </a:lnTo>
                  <a:lnTo>
                    <a:pt x="7" y="9"/>
                  </a:lnTo>
                  <a:lnTo>
                    <a:pt x="5" y="9"/>
                  </a:lnTo>
                  <a:lnTo>
                    <a:pt x="4" y="8"/>
                  </a:lnTo>
                  <a:lnTo>
                    <a:pt x="3" y="7"/>
                  </a:lnTo>
                  <a:lnTo>
                    <a:pt x="2" y="6"/>
                  </a:lnTo>
                  <a:lnTo>
                    <a:pt x="0" y="4"/>
                  </a:lnTo>
                  <a:lnTo>
                    <a:pt x="0" y="2"/>
                  </a:lnTo>
                  <a:lnTo>
                    <a:pt x="2" y="1"/>
                  </a:lnTo>
                  <a:lnTo>
                    <a:pt x="4" y="1"/>
                  </a:lnTo>
                  <a:lnTo>
                    <a:pt x="5" y="0"/>
                  </a:lnTo>
                  <a:lnTo>
                    <a:pt x="6" y="0"/>
                  </a:lnTo>
                  <a:lnTo>
                    <a:pt x="8" y="0"/>
                  </a:lnTo>
                  <a:lnTo>
                    <a:pt x="11" y="0"/>
                  </a:lnTo>
                  <a:lnTo>
                    <a:pt x="14" y="0"/>
                  </a:lnTo>
                  <a:lnTo>
                    <a:pt x="18" y="0"/>
                  </a:lnTo>
                  <a:lnTo>
                    <a:pt x="20" y="0"/>
                  </a:lnTo>
                  <a:lnTo>
                    <a:pt x="23" y="1"/>
                  </a:lnTo>
                  <a:lnTo>
                    <a:pt x="26" y="1"/>
                  </a:lnTo>
                  <a:lnTo>
                    <a:pt x="29" y="2"/>
                  </a:lnTo>
                  <a:lnTo>
                    <a:pt x="30" y="2"/>
                  </a:lnTo>
                  <a:lnTo>
                    <a:pt x="3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7" name="Freeform 506"/>
            <p:cNvSpPr>
              <a:spLocks/>
            </p:cNvSpPr>
            <p:nvPr/>
          </p:nvSpPr>
          <p:spPr bwMode="auto">
            <a:xfrm>
              <a:off x="5440" y="2719"/>
              <a:ext cx="13" cy="4"/>
            </a:xfrm>
            <a:custGeom>
              <a:avLst/>
              <a:gdLst>
                <a:gd name="T0" fmla="*/ 0 w 27"/>
                <a:gd name="T1" fmla="*/ 0 h 8"/>
                <a:gd name="T2" fmla="*/ 0 w 27"/>
                <a:gd name="T3" fmla="*/ 1 h 8"/>
                <a:gd name="T4" fmla="*/ 0 w 27"/>
                <a:gd name="T5" fmla="*/ 1 h 8"/>
                <a:gd name="T6" fmla="*/ 0 w 27"/>
                <a:gd name="T7" fmla="*/ 1 h 8"/>
                <a:gd name="T8" fmla="*/ 0 w 27"/>
                <a:gd name="T9" fmla="*/ 1 h 8"/>
                <a:gd name="T10" fmla="*/ 0 w 27"/>
                <a:gd name="T11" fmla="*/ 1 h 8"/>
                <a:gd name="T12" fmla="*/ 0 w 27"/>
                <a:gd name="T13" fmla="*/ 1 h 8"/>
                <a:gd name="T14" fmla="*/ 0 w 27"/>
                <a:gd name="T15" fmla="*/ 1 h 8"/>
                <a:gd name="T16" fmla="*/ 0 w 27"/>
                <a:gd name="T17" fmla="*/ 1 h 8"/>
                <a:gd name="T18" fmla="*/ 0 w 27"/>
                <a:gd name="T19" fmla="*/ 1 h 8"/>
                <a:gd name="T20" fmla="*/ 0 w 27"/>
                <a:gd name="T21" fmla="*/ 1 h 8"/>
                <a:gd name="T22" fmla="*/ 0 w 27"/>
                <a:gd name="T23" fmla="*/ 1 h 8"/>
                <a:gd name="T24" fmla="*/ 0 w 27"/>
                <a:gd name="T25" fmla="*/ 1 h 8"/>
                <a:gd name="T26" fmla="*/ 0 w 27"/>
                <a:gd name="T27" fmla="*/ 1 h 8"/>
                <a:gd name="T28" fmla="*/ 0 w 27"/>
                <a:gd name="T29" fmla="*/ 1 h 8"/>
                <a:gd name="T30" fmla="*/ 0 w 27"/>
                <a:gd name="T31" fmla="*/ 1 h 8"/>
                <a:gd name="T32" fmla="*/ 0 w 27"/>
                <a:gd name="T33" fmla="*/ 1 h 8"/>
                <a:gd name="T34" fmla="*/ 0 w 27"/>
                <a:gd name="T35" fmla="*/ 1 h 8"/>
                <a:gd name="T36" fmla="*/ 0 w 27"/>
                <a:gd name="T37" fmla="*/ 1 h 8"/>
                <a:gd name="T38" fmla="*/ 0 w 27"/>
                <a:gd name="T39" fmla="*/ 1 h 8"/>
                <a:gd name="T40" fmla="*/ 0 w 27"/>
                <a:gd name="T41" fmla="*/ 1 h 8"/>
                <a:gd name="T42" fmla="*/ 0 w 27"/>
                <a:gd name="T43" fmla="*/ 1 h 8"/>
                <a:gd name="T44" fmla="*/ 0 w 27"/>
                <a:gd name="T45" fmla="*/ 1 h 8"/>
                <a:gd name="T46" fmla="*/ 0 w 27"/>
                <a:gd name="T47" fmla="*/ 1 h 8"/>
                <a:gd name="T48" fmla="*/ 0 w 27"/>
                <a:gd name="T49" fmla="*/ 1 h 8"/>
                <a:gd name="T50" fmla="*/ 0 w 27"/>
                <a:gd name="T51" fmla="*/ 1 h 8"/>
                <a:gd name="T52" fmla="*/ 0 w 27"/>
                <a:gd name="T53" fmla="*/ 1 h 8"/>
                <a:gd name="T54" fmla="*/ 0 w 27"/>
                <a:gd name="T55" fmla="*/ 1 h 8"/>
                <a:gd name="T56" fmla="*/ 0 w 27"/>
                <a:gd name="T57" fmla="*/ 1 h 8"/>
                <a:gd name="T58" fmla="*/ 0 w 27"/>
                <a:gd name="T59" fmla="*/ 1 h 8"/>
                <a:gd name="T60" fmla="*/ 0 w 27"/>
                <a:gd name="T61" fmla="*/ 1 h 8"/>
                <a:gd name="T62" fmla="*/ 0 w 27"/>
                <a:gd name="T63" fmla="*/ 1 h 8"/>
                <a:gd name="T64" fmla="*/ 0 w 27"/>
                <a:gd name="T65" fmla="*/ 0 h 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
                <a:gd name="T101" fmla="*/ 27 w 27"/>
                <a:gd name="T102" fmla="*/ 8 h 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
                  <a:moveTo>
                    <a:pt x="3" y="0"/>
                  </a:moveTo>
                  <a:lnTo>
                    <a:pt x="6" y="1"/>
                  </a:lnTo>
                  <a:lnTo>
                    <a:pt x="10" y="1"/>
                  </a:lnTo>
                  <a:lnTo>
                    <a:pt x="13" y="1"/>
                  </a:lnTo>
                  <a:lnTo>
                    <a:pt x="15" y="1"/>
                  </a:lnTo>
                  <a:lnTo>
                    <a:pt x="18" y="2"/>
                  </a:lnTo>
                  <a:lnTo>
                    <a:pt x="21" y="4"/>
                  </a:lnTo>
                  <a:lnTo>
                    <a:pt x="25" y="5"/>
                  </a:lnTo>
                  <a:lnTo>
                    <a:pt x="27" y="6"/>
                  </a:lnTo>
                  <a:lnTo>
                    <a:pt x="26" y="6"/>
                  </a:lnTo>
                  <a:lnTo>
                    <a:pt x="25" y="6"/>
                  </a:lnTo>
                  <a:lnTo>
                    <a:pt x="23" y="8"/>
                  </a:lnTo>
                  <a:lnTo>
                    <a:pt x="22" y="8"/>
                  </a:lnTo>
                  <a:lnTo>
                    <a:pt x="21" y="6"/>
                  </a:lnTo>
                  <a:lnTo>
                    <a:pt x="20" y="6"/>
                  </a:lnTo>
                  <a:lnTo>
                    <a:pt x="19" y="6"/>
                  </a:lnTo>
                  <a:lnTo>
                    <a:pt x="18" y="5"/>
                  </a:lnTo>
                  <a:lnTo>
                    <a:pt x="17" y="6"/>
                  </a:lnTo>
                  <a:lnTo>
                    <a:pt x="13" y="6"/>
                  </a:lnTo>
                  <a:lnTo>
                    <a:pt x="11" y="6"/>
                  </a:lnTo>
                  <a:lnTo>
                    <a:pt x="8" y="5"/>
                  </a:lnTo>
                  <a:lnTo>
                    <a:pt x="7" y="5"/>
                  </a:lnTo>
                  <a:lnTo>
                    <a:pt x="7" y="4"/>
                  </a:lnTo>
                  <a:lnTo>
                    <a:pt x="6" y="4"/>
                  </a:lnTo>
                  <a:lnTo>
                    <a:pt x="5" y="4"/>
                  </a:lnTo>
                  <a:lnTo>
                    <a:pt x="4" y="4"/>
                  </a:lnTo>
                  <a:lnTo>
                    <a:pt x="2" y="4"/>
                  </a:lnTo>
                  <a:lnTo>
                    <a:pt x="0" y="4"/>
                  </a:lnTo>
                  <a:lnTo>
                    <a:pt x="2" y="3"/>
                  </a:lnTo>
                  <a:lnTo>
                    <a:pt x="3" y="2"/>
                  </a:lnTo>
                  <a:lnTo>
                    <a:pt x="3" y="1"/>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8" name="Freeform 507"/>
            <p:cNvSpPr>
              <a:spLocks/>
            </p:cNvSpPr>
            <p:nvPr/>
          </p:nvSpPr>
          <p:spPr bwMode="auto">
            <a:xfrm>
              <a:off x="5441" y="2723"/>
              <a:ext cx="10" cy="3"/>
            </a:xfrm>
            <a:custGeom>
              <a:avLst/>
              <a:gdLst>
                <a:gd name="T0" fmla="*/ 0 w 19"/>
                <a:gd name="T1" fmla="*/ 1 h 6"/>
                <a:gd name="T2" fmla="*/ 1 w 19"/>
                <a:gd name="T3" fmla="*/ 1 h 6"/>
                <a:gd name="T4" fmla="*/ 1 w 19"/>
                <a:gd name="T5" fmla="*/ 1 h 6"/>
                <a:gd name="T6" fmla="*/ 1 w 19"/>
                <a:gd name="T7" fmla="*/ 1 h 6"/>
                <a:gd name="T8" fmla="*/ 1 w 19"/>
                <a:gd name="T9" fmla="*/ 1 h 6"/>
                <a:gd name="T10" fmla="*/ 1 w 19"/>
                <a:gd name="T11" fmla="*/ 1 h 6"/>
                <a:gd name="T12" fmla="*/ 1 w 19"/>
                <a:gd name="T13" fmla="*/ 1 h 6"/>
                <a:gd name="T14" fmla="*/ 1 w 19"/>
                <a:gd name="T15" fmla="*/ 1 h 6"/>
                <a:gd name="T16" fmla="*/ 1 w 19"/>
                <a:gd name="T17" fmla="*/ 0 h 6"/>
                <a:gd name="T18" fmla="*/ 1 w 19"/>
                <a:gd name="T19" fmla="*/ 1 h 6"/>
                <a:gd name="T20" fmla="*/ 1 w 19"/>
                <a:gd name="T21" fmla="*/ 1 h 6"/>
                <a:gd name="T22" fmla="*/ 1 w 19"/>
                <a:gd name="T23" fmla="*/ 1 h 6"/>
                <a:gd name="T24" fmla="*/ 1 w 19"/>
                <a:gd name="T25" fmla="*/ 1 h 6"/>
                <a:gd name="T26" fmla="*/ 1 w 19"/>
                <a:gd name="T27" fmla="*/ 1 h 6"/>
                <a:gd name="T28" fmla="*/ 1 w 19"/>
                <a:gd name="T29" fmla="*/ 1 h 6"/>
                <a:gd name="T30" fmla="*/ 1 w 19"/>
                <a:gd name="T31" fmla="*/ 1 h 6"/>
                <a:gd name="T32" fmla="*/ 0 w 19"/>
                <a:gd name="T33" fmla="*/ 1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6"/>
                <a:gd name="T53" fmla="*/ 19 w 19"/>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6">
                  <a:moveTo>
                    <a:pt x="0" y="1"/>
                  </a:moveTo>
                  <a:lnTo>
                    <a:pt x="2" y="3"/>
                  </a:lnTo>
                  <a:lnTo>
                    <a:pt x="4" y="5"/>
                  </a:lnTo>
                  <a:lnTo>
                    <a:pt x="7" y="6"/>
                  </a:lnTo>
                  <a:lnTo>
                    <a:pt x="9" y="6"/>
                  </a:lnTo>
                  <a:lnTo>
                    <a:pt x="11" y="5"/>
                  </a:lnTo>
                  <a:lnTo>
                    <a:pt x="15" y="4"/>
                  </a:lnTo>
                  <a:lnTo>
                    <a:pt x="17" y="2"/>
                  </a:lnTo>
                  <a:lnTo>
                    <a:pt x="19" y="0"/>
                  </a:lnTo>
                  <a:lnTo>
                    <a:pt x="18" y="1"/>
                  </a:lnTo>
                  <a:lnTo>
                    <a:pt x="16" y="2"/>
                  </a:lnTo>
                  <a:lnTo>
                    <a:pt x="15" y="3"/>
                  </a:lnTo>
                  <a:lnTo>
                    <a:pt x="12" y="3"/>
                  </a:lnTo>
                  <a:lnTo>
                    <a:pt x="10" y="3"/>
                  </a:lnTo>
                  <a:lnTo>
                    <a:pt x="7" y="3"/>
                  </a:lnTo>
                  <a:lnTo>
                    <a:pt x="2" y="2"/>
                  </a:lnTo>
                  <a:lnTo>
                    <a:pt x="0"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9" name="Freeform 508"/>
            <p:cNvSpPr>
              <a:spLocks/>
            </p:cNvSpPr>
            <p:nvPr/>
          </p:nvSpPr>
          <p:spPr bwMode="auto">
            <a:xfrm>
              <a:off x="5387" y="3032"/>
              <a:ext cx="36" cy="37"/>
            </a:xfrm>
            <a:custGeom>
              <a:avLst/>
              <a:gdLst>
                <a:gd name="T0" fmla="*/ 1 w 72"/>
                <a:gd name="T1" fmla="*/ 1 h 74"/>
                <a:gd name="T2" fmla="*/ 1 w 72"/>
                <a:gd name="T3" fmla="*/ 1 h 74"/>
                <a:gd name="T4" fmla="*/ 0 w 72"/>
                <a:gd name="T5" fmla="*/ 1 h 74"/>
                <a:gd name="T6" fmla="*/ 1 w 72"/>
                <a:gd name="T7" fmla="*/ 1 h 74"/>
                <a:gd name="T8" fmla="*/ 1 w 72"/>
                <a:gd name="T9" fmla="*/ 1 h 74"/>
                <a:gd name="T10" fmla="*/ 1 w 72"/>
                <a:gd name="T11" fmla="*/ 1 h 74"/>
                <a:gd name="T12" fmla="*/ 1 w 72"/>
                <a:gd name="T13" fmla="*/ 1 h 74"/>
                <a:gd name="T14" fmla="*/ 1 w 72"/>
                <a:gd name="T15" fmla="*/ 1 h 74"/>
                <a:gd name="T16" fmla="*/ 1 w 72"/>
                <a:gd name="T17" fmla="*/ 1 h 74"/>
                <a:gd name="T18" fmla="*/ 1 w 72"/>
                <a:gd name="T19" fmla="*/ 1 h 74"/>
                <a:gd name="T20" fmla="*/ 1 w 72"/>
                <a:gd name="T21" fmla="*/ 1 h 74"/>
                <a:gd name="T22" fmla="*/ 1 w 72"/>
                <a:gd name="T23" fmla="*/ 1 h 74"/>
                <a:gd name="T24" fmla="*/ 1 w 72"/>
                <a:gd name="T25" fmla="*/ 1 h 74"/>
                <a:gd name="T26" fmla="*/ 1 w 72"/>
                <a:gd name="T27" fmla="*/ 1 h 74"/>
                <a:gd name="T28" fmla="*/ 1 w 72"/>
                <a:gd name="T29" fmla="*/ 1 h 74"/>
                <a:gd name="T30" fmla="*/ 1 w 72"/>
                <a:gd name="T31" fmla="*/ 1 h 74"/>
                <a:gd name="T32" fmla="*/ 1 w 72"/>
                <a:gd name="T33" fmla="*/ 1 h 74"/>
                <a:gd name="T34" fmla="*/ 1 w 72"/>
                <a:gd name="T35" fmla="*/ 1 h 74"/>
                <a:gd name="T36" fmla="*/ 1 w 72"/>
                <a:gd name="T37" fmla="*/ 1 h 74"/>
                <a:gd name="T38" fmla="*/ 1 w 72"/>
                <a:gd name="T39" fmla="*/ 1 h 74"/>
                <a:gd name="T40" fmla="*/ 1 w 72"/>
                <a:gd name="T41" fmla="*/ 1 h 74"/>
                <a:gd name="T42" fmla="*/ 1 w 72"/>
                <a:gd name="T43" fmla="*/ 1 h 74"/>
                <a:gd name="T44" fmla="*/ 1 w 72"/>
                <a:gd name="T45" fmla="*/ 1 h 74"/>
                <a:gd name="T46" fmla="*/ 1 w 72"/>
                <a:gd name="T47" fmla="*/ 1 h 74"/>
                <a:gd name="T48" fmla="*/ 1 w 72"/>
                <a:gd name="T49" fmla="*/ 1 h 74"/>
                <a:gd name="T50" fmla="*/ 1 w 72"/>
                <a:gd name="T51" fmla="*/ 1 h 74"/>
                <a:gd name="T52" fmla="*/ 1 w 72"/>
                <a:gd name="T53" fmla="*/ 1 h 74"/>
                <a:gd name="T54" fmla="*/ 1 w 72"/>
                <a:gd name="T55" fmla="*/ 1 h 74"/>
                <a:gd name="T56" fmla="*/ 1 w 72"/>
                <a:gd name="T57" fmla="*/ 1 h 74"/>
                <a:gd name="T58" fmla="*/ 1 w 72"/>
                <a:gd name="T59" fmla="*/ 1 h 74"/>
                <a:gd name="T60" fmla="*/ 1 w 72"/>
                <a:gd name="T61" fmla="*/ 1 h 74"/>
                <a:gd name="T62" fmla="*/ 1 w 72"/>
                <a:gd name="T63" fmla="*/ 1 h 74"/>
                <a:gd name="T64" fmla="*/ 1 w 72"/>
                <a:gd name="T65" fmla="*/ 1 h 74"/>
                <a:gd name="T66" fmla="*/ 1 w 72"/>
                <a:gd name="T67" fmla="*/ 1 h 74"/>
                <a:gd name="T68" fmla="*/ 1 w 72"/>
                <a:gd name="T69" fmla="*/ 1 h 74"/>
                <a:gd name="T70" fmla="*/ 1 w 72"/>
                <a:gd name="T71" fmla="*/ 1 h 74"/>
                <a:gd name="T72" fmla="*/ 1 w 72"/>
                <a:gd name="T73" fmla="*/ 1 h 74"/>
                <a:gd name="T74" fmla="*/ 1 w 72"/>
                <a:gd name="T75" fmla="*/ 1 h 74"/>
                <a:gd name="T76" fmla="*/ 1 w 72"/>
                <a:gd name="T77" fmla="*/ 1 h 74"/>
                <a:gd name="T78" fmla="*/ 1 w 72"/>
                <a:gd name="T79" fmla="*/ 1 h 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2"/>
                <a:gd name="T121" fmla="*/ 0 h 74"/>
                <a:gd name="T122" fmla="*/ 72 w 72"/>
                <a:gd name="T123" fmla="*/ 74 h 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2" h="74">
                  <a:moveTo>
                    <a:pt x="25" y="0"/>
                  </a:moveTo>
                  <a:lnTo>
                    <a:pt x="20" y="1"/>
                  </a:lnTo>
                  <a:lnTo>
                    <a:pt x="15" y="2"/>
                  </a:lnTo>
                  <a:lnTo>
                    <a:pt x="6" y="4"/>
                  </a:lnTo>
                  <a:lnTo>
                    <a:pt x="0" y="7"/>
                  </a:lnTo>
                  <a:lnTo>
                    <a:pt x="0" y="17"/>
                  </a:lnTo>
                  <a:lnTo>
                    <a:pt x="1" y="30"/>
                  </a:lnTo>
                  <a:lnTo>
                    <a:pt x="1" y="40"/>
                  </a:lnTo>
                  <a:lnTo>
                    <a:pt x="2" y="46"/>
                  </a:lnTo>
                  <a:lnTo>
                    <a:pt x="4" y="46"/>
                  </a:lnTo>
                  <a:lnTo>
                    <a:pt x="5" y="46"/>
                  </a:lnTo>
                  <a:lnTo>
                    <a:pt x="8" y="46"/>
                  </a:lnTo>
                  <a:lnTo>
                    <a:pt x="8" y="45"/>
                  </a:lnTo>
                  <a:lnTo>
                    <a:pt x="9" y="43"/>
                  </a:lnTo>
                  <a:lnTo>
                    <a:pt x="9" y="42"/>
                  </a:lnTo>
                  <a:lnTo>
                    <a:pt x="10" y="42"/>
                  </a:lnTo>
                  <a:lnTo>
                    <a:pt x="11" y="42"/>
                  </a:lnTo>
                  <a:lnTo>
                    <a:pt x="13" y="43"/>
                  </a:lnTo>
                  <a:lnTo>
                    <a:pt x="16" y="43"/>
                  </a:lnTo>
                  <a:lnTo>
                    <a:pt x="17" y="43"/>
                  </a:lnTo>
                  <a:lnTo>
                    <a:pt x="18" y="41"/>
                  </a:lnTo>
                  <a:lnTo>
                    <a:pt x="19" y="36"/>
                  </a:lnTo>
                  <a:lnTo>
                    <a:pt x="21" y="33"/>
                  </a:lnTo>
                  <a:lnTo>
                    <a:pt x="23" y="31"/>
                  </a:lnTo>
                  <a:lnTo>
                    <a:pt x="25" y="31"/>
                  </a:lnTo>
                  <a:lnTo>
                    <a:pt x="29" y="32"/>
                  </a:lnTo>
                  <a:lnTo>
                    <a:pt x="33" y="34"/>
                  </a:lnTo>
                  <a:lnTo>
                    <a:pt x="35" y="35"/>
                  </a:lnTo>
                  <a:lnTo>
                    <a:pt x="35" y="40"/>
                  </a:lnTo>
                  <a:lnTo>
                    <a:pt x="38" y="49"/>
                  </a:lnTo>
                  <a:lnTo>
                    <a:pt x="39" y="58"/>
                  </a:lnTo>
                  <a:lnTo>
                    <a:pt x="39" y="64"/>
                  </a:lnTo>
                  <a:lnTo>
                    <a:pt x="40" y="65"/>
                  </a:lnTo>
                  <a:lnTo>
                    <a:pt x="41" y="68"/>
                  </a:lnTo>
                  <a:lnTo>
                    <a:pt x="43" y="69"/>
                  </a:lnTo>
                  <a:lnTo>
                    <a:pt x="46" y="69"/>
                  </a:lnTo>
                  <a:lnTo>
                    <a:pt x="49" y="69"/>
                  </a:lnTo>
                  <a:lnTo>
                    <a:pt x="54" y="70"/>
                  </a:lnTo>
                  <a:lnTo>
                    <a:pt x="58" y="72"/>
                  </a:lnTo>
                  <a:lnTo>
                    <a:pt x="63" y="73"/>
                  </a:lnTo>
                  <a:lnTo>
                    <a:pt x="65" y="74"/>
                  </a:lnTo>
                  <a:lnTo>
                    <a:pt x="67" y="74"/>
                  </a:lnTo>
                  <a:lnTo>
                    <a:pt x="69" y="74"/>
                  </a:lnTo>
                  <a:lnTo>
                    <a:pt x="71" y="73"/>
                  </a:lnTo>
                  <a:lnTo>
                    <a:pt x="72" y="71"/>
                  </a:lnTo>
                  <a:lnTo>
                    <a:pt x="72" y="68"/>
                  </a:lnTo>
                  <a:lnTo>
                    <a:pt x="71" y="64"/>
                  </a:lnTo>
                  <a:lnTo>
                    <a:pt x="67" y="62"/>
                  </a:lnTo>
                  <a:lnTo>
                    <a:pt x="63" y="59"/>
                  </a:lnTo>
                  <a:lnTo>
                    <a:pt x="61" y="59"/>
                  </a:lnTo>
                  <a:lnTo>
                    <a:pt x="58" y="58"/>
                  </a:lnTo>
                  <a:lnTo>
                    <a:pt x="56" y="58"/>
                  </a:lnTo>
                  <a:lnTo>
                    <a:pt x="55" y="58"/>
                  </a:lnTo>
                  <a:lnTo>
                    <a:pt x="54" y="58"/>
                  </a:lnTo>
                  <a:lnTo>
                    <a:pt x="53" y="58"/>
                  </a:lnTo>
                  <a:lnTo>
                    <a:pt x="51" y="56"/>
                  </a:lnTo>
                  <a:lnTo>
                    <a:pt x="51" y="53"/>
                  </a:lnTo>
                  <a:lnTo>
                    <a:pt x="51" y="50"/>
                  </a:lnTo>
                  <a:lnTo>
                    <a:pt x="50" y="49"/>
                  </a:lnTo>
                  <a:lnTo>
                    <a:pt x="50" y="47"/>
                  </a:lnTo>
                  <a:lnTo>
                    <a:pt x="50" y="43"/>
                  </a:lnTo>
                  <a:lnTo>
                    <a:pt x="50" y="41"/>
                  </a:lnTo>
                  <a:lnTo>
                    <a:pt x="49" y="39"/>
                  </a:lnTo>
                  <a:lnTo>
                    <a:pt x="50" y="36"/>
                  </a:lnTo>
                  <a:lnTo>
                    <a:pt x="54" y="32"/>
                  </a:lnTo>
                  <a:lnTo>
                    <a:pt x="55" y="27"/>
                  </a:lnTo>
                  <a:lnTo>
                    <a:pt x="55" y="24"/>
                  </a:lnTo>
                  <a:lnTo>
                    <a:pt x="54" y="22"/>
                  </a:lnTo>
                  <a:lnTo>
                    <a:pt x="53" y="19"/>
                  </a:lnTo>
                  <a:lnTo>
                    <a:pt x="50" y="18"/>
                  </a:lnTo>
                  <a:lnTo>
                    <a:pt x="49" y="17"/>
                  </a:lnTo>
                  <a:lnTo>
                    <a:pt x="48" y="15"/>
                  </a:lnTo>
                  <a:lnTo>
                    <a:pt x="46" y="12"/>
                  </a:lnTo>
                  <a:lnTo>
                    <a:pt x="44" y="9"/>
                  </a:lnTo>
                  <a:lnTo>
                    <a:pt x="42" y="7"/>
                  </a:lnTo>
                  <a:lnTo>
                    <a:pt x="40" y="4"/>
                  </a:lnTo>
                  <a:lnTo>
                    <a:pt x="35" y="3"/>
                  </a:lnTo>
                  <a:lnTo>
                    <a:pt x="31" y="1"/>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0" name="Freeform 509"/>
            <p:cNvSpPr>
              <a:spLocks/>
            </p:cNvSpPr>
            <p:nvPr/>
          </p:nvSpPr>
          <p:spPr bwMode="auto">
            <a:xfrm>
              <a:off x="5478" y="2731"/>
              <a:ext cx="5" cy="7"/>
            </a:xfrm>
            <a:custGeom>
              <a:avLst/>
              <a:gdLst>
                <a:gd name="T0" fmla="*/ 1 w 10"/>
                <a:gd name="T1" fmla="*/ 1 h 14"/>
                <a:gd name="T2" fmla="*/ 1 w 10"/>
                <a:gd name="T3" fmla="*/ 1 h 14"/>
                <a:gd name="T4" fmla="*/ 1 w 10"/>
                <a:gd name="T5" fmla="*/ 1 h 14"/>
                <a:gd name="T6" fmla="*/ 1 w 10"/>
                <a:gd name="T7" fmla="*/ 0 h 14"/>
                <a:gd name="T8" fmla="*/ 1 w 10"/>
                <a:gd name="T9" fmla="*/ 0 h 14"/>
                <a:gd name="T10" fmla="*/ 1 w 10"/>
                <a:gd name="T11" fmla="*/ 0 h 14"/>
                <a:gd name="T12" fmla="*/ 0 w 10"/>
                <a:gd name="T13" fmla="*/ 1 h 14"/>
                <a:gd name="T14" fmla="*/ 0 w 10"/>
                <a:gd name="T15" fmla="*/ 1 h 14"/>
                <a:gd name="T16" fmla="*/ 0 w 10"/>
                <a:gd name="T17" fmla="*/ 1 h 14"/>
                <a:gd name="T18" fmla="*/ 0 w 10"/>
                <a:gd name="T19" fmla="*/ 1 h 14"/>
                <a:gd name="T20" fmla="*/ 1 w 10"/>
                <a:gd name="T21" fmla="*/ 1 h 14"/>
                <a:gd name="T22" fmla="*/ 1 w 10"/>
                <a:gd name="T23" fmla="*/ 1 h 14"/>
                <a:gd name="T24" fmla="*/ 1 w 10"/>
                <a:gd name="T25" fmla="*/ 1 h 14"/>
                <a:gd name="T26" fmla="*/ 1 w 10"/>
                <a:gd name="T27" fmla="*/ 1 h 14"/>
                <a:gd name="T28" fmla="*/ 1 w 10"/>
                <a:gd name="T29" fmla="*/ 1 h 14"/>
                <a:gd name="T30" fmla="*/ 1 w 10"/>
                <a:gd name="T31" fmla="*/ 1 h 14"/>
                <a:gd name="T32" fmla="*/ 1 w 10"/>
                <a:gd name="T33" fmla="*/ 1 h 14"/>
                <a:gd name="T34" fmla="*/ 1 w 10"/>
                <a:gd name="T35" fmla="*/ 1 h 14"/>
                <a:gd name="T36" fmla="*/ 1 w 10"/>
                <a:gd name="T37" fmla="*/ 1 h 14"/>
                <a:gd name="T38" fmla="*/ 1 w 10"/>
                <a:gd name="T39" fmla="*/ 1 h 14"/>
                <a:gd name="T40" fmla="*/ 1 w 10"/>
                <a:gd name="T41" fmla="*/ 1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14"/>
                <a:gd name="T65" fmla="*/ 10 w 10"/>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14">
                  <a:moveTo>
                    <a:pt x="5" y="7"/>
                  </a:moveTo>
                  <a:lnTo>
                    <a:pt x="5" y="4"/>
                  </a:lnTo>
                  <a:lnTo>
                    <a:pt x="5" y="1"/>
                  </a:lnTo>
                  <a:lnTo>
                    <a:pt x="4" y="0"/>
                  </a:lnTo>
                  <a:lnTo>
                    <a:pt x="3" y="0"/>
                  </a:lnTo>
                  <a:lnTo>
                    <a:pt x="1" y="0"/>
                  </a:lnTo>
                  <a:lnTo>
                    <a:pt x="0" y="1"/>
                  </a:lnTo>
                  <a:lnTo>
                    <a:pt x="0" y="3"/>
                  </a:lnTo>
                  <a:lnTo>
                    <a:pt x="0" y="4"/>
                  </a:lnTo>
                  <a:lnTo>
                    <a:pt x="0" y="5"/>
                  </a:lnTo>
                  <a:lnTo>
                    <a:pt x="1" y="8"/>
                  </a:lnTo>
                  <a:lnTo>
                    <a:pt x="3" y="10"/>
                  </a:lnTo>
                  <a:lnTo>
                    <a:pt x="5" y="12"/>
                  </a:lnTo>
                  <a:lnTo>
                    <a:pt x="8" y="14"/>
                  </a:lnTo>
                  <a:lnTo>
                    <a:pt x="9" y="14"/>
                  </a:lnTo>
                  <a:lnTo>
                    <a:pt x="10" y="12"/>
                  </a:lnTo>
                  <a:lnTo>
                    <a:pt x="9" y="11"/>
                  </a:lnTo>
                  <a:lnTo>
                    <a:pt x="8" y="10"/>
                  </a:lnTo>
                  <a:lnTo>
                    <a:pt x="6" y="9"/>
                  </a:lnTo>
                  <a:lnTo>
                    <a:pt x="6" y="8"/>
                  </a:lnTo>
                  <a:lnTo>
                    <a:pt x="5"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1" name="Freeform 510"/>
            <p:cNvSpPr>
              <a:spLocks/>
            </p:cNvSpPr>
            <p:nvPr/>
          </p:nvSpPr>
          <p:spPr bwMode="auto">
            <a:xfrm>
              <a:off x="5435" y="2733"/>
              <a:ext cx="8" cy="5"/>
            </a:xfrm>
            <a:custGeom>
              <a:avLst/>
              <a:gdLst>
                <a:gd name="T0" fmla="*/ 1 w 15"/>
                <a:gd name="T1" fmla="*/ 1 h 10"/>
                <a:gd name="T2" fmla="*/ 1 w 15"/>
                <a:gd name="T3" fmla="*/ 1 h 10"/>
                <a:gd name="T4" fmla="*/ 1 w 15"/>
                <a:gd name="T5" fmla="*/ 1 h 10"/>
                <a:gd name="T6" fmla="*/ 1 w 15"/>
                <a:gd name="T7" fmla="*/ 1 h 10"/>
                <a:gd name="T8" fmla="*/ 0 w 15"/>
                <a:gd name="T9" fmla="*/ 1 h 10"/>
                <a:gd name="T10" fmla="*/ 1 w 15"/>
                <a:gd name="T11" fmla="*/ 1 h 10"/>
                <a:gd name="T12" fmla="*/ 1 w 15"/>
                <a:gd name="T13" fmla="*/ 1 h 10"/>
                <a:gd name="T14" fmla="*/ 1 w 15"/>
                <a:gd name="T15" fmla="*/ 1 h 10"/>
                <a:gd name="T16" fmla="*/ 1 w 15"/>
                <a:gd name="T17" fmla="*/ 0 h 10"/>
                <a:gd name="T18" fmla="*/ 1 w 15"/>
                <a:gd name="T19" fmla="*/ 0 h 10"/>
                <a:gd name="T20" fmla="*/ 1 w 15"/>
                <a:gd name="T21" fmla="*/ 1 h 10"/>
                <a:gd name="T22" fmla="*/ 1 w 15"/>
                <a:gd name="T23" fmla="*/ 1 h 10"/>
                <a:gd name="T24" fmla="*/ 1 w 15"/>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10"/>
                <a:gd name="T41" fmla="*/ 15 w 15"/>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10">
                  <a:moveTo>
                    <a:pt x="15" y="5"/>
                  </a:moveTo>
                  <a:lnTo>
                    <a:pt x="11" y="7"/>
                  </a:lnTo>
                  <a:lnTo>
                    <a:pt x="7" y="8"/>
                  </a:lnTo>
                  <a:lnTo>
                    <a:pt x="4" y="10"/>
                  </a:lnTo>
                  <a:lnTo>
                    <a:pt x="0" y="10"/>
                  </a:lnTo>
                  <a:lnTo>
                    <a:pt x="1" y="6"/>
                  </a:lnTo>
                  <a:lnTo>
                    <a:pt x="4" y="4"/>
                  </a:lnTo>
                  <a:lnTo>
                    <a:pt x="6" y="1"/>
                  </a:lnTo>
                  <a:lnTo>
                    <a:pt x="8" y="0"/>
                  </a:lnTo>
                  <a:lnTo>
                    <a:pt x="11" y="0"/>
                  </a:lnTo>
                  <a:lnTo>
                    <a:pt x="13" y="1"/>
                  </a:lnTo>
                  <a:lnTo>
                    <a:pt x="14" y="4"/>
                  </a:lnTo>
                  <a:lnTo>
                    <a:pt x="15" y="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2" name="Freeform 511"/>
            <p:cNvSpPr>
              <a:spLocks/>
            </p:cNvSpPr>
            <p:nvPr/>
          </p:nvSpPr>
          <p:spPr bwMode="auto">
            <a:xfrm>
              <a:off x="5489" y="2675"/>
              <a:ext cx="24" cy="27"/>
            </a:xfrm>
            <a:custGeom>
              <a:avLst/>
              <a:gdLst>
                <a:gd name="T0" fmla="*/ 0 w 49"/>
                <a:gd name="T1" fmla="*/ 1 h 53"/>
                <a:gd name="T2" fmla="*/ 0 w 49"/>
                <a:gd name="T3" fmla="*/ 1 h 53"/>
                <a:gd name="T4" fmla="*/ 0 w 49"/>
                <a:gd name="T5" fmla="*/ 1 h 53"/>
                <a:gd name="T6" fmla="*/ 0 w 49"/>
                <a:gd name="T7" fmla="*/ 1 h 53"/>
                <a:gd name="T8" fmla="*/ 0 w 49"/>
                <a:gd name="T9" fmla="*/ 1 h 53"/>
                <a:gd name="T10" fmla="*/ 0 w 49"/>
                <a:gd name="T11" fmla="*/ 1 h 53"/>
                <a:gd name="T12" fmla="*/ 0 w 49"/>
                <a:gd name="T13" fmla="*/ 1 h 53"/>
                <a:gd name="T14" fmla="*/ 0 w 49"/>
                <a:gd name="T15" fmla="*/ 1 h 53"/>
                <a:gd name="T16" fmla="*/ 0 w 49"/>
                <a:gd name="T17" fmla="*/ 1 h 53"/>
                <a:gd name="T18" fmla="*/ 0 w 49"/>
                <a:gd name="T19" fmla="*/ 1 h 53"/>
                <a:gd name="T20" fmla="*/ 0 w 49"/>
                <a:gd name="T21" fmla="*/ 1 h 53"/>
                <a:gd name="T22" fmla="*/ 0 w 49"/>
                <a:gd name="T23" fmla="*/ 1 h 53"/>
                <a:gd name="T24" fmla="*/ 0 w 49"/>
                <a:gd name="T25" fmla="*/ 1 h 53"/>
                <a:gd name="T26" fmla="*/ 0 w 49"/>
                <a:gd name="T27" fmla="*/ 1 h 53"/>
                <a:gd name="T28" fmla="*/ 0 w 49"/>
                <a:gd name="T29" fmla="*/ 1 h 53"/>
                <a:gd name="T30" fmla="*/ 0 w 49"/>
                <a:gd name="T31" fmla="*/ 1 h 53"/>
                <a:gd name="T32" fmla="*/ 0 w 49"/>
                <a:gd name="T33" fmla="*/ 1 h 53"/>
                <a:gd name="T34" fmla="*/ 0 w 49"/>
                <a:gd name="T35" fmla="*/ 1 h 53"/>
                <a:gd name="T36" fmla="*/ 0 w 49"/>
                <a:gd name="T37" fmla="*/ 1 h 53"/>
                <a:gd name="T38" fmla="*/ 0 w 49"/>
                <a:gd name="T39" fmla="*/ 1 h 53"/>
                <a:gd name="T40" fmla="*/ 0 w 49"/>
                <a:gd name="T41" fmla="*/ 1 h 53"/>
                <a:gd name="T42" fmla="*/ 0 w 49"/>
                <a:gd name="T43" fmla="*/ 1 h 53"/>
                <a:gd name="T44" fmla="*/ 0 w 49"/>
                <a:gd name="T45" fmla="*/ 1 h 53"/>
                <a:gd name="T46" fmla="*/ 0 w 49"/>
                <a:gd name="T47" fmla="*/ 1 h 53"/>
                <a:gd name="T48" fmla="*/ 0 w 49"/>
                <a:gd name="T49" fmla="*/ 1 h 53"/>
                <a:gd name="T50" fmla="*/ 0 w 49"/>
                <a:gd name="T51" fmla="*/ 1 h 53"/>
                <a:gd name="T52" fmla="*/ 0 w 49"/>
                <a:gd name="T53" fmla="*/ 1 h 53"/>
                <a:gd name="T54" fmla="*/ 0 w 49"/>
                <a:gd name="T55" fmla="*/ 1 h 53"/>
                <a:gd name="T56" fmla="*/ 0 w 49"/>
                <a:gd name="T57" fmla="*/ 1 h 53"/>
                <a:gd name="T58" fmla="*/ 0 w 49"/>
                <a:gd name="T59" fmla="*/ 1 h 53"/>
                <a:gd name="T60" fmla="*/ 0 w 49"/>
                <a:gd name="T61" fmla="*/ 1 h 53"/>
                <a:gd name="T62" fmla="*/ 0 w 49"/>
                <a:gd name="T63" fmla="*/ 1 h 53"/>
                <a:gd name="T64" fmla="*/ 0 w 49"/>
                <a:gd name="T65" fmla="*/ 1 h 53"/>
                <a:gd name="T66" fmla="*/ 0 w 49"/>
                <a:gd name="T67" fmla="*/ 1 h 53"/>
                <a:gd name="T68" fmla="*/ 0 w 49"/>
                <a:gd name="T69" fmla="*/ 1 h 53"/>
                <a:gd name="T70" fmla="*/ 0 w 49"/>
                <a:gd name="T71" fmla="*/ 1 h 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
                <a:gd name="T109" fmla="*/ 0 h 53"/>
                <a:gd name="T110" fmla="*/ 49 w 49"/>
                <a:gd name="T111" fmla="*/ 53 h 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 h="53">
                  <a:moveTo>
                    <a:pt x="49" y="48"/>
                  </a:moveTo>
                  <a:lnTo>
                    <a:pt x="47" y="45"/>
                  </a:lnTo>
                  <a:lnTo>
                    <a:pt x="44" y="40"/>
                  </a:lnTo>
                  <a:lnTo>
                    <a:pt x="41" y="35"/>
                  </a:lnTo>
                  <a:lnTo>
                    <a:pt x="37" y="31"/>
                  </a:lnTo>
                  <a:lnTo>
                    <a:pt x="39" y="31"/>
                  </a:lnTo>
                  <a:lnTo>
                    <a:pt x="41" y="31"/>
                  </a:lnTo>
                  <a:lnTo>
                    <a:pt x="43" y="31"/>
                  </a:lnTo>
                  <a:lnTo>
                    <a:pt x="44" y="32"/>
                  </a:lnTo>
                  <a:lnTo>
                    <a:pt x="41" y="27"/>
                  </a:lnTo>
                  <a:lnTo>
                    <a:pt x="38" y="22"/>
                  </a:lnTo>
                  <a:lnTo>
                    <a:pt x="35" y="18"/>
                  </a:lnTo>
                  <a:lnTo>
                    <a:pt x="32" y="16"/>
                  </a:lnTo>
                  <a:lnTo>
                    <a:pt x="28" y="13"/>
                  </a:lnTo>
                  <a:lnTo>
                    <a:pt x="21" y="8"/>
                  </a:lnTo>
                  <a:lnTo>
                    <a:pt x="13" y="4"/>
                  </a:lnTo>
                  <a:lnTo>
                    <a:pt x="6" y="0"/>
                  </a:lnTo>
                  <a:lnTo>
                    <a:pt x="7" y="1"/>
                  </a:lnTo>
                  <a:lnTo>
                    <a:pt x="8" y="2"/>
                  </a:lnTo>
                  <a:lnTo>
                    <a:pt x="8" y="4"/>
                  </a:lnTo>
                  <a:lnTo>
                    <a:pt x="7" y="4"/>
                  </a:lnTo>
                  <a:lnTo>
                    <a:pt x="7" y="5"/>
                  </a:lnTo>
                  <a:lnTo>
                    <a:pt x="6" y="5"/>
                  </a:lnTo>
                  <a:lnTo>
                    <a:pt x="8" y="7"/>
                  </a:lnTo>
                  <a:lnTo>
                    <a:pt x="12" y="9"/>
                  </a:lnTo>
                  <a:lnTo>
                    <a:pt x="15" y="13"/>
                  </a:lnTo>
                  <a:lnTo>
                    <a:pt x="19" y="16"/>
                  </a:lnTo>
                  <a:lnTo>
                    <a:pt x="15" y="14"/>
                  </a:lnTo>
                  <a:lnTo>
                    <a:pt x="11" y="12"/>
                  </a:lnTo>
                  <a:lnTo>
                    <a:pt x="5" y="10"/>
                  </a:lnTo>
                  <a:lnTo>
                    <a:pt x="0" y="9"/>
                  </a:lnTo>
                  <a:lnTo>
                    <a:pt x="3" y="12"/>
                  </a:lnTo>
                  <a:lnTo>
                    <a:pt x="4" y="13"/>
                  </a:lnTo>
                  <a:lnTo>
                    <a:pt x="3" y="14"/>
                  </a:lnTo>
                  <a:lnTo>
                    <a:pt x="0" y="15"/>
                  </a:lnTo>
                  <a:lnTo>
                    <a:pt x="4" y="15"/>
                  </a:lnTo>
                  <a:lnTo>
                    <a:pt x="8" y="15"/>
                  </a:lnTo>
                  <a:lnTo>
                    <a:pt x="13" y="16"/>
                  </a:lnTo>
                  <a:lnTo>
                    <a:pt x="16" y="17"/>
                  </a:lnTo>
                  <a:lnTo>
                    <a:pt x="21" y="20"/>
                  </a:lnTo>
                  <a:lnTo>
                    <a:pt x="26" y="23"/>
                  </a:lnTo>
                  <a:lnTo>
                    <a:pt x="31" y="27"/>
                  </a:lnTo>
                  <a:lnTo>
                    <a:pt x="36" y="31"/>
                  </a:lnTo>
                  <a:lnTo>
                    <a:pt x="31" y="31"/>
                  </a:lnTo>
                  <a:lnTo>
                    <a:pt x="27" y="30"/>
                  </a:lnTo>
                  <a:lnTo>
                    <a:pt x="23" y="28"/>
                  </a:lnTo>
                  <a:lnTo>
                    <a:pt x="21" y="27"/>
                  </a:lnTo>
                  <a:lnTo>
                    <a:pt x="19" y="25"/>
                  </a:lnTo>
                  <a:lnTo>
                    <a:pt x="18" y="24"/>
                  </a:lnTo>
                  <a:lnTo>
                    <a:pt x="16" y="23"/>
                  </a:lnTo>
                  <a:lnTo>
                    <a:pt x="15" y="23"/>
                  </a:lnTo>
                  <a:lnTo>
                    <a:pt x="13" y="23"/>
                  </a:lnTo>
                  <a:lnTo>
                    <a:pt x="9" y="23"/>
                  </a:lnTo>
                  <a:lnTo>
                    <a:pt x="7" y="23"/>
                  </a:lnTo>
                  <a:lnTo>
                    <a:pt x="6" y="23"/>
                  </a:lnTo>
                  <a:lnTo>
                    <a:pt x="12" y="24"/>
                  </a:lnTo>
                  <a:lnTo>
                    <a:pt x="18" y="27"/>
                  </a:lnTo>
                  <a:lnTo>
                    <a:pt x="21" y="28"/>
                  </a:lnTo>
                  <a:lnTo>
                    <a:pt x="24" y="30"/>
                  </a:lnTo>
                  <a:lnTo>
                    <a:pt x="27" y="31"/>
                  </a:lnTo>
                  <a:lnTo>
                    <a:pt x="30" y="32"/>
                  </a:lnTo>
                  <a:lnTo>
                    <a:pt x="34" y="35"/>
                  </a:lnTo>
                  <a:lnTo>
                    <a:pt x="36" y="36"/>
                  </a:lnTo>
                  <a:lnTo>
                    <a:pt x="38" y="39"/>
                  </a:lnTo>
                  <a:lnTo>
                    <a:pt x="43" y="44"/>
                  </a:lnTo>
                  <a:lnTo>
                    <a:pt x="46" y="48"/>
                  </a:lnTo>
                  <a:lnTo>
                    <a:pt x="49" y="53"/>
                  </a:lnTo>
                  <a:lnTo>
                    <a:pt x="49" y="52"/>
                  </a:lnTo>
                  <a:lnTo>
                    <a:pt x="49" y="51"/>
                  </a:lnTo>
                  <a:lnTo>
                    <a:pt x="49" y="50"/>
                  </a:lnTo>
                  <a:lnTo>
                    <a:pt x="49"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3" name="Freeform 512"/>
            <p:cNvSpPr>
              <a:spLocks/>
            </p:cNvSpPr>
            <p:nvPr/>
          </p:nvSpPr>
          <p:spPr bwMode="auto">
            <a:xfrm>
              <a:off x="5494" y="2696"/>
              <a:ext cx="22" cy="45"/>
            </a:xfrm>
            <a:custGeom>
              <a:avLst/>
              <a:gdLst>
                <a:gd name="T0" fmla="*/ 1 w 43"/>
                <a:gd name="T1" fmla="*/ 1 h 88"/>
                <a:gd name="T2" fmla="*/ 1 w 43"/>
                <a:gd name="T3" fmla="*/ 1 h 88"/>
                <a:gd name="T4" fmla="*/ 1 w 43"/>
                <a:gd name="T5" fmla="*/ 1 h 88"/>
                <a:gd name="T6" fmla="*/ 1 w 43"/>
                <a:gd name="T7" fmla="*/ 1 h 88"/>
                <a:gd name="T8" fmla="*/ 1 w 43"/>
                <a:gd name="T9" fmla="*/ 1 h 88"/>
                <a:gd name="T10" fmla="*/ 1 w 43"/>
                <a:gd name="T11" fmla="*/ 1 h 88"/>
                <a:gd name="T12" fmla="*/ 1 w 43"/>
                <a:gd name="T13" fmla="*/ 1 h 88"/>
                <a:gd name="T14" fmla="*/ 1 w 43"/>
                <a:gd name="T15" fmla="*/ 1 h 88"/>
                <a:gd name="T16" fmla="*/ 1 w 43"/>
                <a:gd name="T17" fmla="*/ 1 h 88"/>
                <a:gd name="T18" fmla="*/ 1 w 43"/>
                <a:gd name="T19" fmla="*/ 1 h 88"/>
                <a:gd name="T20" fmla="*/ 1 w 43"/>
                <a:gd name="T21" fmla="*/ 1 h 88"/>
                <a:gd name="T22" fmla="*/ 1 w 43"/>
                <a:gd name="T23" fmla="*/ 1 h 88"/>
                <a:gd name="T24" fmla="*/ 0 w 43"/>
                <a:gd name="T25" fmla="*/ 1 h 88"/>
                <a:gd name="T26" fmla="*/ 0 w 43"/>
                <a:gd name="T27" fmla="*/ 1 h 88"/>
                <a:gd name="T28" fmla="*/ 0 w 43"/>
                <a:gd name="T29" fmla="*/ 1 h 88"/>
                <a:gd name="T30" fmla="*/ 1 w 43"/>
                <a:gd name="T31" fmla="*/ 1 h 88"/>
                <a:gd name="T32" fmla="*/ 1 w 43"/>
                <a:gd name="T33" fmla="*/ 1 h 88"/>
                <a:gd name="T34" fmla="*/ 1 w 43"/>
                <a:gd name="T35" fmla="*/ 1 h 88"/>
                <a:gd name="T36" fmla="*/ 1 w 43"/>
                <a:gd name="T37" fmla="*/ 1 h 88"/>
                <a:gd name="T38" fmla="*/ 1 w 43"/>
                <a:gd name="T39" fmla="*/ 1 h 88"/>
                <a:gd name="T40" fmla="*/ 1 w 43"/>
                <a:gd name="T41" fmla="*/ 1 h 88"/>
                <a:gd name="T42" fmla="*/ 1 w 43"/>
                <a:gd name="T43" fmla="*/ 1 h 88"/>
                <a:gd name="T44" fmla="*/ 1 w 43"/>
                <a:gd name="T45" fmla="*/ 1 h 88"/>
                <a:gd name="T46" fmla="*/ 1 w 43"/>
                <a:gd name="T47" fmla="*/ 1 h 88"/>
                <a:gd name="T48" fmla="*/ 1 w 43"/>
                <a:gd name="T49" fmla="*/ 1 h 88"/>
                <a:gd name="T50" fmla="*/ 1 w 43"/>
                <a:gd name="T51" fmla="*/ 1 h 88"/>
                <a:gd name="T52" fmla="*/ 1 w 43"/>
                <a:gd name="T53" fmla="*/ 1 h 88"/>
                <a:gd name="T54" fmla="*/ 1 w 43"/>
                <a:gd name="T55" fmla="*/ 1 h 88"/>
                <a:gd name="T56" fmla="*/ 1 w 43"/>
                <a:gd name="T57" fmla="*/ 1 h 88"/>
                <a:gd name="T58" fmla="*/ 1 w 43"/>
                <a:gd name="T59" fmla="*/ 1 h 88"/>
                <a:gd name="T60" fmla="*/ 1 w 43"/>
                <a:gd name="T61" fmla="*/ 1 h 88"/>
                <a:gd name="T62" fmla="*/ 1 w 43"/>
                <a:gd name="T63" fmla="*/ 1 h 88"/>
                <a:gd name="T64" fmla="*/ 1 w 43"/>
                <a:gd name="T65" fmla="*/ 1 h 88"/>
                <a:gd name="T66" fmla="*/ 1 w 43"/>
                <a:gd name="T67" fmla="*/ 1 h 88"/>
                <a:gd name="T68" fmla="*/ 1 w 43"/>
                <a:gd name="T69" fmla="*/ 1 h 88"/>
                <a:gd name="T70" fmla="*/ 1 w 43"/>
                <a:gd name="T71" fmla="*/ 1 h 88"/>
                <a:gd name="T72" fmla="*/ 1 w 43"/>
                <a:gd name="T73" fmla="*/ 1 h 88"/>
                <a:gd name="T74" fmla="*/ 1 w 43"/>
                <a:gd name="T75" fmla="*/ 1 h 88"/>
                <a:gd name="T76" fmla="*/ 1 w 43"/>
                <a:gd name="T77" fmla="*/ 0 h 88"/>
                <a:gd name="T78" fmla="*/ 1 w 43"/>
                <a:gd name="T79" fmla="*/ 1 h 88"/>
                <a:gd name="T80" fmla="*/ 1 w 43"/>
                <a:gd name="T81" fmla="*/ 1 h 88"/>
                <a:gd name="T82" fmla="*/ 1 w 43"/>
                <a:gd name="T83" fmla="*/ 1 h 88"/>
                <a:gd name="T84" fmla="*/ 1 w 43"/>
                <a:gd name="T85" fmla="*/ 1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
                <a:gd name="T130" fmla="*/ 0 h 88"/>
                <a:gd name="T131" fmla="*/ 43 w 43"/>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 h="88">
                  <a:moveTo>
                    <a:pt x="40" y="17"/>
                  </a:moveTo>
                  <a:lnTo>
                    <a:pt x="41" y="18"/>
                  </a:lnTo>
                  <a:lnTo>
                    <a:pt x="42" y="19"/>
                  </a:lnTo>
                  <a:lnTo>
                    <a:pt x="42" y="20"/>
                  </a:lnTo>
                  <a:lnTo>
                    <a:pt x="43" y="22"/>
                  </a:lnTo>
                  <a:lnTo>
                    <a:pt x="43" y="25"/>
                  </a:lnTo>
                  <a:lnTo>
                    <a:pt x="43" y="32"/>
                  </a:lnTo>
                  <a:lnTo>
                    <a:pt x="43" y="39"/>
                  </a:lnTo>
                  <a:lnTo>
                    <a:pt x="43" y="43"/>
                  </a:lnTo>
                  <a:lnTo>
                    <a:pt x="42" y="47"/>
                  </a:lnTo>
                  <a:lnTo>
                    <a:pt x="41" y="53"/>
                  </a:lnTo>
                  <a:lnTo>
                    <a:pt x="38" y="57"/>
                  </a:lnTo>
                  <a:lnTo>
                    <a:pt x="34" y="62"/>
                  </a:lnTo>
                  <a:lnTo>
                    <a:pt x="34" y="64"/>
                  </a:lnTo>
                  <a:lnTo>
                    <a:pt x="34" y="66"/>
                  </a:lnTo>
                  <a:lnTo>
                    <a:pt x="34" y="70"/>
                  </a:lnTo>
                  <a:lnTo>
                    <a:pt x="35" y="73"/>
                  </a:lnTo>
                  <a:lnTo>
                    <a:pt x="35" y="76"/>
                  </a:lnTo>
                  <a:lnTo>
                    <a:pt x="34" y="78"/>
                  </a:lnTo>
                  <a:lnTo>
                    <a:pt x="32" y="79"/>
                  </a:lnTo>
                  <a:lnTo>
                    <a:pt x="30" y="80"/>
                  </a:lnTo>
                  <a:lnTo>
                    <a:pt x="30" y="83"/>
                  </a:lnTo>
                  <a:lnTo>
                    <a:pt x="28" y="85"/>
                  </a:lnTo>
                  <a:lnTo>
                    <a:pt x="26" y="86"/>
                  </a:lnTo>
                  <a:lnTo>
                    <a:pt x="25" y="88"/>
                  </a:lnTo>
                  <a:lnTo>
                    <a:pt x="23" y="87"/>
                  </a:lnTo>
                  <a:lnTo>
                    <a:pt x="20" y="86"/>
                  </a:lnTo>
                  <a:lnTo>
                    <a:pt x="19" y="85"/>
                  </a:lnTo>
                  <a:lnTo>
                    <a:pt x="17" y="84"/>
                  </a:lnTo>
                  <a:lnTo>
                    <a:pt x="16" y="84"/>
                  </a:lnTo>
                  <a:lnTo>
                    <a:pt x="13" y="84"/>
                  </a:lnTo>
                  <a:lnTo>
                    <a:pt x="12" y="84"/>
                  </a:lnTo>
                  <a:lnTo>
                    <a:pt x="10" y="84"/>
                  </a:lnTo>
                  <a:lnTo>
                    <a:pt x="8" y="84"/>
                  </a:lnTo>
                  <a:lnTo>
                    <a:pt x="5" y="83"/>
                  </a:lnTo>
                  <a:lnTo>
                    <a:pt x="3" y="80"/>
                  </a:lnTo>
                  <a:lnTo>
                    <a:pt x="1" y="79"/>
                  </a:lnTo>
                  <a:lnTo>
                    <a:pt x="0" y="76"/>
                  </a:lnTo>
                  <a:lnTo>
                    <a:pt x="0" y="70"/>
                  </a:lnTo>
                  <a:lnTo>
                    <a:pt x="0" y="65"/>
                  </a:lnTo>
                  <a:lnTo>
                    <a:pt x="0" y="62"/>
                  </a:lnTo>
                  <a:lnTo>
                    <a:pt x="0" y="59"/>
                  </a:lnTo>
                  <a:lnTo>
                    <a:pt x="0" y="57"/>
                  </a:lnTo>
                  <a:lnTo>
                    <a:pt x="0" y="55"/>
                  </a:lnTo>
                  <a:lnTo>
                    <a:pt x="0" y="53"/>
                  </a:lnTo>
                  <a:lnTo>
                    <a:pt x="1" y="51"/>
                  </a:lnTo>
                  <a:lnTo>
                    <a:pt x="2" y="50"/>
                  </a:lnTo>
                  <a:lnTo>
                    <a:pt x="3" y="48"/>
                  </a:lnTo>
                  <a:lnTo>
                    <a:pt x="3" y="47"/>
                  </a:lnTo>
                  <a:lnTo>
                    <a:pt x="4" y="48"/>
                  </a:lnTo>
                  <a:lnTo>
                    <a:pt x="4" y="49"/>
                  </a:lnTo>
                  <a:lnTo>
                    <a:pt x="5" y="50"/>
                  </a:lnTo>
                  <a:lnTo>
                    <a:pt x="5" y="51"/>
                  </a:lnTo>
                  <a:lnTo>
                    <a:pt x="5" y="53"/>
                  </a:lnTo>
                  <a:lnTo>
                    <a:pt x="7" y="53"/>
                  </a:lnTo>
                  <a:lnTo>
                    <a:pt x="8" y="54"/>
                  </a:lnTo>
                  <a:lnTo>
                    <a:pt x="9" y="55"/>
                  </a:lnTo>
                  <a:lnTo>
                    <a:pt x="9" y="53"/>
                  </a:lnTo>
                  <a:lnTo>
                    <a:pt x="9" y="51"/>
                  </a:lnTo>
                  <a:lnTo>
                    <a:pt x="9" y="49"/>
                  </a:lnTo>
                  <a:lnTo>
                    <a:pt x="10" y="48"/>
                  </a:lnTo>
                  <a:lnTo>
                    <a:pt x="10" y="46"/>
                  </a:lnTo>
                  <a:lnTo>
                    <a:pt x="10" y="43"/>
                  </a:lnTo>
                  <a:lnTo>
                    <a:pt x="10" y="39"/>
                  </a:lnTo>
                  <a:lnTo>
                    <a:pt x="9" y="35"/>
                  </a:lnTo>
                  <a:lnTo>
                    <a:pt x="10" y="36"/>
                  </a:lnTo>
                  <a:lnTo>
                    <a:pt x="11" y="36"/>
                  </a:lnTo>
                  <a:lnTo>
                    <a:pt x="11" y="38"/>
                  </a:lnTo>
                  <a:lnTo>
                    <a:pt x="11" y="40"/>
                  </a:lnTo>
                  <a:lnTo>
                    <a:pt x="13" y="42"/>
                  </a:lnTo>
                  <a:lnTo>
                    <a:pt x="15" y="46"/>
                  </a:lnTo>
                  <a:lnTo>
                    <a:pt x="15" y="47"/>
                  </a:lnTo>
                  <a:lnTo>
                    <a:pt x="15" y="45"/>
                  </a:lnTo>
                  <a:lnTo>
                    <a:pt x="16" y="42"/>
                  </a:lnTo>
                  <a:lnTo>
                    <a:pt x="16" y="39"/>
                  </a:lnTo>
                  <a:lnTo>
                    <a:pt x="16" y="38"/>
                  </a:lnTo>
                  <a:lnTo>
                    <a:pt x="17" y="38"/>
                  </a:lnTo>
                  <a:lnTo>
                    <a:pt x="18" y="36"/>
                  </a:lnTo>
                  <a:lnTo>
                    <a:pt x="20" y="36"/>
                  </a:lnTo>
                  <a:lnTo>
                    <a:pt x="21" y="38"/>
                  </a:lnTo>
                  <a:lnTo>
                    <a:pt x="21" y="39"/>
                  </a:lnTo>
                  <a:lnTo>
                    <a:pt x="23" y="36"/>
                  </a:lnTo>
                  <a:lnTo>
                    <a:pt x="25" y="34"/>
                  </a:lnTo>
                  <a:lnTo>
                    <a:pt x="26" y="30"/>
                  </a:lnTo>
                  <a:lnTo>
                    <a:pt x="26" y="26"/>
                  </a:lnTo>
                  <a:lnTo>
                    <a:pt x="27" y="26"/>
                  </a:lnTo>
                  <a:lnTo>
                    <a:pt x="28" y="28"/>
                  </a:lnTo>
                  <a:lnTo>
                    <a:pt x="30" y="31"/>
                  </a:lnTo>
                  <a:lnTo>
                    <a:pt x="31" y="34"/>
                  </a:lnTo>
                  <a:lnTo>
                    <a:pt x="32" y="33"/>
                  </a:lnTo>
                  <a:lnTo>
                    <a:pt x="32" y="32"/>
                  </a:lnTo>
                  <a:lnTo>
                    <a:pt x="33" y="31"/>
                  </a:lnTo>
                  <a:lnTo>
                    <a:pt x="34" y="30"/>
                  </a:lnTo>
                  <a:lnTo>
                    <a:pt x="34" y="28"/>
                  </a:lnTo>
                  <a:lnTo>
                    <a:pt x="34" y="26"/>
                  </a:lnTo>
                  <a:lnTo>
                    <a:pt x="33" y="24"/>
                  </a:lnTo>
                  <a:lnTo>
                    <a:pt x="32" y="22"/>
                  </a:lnTo>
                  <a:lnTo>
                    <a:pt x="31" y="19"/>
                  </a:lnTo>
                  <a:lnTo>
                    <a:pt x="28" y="18"/>
                  </a:lnTo>
                  <a:lnTo>
                    <a:pt x="27" y="17"/>
                  </a:lnTo>
                  <a:lnTo>
                    <a:pt x="25" y="16"/>
                  </a:lnTo>
                  <a:lnTo>
                    <a:pt x="24" y="13"/>
                  </a:lnTo>
                  <a:lnTo>
                    <a:pt x="21" y="11"/>
                  </a:lnTo>
                  <a:lnTo>
                    <a:pt x="19" y="9"/>
                  </a:lnTo>
                  <a:lnTo>
                    <a:pt x="23" y="10"/>
                  </a:lnTo>
                  <a:lnTo>
                    <a:pt x="25" y="11"/>
                  </a:lnTo>
                  <a:lnTo>
                    <a:pt x="27" y="11"/>
                  </a:lnTo>
                  <a:lnTo>
                    <a:pt x="31" y="12"/>
                  </a:lnTo>
                  <a:lnTo>
                    <a:pt x="27" y="9"/>
                  </a:lnTo>
                  <a:lnTo>
                    <a:pt x="24" y="5"/>
                  </a:lnTo>
                  <a:lnTo>
                    <a:pt x="20" y="2"/>
                  </a:lnTo>
                  <a:lnTo>
                    <a:pt x="17" y="0"/>
                  </a:lnTo>
                  <a:lnTo>
                    <a:pt x="21" y="1"/>
                  </a:lnTo>
                  <a:lnTo>
                    <a:pt x="26" y="4"/>
                  </a:lnTo>
                  <a:lnTo>
                    <a:pt x="31" y="7"/>
                  </a:lnTo>
                  <a:lnTo>
                    <a:pt x="34" y="10"/>
                  </a:lnTo>
                  <a:lnTo>
                    <a:pt x="34" y="12"/>
                  </a:lnTo>
                  <a:lnTo>
                    <a:pt x="34" y="13"/>
                  </a:lnTo>
                  <a:lnTo>
                    <a:pt x="35" y="15"/>
                  </a:lnTo>
                  <a:lnTo>
                    <a:pt x="36" y="15"/>
                  </a:lnTo>
                  <a:lnTo>
                    <a:pt x="38" y="16"/>
                  </a:lnTo>
                  <a:lnTo>
                    <a:pt x="39" y="16"/>
                  </a:lnTo>
                  <a:lnTo>
                    <a:pt x="40" y="1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4" name="Freeform 513"/>
            <p:cNvSpPr>
              <a:spLocks/>
            </p:cNvSpPr>
            <p:nvPr/>
          </p:nvSpPr>
          <p:spPr bwMode="auto">
            <a:xfrm>
              <a:off x="5478" y="2712"/>
              <a:ext cx="7" cy="6"/>
            </a:xfrm>
            <a:custGeom>
              <a:avLst/>
              <a:gdLst>
                <a:gd name="T0" fmla="*/ 1 w 13"/>
                <a:gd name="T1" fmla="*/ 1 h 10"/>
                <a:gd name="T2" fmla="*/ 1 w 13"/>
                <a:gd name="T3" fmla="*/ 1 h 10"/>
                <a:gd name="T4" fmla="*/ 1 w 13"/>
                <a:gd name="T5" fmla="*/ 1 h 10"/>
                <a:gd name="T6" fmla="*/ 1 w 13"/>
                <a:gd name="T7" fmla="*/ 1 h 10"/>
                <a:gd name="T8" fmla="*/ 1 w 13"/>
                <a:gd name="T9" fmla="*/ 1 h 10"/>
                <a:gd name="T10" fmla="*/ 1 w 13"/>
                <a:gd name="T11" fmla="*/ 1 h 10"/>
                <a:gd name="T12" fmla="*/ 1 w 13"/>
                <a:gd name="T13" fmla="*/ 1 h 10"/>
                <a:gd name="T14" fmla="*/ 1 w 13"/>
                <a:gd name="T15" fmla="*/ 1 h 10"/>
                <a:gd name="T16" fmla="*/ 0 w 13"/>
                <a:gd name="T17" fmla="*/ 0 h 10"/>
                <a:gd name="T18" fmla="*/ 1 w 13"/>
                <a:gd name="T19" fmla="*/ 1 h 10"/>
                <a:gd name="T20" fmla="*/ 1 w 13"/>
                <a:gd name="T21" fmla="*/ 1 h 10"/>
                <a:gd name="T22" fmla="*/ 1 w 13"/>
                <a:gd name="T23" fmla="*/ 1 h 10"/>
                <a:gd name="T24" fmla="*/ 1 w 13"/>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0"/>
                <a:gd name="T41" fmla="*/ 13 w 1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0">
                  <a:moveTo>
                    <a:pt x="9" y="4"/>
                  </a:moveTo>
                  <a:lnTo>
                    <a:pt x="10" y="6"/>
                  </a:lnTo>
                  <a:lnTo>
                    <a:pt x="11" y="8"/>
                  </a:lnTo>
                  <a:lnTo>
                    <a:pt x="12" y="9"/>
                  </a:lnTo>
                  <a:lnTo>
                    <a:pt x="13" y="10"/>
                  </a:lnTo>
                  <a:lnTo>
                    <a:pt x="8" y="9"/>
                  </a:lnTo>
                  <a:lnTo>
                    <a:pt x="4" y="7"/>
                  </a:lnTo>
                  <a:lnTo>
                    <a:pt x="1" y="3"/>
                  </a:lnTo>
                  <a:lnTo>
                    <a:pt x="0" y="0"/>
                  </a:lnTo>
                  <a:lnTo>
                    <a:pt x="2" y="1"/>
                  </a:lnTo>
                  <a:lnTo>
                    <a:pt x="4" y="2"/>
                  </a:lnTo>
                  <a:lnTo>
                    <a:pt x="6" y="3"/>
                  </a:lnTo>
                  <a:lnTo>
                    <a:pt x="9"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5" name="Freeform 514"/>
            <p:cNvSpPr>
              <a:spLocks/>
            </p:cNvSpPr>
            <p:nvPr/>
          </p:nvSpPr>
          <p:spPr bwMode="auto">
            <a:xfrm>
              <a:off x="5473" y="2703"/>
              <a:ext cx="11" cy="9"/>
            </a:xfrm>
            <a:custGeom>
              <a:avLst/>
              <a:gdLst>
                <a:gd name="T0" fmla="*/ 1 w 22"/>
                <a:gd name="T1" fmla="*/ 0 h 19"/>
                <a:gd name="T2" fmla="*/ 1 w 22"/>
                <a:gd name="T3" fmla="*/ 0 h 19"/>
                <a:gd name="T4" fmla="*/ 1 w 22"/>
                <a:gd name="T5" fmla="*/ 0 h 19"/>
                <a:gd name="T6" fmla="*/ 1 w 22"/>
                <a:gd name="T7" fmla="*/ 0 h 19"/>
                <a:gd name="T8" fmla="*/ 0 w 22"/>
                <a:gd name="T9" fmla="*/ 0 h 19"/>
                <a:gd name="T10" fmla="*/ 1 w 22"/>
                <a:gd name="T11" fmla="*/ 0 h 19"/>
                <a:gd name="T12" fmla="*/ 1 w 22"/>
                <a:gd name="T13" fmla="*/ 0 h 19"/>
                <a:gd name="T14" fmla="*/ 1 w 22"/>
                <a:gd name="T15" fmla="*/ 0 h 19"/>
                <a:gd name="T16" fmla="*/ 1 w 22"/>
                <a:gd name="T17" fmla="*/ 0 h 19"/>
                <a:gd name="T18" fmla="*/ 1 w 22"/>
                <a:gd name="T19" fmla="*/ 0 h 19"/>
                <a:gd name="T20" fmla="*/ 1 w 22"/>
                <a:gd name="T21" fmla="*/ 0 h 19"/>
                <a:gd name="T22" fmla="*/ 1 w 22"/>
                <a:gd name="T23" fmla="*/ 0 h 19"/>
                <a:gd name="T24" fmla="*/ 1 w 22"/>
                <a:gd name="T25" fmla="*/ 0 h 19"/>
                <a:gd name="T26" fmla="*/ 1 w 22"/>
                <a:gd name="T27" fmla="*/ 0 h 19"/>
                <a:gd name="T28" fmla="*/ 1 w 22"/>
                <a:gd name="T29" fmla="*/ 0 h 19"/>
                <a:gd name="T30" fmla="*/ 1 w 22"/>
                <a:gd name="T31" fmla="*/ 0 h 19"/>
                <a:gd name="T32" fmla="*/ 1 w 22"/>
                <a:gd name="T33" fmla="*/ 0 h 19"/>
                <a:gd name="T34" fmla="*/ 1 w 22"/>
                <a:gd name="T35" fmla="*/ 0 h 19"/>
                <a:gd name="T36" fmla="*/ 1 w 22"/>
                <a:gd name="T37" fmla="*/ 0 h 19"/>
                <a:gd name="T38" fmla="*/ 1 w 22"/>
                <a:gd name="T39" fmla="*/ 0 h 19"/>
                <a:gd name="T40" fmla="*/ 1 w 22"/>
                <a:gd name="T41" fmla="*/ 0 h 19"/>
                <a:gd name="T42" fmla="*/ 1 w 22"/>
                <a:gd name="T43" fmla="*/ 0 h 19"/>
                <a:gd name="T44" fmla="*/ 1 w 22"/>
                <a:gd name="T45" fmla="*/ 0 h 19"/>
                <a:gd name="T46" fmla="*/ 1 w 22"/>
                <a:gd name="T47" fmla="*/ 0 h 19"/>
                <a:gd name="T48" fmla="*/ 1 w 22"/>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9"/>
                <a:gd name="T77" fmla="*/ 22 w 22"/>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9">
                  <a:moveTo>
                    <a:pt x="8" y="15"/>
                  </a:moveTo>
                  <a:lnTo>
                    <a:pt x="5" y="12"/>
                  </a:lnTo>
                  <a:lnTo>
                    <a:pt x="2" y="8"/>
                  </a:lnTo>
                  <a:lnTo>
                    <a:pt x="1" y="4"/>
                  </a:lnTo>
                  <a:lnTo>
                    <a:pt x="0" y="0"/>
                  </a:lnTo>
                  <a:lnTo>
                    <a:pt x="1" y="1"/>
                  </a:lnTo>
                  <a:lnTo>
                    <a:pt x="4" y="4"/>
                  </a:lnTo>
                  <a:lnTo>
                    <a:pt x="6" y="5"/>
                  </a:lnTo>
                  <a:lnTo>
                    <a:pt x="8" y="5"/>
                  </a:lnTo>
                  <a:lnTo>
                    <a:pt x="9" y="7"/>
                  </a:lnTo>
                  <a:lnTo>
                    <a:pt x="11" y="8"/>
                  </a:lnTo>
                  <a:lnTo>
                    <a:pt x="12" y="10"/>
                  </a:lnTo>
                  <a:lnTo>
                    <a:pt x="13" y="11"/>
                  </a:lnTo>
                  <a:lnTo>
                    <a:pt x="14" y="11"/>
                  </a:lnTo>
                  <a:lnTo>
                    <a:pt x="15" y="12"/>
                  </a:lnTo>
                  <a:lnTo>
                    <a:pt x="16" y="12"/>
                  </a:lnTo>
                  <a:lnTo>
                    <a:pt x="17" y="13"/>
                  </a:lnTo>
                  <a:lnTo>
                    <a:pt x="19" y="14"/>
                  </a:lnTo>
                  <a:lnTo>
                    <a:pt x="20" y="15"/>
                  </a:lnTo>
                  <a:lnTo>
                    <a:pt x="21" y="18"/>
                  </a:lnTo>
                  <a:lnTo>
                    <a:pt x="22" y="19"/>
                  </a:lnTo>
                  <a:lnTo>
                    <a:pt x="19" y="19"/>
                  </a:lnTo>
                  <a:lnTo>
                    <a:pt x="15" y="18"/>
                  </a:lnTo>
                  <a:lnTo>
                    <a:pt x="12" y="16"/>
                  </a:lnTo>
                  <a:lnTo>
                    <a:pt x="8"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6" name="Freeform 515"/>
            <p:cNvSpPr>
              <a:spLocks/>
            </p:cNvSpPr>
            <p:nvPr/>
          </p:nvSpPr>
          <p:spPr bwMode="auto">
            <a:xfrm>
              <a:off x="5454" y="2674"/>
              <a:ext cx="22" cy="7"/>
            </a:xfrm>
            <a:custGeom>
              <a:avLst/>
              <a:gdLst>
                <a:gd name="T0" fmla="*/ 1 w 44"/>
                <a:gd name="T1" fmla="*/ 0 h 15"/>
                <a:gd name="T2" fmla="*/ 1 w 44"/>
                <a:gd name="T3" fmla="*/ 0 h 15"/>
                <a:gd name="T4" fmla="*/ 1 w 44"/>
                <a:gd name="T5" fmla="*/ 0 h 15"/>
                <a:gd name="T6" fmla="*/ 1 w 44"/>
                <a:gd name="T7" fmla="*/ 0 h 15"/>
                <a:gd name="T8" fmla="*/ 1 w 44"/>
                <a:gd name="T9" fmla="*/ 0 h 15"/>
                <a:gd name="T10" fmla="*/ 1 w 44"/>
                <a:gd name="T11" fmla="*/ 0 h 15"/>
                <a:gd name="T12" fmla="*/ 1 w 44"/>
                <a:gd name="T13" fmla="*/ 0 h 15"/>
                <a:gd name="T14" fmla="*/ 1 w 44"/>
                <a:gd name="T15" fmla="*/ 0 h 15"/>
                <a:gd name="T16" fmla="*/ 0 w 44"/>
                <a:gd name="T17" fmla="*/ 0 h 15"/>
                <a:gd name="T18" fmla="*/ 1 w 44"/>
                <a:gd name="T19" fmla="*/ 0 h 15"/>
                <a:gd name="T20" fmla="*/ 1 w 44"/>
                <a:gd name="T21" fmla="*/ 0 h 15"/>
                <a:gd name="T22" fmla="*/ 1 w 44"/>
                <a:gd name="T23" fmla="*/ 0 h 15"/>
                <a:gd name="T24" fmla="*/ 1 w 44"/>
                <a:gd name="T25" fmla="*/ 0 h 15"/>
                <a:gd name="T26" fmla="*/ 1 w 44"/>
                <a:gd name="T27" fmla="*/ 0 h 15"/>
                <a:gd name="T28" fmla="*/ 1 w 44"/>
                <a:gd name="T29" fmla="*/ 0 h 15"/>
                <a:gd name="T30" fmla="*/ 1 w 44"/>
                <a:gd name="T31" fmla="*/ 0 h 15"/>
                <a:gd name="T32" fmla="*/ 1 w 44"/>
                <a:gd name="T33" fmla="*/ 0 h 15"/>
                <a:gd name="T34" fmla="*/ 1 w 44"/>
                <a:gd name="T35" fmla="*/ 0 h 15"/>
                <a:gd name="T36" fmla="*/ 1 w 44"/>
                <a:gd name="T37" fmla="*/ 0 h 15"/>
                <a:gd name="T38" fmla="*/ 1 w 44"/>
                <a:gd name="T39" fmla="*/ 0 h 15"/>
                <a:gd name="T40" fmla="*/ 1 w 44"/>
                <a:gd name="T41" fmla="*/ 0 h 15"/>
                <a:gd name="T42" fmla="*/ 1 w 44"/>
                <a:gd name="T43" fmla="*/ 0 h 15"/>
                <a:gd name="T44" fmla="*/ 1 w 44"/>
                <a:gd name="T45" fmla="*/ 0 h 15"/>
                <a:gd name="T46" fmla="*/ 1 w 44"/>
                <a:gd name="T47" fmla="*/ 0 h 15"/>
                <a:gd name="T48" fmla="*/ 1 w 44"/>
                <a:gd name="T49" fmla="*/ 0 h 15"/>
                <a:gd name="T50" fmla="*/ 1 w 44"/>
                <a:gd name="T51" fmla="*/ 0 h 15"/>
                <a:gd name="T52" fmla="*/ 1 w 44"/>
                <a:gd name="T53" fmla="*/ 0 h 15"/>
                <a:gd name="T54" fmla="*/ 1 w 44"/>
                <a:gd name="T55" fmla="*/ 0 h 15"/>
                <a:gd name="T56" fmla="*/ 1 w 44"/>
                <a:gd name="T57" fmla="*/ 0 h 15"/>
                <a:gd name="T58" fmla="*/ 1 w 44"/>
                <a:gd name="T59" fmla="*/ 0 h 15"/>
                <a:gd name="T60" fmla="*/ 1 w 44"/>
                <a:gd name="T61" fmla="*/ 0 h 15"/>
                <a:gd name="T62" fmla="*/ 1 w 44"/>
                <a:gd name="T63" fmla="*/ 0 h 15"/>
                <a:gd name="T64" fmla="*/ 1 w 44"/>
                <a:gd name="T65" fmla="*/ 0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
                <a:gd name="T100" fmla="*/ 0 h 15"/>
                <a:gd name="T101" fmla="*/ 44 w 44"/>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 h="15">
                  <a:moveTo>
                    <a:pt x="21" y="9"/>
                  </a:moveTo>
                  <a:lnTo>
                    <a:pt x="20" y="10"/>
                  </a:lnTo>
                  <a:lnTo>
                    <a:pt x="16" y="10"/>
                  </a:lnTo>
                  <a:lnTo>
                    <a:pt x="13" y="11"/>
                  </a:lnTo>
                  <a:lnTo>
                    <a:pt x="9" y="12"/>
                  </a:lnTo>
                  <a:lnTo>
                    <a:pt x="7" y="14"/>
                  </a:lnTo>
                  <a:lnTo>
                    <a:pt x="5" y="14"/>
                  </a:lnTo>
                  <a:lnTo>
                    <a:pt x="3" y="15"/>
                  </a:lnTo>
                  <a:lnTo>
                    <a:pt x="0" y="15"/>
                  </a:lnTo>
                  <a:lnTo>
                    <a:pt x="1" y="14"/>
                  </a:lnTo>
                  <a:lnTo>
                    <a:pt x="4" y="11"/>
                  </a:lnTo>
                  <a:lnTo>
                    <a:pt x="5" y="10"/>
                  </a:lnTo>
                  <a:lnTo>
                    <a:pt x="6" y="8"/>
                  </a:lnTo>
                  <a:lnTo>
                    <a:pt x="9" y="7"/>
                  </a:lnTo>
                  <a:lnTo>
                    <a:pt x="12" y="6"/>
                  </a:lnTo>
                  <a:lnTo>
                    <a:pt x="15" y="6"/>
                  </a:lnTo>
                  <a:lnTo>
                    <a:pt x="17" y="4"/>
                  </a:lnTo>
                  <a:lnTo>
                    <a:pt x="20" y="3"/>
                  </a:lnTo>
                  <a:lnTo>
                    <a:pt x="22" y="1"/>
                  </a:lnTo>
                  <a:lnTo>
                    <a:pt x="24" y="0"/>
                  </a:lnTo>
                  <a:lnTo>
                    <a:pt x="27" y="0"/>
                  </a:lnTo>
                  <a:lnTo>
                    <a:pt x="29" y="1"/>
                  </a:lnTo>
                  <a:lnTo>
                    <a:pt x="34" y="2"/>
                  </a:lnTo>
                  <a:lnTo>
                    <a:pt x="44" y="2"/>
                  </a:lnTo>
                  <a:lnTo>
                    <a:pt x="37" y="3"/>
                  </a:lnTo>
                  <a:lnTo>
                    <a:pt x="31" y="3"/>
                  </a:lnTo>
                  <a:lnTo>
                    <a:pt x="28" y="3"/>
                  </a:lnTo>
                  <a:lnTo>
                    <a:pt x="26" y="4"/>
                  </a:lnTo>
                  <a:lnTo>
                    <a:pt x="24" y="6"/>
                  </a:lnTo>
                  <a:lnTo>
                    <a:pt x="23" y="8"/>
                  </a:lnTo>
                  <a:lnTo>
                    <a:pt x="22" y="9"/>
                  </a:lnTo>
                  <a:lnTo>
                    <a:pt x="21"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7" name="Freeform 516"/>
            <p:cNvSpPr>
              <a:spLocks/>
            </p:cNvSpPr>
            <p:nvPr/>
          </p:nvSpPr>
          <p:spPr bwMode="auto">
            <a:xfrm>
              <a:off x="5525" y="2779"/>
              <a:ext cx="14" cy="42"/>
            </a:xfrm>
            <a:custGeom>
              <a:avLst/>
              <a:gdLst>
                <a:gd name="T0" fmla="*/ 1 w 27"/>
                <a:gd name="T1" fmla="*/ 0 h 83"/>
                <a:gd name="T2" fmla="*/ 1 w 27"/>
                <a:gd name="T3" fmla="*/ 1 h 83"/>
                <a:gd name="T4" fmla="*/ 1 w 27"/>
                <a:gd name="T5" fmla="*/ 1 h 83"/>
                <a:gd name="T6" fmla="*/ 1 w 27"/>
                <a:gd name="T7" fmla="*/ 1 h 83"/>
                <a:gd name="T8" fmla="*/ 1 w 27"/>
                <a:gd name="T9" fmla="*/ 1 h 83"/>
                <a:gd name="T10" fmla="*/ 1 w 27"/>
                <a:gd name="T11" fmla="*/ 1 h 83"/>
                <a:gd name="T12" fmla="*/ 1 w 27"/>
                <a:gd name="T13" fmla="*/ 1 h 83"/>
                <a:gd name="T14" fmla="*/ 1 w 27"/>
                <a:gd name="T15" fmla="*/ 1 h 83"/>
                <a:gd name="T16" fmla="*/ 1 w 27"/>
                <a:gd name="T17" fmla="*/ 1 h 83"/>
                <a:gd name="T18" fmla="*/ 1 w 27"/>
                <a:gd name="T19" fmla="*/ 1 h 83"/>
                <a:gd name="T20" fmla="*/ 1 w 27"/>
                <a:gd name="T21" fmla="*/ 1 h 83"/>
                <a:gd name="T22" fmla="*/ 1 w 27"/>
                <a:gd name="T23" fmla="*/ 1 h 83"/>
                <a:gd name="T24" fmla="*/ 0 w 27"/>
                <a:gd name="T25" fmla="*/ 1 h 83"/>
                <a:gd name="T26" fmla="*/ 1 w 27"/>
                <a:gd name="T27" fmla="*/ 1 h 83"/>
                <a:gd name="T28" fmla="*/ 1 w 27"/>
                <a:gd name="T29" fmla="*/ 1 h 83"/>
                <a:gd name="T30" fmla="*/ 1 w 27"/>
                <a:gd name="T31" fmla="*/ 1 h 83"/>
                <a:gd name="T32" fmla="*/ 1 w 27"/>
                <a:gd name="T33" fmla="*/ 1 h 83"/>
                <a:gd name="T34" fmla="*/ 1 w 27"/>
                <a:gd name="T35" fmla="*/ 1 h 83"/>
                <a:gd name="T36" fmla="*/ 1 w 27"/>
                <a:gd name="T37" fmla="*/ 1 h 83"/>
                <a:gd name="T38" fmla="*/ 1 w 27"/>
                <a:gd name="T39" fmla="*/ 1 h 83"/>
                <a:gd name="T40" fmla="*/ 1 w 27"/>
                <a:gd name="T41" fmla="*/ 1 h 83"/>
                <a:gd name="T42" fmla="*/ 1 w 27"/>
                <a:gd name="T43" fmla="*/ 1 h 83"/>
                <a:gd name="T44" fmla="*/ 1 w 27"/>
                <a:gd name="T45" fmla="*/ 1 h 83"/>
                <a:gd name="T46" fmla="*/ 1 w 27"/>
                <a:gd name="T47" fmla="*/ 1 h 83"/>
                <a:gd name="T48" fmla="*/ 1 w 27"/>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83"/>
                <a:gd name="T77" fmla="*/ 27 w 27"/>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83">
                  <a:moveTo>
                    <a:pt x="18" y="0"/>
                  </a:moveTo>
                  <a:lnTo>
                    <a:pt x="18" y="12"/>
                  </a:lnTo>
                  <a:lnTo>
                    <a:pt x="19" y="25"/>
                  </a:lnTo>
                  <a:lnTo>
                    <a:pt x="23" y="37"/>
                  </a:lnTo>
                  <a:lnTo>
                    <a:pt x="25" y="44"/>
                  </a:lnTo>
                  <a:lnTo>
                    <a:pt x="27" y="48"/>
                  </a:lnTo>
                  <a:lnTo>
                    <a:pt x="27" y="51"/>
                  </a:lnTo>
                  <a:lnTo>
                    <a:pt x="26" y="54"/>
                  </a:lnTo>
                  <a:lnTo>
                    <a:pt x="24" y="57"/>
                  </a:lnTo>
                  <a:lnTo>
                    <a:pt x="19" y="61"/>
                  </a:lnTo>
                  <a:lnTo>
                    <a:pt x="12" y="69"/>
                  </a:lnTo>
                  <a:lnTo>
                    <a:pt x="6" y="77"/>
                  </a:lnTo>
                  <a:lnTo>
                    <a:pt x="0" y="83"/>
                  </a:lnTo>
                  <a:lnTo>
                    <a:pt x="4" y="75"/>
                  </a:lnTo>
                  <a:lnTo>
                    <a:pt x="10" y="66"/>
                  </a:lnTo>
                  <a:lnTo>
                    <a:pt x="15" y="59"/>
                  </a:lnTo>
                  <a:lnTo>
                    <a:pt x="18" y="54"/>
                  </a:lnTo>
                  <a:lnTo>
                    <a:pt x="19" y="52"/>
                  </a:lnTo>
                  <a:lnTo>
                    <a:pt x="20" y="49"/>
                  </a:lnTo>
                  <a:lnTo>
                    <a:pt x="20" y="46"/>
                  </a:lnTo>
                  <a:lnTo>
                    <a:pt x="19" y="44"/>
                  </a:lnTo>
                  <a:lnTo>
                    <a:pt x="18" y="38"/>
                  </a:lnTo>
                  <a:lnTo>
                    <a:pt x="17" y="27"/>
                  </a:lnTo>
                  <a:lnTo>
                    <a:pt x="17" y="13"/>
                  </a:lnTo>
                  <a:lnTo>
                    <a:pt x="18"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8" name="Freeform 517"/>
            <p:cNvSpPr>
              <a:spLocks/>
            </p:cNvSpPr>
            <p:nvPr/>
          </p:nvSpPr>
          <p:spPr bwMode="auto">
            <a:xfrm>
              <a:off x="5503" y="2831"/>
              <a:ext cx="70" cy="117"/>
            </a:xfrm>
            <a:custGeom>
              <a:avLst/>
              <a:gdLst>
                <a:gd name="T0" fmla="*/ 1 w 140"/>
                <a:gd name="T1" fmla="*/ 1 h 234"/>
                <a:gd name="T2" fmla="*/ 1 w 140"/>
                <a:gd name="T3" fmla="*/ 1 h 234"/>
                <a:gd name="T4" fmla="*/ 1 w 140"/>
                <a:gd name="T5" fmla="*/ 1 h 234"/>
                <a:gd name="T6" fmla="*/ 1 w 140"/>
                <a:gd name="T7" fmla="*/ 1 h 234"/>
                <a:gd name="T8" fmla="*/ 1 w 140"/>
                <a:gd name="T9" fmla="*/ 1 h 234"/>
                <a:gd name="T10" fmla="*/ 1 w 140"/>
                <a:gd name="T11" fmla="*/ 1 h 234"/>
                <a:gd name="T12" fmla="*/ 1 w 140"/>
                <a:gd name="T13" fmla="*/ 1 h 234"/>
                <a:gd name="T14" fmla="*/ 1 w 140"/>
                <a:gd name="T15" fmla="*/ 1 h 234"/>
                <a:gd name="T16" fmla="*/ 1 w 140"/>
                <a:gd name="T17" fmla="*/ 1 h 234"/>
                <a:gd name="T18" fmla="*/ 1 w 140"/>
                <a:gd name="T19" fmla="*/ 1 h 234"/>
                <a:gd name="T20" fmla="*/ 1 w 140"/>
                <a:gd name="T21" fmla="*/ 1 h 234"/>
                <a:gd name="T22" fmla="*/ 1 w 140"/>
                <a:gd name="T23" fmla="*/ 1 h 234"/>
                <a:gd name="T24" fmla="*/ 1 w 140"/>
                <a:gd name="T25" fmla="*/ 1 h 234"/>
                <a:gd name="T26" fmla="*/ 1 w 140"/>
                <a:gd name="T27" fmla="*/ 1 h 234"/>
                <a:gd name="T28" fmla="*/ 1 w 140"/>
                <a:gd name="T29" fmla="*/ 1 h 234"/>
                <a:gd name="T30" fmla="*/ 1 w 140"/>
                <a:gd name="T31" fmla="*/ 1 h 234"/>
                <a:gd name="T32" fmla="*/ 1 w 140"/>
                <a:gd name="T33" fmla="*/ 1 h 234"/>
                <a:gd name="T34" fmla="*/ 1 w 140"/>
                <a:gd name="T35" fmla="*/ 1 h 234"/>
                <a:gd name="T36" fmla="*/ 1 w 140"/>
                <a:gd name="T37" fmla="*/ 1 h 234"/>
                <a:gd name="T38" fmla="*/ 1 w 140"/>
                <a:gd name="T39" fmla="*/ 1 h 234"/>
                <a:gd name="T40" fmla="*/ 1 w 140"/>
                <a:gd name="T41" fmla="*/ 1 h 234"/>
                <a:gd name="T42" fmla="*/ 1 w 140"/>
                <a:gd name="T43" fmla="*/ 1 h 234"/>
                <a:gd name="T44" fmla="*/ 1 w 140"/>
                <a:gd name="T45" fmla="*/ 1 h 234"/>
                <a:gd name="T46" fmla="*/ 1 w 140"/>
                <a:gd name="T47" fmla="*/ 1 h 234"/>
                <a:gd name="T48" fmla="*/ 1 w 140"/>
                <a:gd name="T49" fmla="*/ 1 h 234"/>
                <a:gd name="T50" fmla="*/ 1 w 140"/>
                <a:gd name="T51" fmla="*/ 1 h 234"/>
                <a:gd name="T52" fmla="*/ 1 w 140"/>
                <a:gd name="T53" fmla="*/ 1 h 234"/>
                <a:gd name="T54" fmla="*/ 1 w 140"/>
                <a:gd name="T55" fmla="*/ 1 h 234"/>
                <a:gd name="T56" fmla="*/ 1 w 140"/>
                <a:gd name="T57" fmla="*/ 1 h 234"/>
                <a:gd name="T58" fmla="*/ 1 w 140"/>
                <a:gd name="T59" fmla="*/ 1 h 234"/>
                <a:gd name="T60" fmla="*/ 1 w 140"/>
                <a:gd name="T61" fmla="*/ 1 h 234"/>
                <a:gd name="T62" fmla="*/ 1 w 140"/>
                <a:gd name="T63" fmla="*/ 1 h 234"/>
                <a:gd name="T64" fmla="*/ 1 w 140"/>
                <a:gd name="T65" fmla="*/ 1 h 234"/>
                <a:gd name="T66" fmla="*/ 1 w 140"/>
                <a:gd name="T67" fmla="*/ 1 h 234"/>
                <a:gd name="T68" fmla="*/ 1 w 140"/>
                <a:gd name="T69" fmla="*/ 1 h 234"/>
                <a:gd name="T70" fmla="*/ 1 w 140"/>
                <a:gd name="T71" fmla="*/ 1 h 234"/>
                <a:gd name="T72" fmla="*/ 1 w 140"/>
                <a:gd name="T73" fmla="*/ 1 h 234"/>
                <a:gd name="T74" fmla="*/ 1 w 140"/>
                <a:gd name="T75" fmla="*/ 1 h 234"/>
                <a:gd name="T76" fmla="*/ 1 w 140"/>
                <a:gd name="T77" fmla="*/ 1 h 2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0"/>
                <a:gd name="T118" fmla="*/ 0 h 234"/>
                <a:gd name="T119" fmla="*/ 140 w 140"/>
                <a:gd name="T120" fmla="*/ 234 h 2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0" h="234">
                  <a:moveTo>
                    <a:pt x="62" y="216"/>
                  </a:moveTo>
                  <a:lnTo>
                    <a:pt x="68" y="215"/>
                  </a:lnTo>
                  <a:lnTo>
                    <a:pt x="75" y="213"/>
                  </a:lnTo>
                  <a:lnTo>
                    <a:pt x="83" y="209"/>
                  </a:lnTo>
                  <a:lnTo>
                    <a:pt x="91" y="205"/>
                  </a:lnTo>
                  <a:lnTo>
                    <a:pt x="98" y="200"/>
                  </a:lnTo>
                  <a:lnTo>
                    <a:pt x="105" y="196"/>
                  </a:lnTo>
                  <a:lnTo>
                    <a:pt x="109" y="191"/>
                  </a:lnTo>
                  <a:lnTo>
                    <a:pt x="113" y="186"/>
                  </a:lnTo>
                  <a:lnTo>
                    <a:pt x="115" y="183"/>
                  </a:lnTo>
                  <a:lnTo>
                    <a:pt x="117" y="183"/>
                  </a:lnTo>
                  <a:lnTo>
                    <a:pt x="120" y="185"/>
                  </a:lnTo>
                  <a:lnTo>
                    <a:pt x="121" y="190"/>
                  </a:lnTo>
                  <a:lnTo>
                    <a:pt x="121" y="197"/>
                  </a:lnTo>
                  <a:lnTo>
                    <a:pt x="121" y="206"/>
                  </a:lnTo>
                  <a:lnTo>
                    <a:pt x="121" y="217"/>
                  </a:lnTo>
                  <a:lnTo>
                    <a:pt x="120" y="234"/>
                  </a:lnTo>
                  <a:lnTo>
                    <a:pt x="123" y="232"/>
                  </a:lnTo>
                  <a:lnTo>
                    <a:pt x="128" y="231"/>
                  </a:lnTo>
                  <a:lnTo>
                    <a:pt x="131" y="229"/>
                  </a:lnTo>
                  <a:lnTo>
                    <a:pt x="135" y="227"/>
                  </a:lnTo>
                  <a:lnTo>
                    <a:pt x="135" y="216"/>
                  </a:lnTo>
                  <a:lnTo>
                    <a:pt x="134" y="203"/>
                  </a:lnTo>
                  <a:lnTo>
                    <a:pt x="131" y="185"/>
                  </a:lnTo>
                  <a:lnTo>
                    <a:pt x="131" y="161"/>
                  </a:lnTo>
                  <a:lnTo>
                    <a:pt x="132" y="148"/>
                  </a:lnTo>
                  <a:lnTo>
                    <a:pt x="134" y="129"/>
                  </a:lnTo>
                  <a:lnTo>
                    <a:pt x="137" y="102"/>
                  </a:lnTo>
                  <a:lnTo>
                    <a:pt x="140" y="72"/>
                  </a:lnTo>
                  <a:lnTo>
                    <a:pt x="138" y="54"/>
                  </a:lnTo>
                  <a:lnTo>
                    <a:pt x="135" y="31"/>
                  </a:lnTo>
                  <a:lnTo>
                    <a:pt x="134" y="11"/>
                  </a:lnTo>
                  <a:lnTo>
                    <a:pt x="132" y="0"/>
                  </a:lnTo>
                  <a:lnTo>
                    <a:pt x="128" y="14"/>
                  </a:lnTo>
                  <a:lnTo>
                    <a:pt x="123" y="28"/>
                  </a:lnTo>
                  <a:lnTo>
                    <a:pt x="117" y="43"/>
                  </a:lnTo>
                  <a:lnTo>
                    <a:pt x="112" y="58"/>
                  </a:lnTo>
                  <a:lnTo>
                    <a:pt x="106" y="71"/>
                  </a:lnTo>
                  <a:lnTo>
                    <a:pt x="100" y="83"/>
                  </a:lnTo>
                  <a:lnTo>
                    <a:pt x="97" y="93"/>
                  </a:lnTo>
                  <a:lnTo>
                    <a:pt x="93" y="100"/>
                  </a:lnTo>
                  <a:lnTo>
                    <a:pt x="89" y="109"/>
                  </a:lnTo>
                  <a:lnTo>
                    <a:pt x="82" y="123"/>
                  </a:lnTo>
                  <a:lnTo>
                    <a:pt x="73" y="142"/>
                  </a:lnTo>
                  <a:lnTo>
                    <a:pt x="61" y="162"/>
                  </a:lnTo>
                  <a:lnTo>
                    <a:pt x="47" y="183"/>
                  </a:lnTo>
                  <a:lnTo>
                    <a:pt x="32" y="204"/>
                  </a:lnTo>
                  <a:lnTo>
                    <a:pt x="16" y="221"/>
                  </a:lnTo>
                  <a:lnTo>
                    <a:pt x="0" y="234"/>
                  </a:lnTo>
                  <a:lnTo>
                    <a:pt x="8" y="230"/>
                  </a:lnTo>
                  <a:lnTo>
                    <a:pt x="17" y="228"/>
                  </a:lnTo>
                  <a:lnTo>
                    <a:pt x="27" y="224"/>
                  </a:lnTo>
                  <a:lnTo>
                    <a:pt x="36" y="222"/>
                  </a:lnTo>
                  <a:lnTo>
                    <a:pt x="45" y="220"/>
                  </a:lnTo>
                  <a:lnTo>
                    <a:pt x="52" y="217"/>
                  </a:lnTo>
                  <a:lnTo>
                    <a:pt x="58" y="216"/>
                  </a:lnTo>
                  <a:lnTo>
                    <a:pt x="62" y="216"/>
                  </a:lnTo>
                  <a:lnTo>
                    <a:pt x="44" y="206"/>
                  </a:lnTo>
                  <a:lnTo>
                    <a:pt x="55" y="196"/>
                  </a:lnTo>
                  <a:lnTo>
                    <a:pt x="63" y="186"/>
                  </a:lnTo>
                  <a:lnTo>
                    <a:pt x="69" y="177"/>
                  </a:lnTo>
                  <a:lnTo>
                    <a:pt x="74" y="168"/>
                  </a:lnTo>
                  <a:lnTo>
                    <a:pt x="81" y="156"/>
                  </a:lnTo>
                  <a:lnTo>
                    <a:pt x="90" y="144"/>
                  </a:lnTo>
                  <a:lnTo>
                    <a:pt x="100" y="133"/>
                  </a:lnTo>
                  <a:lnTo>
                    <a:pt x="107" y="128"/>
                  </a:lnTo>
                  <a:lnTo>
                    <a:pt x="104" y="139"/>
                  </a:lnTo>
                  <a:lnTo>
                    <a:pt x="99" y="154"/>
                  </a:lnTo>
                  <a:lnTo>
                    <a:pt x="94" y="168"/>
                  </a:lnTo>
                  <a:lnTo>
                    <a:pt x="90" y="175"/>
                  </a:lnTo>
                  <a:lnTo>
                    <a:pt x="87" y="177"/>
                  </a:lnTo>
                  <a:lnTo>
                    <a:pt x="83" y="180"/>
                  </a:lnTo>
                  <a:lnTo>
                    <a:pt x="78" y="184"/>
                  </a:lnTo>
                  <a:lnTo>
                    <a:pt x="71" y="190"/>
                  </a:lnTo>
                  <a:lnTo>
                    <a:pt x="64" y="194"/>
                  </a:lnTo>
                  <a:lnTo>
                    <a:pt x="58" y="199"/>
                  </a:lnTo>
                  <a:lnTo>
                    <a:pt x="51" y="204"/>
                  </a:lnTo>
                  <a:lnTo>
                    <a:pt x="44" y="206"/>
                  </a:lnTo>
                  <a:lnTo>
                    <a:pt x="62" y="2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9" name="Freeform 518"/>
            <p:cNvSpPr>
              <a:spLocks/>
            </p:cNvSpPr>
            <p:nvPr/>
          </p:nvSpPr>
          <p:spPr bwMode="auto">
            <a:xfrm>
              <a:off x="5409" y="2859"/>
              <a:ext cx="18" cy="116"/>
            </a:xfrm>
            <a:custGeom>
              <a:avLst/>
              <a:gdLst>
                <a:gd name="T0" fmla="*/ 0 w 37"/>
                <a:gd name="T1" fmla="*/ 0 h 234"/>
                <a:gd name="T2" fmla="*/ 0 w 37"/>
                <a:gd name="T3" fmla="*/ 0 h 234"/>
                <a:gd name="T4" fmla="*/ 0 w 37"/>
                <a:gd name="T5" fmla="*/ 0 h 234"/>
                <a:gd name="T6" fmla="*/ 0 w 37"/>
                <a:gd name="T7" fmla="*/ 0 h 234"/>
                <a:gd name="T8" fmla="*/ 0 w 37"/>
                <a:gd name="T9" fmla="*/ 0 h 234"/>
                <a:gd name="T10" fmla="*/ 0 w 37"/>
                <a:gd name="T11" fmla="*/ 0 h 234"/>
                <a:gd name="T12" fmla="*/ 0 w 37"/>
                <a:gd name="T13" fmla="*/ 0 h 234"/>
                <a:gd name="T14" fmla="*/ 0 w 37"/>
                <a:gd name="T15" fmla="*/ 0 h 234"/>
                <a:gd name="T16" fmla="*/ 0 w 37"/>
                <a:gd name="T17" fmla="*/ 0 h 234"/>
                <a:gd name="T18" fmla="*/ 0 w 37"/>
                <a:gd name="T19" fmla="*/ 0 h 234"/>
                <a:gd name="T20" fmla="*/ 0 w 37"/>
                <a:gd name="T21" fmla="*/ 0 h 234"/>
                <a:gd name="T22" fmla="*/ 0 w 37"/>
                <a:gd name="T23" fmla="*/ 0 h 234"/>
                <a:gd name="T24" fmla="*/ 0 w 37"/>
                <a:gd name="T25" fmla="*/ 0 h 234"/>
                <a:gd name="T26" fmla="*/ 0 w 37"/>
                <a:gd name="T27" fmla="*/ 0 h 234"/>
                <a:gd name="T28" fmla="*/ 0 w 37"/>
                <a:gd name="T29" fmla="*/ 0 h 234"/>
                <a:gd name="T30" fmla="*/ 0 w 37"/>
                <a:gd name="T31" fmla="*/ 0 h 234"/>
                <a:gd name="T32" fmla="*/ 0 w 37"/>
                <a:gd name="T33" fmla="*/ 0 h 234"/>
                <a:gd name="T34" fmla="*/ 0 w 37"/>
                <a:gd name="T35" fmla="*/ 0 h 234"/>
                <a:gd name="T36" fmla="*/ 0 w 37"/>
                <a:gd name="T37" fmla="*/ 0 h 234"/>
                <a:gd name="T38" fmla="*/ 0 w 37"/>
                <a:gd name="T39" fmla="*/ 0 h 234"/>
                <a:gd name="T40" fmla="*/ 0 w 37"/>
                <a:gd name="T41" fmla="*/ 0 h 234"/>
                <a:gd name="T42" fmla="*/ 0 w 37"/>
                <a:gd name="T43" fmla="*/ 0 h 234"/>
                <a:gd name="T44" fmla="*/ 0 w 37"/>
                <a:gd name="T45" fmla="*/ 0 h 234"/>
                <a:gd name="T46" fmla="*/ 0 w 37"/>
                <a:gd name="T47" fmla="*/ 0 h 234"/>
                <a:gd name="T48" fmla="*/ 0 w 37"/>
                <a:gd name="T49" fmla="*/ 0 h 234"/>
                <a:gd name="T50" fmla="*/ 0 w 37"/>
                <a:gd name="T51" fmla="*/ 0 h 234"/>
                <a:gd name="T52" fmla="*/ 0 w 37"/>
                <a:gd name="T53" fmla="*/ 0 h 234"/>
                <a:gd name="T54" fmla="*/ 0 w 37"/>
                <a:gd name="T55" fmla="*/ 0 h 234"/>
                <a:gd name="T56" fmla="*/ 0 w 37"/>
                <a:gd name="T57" fmla="*/ 0 h 2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234"/>
                <a:gd name="T89" fmla="*/ 37 w 37"/>
                <a:gd name="T90" fmla="*/ 234 h 2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234">
                  <a:moveTo>
                    <a:pt x="31" y="0"/>
                  </a:moveTo>
                  <a:lnTo>
                    <a:pt x="34" y="26"/>
                  </a:lnTo>
                  <a:lnTo>
                    <a:pt x="36" y="67"/>
                  </a:lnTo>
                  <a:lnTo>
                    <a:pt x="37" y="110"/>
                  </a:lnTo>
                  <a:lnTo>
                    <a:pt x="37" y="137"/>
                  </a:lnTo>
                  <a:lnTo>
                    <a:pt x="36" y="151"/>
                  </a:lnTo>
                  <a:lnTo>
                    <a:pt x="34" y="179"/>
                  </a:lnTo>
                  <a:lnTo>
                    <a:pt x="31" y="209"/>
                  </a:lnTo>
                  <a:lnTo>
                    <a:pt x="28" y="234"/>
                  </a:lnTo>
                  <a:lnTo>
                    <a:pt x="28" y="213"/>
                  </a:lnTo>
                  <a:lnTo>
                    <a:pt x="28" y="199"/>
                  </a:lnTo>
                  <a:lnTo>
                    <a:pt x="27" y="190"/>
                  </a:lnTo>
                  <a:lnTo>
                    <a:pt x="26" y="184"/>
                  </a:lnTo>
                  <a:lnTo>
                    <a:pt x="22" y="189"/>
                  </a:lnTo>
                  <a:lnTo>
                    <a:pt x="19" y="194"/>
                  </a:lnTo>
                  <a:lnTo>
                    <a:pt x="15" y="199"/>
                  </a:lnTo>
                  <a:lnTo>
                    <a:pt x="13" y="203"/>
                  </a:lnTo>
                  <a:lnTo>
                    <a:pt x="11" y="206"/>
                  </a:lnTo>
                  <a:lnTo>
                    <a:pt x="7" y="211"/>
                  </a:lnTo>
                  <a:lnTo>
                    <a:pt x="4" y="217"/>
                  </a:lnTo>
                  <a:lnTo>
                    <a:pt x="0" y="221"/>
                  </a:lnTo>
                  <a:lnTo>
                    <a:pt x="5" y="205"/>
                  </a:lnTo>
                  <a:lnTo>
                    <a:pt x="12" y="175"/>
                  </a:lnTo>
                  <a:lnTo>
                    <a:pt x="19" y="145"/>
                  </a:lnTo>
                  <a:lnTo>
                    <a:pt x="20" y="126"/>
                  </a:lnTo>
                  <a:lnTo>
                    <a:pt x="29" y="105"/>
                  </a:lnTo>
                  <a:lnTo>
                    <a:pt x="31" y="68"/>
                  </a:lnTo>
                  <a:lnTo>
                    <a:pt x="31" y="28"/>
                  </a:lnTo>
                  <a:lnTo>
                    <a:pt x="3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0" name="Freeform 519"/>
            <p:cNvSpPr>
              <a:spLocks/>
            </p:cNvSpPr>
            <p:nvPr/>
          </p:nvSpPr>
          <p:spPr bwMode="auto">
            <a:xfrm>
              <a:off x="5483" y="2922"/>
              <a:ext cx="4" cy="10"/>
            </a:xfrm>
            <a:custGeom>
              <a:avLst/>
              <a:gdLst>
                <a:gd name="T0" fmla="*/ 1 w 8"/>
                <a:gd name="T1" fmla="*/ 1 h 20"/>
                <a:gd name="T2" fmla="*/ 1 w 8"/>
                <a:gd name="T3" fmla="*/ 1 h 20"/>
                <a:gd name="T4" fmla="*/ 1 w 8"/>
                <a:gd name="T5" fmla="*/ 1 h 20"/>
                <a:gd name="T6" fmla="*/ 1 w 8"/>
                <a:gd name="T7" fmla="*/ 1 h 20"/>
                <a:gd name="T8" fmla="*/ 1 w 8"/>
                <a:gd name="T9" fmla="*/ 1 h 20"/>
                <a:gd name="T10" fmla="*/ 1 w 8"/>
                <a:gd name="T11" fmla="*/ 1 h 20"/>
                <a:gd name="T12" fmla="*/ 1 w 8"/>
                <a:gd name="T13" fmla="*/ 1 h 20"/>
                <a:gd name="T14" fmla="*/ 1 w 8"/>
                <a:gd name="T15" fmla="*/ 1 h 20"/>
                <a:gd name="T16" fmla="*/ 1 w 8"/>
                <a:gd name="T17" fmla="*/ 0 h 20"/>
                <a:gd name="T18" fmla="*/ 1 w 8"/>
                <a:gd name="T19" fmla="*/ 1 h 20"/>
                <a:gd name="T20" fmla="*/ 1 w 8"/>
                <a:gd name="T21" fmla="*/ 1 h 20"/>
                <a:gd name="T22" fmla="*/ 0 w 8"/>
                <a:gd name="T23" fmla="*/ 1 h 20"/>
                <a:gd name="T24" fmla="*/ 0 w 8"/>
                <a:gd name="T25" fmla="*/ 1 h 20"/>
                <a:gd name="T26" fmla="*/ 0 w 8"/>
                <a:gd name="T27" fmla="*/ 1 h 20"/>
                <a:gd name="T28" fmla="*/ 0 w 8"/>
                <a:gd name="T29" fmla="*/ 1 h 20"/>
                <a:gd name="T30" fmla="*/ 1 w 8"/>
                <a:gd name="T31" fmla="*/ 1 h 20"/>
                <a:gd name="T32" fmla="*/ 1 w 8"/>
                <a:gd name="T33" fmla="*/ 1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20"/>
                <a:gd name="T53" fmla="*/ 8 w 8"/>
                <a:gd name="T54" fmla="*/ 20 h 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20">
                  <a:moveTo>
                    <a:pt x="2" y="20"/>
                  </a:moveTo>
                  <a:lnTo>
                    <a:pt x="3" y="18"/>
                  </a:lnTo>
                  <a:lnTo>
                    <a:pt x="6" y="17"/>
                  </a:lnTo>
                  <a:lnTo>
                    <a:pt x="7" y="15"/>
                  </a:lnTo>
                  <a:lnTo>
                    <a:pt x="8" y="11"/>
                  </a:lnTo>
                  <a:lnTo>
                    <a:pt x="8" y="7"/>
                  </a:lnTo>
                  <a:lnTo>
                    <a:pt x="8" y="3"/>
                  </a:lnTo>
                  <a:lnTo>
                    <a:pt x="6" y="1"/>
                  </a:lnTo>
                  <a:lnTo>
                    <a:pt x="5" y="0"/>
                  </a:lnTo>
                  <a:lnTo>
                    <a:pt x="3" y="1"/>
                  </a:lnTo>
                  <a:lnTo>
                    <a:pt x="1" y="3"/>
                  </a:lnTo>
                  <a:lnTo>
                    <a:pt x="0" y="6"/>
                  </a:lnTo>
                  <a:lnTo>
                    <a:pt x="0" y="10"/>
                  </a:lnTo>
                  <a:lnTo>
                    <a:pt x="0" y="14"/>
                  </a:lnTo>
                  <a:lnTo>
                    <a:pt x="0" y="16"/>
                  </a:lnTo>
                  <a:lnTo>
                    <a:pt x="1" y="18"/>
                  </a:lnTo>
                  <a:lnTo>
                    <a:pt x="2"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1" name="Freeform 520"/>
            <p:cNvSpPr>
              <a:spLocks/>
            </p:cNvSpPr>
            <p:nvPr/>
          </p:nvSpPr>
          <p:spPr bwMode="auto">
            <a:xfrm>
              <a:off x="5483" y="2959"/>
              <a:ext cx="6" cy="10"/>
            </a:xfrm>
            <a:custGeom>
              <a:avLst/>
              <a:gdLst>
                <a:gd name="T0" fmla="*/ 1 w 11"/>
                <a:gd name="T1" fmla="*/ 1 h 19"/>
                <a:gd name="T2" fmla="*/ 1 w 11"/>
                <a:gd name="T3" fmla="*/ 1 h 19"/>
                <a:gd name="T4" fmla="*/ 1 w 11"/>
                <a:gd name="T5" fmla="*/ 1 h 19"/>
                <a:gd name="T6" fmla="*/ 1 w 11"/>
                <a:gd name="T7" fmla="*/ 1 h 19"/>
                <a:gd name="T8" fmla="*/ 1 w 11"/>
                <a:gd name="T9" fmla="*/ 1 h 19"/>
                <a:gd name="T10" fmla="*/ 1 w 11"/>
                <a:gd name="T11" fmla="*/ 1 h 19"/>
                <a:gd name="T12" fmla="*/ 1 w 11"/>
                <a:gd name="T13" fmla="*/ 1 h 19"/>
                <a:gd name="T14" fmla="*/ 1 w 11"/>
                <a:gd name="T15" fmla="*/ 1 h 19"/>
                <a:gd name="T16" fmla="*/ 1 w 11"/>
                <a:gd name="T17" fmla="*/ 0 h 19"/>
                <a:gd name="T18" fmla="*/ 0 w 11"/>
                <a:gd name="T19" fmla="*/ 1 h 19"/>
                <a:gd name="T20" fmla="*/ 0 w 11"/>
                <a:gd name="T21" fmla="*/ 1 h 19"/>
                <a:gd name="T22" fmla="*/ 1 w 11"/>
                <a:gd name="T23" fmla="*/ 1 h 19"/>
                <a:gd name="T24" fmla="*/ 1 w 11"/>
                <a:gd name="T25" fmla="*/ 1 h 19"/>
                <a:gd name="T26" fmla="*/ 1 w 11"/>
                <a:gd name="T27" fmla="*/ 1 h 19"/>
                <a:gd name="T28" fmla="*/ 1 w 11"/>
                <a:gd name="T29" fmla="*/ 1 h 19"/>
                <a:gd name="T30" fmla="*/ 1 w 11"/>
                <a:gd name="T31" fmla="*/ 1 h 19"/>
                <a:gd name="T32" fmla="*/ 1 w 11"/>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9"/>
                <a:gd name="T53" fmla="*/ 11 w 11"/>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9">
                  <a:moveTo>
                    <a:pt x="10" y="19"/>
                  </a:moveTo>
                  <a:lnTo>
                    <a:pt x="11" y="18"/>
                  </a:lnTo>
                  <a:lnTo>
                    <a:pt x="11" y="15"/>
                  </a:lnTo>
                  <a:lnTo>
                    <a:pt x="10" y="11"/>
                  </a:lnTo>
                  <a:lnTo>
                    <a:pt x="9" y="8"/>
                  </a:lnTo>
                  <a:lnTo>
                    <a:pt x="7" y="4"/>
                  </a:lnTo>
                  <a:lnTo>
                    <a:pt x="6" y="2"/>
                  </a:lnTo>
                  <a:lnTo>
                    <a:pt x="3" y="1"/>
                  </a:lnTo>
                  <a:lnTo>
                    <a:pt x="1" y="0"/>
                  </a:lnTo>
                  <a:lnTo>
                    <a:pt x="0" y="1"/>
                  </a:lnTo>
                  <a:lnTo>
                    <a:pt x="0" y="4"/>
                  </a:lnTo>
                  <a:lnTo>
                    <a:pt x="1" y="8"/>
                  </a:lnTo>
                  <a:lnTo>
                    <a:pt x="2" y="11"/>
                  </a:lnTo>
                  <a:lnTo>
                    <a:pt x="5" y="15"/>
                  </a:lnTo>
                  <a:lnTo>
                    <a:pt x="7" y="17"/>
                  </a:lnTo>
                  <a:lnTo>
                    <a:pt x="8" y="19"/>
                  </a:lnTo>
                  <a:lnTo>
                    <a:pt x="10" y="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2" name="Freeform 521"/>
            <p:cNvSpPr>
              <a:spLocks/>
            </p:cNvSpPr>
            <p:nvPr/>
          </p:nvSpPr>
          <p:spPr bwMode="auto">
            <a:xfrm>
              <a:off x="5454" y="2963"/>
              <a:ext cx="20" cy="15"/>
            </a:xfrm>
            <a:custGeom>
              <a:avLst/>
              <a:gdLst>
                <a:gd name="T0" fmla="*/ 0 w 40"/>
                <a:gd name="T1" fmla="*/ 1 h 30"/>
                <a:gd name="T2" fmla="*/ 1 w 40"/>
                <a:gd name="T3" fmla="*/ 1 h 30"/>
                <a:gd name="T4" fmla="*/ 1 w 40"/>
                <a:gd name="T5" fmla="*/ 1 h 30"/>
                <a:gd name="T6" fmla="*/ 1 w 40"/>
                <a:gd name="T7" fmla="*/ 1 h 30"/>
                <a:gd name="T8" fmla="*/ 1 w 40"/>
                <a:gd name="T9" fmla="*/ 0 h 30"/>
                <a:gd name="T10" fmla="*/ 1 w 40"/>
                <a:gd name="T11" fmla="*/ 1 h 30"/>
                <a:gd name="T12" fmla="*/ 1 w 40"/>
                <a:gd name="T13" fmla="*/ 1 h 30"/>
                <a:gd name="T14" fmla="*/ 1 w 40"/>
                <a:gd name="T15" fmla="*/ 1 h 30"/>
                <a:gd name="T16" fmla="*/ 1 w 40"/>
                <a:gd name="T17" fmla="*/ 1 h 30"/>
                <a:gd name="T18" fmla="*/ 1 w 40"/>
                <a:gd name="T19" fmla="*/ 1 h 30"/>
                <a:gd name="T20" fmla="*/ 1 w 40"/>
                <a:gd name="T21" fmla="*/ 1 h 30"/>
                <a:gd name="T22" fmla="*/ 1 w 40"/>
                <a:gd name="T23" fmla="*/ 1 h 30"/>
                <a:gd name="T24" fmla="*/ 1 w 40"/>
                <a:gd name="T25" fmla="*/ 1 h 30"/>
                <a:gd name="T26" fmla="*/ 1 w 40"/>
                <a:gd name="T27" fmla="*/ 1 h 30"/>
                <a:gd name="T28" fmla="*/ 1 w 40"/>
                <a:gd name="T29" fmla="*/ 1 h 30"/>
                <a:gd name="T30" fmla="*/ 1 w 40"/>
                <a:gd name="T31" fmla="*/ 1 h 30"/>
                <a:gd name="T32" fmla="*/ 0 w 40"/>
                <a:gd name="T33" fmla="*/ 1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0" y="30"/>
                  </a:moveTo>
                  <a:lnTo>
                    <a:pt x="9" y="23"/>
                  </a:lnTo>
                  <a:lnTo>
                    <a:pt x="20" y="13"/>
                  </a:lnTo>
                  <a:lnTo>
                    <a:pt x="28" y="4"/>
                  </a:lnTo>
                  <a:lnTo>
                    <a:pt x="32" y="0"/>
                  </a:lnTo>
                  <a:lnTo>
                    <a:pt x="35" y="1"/>
                  </a:lnTo>
                  <a:lnTo>
                    <a:pt x="37" y="3"/>
                  </a:lnTo>
                  <a:lnTo>
                    <a:pt x="39" y="5"/>
                  </a:lnTo>
                  <a:lnTo>
                    <a:pt x="40" y="8"/>
                  </a:lnTo>
                  <a:lnTo>
                    <a:pt x="37" y="10"/>
                  </a:lnTo>
                  <a:lnTo>
                    <a:pt x="34" y="13"/>
                  </a:lnTo>
                  <a:lnTo>
                    <a:pt x="28" y="17"/>
                  </a:lnTo>
                  <a:lnTo>
                    <a:pt x="22" y="20"/>
                  </a:lnTo>
                  <a:lnTo>
                    <a:pt x="16" y="24"/>
                  </a:lnTo>
                  <a:lnTo>
                    <a:pt x="11" y="27"/>
                  </a:lnTo>
                  <a:lnTo>
                    <a:pt x="5" y="28"/>
                  </a:lnTo>
                  <a:lnTo>
                    <a:pt x="0" y="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3" name="Freeform 522"/>
            <p:cNvSpPr>
              <a:spLocks/>
            </p:cNvSpPr>
            <p:nvPr/>
          </p:nvSpPr>
          <p:spPr bwMode="auto">
            <a:xfrm>
              <a:off x="5493" y="2903"/>
              <a:ext cx="20" cy="22"/>
            </a:xfrm>
            <a:custGeom>
              <a:avLst/>
              <a:gdLst>
                <a:gd name="T0" fmla="*/ 0 w 42"/>
                <a:gd name="T1" fmla="*/ 0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1 h 44"/>
                <a:gd name="T20" fmla="*/ 0 w 42"/>
                <a:gd name="T21" fmla="*/ 1 h 44"/>
                <a:gd name="T22" fmla="*/ 0 w 42"/>
                <a:gd name="T23" fmla="*/ 1 h 44"/>
                <a:gd name="T24" fmla="*/ 0 w 42"/>
                <a:gd name="T25" fmla="*/ 1 h 44"/>
                <a:gd name="T26" fmla="*/ 0 w 42"/>
                <a:gd name="T27" fmla="*/ 1 h 44"/>
                <a:gd name="T28" fmla="*/ 0 w 42"/>
                <a:gd name="T29" fmla="*/ 1 h 44"/>
                <a:gd name="T30" fmla="*/ 0 w 42"/>
                <a:gd name="T31" fmla="*/ 1 h 44"/>
                <a:gd name="T32" fmla="*/ 0 w 42"/>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4"/>
                <a:gd name="T53" fmla="*/ 42 w 42"/>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4">
                  <a:moveTo>
                    <a:pt x="42" y="0"/>
                  </a:moveTo>
                  <a:lnTo>
                    <a:pt x="35" y="11"/>
                  </a:lnTo>
                  <a:lnTo>
                    <a:pt x="27" y="24"/>
                  </a:lnTo>
                  <a:lnTo>
                    <a:pt x="19" y="36"/>
                  </a:lnTo>
                  <a:lnTo>
                    <a:pt x="12" y="44"/>
                  </a:lnTo>
                  <a:lnTo>
                    <a:pt x="8" y="40"/>
                  </a:lnTo>
                  <a:lnTo>
                    <a:pt x="5" y="36"/>
                  </a:lnTo>
                  <a:lnTo>
                    <a:pt x="3" y="32"/>
                  </a:lnTo>
                  <a:lnTo>
                    <a:pt x="0" y="29"/>
                  </a:lnTo>
                  <a:lnTo>
                    <a:pt x="5" y="25"/>
                  </a:lnTo>
                  <a:lnTo>
                    <a:pt x="11" y="23"/>
                  </a:lnTo>
                  <a:lnTo>
                    <a:pt x="16" y="18"/>
                  </a:lnTo>
                  <a:lnTo>
                    <a:pt x="23" y="15"/>
                  </a:lnTo>
                  <a:lnTo>
                    <a:pt x="29" y="10"/>
                  </a:lnTo>
                  <a:lnTo>
                    <a:pt x="35" y="7"/>
                  </a:lnTo>
                  <a:lnTo>
                    <a:pt x="39" y="3"/>
                  </a:lnTo>
                  <a:lnTo>
                    <a:pt x="42"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4" name="Freeform 523"/>
            <p:cNvSpPr>
              <a:spLocks/>
            </p:cNvSpPr>
            <p:nvPr/>
          </p:nvSpPr>
          <p:spPr bwMode="auto">
            <a:xfrm>
              <a:off x="5489" y="2836"/>
              <a:ext cx="43" cy="71"/>
            </a:xfrm>
            <a:custGeom>
              <a:avLst/>
              <a:gdLst>
                <a:gd name="T0" fmla="*/ 0 w 87"/>
                <a:gd name="T1" fmla="*/ 1 h 142"/>
                <a:gd name="T2" fmla="*/ 0 w 87"/>
                <a:gd name="T3" fmla="*/ 1 h 142"/>
                <a:gd name="T4" fmla="*/ 0 w 87"/>
                <a:gd name="T5" fmla="*/ 1 h 142"/>
                <a:gd name="T6" fmla="*/ 0 w 87"/>
                <a:gd name="T7" fmla="*/ 1 h 142"/>
                <a:gd name="T8" fmla="*/ 0 w 87"/>
                <a:gd name="T9" fmla="*/ 1 h 142"/>
                <a:gd name="T10" fmla="*/ 0 w 87"/>
                <a:gd name="T11" fmla="*/ 1 h 142"/>
                <a:gd name="T12" fmla="*/ 0 w 87"/>
                <a:gd name="T13" fmla="*/ 1 h 142"/>
                <a:gd name="T14" fmla="*/ 0 w 87"/>
                <a:gd name="T15" fmla="*/ 1 h 142"/>
                <a:gd name="T16" fmla="*/ 0 w 87"/>
                <a:gd name="T17" fmla="*/ 1 h 142"/>
                <a:gd name="T18" fmla="*/ 0 w 87"/>
                <a:gd name="T19" fmla="*/ 1 h 142"/>
                <a:gd name="T20" fmla="*/ 0 w 87"/>
                <a:gd name="T21" fmla="*/ 1 h 142"/>
                <a:gd name="T22" fmla="*/ 0 w 87"/>
                <a:gd name="T23" fmla="*/ 1 h 142"/>
                <a:gd name="T24" fmla="*/ 0 w 87"/>
                <a:gd name="T25" fmla="*/ 1 h 142"/>
                <a:gd name="T26" fmla="*/ 0 w 87"/>
                <a:gd name="T27" fmla="*/ 1 h 142"/>
                <a:gd name="T28" fmla="*/ 0 w 87"/>
                <a:gd name="T29" fmla="*/ 1 h 142"/>
                <a:gd name="T30" fmla="*/ 0 w 87"/>
                <a:gd name="T31" fmla="*/ 1 h 142"/>
                <a:gd name="T32" fmla="*/ 0 w 87"/>
                <a:gd name="T33" fmla="*/ 0 h 142"/>
                <a:gd name="T34" fmla="*/ 0 w 87"/>
                <a:gd name="T35" fmla="*/ 1 h 142"/>
                <a:gd name="T36" fmla="*/ 0 w 87"/>
                <a:gd name="T37" fmla="*/ 1 h 142"/>
                <a:gd name="T38" fmla="*/ 0 w 87"/>
                <a:gd name="T39" fmla="*/ 1 h 142"/>
                <a:gd name="T40" fmla="*/ 0 w 87"/>
                <a:gd name="T41" fmla="*/ 1 h 142"/>
                <a:gd name="T42" fmla="*/ 0 w 87"/>
                <a:gd name="T43" fmla="*/ 1 h 142"/>
                <a:gd name="T44" fmla="*/ 0 w 87"/>
                <a:gd name="T45" fmla="*/ 1 h 142"/>
                <a:gd name="T46" fmla="*/ 0 w 87"/>
                <a:gd name="T47" fmla="*/ 1 h 142"/>
                <a:gd name="T48" fmla="*/ 0 w 87"/>
                <a:gd name="T49" fmla="*/ 1 h 142"/>
                <a:gd name="T50" fmla="*/ 0 w 87"/>
                <a:gd name="T51" fmla="*/ 1 h 142"/>
                <a:gd name="T52" fmla="*/ 0 w 87"/>
                <a:gd name="T53" fmla="*/ 1 h 142"/>
                <a:gd name="T54" fmla="*/ 0 w 87"/>
                <a:gd name="T55" fmla="*/ 1 h 142"/>
                <a:gd name="T56" fmla="*/ 0 w 87"/>
                <a:gd name="T57" fmla="*/ 1 h 142"/>
                <a:gd name="T58" fmla="*/ 0 w 87"/>
                <a:gd name="T59" fmla="*/ 1 h 142"/>
                <a:gd name="T60" fmla="*/ 0 w 87"/>
                <a:gd name="T61" fmla="*/ 1 h 142"/>
                <a:gd name="T62" fmla="*/ 0 w 87"/>
                <a:gd name="T63" fmla="*/ 1 h 142"/>
                <a:gd name="T64" fmla="*/ 0 w 87"/>
                <a:gd name="T65" fmla="*/ 1 h 142"/>
                <a:gd name="T66" fmla="*/ 0 w 87"/>
                <a:gd name="T67" fmla="*/ 1 h 142"/>
                <a:gd name="T68" fmla="*/ 0 w 87"/>
                <a:gd name="T69" fmla="*/ 1 h 142"/>
                <a:gd name="T70" fmla="*/ 0 w 87"/>
                <a:gd name="T71" fmla="*/ 1 h 142"/>
                <a:gd name="T72" fmla="*/ 0 w 87"/>
                <a:gd name="T73" fmla="*/ 1 h 142"/>
                <a:gd name="T74" fmla="*/ 0 w 87"/>
                <a:gd name="T75" fmla="*/ 1 h 142"/>
                <a:gd name="T76" fmla="*/ 0 w 87"/>
                <a:gd name="T77" fmla="*/ 1 h 142"/>
                <a:gd name="T78" fmla="*/ 0 w 87"/>
                <a:gd name="T79" fmla="*/ 1 h 142"/>
                <a:gd name="T80" fmla="*/ 0 w 87"/>
                <a:gd name="T81" fmla="*/ 1 h 14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7"/>
                <a:gd name="T124" fmla="*/ 0 h 142"/>
                <a:gd name="T125" fmla="*/ 87 w 87"/>
                <a:gd name="T126" fmla="*/ 142 h 14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7" h="142">
                  <a:moveTo>
                    <a:pt x="0" y="142"/>
                  </a:moveTo>
                  <a:lnTo>
                    <a:pt x="3" y="136"/>
                  </a:lnTo>
                  <a:lnTo>
                    <a:pt x="6" y="127"/>
                  </a:lnTo>
                  <a:lnTo>
                    <a:pt x="9" y="119"/>
                  </a:lnTo>
                  <a:lnTo>
                    <a:pt x="13" y="113"/>
                  </a:lnTo>
                  <a:lnTo>
                    <a:pt x="15" y="110"/>
                  </a:lnTo>
                  <a:lnTo>
                    <a:pt x="20" y="104"/>
                  </a:lnTo>
                  <a:lnTo>
                    <a:pt x="26" y="97"/>
                  </a:lnTo>
                  <a:lnTo>
                    <a:pt x="32" y="88"/>
                  </a:lnTo>
                  <a:lnTo>
                    <a:pt x="39" y="79"/>
                  </a:lnTo>
                  <a:lnTo>
                    <a:pt x="46" y="69"/>
                  </a:lnTo>
                  <a:lnTo>
                    <a:pt x="51" y="62"/>
                  </a:lnTo>
                  <a:lnTo>
                    <a:pt x="53" y="57"/>
                  </a:lnTo>
                  <a:lnTo>
                    <a:pt x="58" y="42"/>
                  </a:lnTo>
                  <a:lnTo>
                    <a:pt x="65" y="24"/>
                  </a:lnTo>
                  <a:lnTo>
                    <a:pt x="72" y="10"/>
                  </a:lnTo>
                  <a:lnTo>
                    <a:pt x="79" y="0"/>
                  </a:lnTo>
                  <a:lnTo>
                    <a:pt x="80" y="3"/>
                  </a:lnTo>
                  <a:lnTo>
                    <a:pt x="82" y="5"/>
                  </a:lnTo>
                  <a:lnTo>
                    <a:pt x="84" y="8"/>
                  </a:lnTo>
                  <a:lnTo>
                    <a:pt x="87" y="11"/>
                  </a:lnTo>
                  <a:lnTo>
                    <a:pt x="81" y="21"/>
                  </a:lnTo>
                  <a:lnTo>
                    <a:pt x="74" y="36"/>
                  </a:lnTo>
                  <a:lnTo>
                    <a:pt x="67" y="50"/>
                  </a:lnTo>
                  <a:lnTo>
                    <a:pt x="62" y="59"/>
                  </a:lnTo>
                  <a:lnTo>
                    <a:pt x="60" y="65"/>
                  </a:lnTo>
                  <a:lnTo>
                    <a:pt x="58" y="71"/>
                  </a:lnTo>
                  <a:lnTo>
                    <a:pt x="54" y="75"/>
                  </a:lnTo>
                  <a:lnTo>
                    <a:pt x="52" y="79"/>
                  </a:lnTo>
                  <a:lnTo>
                    <a:pt x="50" y="81"/>
                  </a:lnTo>
                  <a:lnTo>
                    <a:pt x="45" y="84"/>
                  </a:lnTo>
                  <a:lnTo>
                    <a:pt x="41" y="90"/>
                  </a:lnTo>
                  <a:lnTo>
                    <a:pt x="34" y="96"/>
                  </a:lnTo>
                  <a:lnTo>
                    <a:pt x="28" y="102"/>
                  </a:lnTo>
                  <a:lnTo>
                    <a:pt x="22" y="107"/>
                  </a:lnTo>
                  <a:lnTo>
                    <a:pt x="18" y="113"/>
                  </a:lnTo>
                  <a:lnTo>
                    <a:pt x="14" y="118"/>
                  </a:lnTo>
                  <a:lnTo>
                    <a:pt x="12" y="123"/>
                  </a:lnTo>
                  <a:lnTo>
                    <a:pt x="8" y="132"/>
                  </a:lnTo>
                  <a:lnTo>
                    <a:pt x="5" y="138"/>
                  </a:lnTo>
                  <a:lnTo>
                    <a:pt x="0" y="14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5" name="Freeform 524"/>
            <p:cNvSpPr>
              <a:spLocks/>
            </p:cNvSpPr>
            <p:nvPr/>
          </p:nvSpPr>
          <p:spPr bwMode="auto">
            <a:xfrm>
              <a:off x="5449" y="2838"/>
              <a:ext cx="27" cy="57"/>
            </a:xfrm>
            <a:custGeom>
              <a:avLst/>
              <a:gdLst>
                <a:gd name="T0" fmla="*/ 0 w 54"/>
                <a:gd name="T1" fmla="*/ 0 h 114"/>
                <a:gd name="T2" fmla="*/ 1 w 54"/>
                <a:gd name="T3" fmla="*/ 1 h 114"/>
                <a:gd name="T4" fmla="*/ 1 w 54"/>
                <a:gd name="T5" fmla="*/ 1 h 114"/>
                <a:gd name="T6" fmla="*/ 1 w 54"/>
                <a:gd name="T7" fmla="*/ 1 h 114"/>
                <a:gd name="T8" fmla="*/ 1 w 54"/>
                <a:gd name="T9" fmla="*/ 1 h 114"/>
                <a:gd name="T10" fmla="*/ 1 w 54"/>
                <a:gd name="T11" fmla="*/ 1 h 114"/>
                <a:gd name="T12" fmla="*/ 1 w 54"/>
                <a:gd name="T13" fmla="*/ 1 h 114"/>
                <a:gd name="T14" fmla="*/ 1 w 54"/>
                <a:gd name="T15" fmla="*/ 1 h 114"/>
                <a:gd name="T16" fmla="*/ 1 w 54"/>
                <a:gd name="T17" fmla="*/ 1 h 114"/>
                <a:gd name="T18" fmla="*/ 1 w 54"/>
                <a:gd name="T19" fmla="*/ 1 h 114"/>
                <a:gd name="T20" fmla="*/ 1 w 54"/>
                <a:gd name="T21" fmla="*/ 1 h 114"/>
                <a:gd name="T22" fmla="*/ 1 w 54"/>
                <a:gd name="T23" fmla="*/ 1 h 114"/>
                <a:gd name="T24" fmla="*/ 1 w 54"/>
                <a:gd name="T25" fmla="*/ 1 h 114"/>
                <a:gd name="T26" fmla="*/ 1 w 54"/>
                <a:gd name="T27" fmla="*/ 1 h 114"/>
                <a:gd name="T28" fmla="*/ 1 w 54"/>
                <a:gd name="T29" fmla="*/ 1 h 114"/>
                <a:gd name="T30" fmla="*/ 1 w 54"/>
                <a:gd name="T31" fmla="*/ 1 h 114"/>
                <a:gd name="T32" fmla="*/ 1 w 54"/>
                <a:gd name="T33" fmla="*/ 1 h 114"/>
                <a:gd name="T34" fmla="*/ 1 w 54"/>
                <a:gd name="T35" fmla="*/ 1 h 114"/>
                <a:gd name="T36" fmla="*/ 1 w 54"/>
                <a:gd name="T37" fmla="*/ 1 h 114"/>
                <a:gd name="T38" fmla="*/ 0 w 54"/>
                <a:gd name="T39" fmla="*/ 1 h 114"/>
                <a:gd name="T40" fmla="*/ 0 w 54"/>
                <a:gd name="T41" fmla="*/ 0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114"/>
                <a:gd name="T65" fmla="*/ 54 w 54"/>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114">
                  <a:moveTo>
                    <a:pt x="0" y="0"/>
                  </a:moveTo>
                  <a:lnTo>
                    <a:pt x="3" y="13"/>
                  </a:lnTo>
                  <a:lnTo>
                    <a:pt x="9" y="32"/>
                  </a:lnTo>
                  <a:lnTo>
                    <a:pt x="15" y="52"/>
                  </a:lnTo>
                  <a:lnTo>
                    <a:pt x="21" y="63"/>
                  </a:lnTo>
                  <a:lnTo>
                    <a:pt x="29" y="74"/>
                  </a:lnTo>
                  <a:lnTo>
                    <a:pt x="39" y="89"/>
                  </a:lnTo>
                  <a:lnTo>
                    <a:pt x="48" y="104"/>
                  </a:lnTo>
                  <a:lnTo>
                    <a:pt x="54" y="114"/>
                  </a:lnTo>
                  <a:lnTo>
                    <a:pt x="50" y="109"/>
                  </a:lnTo>
                  <a:lnTo>
                    <a:pt x="46" y="104"/>
                  </a:lnTo>
                  <a:lnTo>
                    <a:pt x="40" y="97"/>
                  </a:lnTo>
                  <a:lnTo>
                    <a:pt x="34" y="89"/>
                  </a:lnTo>
                  <a:lnTo>
                    <a:pt x="29" y="82"/>
                  </a:lnTo>
                  <a:lnTo>
                    <a:pt x="23" y="75"/>
                  </a:lnTo>
                  <a:lnTo>
                    <a:pt x="19" y="69"/>
                  </a:lnTo>
                  <a:lnTo>
                    <a:pt x="17" y="66"/>
                  </a:lnTo>
                  <a:lnTo>
                    <a:pt x="13" y="54"/>
                  </a:lnTo>
                  <a:lnTo>
                    <a:pt x="6" y="32"/>
                  </a:lnTo>
                  <a:lnTo>
                    <a:pt x="0" y="10"/>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6" name="Freeform 525"/>
            <p:cNvSpPr>
              <a:spLocks/>
            </p:cNvSpPr>
            <p:nvPr/>
          </p:nvSpPr>
          <p:spPr bwMode="auto">
            <a:xfrm>
              <a:off x="5525" y="2939"/>
              <a:ext cx="99" cy="113"/>
            </a:xfrm>
            <a:custGeom>
              <a:avLst/>
              <a:gdLst>
                <a:gd name="T0" fmla="*/ 1 w 198"/>
                <a:gd name="T1" fmla="*/ 1 h 226"/>
                <a:gd name="T2" fmla="*/ 1 w 198"/>
                <a:gd name="T3" fmla="*/ 1 h 226"/>
                <a:gd name="T4" fmla="*/ 0 w 198"/>
                <a:gd name="T5" fmla="*/ 1 h 226"/>
                <a:gd name="T6" fmla="*/ 1 w 198"/>
                <a:gd name="T7" fmla="*/ 1 h 226"/>
                <a:gd name="T8" fmla="*/ 1 w 198"/>
                <a:gd name="T9" fmla="*/ 1 h 226"/>
                <a:gd name="T10" fmla="*/ 1 w 198"/>
                <a:gd name="T11" fmla="*/ 1 h 226"/>
                <a:gd name="T12" fmla="*/ 1 w 198"/>
                <a:gd name="T13" fmla="*/ 1 h 226"/>
                <a:gd name="T14" fmla="*/ 1 w 198"/>
                <a:gd name="T15" fmla="*/ 1 h 226"/>
                <a:gd name="T16" fmla="*/ 1 w 198"/>
                <a:gd name="T17" fmla="*/ 1 h 226"/>
                <a:gd name="T18" fmla="*/ 1 w 198"/>
                <a:gd name="T19" fmla="*/ 1 h 226"/>
                <a:gd name="T20" fmla="*/ 1 w 198"/>
                <a:gd name="T21" fmla="*/ 1 h 226"/>
                <a:gd name="T22" fmla="*/ 1 w 198"/>
                <a:gd name="T23" fmla="*/ 1 h 226"/>
                <a:gd name="T24" fmla="*/ 1 w 198"/>
                <a:gd name="T25" fmla="*/ 1 h 226"/>
                <a:gd name="T26" fmla="*/ 1 w 198"/>
                <a:gd name="T27" fmla="*/ 1 h 226"/>
                <a:gd name="T28" fmla="*/ 1 w 198"/>
                <a:gd name="T29" fmla="*/ 1 h 226"/>
                <a:gd name="T30" fmla="*/ 1 w 198"/>
                <a:gd name="T31" fmla="*/ 1 h 226"/>
                <a:gd name="T32" fmla="*/ 1 w 198"/>
                <a:gd name="T33" fmla="*/ 1 h 226"/>
                <a:gd name="T34" fmla="*/ 1 w 198"/>
                <a:gd name="T35" fmla="*/ 1 h 226"/>
                <a:gd name="T36" fmla="*/ 1 w 198"/>
                <a:gd name="T37" fmla="*/ 1 h 226"/>
                <a:gd name="T38" fmla="*/ 1 w 198"/>
                <a:gd name="T39" fmla="*/ 1 h 226"/>
                <a:gd name="T40" fmla="*/ 1 w 198"/>
                <a:gd name="T41" fmla="*/ 1 h 226"/>
                <a:gd name="T42" fmla="*/ 1 w 198"/>
                <a:gd name="T43" fmla="*/ 1 h 226"/>
                <a:gd name="T44" fmla="*/ 1 w 198"/>
                <a:gd name="T45" fmla="*/ 1 h 226"/>
                <a:gd name="T46" fmla="*/ 1 w 198"/>
                <a:gd name="T47" fmla="*/ 1 h 226"/>
                <a:gd name="T48" fmla="*/ 1 w 198"/>
                <a:gd name="T49" fmla="*/ 1 h 226"/>
                <a:gd name="T50" fmla="*/ 1 w 198"/>
                <a:gd name="T51" fmla="*/ 1 h 226"/>
                <a:gd name="T52" fmla="*/ 1 w 198"/>
                <a:gd name="T53" fmla="*/ 1 h 226"/>
                <a:gd name="T54" fmla="*/ 1 w 198"/>
                <a:gd name="T55" fmla="*/ 1 h 226"/>
                <a:gd name="T56" fmla="*/ 1 w 198"/>
                <a:gd name="T57" fmla="*/ 1 h 226"/>
                <a:gd name="T58" fmla="*/ 1 w 198"/>
                <a:gd name="T59" fmla="*/ 1 h 226"/>
                <a:gd name="T60" fmla="*/ 1 w 198"/>
                <a:gd name="T61" fmla="*/ 1 h 226"/>
                <a:gd name="T62" fmla="*/ 1 w 198"/>
                <a:gd name="T63" fmla="*/ 1 h 226"/>
                <a:gd name="T64" fmla="*/ 1 w 198"/>
                <a:gd name="T65" fmla="*/ 1 h 226"/>
                <a:gd name="T66" fmla="*/ 1 w 198"/>
                <a:gd name="T67" fmla="*/ 1 h 226"/>
                <a:gd name="T68" fmla="*/ 1 w 198"/>
                <a:gd name="T69" fmla="*/ 1 h 226"/>
                <a:gd name="T70" fmla="*/ 1 w 198"/>
                <a:gd name="T71" fmla="*/ 1 h 226"/>
                <a:gd name="T72" fmla="*/ 1 w 198"/>
                <a:gd name="T73" fmla="*/ 1 h 226"/>
                <a:gd name="T74" fmla="*/ 1 w 198"/>
                <a:gd name="T75" fmla="*/ 1 h 226"/>
                <a:gd name="T76" fmla="*/ 1 w 198"/>
                <a:gd name="T77" fmla="*/ 1 h 226"/>
                <a:gd name="T78" fmla="*/ 1 w 198"/>
                <a:gd name="T79" fmla="*/ 1 h 2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8"/>
                <a:gd name="T121" fmla="*/ 0 h 226"/>
                <a:gd name="T122" fmla="*/ 198 w 198"/>
                <a:gd name="T123" fmla="*/ 226 h 2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8" h="226">
                  <a:moveTo>
                    <a:pt x="8" y="68"/>
                  </a:moveTo>
                  <a:lnTo>
                    <a:pt x="4" y="64"/>
                  </a:lnTo>
                  <a:lnTo>
                    <a:pt x="2" y="60"/>
                  </a:lnTo>
                  <a:lnTo>
                    <a:pt x="1" y="57"/>
                  </a:lnTo>
                  <a:lnTo>
                    <a:pt x="0" y="56"/>
                  </a:lnTo>
                  <a:lnTo>
                    <a:pt x="0" y="51"/>
                  </a:lnTo>
                  <a:lnTo>
                    <a:pt x="0" y="45"/>
                  </a:lnTo>
                  <a:lnTo>
                    <a:pt x="2" y="41"/>
                  </a:lnTo>
                  <a:lnTo>
                    <a:pt x="7" y="37"/>
                  </a:lnTo>
                  <a:lnTo>
                    <a:pt x="10" y="35"/>
                  </a:lnTo>
                  <a:lnTo>
                    <a:pt x="14" y="34"/>
                  </a:lnTo>
                  <a:lnTo>
                    <a:pt x="17" y="34"/>
                  </a:lnTo>
                  <a:lnTo>
                    <a:pt x="20" y="34"/>
                  </a:lnTo>
                  <a:lnTo>
                    <a:pt x="24" y="34"/>
                  </a:lnTo>
                  <a:lnTo>
                    <a:pt x="26" y="31"/>
                  </a:lnTo>
                  <a:lnTo>
                    <a:pt x="27" y="30"/>
                  </a:lnTo>
                  <a:lnTo>
                    <a:pt x="30" y="29"/>
                  </a:lnTo>
                  <a:lnTo>
                    <a:pt x="32" y="28"/>
                  </a:lnTo>
                  <a:lnTo>
                    <a:pt x="37" y="27"/>
                  </a:lnTo>
                  <a:lnTo>
                    <a:pt x="42" y="26"/>
                  </a:lnTo>
                  <a:lnTo>
                    <a:pt x="49" y="23"/>
                  </a:lnTo>
                  <a:lnTo>
                    <a:pt x="57" y="21"/>
                  </a:lnTo>
                  <a:lnTo>
                    <a:pt x="64" y="20"/>
                  </a:lnTo>
                  <a:lnTo>
                    <a:pt x="71" y="19"/>
                  </a:lnTo>
                  <a:lnTo>
                    <a:pt x="76" y="18"/>
                  </a:lnTo>
                  <a:lnTo>
                    <a:pt x="80" y="16"/>
                  </a:lnTo>
                  <a:lnTo>
                    <a:pt x="85" y="15"/>
                  </a:lnTo>
                  <a:lnTo>
                    <a:pt x="92" y="13"/>
                  </a:lnTo>
                  <a:lnTo>
                    <a:pt x="99" y="11"/>
                  </a:lnTo>
                  <a:lnTo>
                    <a:pt x="104" y="8"/>
                  </a:lnTo>
                  <a:lnTo>
                    <a:pt x="111" y="5"/>
                  </a:lnTo>
                  <a:lnTo>
                    <a:pt x="116" y="3"/>
                  </a:lnTo>
                  <a:lnTo>
                    <a:pt x="121" y="0"/>
                  </a:lnTo>
                  <a:lnTo>
                    <a:pt x="128" y="20"/>
                  </a:lnTo>
                  <a:lnTo>
                    <a:pt x="138" y="45"/>
                  </a:lnTo>
                  <a:lnTo>
                    <a:pt x="147" y="67"/>
                  </a:lnTo>
                  <a:lnTo>
                    <a:pt x="154" y="80"/>
                  </a:lnTo>
                  <a:lnTo>
                    <a:pt x="156" y="84"/>
                  </a:lnTo>
                  <a:lnTo>
                    <a:pt x="161" y="91"/>
                  </a:lnTo>
                  <a:lnTo>
                    <a:pt x="165" y="100"/>
                  </a:lnTo>
                  <a:lnTo>
                    <a:pt x="171" y="111"/>
                  </a:lnTo>
                  <a:lnTo>
                    <a:pt x="177" y="121"/>
                  </a:lnTo>
                  <a:lnTo>
                    <a:pt x="183" y="132"/>
                  </a:lnTo>
                  <a:lnTo>
                    <a:pt x="186" y="138"/>
                  </a:lnTo>
                  <a:lnTo>
                    <a:pt x="189" y="142"/>
                  </a:lnTo>
                  <a:lnTo>
                    <a:pt x="192" y="150"/>
                  </a:lnTo>
                  <a:lnTo>
                    <a:pt x="197" y="163"/>
                  </a:lnTo>
                  <a:lnTo>
                    <a:pt x="198" y="175"/>
                  </a:lnTo>
                  <a:lnTo>
                    <a:pt x="194" y="183"/>
                  </a:lnTo>
                  <a:lnTo>
                    <a:pt x="190" y="186"/>
                  </a:lnTo>
                  <a:lnTo>
                    <a:pt x="184" y="189"/>
                  </a:lnTo>
                  <a:lnTo>
                    <a:pt x="176" y="193"/>
                  </a:lnTo>
                  <a:lnTo>
                    <a:pt x="168" y="196"/>
                  </a:lnTo>
                  <a:lnTo>
                    <a:pt x="160" y="199"/>
                  </a:lnTo>
                  <a:lnTo>
                    <a:pt x="153" y="202"/>
                  </a:lnTo>
                  <a:lnTo>
                    <a:pt x="147" y="204"/>
                  </a:lnTo>
                  <a:lnTo>
                    <a:pt x="142" y="206"/>
                  </a:lnTo>
                  <a:lnTo>
                    <a:pt x="139" y="208"/>
                  </a:lnTo>
                  <a:lnTo>
                    <a:pt x="134" y="210"/>
                  </a:lnTo>
                  <a:lnTo>
                    <a:pt x="128" y="213"/>
                  </a:lnTo>
                  <a:lnTo>
                    <a:pt x="122" y="216"/>
                  </a:lnTo>
                  <a:lnTo>
                    <a:pt x="115" y="218"/>
                  </a:lnTo>
                  <a:lnTo>
                    <a:pt x="110" y="220"/>
                  </a:lnTo>
                  <a:lnTo>
                    <a:pt x="106" y="222"/>
                  </a:lnTo>
                  <a:lnTo>
                    <a:pt x="103" y="224"/>
                  </a:lnTo>
                  <a:lnTo>
                    <a:pt x="98" y="225"/>
                  </a:lnTo>
                  <a:lnTo>
                    <a:pt x="88" y="226"/>
                  </a:lnTo>
                  <a:lnTo>
                    <a:pt x="80" y="222"/>
                  </a:lnTo>
                  <a:lnTo>
                    <a:pt x="79" y="214"/>
                  </a:lnTo>
                  <a:lnTo>
                    <a:pt x="76" y="206"/>
                  </a:lnTo>
                  <a:lnTo>
                    <a:pt x="72" y="197"/>
                  </a:lnTo>
                  <a:lnTo>
                    <a:pt x="69" y="188"/>
                  </a:lnTo>
                  <a:lnTo>
                    <a:pt x="65" y="180"/>
                  </a:lnTo>
                  <a:lnTo>
                    <a:pt x="62" y="172"/>
                  </a:lnTo>
                  <a:lnTo>
                    <a:pt x="56" y="160"/>
                  </a:lnTo>
                  <a:lnTo>
                    <a:pt x="48" y="147"/>
                  </a:lnTo>
                  <a:lnTo>
                    <a:pt x="40" y="129"/>
                  </a:lnTo>
                  <a:lnTo>
                    <a:pt x="31" y="113"/>
                  </a:lnTo>
                  <a:lnTo>
                    <a:pt x="23" y="96"/>
                  </a:lnTo>
                  <a:lnTo>
                    <a:pt x="15" y="81"/>
                  </a:lnTo>
                  <a:lnTo>
                    <a:pt x="8"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7" name="Freeform 526"/>
            <p:cNvSpPr>
              <a:spLocks/>
            </p:cNvSpPr>
            <p:nvPr/>
          </p:nvSpPr>
          <p:spPr bwMode="auto">
            <a:xfrm>
              <a:off x="5527" y="2939"/>
              <a:ext cx="58" cy="109"/>
            </a:xfrm>
            <a:custGeom>
              <a:avLst/>
              <a:gdLst>
                <a:gd name="T0" fmla="*/ 0 w 118"/>
                <a:gd name="T1" fmla="*/ 1 h 218"/>
                <a:gd name="T2" fmla="*/ 0 w 118"/>
                <a:gd name="T3" fmla="*/ 1 h 218"/>
                <a:gd name="T4" fmla="*/ 0 w 118"/>
                <a:gd name="T5" fmla="*/ 1 h 218"/>
                <a:gd name="T6" fmla="*/ 0 w 118"/>
                <a:gd name="T7" fmla="*/ 1 h 218"/>
                <a:gd name="T8" fmla="*/ 0 w 118"/>
                <a:gd name="T9" fmla="*/ 1 h 218"/>
                <a:gd name="T10" fmla="*/ 0 w 118"/>
                <a:gd name="T11" fmla="*/ 1 h 218"/>
                <a:gd name="T12" fmla="*/ 0 w 118"/>
                <a:gd name="T13" fmla="*/ 1 h 218"/>
                <a:gd name="T14" fmla="*/ 0 w 118"/>
                <a:gd name="T15" fmla="*/ 1 h 218"/>
                <a:gd name="T16" fmla="*/ 0 w 118"/>
                <a:gd name="T17" fmla="*/ 1 h 218"/>
                <a:gd name="T18" fmla="*/ 0 w 118"/>
                <a:gd name="T19" fmla="*/ 1 h 218"/>
                <a:gd name="T20" fmla="*/ 0 w 118"/>
                <a:gd name="T21" fmla="*/ 1 h 218"/>
                <a:gd name="T22" fmla="*/ 0 w 118"/>
                <a:gd name="T23" fmla="*/ 1 h 218"/>
                <a:gd name="T24" fmla="*/ 0 w 118"/>
                <a:gd name="T25" fmla="*/ 1 h 218"/>
                <a:gd name="T26" fmla="*/ 0 w 118"/>
                <a:gd name="T27" fmla="*/ 1 h 218"/>
                <a:gd name="T28" fmla="*/ 0 w 118"/>
                <a:gd name="T29" fmla="*/ 1 h 218"/>
                <a:gd name="T30" fmla="*/ 0 w 118"/>
                <a:gd name="T31" fmla="*/ 1 h 218"/>
                <a:gd name="T32" fmla="*/ 0 w 118"/>
                <a:gd name="T33" fmla="*/ 1 h 218"/>
                <a:gd name="T34" fmla="*/ 0 w 118"/>
                <a:gd name="T35" fmla="*/ 1 h 218"/>
                <a:gd name="T36" fmla="*/ 0 w 118"/>
                <a:gd name="T37" fmla="*/ 1 h 218"/>
                <a:gd name="T38" fmla="*/ 0 w 118"/>
                <a:gd name="T39" fmla="*/ 1 h 218"/>
                <a:gd name="T40" fmla="*/ 0 w 118"/>
                <a:gd name="T41" fmla="*/ 1 h 218"/>
                <a:gd name="T42" fmla="*/ 0 w 118"/>
                <a:gd name="T43" fmla="*/ 1 h 218"/>
                <a:gd name="T44" fmla="*/ 0 w 118"/>
                <a:gd name="T45" fmla="*/ 1 h 218"/>
                <a:gd name="T46" fmla="*/ 0 w 118"/>
                <a:gd name="T47" fmla="*/ 1 h 218"/>
                <a:gd name="T48" fmla="*/ 0 w 118"/>
                <a:gd name="T49" fmla="*/ 1 h 218"/>
                <a:gd name="T50" fmla="*/ 0 w 118"/>
                <a:gd name="T51" fmla="*/ 1 h 218"/>
                <a:gd name="T52" fmla="*/ 0 w 118"/>
                <a:gd name="T53" fmla="*/ 1 h 218"/>
                <a:gd name="T54" fmla="*/ 0 w 118"/>
                <a:gd name="T55" fmla="*/ 1 h 218"/>
                <a:gd name="T56" fmla="*/ 0 w 118"/>
                <a:gd name="T57" fmla="*/ 1 h 218"/>
                <a:gd name="T58" fmla="*/ 0 w 118"/>
                <a:gd name="T59" fmla="*/ 1 h 218"/>
                <a:gd name="T60" fmla="*/ 0 w 118"/>
                <a:gd name="T61" fmla="*/ 1 h 218"/>
                <a:gd name="T62" fmla="*/ 0 w 118"/>
                <a:gd name="T63" fmla="*/ 1 h 218"/>
                <a:gd name="T64" fmla="*/ 0 w 118"/>
                <a:gd name="T65" fmla="*/ 1 h 218"/>
                <a:gd name="T66" fmla="*/ 0 w 118"/>
                <a:gd name="T67" fmla="*/ 1 h 218"/>
                <a:gd name="T68" fmla="*/ 0 w 118"/>
                <a:gd name="T69" fmla="*/ 1 h 218"/>
                <a:gd name="T70" fmla="*/ 0 w 118"/>
                <a:gd name="T71" fmla="*/ 1 h 218"/>
                <a:gd name="T72" fmla="*/ 0 w 118"/>
                <a:gd name="T73" fmla="*/ 1 h 218"/>
                <a:gd name="T74" fmla="*/ 0 w 118"/>
                <a:gd name="T75" fmla="*/ 1 h 218"/>
                <a:gd name="T76" fmla="*/ 0 w 118"/>
                <a:gd name="T77" fmla="*/ 1 h 218"/>
                <a:gd name="T78" fmla="*/ 0 w 118"/>
                <a:gd name="T79" fmla="*/ 1 h 218"/>
                <a:gd name="T80" fmla="*/ 0 w 118"/>
                <a:gd name="T81" fmla="*/ 1 h 218"/>
                <a:gd name="T82" fmla="*/ 0 w 118"/>
                <a:gd name="T83" fmla="*/ 1 h 218"/>
                <a:gd name="T84" fmla="*/ 0 w 118"/>
                <a:gd name="T85" fmla="*/ 0 h 21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8"/>
                <a:gd name="T130" fmla="*/ 0 h 218"/>
                <a:gd name="T131" fmla="*/ 118 w 118"/>
                <a:gd name="T132" fmla="*/ 218 h 21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8" h="218">
                  <a:moveTo>
                    <a:pt x="118" y="0"/>
                  </a:moveTo>
                  <a:lnTo>
                    <a:pt x="113" y="3"/>
                  </a:lnTo>
                  <a:lnTo>
                    <a:pt x="108" y="5"/>
                  </a:lnTo>
                  <a:lnTo>
                    <a:pt x="101" y="8"/>
                  </a:lnTo>
                  <a:lnTo>
                    <a:pt x="96" y="11"/>
                  </a:lnTo>
                  <a:lnTo>
                    <a:pt x="89" y="13"/>
                  </a:lnTo>
                  <a:lnTo>
                    <a:pt x="82" y="15"/>
                  </a:lnTo>
                  <a:lnTo>
                    <a:pt x="77" y="16"/>
                  </a:lnTo>
                  <a:lnTo>
                    <a:pt x="73" y="18"/>
                  </a:lnTo>
                  <a:lnTo>
                    <a:pt x="68" y="19"/>
                  </a:lnTo>
                  <a:lnTo>
                    <a:pt x="61" y="20"/>
                  </a:lnTo>
                  <a:lnTo>
                    <a:pt x="54" y="21"/>
                  </a:lnTo>
                  <a:lnTo>
                    <a:pt x="46" y="23"/>
                  </a:lnTo>
                  <a:lnTo>
                    <a:pt x="39" y="26"/>
                  </a:lnTo>
                  <a:lnTo>
                    <a:pt x="34" y="27"/>
                  </a:lnTo>
                  <a:lnTo>
                    <a:pt x="29" y="28"/>
                  </a:lnTo>
                  <a:lnTo>
                    <a:pt x="27" y="29"/>
                  </a:lnTo>
                  <a:lnTo>
                    <a:pt x="24" y="30"/>
                  </a:lnTo>
                  <a:lnTo>
                    <a:pt x="23" y="31"/>
                  </a:lnTo>
                  <a:lnTo>
                    <a:pt x="21" y="34"/>
                  </a:lnTo>
                  <a:lnTo>
                    <a:pt x="17" y="34"/>
                  </a:lnTo>
                  <a:lnTo>
                    <a:pt x="14" y="34"/>
                  </a:lnTo>
                  <a:lnTo>
                    <a:pt x="11" y="34"/>
                  </a:lnTo>
                  <a:lnTo>
                    <a:pt x="7" y="35"/>
                  </a:lnTo>
                  <a:lnTo>
                    <a:pt x="4" y="37"/>
                  </a:lnTo>
                  <a:lnTo>
                    <a:pt x="0" y="43"/>
                  </a:lnTo>
                  <a:lnTo>
                    <a:pt x="0" y="48"/>
                  </a:lnTo>
                  <a:lnTo>
                    <a:pt x="0" y="50"/>
                  </a:lnTo>
                  <a:lnTo>
                    <a:pt x="1" y="51"/>
                  </a:lnTo>
                  <a:lnTo>
                    <a:pt x="3" y="53"/>
                  </a:lnTo>
                  <a:lnTo>
                    <a:pt x="5" y="56"/>
                  </a:lnTo>
                  <a:lnTo>
                    <a:pt x="6" y="57"/>
                  </a:lnTo>
                  <a:lnTo>
                    <a:pt x="8" y="58"/>
                  </a:lnTo>
                  <a:lnTo>
                    <a:pt x="9" y="58"/>
                  </a:lnTo>
                  <a:lnTo>
                    <a:pt x="13" y="58"/>
                  </a:lnTo>
                  <a:lnTo>
                    <a:pt x="15" y="58"/>
                  </a:lnTo>
                  <a:lnTo>
                    <a:pt x="16" y="58"/>
                  </a:lnTo>
                  <a:lnTo>
                    <a:pt x="24" y="69"/>
                  </a:lnTo>
                  <a:lnTo>
                    <a:pt x="31" y="81"/>
                  </a:lnTo>
                  <a:lnTo>
                    <a:pt x="39" y="94"/>
                  </a:lnTo>
                  <a:lnTo>
                    <a:pt x="46" y="106"/>
                  </a:lnTo>
                  <a:lnTo>
                    <a:pt x="53" y="118"/>
                  </a:lnTo>
                  <a:lnTo>
                    <a:pt x="58" y="130"/>
                  </a:lnTo>
                  <a:lnTo>
                    <a:pt x="62" y="141"/>
                  </a:lnTo>
                  <a:lnTo>
                    <a:pt x="66" y="151"/>
                  </a:lnTo>
                  <a:lnTo>
                    <a:pt x="68" y="159"/>
                  </a:lnTo>
                  <a:lnTo>
                    <a:pt x="69" y="164"/>
                  </a:lnTo>
                  <a:lnTo>
                    <a:pt x="72" y="167"/>
                  </a:lnTo>
                  <a:lnTo>
                    <a:pt x="76" y="167"/>
                  </a:lnTo>
                  <a:lnTo>
                    <a:pt x="76" y="172"/>
                  </a:lnTo>
                  <a:lnTo>
                    <a:pt x="76" y="176"/>
                  </a:lnTo>
                  <a:lnTo>
                    <a:pt x="76" y="181"/>
                  </a:lnTo>
                  <a:lnTo>
                    <a:pt x="77" y="184"/>
                  </a:lnTo>
                  <a:lnTo>
                    <a:pt x="78" y="188"/>
                  </a:lnTo>
                  <a:lnTo>
                    <a:pt x="78" y="193"/>
                  </a:lnTo>
                  <a:lnTo>
                    <a:pt x="78" y="198"/>
                  </a:lnTo>
                  <a:lnTo>
                    <a:pt x="77" y="202"/>
                  </a:lnTo>
                  <a:lnTo>
                    <a:pt x="70" y="184"/>
                  </a:lnTo>
                  <a:lnTo>
                    <a:pt x="61" y="165"/>
                  </a:lnTo>
                  <a:lnTo>
                    <a:pt x="52" y="145"/>
                  </a:lnTo>
                  <a:lnTo>
                    <a:pt x="42" y="125"/>
                  </a:lnTo>
                  <a:lnTo>
                    <a:pt x="31" y="106"/>
                  </a:lnTo>
                  <a:lnTo>
                    <a:pt x="21" y="90"/>
                  </a:lnTo>
                  <a:lnTo>
                    <a:pt x="13" y="76"/>
                  </a:lnTo>
                  <a:lnTo>
                    <a:pt x="5" y="68"/>
                  </a:lnTo>
                  <a:lnTo>
                    <a:pt x="12" y="81"/>
                  </a:lnTo>
                  <a:lnTo>
                    <a:pt x="20" y="96"/>
                  </a:lnTo>
                  <a:lnTo>
                    <a:pt x="28" y="113"/>
                  </a:lnTo>
                  <a:lnTo>
                    <a:pt x="37" y="129"/>
                  </a:lnTo>
                  <a:lnTo>
                    <a:pt x="45" y="147"/>
                  </a:lnTo>
                  <a:lnTo>
                    <a:pt x="53" y="160"/>
                  </a:lnTo>
                  <a:lnTo>
                    <a:pt x="59" y="172"/>
                  </a:lnTo>
                  <a:lnTo>
                    <a:pt x="62" y="180"/>
                  </a:lnTo>
                  <a:lnTo>
                    <a:pt x="66" y="188"/>
                  </a:lnTo>
                  <a:lnTo>
                    <a:pt x="69" y="197"/>
                  </a:lnTo>
                  <a:lnTo>
                    <a:pt x="73" y="206"/>
                  </a:lnTo>
                  <a:lnTo>
                    <a:pt x="76" y="214"/>
                  </a:lnTo>
                  <a:lnTo>
                    <a:pt x="78" y="217"/>
                  </a:lnTo>
                  <a:lnTo>
                    <a:pt x="80" y="218"/>
                  </a:lnTo>
                  <a:lnTo>
                    <a:pt x="82" y="218"/>
                  </a:lnTo>
                  <a:lnTo>
                    <a:pt x="85" y="217"/>
                  </a:lnTo>
                  <a:lnTo>
                    <a:pt x="90" y="214"/>
                  </a:lnTo>
                  <a:lnTo>
                    <a:pt x="95" y="212"/>
                  </a:lnTo>
                  <a:lnTo>
                    <a:pt x="99" y="210"/>
                  </a:lnTo>
                  <a:lnTo>
                    <a:pt x="103" y="208"/>
                  </a:lnTo>
                  <a:lnTo>
                    <a:pt x="105" y="203"/>
                  </a:lnTo>
                  <a:lnTo>
                    <a:pt x="104" y="196"/>
                  </a:lnTo>
                  <a:lnTo>
                    <a:pt x="101" y="188"/>
                  </a:lnTo>
                  <a:lnTo>
                    <a:pt x="99" y="182"/>
                  </a:lnTo>
                  <a:lnTo>
                    <a:pt x="96" y="186"/>
                  </a:lnTo>
                  <a:lnTo>
                    <a:pt x="91" y="193"/>
                  </a:lnTo>
                  <a:lnTo>
                    <a:pt x="87" y="201"/>
                  </a:lnTo>
                  <a:lnTo>
                    <a:pt x="84" y="208"/>
                  </a:lnTo>
                  <a:lnTo>
                    <a:pt x="84" y="190"/>
                  </a:lnTo>
                  <a:lnTo>
                    <a:pt x="84" y="174"/>
                  </a:lnTo>
                  <a:lnTo>
                    <a:pt x="83" y="160"/>
                  </a:lnTo>
                  <a:lnTo>
                    <a:pt x="81" y="151"/>
                  </a:lnTo>
                  <a:lnTo>
                    <a:pt x="77" y="141"/>
                  </a:lnTo>
                  <a:lnTo>
                    <a:pt x="73" y="127"/>
                  </a:lnTo>
                  <a:lnTo>
                    <a:pt x="68" y="112"/>
                  </a:lnTo>
                  <a:lnTo>
                    <a:pt x="64" y="102"/>
                  </a:lnTo>
                  <a:lnTo>
                    <a:pt x="59" y="95"/>
                  </a:lnTo>
                  <a:lnTo>
                    <a:pt x="55" y="86"/>
                  </a:lnTo>
                  <a:lnTo>
                    <a:pt x="53" y="77"/>
                  </a:lnTo>
                  <a:lnTo>
                    <a:pt x="51" y="71"/>
                  </a:lnTo>
                  <a:lnTo>
                    <a:pt x="49" y="62"/>
                  </a:lnTo>
                  <a:lnTo>
                    <a:pt x="46" y="54"/>
                  </a:lnTo>
                  <a:lnTo>
                    <a:pt x="47" y="48"/>
                  </a:lnTo>
                  <a:lnTo>
                    <a:pt x="52" y="43"/>
                  </a:lnTo>
                  <a:lnTo>
                    <a:pt x="51" y="42"/>
                  </a:lnTo>
                  <a:lnTo>
                    <a:pt x="51" y="39"/>
                  </a:lnTo>
                  <a:lnTo>
                    <a:pt x="50" y="38"/>
                  </a:lnTo>
                  <a:lnTo>
                    <a:pt x="49" y="37"/>
                  </a:lnTo>
                  <a:lnTo>
                    <a:pt x="52" y="36"/>
                  </a:lnTo>
                  <a:lnTo>
                    <a:pt x="57" y="34"/>
                  </a:lnTo>
                  <a:lnTo>
                    <a:pt x="61" y="31"/>
                  </a:lnTo>
                  <a:lnTo>
                    <a:pt x="67" y="29"/>
                  </a:lnTo>
                  <a:lnTo>
                    <a:pt x="73" y="27"/>
                  </a:lnTo>
                  <a:lnTo>
                    <a:pt x="77" y="25"/>
                  </a:lnTo>
                  <a:lnTo>
                    <a:pt x="81" y="23"/>
                  </a:lnTo>
                  <a:lnTo>
                    <a:pt x="84" y="22"/>
                  </a:lnTo>
                  <a:lnTo>
                    <a:pt x="89" y="20"/>
                  </a:lnTo>
                  <a:lnTo>
                    <a:pt x="95" y="16"/>
                  </a:lnTo>
                  <a:lnTo>
                    <a:pt x="100" y="13"/>
                  </a:lnTo>
                  <a:lnTo>
                    <a:pt x="106" y="11"/>
                  </a:lnTo>
                  <a:lnTo>
                    <a:pt x="110" y="10"/>
                  </a:lnTo>
                  <a:lnTo>
                    <a:pt x="113" y="7"/>
                  </a:lnTo>
                  <a:lnTo>
                    <a:pt x="115" y="4"/>
                  </a:lnTo>
                  <a:lnTo>
                    <a:pt x="118"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8" name="Freeform 527"/>
            <p:cNvSpPr>
              <a:spLocks/>
            </p:cNvSpPr>
            <p:nvPr/>
          </p:nvSpPr>
          <p:spPr bwMode="auto">
            <a:xfrm>
              <a:off x="5596" y="2819"/>
              <a:ext cx="4" cy="17"/>
            </a:xfrm>
            <a:custGeom>
              <a:avLst/>
              <a:gdLst>
                <a:gd name="T0" fmla="*/ 1 w 7"/>
                <a:gd name="T1" fmla="*/ 1 h 32"/>
                <a:gd name="T2" fmla="*/ 1 w 7"/>
                <a:gd name="T3" fmla="*/ 1 h 32"/>
                <a:gd name="T4" fmla="*/ 1 w 7"/>
                <a:gd name="T5" fmla="*/ 1 h 32"/>
                <a:gd name="T6" fmla="*/ 1 w 7"/>
                <a:gd name="T7" fmla="*/ 1 h 32"/>
                <a:gd name="T8" fmla="*/ 0 w 7"/>
                <a:gd name="T9" fmla="*/ 0 h 32"/>
                <a:gd name="T10" fmla="*/ 1 w 7"/>
                <a:gd name="T11" fmla="*/ 1 h 32"/>
                <a:gd name="T12" fmla="*/ 1 w 7"/>
                <a:gd name="T13" fmla="*/ 1 h 32"/>
                <a:gd name="T14" fmla="*/ 1 w 7"/>
                <a:gd name="T15" fmla="*/ 1 h 32"/>
                <a:gd name="T16" fmla="*/ 1 w 7"/>
                <a:gd name="T17" fmla="*/ 1 h 32"/>
                <a:gd name="T18" fmla="*/ 1 w 7"/>
                <a:gd name="T19" fmla="*/ 1 h 32"/>
                <a:gd name="T20" fmla="*/ 1 w 7"/>
                <a:gd name="T21" fmla="*/ 1 h 32"/>
                <a:gd name="T22" fmla="*/ 1 w 7"/>
                <a:gd name="T23" fmla="*/ 1 h 32"/>
                <a:gd name="T24" fmla="*/ 1 w 7"/>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32"/>
                <a:gd name="T41" fmla="*/ 7 w 7"/>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32">
                  <a:moveTo>
                    <a:pt x="7" y="15"/>
                  </a:moveTo>
                  <a:lnTo>
                    <a:pt x="6" y="11"/>
                  </a:lnTo>
                  <a:lnTo>
                    <a:pt x="5" y="7"/>
                  </a:lnTo>
                  <a:lnTo>
                    <a:pt x="3" y="3"/>
                  </a:lnTo>
                  <a:lnTo>
                    <a:pt x="0" y="0"/>
                  </a:lnTo>
                  <a:lnTo>
                    <a:pt x="2" y="8"/>
                  </a:lnTo>
                  <a:lnTo>
                    <a:pt x="2" y="17"/>
                  </a:lnTo>
                  <a:lnTo>
                    <a:pt x="3" y="26"/>
                  </a:lnTo>
                  <a:lnTo>
                    <a:pt x="3" y="32"/>
                  </a:lnTo>
                  <a:lnTo>
                    <a:pt x="4" y="28"/>
                  </a:lnTo>
                  <a:lnTo>
                    <a:pt x="6" y="23"/>
                  </a:lnTo>
                  <a:lnTo>
                    <a:pt x="7" y="18"/>
                  </a:lnTo>
                  <a:lnTo>
                    <a:pt x="7"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9" name="Freeform 528"/>
            <p:cNvSpPr>
              <a:spLocks/>
            </p:cNvSpPr>
            <p:nvPr/>
          </p:nvSpPr>
          <p:spPr bwMode="auto">
            <a:xfrm>
              <a:off x="5575" y="3008"/>
              <a:ext cx="43" cy="43"/>
            </a:xfrm>
            <a:custGeom>
              <a:avLst/>
              <a:gdLst>
                <a:gd name="T0" fmla="*/ 1 w 85"/>
                <a:gd name="T1" fmla="*/ 0 h 87"/>
                <a:gd name="T2" fmla="*/ 1 w 85"/>
                <a:gd name="T3" fmla="*/ 0 h 87"/>
                <a:gd name="T4" fmla="*/ 1 w 85"/>
                <a:gd name="T5" fmla="*/ 0 h 87"/>
                <a:gd name="T6" fmla="*/ 1 w 85"/>
                <a:gd name="T7" fmla="*/ 0 h 87"/>
                <a:gd name="T8" fmla="*/ 1 w 85"/>
                <a:gd name="T9" fmla="*/ 0 h 87"/>
                <a:gd name="T10" fmla="*/ 1 w 85"/>
                <a:gd name="T11" fmla="*/ 0 h 87"/>
                <a:gd name="T12" fmla="*/ 1 w 85"/>
                <a:gd name="T13" fmla="*/ 0 h 87"/>
                <a:gd name="T14" fmla="*/ 1 w 85"/>
                <a:gd name="T15" fmla="*/ 0 h 87"/>
                <a:gd name="T16" fmla="*/ 1 w 85"/>
                <a:gd name="T17" fmla="*/ 0 h 87"/>
                <a:gd name="T18" fmla="*/ 1 w 85"/>
                <a:gd name="T19" fmla="*/ 0 h 87"/>
                <a:gd name="T20" fmla="*/ 1 w 85"/>
                <a:gd name="T21" fmla="*/ 0 h 87"/>
                <a:gd name="T22" fmla="*/ 1 w 85"/>
                <a:gd name="T23" fmla="*/ 0 h 87"/>
                <a:gd name="T24" fmla="*/ 1 w 85"/>
                <a:gd name="T25" fmla="*/ 0 h 87"/>
                <a:gd name="T26" fmla="*/ 1 w 85"/>
                <a:gd name="T27" fmla="*/ 0 h 87"/>
                <a:gd name="T28" fmla="*/ 1 w 85"/>
                <a:gd name="T29" fmla="*/ 0 h 87"/>
                <a:gd name="T30" fmla="*/ 1 w 85"/>
                <a:gd name="T31" fmla="*/ 0 h 87"/>
                <a:gd name="T32" fmla="*/ 1 w 85"/>
                <a:gd name="T33" fmla="*/ 0 h 87"/>
                <a:gd name="T34" fmla="*/ 1 w 85"/>
                <a:gd name="T35" fmla="*/ 0 h 87"/>
                <a:gd name="T36" fmla="*/ 1 w 85"/>
                <a:gd name="T37" fmla="*/ 0 h 87"/>
                <a:gd name="T38" fmla="*/ 1 w 85"/>
                <a:gd name="T39" fmla="*/ 0 h 87"/>
                <a:gd name="T40" fmla="*/ 1 w 85"/>
                <a:gd name="T41" fmla="*/ 0 h 87"/>
                <a:gd name="T42" fmla="*/ 1 w 85"/>
                <a:gd name="T43" fmla="*/ 0 h 87"/>
                <a:gd name="T44" fmla="*/ 1 w 85"/>
                <a:gd name="T45" fmla="*/ 0 h 87"/>
                <a:gd name="T46" fmla="*/ 1 w 85"/>
                <a:gd name="T47" fmla="*/ 0 h 87"/>
                <a:gd name="T48" fmla="*/ 1 w 85"/>
                <a:gd name="T49" fmla="*/ 0 h 87"/>
                <a:gd name="T50" fmla="*/ 1 w 85"/>
                <a:gd name="T51" fmla="*/ 0 h 87"/>
                <a:gd name="T52" fmla="*/ 1 w 85"/>
                <a:gd name="T53" fmla="*/ 0 h 87"/>
                <a:gd name="T54" fmla="*/ 1 w 85"/>
                <a:gd name="T55" fmla="*/ 0 h 87"/>
                <a:gd name="T56" fmla="*/ 1 w 85"/>
                <a:gd name="T57" fmla="*/ 0 h 87"/>
                <a:gd name="T58" fmla="*/ 1 w 85"/>
                <a:gd name="T59" fmla="*/ 0 h 87"/>
                <a:gd name="T60" fmla="*/ 1 w 85"/>
                <a:gd name="T61" fmla="*/ 0 h 87"/>
                <a:gd name="T62" fmla="*/ 1 w 85"/>
                <a:gd name="T63" fmla="*/ 0 h 87"/>
                <a:gd name="T64" fmla="*/ 1 w 85"/>
                <a:gd name="T65" fmla="*/ 0 h 87"/>
                <a:gd name="T66" fmla="*/ 1 w 85"/>
                <a:gd name="T67" fmla="*/ 0 h 87"/>
                <a:gd name="T68" fmla="*/ 1 w 85"/>
                <a:gd name="T69" fmla="*/ 0 h 87"/>
                <a:gd name="T70" fmla="*/ 1 w 85"/>
                <a:gd name="T71" fmla="*/ 0 h 87"/>
                <a:gd name="T72" fmla="*/ 1 w 85"/>
                <a:gd name="T73" fmla="*/ 0 h 87"/>
                <a:gd name="T74" fmla="*/ 0 w 85"/>
                <a:gd name="T75" fmla="*/ 0 h 87"/>
                <a:gd name="T76" fmla="*/ 1 w 85"/>
                <a:gd name="T77" fmla="*/ 0 h 87"/>
                <a:gd name="T78" fmla="*/ 1 w 85"/>
                <a:gd name="T79" fmla="*/ 0 h 87"/>
                <a:gd name="T80" fmla="*/ 1 w 85"/>
                <a:gd name="T81" fmla="*/ 0 h 87"/>
                <a:gd name="T82" fmla="*/ 1 w 85"/>
                <a:gd name="T83" fmla="*/ 0 h 87"/>
                <a:gd name="T84" fmla="*/ 1 w 85"/>
                <a:gd name="T85" fmla="*/ 0 h 87"/>
                <a:gd name="T86" fmla="*/ 1 w 85"/>
                <a:gd name="T87" fmla="*/ 0 h 87"/>
                <a:gd name="T88" fmla="*/ 1 w 85"/>
                <a:gd name="T89" fmla="*/ 0 h 87"/>
                <a:gd name="T90" fmla="*/ 1 w 85"/>
                <a:gd name="T91" fmla="*/ 0 h 87"/>
                <a:gd name="T92" fmla="*/ 1 w 85"/>
                <a:gd name="T93" fmla="*/ 0 h 87"/>
                <a:gd name="T94" fmla="*/ 1 w 85"/>
                <a:gd name="T95" fmla="*/ 0 h 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5"/>
                <a:gd name="T145" fmla="*/ 0 h 87"/>
                <a:gd name="T146" fmla="*/ 85 w 85"/>
                <a:gd name="T147" fmla="*/ 87 h 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5" h="87">
                  <a:moveTo>
                    <a:pt x="25" y="0"/>
                  </a:moveTo>
                  <a:lnTo>
                    <a:pt x="28" y="1"/>
                  </a:lnTo>
                  <a:lnTo>
                    <a:pt x="31" y="3"/>
                  </a:lnTo>
                  <a:lnTo>
                    <a:pt x="34" y="5"/>
                  </a:lnTo>
                  <a:lnTo>
                    <a:pt x="38" y="6"/>
                  </a:lnTo>
                  <a:lnTo>
                    <a:pt x="44" y="8"/>
                  </a:lnTo>
                  <a:lnTo>
                    <a:pt x="48" y="10"/>
                  </a:lnTo>
                  <a:lnTo>
                    <a:pt x="54" y="11"/>
                  </a:lnTo>
                  <a:lnTo>
                    <a:pt x="60" y="12"/>
                  </a:lnTo>
                  <a:lnTo>
                    <a:pt x="65" y="12"/>
                  </a:lnTo>
                  <a:lnTo>
                    <a:pt x="70" y="11"/>
                  </a:lnTo>
                  <a:lnTo>
                    <a:pt x="76" y="10"/>
                  </a:lnTo>
                  <a:lnTo>
                    <a:pt x="80" y="6"/>
                  </a:lnTo>
                  <a:lnTo>
                    <a:pt x="80" y="13"/>
                  </a:lnTo>
                  <a:lnTo>
                    <a:pt x="82" y="22"/>
                  </a:lnTo>
                  <a:lnTo>
                    <a:pt x="83" y="31"/>
                  </a:lnTo>
                  <a:lnTo>
                    <a:pt x="84" y="37"/>
                  </a:lnTo>
                  <a:lnTo>
                    <a:pt x="85" y="39"/>
                  </a:lnTo>
                  <a:lnTo>
                    <a:pt x="85" y="43"/>
                  </a:lnTo>
                  <a:lnTo>
                    <a:pt x="84" y="46"/>
                  </a:lnTo>
                  <a:lnTo>
                    <a:pt x="82" y="50"/>
                  </a:lnTo>
                  <a:lnTo>
                    <a:pt x="79" y="52"/>
                  </a:lnTo>
                  <a:lnTo>
                    <a:pt x="77" y="54"/>
                  </a:lnTo>
                  <a:lnTo>
                    <a:pt x="76" y="57"/>
                  </a:lnTo>
                  <a:lnTo>
                    <a:pt x="75" y="60"/>
                  </a:lnTo>
                  <a:lnTo>
                    <a:pt x="72" y="64"/>
                  </a:lnTo>
                  <a:lnTo>
                    <a:pt x="70" y="67"/>
                  </a:lnTo>
                  <a:lnTo>
                    <a:pt x="67" y="69"/>
                  </a:lnTo>
                  <a:lnTo>
                    <a:pt x="64" y="71"/>
                  </a:lnTo>
                  <a:lnTo>
                    <a:pt x="63" y="74"/>
                  </a:lnTo>
                  <a:lnTo>
                    <a:pt x="61" y="77"/>
                  </a:lnTo>
                  <a:lnTo>
                    <a:pt x="59" y="81"/>
                  </a:lnTo>
                  <a:lnTo>
                    <a:pt x="57" y="82"/>
                  </a:lnTo>
                  <a:lnTo>
                    <a:pt x="55" y="82"/>
                  </a:lnTo>
                  <a:lnTo>
                    <a:pt x="53" y="81"/>
                  </a:lnTo>
                  <a:lnTo>
                    <a:pt x="49" y="80"/>
                  </a:lnTo>
                  <a:lnTo>
                    <a:pt x="48" y="80"/>
                  </a:lnTo>
                  <a:lnTo>
                    <a:pt x="47" y="82"/>
                  </a:lnTo>
                  <a:lnTo>
                    <a:pt x="45" y="84"/>
                  </a:lnTo>
                  <a:lnTo>
                    <a:pt x="42" y="87"/>
                  </a:lnTo>
                  <a:lnTo>
                    <a:pt x="40" y="87"/>
                  </a:lnTo>
                  <a:lnTo>
                    <a:pt x="38" y="85"/>
                  </a:lnTo>
                  <a:lnTo>
                    <a:pt x="36" y="84"/>
                  </a:lnTo>
                  <a:lnTo>
                    <a:pt x="33" y="83"/>
                  </a:lnTo>
                  <a:lnTo>
                    <a:pt x="32" y="83"/>
                  </a:lnTo>
                  <a:lnTo>
                    <a:pt x="31" y="84"/>
                  </a:lnTo>
                  <a:lnTo>
                    <a:pt x="29" y="85"/>
                  </a:lnTo>
                  <a:lnTo>
                    <a:pt x="26" y="87"/>
                  </a:lnTo>
                  <a:lnTo>
                    <a:pt x="23" y="87"/>
                  </a:lnTo>
                  <a:lnTo>
                    <a:pt x="22" y="87"/>
                  </a:lnTo>
                  <a:lnTo>
                    <a:pt x="21" y="85"/>
                  </a:lnTo>
                  <a:lnTo>
                    <a:pt x="19" y="85"/>
                  </a:lnTo>
                  <a:lnTo>
                    <a:pt x="18" y="84"/>
                  </a:lnTo>
                  <a:lnTo>
                    <a:pt x="16" y="83"/>
                  </a:lnTo>
                  <a:lnTo>
                    <a:pt x="14" y="83"/>
                  </a:lnTo>
                  <a:lnTo>
                    <a:pt x="13" y="83"/>
                  </a:lnTo>
                  <a:lnTo>
                    <a:pt x="16" y="79"/>
                  </a:lnTo>
                  <a:lnTo>
                    <a:pt x="21" y="72"/>
                  </a:lnTo>
                  <a:lnTo>
                    <a:pt x="24" y="65"/>
                  </a:lnTo>
                  <a:lnTo>
                    <a:pt x="25" y="59"/>
                  </a:lnTo>
                  <a:lnTo>
                    <a:pt x="24" y="57"/>
                  </a:lnTo>
                  <a:lnTo>
                    <a:pt x="24" y="54"/>
                  </a:lnTo>
                  <a:lnTo>
                    <a:pt x="23" y="53"/>
                  </a:lnTo>
                  <a:lnTo>
                    <a:pt x="22" y="51"/>
                  </a:lnTo>
                  <a:lnTo>
                    <a:pt x="21" y="53"/>
                  </a:lnTo>
                  <a:lnTo>
                    <a:pt x="21" y="54"/>
                  </a:lnTo>
                  <a:lnTo>
                    <a:pt x="19" y="56"/>
                  </a:lnTo>
                  <a:lnTo>
                    <a:pt x="18" y="57"/>
                  </a:lnTo>
                  <a:lnTo>
                    <a:pt x="18" y="61"/>
                  </a:lnTo>
                  <a:lnTo>
                    <a:pt x="17" y="66"/>
                  </a:lnTo>
                  <a:lnTo>
                    <a:pt x="14" y="69"/>
                  </a:lnTo>
                  <a:lnTo>
                    <a:pt x="8" y="72"/>
                  </a:lnTo>
                  <a:lnTo>
                    <a:pt x="2" y="72"/>
                  </a:lnTo>
                  <a:lnTo>
                    <a:pt x="0" y="69"/>
                  </a:lnTo>
                  <a:lnTo>
                    <a:pt x="0" y="67"/>
                  </a:lnTo>
                  <a:lnTo>
                    <a:pt x="1" y="66"/>
                  </a:lnTo>
                  <a:lnTo>
                    <a:pt x="2" y="64"/>
                  </a:lnTo>
                  <a:lnTo>
                    <a:pt x="4" y="60"/>
                  </a:lnTo>
                  <a:lnTo>
                    <a:pt x="6" y="57"/>
                  </a:lnTo>
                  <a:lnTo>
                    <a:pt x="6" y="54"/>
                  </a:lnTo>
                  <a:lnTo>
                    <a:pt x="7" y="52"/>
                  </a:lnTo>
                  <a:lnTo>
                    <a:pt x="8" y="49"/>
                  </a:lnTo>
                  <a:lnTo>
                    <a:pt x="10" y="46"/>
                  </a:lnTo>
                  <a:lnTo>
                    <a:pt x="10" y="44"/>
                  </a:lnTo>
                  <a:lnTo>
                    <a:pt x="10" y="42"/>
                  </a:lnTo>
                  <a:lnTo>
                    <a:pt x="10" y="38"/>
                  </a:lnTo>
                  <a:lnTo>
                    <a:pt x="11" y="35"/>
                  </a:lnTo>
                  <a:lnTo>
                    <a:pt x="14" y="31"/>
                  </a:lnTo>
                  <a:lnTo>
                    <a:pt x="17" y="28"/>
                  </a:lnTo>
                  <a:lnTo>
                    <a:pt x="21" y="23"/>
                  </a:lnTo>
                  <a:lnTo>
                    <a:pt x="24" y="19"/>
                  </a:lnTo>
                  <a:lnTo>
                    <a:pt x="25" y="15"/>
                  </a:lnTo>
                  <a:lnTo>
                    <a:pt x="25" y="13"/>
                  </a:lnTo>
                  <a:lnTo>
                    <a:pt x="25" y="8"/>
                  </a:lnTo>
                  <a:lnTo>
                    <a:pt x="25" y="4"/>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0" name="Freeform 529"/>
            <p:cNvSpPr>
              <a:spLocks/>
            </p:cNvSpPr>
            <p:nvPr/>
          </p:nvSpPr>
          <p:spPr bwMode="auto">
            <a:xfrm>
              <a:off x="5581" y="3026"/>
              <a:ext cx="8" cy="24"/>
            </a:xfrm>
            <a:custGeom>
              <a:avLst/>
              <a:gdLst>
                <a:gd name="T0" fmla="*/ 1 w 16"/>
                <a:gd name="T1" fmla="*/ 1 h 47"/>
                <a:gd name="T2" fmla="*/ 1 w 16"/>
                <a:gd name="T3" fmla="*/ 1 h 47"/>
                <a:gd name="T4" fmla="*/ 1 w 16"/>
                <a:gd name="T5" fmla="*/ 1 h 47"/>
                <a:gd name="T6" fmla="*/ 1 w 16"/>
                <a:gd name="T7" fmla="*/ 1 h 47"/>
                <a:gd name="T8" fmla="*/ 0 w 16"/>
                <a:gd name="T9" fmla="*/ 1 h 47"/>
                <a:gd name="T10" fmla="*/ 1 w 16"/>
                <a:gd name="T11" fmla="*/ 1 h 47"/>
                <a:gd name="T12" fmla="*/ 1 w 16"/>
                <a:gd name="T13" fmla="*/ 1 h 47"/>
                <a:gd name="T14" fmla="*/ 1 w 16"/>
                <a:gd name="T15" fmla="*/ 1 h 47"/>
                <a:gd name="T16" fmla="*/ 1 w 16"/>
                <a:gd name="T17" fmla="*/ 1 h 47"/>
                <a:gd name="T18" fmla="*/ 1 w 16"/>
                <a:gd name="T19" fmla="*/ 1 h 47"/>
                <a:gd name="T20" fmla="*/ 1 w 16"/>
                <a:gd name="T21" fmla="*/ 1 h 47"/>
                <a:gd name="T22" fmla="*/ 1 w 16"/>
                <a:gd name="T23" fmla="*/ 1 h 47"/>
                <a:gd name="T24" fmla="*/ 1 w 16"/>
                <a:gd name="T25" fmla="*/ 1 h 47"/>
                <a:gd name="T26" fmla="*/ 1 w 16"/>
                <a:gd name="T27" fmla="*/ 1 h 47"/>
                <a:gd name="T28" fmla="*/ 1 w 16"/>
                <a:gd name="T29" fmla="*/ 1 h 47"/>
                <a:gd name="T30" fmla="*/ 1 w 16"/>
                <a:gd name="T31" fmla="*/ 1 h 47"/>
                <a:gd name="T32" fmla="*/ 1 w 16"/>
                <a:gd name="T33" fmla="*/ 0 h 47"/>
                <a:gd name="T34" fmla="*/ 1 w 16"/>
                <a:gd name="T35" fmla="*/ 1 h 47"/>
                <a:gd name="T36" fmla="*/ 1 w 16"/>
                <a:gd name="T37" fmla="*/ 1 h 47"/>
                <a:gd name="T38" fmla="*/ 1 w 16"/>
                <a:gd name="T39" fmla="*/ 1 h 47"/>
                <a:gd name="T40" fmla="*/ 1 w 16"/>
                <a:gd name="T41" fmla="*/ 1 h 47"/>
                <a:gd name="T42" fmla="*/ 1 w 16"/>
                <a:gd name="T43" fmla="*/ 1 h 47"/>
                <a:gd name="T44" fmla="*/ 1 w 16"/>
                <a:gd name="T45" fmla="*/ 1 h 47"/>
                <a:gd name="T46" fmla="*/ 1 w 16"/>
                <a:gd name="T47" fmla="*/ 1 h 47"/>
                <a:gd name="T48" fmla="*/ 1 w 16"/>
                <a:gd name="T49" fmla="*/ 1 h 47"/>
                <a:gd name="T50" fmla="*/ 1 w 16"/>
                <a:gd name="T51" fmla="*/ 1 h 47"/>
                <a:gd name="T52" fmla="*/ 1 w 16"/>
                <a:gd name="T53" fmla="*/ 1 h 47"/>
                <a:gd name="T54" fmla="*/ 1 w 16"/>
                <a:gd name="T55" fmla="*/ 1 h 47"/>
                <a:gd name="T56" fmla="*/ 1 w 16"/>
                <a:gd name="T57" fmla="*/ 1 h 47"/>
                <a:gd name="T58" fmla="*/ 1 w 16"/>
                <a:gd name="T59" fmla="*/ 1 h 47"/>
                <a:gd name="T60" fmla="*/ 1 w 16"/>
                <a:gd name="T61" fmla="*/ 1 h 47"/>
                <a:gd name="T62" fmla="*/ 1 w 16"/>
                <a:gd name="T63" fmla="*/ 1 h 47"/>
                <a:gd name="T64" fmla="*/ 1 w 16"/>
                <a:gd name="T65" fmla="*/ 1 h 47"/>
                <a:gd name="T66" fmla="*/ 1 w 16"/>
                <a:gd name="T67" fmla="*/ 1 h 47"/>
                <a:gd name="T68" fmla="*/ 1 w 16"/>
                <a:gd name="T69" fmla="*/ 1 h 47"/>
                <a:gd name="T70" fmla="*/ 1 w 16"/>
                <a:gd name="T71" fmla="*/ 1 h 47"/>
                <a:gd name="T72" fmla="*/ 1 w 16"/>
                <a:gd name="T73" fmla="*/ 1 h 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
                <a:gd name="T112" fmla="*/ 0 h 47"/>
                <a:gd name="T113" fmla="*/ 16 w 16"/>
                <a:gd name="T114" fmla="*/ 47 h 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 h="47">
                  <a:moveTo>
                    <a:pt x="5" y="47"/>
                  </a:moveTo>
                  <a:lnTo>
                    <a:pt x="5" y="47"/>
                  </a:lnTo>
                  <a:lnTo>
                    <a:pt x="3" y="46"/>
                  </a:lnTo>
                  <a:lnTo>
                    <a:pt x="1" y="46"/>
                  </a:lnTo>
                  <a:lnTo>
                    <a:pt x="0" y="46"/>
                  </a:lnTo>
                  <a:lnTo>
                    <a:pt x="3" y="42"/>
                  </a:lnTo>
                  <a:lnTo>
                    <a:pt x="8" y="35"/>
                  </a:lnTo>
                  <a:lnTo>
                    <a:pt x="11" y="28"/>
                  </a:lnTo>
                  <a:lnTo>
                    <a:pt x="12" y="22"/>
                  </a:lnTo>
                  <a:lnTo>
                    <a:pt x="11" y="20"/>
                  </a:lnTo>
                  <a:lnTo>
                    <a:pt x="11" y="17"/>
                  </a:lnTo>
                  <a:lnTo>
                    <a:pt x="10" y="16"/>
                  </a:lnTo>
                  <a:lnTo>
                    <a:pt x="9" y="14"/>
                  </a:lnTo>
                  <a:lnTo>
                    <a:pt x="10" y="10"/>
                  </a:lnTo>
                  <a:lnTo>
                    <a:pt x="11" y="7"/>
                  </a:lnTo>
                  <a:lnTo>
                    <a:pt x="13" y="4"/>
                  </a:lnTo>
                  <a:lnTo>
                    <a:pt x="13" y="0"/>
                  </a:lnTo>
                  <a:lnTo>
                    <a:pt x="15" y="1"/>
                  </a:lnTo>
                  <a:lnTo>
                    <a:pt x="15" y="4"/>
                  </a:lnTo>
                  <a:lnTo>
                    <a:pt x="15" y="8"/>
                  </a:lnTo>
                  <a:lnTo>
                    <a:pt x="15" y="10"/>
                  </a:lnTo>
                  <a:lnTo>
                    <a:pt x="15" y="13"/>
                  </a:lnTo>
                  <a:lnTo>
                    <a:pt x="16" y="16"/>
                  </a:lnTo>
                  <a:lnTo>
                    <a:pt x="16" y="19"/>
                  </a:lnTo>
                  <a:lnTo>
                    <a:pt x="16" y="21"/>
                  </a:lnTo>
                  <a:lnTo>
                    <a:pt x="16" y="23"/>
                  </a:lnTo>
                  <a:lnTo>
                    <a:pt x="16" y="25"/>
                  </a:lnTo>
                  <a:lnTo>
                    <a:pt x="16" y="29"/>
                  </a:lnTo>
                  <a:lnTo>
                    <a:pt x="16" y="31"/>
                  </a:lnTo>
                  <a:lnTo>
                    <a:pt x="15" y="34"/>
                  </a:lnTo>
                  <a:lnTo>
                    <a:pt x="13" y="38"/>
                  </a:lnTo>
                  <a:lnTo>
                    <a:pt x="11" y="42"/>
                  </a:lnTo>
                  <a:lnTo>
                    <a:pt x="11" y="45"/>
                  </a:lnTo>
                  <a:lnTo>
                    <a:pt x="10" y="46"/>
                  </a:lnTo>
                  <a:lnTo>
                    <a:pt x="9" y="46"/>
                  </a:lnTo>
                  <a:lnTo>
                    <a:pt x="6" y="47"/>
                  </a:lnTo>
                  <a:lnTo>
                    <a:pt x="5" y="4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1" name="Freeform 530"/>
            <p:cNvSpPr>
              <a:spLocks/>
            </p:cNvSpPr>
            <p:nvPr/>
          </p:nvSpPr>
          <p:spPr bwMode="auto">
            <a:xfrm>
              <a:off x="5591" y="3032"/>
              <a:ext cx="25" cy="19"/>
            </a:xfrm>
            <a:custGeom>
              <a:avLst/>
              <a:gdLst>
                <a:gd name="T0" fmla="*/ 1 w 50"/>
                <a:gd name="T1" fmla="*/ 1 h 37"/>
                <a:gd name="T2" fmla="*/ 1 w 50"/>
                <a:gd name="T3" fmla="*/ 1 h 37"/>
                <a:gd name="T4" fmla="*/ 1 w 50"/>
                <a:gd name="T5" fmla="*/ 1 h 37"/>
                <a:gd name="T6" fmla="*/ 1 w 50"/>
                <a:gd name="T7" fmla="*/ 1 h 37"/>
                <a:gd name="T8" fmla="*/ 1 w 50"/>
                <a:gd name="T9" fmla="*/ 1 h 37"/>
                <a:gd name="T10" fmla="*/ 1 w 50"/>
                <a:gd name="T11" fmla="*/ 1 h 37"/>
                <a:gd name="T12" fmla="*/ 1 w 50"/>
                <a:gd name="T13" fmla="*/ 1 h 37"/>
                <a:gd name="T14" fmla="*/ 1 w 50"/>
                <a:gd name="T15" fmla="*/ 1 h 37"/>
                <a:gd name="T16" fmla="*/ 1 w 50"/>
                <a:gd name="T17" fmla="*/ 1 h 37"/>
                <a:gd name="T18" fmla="*/ 1 w 50"/>
                <a:gd name="T19" fmla="*/ 1 h 37"/>
                <a:gd name="T20" fmla="*/ 1 w 50"/>
                <a:gd name="T21" fmla="*/ 1 h 37"/>
                <a:gd name="T22" fmla="*/ 1 w 50"/>
                <a:gd name="T23" fmla="*/ 1 h 37"/>
                <a:gd name="T24" fmla="*/ 1 w 50"/>
                <a:gd name="T25" fmla="*/ 1 h 37"/>
                <a:gd name="T26" fmla="*/ 1 w 50"/>
                <a:gd name="T27" fmla="*/ 1 h 37"/>
                <a:gd name="T28" fmla="*/ 1 w 50"/>
                <a:gd name="T29" fmla="*/ 1 h 37"/>
                <a:gd name="T30" fmla="*/ 1 w 50"/>
                <a:gd name="T31" fmla="*/ 1 h 37"/>
                <a:gd name="T32" fmla="*/ 1 w 50"/>
                <a:gd name="T33" fmla="*/ 1 h 37"/>
                <a:gd name="T34" fmla="*/ 1 w 50"/>
                <a:gd name="T35" fmla="*/ 1 h 37"/>
                <a:gd name="T36" fmla="*/ 1 w 50"/>
                <a:gd name="T37" fmla="*/ 1 h 37"/>
                <a:gd name="T38" fmla="*/ 1 w 50"/>
                <a:gd name="T39" fmla="*/ 1 h 37"/>
                <a:gd name="T40" fmla="*/ 1 w 50"/>
                <a:gd name="T41" fmla="*/ 1 h 37"/>
                <a:gd name="T42" fmla="*/ 1 w 50"/>
                <a:gd name="T43" fmla="*/ 1 h 37"/>
                <a:gd name="T44" fmla="*/ 1 w 50"/>
                <a:gd name="T45" fmla="*/ 1 h 37"/>
                <a:gd name="T46" fmla="*/ 1 w 50"/>
                <a:gd name="T47" fmla="*/ 1 h 37"/>
                <a:gd name="T48" fmla="*/ 1 w 50"/>
                <a:gd name="T49" fmla="*/ 1 h 37"/>
                <a:gd name="T50" fmla="*/ 1 w 50"/>
                <a:gd name="T51" fmla="*/ 1 h 37"/>
                <a:gd name="T52" fmla="*/ 1 w 50"/>
                <a:gd name="T53" fmla="*/ 1 h 37"/>
                <a:gd name="T54" fmla="*/ 1 w 50"/>
                <a:gd name="T55" fmla="*/ 1 h 37"/>
                <a:gd name="T56" fmla="*/ 1 w 50"/>
                <a:gd name="T57" fmla="*/ 1 h 37"/>
                <a:gd name="T58" fmla="*/ 1 w 50"/>
                <a:gd name="T59" fmla="*/ 1 h 37"/>
                <a:gd name="T60" fmla="*/ 1 w 50"/>
                <a:gd name="T61" fmla="*/ 1 h 37"/>
                <a:gd name="T62" fmla="*/ 1 w 50"/>
                <a:gd name="T63" fmla="*/ 1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
                <a:gd name="T97" fmla="*/ 0 h 37"/>
                <a:gd name="T98" fmla="*/ 50 w 50"/>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 h="37">
                  <a:moveTo>
                    <a:pt x="50" y="0"/>
                  </a:moveTo>
                  <a:lnTo>
                    <a:pt x="47" y="2"/>
                  </a:lnTo>
                  <a:lnTo>
                    <a:pt x="45" y="4"/>
                  </a:lnTo>
                  <a:lnTo>
                    <a:pt x="44" y="7"/>
                  </a:lnTo>
                  <a:lnTo>
                    <a:pt x="43" y="10"/>
                  </a:lnTo>
                  <a:lnTo>
                    <a:pt x="40" y="14"/>
                  </a:lnTo>
                  <a:lnTo>
                    <a:pt x="38" y="17"/>
                  </a:lnTo>
                  <a:lnTo>
                    <a:pt x="35" y="19"/>
                  </a:lnTo>
                  <a:lnTo>
                    <a:pt x="32" y="21"/>
                  </a:lnTo>
                  <a:lnTo>
                    <a:pt x="31" y="24"/>
                  </a:lnTo>
                  <a:lnTo>
                    <a:pt x="29" y="27"/>
                  </a:lnTo>
                  <a:lnTo>
                    <a:pt x="27" y="31"/>
                  </a:lnTo>
                  <a:lnTo>
                    <a:pt x="25" y="32"/>
                  </a:lnTo>
                  <a:lnTo>
                    <a:pt x="23" y="32"/>
                  </a:lnTo>
                  <a:lnTo>
                    <a:pt x="21" y="31"/>
                  </a:lnTo>
                  <a:lnTo>
                    <a:pt x="17" y="30"/>
                  </a:lnTo>
                  <a:lnTo>
                    <a:pt x="16" y="30"/>
                  </a:lnTo>
                  <a:lnTo>
                    <a:pt x="15" y="32"/>
                  </a:lnTo>
                  <a:lnTo>
                    <a:pt x="13" y="34"/>
                  </a:lnTo>
                  <a:lnTo>
                    <a:pt x="10" y="37"/>
                  </a:lnTo>
                  <a:lnTo>
                    <a:pt x="8" y="37"/>
                  </a:lnTo>
                  <a:lnTo>
                    <a:pt x="6" y="35"/>
                  </a:lnTo>
                  <a:lnTo>
                    <a:pt x="4" y="34"/>
                  </a:lnTo>
                  <a:lnTo>
                    <a:pt x="1" y="33"/>
                  </a:lnTo>
                  <a:lnTo>
                    <a:pt x="0" y="33"/>
                  </a:lnTo>
                  <a:lnTo>
                    <a:pt x="1" y="30"/>
                  </a:lnTo>
                  <a:lnTo>
                    <a:pt x="4" y="26"/>
                  </a:lnTo>
                  <a:lnTo>
                    <a:pt x="5" y="23"/>
                  </a:lnTo>
                  <a:lnTo>
                    <a:pt x="6" y="21"/>
                  </a:lnTo>
                  <a:lnTo>
                    <a:pt x="7" y="18"/>
                  </a:lnTo>
                  <a:lnTo>
                    <a:pt x="8" y="16"/>
                  </a:lnTo>
                  <a:lnTo>
                    <a:pt x="9" y="14"/>
                  </a:lnTo>
                  <a:lnTo>
                    <a:pt x="9" y="11"/>
                  </a:lnTo>
                  <a:lnTo>
                    <a:pt x="10" y="11"/>
                  </a:lnTo>
                  <a:lnTo>
                    <a:pt x="13" y="10"/>
                  </a:lnTo>
                  <a:lnTo>
                    <a:pt x="14" y="10"/>
                  </a:lnTo>
                  <a:lnTo>
                    <a:pt x="15" y="10"/>
                  </a:lnTo>
                  <a:lnTo>
                    <a:pt x="15" y="8"/>
                  </a:lnTo>
                  <a:lnTo>
                    <a:pt x="16" y="7"/>
                  </a:lnTo>
                  <a:lnTo>
                    <a:pt x="19" y="7"/>
                  </a:lnTo>
                  <a:lnTo>
                    <a:pt x="20" y="7"/>
                  </a:lnTo>
                  <a:lnTo>
                    <a:pt x="21" y="7"/>
                  </a:lnTo>
                  <a:lnTo>
                    <a:pt x="21" y="8"/>
                  </a:lnTo>
                  <a:lnTo>
                    <a:pt x="21" y="9"/>
                  </a:lnTo>
                  <a:lnTo>
                    <a:pt x="21" y="10"/>
                  </a:lnTo>
                  <a:lnTo>
                    <a:pt x="23" y="10"/>
                  </a:lnTo>
                  <a:lnTo>
                    <a:pt x="25" y="11"/>
                  </a:lnTo>
                  <a:lnTo>
                    <a:pt x="29" y="11"/>
                  </a:lnTo>
                  <a:lnTo>
                    <a:pt x="30" y="11"/>
                  </a:lnTo>
                  <a:lnTo>
                    <a:pt x="31" y="10"/>
                  </a:lnTo>
                  <a:lnTo>
                    <a:pt x="31" y="9"/>
                  </a:lnTo>
                  <a:lnTo>
                    <a:pt x="31" y="8"/>
                  </a:lnTo>
                  <a:lnTo>
                    <a:pt x="32" y="7"/>
                  </a:lnTo>
                  <a:lnTo>
                    <a:pt x="35" y="7"/>
                  </a:lnTo>
                  <a:lnTo>
                    <a:pt x="36" y="7"/>
                  </a:lnTo>
                  <a:lnTo>
                    <a:pt x="37" y="7"/>
                  </a:lnTo>
                  <a:lnTo>
                    <a:pt x="37" y="8"/>
                  </a:lnTo>
                  <a:lnTo>
                    <a:pt x="39" y="8"/>
                  </a:lnTo>
                  <a:lnTo>
                    <a:pt x="40" y="8"/>
                  </a:lnTo>
                  <a:lnTo>
                    <a:pt x="42" y="7"/>
                  </a:lnTo>
                  <a:lnTo>
                    <a:pt x="43" y="6"/>
                  </a:lnTo>
                  <a:lnTo>
                    <a:pt x="45" y="3"/>
                  </a:lnTo>
                  <a:lnTo>
                    <a:pt x="47" y="1"/>
                  </a:lnTo>
                  <a:lnTo>
                    <a:pt x="5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2" name="Freeform 531"/>
            <p:cNvSpPr>
              <a:spLocks/>
            </p:cNvSpPr>
            <p:nvPr/>
          </p:nvSpPr>
          <p:spPr bwMode="auto">
            <a:xfrm>
              <a:off x="5594" y="3011"/>
              <a:ext cx="23" cy="15"/>
            </a:xfrm>
            <a:custGeom>
              <a:avLst/>
              <a:gdLst>
                <a:gd name="T0" fmla="*/ 1 w 46"/>
                <a:gd name="T1" fmla="*/ 0 h 31"/>
                <a:gd name="T2" fmla="*/ 1 w 46"/>
                <a:gd name="T3" fmla="*/ 0 h 31"/>
                <a:gd name="T4" fmla="*/ 1 w 46"/>
                <a:gd name="T5" fmla="*/ 0 h 31"/>
                <a:gd name="T6" fmla="*/ 1 w 46"/>
                <a:gd name="T7" fmla="*/ 0 h 31"/>
                <a:gd name="T8" fmla="*/ 1 w 46"/>
                <a:gd name="T9" fmla="*/ 0 h 31"/>
                <a:gd name="T10" fmla="*/ 1 w 46"/>
                <a:gd name="T11" fmla="*/ 0 h 31"/>
                <a:gd name="T12" fmla="*/ 1 w 46"/>
                <a:gd name="T13" fmla="*/ 0 h 31"/>
                <a:gd name="T14" fmla="*/ 1 w 46"/>
                <a:gd name="T15" fmla="*/ 0 h 31"/>
                <a:gd name="T16" fmla="*/ 1 w 46"/>
                <a:gd name="T17" fmla="*/ 0 h 31"/>
                <a:gd name="T18" fmla="*/ 1 w 46"/>
                <a:gd name="T19" fmla="*/ 0 h 31"/>
                <a:gd name="T20" fmla="*/ 1 w 46"/>
                <a:gd name="T21" fmla="*/ 0 h 31"/>
                <a:gd name="T22" fmla="*/ 1 w 46"/>
                <a:gd name="T23" fmla="*/ 0 h 31"/>
                <a:gd name="T24" fmla="*/ 0 w 46"/>
                <a:gd name="T25" fmla="*/ 0 h 31"/>
                <a:gd name="T26" fmla="*/ 1 w 46"/>
                <a:gd name="T27" fmla="*/ 0 h 31"/>
                <a:gd name="T28" fmla="*/ 1 w 46"/>
                <a:gd name="T29" fmla="*/ 0 h 31"/>
                <a:gd name="T30" fmla="*/ 1 w 46"/>
                <a:gd name="T31" fmla="*/ 0 h 31"/>
                <a:gd name="T32" fmla="*/ 1 w 46"/>
                <a:gd name="T33" fmla="*/ 0 h 31"/>
                <a:gd name="T34" fmla="*/ 1 w 46"/>
                <a:gd name="T35" fmla="*/ 0 h 31"/>
                <a:gd name="T36" fmla="*/ 1 w 46"/>
                <a:gd name="T37" fmla="*/ 0 h 31"/>
                <a:gd name="T38" fmla="*/ 1 w 46"/>
                <a:gd name="T39" fmla="*/ 0 h 31"/>
                <a:gd name="T40" fmla="*/ 1 w 46"/>
                <a:gd name="T41" fmla="*/ 0 h 31"/>
                <a:gd name="T42" fmla="*/ 1 w 46"/>
                <a:gd name="T43" fmla="*/ 0 h 31"/>
                <a:gd name="T44" fmla="*/ 1 w 46"/>
                <a:gd name="T45" fmla="*/ 0 h 31"/>
                <a:gd name="T46" fmla="*/ 1 w 46"/>
                <a:gd name="T47" fmla="*/ 0 h 31"/>
                <a:gd name="T48" fmla="*/ 1 w 46"/>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1"/>
                <a:gd name="T77" fmla="*/ 46 w 46"/>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1">
                  <a:moveTo>
                    <a:pt x="46" y="31"/>
                  </a:moveTo>
                  <a:lnTo>
                    <a:pt x="45" y="25"/>
                  </a:lnTo>
                  <a:lnTo>
                    <a:pt x="44" y="16"/>
                  </a:lnTo>
                  <a:lnTo>
                    <a:pt x="42" y="7"/>
                  </a:lnTo>
                  <a:lnTo>
                    <a:pt x="42" y="0"/>
                  </a:lnTo>
                  <a:lnTo>
                    <a:pt x="38" y="4"/>
                  </a:lnTo>
                  <a:lnTo>
                    <a:pt x="32" y="5"/>
                  </a:lnTo>
                  <a:lnTo>
                    <a:pt x="27" y="6"/>
                  </a:lnTo>
                  <a:lnTo>
                    <a:pt x="22" y="6"/>
                  </a:lnTo>
                  <a:lnTo>
                    <a:pt x="16" y="5"/>
                  </a:lnTo>
                  <a:lnTo>
                    <a:pt x="10" y="4"/>
                  </a:lnTo>
                  <a:lnTo>
                    <a:pt x="6" y="2"/>
                  </a:lnTo>
                  <a:lnTo>
                    <a:pt x="0" y="0"/>
                  </a:lnTo>
                  <a:lnTo>
                    <a:pt x="3" y="2"/>
                  </a:lnTo>
                  <a:lnTo>
                    <a:pt x="7" y="5"/>
                  </a:lnTo>
                  <a:lnTo>
                    <a:pt x="10" y="7"/>
                  </a:lnTo>
                  <a:lnTo>
                    <a:pt x="15" y="9"/>
                  </a:lnTo>
                  <a:lnTo>
                    <a:pt x="19" y="12"/>
                  </a:lnTo>
                  <a:lnTo>
                    <a:pt x="24" y="13"/>
                  </a:lnTo>
                  <a:lnTo>
                    <a:pt x="30" y="13"/>
                  </a:lnTo>
                  <a:lnTo>
                    <a:pt x="36" y="13"/>
                  </a:lnTo>
                  <a:lnTo>
                    <a:pt x="38" y="16"/>
                  </a:lnTo>
                  <a:lnTo>
                    <a:pt x="41" y="21"/>
                  </a:lnTo>
                  <a:lnTo>
                    <a:pt x="44" y="25"/>
                  </a:lnTo>
                  <a:lnTo>
                    <a:pt x="46" y="3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3" name="Freeform 532"/>
            <p:cNvSpPr>
              <a:spLocks/>
            </p:cNvSpPr>
            <p:nvPr/>
          </p:nvSpPr>
          <p:spPr bwMode="auto">
            <a:xfrm>
              <a:off x="5569" y="2777"/>
              <a:ext cx="53" cy="236"/>
            </a:xfrm>
            <a:custGeom>
              <a:avLst/>
              <a:gdLst>
                <a:gd name="T0" fmla="*/ 0 w 107"/>
                <a:gd name="T1" fmla="*/ 0 h 473"/>
                <a:gd name="T2" fmla="*/ 0 w 107"/>
                <a:gd name="T3" fmla="*/ 0 h 473"/>
                <a:gd name="T4" fmla="*/ 0 w 107"/>
                <a:gd name="T5" fmla="*/ 0 h 473"/>
                <a:gd name="T6" fmla="*/ 0 w 107"/>
                <a:gd name="T7" fmla="*/ 0 h 473"/>
                <a:gd name="T8" fmla="*/ 0 w 107"/>
                <a:gd name="T9" fmla="*/ 0 h 473"/>
                <a:gd name="T10" fmla="*/ 0 w 107"/>
                <a:gd name="T11" fmla="*/ 0 h 473"/>
                <a:gd name="T12" fmla="*/ 0 w 107"/>
                <a:gd name="T13" fmla="*/ 0 h 473"/>
                <a:gd name="T14" fmla="*/ 0 w 107"/>
                <a:gd name="T15" fmla="*/ 0 h 473"/>
                <a:gd name="T16" fmla="*/ 0 w 107"/>
                <a:gd name="T17" fmla="*/ 0 h 473"/>
                <a:gd name="T18" fmla="*/ 0 w 107"/>
                <a:gd name="T19" fmla="*/ 0 h 473"/>
                <a:gd name="T20" fmla="*/ 0 w 107"/>
                <a:gd name="T21" fmla="*/ 0 h 473"/>
                <a:gd name="T22" fmla="*/ 0 w 107"/>
                <a:gd name="T23" fmla="*/ 0 h 473"/>
                <a:gd name="T24" fmla="*/ 0 w 107"/>
                <a:gd name="T25" fmla="*/ 0 h 473"/>
                <a:gd name="T26" fmla="*/ 0 w 107"/>
                <a:gd name="T27" fmla="*/ 0 h 473"/>
                <a:gd name="T28" fmla="*/ 0 w 107"/>
                <a:gd name="T29" fmla="*/ 0 h 473"/>
                <a:gd name="T30" fmla="*/ 0 w 107"/>
                <a:gd name="T31" fmla="*/ 0 h 473"/>
                <a:gd name="T32" fmla="*/ 0 w 107"/>
                <a:gd name="T33" fmla="*/ 0 h 473"/>
                <a:gd name="T34" fmla="*/ 0 w 107"/>
                <a:gd name="T35" fmla="*/ 0 h 473"/>
                <a:gd name="T36" fmla="*/ 0 w 107"/>
                <a:gd name="T37" fmla="*/ 0 h 473"/>
                <a:gd name="T38" fmla="*/ 0 w 107"/>
                <a:gd name="T39" fmla="*/ 0 h 473"/>
                <a:gd name="T40" fmla="*/ 0 w 107"/>
                <a:gd name="T41" fmla="*/ 0 h 473"/>
                <a:gd name="T42" fmla="*/ 0 w 107"/>
                <a:gd name="T43" fmla="*/ 0 h 473"/>
                <a:gd name="T44" fmla="*/ 0 w 107"/>
                <a:gd name="T45" fmla="*/ 0 h 473"/>
                <a:gd name="T46" fmla="*/ 0 w 107"/>
                <a:gd name="T47" fmla="*/ 0 h 473"/>
                <a:gd name="T48" fmla="*/ 0 w 107"/>
                <a:gd name="T49" fmla="*/ 0 h 473"/>
                <a:gd name="T50" fmla="*/ 0 w 107"/>
                <a:gd name="T51" fmla="*/ 0 h 473"/>
                <a:gd name="T52" fmla="*/ 0 w 107"/>
                <a:gd name="T53" fmla="*/ 0 h 473"/>
                <a:gd name="T54" fmla="*/ 0 w 107"/>
                <a:gd name="T55" fmla="*/ 0 h 473"/>
                <a:gd name="T56" fmla="*/ 0 w 107"/>
                <a:gd name="T57" fmla="*/ 0 h 473"/>
                <a:gd name="T58" fmla="*/ 0 w 107"/>
                <a:gd name="T59" fmla="*/ 0 h 473"/>
                <a:gd name="T60" fmla="*/ 0 w 107"/>
                <a:gd name="T61" fmla="*/ 0 h 473"/>
                <a:gd name="T62" fmla="*/ 0 w 107"/>
                <a:gd name="T63" fmla="*/ 0 h 473"/>
                <a:gd name="T64" fmla="*/ 0 w 107"/>
                <a:gd name="T65" fmla="*/ 0 h 473"/>
                <a:gd name="T66" fmla="*/ 0 w 107"/>
                <a:gd name="T67" fmla="*/ 0 h 473"/>
                <a:gd name="T68" fmla="*/ 0 w 107"/>
                <a:gd name="T69" fmla="*/ 0 h 473"/>
                <a:gd name="T70" fmla="*/ 0 w 107"/>
                <a:gd name="T71" fmla="*/ 0 h 473"/>
                <a:gd name="T72" fmla="*/ 0 w 107"/>
                <a:gd name="T73" fmla="*/ 0 h 473"/>
                <a:gd name="T74" fmla="*/ 0 w 107"/>
                <a:gd name="T75" fmla="*/ 0 h 473"/>
                <a:gd name="T76" fmla="*/ 0 w 107"/>
                <a:gd name="T77" fmla="*/ 0 h 473"/>
                <a:gd name="T78" fmla="*/ 0 w 107"/>
                <a:gd name="T79" fmla="*/ 0 h 473"/>
                <a:gd name="T80" fmla="*/ 0 w 107"/>
                <a:gd name="T81" fmla="*/ 0 h 473"/>
                <a:gd name="T82" fmla="*/ 0 w 107"/>
                <a:gd name="T83" fmla="*/ 0 h 473"/>
                <a:gd name="T84" fmla="*/ 0 w 107"/>
                <a:gd name="T85" fmla="*/ 0 h 473"/>
                <a:gd name="T86" fmla="*/ 0 w 107"/>
                <a:gd name="T87" fmla="*/ 0 h 473"/>
                <a:gd name="T88" fmla="*/ 0 w 107"/>
                <a:gd name="T89" fmla="*/ 0 h 473"/>
                <a:gd name="T90" fmla="*/ 0 w 107"/>
                <a:gd name="T91" fmla="*/ 0 h 4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7"/>
                <a:gd name="T139" fmla="*/ 0 h 473"/>
                <a:gd name="T140" fmla="*/ 107 w 107"/>
                <a:gd name="T141" fmla="*/ 473 h 4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7" h="473">
                  <a:moveTo>
                    <a:pt x="35" y="0"/>
                  </a:moveTo>
                  <a:lnTo>
                    <a:pt x="32" y="16"/>
                  </a:lnTo>
                  <a:lnTo>
                    <a:pt x="28" y="47"/>
                  </a:lnTo>
                  <a:lnTo>
                    <a:pt x="22" y="86"/>
                  </a:lnTo>
                  <a:lnTo>
                    <a:pt x="16" y="131"/>
                  </a:lnTo>
                  <a:lnTo>
                    <a:pt x="9" y="176"/>
                  </a:lnTo>
                  <a:lnTo>
                    <a:pt x="5" y="217"/>
                  </a:lnTo>
                  <a:lnTo>
                    <a:pt x="1" y="250"/>
                  </a:lnTo>
                  <a:lnTo>
                    <a:pt x="0" y="269"/>
                  </a:lnTo>
                  <a:lnTo>
                    <a:pt x="3" y="290"/>
                  </a:lnTo>
                  <a:lnTo>
                    <a:pt x="6" y="308"/>
                  </a:lnTo>
                  <a:lnTo>
                    <a:pt x="9" y="323"/>
                  </a:lnTo>
                  <a:lnTo>
                    <a:pt x="14" y="336"/>
                  </a:lnTo>
                  <a:lnTo>
                    <a:pt x="19" y="349"/>
                  </a:lnTo>
                  <a:lnTo>
                    <a:pt x="22" y="360"/>
                  </a:lnTo>
                  <a:lnTo>
                    <a:pt x="23" y="373"/>
                  </a:lnTo>
                  <a:lnTo>
                    <a:pt x="24" y="384"/>
                  </a:lnTo>
                  <a:lnTo>
                    <a:pt x="24" y="399"/>
                  </a:lnTo>
                  <a:lnTo>
                    <a:pt x="24" y="420"/>
                  </a:lnTo>
                  <a:lnTo>
                    <a:pt x="24" y="439"/>
                  </a:lnTo>
                  <a:lnTo>
                    <a:pt x="24" y="452"/>
                  </a:lnTo>
                  <a:lnTo>
                    <a:pt x="27" y="454"/>
                  </a:lnTo>
                  <a:lnTo>
                    <a:pt x="30" y="457"/>
                  </a:lnTo>
                  <a:lnTo>
                    <a:pt x="34" y="459"/>
                  </a:lnTo>
                  <a:lnTo>
                    <a:pt x="38" y="461"/>
                  </a:lnTo>
                  <a:lnTo>
                    <a:pt x="45" y="465"/>
                  </a:lnTo>
                  <a:lnTo>
                    <a:pt x="51" y="467"/>
                  </a:lnTo>
                  <a:lnTo>
                    <a:pt x="59" y="469"/>
                  </a:lnTo>
                  <a:lnTo>
                    <a:pt x="66" y="472"/>
                  </a:lnTo>
                  <a:lnTo>
                    <a:pt x="73" y="473"/>
                  </a:lnTo>
                  <a:lnTo>
                    <a:pt x="81" y="472"/>
                  </a:lnTo>
                  <a:lnTo>
                    <a:pt x="87" y="471"/>
                  </a:lnTo>
                  <a:lnTo>
                    <a:pt x="93" y="467"/>
                  </a:lnTo>
                  <a:lnTo>
                    <a:pt x="96" y="466"/>
                  </a:lnTo>
                  <a:lnTo>
                    <a:pt x="97" y="464"/>
                  </a:lnTo>
                  <a:lnTo>
                    <a:pt x="99" y="462"/>
                  </a:lnTo>
                  <a:lnTo>
                    <a:pt x="100" y="460"/>
                  </a:lnTo>
                  <a:lnTo>
                    <a:pt x="102" y="454"/>
                  </a:lnTo>
                  <a:lnTo>
                    <a:pt x="102" y="447"/>
                  </a:lnTo>
                  <a:lnTo>
                    <a:pt x="102" y="441"/>
                  </a:lnTo>
                  <a:lnTo>
                    <a:pt x="102" y="436"/>
                  </a:lnTo>
                  <a:lnTo>
                    <a:pt x="104" y="438"/>
                  </a:lnTo>
                  <a:lnTo>
                    <a:pt x="106" y="434"/>
                  </a:lnTo>
                  <a:lnTo>
                    <a:pt x="106" y="427"/>
                  </a:lnTo>
                  <a:lnTo>
                    <a:pt x="103" y="423"/>
                  </a:lnTo>
                  <a:lnTo>
                    <a:pt x="103" y="422"/>
                  </a:lnTo>
                  <a:lnTo>
                    <a:pt x="103" y="420"/>
                  </a:lnTo>
                  <a:lnTo>
                    <a:pt x="103" y="419"/>
                  </a:lnTo>
                  <a:lnTo>
                    <a:pt x="103" y="416"/>
                  </a:lnTo>
                  <a:lnTo>
                    <a:pt x="104" y="416"/>
                  </a:lnTo>
                  <a:lnTo>
                    <a:pt x="106" y="416"/>
                  </a:lnTo>
                  <a:lnTo>
                    <a:pt x="107" y="416"/>
                  </a:lnTo>
                  <a:lnTo>
                    <a:pt x="107" y="415"/>
                  </a:lnTo>
                  <a:lnTo>
                    <a:pt x="107" y="414"/>
                  </a:lnTo>
                  <a:lnTo>
                    <a:pt x="107" y="411"/>
                  </a:lnTo>
                  <a:lnTo>
                    <a:pt x="107" y="408"/>
                  </a:lnTo>
                  <a:lnTo>
                    <a:pt x="107" y="407"/>
                  </a:lnTo>
                  <a:lnTo>
                    <a:pt x="106" y="407"/>
                  </a:lnTo>
                  <a:lnTo>
                    <a:pt x="105" y="407"/>
                  </a:lnTo>
                  <a:lnTo>
                    <a:pt x="104" y="407"/>
                  </a:lnTo>
                  <a:lnTo>
                    <a:pt x="103" y="408"/>
                  </a:lnTo>
                  <a:lnTo>
                    <a:pt x="103" y="398"/>
                  </a:lnTo>
                  <a:lnTo>
                    <a:pt x="105" y="383"/>
                  </a:lnTo>
                  <a:lnTo>
                    <a:pt x="106" y="369"/>
                  </a:lnTo>
                  <a:lnTo>
                    <a:pt x="106" y="359"/>
                  </a:lnTo>
                  <a:lnTo>
                    <a:pt x="105" y="346"/>
                  </a:lnTo>
                  <a:lnTo>
                    <a:pt x="103" y="329"/>
                  </a:lnTo>
                  <a:lnTo>
                    <a:pt x="99" y="309"/>
                  </a:lnTo>
                  <a:lnTo>
                    <a:pt x="96" y="292"/>
                  </a:lnTo>
                  <a:lnTo>
                    <a:pt x="91" y="271"/>
                  </a:lnTo>
                  <a:lnTo>
                    <a:pt x="87" y="244"/>
                  </a:lnTo>
                  <a:lnTo>
                    <a:pt x="81" y="218"/>
                  </a:lnTo>
                  <a:lnTo>
                    <a:pt x="77" y="203"/>
                  </a:lnTo>
                  <a:lnTo>
                    <a:pt x="77" y="185"/>
                  </a:lnTo>
                  <a:lnTo>
                    <a:pt x="75" y="163"/>
                  </a:lnTo>
                  <a:lnTo>
                    <a:pt x="73" y="144"/>
                  </a:lnTo>
                  <a:lnTo>
                    <a:pt x="69" y="132"/>
                  </a:lnTo>
                  <a:lnTo>
                    <a:pt x="67" y="124"/>
                  </a:lnTo>
                  <a:lnTo>
                    <a:pt x="65" y="115"/>
                  </a:lnTo>
                  <a:lnTo>
                    <a:pt x="64" y="106"/>
                  </a:lnTo>
                  <a:lnTo>
                    <a:pt x="62" y="100"/>
                  </a:lnTo>
                  <a:lnTo>
                    <a:pt x="61" y="96"/>
                  </a:lnTo>
                  <a:lnTo>
                    <a:pt x="60" y="92"/>
                  </a:lnTo>
                  <a:lnTo>
                    <a:pt x="58" y="88"/>
                  </a:lnTo>
                  <a:lnTo>
                    <a:pt x="55" y="85"/>
                  </a:lnTo>
                  <a:lnTo>
                    <a:pt x="53" y="68"/>
                  </a:lnTo>
                  <a:lnTo>
                    <a:pt x="50" y="49"/>
                  </a:lnTo>
                  <a:lnTo>
                    <a:pt x="45" y="33"/>
                  </a:lnTo>
                  <a:lnTo>
                    <a:pt x="42" y="24"/>
                  </a:lnTo>
                  <a:lnTo>
                    <a:pt x="41" y="19"/>
                  </a:lnTo>
                  <a:lnTo>
                    <a:pt x="41" y="12"/>
                  </a:lnTo>
                  <a:lnTo>
                    <a:pt x="38" y="7"/>
                  </a:lnTo>
                  <a:lnTo>
                    <a:pt x="3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437" name="Rectangle 534"/>
          <p:cNvSpPr>
            <a:spLocks noChangeArrowheads="1"/>
          </p:cNvSpPr>
          <p:nvPr/>
        </p:nvSpPr>
        <p:spPr bwMode="auto">
          <a:xfrm>
            <a:off x="1403350" y="1052513"/>
            <a:ext cx="63722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0000"/>
              </a:lnSpc>
              <a:defRPr/>
            </a:pPr>
            <a:r>
              <a:rPr lang="en-US" altLang="zh-CN"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9</a:t>
            </a:r>
            <a:r>
              <a:rPr lang="en-US" altLang="zh-CN" sz="4400" dirty="0" smtClean="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开放经济模型</a:t>
            </a:r>
            <a:endParaRPr lang="en-US" altLang="de-DE"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110797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6DA0243-35EA-4656-BD23-D7C049C43EF6}" type="slidenum">
              <a:rPr lang="en-GB" altLang="zh-CN" sz="1200" b="0">
                <a:solidFill>
                  <a:schemeClr val="bg1"/>
                </a:solidFill>
              </a:rPr>
              <a:pPr/>
              <a:t>10</a:t>
            </a:fld>
            <a:endParaRPr lang="en-GB" altLang="zh-CN" sz="1200" b="0">
              <a:solidFill>
                <a:schemeClr val="bg1"/>
              </a:solidFill>
            </a:endParaRPr>
          </a:p>
        </p:txBody>
      </p:sp>
      <p:sp>
        <p:nvSpPr>
          <p:cNvPr id="501764" name="Rectangle 4"/>
          <p:cNvSpPr>
            <a:spLocks noChangeArrowheads="1"/>
          </p:cNvSpPr>
          <p:nvPr/>
        </p:nvSpPr>
        <p:spPr bwMode="auto">
          <a:xfrm>
            <a:off x="5292725" y="765175"/>
            <a:ext cx="3024188" cy="5183188"/>
          </a:xfrm>
          <a:prstGeom prst="rect">
            <a:avLst/>
          </a:prstGeom>
          <a:noFill/>
          <a:ln w="9525">
            <a:noFill/>
            <a:miter lim="800000"/>
            <a:headEnd/>
            <a:tailEnd/>
          </a:ln>
          <a:effectLst/>
        </p:spPr>
        <p:txBody>
          <a:bodyPr/>
          <a:lstStyle/>
          <a:p>
            <a:pPr marL="273050" indent="-273050" algn="just">
              <a:spcBef>
                <a:spcPts val="600"/>
              </a:spcBef>
              <a:buClr>
                <a:srgbClr val="FF6600"/>
              </a:buClr>
              <a:buSzPct val="100000"/>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mn-ea"/>
                <a:ea typeface="+mn-ea"/>
                <a:cs typeface="Times New Roman" pitchFamily="18" charset="0"/>
              </a:rPr>
              <a:t>汇率下降能在多大程度上增加出口、减少进口，还取决于该国出口商品在世界市场上的需求弹性和国内市场对进口商品的需求弹性。如果两者之和的绝对值大于</a:t>
            </a:r>
            <a:r>
              <a:rPr kumimoji="1" lang="en-US" altLang="zh-CN" sz="20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1</a:t>
            </a:r>
            <a:r>
              <a:rPr kumimoji="1" lang="zh-CN" altLang="en-US" sz="2000" dirty="0">
                <a:solidFill>
                  <a:schemeClr val="tx1"/>
                </a:solidFill>
                <a:effectLst>
                  <a:outerShdw blurRad="38100" dist="38100" dir="2700000" algn="tl">
                    <a:srgbClr val="C0C0C0"/>
                  </a:outerShdw>
                </a:effectLst>
                <a:latin typeface="+mn-ea"/>
                <a:ea typeface="+mn-ea"/>
                <a:cs typeface="Times New Roman" pitchFamily="18" charset="0"/>
              </a:rPr>
              <a:t>，则本币贬值可以改善一国的贸易收支状况（</a:t>
            </a:r>
            <a:r>
              <a:rPr kumimoji="1" lang="zh-CN" altLang="en-US" sz="2000" dirty="0">
                <a:solidFill>
                  <a:srgbClr val="800000"/>
                </a:solidFill>
                <a:effectLst>
                  <a:outerShdw blurRad="38100" dist="38100" dir="2700000" algn="tl">
                    <a:srgbClr val="C0C0C0"/>
                  </a:outerShdw>
                </a:effectLst>
                <a:latin typeface="+mn-ea"/>
                <a:ea typeface="+mn-ea"/>
                <a:cs typeface="Times New Roman" pitchFamily="18" charset="0"/>
              </a:rPr>
              <a:t>马歇尔</a:t>
            </a:r>
            <a:r>
              <a:rPr kumimoji="1" lang="en-US" altLang="zh-CN" sz="2000" dirty="0">
                <a:solidFill>
                  <a:srgbClr val="800000"/>
                </a:solidFill>
                <a:effectLst>
                  <a:outerShdw blurRad="38100" dist="38100" dir="2700000" algn="tl">
                    <a:srgbClr val="C0C0C0"/>
                  </a:outerShdw>
                </a:effectLst>
                <a:latin typeface="+mn-ea"/>
                <a:ea typeface="+mn-ea"/>
                <a:cs typeface="Times New Roman" pitchFamily="18" charset="0"/>
              </a:rPr>
              <a:t>-</a:t>
            </a:r>
            <a:r>
              <a:rPr kumimoji="1" lang="zh-CN" altLang="en-US" sz="2000" dirty="0">
                <a:solidFill>
                  <a:srgbClr val="800000"/>
                </a:solidFill>
                <a:effectLst>
                  <a:outerShdw blurRad="38100" dist="38100" dir="2700000" algn="tl">
                    <a:srgbClr val="C0C0C0"/>
                  </a:outerShdw>
                </a:effectLst>
                <a:latin typeface="+mn-ea"/>
                <a:ea typeface="+mn-ea"/>
                <a:cs typeface="Times New Roman" pitchFamily="18" charset="0"/>
              </a:rPr>
              <a:t>勒纳条件</a:t>
            </a:r>
            <a:r>
              <a:rPr kumimoji="1" lang="zh-CN" altLang="en-US" sz="2000" dirty="0">
                <a:solidFill>
                  <a:schemeClr val="tx1"/>
                </a:solidFill>
                <a:effectLst>
                  <a:outerShdw blurRad="38100" dist="38100" dir="2700000" algn="tl">
                    <a:srgbClr val="C0C0C0"/>
                  </a:outerShdw>
                </a:effectLst>
                <a:latin typeface="+mn-ea"/>
                <a:ea typeface="+mn-ea"/>
                <a:cs typeface="Times New Roman" pitchFamily="18" charset="0"/>
              </a:rPr>
              <a:t>）</a:t>
            </a:r>
            <a:endParaRPr kumimoji="1" lang="en-US" altLang="zh-CN" sz="2000" dirty="0">
              <a:solidFill>
                <a:schemeClr val="tx1"/>
              </a:solidFill>
              <a:effectLst>
                <a:outerShdw blurRad="38100" dist="38100" dir="2700000" algn="tl">
                  <a:srgbClr val="C0C0C0"/>
                </a:outerShdw>
              </a:effectLst>
              <a:latin typeface="+mn-ea"/>
              <a:ea typeface="+mn-ea"/>
              <a:cs typeface="Times New Roman" pitchFamily="18" charset="0"/>
            </a:endParaRPr>
          </a:p>
          <a:p>
            <a:pPr marL="273050" indent="-273050" algn="just">
              <a:spcBef>
                <a:spcPts val="1200"/>
              </a:spcBef>
              <a:buClr>
                <a:srgbClr val="FF6600"/>
              </a:buClr>
              <a:buSzPct val="100000"/>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mn-ea"/>
                <a:ea typeface="+mn-ea"/>
                <a:cs typeface="Times New Roman" pitchFamily="18" charset="0"/>
              </a:rPr>
              <a:t>本币贬值改善贸易收支状况还有时间上的滞后问题（要经历货币合同阶段、传导阶段、数量调整阶段） </a:t>
            </a:r>
          </a:p>
        </p:txBody>
      </p:sp>
      <p:sp>
        <p:nvSpPr>
          <p:cNvPr id="6" name="Rectangle 30"/>
          <p:cNvSpPr>
            <a:spLocks noChangeArrowheads="1"/>
          </p:cNvSpPr>
          <p:nvPr/>
        </p:nvSpPr>
        <p:spPr bwMode="auto">
          <a:xfrm>
            <a:off x="1751013" y="4797425"/>
            <a:ext cx="1728787" cy="381000"/>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净出口函数</a:t>
            </a:r>
            <a:endPar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endParaRPr>
          </a:p>
        </p:txBody>
      </p:sp>
      <p:grpSp>
        <p:nvGrpSpPr>
          <p:cNvPr id="23557" name="Group 6"/>
          <p:cNvGrpSpPr>
            <a:grpSpLocks/>
          </p:cNvGrpSpPr>
          <p:nvPr/>
        </p:nvGrpSpPr>
        <p:grpSpPr bwMode="auto">
          <a:xfrm>
            <a:off x="968375" y="1398588"/>
            <a:ext cx="4035425" cy="3414712"/>
            <a:chOff x="4266" y="10771"/>
            <a:chExt cx="3764" cy="2976"/>
          </a:xfrm>
        </p:grpSpPr>
        <p:sp>
          <p:nvSpPr>
            <p:cNvPr id="23558" name="Text Box 7"/>
            <p:cNvSpPr txBox="1">
              <a:spLocks noChangeArrowheads="1"/>
            </p:cNvSpPr>
            <p:nvPr/>
          </p:nvSpPr>
          <p:spPr bwMode="auto">
            <a:xfrm>
              <a:off x="4274" y="10771"/>
              <a:ext cx="271"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r>
                <a:rPr lang="en-US" altLang="zh-CN" sz="1600">
                  <a:solidFill>
                    <a:srgbClr val="336699"/>
                  </a:solidFill>
                  <a:latin typeface="Times New Roman" panose="02020603050405020304" pitchFamily="18" charset="0"/>
                  <a:cs typeface="Times New Roman" panose="02020603050405020304" pitchFamily="18" charset="0"/>
                </a:rPr>
                <a:t>ε</a:t>
              </a:r>
              <a:endParaRPr lang="zh-CN" altLang="zh-CN" sz="1600">
                <a:solidFill>
                  <a:srgbClr val="336699"/>
                </a:solidFill>
                <a:latin typeface="Times New Roman" panose="02020603050405020304" pitchFamily="18" charset="0"/>
                <a:cs typeface="Times New Roman" panose="02020603050405020304" pitchFamily="18" charset="0"/>
              </a:endParaRPr>
            </a:p>
          </p:txBody>
        </p:sp>
        <p:sp>
          <p:nvSpPr>
            <p:cNvPr id="23559" name="Text Box 8"/>
            <p:cNvSpPr txBox="1">
              <a:spLocks noChangeArrowheads="1"/>
            </p:cNvSpPr>
            <p:nvPr/>
          </p:nvSpPr>
          <p:spPr bwMode="auto">
            <a:xfrm>
              <a:off x="4266" y="13420"/>
              <a:ext cx="271" cy="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r>
                <a:rPr lang="en-US" altLang="zh-CN" sz="1600">
                  <a:solidFill>
                    <a:srgbClr val="336699"/>
                  </a:solidFill>
                  <a:latin typeface="Times New Roman" panose="02020603050405020304" pitchFamily="18" charset="0"/>
                  <a:cs typeface="Times New Roman" panose="02020603050405020304" pitchFamily="18" charset="0"/>
                </a:rPr>
                <a:t>O</a:t>
              </a:r>
              <a:endParaRPr lang="zh-CN" altLang="zh-CN" sz="1600">
                <a:solidFill>
                  <a:srgbClr val="336699"/>
                </a:solidFill>
                <a:latin typeface="Times New Roman" panose="02020603050405020304" pitchFamily="18" charset="0"/>
                <a:cs typeface="Times New Roman" panose="02020603050405020304" pitchFamily="18" charset="0"/>
              </a:endParaRPr>
            </a:p>
          </p:txBody>
        </p:sp>
        <p:sp>
          <p:nvSpPr>
            <p:cNvPr id="23560" name="Line 9"/>
            <p:cNvSpPr>
              <a:spLocks noChangeShapeType="1"/>
            </p:cNvSpPr>
            <p:nvPr/>
          </p:nvSpPr>
          <p:spPr bwMode="auto">
            <a:xfrm>
              <a:off x="4470" y="13524"/>
              <a:ext cx="3175"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1" name="Line 10"/>
            <p:cNvSpPr>
              <a:spLocks noChangeShapeType="1"/>
            </p:cNvSpPr>
            <p:nvPr/>
          </p:nvSpPr>
          <p:spPr bwMode="auto">
            <a:xfrm flipV="1">
              <a:off x="4463" y="10804"/>
              <a:ext cx="1" cy="2721"/>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2" name="Arc 11"/>
            <p:cNvSpPr>
              <a:spLocks/>
            </p:cNvSpPr>
            <p:nvPr/>
          </p:nvSpPr>
          <p:spPr bwMode="auto">
            <a:xfrm flipH="1" flipV="1">
              <a:off x="4923" y="10834"/>
              <a:ext cx="1984" cy="2154"/>
            </a:xfrm>
            <a:custGeom>
              <a:avLst/>
              <a:gdLst>
                <a:gd name="T0" fmla="*/ 0 w 20804"/>
                <a:gd name="T1" fmla="*/ 0 h 21563"/>
                <a:gd name="T2" fmla="*/ 0 w 20804"/>
                <a:gd name="T3" fmla="*/ 0 h 21563"/>
                <a:gd name="T4" fmla="*/ 0 w 20804"/>
                <a:gd name="T5" fmla="*/ 0 h 21563"/>
                <a:gd name="T6" fmla="*/ 0 60000 65536"/>
                <a:gd name="T7" fmla="*/ 0 60000 65536"/>
                <a:gd name="T8" fmla="*/ 0 60000 65536"/>
              </a:gdLst>
              <a:ahLst/>
              <a:cxnLst>
                <a:cxn ang="T6">
                  <a:pos x="T0" y="T1"/>
                </a:cxn>
                <a:cxn ang="T7">
                  <a:pos x="T2" y="T3"/>
                </a:cxn>
                <a:cxn ang="T8">
                  <a:pos x="T4" y="T5"/>
                </a:cxn>
              </a:cxnLst>
              <a:rect l="0" t="0" r="r" b="b"/>
              <a:pathLst>
                <a:path w="20804" h="21563" fill="none" extrusionOk="0">
                  <a:moveTo>
                    <a:pt x="1264" y="0"/>
                  </a:moveTo>
                  <a:cubicBezTo>
                    <a:pt x="10473" y="540"/>
                    <a:pt x="18322" y="6868"/>
                    <a:pt x="20803" y="15752"/>
                  </a:cubicBezTo>
                </a:path>
                <a:path w="20804" h="21563" stroke="0" extrusionOk="0">
                  <a:moveTo>
                    <a:pt x="1264" y="0"/>
                  </a:moveTo>
                  <a:cubicBezTo>
                    <a:pt x="10473" y="540"/>
                    <a:pt x="18322" y="6868"/>
                    <a:pt x="20803" y="15752"/>
                  </a:cubicBezTo>
                  <a:lnTo>
                    <a:pt x="0" y="21563"/>
                  </a:lnTo>
                  <a:lnTo>
                    <a:pt x="1264"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3" name="Text Box 12"/>
            <p:cNvSpPr txBox="1">
              <a:spLocks noChangeArrowheads="1"/>
            </p:cNvSpPr>
            <p:nvPr/>
          </p:nvSpPr>
          <p:spPr bwMode="auto">
            <a:xfrm>
              <a:off x="7694" y="13419"/>
              <a:ext cx="336" cy="2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r>
                <a:rPr lang="en-US" altLang="zh-CN" sz="1600">
                  <a:solidFill>
                    <a:srgbClr val="336699"/>
                  </a:solidFill>
                  <a:latin typeface="Times New Roman" panose="02020603050405020304" pitchFamily="18" charset="0"/>
                  <a:cs typeface="Times New Roman" panose="02020603050405020304" pitchFamily="18" charset="0"/>
                </a:rPr>
                <a:t>NX</a:t>
              </a:r>
              <a:endParaRPr lang="zh-CN" altLang="zh-CN" sz="1600">
                <a:solidFill>
                  <a:srgbClr val="336699"/>
                </a:solidFill>
                <a:latin typeface="Times New Roman" panose="02020603050405020304" pitchFamily="18" charset="0"/>
                <a:cs typeface="Times New Roman" panose="02020603050405020304" pitchFamily="18" charset="0"/>
              </a:endParaRPr>
            </a:p>
          </p:txBody>
        </p:sp>
        <p:sp>
          <p:nvSpPr>
            <p:cNvPr id="23564" name="Text Box 13"/>
            <p:cNvSpPr txBox="1">
              <a:spLocks noChangeArrowheads="1"/>
            </p:cNvSpPr>
            <p:nvPr/>
          </p:nvSpPr>
          <p:spPr bwMode="auto">
            <a:xfrm>
              <a:off x="6932" y="12846"/>
              <a:ext cx="624"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r>
                <a:rPr lang="en-US" altLang="zh-CN" sz="1600" dirty="0">
                  <a:solidFill>
                    <a:srgbClr val="336699"/>
                  </a:solidFill>
                  <a:latin typeface="Times New Roman" panose="02020603050405020304" pitchFamily="18" charset="0"/>
                  <a:cs typeface="Times New Roman" panose="02020603050405020304" pitchFamily="18" charset="0"/>
                </a:rPr>
                <a:t>NX(ε)</a:t>
              </a:r>
              <a:endParaRPr lang="zh-CN" altLang="zh-CN" sz="1600" dirty="0">
                <a:solidFill>
                  <a:srgbClr val="336699"/>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52235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23557"/>
                                        </p:tgtEl>
                                        <p:attrNameLst>
                                          <p:attrName>style.visibility</p:attrName>
                                        </p:attrNameLst>
                                      </p:cBhvr>
                                      <p:to>
                                        <p:strVal val="visible"/>
                                      </p:to>
                                    </p:set>
                                    <p:animEffect transition="in" filter="blinds(horizontal)">
                                      <p:cBhvr>
                                        <p:cTn id="10" dur="500"/>
                                        <p:tgtEl>
                                          <p:spTgt spid="2355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01764">
                                            <p:txEl>
                                              <p:pRg st="0" end="0"/>
                                            </p:txEl>
                                          </p:spTgt>
                                        </p:tgtEl>
                                        <p:attrNameLst>
                                          <p:attrName>style.visibility</p:attrName>
                                        </p:attrNameLst>
                                      </p:cBhvr>
                                      <p:to>
                                        <p:strVal val="visible"/>
                                      </p:to>
                                    </p:set>
                                    <p:animEffect transition="in" filter="wipe(up)">
                                      <p:cBhvr>
                                        <p:cTn id="15" dur="500"/>
                                        <p:tgtEl>
                                          <p:spTgt spid="501764">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01764">
                                            <p:txEl>
                                              <p:pRg st="1" end="1"/>
                                            </p:txEl>
                                          </p:spTgt>
                                        </p:tgtEl>
                                        <p:attrNameLst>
                                          <p:attrName>style.visibility</p:attrName>
                                        </p:attrNameLst>
                                      </p:cBhvr>
                                      <p:to>
                                        <p:strVal val="visible"/>
                                      </p:to>
                                    </p:set>
                                    <p:animEffect transition="in" filter="wipe(up)">
                                      <p:cBhvr>
                                        <p:cTn id="20" dur="500"/>
                                        <p:tgtEl>
                                          <p:spTgt spid="5017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build="p" autoUpdateAnimBg="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33AE0B5-24BB-4CB3-A691-2CEDF470DA5B}" type="slidenum">
              <a:rPr lang="en-GB" altLang="zh-CN" sz="1200" b="0">
                <a:solidFill>
                  <a:schemeClr val="bg1"/>
                </a:solidFill>
              </a:rPr>
              <a:pPr/>
              <a:t>11</a:t>
            </a:fld>
            <a:endParaRPr lang="en-GB" altLang="zh-CN" sz="1200" b="0">
              <a:solidFill>
                <a:schemeClr val="bg1"/>
              </a:solidFill>
            </a:endParaRPr>
          </a:p>
        </p:txBody>
      </p:sp>
      <p:sp>
        <p:nvSpPr>
          <p:cNvPr id="501764" name="Rectangle 4"/>
          <p:cNvSpPr>
            <a:spLocks noChangeArrowheads="1"/>
          </p:cNvSpPr>
          <p:nvPr/>
        </p:nvSpPr>
        <p:spPr bwMode="auto">
          <a:xfrm>
            <a:off x="900113" y="1412875"/>
            <a:ext cx="7775575" cy="2232025"/>
          </a:xfrm>
          <a:prstGeom prst="rect">
            <a:avLst/>
          </a:prstGeom>
          <a:noFill/>
          <a:ln w="9525">
            <a:noFill/>
            <a:miter lim="800000"/>
            <a:headEnd/>
            <a:tailEnd/>
          </a:ln>
          <a:effectLst/>
        </p:spPr>
        <p:txBody>
          <a:bodyPr/>
          <a:lstStyle/>
          <a:p>
            <a:pPr algn="just">
              <a:spcBef>
                <a:spcPts val="600"/>
              </a:spcBef>
              <a:buClr>
                <a:srgbClr val="FF6600"/>
              </a:buClr>
              <a:defRPr/>
            </a:pPr>
            <a:r>
              <a:rPr kumimoji="1" lang="en-US" altLang="zh-CN" sz="24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      F</a:t>
            </a:r>
            <a:r>
              <a:rPr kumimoji="1" lang="en-US" altLang="zh-CN" sz="2400" dirty="0">
                <a:solidFill>
                  <a:schemeClr val="tx1"/>
                </a:solidFill>
                <a:effectLst>
                  <a:outerShdw blurRad="38100" dist="38100" dir="2700000" algn="tl">
                    <a:srgbClr val="C0C0C0"/>
                  </a:outerShdw>
                </a:effectLst>
                <a:latin typeface="+mn-ea"/>
                <a:ea typeface="+mn-ea"/>
                <a:cs typeface="Times New Roman" pitchFamily="18" charset="0"/>
              </a:rPr>
              <a:t>=</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流向国外的本国资本量</a:t>
            </a:r>
            <a:r>
              <a:rPr kumimoji="1" lang="en-US" altLang="zh-CN" sz="2400" dirty="0">
                <a:solidFill>
                  <a:schemeClr val="tx1"/>
                </a:solidFill>
                <a:effectLst>
                  <a:outerShdw blurRad="38100" dist="38100" dir="2700000" algn="tl">
                    <a:srgbClr val="C0C0C0"/>
                  </a:outerShdw>
                </a:effectLst>
                <a:latin typeface="+mn-ea"/>
                <a:ea typeface="+mn-ea"/>
                <a:cs typeface="Times New Roman" pitchFamily="18" charset="0"/>
              </a:rPr>
              <a:t>-</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流向本国的国外资本量</a:t>
            </a:r>
            <a:endParaRPr kumimoji="1" lang="en-US" altLang="zh-CN" sz="2400" dirty="0">
              <a:solidFill>
                <a:schemeClr val="tx1"/>
              </a:solidFill>
              <a:effectLst>
                <a:outerShdw blurRad="38100" dist="38100" dir="2700000" algn="tl">
                  <a:srgbClr val="C0C0C0"/>
                </a:outerShdw>
              </a:effectLst>
              <a:latin typeface="+mn-ea"/>
              <a:ea typeface="+mn-ea"/>
              <a:cs typeface="Times New Roman" pitchFamily="18" charset="0"/>
            </a:endParaRPr>
          </a:p>
          <a:p>
            <a:pPr marL="273050" indent="-273050" algn="just">
              <a:spcBef>
                <a:spcPts val="18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影响资本流动的主要因素：利率</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（本国的利率越高于国外的利率，国外的投资和借贷就会越多地流入本国，本国的资本越少地流向国外，这样资本净流出就越少）</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273050" indent="-273050" algn="just">
              <a:spcBef>
                <a:spcPts val="18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资本净流出函数</a:t>
            </a:r>
          </a:p>
        </p:txBody>
      </p:sp>
      <p:sp>
        <p:nvSpPr>
          <p:cNvPr id="5" name="Comment 2">
            <a:hlinkClick r:id="rId3" action="ppaction://hlinksldjump"/>
          </p:cNvPr>
          <p:cNvSpPr>
            <a:spLocks noChangeArrowheads="1"/>
          </p:cNvSpPr>
          <p:nvPr/>
        </p:nvSpPr>
        <p:spPr bwMode="auto">
          <a:xfrm>
            <a:off x="765175" y="692150"/>
            <a:ext cx="32305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600" dirty="0">
                <a:solidFill>
                  <a:srgbClr val="336699"/>
                </a:solidFill>
                <a:latin typeface="微软雅黑" pitchFamily="34" charset="-122"/>
                <a:ea typeface="微软雅黑" pitchFamily="34" charset="-122"/>
              </a:rPr>
              <a:t>2. </a:t>
            </a:r>
            <a:r>
              <a:rPr lang="zh-CN" altLang="en-US" sz="2600" dirty="0">
                <a:solidFill>
                  <a:srgbClr val="336699"/>
                </a:solidFill>
                <a:latin typeface="微软雅黑" pitchFamily="34" charset="-122"/>
                <a:ea typeface="微软雅黑" pitchFamily="34" charset="-122"/>
              </a:rPr>
              <a:t>资本净流出函数</a:t>
            </a:r>
            <a:endParaRPr lang="zh-CN" altLang="en-US" sz="2600" dirty="0">
              <a:solidFill>
                <a:srgbClr val="006699"/>
              </a:solidFill>
              <a:effectLst>
                <a:outerShdw blurRad="38100" dist="38100" dir="2700000" algn="tl">
                  <a:srgbClr val="C0C0C0"/>
                </a:outerShdw>
              </a:effectLst>
              <a:latin typeface="微软雅黑" pitchFamily="34" charset="-122"/>
              <a:ea typeface="微软雅黑" pitchFamily="34" charset="-122"/>
            </a:endParaRPr>
          </a:p>
        </p:txBody>
      </p:sp>
      <p:sp>
        <p:nvSpPr>
          <p:cNvPr id="2458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4584" name="对象 7"/>
          <p:cNvGraphicFramePr>
            <a:graphicFrameLocks noChangeAspect="1"/>
          </p:cNvGraphicFramePr>
          <p:nvPr/>
        </p:nvGraphicFramePr>
        <p:xfrm>
          <a:off x="1422400" y="3860800"/>
          <a:ext cx="1916113" cy="517525"/>
        </p:xfrm>
        <a:graphic>
          <a:graphicData uri="http://schemas.openxmlformats.org/presentationml/2006/ole">
            <mc:AlternateContent xmlns:mc="http://schemas.openxmlformats.org/markup-compatibility/2006">
              <mc:Choice xmlns:v="urn:schemas-microsoft-com:vml" Requires="v">
                <p:oleObj spid="_x0000_s33806" name="Equation" r:id="rId4" imgW="850900" imgH="228600" progId="Equation.DSMT4">
                  <p:embed/>
                </p:oleObj>
              </mc:Choice>
              <mc:Fallback>
                <p:oleObj name="Equation" r:id="rId4" imgW="8509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400" y="3860800"/>
                        <a:ext cx="19161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0"/>
          <p:cNvGrpSpPr>
            <a:grpSpLocks/>
          </p:cNvGrpSpPr>
          <p:nvPr/>
        </p:nvGrpSpPr>
        <p:grpSpPr bwMode="auto">
          <a:xfrm>
            <a:off x="5037138" y="3233738"/>
            <a:ext cx="3351212" cy="2833687"/>
            <a:chOff x="3657" y="8983"/>
            <a:chExt cx="3725" cy="3147"/>
          </a:xfrm>
        </p:grpSpPr>
        <p:sp>
          <p:nvSpPr>
            <p:cNvPr id="24586" name="Text Box 25"/>
            <p:cNvSpPr txBox="1">
              <a:spLocks noChangeArrowheads="1"/>
            </p:cNvSpPr>
            <p:nvPr/>
          </p:nvSpPr>
          <p:spPr bwMode="auto">
            <a:xfrm>
              <a:off x="3697" y="8983"/>
              <a:ext cx="271"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r</a:t>
              </a:r>
            </a:p>
          </p:txBody>
        </p:sp>
        <p:sp>
          <p:nvSpPr>
            <p:cNvPr id="24587" name="Text Box 24"/>
            <p:cNvSpPr txBox="1">
              <a:spLocks noChangeArrowheads="1"/>
            </p:cNvSpPr>
            <p:nvPr/>
          </p:nvSpPr>
          <p:spPr bwMode="auto">
            <a:xfrm>
              <a:off x="3682" y="11570"/>
              <a:ext cx="271" cy="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24588" name="Line 23"/>
            <p:cNvSpPr>
              <a:spLocks noChangeShapeType="1"/>
            </p:cNvSpPr>
            <p:nvPr/>
          </p:nvSpPr>
          <p:spPr bwMode="auto">
            <a:xfrm>
              <a:off x="3925" y="11769"/>
              <a:ext cx="3081"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9" name="Line 22"/>
            <p:cNvSpPr>
              <a:spLocks noChangeShapeType="1"/>
            </p:cNvSpPr>
            <p:nvPr/>
          </p:nvSpPr>
          <p:spPr bwMode="auto">
            <a:xfrm flipV="1">
              <a:off x="3918" y="9019"/>
              <a:ext cx="1" cy="2721"/>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0" name="Arc 21"/>
            <p:cNvSpPr>
              <a:spLocks/>
            </p:cNvSpPr>
            <p:nvPr/>
          </p:nvSpPr>
          <p:spPr bwMode="auto">
            <a:xfrm flipH="1" flipV="1">
              <a:off x="4378" y="9079"/>
              <a:ext cx="1984" cy="2154"/>
            </a:xfrm>
            <a:custGeom>
              <a:avLst/>
              <a:gdLst>
                <a:gd name="T0" fmla="*/ 0 w 20804"/>
                <a:gd name="T1" fmla="*/ 0 h 21563"/>
                <a:gd name="T2" fmla="*/ 0 w 20804"/>
                <a:gd name="T3" fmla="*/ 0 h 21563"/>
                <a:gd name="T4" fmla="*/ 0 w 20804"/>
                <a:gd name="T5" fmla="*/ 0 h 21563"/>
                <a:gd name="T6" fmla="*/ 0 60000 65536"/>
                <a:gd name="T7" fmla="*/ 0 60000 65536"/>
                <a:gd name="T8" fmla="*/ 0 60000 65536"/>
              </a:gdLst>
              <a:ahLst/>
              <a:cxnLst>
                <a:cxn ang="T6">
                  <a:pos x="T0" y="T1"/>
                </a:cxn>
                <a:cxn ang="T7">
                  <a:pos x="T2" y="T3"/>
                </a:cxn>
                <a:cxn ang="T8">
                  <a:pos x="T4" y="T5"/>
                </a:cxn>
              </a:cxnLst>
              <a:rect l="0" t="0" r="r" b="b"/>
              <a:pathLst>
                <a:path w="20804" h="21563" fill="none" extrusionOk="0">
                  <a:moveTo>
                    <a:pt x="1264" y="0"/>
                  </a:moveTo>
                  <a:cubicBezTo>
                    <a:pt x="10473" y="540"/>
                    <a:pt x="18322" y="6868"/>
                    <a:pt x="20803" y="15752"/>
                  </a:cubicBezTo>
                </a:path>
                <a:path w="20804" h="21563" stroke="0" extrusionOk="0">
                  <a:moveTo>
                    <a:pt x="1264" y="0"/>
                  </a:moveTo>
                  <a:cubicBezTo>
                    <a:pt x="10473" y="540"/>
                    <a:pt x="18322" y="6868"/>
                    <a:pt x="20803" y="15752"/>
                  </a:cubicBezTo>
                  <a:lnTo>
                    <a:pt x="0" y="21563"/>
                  </a:lnTo>
                  <a:lnTo>
                    <a:pt x="1264"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1" name="Text Box 20"/>
            <p:cNvSpPr txBox="1">
              <a:spLocks noChangeArrowheads="1"/>
            </p:cNvSpPr>
            <p:nvPr/>
          </p:nvSpPr>
          <p:spPr bwMode="auto">
            <a:xfrm>
              <a:off x="7099" y="11615"/>
              <a:ext cx="283"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F</a:t>
              </a:r>
            </a:p>
          </p:txBody>
        </p:sp>
        <p:sp>
          <p:nvSpPr>
            <p:cNvPr id="24592" name="Text Box 19"/>
            <p:cNvSpPr txBox="1">
              <a:spLocks noChangeArrowheads="1"/>
            </p:cNvSpPr>
            <p:nvPr/>
          </p:nvSpPr>
          <p:spPr bwMode="auto">
            <a:xfrm>
              <a:off x="6336" y="11133"/>
              <a:ext cx="624"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F(r)</a:t>
              </a:r>
            </a:p>
          </p:txBody>
        </p:sp>
        <p:cxnSp>
          <p:nvCxnSpPr>
            <p:cNvPr id="24593" name="AutoShape 18"/>
            <p:cNvCxnSpPr>
              <a:cxnSpLocks noChangeShapeType="1"/>
            </p:cNvCxnSpPr>
            <p:nvPr/>
          </p:nvCxnSpPr>
          <p:spPr bwMode="auto">
            <a:xfrm>
              <a:off x="3918" y="10350"/>
              <a:ext cx="792" cy="0"/>
            </a:xfrm>
            <a:prstGeom prst="straightConnector1">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cxnSp>
        <p:cxnSp>
          <p:nvCxnSpPr>
            <p:cNvPr id="24594" name="AutoShape 17"/>
            <p:cNvCxnSpPr>
              <a:cxnSpLocks noChangeShapeType="1"/>
            </p:cNvCxnSpPr>
            <p:nvPr/>
          </p:nvCxnSpPr>
          <p:spPr bwMode="auto">
            <a:xfrm>
              <a:off x="3918" y="10920"/>
              <a:ext cx="1361" cy="0"/>
            </a:xfrm>
            <a:prstGeom prst="straightConnector1">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cxnSp>
        <p:cxnSp>
          <p:nvCxnSpPr>
            <p:cNvPr id="24595" name="AutoShape 16"/>
            <p:cNvCxnSpPr>
              <a:cxnSpLocks noChangeShapeType="1"/>
            </p:cNvCxnSpPr>
            <p:nvPr/>
          </p:nvCxnSpPr>
          <p:spPr bwMode="auto">
            <a:xfrm>
              <a:off x="4710" y="10350"/>
              <a:ext cx="0" cy="1419"/>
            </a:xfrm>
            <a:prstGeom prst="straightConnector1">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cxnSp>
        <p:cxnSp>
          <p:nvCxnSpPr>
            <p:cNvPr id="24596" name="AutoShape 15"/>
            <p:cNvCxnSpPr>
              <a:cxnSpLocks noChangeShapeType="1"/>
            </p:cNvCxnSpPr>
            <p:nvPr/>
          </p:nvCxnSpPr>
          <p:spPr bwMode="auto">
            <a:xfrm>
              <a:off x="5235" y="10920"/>
              <a:ext cx="0" cy="850"/>
            </a:xfrm>
            <a:prstGeom prst="straightConnector1">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cxnSp>
        <p:sp>
          <p:nvSpPr>
            <p:cNvPr id="24597" name="Text Box 14"/>
            <p:cNvSpPr txBox="1">
              <a:spLocks noChangeArrowheads="1"/>
            </p:cNvSpPr>
            <p:nvPr/>
          </p:nvSpPr>
          <p:spPr bwMode="auto">
            <a:xfrm>
              <a:off x="4592" y="11836"/>
              <a:ext cx="283"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F</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24598" name="Text Box 13"/>
            <p:cNvSpPr txBox="1">
              <a:spLocks noChangeArrowheads="1"/>
            </p:cNvSpPr>
            <p:nvPr/>
          </p:nvSpPr>
          <p:spPr bwMode="auto">
            <a:xfrm>
              <a:off x="5130" y="11847"/>
              <a:ext cx="283"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F</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24599" name="Text Box 12"/>
            <p:cNvSpPr txBox="1">
              <a:spLocks noChangeArrowheads="1"/>
            </p:cNvSpPr>
            <p:nvPr/>
          </p:nvSpPr>
          <p:spPr bwMode="auto">
            <a:xfrm>
              <a:off x="3657" y="10742"/>
              <a:ext cx="227"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r</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24600" name="Text Box 11"/>
            <p:cNvSpPr txBox="1">
              <a:spLocks noChangeArrowheads="1"/>
            </p:cNvSpPr>
            <p:nvPr/>
          </p:nvSpPr>
          <p:spPr bwMode="auto">
            <a:xfrm>
              <a:off x="3672" y="10172"/>
              <a:ext cx="227"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r</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45562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1764">
                                            <p:txEl>
                                              <p:pRg st="0" end="0"/>
                                            </p:txEl>
                                          </p:spTgt>
                                        </p:tgtEl>
                                        <p:attrNameLst>
                                          <p:attrName>style.visibility</p:attrName>
                                        </p:attrNameLst>
                                      </p:cBhvr>
                                      <p:to>
                                        <p:strVal val="visible"/>
                                      </p:to>
                                    </p:set>
                                    <p:animEffect transition="in" filter="wipe(up)">
                                      <p:cBhvr>
                                        <p:cTn id="12" dur="500"/>
                                        <p:tgtEl>
                                          <p:spTgt spid="5017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1764">
                                            <p:txEl>
                                              <p:pRg st="1" end="1"/>
                                            </p:txEl>
                                          </p:spTgt>
                                        </p:tgtEl>
                                        <p:attrNameLst>
                                          <p:attrName>style.visibility</p:attrName>
                                        </p:attrNameLst>
                                      </p:cBhvr>
                                      <p:to>
                                        <p:strVal val="visible"/>
                                      </p:to>
                                    </p:set>
                                    <p:animEffect transition="in" filter="wipe(up)">
                                      <p:cBhvr>
                                        <p:cTn id="17" dur="500"/>
                                        <p:tgtEl>
                                          <p:spTgt spid="50176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1764">
                                            <p:txEl>
                                              <p:pRg st="2" end="2"/>
                                            </p:txEl>
                                          </p:spTgt>
                                        </p:tgtEl>
                                        <p:attrNameLst>
                                          <p:attrName>style.visibility</p:attrName>
                                        </p:attrNameLst>
                                      </p:cBhvr>
                                      <p:to>
                                        <p:strVal val="visible"/>
                                      </p:to>
                                    </p:set>
                                    <p:animEffect transition="in" filter="wipe(up)">
                                      <p:cBhvr>
                                        <p:cTn id="22" dur="500"/>
                                        <p:tgtEl>
                                          <p:spTgt spid="50176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584"/>
                                        </p:tgtEl>
                                        <p:attrNameLst>
                                          <p:attrName>style.visibility</p:attrName>
                                        </p:attrNameLst>
                                      </p:cBhvr>
                                      <p:to>
                                        <p:strVal val="visible"/>
                                      </p:to>
                                    </p:set>
                                    <p:animEffect transition="in" filter="blinds(horizontal)">
                                      <p:cBhvr>
                                        <p:cTn id="27" dur="500"/>
                                        <p:tgtEl>
                                          <p:spTgt spid="245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build="p" autoUpdateAnimBg="0"/>
      <p:bldP spid="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C2CCF87-0D49-4DDF-B962-06A948F9605D}" type="slidenum">
              <a:rPr lang="en-GB" altLang="zh-CN" sz="1200" b="0">
                <a:solidFill>
                  <a:schemeClr val="bg1"/>
                </a:solidFill>
              </a:rPr>
              <a:pPr/>
              <a:t>12</a:t>
            </a:fld>
            <a:endParaRPr lang="en-GB" altLang="zh-CN" sz="1200" b="0">
              <a:solidFill>
                <a:schemeClr val="bg1"/>
              </a:solidFill>
            </a:endParaRPr>
          </a:p>
        </p:txBody>
      </p:sp>
      <p:sp>
        <p:nvSpPr>
          <p:cNvPr id="501764" name="Rectangle 4"/>
          <p:cNvSpPr>
            <a:spLocks noChangeArrowheads="1"/>
          </p:cNvSpPr>
          <p:nvPr/>
        </p:nvSpPr>
        <p:spPr bwMode="auto">
          <a:xfrm>
            <a:off x="1068388" y="2203450"/>
            <a:ext cx="2735262" cy="504825"/>
          </a:xfrm>
          <a:prstGeom prst="rect">
            <a:avLst/>
          </a:prstGeom>
          <a:noFill/>
          <a:ln w="9525">
            <a:noFill/>
            <a:miter lim="800000"/>
            <a:headEnd/>
            <a:tailEnd/>
          </a:ln>
          <a:effectLst/>
        </p:spPr>
        <p:txBody>
          <a:bodyPr/>
          <a:lstStyle/>
          <a:p>
            <a:pPr marL="273050" indent="-273050" algn="just">
              <a:spcBef>
                <a:spcPts val="18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国际收支差额：</a:t>
            </a:r>
          </a:p>
        </p:txBody>
      </p:sp>
      <p:sp>
        <p:nvSpPr>
          <p:cNvPr id="5" name="Comment 2">
            <a:hlinkClick r:id="rId3" action="ppaction://hlinksldjump"/>
          </p:cNvPr>
          <p:cNvSpPr>
            <a:spLocks noChangeArrowheads="1"/>
          </p:cNvSpPr>
          <p:nvPr/>
        </p:nvSpPr>
        <p:spPr bwMode="auto">
          <a:xfrm>
            <a:off x="765175" y="763588"/>
            <a:ext cx="48148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600" dirty="0">
                <a:solidFill>
                  <a:srgbClr val="336699"/>
                </a:solidFill>
                <a:latin typeface="微软雅黑" pitchFamily="34" charset="-122"/>
                <a:ea typeface="微软雅黑" pitchFamily="34" charset="-122"/>
              </a:rPr>
              <a:t>3. </a:t>
            </a:r>
            <a:r>
              <a:rPr lang="zh-CN" altLang="en-US" sz="2600" dirty="0">
                <a:solidFill>
                  <a:srgbClr val="336699"/>
                </a:solidFill>
                <a:latin typeface="微软雅黑" pitchFamily="34" charset="-122"/>
                <a:ea typeface="微软雅黑" pitchFamily="34" charset="-122"/>
              </a:rPr>
              <a:t>国际收支平衡：</a:t>
            </a:r>
            <a:r>
              <a:rPr lang="en-US" altLang="zh-CN" sz="2600" dirty="0">
                <a:solidFill>
                  <a:srgbClr val="336699"/>
                </a:solidFill>
                <a:latin typeface="微软雅黑" pitchFamily="34" charset="-122"/>
                <a:ea typeface="微软雅黑" pitchFamily="34" charset="-122"/>
              </a:rPr>
              <a:t>BP</a:t>
            </a:r>
            <a:r>
              <a:rPr lang="zh-CN" altLang="en-US" sz="2600" dirty="0">
                <a:solidFill>
                  <a:srgbClr val="336699"/>
                </a:solidFill>
                <a:latin typeface="微软雅黑" pitchFamily="34" charset="-122"/>
                <a:ea typeface="微软雅黑" pitchFamily="34" charset="-122"/>
              </a:rPr>
              <a:t>曲线</a:t>
            </a:r>
            <a:endParaRPr lang="zh-CN" altLang="en-US" sz="2600" dirty="0">
              <a:solidFill>
                <a:srgbClr val="006699"/>
              </a:solidFill>
              <a:effectLst>
                <a:outerShdw blurRad="38100" dist="38100" dir="2700000" algn="tl">
                  <a:srgbClr val="C0C0C0"/>
                </a:outerShdw>
              </a:effectLst>
              <a:latin typeface="微软雅黑" pitchFamily="34" charset="-122"/>
              <a:ea typeface="微软雅黑" pitchFamily="34" charset="-122"/>
            </a:endParaRPr>
          </a:p>
        </p:txBody>
      </p:sp>
      <p:sp>
        <p:nvSpPr>
          <p:cNvPr id="2560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Rectangle 5"/>
          <p:cNvSpPr>
            <a:spLocks noChangeArrowheads="1"/>
          </p:cNvSpPr>
          <p:nvPr/>
        </p:nvSpPr>
        <p:spPr bwMode="auto">
          <a:xfrm>
            <a:off x="899592" y="1653381"/>
            <a:ext cx="2590800" cy="369887"/>
          </a:xfrm>
          <a:prstGeom prst="rect">
            <a:avLst/>
          </a:prstGeom>
          <a:noFill/>
          <a:ln w="9525">
            <a:noFill/>
            <a:miter lim="800000"/>
            <a:headEnd/>
            <a:tailEnd/>
          </a:ln>
          <a:effectLst/>
        </p:spPr>
        <p:txBody>
          <a:bodyPr lIns="0" tIns="0" rIns="0" bIns="0" anchor="ctr">
            <a:spAutoFit/>
          </a:bodyPr>
          <a:lstStyle/>
          <a:p>
            <a:pPr eaLnBrk="0" hangingPunct="0">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国际收支平衡</a:t>
            </a:r>
          </a:p>
        </p:txBody>
      </p:sp>
      <p:sp>
        <p:nvSpPr>
          <p:cNvPr id="2560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Rectangle 4"/>
          <p:cNvSpPr>
            <a:spLocks noChangeArrowheads="1"/>
          </p:cNvSpPr>
          <p:nvPr/>
        </p:nvSpPr>
        <p:spPr bwMode="auto">
          <a:xfrm>
            <a:off x="1068388" y="3068638"/>
            <a:ext cx="2735262" cy="503237"/>
          </a:xfrm>
          <a:prstGeom prst="rect">
            <a:avLst/>
          </a:prstGeom>
          <a:noFill/>
          <a:ln w="9525">
            <a:noFill/>
            <a:miter lim="800000"/>
            <a:headEnd/>
            <a:tailEnd/>
          </a:ln>
          <a:effectLst/>
        </p:spPr>
        <p:txBody>
          <a:bodyPr/>
          <a:lstStyle/>
          <a:p>
            <a:pPr marL="273050" indent="-273050" algn="just">
              <a:spcBef>
                <a:spcPts val="18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国际</a:t>
            </a: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收支平衡时：</a:t>
            </a:r>
            <a:endPar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endParaRPr>
          </a:p>
        </p:txBody>
      </p:sp>
      <p:sp>
        <p:nvSpPr>
          <p:cNvPr id="256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850879325"/>
              </p:ext>
            </p:extLst>
          </p:nvPr>
        </p:nvGraphicFramePr>
        <p:xfrm>
          <a:off x="3960162" y="2110085"/>
          <a:ext cx="3239802" cy="829668"/>
        </p:xfrm>
        <a:graphic>
          <a:graphicData uri="http://schemas.openxmlformats.org/presentationml/2006/ole">
            <mc:AlternateContent xmlns:mc="http://schemas.openxmlformats.org/markup-compatibility/2006">
              <mc:Choice xmlns:v="urn:schemas-microsoft-com:vml" Requires="v">
                <p:oleObj spid="_x0000_s34863" name="公式" r:id="rId4" imgW="1815840" imgH="507960" progId="Equation.3">
                  <p:embed/>
                </p:oleObj>
              </mc:Choice>
              <mc:Fallback>
                <p:oleObj name="公式" r:id="rId4" imgW="1815840" imgH="507960" progId="Equation.3">
                  <p:embed/>
                  <p:pic>
                    <p:nvPicPr>
                      <p:cNvPr id="0" name=""/>
                      <p:cNvPicPr/>
                      <p:nvPr/>
                    </p:nvPicPr>
                    <p:blipFill>
                      <a:blip r:embed="rId5"/>
                      <a:stretch>
                        <a:fillRect/>
                      </a:stretch>
                    </p:blipFill>
                    <p:spPr>
                      <a:xfrm>
                        <a:off x="3960162" y="2110085"/>
                        <a:ext cx="3239802" cy="82966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58264651"/>
              </p:ext>
            </p:extLst>
          </p:nvPr>
        </p:nvGraphicFramePr>
        <p:xfrm>
          <a:off x="4194175" y="3060700"/>
          <a:ext cx="3546475" cy="920750"/>
        </p:xfrm>
        <a:graphic>
          <a:graphicData uri="http://schemas.openxmlformats.org/presentationml/2006/ole">
            <mc:AlternateContent xmlns:mc="http://schemas.openxmlformats.org/markup-compatibility/2006">
              <mc:Choice xmlns:v="urn:schemas-microsoft-com:vml" Requires="v">
                <p:oleObj spid="_x0000_s34864" name="公式" r:id="rId6" imgW="1701720" imgH="444240" progId="Equation.3">
                  <p:embed/>
                </p:oleObj>
              </mc:Choice>
              <mc:Fallback>
                <p:oleObj name="公式" r:id="rId6" imgW="1701720" imgH="444240" progId="Equation.3">
                  <p:embed/>
                  <p:pic>
                    <p:nvPicPr>
                      <p:cNvPr id="0" name=""/>
                      <p:cNvPicPr/>
                      <p:nvPr/>
                    </p:nvPicPr>
                    <p:blipFill>
                      <a:blip r:embed="rId7"/>
                      <a:stretch>
                        <a:fillRect/>
                      </a:stretch>
                    </p:blipFill>
                    <p:spPr>
                      <a:xfrm>
                        <a:off x="4194175" y="3060700"/>
                        <a:ext cx="3546475" cy="920750"/>
                      </a:xfrm>
                      <a:prstGeom prst="rect">
                        <a:avLst/>
                      </a:prstGeom>
                    </p:spPr>
                  </p:pic>
                </p:oleObj>
              </mc:Fallback>
            </mc:AlternateContent>
          </a:graphicData>
        </a:graphic>
      </p:graphicFrame>
      <p:sp>
        <p:nvSpPr>
          <p:cNvPr id="21" name="Rectangle 4"/>
          <p:cNvSpPr>
            <a:spLocks noChangeArrowheads="1"/>
          </p:cNvSpPr>
          <p:nvPr/>
        </p:nvSpPr>
        <p:spPr bwMode="auto">
          <a:xfrm>
            <a:off x="1115616" y="4364831"/>
            <a:ext cx="2735262" cy="503237"/>
          </a:xfrm>
          <a:prstGeom prst="rect">
            <a:avLst/>
          </a:prstGeom>
          <a:noFill/>
          <a:ln w="9525">
            <a:noFill/>
            <a:miter lim="800000"/>
            <a:headEnd/>
            <a:tailEnd/>
          </a:ln>
          <a:effectLst/>
        </p:spPr>
        <p:txBody>
          <a:bodyPr/>
          <a:lstStyle/>
          <a:p>
            <a:pPr marL="273050" indent="-273050" algn="just">
              <a:spcBef>
                <a:spcPts val="1800"/>
              </a:spcBef>
              <a:buClr>
                <a:srgbClr val="FF6600"/>
              </a:buClr>
              <a:buFont typeface="Wingdings 2" pitchFamily="18" charset="2"/>
              <a:buChar char="¡"/>
              <a:defRPr/>
            </a:pPr>
            <a:r>
              <a:rPr kumimoji="1" lang="zh-CN" altLang="en-US" sz="2400" dirty="0" smtClean="0">
                <a:effectLst>
                  <a:outerShdw blurRad="38100" dist="38100" dir="2700000" algn="tl">
                    <a:srgbClr val="C0C0C0"/>
                  </a:outerShdw>
                </a:effectLst>
                <a:latin typeface="+mn-ea"/>
                <a:ea typeface="+mn-ea"/>
                <a:cs typeface="Times New Roman" pitchFamily="18" charset="0"/>
              </a:rPr>
              <a:t>简化可得</a:t>
            </a: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a:t>
            </a:r>
            <a:endPar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665062688"/>
              </p:ext>
            </p:extLst>
          </p:nvPr>
        </p:nvGraphicFramePr>
        <p:xfrm>
          <a:off x="3929063" y="4256088"/>
          <a:ext cx="4011612" cy="973137"/>
        </p:xfrm>
        <a:graphic>
          <a:graphicData uri="http://schemas.openxmlformats.org/presentationml/2006/ole">
            <mc:AlternateContent xmlns:mc="http://schemas.openxmlformats.org/markup-compatibility/2006">
              <mc:Choice xmlns:v="urn:schemas-microsoft-com:vml" Requires="v">
                <p:oleObj spid="_x0000_s34865" name="公式" r:id="rId8" imgW="1866600" imgH="507960" progId="Equation.3">
                  <p:embed/>
                </p:oleObj>
              </mc:Choice>
              <mc:Fallback>
                <p:oleObj name="公式" r:id="rId8" imgW="1866600" imgH="507960" progId="Equation.3">
                  <p:embed/>
                  <p:pic>
                    <p:nvPicPr>
                      <p:cNvPr id="0" name=""/>
                      <p:cNvPicPr/>
                      <p:nvPr/>
                    </p:nvPicPr>
                    <p:blipFill>
                      <a:blip r:embed="rId9"/>
                      <a:stretch>
                        <a:fillRect/>
                      </a:stretch>
                    </p:blipFill>
                    <p:spPr>
                      <a:xfrm>
                        <a:off x="3929063" y="4256088"/>
                        <a:ext cx="4011612" cy="973137"/>
                      </a:xfrm>
                      <a:prstGeom prst="rect">
                        <a:avLst/>
                      </a:prstGeom>
                    </p:spPr>
                  </p:pic>
                </p:oleObj>
              </mc:Fallback>
            </mc:AlternateContent>
          </a:graphicData>
        </a:graphic>
      </p:graphicFrame>
    </p:spTree>
    <p:extLst>
      <p:ext uri="{BB962C8B-B14F-4D97-AF65-F5344CB8AC3E}">
        <p14:creationId xmlns:p14="http://schemas.microsoft.com/office/powerpoint/2010/main" val="142279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764"/>
                                        </p:tgtEl>
                                        <p:attrNameLst>
                                          <p:attrName>style.visibility</p:attrName>
                                        </p:attrNameLst>
                                      </p:cBhvr>
                                      <p:to>
                                        <p:strVal val="visible"/>
                                      </p:to>
                                    </p:set>
                                    <p:animEffect transition="in" filter="blinds(horizontal)">
                                      <p:cBhvr>
                                        <p:cTn id="17" dur="500"/>
                                        <p:tgtEl>
                                          <p:spTgt spid="5017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p:bldP spid="5" grpId="0"/>
      <p:bldP spid="10" grpId="0"/>
      <p:bldP spid="13"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8315CCE-89C9-4443-9C95-F70B5FF4CFDC}" type="slidenum">
              <a:rPr lang="en-GB" altLang="zh-CN" sz="1200" b="0">
                <a:solidFill>
                  <a:schemeClr val="bg1"/>
                </a:solidFill>
              </a:rPr>
              <a:pPr/>
              <a:t>13</a:t>
            </a:fld>
            <a:endParaRPr lang="en-GB" altLang="zh-CN" sz="1200" b="0">
              <a:solidFill>
                <a:schemeClr val="bg1"/>
              </a:solidFill>
            </a:endParaRPr>
          </a:p>
        </p:txBody>
      </p:sp>
      <p:sp>
        <p:nvSpPr>
          <p:cNvPr id="266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2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Rectangle 5"/>
          <p:cNvSpPr>
            <a:spLocks noChangeArrowheads="1"/>
          </p:cNvSpPr>
          <p:nvPr/>
        </p:nvSpPr>
        <p:spPr bwMode="auto">
          <a:xfrm>
            <a:off x="900113" y="682625"/>
            <a:ext cx="2590800" cy="369888"/>
          </a:xfrm>
          <a:prstGeom prst="rect">
            <a:avLst/>
          </a:prstGeom>
          <a:noFill/>
          <a:ln w="9525">
            <a:noFill/>
            <a:miter lim="800000"/>
            <a:headEnd/>
            <a:tailEnd/>
          </a:ln>
          <a:effectLst/>
        </p:spPr>
        <p:txBody>
          <a:bodyPr lIns="0" tIns="0" rIns="0" bIns="0" anchor="ctr">
            <a:spAutoFit/>
          </a:bodyPr>
          <a:lstStyle/>
          <a:p>
            <a:pPr eaLnBrk="0" hangingPunct="0">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BP</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曲线的推导</a:t>
            </a:r>
          </a:p>
        </p:txBody>
      </p:sp>
      <p:sp>
        <p:nvSpPr>
          <p:cNvPr id="2663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6634" name="Group 11"/>
          <p:cNvGrpSpPr>
            <a:grpSpLocks/>
          </p:cNvGrpSpPr>
          <p:nvPr/>
        </p:nvGrpSpPr>
        <p:grpSpPr bwMode="auto">
          <a:xfrm>
            <a:off x="900113" y="868363"/>
            <a:ext cx="7200900" cy="5297487"/>
            <a:chOff x="1646" y="7031"/>
            <a:chExt cx="8295" cy="5570"/>
          </a:xfrm>
        </p:grpSpPr>
        <p:sp>
          <p:nvSpPr>
            <p:cNvPr id="26635" name="Line 87"/>
            <p:cNvSpPr>
              <a:spLocks noChangeShapeType="1"/>
            </p:cNvSpPr>
            <p:nvPr/>
          </p:nvSpPr>
          <p:spPr bwMode="auto">
            <a:xfrm>
              <a:off x="2591" y="7444"/>
              <a:ext cx="0" cy="2290"/>
            </a:xfrm>
            <a:prstGeom prst="line">
              <a:avLst/>
            </a:prstGeom>
            <a:noFill/>
            <a:ln w="25400">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36" name="Line 86"/>
            <p:cNvSpPr>
              <a:spLocks noChangeShapeType="1"/>
            </p:cNvSpPr>
            <p:nvPr/>
          </p:nvSpPr>
          <p:spPr bwMode="auto">
            <a:xfrm>
              <a:off x="2591" y="9734"/>
              <a:ext cx="2730" cy="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7" name="Line 85"/>
            <p:cNvSpPr>
              <a:spLocks noChangeShapeType="1"/>
            </p:cNvSpPr>
            <p:nvPr/>
          </p:nvSpPr>
          <p:spPr bwMode="auto">
            <a:xfrm>
              <a:off x="6371" y="7376"/>
              <a:ext cx="0" cy="2358"/>
            </a:xfrm>
            <a:prstGeom prst="line">
              <a:avLst/>
            </a:prstGeom>
            <a:noFill/>
            <a:ln w="25400">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38" name="Line 84"/>
            <p:cNvSpPr>
              <a:spLocks noChangeShapeType="1"/>
            </p:cNvSpPr>
            <p:nvPr/>
          </p:nvSpPr>
          <p:spPr bwMode="auto">
            <a:xfrm>
              <a:off x="6371" y="9734"/>
              <a:ext cx="2835" cy="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9" name="Line 83"/>
            <p:cNvSpPr>
              <a:spLocks noChangeShapeType="1"/>
            </p:cNvSpPr>
            <p:nvPr/>
          </p:nvSpPr>
          <p:spPr bwMode="auto">
            <a:xfrm flipV="1">
              <a:off x="6371" y="7739"/>
              <a:ext cx="2089" cy="1995"/>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0" name="Line 82"/>
            <p:cNvSpPr>
              <a:spLocks noChangeShapeType="1"/>
            </p:cNvSpPr>
            <p:nvPr/>
          </p:nvSpPr>
          <p:spPr bwMode="auto">
            <a:xfrm flipV="1">
              <a:off x="2696" y="10893"/>
              <a:ext cx="2310" cy="1266"/>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1" name="Line 81"/>
            <p:cNvSpPr>
              <a:spLocks noChangeShapeType="1"/>
            </p:cNvSpPr>
            <p:nvPr/>
          </p:nvSpPr>
          <p:spPr bwMode="auto">
            <a:xfrm flipV="1">
              <a:off x="7316" y="8850"/>
              <a:ext cx="0" cy="884"/>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2" name="Line 80"/>
            <p:cNvSpPr>
              <a:spLocks noChangeShapeType="1"/>
            </p:cNvSpPr>
            <p:nvPr/>
          </p:nvSpPr>
          <p:spPr bwMode="auto">
            <a:xfrm flipV="1">
              <a:off x="7946" y="8260"/>
              <a:ext cx="0" cy="1474"/>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3" name="Line 79"/>
            <p:cNvSpPr>
              <a:spLocks noChangeShapeType="1"/>
            </p:cNvSpPr>
            <p:nvPr/>
          </p:nvSpPr>
          <p:spPr bwMode="auto">
            <a:xfrm flipH="1">
              <a:off x="6371" y="8850"/>
              <a:ext cx="945"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4" name="Line 78"/>
            <p:cNvSpPr>
              <a:spLocks noChangeShapeType="1"/>
            </p:cNvSpPr>
            <p:nvPr/>
          </p:nvSpPr>
          <p:spPr bwMode="auto">
            <a:xfrm flipH="1">
              <a:off x="6371" y="8260"/>
              <a:ext cx="1575"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5" name="Line 77"/>
            <p:cNvSpPr>
              <a:spLocks noChangeShapeType="1"/>
            </p:cNvSpPr>
            <p:nvPr/>
          </p:nvSpPr>
          <p:spPr bwMode="auto">
            <a:xfrm flipH="1">
              <a:off x="3266" y="8260"/>
              <a:ext cx="2551"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6" name="Line 76"/>
            <p:cNvSpPr>
              <a:spLocks noChangeShapeType="1"/>
            </p:cNvSpPr>
            <p:nvPr/>
          </p:nvSpPr>
          <p:spPr bwMode="auto">
            <a:xfrm flipH="1">
              <a:off x="4061" y="8850"/>
              <a:ext cx="1757"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Line 75"/>
            <p:cNvSpPr>
              <a:spLocks noChangeShapeType="1"/>
            </p:cNvSpPr>
            <p:nvPr/>
          </p:nvSpPr>
          <p:spPr bwMode="auto">
            <a:xfrm flipH="1">
              <a:off x="2591" y="8260"/>
              <a:ext cx="624" cy="0"/>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74"/>
            <p:cNvSpPr>
              <a:spLocks noChangeShapeType="1"/>
            </p:cNvSpPr>
            <p:nvPr/>
          </p:nvSpPr>
          <p:spPr bwMode="auto">
            <a:xfrm flipH="1">
              <a:off x="2591" y="8850"/>
              <a:ext cx="1470" cy="0"/>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73"/>
            <p:cNvSpPr>
              <a:spLocks noChangeShapeType="1"/>
            </p:cNvSpPr>
            <p:nvPr/>
          </p:nvSpPr>
          <p:spPr bwMode="auto">
            <a:xfrm>
              <a:off x="4061" y="8850"/>
              <a:ext cx="0" cy="884"/>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Line 72"/>
            <p:cNvSpPr>
              <a:spLocks noChangeShapeType="1"/>
            </p:cNvSpPr>
            <p:nvPr/>
          </p:nvSpPr>
          <p:spPr bwMode="auto">
            <a:xfrm>
              <a:off x="3206" y="8260"/>
              <a:ext cx="0" cy="1474"/>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Text Box 71"/>
            <p:cNvSpPr txBox="1">
              <a:spLocks noChangeArrowheads="1"/>
            </p:cNvSpPr>
            <p:nvPr/>
          </p:nvSpPr>
          <p:spPr bwMode="auto">
            <a:xfrm>
              <a:off x="8366" y="7444"/>
              <a:ext cx="73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indent="66675"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NX=F</a:t>
              </a:r>
            </a:p>
          </p:txBody>
        </p:sp>
        <p:sp>
          <p:nvSpPr>
            <p:cNvPr id="26652" name="Text Box 70"/>
            <p:cNvSpPr txBox="1">
              <a:spLocks noChangeArrowheads="1"/>
            </p:cNvSpPr>
            <p:nvPr/>
          </p:nvSpPr>
          <p:spPr bwMode="auto">
            <a:xfrm>
              <a:off x="9311" y="9578"/>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I</a:t>
              </a:r>
            </a:p>
          </p:txBody>
        </p:sp>
        <p:sp>
          <p:nvSpPr>
            <p:cNvPr id="26653" name="Text Box 69"/>
            <p:cNvSpPr txBox="1">
              <a:spLocks noChangeArrowheads="1"/>
            </p:cNvSpPr>
            <p:nvPr/>
          </p:nvSpPr>
          <p:spPr bwMode="auto">
            <a:xfrm>
              <a:off x="7211" y="974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F</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54" name="Text Box 68"/>
            <p:cNvSpPr txBox="1">
              <a:spLocks noChangeArrowheads="1"/>
            </p:cNvSpPr>
            <p:nvPr/>
          </p:nvSpPr>
          <p:spPr bwMode="auto">
            <a:xfrm>
              <a:off x="7946" y="9759"/>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F</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55" name="Text Box 67"/>
            <p:cNvSpPr txBox="1">
              <a:spLocks noChangeArrowheads="1"/>
            </p:cNvSpPr>
            <p:nvPr/>
          </p:nvSpPr>
          <p:spPr bwMode="auto">
            <a:xfrm>
              <a:off x="5936" y="8034"/>
              <a:ext cx="51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56" name="Text Box 66"/>
            <p:cNvSpPr txBox="1">
              <a:spLocks noChangeArrowheads="1"/>
            </p:cNvSpPr>
            <p:nvPr/>
          </p:nvSpPr>
          <p:spPr bwMode="auto">
            <a:xfrm>
              <a:off x="2156" y="8034"/>
              <a:ext cx="45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57" name="Text Box 65"/>
            <p:cNvSpPr txBox="1">
              <a:spLocks noChangeArrowheads="1"/>
            </p:cNvSpPr>
            <p:nvPr/>
          </p:nvSpPr>
          <p:spPr bwMode="auto">
            <a:xfrm>
              <a:off x="5951" y="8770"/>
              <a:ext cx="51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58" name="Text Box 64"/>
            <p:cNvSpPr txBox="1">
              <a:spLocks noChangeArrowheads="1"/>
            </p:cNvSpPr>
            <p:nvPr/>
          </p:nvSpPr>
          <p:spPr bwMode="auto">
            <a:xfrm>
              <a:off x="2156" y="8728"/>
              <a:ext cx="51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59" name="Text Box 63"/>
            <p:cNvSpPr txBox="1">
              <a:spLocks noChangeArrowheads="1"/>
            </p:cNvSpPr>
            <p:nvPr/>
          </p:nvSpPr>
          <p:spPr bwMode="auto">
            <a:xfrm>
              <a:off x="2201" y="7411"/>
              <a:ext cx="39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p>
          </p:txBody>
        </p:sp>
        <p:sp>
          <p:nvSpPr>
            <p:cNvPr id="26660" name="Text Box 62"/>
            <p:cNvSpPr txBox="1">
              <a:spLocks noChangeArrowheads="1"/>
            </p:cNvSpPr>
            <p:nvPr/>
          </p:nvSpPr>
          <p:spPr bwMode="auto">
            <a:xfrm>
              <a:off x="5996" y="7297"/>
              <a:ext cx="39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p>
          </p:txBody>
        </p:sp>
        <p:sp>
          <p:nvSpPr>
            <p:cNvPr id="26661" name="Text Box 61"/>
            <p:cNvSpPr txBox="1">
              <a:spLocks noChangeArrowheads="1"/>
            </p:cNvSpPr>
            <p:nvPr/>
          </p:nvSpPr>
          <p:spPr bwMode="auto">
            <a:xfrm>
              <a:off x="9626" y="8524"/>
              <a:ext cx="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a:t>
              </a:r>
            </a:p>
          </p:txBody>
        </p:sp>
        <p:sp>
          <p:nvSpPr>
            <p:cNvPr id="26662" name="Text Box 60"/>
            <p:cNvSpPr txBox="1">
              <a:spLocks noChangeArrowheads="1"/>
            </p:cNvSpPr>
            <p:nvPr/>
          </p:nvSpPr>
          <p:spPr bwMode="auto">
            <a:xfrm>
              <a:off x="2381" y="9507"/>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6663" name="Text Box 59"/>
            <p:cNvSpPr txBox="1">
              <a:spLocks noChangeArrowheads="1"/>
            </p:cNvSpPr>
            <p:nvPr/>
          </p:nvSpPr>
          <p:spPr bwMode="auto">
            <a:xfrm>
              <a:off x="6161" y="9507"/>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6664" name="Text Box 58"/>
            <p:cNvSpPr txBox="1">
              <a:spLocks noChangeArrowheads="1"/>
            </p:cNvSpPr>
            <p:nvPr/>
          </p:nvSpPr>
          <p:spPr bwMode="auto">
            <a:xfrm>
              <a:off x="3041" y="972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65" name="Text Box 57"/>
            <p:cNvSpPr txBox="1">
              <a:spLocks noChangeArrowheads="1"/>
            </p:cNvSpPr>
            <p:nvPr/>
          </p:nvSpPr>
          <p:spPr bwMode="auto">
            <a:xfrm>
              <a:off x="3956" y="9739"/>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66" name="Text Box 56"/>
            <p:cNvSpPr txBox="1">
              <a:spLocks noChangeArrowheads="1"/>
            </p:cNvSpPr>
            <p:nvPr/>
          </p:nvSpPr>
          <p:spPr bwMode="auto">
            <a:xfrm>
              <a:off x="5381" y="962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26667" name="Line 55"/>
            <p:cNvSpPr>
              <a:spLocks noChangeShapeType="1"/>
            </p:cNvSpPr>
            <p:nvPr/>
          </p:nvSpPr>
          <p:spPr bwMode="auto">
            <a:xfrm>
              <a:off x="6371" y="10096"/>
              <a:ext cx="0" cy="2210"/>
            </a:xfrm>
            <a:prstGeom prst="line">
              <a:avLst/>
            </a:prstGeom>
            <a:noFill/>
            <a:ln w="25400">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68" name="Line 54"/>
            <p:cNvSpPr>
              <a:spLocks noChangeShapeType="1"/>
            </p:cNvSpPr>
            <p:nvPr/>
          </p:nvSpPr>
          <p:spPr bwMode="auto">
            <a:xfrm>
              <a:off x="6371" y="11403"/>
              <a:ext cx="945" cy="0"/>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9" name="Line 53"/>
            <p:cNvSpPr>
              <a:spLocks noChangeShapeType="1"/>
            </p:cNvSpPr>
            <p:nvPr/>
          </p:nvSpPr>
          <p:spPr bwMode="auto">
            <a:xfrm>
              <a:off x="6371" y="11887"/>
              <a:ext cx="1575" cy="0"/>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0" name="Line 52"/>
            <p:cNvSpPr>
              <a:spLocks noChangeShapeType="1"/>
            </p:cNvSpPr>
            <p:nvPr/>
          </p:nvSpPr>
          <p:spPr bwMode="auto">
            <a:xfrm>
              <a:off x="7316" y="11403"/>
              <a:ext cx="0" cy="907"/>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1" name="Line 51"/>
            <p:cNvSpPr>
              <a:spLocks noChangeShapeType="1"/>
            </p:cNvSpPr>
            <p:nvPr/>
          </p:nvSpPr>
          <p:spPr bwMode="auto">
            <a:xfrm>
              <a:off x="7946" y="11857"/>
              <a:ext cx="0" cy="454"/>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2" name="Line 50"/>
            <p:cNvSpPr>
              <a:spLocks noChangeShapeType="1"/>
            </p:cNvSpPr>
            <p:nvPr/>
          </p:nvSpPr>
          <p:spPr bwMode="auto">
            <a:xfrm flipV="1">
              <a:off x="7316" y="10096"/>
              <a:ext cx="0" cy="1247"/>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3" name="Line 49"/>
            <p:cNvSpPr>
              <a:spLocks noChangeShapeType="1"/>
            </p:cNvSpPr>
            <p:nvPr/>
          </p:nvSpPr>
          <p:spPr bwMode="auto">
            <a:xfrm flipV="1">
              <a:off x="7946" y="10244"/>
              <a:ext cx="0" cy="1473"/>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4" name="Line 48"/>
            <p:cNvSpPr>
              <a:spLocks noChangeShapeType="1"/>
            </p:cNvSpPr>
            <p:nvPr/>
          </p:nvSpPr>
          <p:spPr bwMode="auto">
            <a:xfrm>
              <a:off x="2591" y="10096"/>
              <a:ext cx="0" cy="2210"/>
            </a:xfrm>
            <a:prstGeom prst="line">
              <a:avLst/>
            </a:prstGeom>
            <a:noFill/>
            <a:ln w="25400">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75" name="Line 47"/>
            <p:cNvSpPr>
              <a:spLocks noChangeShapeType="1"/>
            </p:cNvSpPr>
            <p:nvPr/>
          </p:nvSpPr>
          <p:spPr bwMode="auto">
            <a:xfrm>
              <a:off x="2591" y="12306"/>
              <a:ext cx="2835" cy="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6" name="Line 46"/>
            <p:cNvSpPr>
              <a:spLocks noChangeShapeType="1"/>
            </p:cNvSpPr>
            <p:nvPr/>
          </p:nvSpPr>
          <p:spPr bwMode="auto">
            <a:xfrm>
              <a:off x="4061" y="10064"/>
              <a:ext cx="0" cy="1361"/>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7" name="Line 45"/>
            <p:cNvSpPr>
              <a:spLocks noChangeShapeType="1"/>
            </p:cNvSpPr>
            <p:nvPr/>
          </p:nvSpPr>
          <p:spPr bwMode="auto">
            <a:xfrm flipH="1">
              <a:off x="3206" y="11883"/>
              <a:ext cx="2721"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8" name="Line 44"/>
            <p:cNvSpPr>
              <a:spLocks noChangeShapeType="1"/>
            </p:cNvSpPr>
            <p:nvPr/>
          </p:nvSpPr>
          <p:spPr bwMode="auto">
            <a:xfrm>
              <a:off x="3191" y="10064"/>
              <a:ext cx="0" cy="1361"/>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9" name="Line 43"/>
            <p:cNvSpPr>
              <a:spLocks noChangeShapeType="1"/>
            </p:cNvSpPr>
            <p:nvPr/>
          </p:nvSpPr>
          <p:spPr bwMode="auto">
            <a:xfrm flipH="1">
              <a:off x="4091" y="11422"/>
              <a:ext cx="1814"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0" name="Line 42"/>
            <p:cNvSpPr>
              <a:spLocks noChangeShapeType="1"/>
            </p:cNvSpPr>
            <p:nvPr/>
          </p:nvSpPr>
          <p:spPr bwMode="auto">
            <a:xfrm>
              <a:off x="3191" y="11422"/>
              <a:ext cx="0" cy="884"/>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1" name="Line 41"/>
            <p:cNvSpPr>
              <a:spLocks noChangeShapeType="1"/>
            </p:cNvSpPr>
            <p:nvPr/>
          </p:nvSpPr>
          <p:spPr bwMode="auto">
            <a:xfrm>
              <a:off x="4061" y="11328"/>
              <a:ext cx="0" cy="964"/>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2" name="Line 40"/>
            <p:cNvSpPr>
              <a:spLocks noChangeShapeType="1"/>
            </p:cNvSpPr>
            <p:nvPr/>
          </p:nvSpPr>
          <p:spPr bwMode="auto">
            <a:xfrm flipH="1">
              <a:off x="2591" y="11883"/>
              <a:ext cx="567" cy="0"/>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3" name="Line 39"/>
            <p:cNvSpPr>
              <a:spLocks noChangeShapeType="1"/>
            </p:cNvSpPr>
            <p:nvPr/>
          </p:nvSpPr>
          <p:spPr bwMode="auto">
            <a:xfrm flipH="1">
              <a:off x="2591" y="11422"/>
              <a:ext cx="1474" cy="0"/>
            </a:xfrm>
            <a:prstGeom prst="line">
              <a:avLst/>
            </a:prstGeom>
            <a:noFill/>
            <a:ln w="222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4" name="Line 38"/>
            <p:cNvSpPr>
              <a:spLocks noChangeShapeType="1"/>
            </p:cNvSpPr>
            <p:nvPr/>
          </p:nvSpPr>
          <p:spPr bwMode="auto">
            <a:xfrm>
              <a:off x="6371" y="12306"/>
              <a:ext cx="2835" cy="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85" name="Text Box 37"/>
            <p:cNvSpPr txBox="1">
              <a:spLocks noChangeArrowheads="1"/>
            </p:cNvSpPr>
            <p:nvPr/>
          </p:nvSpPr>
          <p:spPr bwMode="auto">
            <a:xfrm>
              <a:off x="3926" y="1230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86" name="Text Box 36"/>
            <p:cNvSpPr txBox="1">
              <a:spLocks noChangeArrowheads="1"/>
            </p:cNvSpPr>
            <p:nvPr/>
          </p:nvSpPr>
          <p:spPr bwMode="auto">
            <a:xfrm>
              <a:off x="3026" y="1230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87" name="Text Box 35"/>
            <p:cNvSpPr txBox="1">
              <a:spLocks noChangeArrowheads="1"/>
            </p:cNvSpPr>
            <p:nvPr/>
          </p:nvSpPr>
          <p:spPr bwMode="auto">
            <a:xfrm>
              <a:off x="7211" y="1230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F</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88" name="Text Box 34"/>
            <p:cNvSpPr txBox="1">
              <a:spLocks noChangeArrowheads="1"/>
            </p:cNvSpPr>
            <p:nvPr/>
          </p:nvSpPr>
          <p:spPr bwMode="auto">
            <a:xfrm>
              <a:off x="7841" y="1230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F</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89" name="Text Box 33"/>
            <p:cNvSpPr txBox="1">
              <a:spLocks noChangeArrowheads="1"/>
            </p:cNvSpPr>
            <p:nvPr/>
          </p:nvSpPr>
          <p:spPr bwMode="auto">
            <a:xfrm>
              <a:off x="8636" y="11864"/>
              <a:ext cx="68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F(r)</a:t>
              </a:r>
            </a:p>
          </p:txBody>
        </p:sp>
        <p:sp>
          <p:nvSpPr>
            <p:cNvPr id="26690" name="Text Box 32"/>
            <p:cNvSpPr txBox="1">
              <a:spLocks noChangeArrowheads="1"/>
            </p:cNvSpPr>
            <p:nvPr/>
          </p:nvSpPr>
          <p:spPr bwMode="auto">
            <a:xfrm>
              <a:off x="6161" y="12159"/>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6691" name="Text Box 31"/>
            <p:cNvSpPr txBox="1">
              <a:spLocks noChangeArrowheads="1"/>
            </p:cNvSpPr>
            <p:nvPr/>
          </p:nvSpPr>
          <p:spPr bwMode="auto">
            <a:xfrm>
              <a:off x="2381" y="12159"/>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6692" name="Text Box 30"/>
            <p:cNvSpPr txBox="1">
              <a:spLocks noChangeArrowheads="1"/>
            </p:cNvSpPr>
            <p:nvPr/>
          </p:nvSpPr>
          <p:spPr bwMode="auto">
            <a:xfrm>
              <a:off x="5426" y="12159"/>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26693" name="Text Box 29"/>
            <p:cNvSpPr txBox="1">
              <a:spLocks noChangeArrowheads="1"/>
            </p:cNvSpPr>
            <p:nvPr/>
          </p:nvSpPr>
          <p:spPr bwMode="auto">
            <a:xfrm>
              <a:off x="9311" y="12159"/>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F</a:t>
              </a:r>
            </a:p>
          </p:txBody>
        </p:sp>
        <p:sp>
          <p:nvSpPr>
            <p:cNvPr id="26694" name="Text Box 28"/>
            <p:cNvSpPr txBox="1">
              <a:spLocks noChangeArrowheads="1"/>
            </p:cNvSpPr>
            <p:nvPr/>
          </p:nvSpPr>
          <p:spPr bwMode="auto">
            <a:xfrm>
              <a:off x="6161" y="1127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95" name="Text Box 27"/>
            <p:cNvSpPr txBox="1">
              <a:spLocks noChangeArrowheads="1"/>
            </p:cNvSpPr>
            <p:nvPr/>
          </p:nvSpPr>
          <p:spPr bwMode="auto">
            <a:xfrm>
              <a:off x="6161" y="11736"/>
              <a:ext cx="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96" name="Text Box 26"/>
            <p:cNvSpPr txBox="1">
              <a:spLocks noChangeArrowheads="1"/>
            </p:cNvSpPr>
            <p:nvPr/>
          </p:nvSpPr>
          <p:spPr bwMode="auto">
            <a:xfrm>
              <a:off x="2381" y="11706"/>
              <a:ext cx="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97" name="Text Box 25"/>
            <p:cNvSpPr txBox="1">
              <a:spLocks noChangeArrowheads="1"/>
            </p:cNvSpPr>
            <p:nvPr/>
          </p:nvSpPr>
          <p:spPr bwMode="auto">
            <a:xfrm>
              <a:off x="2381" y="1127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6698" name="Text Box 24"/>
            <p:cNvSpPr txBox="1">
              <a:spLocks noChangeArrowheads="1"/>
            </p:cNvSpPr>
            <p:nvPr/>
          </p:nvSpPr>
          <p:spPr bwMode="auto">
            <a:xfrm>
              <a:off x="2381" y="1009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p>
          </p:txBody>
        </p:sp>
        <p:sp>
          <p:nvSpPr>
            <p:cNvPr id="26699" name="Text Box 23"/>
            <p:cNvSpPr txBox="1">
              <a:spLocks noChangeArrowheads="1"/>
            </p:cNvSpPr>
            <p:nvPr/>
          </p:nvSpPr>
          <p:spPr bwMode="auto">
            <a:xfrm>
              <a:off x="6161" y="1009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p>
          </p:txBody>
        </p:sp>
        <p:sp>
          <p:nvSpPr>
            <p:cNvPr id="26700" name="Text Box 22"/>
            <p:cNvSpPr txBox="1">
              <a:spLocks noChangeArrowheads="1"/>
            </p:cNvSpPr>
            <p:nvPr/>
          </p:nvSpPr>
          <p:spPr bwMode="auto">
            <a:xfrm>
              <a:off x="3026" y="11152"/>
              <a:ext cx="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J</a:t>
              </a:r>
            </a:p>
          </p:txBody>
        </p:sp>
        <p:sp>
          <p:nvSpPr>
            <p:cNvPr id="26701" name="Text Box 21"/>
            <p:cNvSpPr txBox="1">
              <a:spLocks noChangeArrowheads="1"/>
            </p:cNvSpPr>
            <p:nvPr/>
          </p:nvSpPr>
          <p:spPr bwMode="auto">
            <a:xfrm>
              <a:off x="3851" y="11623"/>
              <a:ext cx="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K</a:t>
              </a:r>
            </a:p>
          </p:txBody>
        </p:sp>
        <p:sp>
          <p:nvSpPr>
            <p:cNvPr id="26702" name="Text Box 20"/>
            <p:cNvSpPr txBox="1">
              <a:spLocks noChangeArrowheads="1"/>
            </p:cNvSpPr>
            <p:nvPr/>
          </p:nvSpPr>
          <p:spPr bwMode="auto">
            <a:xfrm>
              <a:off x="3848" y="11174"/>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D</a:t>
              </a:r>
            </a:p>
          </p:txBody>
        </p:sp>
        <p:sp>
          <p:nvSpPr>
            <p:cNvPr id="26703" name="Text Box 19"/>
            <p:cNvSpPr txBox="1">
              <a:spLocks noChangeArrowheads="1"/>
            </p:cNvSpPr>
            <p:nvPr/>
          </p:nvSpPr>
          <p:spPr bwMode="auto">
            <a:xfrm>
              <a:off x="9626" y="10708"/>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a:t>
              </a:r>
            </a:p>
          </p:txBody>
        </p:sp>
        <p:sp>
          <p:nvSpPr>
            <p:cNvPr id="26704" name="Text Box 18"/>
            <p:cNvSpPr txBox="1">
              <a:spLocks noChangeArrowheads="1"/>
            </p:cNvSpPr>
            <p:nvPr/>
          </p:nvSpPr>
          <p:spPr bwMode="auto">
            <a:xfrm>
              <a:off x="4481" y="8929"/>
              <a:ext cx="62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NX(Y)</a:t>
              </a:r>
            </a:p>
          </p:txBody>
        </p:sp>
        <p:sp>
          <p:nvSpPr>
            <p:cNvPr id="26705" name="Text Box 17"/>
            <p:cNvSpPr txBox="1">
              <a:spLocks noChangeArrowheads="1"/>
            </p:cNvSpPr>
            <p:nvPr/>
          </p:nvSpPr>
          <p:spPr bwMode="auto">
            <a:xfrm>
              <a:off x="5111" y="10598"/>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BP</a:t>
              </a:r>
            </a:p>
          </p:txBody>
        </p:sp>
        <p:sp>
          <p:nvSpPr>
            <p:cNvPr id="26706" name="Text Box 16"/>
            <p:cNvSpPr txBox="1">
              <a:spLocks noChangeArrowheads="1"/>
            </p:cNvSpPr>
            <p:nvPr/>
          </p:nvSpPr>
          <p:spPr bwMode="auto">
            <a:xfrm>
              <a:off x="1646" y="8524"/>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(C)</a:t>
              </a:r>
            </a:p>
          </p:txBody>
        </p:sp>
        <p:sp>
          <p:nvSpPr>
            <p:cNvPr id="26707" name="Text Box 15"/>
            <p:cNvSpPr txBox="1">
              <a:spLocks noChangeArrowheads="1"/>
            </p:cNvSpPr>
            <p:nvPr/>
          </p:nvSpPr>
          <p:spPr bwMode="auto">
            <a:xfrm>
              <a:off x="1751" y="10708"/>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(D)</a:t>
              </a:r>
            </a:p>
          </p:txBody>
        </p:sp>
        <p:sp>
          <p:nvSpPr>
            <p:cNvPr id="26708" name="Arc 14"/>
            <p:cNvSpPr>
              <a:spLocks/>
            </p:cNvSpPr>
            <p:nvPr/>
          </p:nvSpPr>
          <p:spPr bwMode="auto">
            <a:xfrm flipH="1" flipV="1">
              <a:off x="6780" y="9861"/>
              <a:ext cx="1871" cy="2154"/>
            </a:xfrm>
            <a:custGeom>
              <a:avLst/>
              <a:gdLst>
                <a:gd name="T0" fmla="*/ 0 w 20804"/>
                <a:gd name="T1" fmla="*/ 0 h 21563"/>
                <a:gd name="T2" fmla="*/ 0 w 20804"/>
                <a:gd name="T3" fmla="*/ 0 h 21563"/>
                <a:gd name="T4" fmla="*/ 0 w 20804"/>
                <a:gd name="T5" fmla="*/ 0 h 21563"/>
                <a:gd name="T6" fmla="*/ 0 60000 65536"/>
                <a:gd name="T7" fmla="*/ 0 60000 65536"/>
                <a:gd name="T8" fmla="*/ 0 60000 65536"/>
              </a:gdLst>
              <a:ahLst/>
              <a:cxnLst>
                <a:cxn ang="T6">
                  <a:pos x="T0" y="T1"/>
                </a:cxn>
                <a:cxn ang="T7">
                  <a:pos x="T2" y="T3"/>
                </a:cxn>
                <a:cxn ang="T8">
                  <a:pos x="T4" y="T5"/>
                </a:cxn>
              </a:cxnLst>
              <a:rect l="0" t="0" r="r" b="b"/>
              <a:pathLst>
                <a:path w="20804" h="21563" fill="none" extrusionOk="0">
                  <a:moveTo>
                    <a:pt x="1264" y="0"/>
                  </a:moveTo>
                  <a:cubicBezTo>
                    <a:pt x="10473" y="540"/>
                    <a:pt x="18322" y="6868"/>
                    <a:pt x="20803" y="15752"/>
                  </a:cubicBezTo>
                </a:path>
                <a:path w="20804" h="21563" stroke="0" extrusionOk="0">
                  <a:moveTo>
                    <a:pt x="1264" y="0"/>
                  </a:moveTo>
                  <a:cubicBezTo>
                    <a:pt x="10473" y="540"/>
                    <a:pt x="18322" y="6868"/>
                    <a:pt x="20803" y="15752"/>
                  </a:cubicBezTo>
                  <a:lnTo>
                    <a:pt x="0" y="21563"/>
                  </a:lnTo>
                  <a:lnTo>
                    <a:pt x="1264" y="0"/>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09" name="Arc 13"/>
            <p:cNvSpPr>
              <a:spLocks/>
            </p:cNvSpPr>
            <p:nvPr/>
          </p:nvSpPr>
          <p:spPr bwMode="auto">
            <a:xfrm rot="-601043" flipH="1" flipV="1">
              <a:off x="2980" y="7031"/>
              <a:ext cx="1531" cy="2041"/>
            </a:xfrm>
            <a:custGeom>
              <a:avLst/>
              <a:gdLst>
                <a:gd name="T0" fmla="*/ 0 w 20804"/>
                <a:gd name="T1" fmla="*/ 0 h 21563"/>
                <a:gd name="T2" fmla="*/ 0 w 20804"/>
                <a:gd name="T3" fmla="*/ 0 h 21563"/>
                <a:gd name="T4" fmla="*/ 0 w 20804"/>
                <a:gd name="T5" fmla="*/ 0 h 21563"/>
                <a:gd name="T6" fmla="*/ 0 60000 65536"/>
                <a:gd name="T7" fmla="*/ 0 60000 65536"/>
                <a:gd name="T8" fmla="*/ 0 60000 65536"/>
              </a:gdLst>
              <a:ahLst/>
              <a:cxnLst>
                <a:cxn ang="T6">
                  <a:pos x="T0" y="T1"/>
                </a:cxn>
                <a:cxn ang="T7">
                  <a:pos x="T2" y="T3"/>
                </a:cxn>
                <a:cxn ang="T8">
                  <a:pos x="T4" y="T5"/>
                </a:cxn>
              </a:cxnLst>
              <a:rect l="0" t="0" r="r" b="b"/>
              <a:pathLst>
                <a:path w="20804" h="21563" fill="none" extrusionOk="0">
                  <a:moveTo>
                    <a:pt x="1264" y="0"/>
                  </a:moveTo>
                  <a:cubicBezTo>
                    <a:pt x="10473" y="540"/>
                    <a:pt x="18322" y="6868"/>
                    <a:pt x="20803" y="15752"/>
                  </a:cubicBezTo>
                </a:path>
                <a:path w="20804" h="21563" stroke="0" extrusionOk="0">
                  <a:moveTo>
                    <a:pt x="1264" y="0"/>
                  </a:moveTo>
                  <a:cubicBezTo>
                    <a:pt x="10473" y="540"/>
                    <a:pt x="18322" y="6868"/>
                    <a:pt x="20803" y="15752"/>
                  </a:cubicBezTo>
                  <a:lnTo>
                    <a:pt x="0" y="21563"/>
                  </a:lnTo>
                  <a:lnTo>
                    <a:pt x="1264" y="0"/>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10" name="Text Box 12"/>
            <p:cNvSpPr txBox="1">
              <a:spLocks noChangeArrowheads="1"/>
            </p:cNvSpPr>
            <p:nvPr/>
          </p:nvSpPr>
          <p:spPr bwMode="auto">
            <a:xfrm>
              <a:off x="2981" y="11632"/>
              <a:ext cx="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C</a:t>
              </a:r>
            </a:p>
          </p:txBody>
        </p:sp>
      </p:grpSp>
    </p:spTree>
    <p:extLst>
      <p:ext uri="{BB962C8B-B14F-4D97-AF65-F5344CB8AC3E}">
        <p14:creationId xmlns:p14="http://schemas.microsoft.com/office/powerpoint/2010/main" val="182140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EB3A60D-4034-4FDB-821B-2A4BAB5DFED0}" type="slidenum">
              <a:rPr lang="en-GB" altLang="zh-CN" sz="1200" b="0">
                <a:solidFill>
                  <a:schemeClr val="bg1"/>
                </a:solidFill>
              </a:rPr>
              <a:pPr/>
              <a:t>14</a:t>
            </a:fld>
            <a:endParaRPr lang="en-GB" altLang="zh-CN" sz="1200" b="0">
              <a:solidFill>
                <a:schemeClr val="bg1"/>
              </a:solidFill>
            </a:endParaRPr>
          </a:p>
        </p:txBody>
      </p:sp>
      <p:sp>
        <p:nvSpPr>
          <p:cNvPr id="2765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Rectangle 5"/>
          <p:cNvSpPr>
            <a:spLocks noChangeArrowheads="1"/>
          </p:cNvSpPr>
          <p:nvPr/>
        </p:nvSpPr>
        <p:spPr bwMode="auto">
          <a:xfrm>
            <a:off x="900113" y="620713"/>
            <a:ext cx="2590800" cy="369887"/>
          </a:xfrm>
          <a:prstGeom prst="rect">
            <a:avLst/>
          </a:prstGeom>
          <a:noFill/>
          <a:ln w="9525">
            <a:noFill/>
            <a:miter lim="800000"/>
            <a:headEnd/>
            <a:tailEnd/>
          </a:ln>
          <a:effectLst/>
        </p:spPr>
        <p:txBody>
          <a:bodyPr lIns="0" tIns="0" rIns="0" bIns="0" anchor="ctr">
            <a:spAutoFit/>
          </a:bodyPr>
          <a:lstStyle/>
          <a:p>
            <a:pPr eaLnBrk="0" hangingPunct="0">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en-US" altLang="zh-CN" sz="2400" dirty="0">
                <a:solidFill>
                  <a:srgbClr val="336699"/>
                </a:solidFill>
                <a:effectLst>
                  <a:outerShdw blurRad="38100" dist="38100" dir="2700000" algn="tl">
                    <a:srgbClr val="C0C0C0"/>
                  </a:outerShdw>
                </a:effectLst>
                <a:latin typeface="微软雅黑" pitchFamily="34" charset="-122"/>
                <a:ea typeface="微软雅黑" pitchFamily="34" charset="-122"/>
              </a:rPr>
              <a:t>BP</a:t>
            </a: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曲线的斜率</a:t>
            </a:r>
          </a:p>
        </p:txBody>
      </p:sp>
      <p:sp>
        <p:nvSpPr>
          <p:cNvPr id="2765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Rectangle 30"/>
          <p:cNvSpPr>
            <a:spLocks noChangeArrowheads="1"/>
          </p:cNvSpPr>
          <p:nvPr/>
        </p:nvSpPr>
        <p:spPr bwMode="auto">
          <a:xfrm>
            <a:off x="3333750" y="5927725"/>
            <a:ext cx="2160588" cy="381000"/>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资本不完全流动</a:t>
            </a:r>
            <a:endPar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15" name="Rectangle 30"/>
          <p:cNvSpPr>
            <a:spLocks noChangeArrowheads="1"/>
          </p:cNvSpPr>
          <p:nvPr/>
        </p:nvSpPr>
        <p:spPr bwMode="auto">
          <a:xfrm>
            <a:off x="1258888" y="3284538"/>
            <a:ext cx="2017712" cy="381000"/>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资本完全流动</a:t>
            </a:r>
            <a:endPar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16" name="Rectangle 30"/>
          <p:cNvSpPr>
            <a:spLocks noChangeArrowheads="1"/>
          </p:cNvSpPr>
          <p:nvPr/>
        </p:nvSpPr>
        <p:spPr bwMode="auto">
          <a:xfrm>
            <a:off x="5003800" y="3284538"/>
            <a:ext cx="2160588" cy="381000"/>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资本完全不流动</a:t>
            </a:r>
            <a:endPar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endParaRPr>
          </a:p>
        </p:txBody>
      </p:sp>
      <p:grpSp>
        <p:nvGrpSpPr>
          <p:cNvPr id="2" name="Group 16"/>
          <p:cNvGrpSpPr>
            <a:grpSpLocks/>
          </p:cNvGrpSpPr>
          <p:nvPr/>
        </p:nvGrpSpPr>
        <p:grpSpPr bwMode="auto">
          <a:xfrm>
            <a:off x="1162050" y="1079500"/>
            <a:ext cx="2771775" cy="2133600"/>
            <a:chOff x="1800" y="6144"/>
            <a:chExt cx="3613" cy="2810"/>
          </a:xfrm>
        </p:grpSpPr>
        <p:sp>
          <p:nvSpPr>
            <p:cNvPr id="27679" name="Text Box 26"/>
            <p:cNvSpPr txBox="1">
              <a:spLocks noChangeArrowheads="1"/>
            </p:cNvSpPr>
            <p:nvPr/>
          </p:nvSpPr>
          <p:spPr bwMode="auto">
            <a:xfrm>
              <a:off x="1855" y="6144"/>
              <a:ext cx="271"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p>
          </p:txBody>
        </p:sp>
        <p:sp>
          <p:nvSpPr>
            <p:cNvPr id="27680" name="Text Box 25"/>
            <p:cNvSpPr txBox="1">
              <a:spLocks noChangeArrowheads="1"/>
            </p:cNvSpPr>
            <p:nvPr/>
          </p:nvSpPr>
          <p:spPr bwMode="auto">
            <a:xfrm>
              <a:off x="1840" y="8626"/>
              <a:ext cx="271" cy="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7681" name="Line 24"/>
            <p:cNvSpPr>
              <a:spLocks noChangeShapeType="1"/>
            </p:cNvSpPr>
            <p:nvPr/>
          </p:nvSpPr>
          <p:spPr bwMode="auto">
            <a:xfrm>
              <a:off x="2083" y="8825"/>
              <a:ext cx="2948" cy="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2" name="Line 23"/>
            <p:cNvSpPr>
              <a:spLocks noChangeShapeType="1"/>
            </p:cNvSpPr>
            <p:nvPr/>
          </p:nvSpPr>
          <p:spPr bwMode="auto">
            <a:xfrm flipV="1">
              <a:off x="2089" y="6253"/>
              <a:ext cx="1" cy="2551"/>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3" name="Text Box 22"/>
            <p:cNvSpPr txBox="1">
              <a:spLocks noChangeArrowheads="1"/>
            </p:cNvSpPr>
            <p:nvPr/>
          </p:nvSpPr>
          <p:spPr bwMode="auto">
            <a:xfrm>
              <a:off x="5130" y="8671"/>
              <a:ext cx="283"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27684" name="Text Box 21"/>
            <p:cNvSpPr txBox="1">
              <a:spLocks noChangeArrowheads="1"/>
            </p:cNvSpPr>
            <p:nvPr/>
          </p:nvSpPr>
          <p:spPr bwMode="auto">
            <a:xfrm>
              <a:off x="4407" y="7423"/>
              <a:ext cx="624"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BP=0</a:t>
              </a:r>
            </a:p>
          </p:txBody>
        </p:sp>
        <p:cxnSp>
          <p:nvCxnSpPr>
            <p:cNvPr id="27685" name="AutoShape 20"/>
            <p:cNvCxnSpPr>
              <a:cxnSpLocks noChangeShapeType="1"/>
            </p:cNvCxnSpPr>
            <p:nvPr/>
          </p:nvCxnSpPr>
          <p:spPr bwMode="auto">
            <a:xfrm>
              <a:off x="2076" y="7601"/>
              <a:ext cx="2211" cy="0"/>
            </a:xfrm>
            <a:prstGeom prst="straightConnector1">
              <a:avLst/>
            </a:prstGeom>
            <a:noFill/>
            <a:ln w="31750">
              <a:solidFill>
                <a:srgbClr val="800000"/>
              </a:solidFill>
              <a:round/>
              <a:headEnd/>
              <a:tailEnd/>
            </a:ln>
            <a:extLst>
              <a:ext uri="{909E8E84-426E-40DD-AFC4-6F175D3DCCD1}">
                <a14:hiddenFill xmlns:a14="http://schemas.microsoft.com/office/drawing/2010/main">
                  <a:noFill/>
                </a14:hiddenFill>
              </a:ext>
            </a:extLst>
          </p:spPr>
        </p:cxnSp>
        <p:sp>
          <p:nvSpPr>
            <p:cNvPr id="27686" name="Text Box 19"/>
            <p:cNvSpPr txBox="1">
              <a:spLocks noChangeArrowheads="1"/>
            </p:cNvSpPr>
            <p:nvPr/>
          </p:nvSpPr>
          <p:spPr bwMode="auto">
            <a:xfrm>
              <a:off x="1800" y="7423"/>
              <a:ext cx="227"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r>
                <a:rPr lang="en-US" altLang="zh-CN" sz="1400" baseline="-30000">
                  <a:solidFill>
                    <a:srgbClr val="336699"/>
                  </a:solidFill>
                  <a:latin typeface="Times New Roman" panose="02020603050405020304" pitchFamily="18" charset="0"/>
                  <a:cs typeface="Times New Roman" panose="02020603050405020304" pitchFamily="18" charset="0"/>
                </a:rPr>
                <a:t>w</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7687" name="Text Box 18"/>
            <p:cNvSpPr txBox="1">
              <a:spLocks noChangeArrowheads="1"/>
            </p:cNvSpPr>
            <p:nvPr/>
          </p:nvSpPr>
          <p:spPr bwMode="auto">
            <a:xfrm>
              <a:off x="3012" y="7052"/>
              <a:ext cx="624"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BP&gt;0</a:t>
              </a:r>
            </a:p>
          </p:txBody>
        </p:sp>
        <p:sp>
          <p:nvSpPr>
            <p:cNvPr id="27688" name="Text Box 17"/>
            <p:cNvSpPr txBox="1">
              <a:spLocks noChangeArrowheads="1"/>
            </p:cNvSpPr>
            <p:nvPr/>
          </p:nvSpPr>
          <p:spPr bwMode="auto">
            <a:xfrm>
              <a:off x="2999" y="7829"/>
              <a:ext cx="624"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BP&lt;0</a:t>
              </a:r>
            </a:p>
          </p:txBody>
        </p:sp>
      </p:grpSp>
      <p:grpSp>
        <p:nvGrpSpPr>
          <p:cNvPr id="17" name="Group 34"/>
          <p:cNvGrpSpPr>
            <a:grpSpLocks/>
          </p:cNvGrpSpPr>
          <p:nvPr/>
        </p:nvGrpSpPr>
        <p:grpSpPr bwMode="auto">
          <a:xfrm>
            <a:off x="5106988" y="1089025"/>
            <a:ext cx="2771775" cy="2124075"/>
            <a:chOff x="6145" y="6144"/>
            <a:chExt cx="3573" cy="2810"/>
          </a:xfrm>
        </p:grpSpPr>
        <p:cxnSp>
          <p:nvCxnSpPr>
            <p:cNvPr id="27670" name="AutoShape 43"/>
            <p:cNvCxnSpPr>
              <a:cxnSpLocks noChangeShapeType="1"/>
            </p:cNvCxnSpPr>
            <p:nvPr/>
          </p:nvCxnSpPr>
          <p:spPr bwMode="auto">
            <a:xfrm>
              <a:off x="7590" y="6856"/>
              <a:ext cx="0" cy="1928"/>
            </a:xfrm>
            <a:prstGeom prst="straightConnector1">
              <a:avLst/>
            </a:prstGeom>
            <a:noFill/>
            <a:ln w="31750">
              <a:solidFill>
                <a:srgbClr val="800000"/>
              </a:solidFill>
              <a:round/>
              <a:headEnd/>
              <a:tailEnd/>
            </a:ln>
            <a:extLst>
              <a:ext uri="{909E8E84-426E-40DD-AFC4-6F175D3DCCD1}">
                <a14:hiddenFill xmlns:a14="http://schemas.microsoft.com/office/drawing/2010/main">
                  <a:noFill/>
                </a14:hiddenFill>
              </a:ext>
            </a:extLst>
          </p:spPr>
        </p:cxnSp>
        <p:sp>
          <p:nvSpPr>
            <p:cNvPr id="27671" name="Text Box 42"/>
            <p:cNvSpPr txBox="1">
              <a:spLocks noChangeArrowheads="1"/>
            </p:cNvSpPr>
            <p:nvPr/>
          </p:nvSpPr>
          <p:spPr bwMode="auto">
            <a:xfrm>
              <a:off x="6160" y="6144"/>
              <a:ext cx="271"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r</a:t>
              </a:r>
            </a:p>
          </p:txBody>
        </p:sp>
        <p:sp>
          <p:nvSpPr>
            <p:cNvPr id="27672" name="Text Box 41"/>
            <p:cNvSpPr txBox="1">
              <a:spLocks noChangeArrowheads="1"/>
            </p:cNvSpPr>
            <p:nvPr/>
          </p:nvSpPr>
          <p:spPr bwMode="auto">
            <a:xfrm>
              <a:off x="6145" y="8626"/>
              <a:ext cx="271" cy="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7673" name="Line 40"/>
            <p:cNvSpPr>
              <a:spLocks noChangeShapeType="1"/>
            </p:cNvSpPr>
            <p:nvPr/>
          </p:nvSpPr>
          <p:spPr bwMode="auto">
            <a:xfrm>
              <a:off x="6388" y="8825"/>
              <a:ext cx="2948" cy="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4" name="Line 39"/>
            <p:cNvSpPr>
              <a:spLocks noChangeShapeType="1"/>
            </p:cNvSpPr>
            <p:nvPr/>
          </p:nvSpPr>
          <p:spPr bwMode="auto">
            <a:xfrm flipV="1">
              <a:off x="6381" y="6240"/>
              <a:ext cx="1" cy="2551"/>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5" name="Text Box 38"/>
            <p:cNvSpPr txBox="1">
              <a:spLocks noChangeArrowheads="1"/>
            </p:cNvSpPr>
            <p:nvPr/>
          </p:nvSpPr>
          <p:spPr bwMode="auto">
            <a:xfrm>
              <a:off x="9435" y="8671"/>
              <a:ext cx="283"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27676" name="Text Box 37"/>
            <p:cNvSpPr txBox="1">
              <a:spLocks noChangeArrowheads="1"/>
            </p:cNvSpPr>
            <p:nvPr/>
          </p:nvSpPr>
          <p:spPr bwMode="auto">
            <a:xfrm>
              <a:off x="7452" y="6470"/>
              <a:ext cx="624"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BP=0</a:t>
              </a:r>
            </a:p>
          </p:txBody>
        </p:sp>
        <p:sp>
          <p:nvSpPr>
            <p:cNvPr id="27677" name="Text Box 36"/>
            <p:cNvSpPr txBox="1">
              <a:spLocks noChangeArrowheads="1"/>
            </p:cNvSpPr>
            <p:nvPr/>
          </p:nvSpPr>
          <p:spPr bwMode="auto">
            <a:xfrm>
              <a:off x="6755" y="7423"/>
              <a:ext cx="624"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BP&gt;0</a:t>
              </a:r>
            </a:p>
          </p:txBody>
        </p:sp>
        <p:sp>
          <p:nvSpPr>
            <p:cNvPr id="27678" name="Text Box 35"/>
            <p:cNvSpPr txBox="1">
              <a:spLocks noChangeArrowheads="1"/>
            </p:cNvSpPr>
            <p:nvPr/>
          </p:nvSpPr>
          <p:spPr bwMode="auto">
            <a:xfrm>
              <a:off x="8076" y="7423"/>
              <a:ext cx="624"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BP&lt;0</a:t>
              </a:r>
            </a:p>
          </p:txBody>
        </p:sp>
      </p:grpSp>
      <p:grpSp>
        <p:nvGrpSpPr>
          <p:cNvPr id="27" name="Group 50"/>
          <p:cNvGrpSpPr>
            <a:grpSpLocks noChangeAspect="1"/>
          </p:cNvGrpSpPr>
          <p:nvPr/>
        </p:nvGrpSpPr>
        <p:grpSpPr bwMode="auto">
          <a:xfrm>
            <a:off x="3016250" y="3797300"/>
            <a:ext cx="2700338" cy="2124075"/>
            <a:chOff x="4079" y="1549"/>
            <a:chExt cx="3573" cy="2810"/>
          </a:xfrm>
        </p:grpSpPr>
        <p:cxnSp>
          <p:nvCxnSpPr>
            <p:cNvPr id="27664" name="AutoShape 51"/>
            <p:cNvCxnSpPr>
              <a:cxnSpLocks noChangeShapeType="1"/>
            </p:cNvCxnSpPr>
            <p:nvPr/>
          </p:nvCxnSpPr>
          <p:spPr bwMode="auto">
            <a:xfrm flipH="1">
              <a:off x="4590" y="2261"/>
              <a:ext cx="1694" cy="1770"/>
            </a:xfrm>
            <a:prstGeom prst="straightConnector1">
              <a:avLst/>
            </a:prstGeom>
            <a:noFill/>
            <a:ln w="317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665" name="Text Box 52"/>
            <p:cNvSpPr txBox="1">
              <a:spLocks noChangeArrowheads="1"/>
            </p:cNvSpPr>
            <p:nvPr/>
          </p:nvSpPr>
          <p:spPr bwMode="auto">
            <a:xfrm>
              <a:off x="4094" y="1549"/>
              <a:ext cx="271"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r>
                <a:rPr lang="en-US" altLang="zh-CN" sz="1400">
                  <a:solidFill>
                    <a:srgbClr val="336699"/>
                  </a:solidFill>
                  <a:latin typeface="Times New Roman" panose="02020603050405020304" pitchFamily="18" charset="0"/>
                  <a:cs typeface="Times New Roman" panose="02020603050405020304" pitchFamily="18" charset="0"/>
                </a:rPr>
                <a:t>r</a:t>
              </a:r>
              <a:endParaRPr lang="zh-CN" altLang="zh-CN" sz="1400">
                <a:solidFill>
                  <a:srgbClr val="336699"/>
                </a:solidFill>
                <a:latin typeface="Times New Roman" panose="02020603050405020304" pitchFamily="18" charset="0"/>
                <a:cs typeface="Times New Roman" panose="02020603050405020304" pitchFamily="18" charset="0"/>
              </a:endParaRPr>
            </a:p>
          </p:txBody>
        </p:sp>
        <p:sp>
          <p:nvSpPr>
            <p:cNvPr id="27666" name="Text Box 53"/>
            <p:cNvSpPr txBox="1">
              <a:spLocks noChangeArrowheads="1"/>
            </p:cNvSpPr>
            <p:nvPr/>
          </p:nvSpPr>
          <p:spPr bwMode="auto">
            <a:xfrm>
              <a:off x="4079" y="4031"/>
              <a:ext cx="271" cy="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r>
                <a:rPr lang="en-US" altLang="zh-CN" sz="1400">
                  <a:solidFill>
                    <a:srgbClr val="336699"/>
                  </a:solidFill>
                  <a:latin typeface="Times New Roman" panose="02020603050405020304" pitchFamily="18" charset="0"/>
                  <a:cs typeface="Times New Roman" panose="02020603050405020304" pitchFamily="18" charset="0"/>
                </a:rPr>
                <a:t>O</a:t>
              </a:r>
              <a:endParaRPr lang="zh-CN" altLang="zh-CN" sz="1400">
                <a:solidFill>
                  <a:srgbClr val="336699"/>
                </a:solidFill>
                <a:latin typeface="Times New Roman" panose="02020603050405020304" pitchFamily="18" charset="0"/>
                <a:cs typeface="Times New Roman" panose="02020603050405020304" pitchFamily="18" charset="0"/>
              </a:endParaRPr>
            </a:p>
          </p:txBody>
        </p:sp>
        <p:sp>
          <p:nvSpPr>
            <p:cNvPr id="27667" name="Line 54"/>
            <p:cNvSpPr>
              <a:spLocks noChangeShapeType="1"/>
            </p:cNvSpPr>
            <p:nvPr/>
          </p:nvSpPr>
          <p:spPr bwMode="auto">
            <a:xfrm>
              <a:off x="4322" y="4230"/>
              <a:ext cx="2948" cy="0"/>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8" name="Line 55"/>
            <p:cNvSpPr>
              <a:spLocks noChangeShapeType="1"/>
            </p:cNvSpPr>
            <p:nvPr/>
          </p:nvSpPr>
          <p:spPr bwMode="auto">
            <a:xfrm flipV="1">
              <a:off x="4341" y="1671"/>
              <a:ext cx="1" cy="2551"/>
            </a:xfrm>
            <a:prstGeom prst="line">
              <a:avLst/>
            </a:prstGeom>
            <a:noFill/>
            <a:ln w="254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9" name="Text Box 56"/>
            <p:cNvSpPr txBox="1">
              <a:spLocks noChangeArrowheads="1"/>
            </p:cNvSpPr>
            <p:nvPr/>
          </p:nvSpPr>
          <p:spPr bwMode="auto">
            <a:xfrm>
              <a:off x="7369" y="4076"/>
              <a:ext cx="283"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eaLnBrk="1" hangingPunct="1"/>
              <a:r>
                <a:rPr lang="en-US" altLang="zh-CN" sz="1400">
                  <a:solidFill>
                    <a:srgbClr val="336699"/>
                  </a:solidFill>
                  <a:latin typeface="Times New Roman" panose="02020603050405020304" pitchFamily="18" charset="0"/>
                  <a:cs typeface="Times New Roman" panose="02020603050405020304" pitchFamily="18" charset="0"/>
                </a:rPr>
                <a:t>Y</a:t>
              </a:r>
              <a:endParaRPr lang="zh-CN" altLang="zh-CN" sz="1400">
                <a:solidFill>
                  <a:srgbClr val="336699"/>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87249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par>
                                <p:cTn id="21" presetID="3" presetClass="entr" presetSubtype="1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linds(horizontal)">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C94B0D5-BFFA-4436-8800-BA98C6BC3053}" type="slidenum">
              <a:rPr lang="en-GB" altLang="zh-CN" sz="1200" b="0">
                <a:solidFill>
                  <a:schemeClr val="bg1"/>
                </a:solidFill>
              </a:rPr>
              <a:pPr/>
              <a:t>15</a:t>
            </a:fld>
            <a:endParaRPr lang="en-GB" altLang="zh-CN" sz="1200" b="0">
              <a:solidFill>
                <a:schemeClr val="bg1"/>
              </a:solidFill>
            </a:endParaRPr>
          </a:p>
        </p:txBody>
      </p:sp>
      <p:sp>
        <p:nvSpPr>
          <p:cNvPr id="499714" name="Comment 2">
            <a:hlinkClick r:id="rId3" action="ppaction://hlinksldjump"/>
          </p:cNvPr>
          <p:cNvSpPr>
            <a:spLocks noChangeArrowheads="1"/>
          </p:cNvSpPr>
          <p:nvPr/>
        </p:nvSpPr>
        <p:spPr bwMode="auto">
          <a:xfrm>
            <a:off x="609600" y="1031875"/>
            <a:ext cx="3935412"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.2.1</a:t>
            </a:r>
            <a:r>
              <a:rPr lang="en-US" altLang="zh-CN" sz="2800" b="0" dirty="0" smtClean="0">
                <a:solidFill>
                  <a:srgbClr val="336699"/>
                </a:solidFill>
                <a:latin typeface="微软雅黑" panose="020B0503020204020204" pitchFamily="34" charset="-122"/>
                <a:ea typeface="微软雅黑" panose="020B0503020204020204" pitchFamily="34" charset="-122"/>
              </a:rPr>
              <a:t> </a:t>
            </a:r>
            <a:r>
              <a:rPr lang="zh-CN" altLang="en-US" sz="2800" dirty="0">
                <a:solidFill>
                  <a:srgbClr val="336699"/>
                </a:solidFill>
                <a:latin typeface="微软雅黑" panose="020B0503020204020204" pitchFamily="34" charset="-122"/>
                <a:ea typeface="微软雅黑" panose="020B0503020204020204" pitchFamily="34" charset="-122"/>
              </a:rPr>
              <a:t>关键假设</a:t>
            </a:r>
            <a:endParaRPr lang="zh-CN" altLang="en-US" sz="2800" b="0" dirty="0">
              <a:solidFill>
                <a:srgbClr val="006699"/>
              </a:solidFill>
              <a:latin typeface="微软雅黑" panose="020B0503020204020204" pitchFamily="34" charset="-122"/>
              <a:ea typeface="微软雅黑" panose="020B0503020204020204" pitchFamily="34" charset="-122"/>
            </a:endParaRPr>
          </a:p>
        </p:txBody>
      </p:sp>
      <p:sp>
        <p:nvSpPr>
          <p:cNvPr id="499715" name="Comment 3">
            <a:hlinkClick r:id="rId4" action="ppaction://hlinksldjump"/>
          </p:cNvPr>
          <p:cNvSpPr>
            <a:spLocks noChangeArrowheads="1"/>
          </p:cNvSpPr>
          <p:nvPr/>
        </p:nvSpPr>
        <p:spPr bwMode="auto">
          <a:xfrm>
            <a:off x="467544" y="254001"/>
            <a:ext cx="5156200"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9</a:t>
            </a:r>
            <a:r>
              <a:rPr lang="en-US" altLang="zh-CN" sz="3200" dirty="0" smtClean="0">
                <a:solidFill>
                  <a:srgbClr val="336699"/>
                </a:solidFill>
                <a:latin typeface="微软雅黑" pitchFamily="34" charset="-122"/>
                <a:ea typeface="微软雅黑" pitchFamily="34" charset="-122"/>
                <a:cs typeface="Times New Roman" pitchFamily="18" charset="0"/>
              </a:rPr>
              <a:t>.2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蒙代尔</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弗莱明模型</a:t>
            </a:r>
            <a:endParaRPr lang="zh-CN" altLang="en-US" sz="3200" dirty="0">
              <a:solidFill>
                <a:srgbClr val="336699"/>
              </a:solidFill>
              <a:latin typeface="微软雅黑" pitchFamily="34" charset="-122"/>
              <a:ea typeface="微软雅黑" pitchFamily="34" charset="-122"/>
              <a:cs typeface="Times New Roman" pitchFamily="18" charset="0"/>
            </a:endParaRPr>
          </a:p>
        </p:txBody>
      </p:sp>
      <p:sp>
        <p:nvSpPr>
          <p:cNvPr id="499717" name="Rectangle 5"/>
          <p:cNvSpPr>
            <a:spLocks noChangeArrowheads="1"/>
          </p:cNvSpPr>
          <p:nvPr/>
        </p:nvSpPr>
        <p:spPr bwMode="auto">
          <a:xfrm>
            <a:off x="1042988" y="2133600"/>
            <a:ext cx="7561262" cy="2808288"/>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考察的经济体是一个资本能完全流动的小型开放经济</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622300" lvl="1" indent="-263525" algn="just">
              <a:spcBef>
                <a:spcPts val="12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“小型”，指所考察的经济体只是世界市场的一小部分，其对经济的某些方面，特别是对利息率的影响微不足道</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622300" lvl="1" indent="-263525" algn="just">
              <a:spcBef>
                <a:spcPts val="12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“资本完全流动”，指该国居民完全可以进入世界金融市场，外国资本也能随意进出本国金融市场</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spcBef>
                <a:spcPts val="24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因此，国内市场的利率与世界市场的利率一致</a:t>
            </a:r>
          </a:p>
        </p:txBody>
      </p:sp>
      <p:sp>
        <p:nvSpPr>
          <p:cNvPr id="2867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8680" name="对象 2"/>
          <p:cNvGraphicFramePr>
            <a:graphicFrameLocks noChangeAspect="1"/>
          </p:cNvGraphicFramePr>
          <p:nvPr/>
        </p:nvGraphicFramePr>
        <p:xfrm>
          <a:off x="3876675" y="5013325"/>
          <a:ext cx="839788" cy="503238"/>
        </p:xfrm>
        <a:graphic>
          <a:graphicData uri="http://schemas.openxmlformats.org/presentationml/2006/ole">
            <mc:AlternateContent xmlns:mc="http://schemas.openxmlformats.org/markup-compatibility/2006">
              <mc:Choice xmlns:v="urn:schemas-microsoft-com:vml" Requires="v">
                <p:oleObj spid="_x0000_s35854" name="Equation" r:id="rId5" imgW="381000" imgH="228600" progId="Equation.DSMT4">
                  <p:embed/>
                </p:oleObj>
              </mc:Choice>
              <mc:Fallback>
                <p:oleObj name="Equation" r:id="rId5" imgW="3810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6675" y="5013325"/>
                        <a:ext cx="8397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26949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Effect transition="in" filter="blinds(horizontal)">
                                      <p:cBhvr>
                                        <p:cTn id="7" dur="500"/>
                                        <p:tgtEl>
                                          <p:spTgt spid="499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9714"/>
                                        </p:tgtEl>
                                        <p:attrNameLst>
                                          <p:attrName>style.visibility</p:attrName>
                                        </p:attrNameLst>
                                      </p:cBhvr>
                                      <p:to>
                                        <p:strVal val="visible"/>
                                      </p:to>
                                    </p:set>
                                    <p:animEffect transition="in" filter="blinds(horizontal)">
                                      <p:cBhvr>
                                        <p:cTn id="12" dur="500"/>
                                        <p:tgtEl>
                                          <p:spTgt spid="499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0" end="0"/>
                                            </p:txEl>
                                          </p:spTgt>
                                        </p:tgtEl>
                                        <p:attrNameLst>
                                          <p:attrName>style.visibility</p:attrName>
                                        </p:attrNameLst>
                                      </p:cBhvr>
                                      <p:to>
                                        <p:strVal val="visible"/>
                                      </p:to>
                                    </p:set>
                                    <p:animEffect transition="in" filter="wipe(up)">
                                      <p:cBhvr>
                                        <p:cTn id="17" dur="500"/>
                                        <p:tgtEl>
                                          <p:spTgt spid="499717">
                                            <p:txEl>
                                              <p:pRg st="0" end="0"/>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499717">
                                            <p:txEl>
                                              <p:pRg st="1" end="1"/>
                                            </p:txEl>
                                          </p:spTgt>
                                        </p:tgtEl>
                                        <p:attrNameLst>
                                          <p:attrName>style.visibility</p:attrName>
                                        </p:attrNameLst>
                                      </p:cBhvr>
                                      <p:to>
                                        <p:strVal val="visible"/>
                                      </p:to>
                                    </p:set>
                                    <p:animEffect transition="in" filter="wipe(up)">
                                      <p:cBhvr>
                                        <p:cTn id="20" dur="500"/>
                                        <p:tgtEl>
                                          <p:spTgt spid="499717">
                                            <p:txEl>
                                              <p:pRg st="1" end="1"/>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99717">
                                            <p:txEl>
                                              <p:pRg st="2" end="2"/>
                                            </p:txEl>
                                          </p:spTgt>
                                        </p:tgtEl>
                                        <p:attrNameLst>
                                          <p:attrName>style.visibility</p:attrName>
                                        </p:attrNameLst>
                                      </p:cBhvr>
                                      <p:to>
                                        <p:strVal val="visible"/>
                                      </p:to>
                                    </p:set>
                                    <p:animEffect transition="in" filter="wipe(up)">
                                      <p:cBhvr>
                                        <p:cTn id="23" dur="500"/>
                                        <p:tgtEl>
                                          <p:spTgt spid="49971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99717">
                                            <p:txEl>
                                              <p:pRg st="3" end="3"/>
                                            </p:txEl>
                                          </p:spTgt>
                                        </p:tgtEl>
                                        <p:attrNameLst>
                                          <p:attrName>style.visibility</p:attrName>
                                        </p:attrNameLst>
                                      </p:cBhvr>
                                      <p:to>
                                        <p:strVal val="visible"/>
                                      </p:to>
                                    </p:set>
                                    <p:animEffect transition="in" filter="wipe(up)">
                                      <p:cBhvr>
                                        <p:cTn id="28" dur="500"/>
                                        <p:tgtEl>
                                          <p:spTgt spid="499717">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8680"/>
                                        </p:tgtEl>
                                        <p:attrNameLst>
                                          <p:attrName>style.visibility</p:attrName>
                                        </p:attrNameLst>
                                      </p:cBhvr>
                                      <p:to>
                                        <p:strVal val="visible"/>
                                      </p:to>
                                    </p:set>
                                    <p:animEffect transition="in" filter="blinds(horizontal)">
                                      <p:cBhvr>
                                        <p:cTn id="33" dur="500"/>
                                        <p:tgtEl>
                                          <p:spTgt spid="2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p:bldP spid="499715" grpId="0"/>
      <p:bldP spid="49971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831FF4D-5986-4124-AB42-90B53D8830C7}" type="slidenum">
              <a:rPr lang="en-GB" altLang="zh-CN" sz="1200" b="0">
                <a:solidFill>
                  <a:schemeClr val="bg1"/>
                </a:solidFill>
              </a:rPr>
              <a:pPr/>
              <a:t>16</a:t>
            </a:fld>
            <a:endParaRPr lang="en-GB" altLang="zh-CN" sz="1200" b="0">
              <a:solidFill>
                <a:schemeClr val="bg1"/>
              </a:solidFill>
            </a:endParaRPr>
          </a:p>
        </p:txBody>
      </p:sp>
      <p:sp>
        <p:nvSpPr>
          <p:cNvPr id="499717" name="Rectangle 5"/>
          <p:cNvSpPr>
            <a:spLocks noChangeArrowheads="1"/>
          </p:cNvSpPr>
          <p:nvPr/>
        </p:nvSpPr>
        <p:spPr bwMode="auto">
          <a:xfrm>
            <a:off x="900054" y="1115434"/>
            <a:ext cx="3600450" cy="468313"/>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产品市场均衡条件：</a:t>
            </a:r>
          </a:p>
        </p:txBody>
      </p:sp>
      <p:sp>
        <p:nvSpPr>
          <p:cNvPr id="6" name="Rectangle 5"/>
          <p:cNvSpPr>
            <a:spLocks noChangeArrowheads="1"/>
          </p:cNvSpPr>
          <p:nvPr/>
        </p:nvSpPr>
        <p:spPr bwMode="auto">
          <a:xfrm>
            <a:off x="494779" y="363108"/>
            <a:ext cx="4589463" cy="433388"/>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.2.2 </a:t>
            </a:r>
            <a:r>
              <a:rPr lang="zh-CN" altLang="en-US" sz="2800" dirty="0">
                <a:solidFill>
                  <a:srgbClr val="336699"/>
                </a:solidFill>
                <a:latin typeface="微软雅黑" panose="020B0503020204020204" pitchFamily="34" charset="-122"/>
                <a:ea typeface="微软雅黑" panose="020B0503020204020204" pitchFamily="34" charset="-122"/>
              </a:rPr>
              <a:t>开放经济的</a:t>
            </a:r>
            <a:r>
              <a:rPr lang="en-US" altLang="zh-CN" sz="2800" dirty="0">
                <a:solidFill>
                  <a:srgbClr val="336699"/>
                </a:solidFill>
                <a:latin typeface="微软雅黑" panose="020B0503020204020204" pitchFamily="34" charset="-122"/>
                <a:ea typeface="微软雅黑" panose="020B0503020204020204" pitchFamily="34" charset="-122"/>
              </a:rPr>
              <a:t>IS</a:t>
            </a:r>
            <a:r>
              <a:rPr lang="zh-CN" altLang="en-US" sz="2800" dirty="0">
                <a:solidFill>
                  <a:srgbClr val="336699"/>
                </a:solidFill>
                <a:latin typeface="微软雅黑" panose="020B0503020204020204" pitchFamily="34" charset="-122"/>
                <a:ea typeface="微软雅黑" panose="020B0503020204020204" pitchFamily="34" charset="-122"/>
              </a:rPr>
              <a:t>曲线</a:t>
            </a:r>
          </a:p>
        </p:txBody>
      </p:sp>
      <p:sp>
        <p:nvSpPr>
          <p:cNvPr id="2970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9703" name="对象 4"/>
          <p:cNvGraphicFramePr>
            <a:graphicFrameLocks noChangeAspect="1"/>
          </p:cNvGraphicFramePr>
          <p:nvPr/>
        </p:nvGraphicFramePr>
        <p:xfrm>
          <a:off x="1081088" y="1916113"/>
          <a:ext cx="3706812" cy="412750"/>
        </p:xfrm>
        <a:graphic>
          <a:graphicData uri="http://schemas.openxmlformats.org/presentationml/2006/ole">
            <mc:AlternateContent xmlns:mc="http://schemas.openxmlformats.org/markup-compatibility/2006">
              <mc:Choice xmlns:v="urn:schemas-microsoft-com:vml" Requires="v">
                <p:oleObj spid="_x0000_s36878" name="Equation" r:id="rId3" imgW="2057400" imgH="228600" progId="Equation.DSMT4">
                  <p:embed/>
                </p:oleObj>
              </mc:Choice>
              <mc:Fallback>
                <p:oleObj name="Equation" r:id="rId3" imgW="20574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088" y="1916113"/>
                        <a:ext cx="37068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组合 2"/>
          <p:cNvGrpSpPr>
            <a:grpSpLocks/>
          </p:cNvGrpSpPr>
          <p:nvPr/>
        </p:nvGrpSpPr>
        <p:grpSpPr bwMode="auto">
          <a:xfrm>
            <a:off x="1620838" y="1125538"/>
            <a:ext cx="7127875" cy="5048250"/>
            <a:chOff x="1476375" y="954088"/>
            <a:chExt cx="7127875" cy="5048250"/>
          </a:xfrm>
        </p:grpSpPr>
        <p:sp>
          <p:nvSpPr>
            <p:cNvPr id="29706" name="Line 63"/>
            <p:cNvSpPr>
              <a:spLocks noChangeShapeType="1"/>
            </p:cNvSpPr>
            <p:nvPr/>
          </p:nvSpPr>
          <p:spPr bwMode="auto">
            <a:xfrm>
              <a:off x="2190438" y="3513290"/>
              <a:ext cx="0" cy="2179599"/>
            </a:xfrm>
            <a:prstGeom prst="line">
              <a:avLst/>
            </a:prstGeom>
            <a:noFill/>
            <a:ln w="28575">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Line 62"/>
            <p:cNvSpPr>
              <a:spLocks noChangeShapeType="1"/>
            </p:cNvSpPr>
            <p:nvPr/>
          </p:nvSpPr>
          <p:spPr bwMode="auto">
            <a:xfrm>
              <a:off x="2190438" y="5714031"/>
              <a:ext cx="2409961" cy="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8" name="Line 61"/>
            <p:cNvSpPr>
              <a:spLocks noChangeShapeType="1"/>
            </p:cNvSpPr>
            <p:nvPr/>
          </p:nvSpPr>
          <p:spPr bwMode="auto">
            <a:xfrm>
              <a:off x="5569484" y="954088"/>
              <a:ext cx="0" cy="2266091"/>
            </a:xfrm>
            <a:prstGeom prst="line">
              <a:avLst/>
            </a:prstGeom>
            <a:noFill/>
            <a:ln w="28575">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Line 60"/>
            <p:cNvSpPr>
              <a:spLocks noChangeShapeType="1"/>
            </p:cNvSpPr>
            <p:nvPr/>
          </p:nvSpPr>
          <p:spPr bwMode="auto">
            <a:xfrm>
              <a:off x="5569484" y="3220179"/>
              <a:ext cx="2409961" cy="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0" name="Line 59"/>
            <p:cNvSpPr>
              <a:spLocks noChangeShapeType="1"/>
            </p:cNvSpPr>
            <p:nvPr/>
          </p:nvSpPr>
          <p:spPr bwMode="auto">
            <a:xfrm flipV="1">
              <a:off x="5569484" y="1302939"/>
              <a:ext cx="1775806" cy="1917239"/>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Line 58"/>
            <p:cNvSpPr>
              <a:spLocks noChangeShapeType="1"/>
            </p:cNvSpPr>
            <p:nvPr/>
          </p:nvSpPr>
          <p:spPr bwMode="auto">
            <a:xfrm flipV="1">
              <a:off x="6309049" y="2428296"/>
              <a:ext cx="0" cy="763052"/>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2" name="Line 57"/>
            <p:cNvSpPr>
              <a:spLocks noChangeShapeType="1"/>
            </p:cNvSpPr>
            <p:nvPr/>
          </p:nvSpPr>
          <p:spPr bwMode="auto">
            <a:xfrm flipV="1">
              <a:off x="6908351" y="1803632"/>
              <a:ext cx="0" cy="1416547"/>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Line 56"/>
            <p:cNvSpPr>
              <a:spLocks noChangeShapeType="1"/>
            </p:cNvSpPr>
            <p:nvPr/>
          </p:nvSpPr>
          <p:spPr bwMode="auto">
            <a:xfrm flipH="1">
              <a:off x="2190438" y="4297484"/>
              <a:ext cx="2988012"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Line 55"/>
            <p:cNvSpPr>
              <a:spLocks noChangeShapeType="1"/>
            </p:cNvSpPr>
            <p:nvPr/>
          </p:nvSpPr>
          <p:spPr bwMode="auto">
            <a:xfrm flipH="1">
              <a:off x="2190438" y="4864488"/>
              <a:ext cx="2939558"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Line 54"/>
            <p:cNvSpPr>
              <a:spLocks noChangeShapeType="1"/>
            </p:cNvSpPr>
            <p:nvPr/>
          </p:nvSpPr>
          <p:spPr bwMode="auto">
            <a:xfrm>
              <a:off x="3440047" y="4864488"/>
              <a:ext cx="0" cy="849544"/>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Line 53"/>
            <p:cNvSpPr>
              <a:spLocks noChangeShapeType="1"/>
            </p:cNvSpPr>
            <p:nvPr/>
          </p:nvSpPr>
          <p:spPr bwMode="auto">
            <a:xfrm>
              <a:off x="2713233" y="4283069"/>
              <a:ext cx="0" cy="1416547"/>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Text Box 52"/>
            <p:cNvSpPr txBox="1">
              <a:spLocks noChangeArrowheads="1"/>
            </p:cNvSpPr>
            <p:nvPr/>
          </p:nvSpPr>
          <p:spPr bwMode="auto">
            <a:xfrm>
              <a:off x="7265383" y="1019438"/>
              <a:ext cx="624805"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indent="66675"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Y=E</a:t>
              </a:r>
            </a:p>
          </p:txBody>
        </p:sp>
        <p:sp>
          <p:nvSpPr>
            <p:cNvPr id="29718" name="Text Box 51"/>
            <p:cNvSpPr txBox="1">
              <a:spLocks noChangeArrowheads="1"/>
            </p:cNvSpPr>
            <p:nvPr/>
          </p:nvSpPr>
          <p:spPr bwMode="auto">
            <a:xfrm>
              <a:off x="8068703" y="3070259"/>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29719" name="Text Box 50"/>
            <p:cNvSpPr txBox="1">
              <a:spLocks noChangeArrowheads="1"/>
            </p:cNvSpPr>
            <p:nvPr/>
          </p:nvSpPr>
          <p:spPr bwMode="auto">
            <a:xfrm>
              <a:off x="6219791" y="3230750"/>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20" name="Text Box 49"/>
            <p:cNvSpPr txBox="1">
              <a:spLocks noChangeArrowheads="1"/>
            </p:cNvSpPr>
            <p:nvPr/>
          </p:nvSpPr>
          <p:spPr bwMode="auto">
            <a:xfrm>
              <a:off x="6844596" y="3244204"/>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21" name="Text Box 48"/>
            <p:cNvSpPr txBox="1">
              <a:spLocks noChangeArrowheads="1"/>
            </p:cNvSpPr>
            <p:nvPr/>
          </p:nvSpPr>
          <p:spPr bwMode="auto">
            <a:xfrm>
              <a:off x="7545907" y="1491299"/>
              <a:ext cx="530447" cy="2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r>
                <a:rPr lang="en-US" altLang="zh-CN" sz="1400" baseline="-30000">
                  <a:solidFill>
                    <a:srgbClr val="336699"/>
                  </a:solidFill>
                  <a:latin typeface="Times New Roman" panose="02020603050405020304" pitchFamily="18" charset="0"/>
                  <a:cs typeface="Times New Roman" panose="02020603050405020304" pitchFamily="18" charset="0"/>
                </a:rPr>
                <a:t>1</a:t>
              </a:r>
              <a:r>
                <a:rPr lang="en-US" altLang="zh-CN" sz="1400">
                  <a:solidFill>
                    <a:srgbClr val="336699"/>
                  </a:solidFill>
                  <a:latin typeface="Times New Roman" panose="02020603050405020304" pitchFamily="18" charset="0"/>
                  <a:cs typeface="Times New Roman" panose="02020603050405020304" pitchFamily="18" charset="0"/>
                </a:rPr>
                <a:t>(e</a:t>
              </a:r>
              <a:r>
                <a:rPr lang="en-US" altLang="zh-CN" sz="1400" baseline="-30000">
                  <a:solidFill>
                    <a:srgbClr val="336699"/>
                  </a:solidFill>
                  <a:latin typeface="Times New Roman" panose="02020603050405020304" pitchFamily="18" charset="0"/>
                  <a:cs typeface="Times New Roman" panose="02020603050405020304" pitchFamily="18" charset="0"/>
                </a:rPr>
                <a:t>1</a:t>
              </a:r>
              <a:r>
                <a:rPr lang="en-US" altLang="zh-CN" sz="1400">
                  <a:solidFill>
                    <a:srgbClr val="336699"/>
                  </a:solidFill>
                  <a:latin typeface="Times New Roman" panose="02020603050405020304" pitchFamily="18" charset="0"/>
                  <a:cs typeface="Times New Roman" panose="02020603050405020304" pitchFamily="18" charset="0"/>
                </a:rPr>
                <a:t>)</a:t>
              </a:r>
            </a:p>
          </p:txBody>
        </p:sp>
        <p:sp>
          <p:nvSpPr>
            <p:cNvPr id="29722" name="Text Box 47"/>
            <p:cNvSpPr txBox="1">
              <a:spLocks noChangeArrowheads="1"/>
            </p:cNvSpPr>
            <p:nvPr/>
          </p:nvSpPr>
          <p:spPr bwMode="auto">
            <a:xfrm>
              <a:off x="1973669" y="4080293"/>
              <a:ext cx="240571" cy="2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23" name="Text Box 46"/>
            <p:cNvSpPr txBox="1">
              <a:spLocks noChangeArrowheads="1"/>
            </p:cNvSpPr>
            <p:nvPr/>
          </p:nvSpPr>
          <p:spPr bwMode="auto">
            <a:xfrm>
              <a:off x="1973669" y="4718412"/>
              <a:ext cx="192967"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24" name="Text Box 45"/>
            <p:cNvSpPr txBox="1">
              <a:spLocks noChangeArrowheads="1"/>
            </p:cNvSpPr>
            <p:nvPr/>
          </p:nvSpPr>
          <p:spPr bwMode="auto">
            <a:xfrm>
              <a:off x="1999171" y="3487343"/>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p>
          </p:txBody>
        </p:sp>
        <p:sp>
          <p:nvSpPr>
            <p:cNvPr id="29725" name="Text Box 44"/>
            <p:cNvSpPr txBox="1">
              <a:spLocks noChangeArrowheads="1"/>
            </p:cNvSpPr>
            <p:nvPr/>
          </p:nvSpPr>
          <p:spPr bwMode="auto">
            <a:xfrm>
              <a:off x="5364616" y="974269"/>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p>
          </p:txBody>
        </p:sp>
        <p:sp>
          <p:nvSpPr>
            <p:cNvPr id="29726" name="Text Box 43"/>
            <p:cNvSpPr txBox="1">
              <a:spLocks noChangeArrowheads="1"/>
            </p:cNvSpPr>
            <p:nvPr/>
          </p:nvSpPr>
          <p:spPr bwMode="auto">
            <a:xfrm>
              <a:off x="8336477" y="2057342"/>
              <a:ext cx="267773" cy="2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(B)</a:t>
              </a:r>
            </a:p>
          </p:txBody>
        </p:sp>
        <p:sp>
          <p:nvSpPr>
            <p:cNvPr id="29727" name="Text Box 42"/>
            <p:cNvSpPr txBox="1">
              <a:spLocks noChangeArrowheads="1"/>
            </p:cNvSpPr>
            <p:nvPr/>
          </p:nvSpPr>
          <p:spPr bwMode="auto">
            <a:xfrm>
              <a:off x="2011922" y="5495879"/>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9728" name="Text Box 41"/>
            <p:cNvSpPr txBox="1">
              <a:spLocks noChangeArrowheads="1"/>
            </p:cNvSpPr>
            <p:nvPr/>
          </p:nvSpPr>
          <p:spPr bwMode="auto">
            <a:xfrm>
              <a:off x="5390968" y="3002026"/>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9729" name="Text Box 40"/>
            <p:cNvSpPr txBox="1">
              <a:spLocks noChangeArrowheads="1"/>
            </p:cNvSpPr>
            <p:nvPr/>
          </p:nvSpPr>
          <p:spPr bwMode="auto">
            <a:xfrm>
              <a:off x="2555816" y="5705382"/>
              <a:ext cx="360000"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30" name="Text Box 39"/>
            <p:cNvSpPr txBox="1">
              <a:spLocks noChangeArrowheads="1"/>
            </p:cNvSpPr>
            <p:nvPr/>
          </p:nvSpPr>
          <p:spPr bwMode="auto">
            <a:xfrm>
              <a:off x="3350789" y="5718836"/>
              <a:ext cx="360000"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31" name="Text Box 38"/>
            <p:cNvSpPr txBox="1">
              <a:spLocks noChangeArrowheads="1"/>
            </p:cNvSpPr>
            <p:nvPr/>
          </p:nvSpPr>
          <p:spPr bwMode="auto">
            <a:xfrm>
              <a:off x="4625901" y="5610241"/>
              <a:ext cx="340880"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a:t>
              </a:r>
            </a:p>
          </p:txBody>
        </p:sp>
        <p:sp>
          <p:nvSpPr>
            <p:cNvPr id="29732" name="Line 37"/>
            <p:cNvSpPr>
              <a:spLocks noChangeShapeType="1"/>
            </p:cNvSpPr>
            <p:nvPr/>
          </p:nvSpPr>
          <p:spPr bwMode="auto">
            <a:xfrm>
              <a:off x="5582235" y="3524823"/>
              <a:ext cx="0" cy="2179599"/>
            </a:xfrm>
            <a:prstGeom prst="line">
              <a:avLst/>
            </a:prstGeom>
            <a:noFill/>
            <a:ln w="28575">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9733" name="Line 36"/>
            <p:cNvSpPr>
              <a:spLocks noChangeShapeType="1"/>
            </p:cNvSpPr>
            <p:nvPr/>
          </p:nvSpPr>
          <p:spPr bwMode="auto">
            <a:xfrm>
              <a:off x="5582235" y="5691928"/>
              <a:ext cx="2409961" cy="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4" name="Line 35"/>
            <p:cNvSpPr>
              <a:spLocks noChangeShapeType="1"/>
            </p:cNvSpPr>
            <p:nvPr/>
          </p:nvSpPr>
          <p:spPr bwMode="auto">
            <a:xfrm>
              <a:off x="6296298" y="3588250"/>
              <a:ext cx="0" cy="2070042"/>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5" name="Line 34"/>
            <p:cNvSpPr>
              <a:spLocks noChangeShapeType="1"/>
            </p:cNvSpPr>
            <p:nvPr/>
          </p:nvSpPr>
          <p:spPr bwMode="auto">
            <a:xfrm>
              <a:off x="6895600" y="3613237"/>
              <a:ext cx="0" cy="2070042"/>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6" name="Line 33"/>
            <p:cNvSpPr>
              <a:spLocks noChangeShapeType="1"/>
            </p:cNvSpPr>
            <p:nvPr/>
          </p:nvSpPr>
          <p:spPr bwMode="auto">
            <a:xfrm flipH="1">
              <a:off x="5579685" y="4795294"/>
              <a:ext cx="1301464"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7" name="Line 32"/>
            <p:cNvSpPr>
              <a:spLocks noChangeShapeType="1"/>
            </p:cNvSpPr>
            <p:nvPr/>
          </p:nvSpPr>
          <p:spPr bwMode="auto">
            <a:xfrm flipH="1">
              <a:off x="5579685" y="4236940"/>
              <a:ext cx="722563" cy="0"/>
            </a:xfrm>
            <a:prstGeom prst="line">
              <a:avLst/>
            </a:prstGeom>
            <a:noFill/>
            <a:ln w="222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8" name="Text Box 31"/>
            <p:cNvSpPr txBox="1">
              <a:spLocks noChangeArrowheads="1"/>
            </p:cNvSpPr>
            <p:nvPr/>
          </p:nvSpPr>
          <p:spPr bwMode="auto">
            <a:xfrm>
              <a:off x="6806342" y="5691928"/>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39" name="Text Box 30"/>
            <p:cNvSpPr txBox="1">
              <a:spLocks noChangeArrowheads="1"/>
            </p:cNvSpPr>
            <p:nvPr/>
          </p:nvSpPr>
          <p:spPr bwMode="auto">
            <a:xfrm>
              <a:off x="6117782" y="5691928"/>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40" name="Text Box 29"/>
            <p:cNvSpPr txBox="1">
              <a:spLocks noChangeArrowheads="1"/>
            </p:cNvSpPr>
            <p:nvPr/>
          </p:nvSpPr>
          <p:spPr bwMode="auto">
            <a:xfrm>
              <a:off x="5403719" y="5550658"/>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29741" name="Text Box 28"/>
            <p:cNvSpPr txBox="1">
              <a:spLocks noChangeArrowheads="1"/>
            </p:cNvSpPr>
            <p:nvPr/>
          </p:nvSpPr>
          <p:spPr bwMode="auto">
            <a:xfrm>
              <a:off x="7992196" y="5550658"/>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29742" name="Text Box 27"/>
            <p:cNvSpPr txBox="1">
              <a:spLocks noChangeArrowheads="1"/>
            </p:cNvSpPr>
            <p:nvPr/>
          </p:nvSpPr>
          <p:spPr bwMode="auto">
            <a:xfrm>
              <a:off x="5403719" y="4625193"/>
              <a:ext cx="267773" cy="2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43" name="Text Box 26"/>
            <p:cNvSpPr txBox="1">
              <a:spLocks noChangeArrowheads="1"/>
            </p:cNvSpPr>
            <p:nvPr/>
          </p:nvSpPr>
          <p:spPr bwMode="auto">
            <a:xfrm>
              <a:off x="5403719" y="4095670"/>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29744" name="Text Box 25"/>
            <p:cNvSpPr txBox="1">
              <a:spLocks noChangeArrowheads="1"/>
            </p:cNvSpPr>
            <p:nvPr/>
          </p:nvSpPr>
          <p:spPr bwMode="auto">
            <a:xfrm>
              <a:off x="5403719" y="3539238"/>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p>
          </p:txBody>
        </p:sp>
        <p:sp>
          <p:nvSpPr>
            <p:cNvPr id="29745" name="Text Box 24"/>
            <p:cNvSpPr txBox="1">
              <a:spLocks noChangeArrowheads="1"/>
            </p:cNvSpPr>
            <p:nvPr/>
          </p:nvSpPr>
          <p:spPr bwMode="auto">
            <a:xfrm>
              <a:off x="4077603" y="4868332"/>
              <a:ext cx="530447" cy="27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NX(e)</a:t>
              </a:r>
            </a:p>
          </p:txBody>
        </p:sp>
        <p:sp>
          <p:nvSpPr>
            <p:cNvPr id="29746" name="Text Box 23"/>
            <p:cNvSpPr txBox="1">
              <a:spLocks noChangeArrowheads="1"/>
            </p:cNvSpPr>
            <p:nvPr/>
          </p:nvSpPr>
          <p:spPr bwMode="auto">
            <a:xfrm>
              <a:off x="8272721" y="4165824"/>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(C)</a:t>
              </a:r>
            </a:p>
          </p:txBody>
        </p:sp>
        <p:sp>
          <p:nvSpPr>
            <p:cNvPr id="29747" name="Arc 22"/>
            <p:cNvSpPr>
              <a:spLocks/>
            </p:cNvSpPr>
            <p:nvPr/>
          </p:nvSpPr>
          <p:spPr bwMode="auto">
            <a:xfrm rot="-381170" flipH="1" flipV="1">
              <a:off x="2512616" y="3148102"/>
              <a:ext cx="1542035" cy="1906668"/>
            </a:xfrm>
            <a:custGeom>
              <a:avLst/>
              <a:gdLst>
                <a:gd name="T0" fmla="*/ 5485 w 20804"/>
                <a:gd name="T1" fmla="*/ 0 h 21563"/>
                <a:gd name="T2" fmla="*/ 76939 w 20804"/>
                <a:gd name="T3" fmla="*/ 93817 h 21563"/>
                <a:gd name="T4" fmla="*/ 0 w 20804"/>
                <a:gd name="T5" fmla="*/ 132900 h 21563"/>
                <a:gd name="T6" fmla="*/ 0 60000 65536"/>
                <a:gd name="T7" fmla="*/ 0 60000 65536"/>
                <a:gd name="T8" fmla="*/ 0 60000 65536"/>
              </a:gdLst>
              <a:ahLst/>
              <a:cxnLst>
                <a:cxn ang="T6">
                  <a:pos x="T0" y="T1"/>
                </a:cxn>
                <a:cxn ang="T7">
                  <a:pos x="T2" y="T3"/>
                </a:cxn>
                <a:cxn ang="T8">
                  <a:pos x="T4" y="T5"/>
                </a:cxn>
              </a:cxnLst>
              <a:rect l="0" t="0" r="r" b="b"/>
              <a:pathLst>
                <a:path w="20804" h="21563" fill="none" extrusionOk="0">
                  <a:moveTo>
                    <a:pt x="1264" y="0"/>
                  </a:moveTo>
                  <a:cubicBezTo>
                    <a:pt x="10473" y="540"/>
                    <a:pt x="18322" y="6868"/>
                    <a:pt x="20803" y="15752"/>
                  </a:cubicBezTo>
                </a:path>
                <a:path w="20804" h="21563" stroke="0" extrusionOk="0">
                  <a:moveTo>
                    <a:pt x="1264" y="0"/>
                  </a:moveTo>
                  <a:cubicBezTo>
                    <a:pt x="10473" y="540"/>
                    <a:pt x="18322" y="6868"/>
                    <a:pt x="20803" y="15752"/>
                  </a:cubicBezTo>
                  <a:lnTo>
                    <a:pt x="0" y="21563"/>
                  </a:lnTo>
                  <a:lnTo>
                    <a:pt x="1264" y="0"/>
                  </a:lnTo>
                  <a:close/>
                </a:path>
              </a:pathLst>
            </a:custGeom>
            <a:noFill/>
            <a:ln w="317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29748" name="AutoShape 21"/>
            <p:cNvCxnSpPr>
              <a:cxnSpLocks noChangeShapeType="1"/>
            </p:cNvCxnSpPr>
            <p:nvPr/>
          </p:nvCxnSpPr>
          <p:spPr bwMode="auto">
            <a:xfrm>
              <a:off x="5913764" y="3863102"/>
              <a:ext cx="1442576" cy="1364652"/>
            </a:xfrm>
            <a:prstGeom prst="straightConnector1">
              <a:avLst/>
            </a:prstGeom>
            <a:noFill/>
            <a:ln w="31750">
              <a:solidFill>
                <a:srgbClr val="800000"/>
              </a:solidFill>
              <a:round/>
              <a:headEnd/>
              <a:tailEnd/>
            </a:ln>
            <a:extLst>
              <a:ext uri="{909E8E84-426E-40DD-AFC4-6F175D3DCCD1}">
                <a14:hiddenFill xmlns:a14="http://schemas.microsoft.com/office/drawing/2010/main">
                  <a:noFill/>
                </a14:hiddenFill>
              </a:ext>
            </a:extLst>
          </p:spPr>
        </p:cxnSp>
        <p:cxnSp>
          <p:nvCxnSpPr>
            <p:cNvPr id="29749" name="AutoShape 20"/>
            <p:cNvCxnSpPr>
              <a:cxnSpLocks noChangeShapeType="1"/>
            </p:cNvCxnSpPr>
            <p:nvPr/>
          </p:nvCxnSpPr>
          <p:spPr bwMode="auto">
            <a:xfrm flipV="1">
              <a:off x="5866160" y="1615271"/>
              <a:ext cx="1655945" cy="470901"/>
            </a:xfrm>
            <a:prstGeom prst="straightConnector1">
              <a:avLst/>
            </a:prstGeom>
            <a:noFill/>
            <a:ln w="31750">
              <a:solidFill>
                <a:srgbClr val="800000"/>
              </a:solidFill>
              <a:round/>
              <a:headEnd/>
              <a:tailEnd/>
            </a:ln>
            <a:extLst>
              <a:ext uri="{909E8E84-426E-40DD-AFC4-6F175D3DCCD1}">
                <a14:hiddenFill xmlns:a14="http://schemas.microsoft.com/office/drawing/2010/main">
                  <a:noFill/>
                </a14:hiddenFill>
              </a:ext>
            </a:extLst>
          </p:spPr>
        </p:cxnSp>
        <p:cxnSp>
          <p:nvCxnSpPr>
            <p:cNvPr id="29750" name="AutoShape 19"/>
            <p:cNvCxnSpPr>
              <a:cxnSpLocks noChangeShapeType="1"/>
            </p:cNvCxnSpPr>
            <p:nvPr/>
          </p:nvCxnSpPr>
          <p:spPr bwMode="auto">
            <a:xfrm flipV="1">
              <a:off x="5840658" y="2076562"/>
              <a:ext cx="1655945" cy="470901"/>
            </a:xfrm>
            <a:prstGeom prst="straightConnector1">
              <a:avLst/>
            </a:prstGeom>
            <a:noFill/>
            <a:ln w="31750">
              <a:solidFill>
                <a:srgbClr val="800000"/>
              </a:solidFill>
              <a:round/>
              <a:headEnd/>
              <a:tailEnd/>
            </a:ln>
            <a:extLst>
              <a:ext uri="{909E8E84-426E-40DD-AFC4-6F175D3DCCD1}">
                <a14:hiddenFill xmlns:a14="http://schemas.microsoft.com/office/drawing/2010/main">
                  <a:noFill/>
                </a14:hiddenFill>
              </a:ext>
            </a:extLst>
          </p:spPr>
        </p:cxnSp>
        <p:sp>
          <p:nvSpPr>
            <p:cNvPr id="29751" name="Text Box 18"/>
            <p:cNvSpPr txBox="1">
              <a:spLocks noChangeArrowheads="1"/>
            </p:cNvSpPr>
            <p:nvPr/>
          </p:nvSpPr>
          <p:spPr bwMode="auto">
            <a:xfrm>
              <a:off x="1476375" y="4267693"/>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a:t>
              </a:r>
            </a:p>
          </p:txBody>
        </p:sp>
        <p:sp>
          <p:nvSpPr>
            <p:cNvPr id="29752" name="Text Box 17"/>
            <p:cNvSpPr txBox="1">
              <a:spLocks noChangeArrowheads="1"/>
            </p:cNvSpPr>
            <p:nvPr/>
          </p:nvSpPr>
          <p:spPr bwMode="auto">
            <a:xfrm>
              <a:off x="7545907" y="1942019"/>
              <a:ext cx="530447" cy="28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E</a:t>
              </a:r>
              <a:r>
                <a:rPr lang="en-US" altLang="zh-CN" sz="1400" baseline="-30000">
                  <a:solidFill>
                    <a:srgbClr val="336699"/>
                  </a:solidFill>
                  <a:latin typeface="Times New Roman" panose="02020603050405020304" pitchFamily="18" charset="0"/>
                  <a:cs typeface="Times New Roman" panose="02020603050405020304" pitchFamily="18" charset="0"/>
                </a:rPr>
                <a:t>2</a:t>
              </a:r>
              <a:r>
                <a:rPr lang="en-US" altLang="zh-CN" sz="1400">
                  <a:solidFill>
                    <a:srgbClr val="336699"/>
                  </a:solidFill>
                  <a:latin typeface="Times New Roman" panose="02020603050405020304" pitchFamily="18" charset="0"/>
                  <a:cs typeface="Times New Roman" panose="02020603050405020304" pitchFamily="18" charset="0"/>
                </a:rPr>
                <a:t>(e</a:t>
              </a:r>
              <a:r>
                <a:rPr lang="en-US" altLang="zh-CN" sz="1400" baseline="-30000">
                  <a:solidFill>
                    <a:srgbClr val="336699"/>
                  </a:solidFill>
                  <a:latin typeface="Times New Roman" panose="02020603050405020304" pitchFamily="18" charset="0"/>
                  <a:cs typeface="Times New Roman" panose="02020603050405020304" pitchFamily="18" charset="0"/>
                </a:rPr>
                <a:t>2</a:t>
              </a:r>
              <a:r>
                <a:rPr lang="en-US" altLang="zh-CN" sz="1400">
                  <a:solidFill>
                    <a:srgbClr val="336699"/>
                  </a:solidFill>
                  <a:latin typeface="Times New Roman" panose="02020603050405020304" pitchFamily="18" charset="0"/>
                  <a:cs typeface="Times New Roman" panose="02020603050405020304" pitchFamily="18" charset="0"/>
                </a:rPr>
                <a:t>)</a:t>
              </a:r>
            </a:p>
          </p:txBody>
        </p:sp>
        <p:cxnSp>
          <p:nvCxnSpPr>
            <p:cNvPr id="29753" name="AutoShape 16"/>
            <p:cNvCxnSpPr>
              <a:cxnSpLocks noChangeShapeType="1"/>
            </p:cNvCxnSpPr>
            <p:nvPr/>
          </p:nvCxnSpPr>
          <p:spPr bwMode="auto">
            <a:xfrm flipV="1">
              <a:off x="2050175" y="4404158"/>
              <a:ext cx="0" cy="326748"/>
            </a:xfrm>
            <a:prstGeom prst="straightConnector1">
              <a:avLst/>
            </a:prstGeom>
            <a:noFill/>
            <a:ln w="25400">
              <a:solidFill>
                <a:srgbClr val="800000"/>
              </a:solidFill>
              <a:round/>
              <a:headEnd/>
              <a:tailEnd type="triangle" w="med" len="med"/>
            </a:ln>
            <a:extLst>
              <a:ext uri="{909E8E84-426E-40DD-AFC4-6F175D3DCCD1}">
                <a14:hiddenFill xmlns:a14="http://schemas.microsoft.com/office/drawing/2010/main">
                  <a:noFill/>
                </a14:hiddenFill>
              </a:ext>
            </a:extLst>
          </p:spPr>
        </p:cxnSp>
        <p:cxnSp>
          <p:nvCxnSpPr>
            <p:cNvPr id="29754" name="AutoShape 15"/>
            <p:cNvCxnSpPr>
              <a:cxnSpLocks noChangeShapeType="1"/>
            </p:cNvCxnSpPr>
            <p:nvPr/>
          </p:nvCxnSpPr>
          <p:spPr bwMode="auto">
            <a:xfrm flipH="1">
              <a:off x="2947004" y="5855302"/>
              <a:ext cx="289025" cy="0"/>
            </a:xfrm>
            <a:prstGeom prst="straightConnector1">
              <a:avLst/>
            </a:prstGeom>
            <a:noFill/>
            <a:ln w="25400">
              <a:solidFill>
                <a:srgbClr val="800000"/>
              </a:solidFill>
              <a:round/>
              <a:headEnd/>
              <a:tailEnd type="triangle" w="med" len="med"/>
            </a:ln>
            <a:extLst>
              <a:ext uri="{909E8E84-426E-40DD-AFC4-6F175D3DCCD1}">
                <a14:hiddenFill xmlns:a14="http://schemas.microsoft.com/office/drawing/2010/main">
                  <a:noFill/>
                </a14:hiddenFill>
              </a:ext>
            </a:extLst>
          </p:spPr>
        </p:cxnSp>
        <p:cxnSp>
          <p:nvCxnSpPr>
            <p:cNvPr id="29755" name="AutoShape 14"/>
            <p:cNvCxnSpPr>
              <a:cxnSpLocks noChangeShapeType="1"/>
            </p:cNvCxnSpPr>
            <p:nvPr/>
          </p:nvCxnSpPr>
          <p:spPr bwMode="auto">
            <a:xfrm>
              <a:off x="7355491" y="1731555"/>
              <a:ext cx="0" cy="326748"/>
            </a:xfrm>
            <a:prstGeom prst="straightConnector1">
              <a:avLst/>
            </a:prstGeom>
            <a:noFill/>
            <a:ln w="25400">
              <a:solidFill>
                <a:srgbClr val="800000"/>
              </a:solidFill>
              <a:round/>
              <a:headEnd/>
              <a:tailEnd type="triangle" w="med" len="med"/>
            </a:ln>
            <a:extLst>
              <a:ext uri="{909E8E84-426E-40DD-AFC4-6F175D3DCCD1}">
                <a14:hiddenFill xmlns:a14="http://schemas.microsoft.com/office/drawing/2010/main">
                  <a:noFill/>
                </a14:hiddenFill>
              </a:ext>
            </a:extLst>
          </p:spPr>
        </p:cxnSp>
        <p:cxnSp>
          <p:nvCxnSpPr>
            <p:cNvPr id="29756" name="AutoShape 13"/>
            <p:cNvCxnSpPr>
              <a:cxnSpLocks noChangeShapeType="1"/>
            </p:cNvCxnSpPr>
            <p:nvPr/>
          </p:nvCxnSpPr>
          <p:spPr bwMode="auto">
            <a:xfrm flipH="1">
              <a:off x="6445911" y="3347994"/>
              <a:ext cx="289025" cy="0"/>
            </a:xfrm>
            <a:prstGeom prst="straightConnector1">
              <a:avLst/>
            </a:prstGeom>
            <a:noFill/>
            <a:ln w="25400">
              <a:solidFill>
                <a:srgbClr val="800000"/>
              </a:solidFill>
              <a:round/>
              <a:headEnd/>
              <a:tailEnd type="triangle" w="med" len="med"/>
            </a:ln>
            <a:extLst>
              <a:ext uri="{909E8E84-426E-40DD-AFC4-6F175D3DCCD1}">
                <a14:hiddenFill xmlns:a14="http://schemas.microsoft.com/office/drawing/2010/main">
                  <a:noFill/>
                </a14:hiddenFill>
              </a:ext>
            </a:extLst>
          </p:spPr>
        </p:cxnSp>
        <p:cxnSp>
          <p:nvCxnSpPr>
            <p:cNvPr id="29757" name="AutoShape 12"/>
            <p:cNvCxnSpPr>
              <a:cxnSpLocks noChangeShapeType="1"/>
            </p:cNvCxnSpPr>
            <p:nvPr/>
          </p:nvCxnSpPr>
          <p:spPr bwMode="auto">
            <a:xfrm flipH="1">
              <a:off x="6383005" y="5834159"/>
              <a:ext cx="289025" cy="0"/>
            </a:xfrm>
            <a:prstGeom prst="straightConnector1">
              <a:avLst/>
            </a:prstGeom>
            <a:noFill/>
            <a:ln w="25400">
              <a:solidFill>
                <a:srgbClr val="800000"/>
              </a:solidFill>
              <a:round/>
              <a:headEnd/>
              <a:tailEnd type="triangle" w="med" len="med"/>
            </a:ln>
            <a:extLst>
              <a:ext uri="{909E8E84-426E-40DD-AFC4-6F175D3DCCD1}">
                <a14:hiddenFill xmlns:a14="http://schemas.microsoft.com/office/drawing/2010/main">
                  <a:noFill/>
                </a14:hiddenFill>
              </a:ext>
            </a:extLst>
          </p:spPr>
        </p:cxnSp>
        <p:sp>
          <p:nvSpPr>
            <p:cNvPr id="29758" name="Text Box 11"/>
            <p:cNvSpPr txBox="1">
              <a:spLocks noChangeArrowheads="1"/>
            </p:cNvSpPr>
            <p:nvPr/>
          </p:nvSpPr>
          <p:spPr bwMode="auto">
            <a:xfrm>
              <a:off x="7356341" y="5098977"/>
              <a:ext cx="267773" cy="28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IS</a:t>
              </a:r>
              <a:r>
                <a:rPr lang="en-US" altLang="zh-CN" sz="1400" baseline="30000">
                  <a:solidFill>
                    <a:srgbClr val="336699"/>
                  </a:solidFill>
                  <a:latin typeface="Times New Roman" panose="02020603050405020304" pitchFamily="18" charset="0"/>
                  <a:cs typeface="Times New Roman" panose="02020603050405020304" pitchFamily="18" charset="0"/>
                </a:rPr>
                <a:t>*</a:t>
              </a:r>
              <a:endParaRPr lang="en-US" altLang="zh-CN" sz="1400">
                <a:solidFill>
                  <a:srgbClr val="336699"/>
                </a:solidFill>
                <a:latin typeface="Times New Roman" panose="02020603050405020304" pitchFamily="18" charset="0"/>
                <a:cs typeface="Times New Roman" panose="02020603050405020304" pitchFamily="18" charset="0"/>
              </a:endParaRPr>
            </a:p>
          </p:txBody>
        </p:sp>
      </p:grpSp>
      <p:sp>
        <p:nvSpPr>
          <p:cNvPr id="63" name="TextBox 62"/>
          <p:cNvSpPr txBox="1"/>
          <p:nvPr/>
        </p:nvSpPr>
        <p:spPr>
          <a:xfrm>
            <a:off x="1116013" y="2513013"/>
            <a:ext cx="3679825" cy="771525"/>
          </a:xfrm>
          <a:prstGeom prst="rect">
            <a:avLst/>
          </a:prstGeom>
          <a:noFill/>
          <a:ln w="19050">
            <a:solidFill>
              <a:srgbClr val="009900"/>
            </a:solidFill>
          </a:ln>
        </p:spPr>
        <p:txBody>
          <a:bodyPr lIns="108000" tIns="108000" rIns="108000" bIns="108000">
            <a:spAutoFit/>
          </a:bodyPr>
          <a:lstStyle/>
          <a:p>
            <a:pPr>
              <a:defRPr/>
            </a:pPr>
            <a:r>
              <a:rPr lang="zh-CN" altLang="en-US" sz="1200"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1200" dirty="0">
                <a:latin typeface="Arial" charset="0"/>
              </a:rPr>
              <a:t>A</a:t>
            </a:r>
            <a:r>
              <a:rPr lang="zh-CN" altLang="zh-CN" sz="1200" dirty="0">
                <a:latin typeface="Arial" charset="0"/>
              </a:rPr>
              <a:t>）图是净出口曲线；（</a:t>
            </a:r>
            <a:r>
              <a:rPr lang="en-US" altLang="zh-CN" sz="1200" dirty="0">
                <a:latin typeface="Arial" charset="0"/>
              </a:rPr>
              <a:t>B</a:t>
            </a:r>
            <a:r>
              <a:rPr lang="zh-CN" altLang="zh-CN" sz="1200" dirty="0">
                <a:latin typeface="Arial" charset="0"/>
              </a:rPr>
              <a:t>）图表示产品市场均衡，横轴是产出，纵轴表示包括净出口在内的总需求（总支出）；（</a:t>
            </a:r>
            <a:r>
              <a:rPr lang="en-US" altLang="zh-CN" sz="1200" dirty="0">
                <a:latin typeface="Arial" charset="0"/>
              </a:rPr>
              <a:t>C</a:t>
            </a:r>
            <a:r>
              <a:rPr lang="zh-CN" altLang="zh-CN" sz="1200" dirty="0">
                <a:latin typeface="Arial" charset="0"/>
              </a:rPr>
              <a:t>）图是开放经济的</a:t>
            </a:r>
            <a:r>
              <a:rPr lang="en-US" altLang="zh-CN" sz="1200" dirty="0">
                <a:latin typeface="Arial" charset="0"/>
              </a:rPr>
              <a:t>IS</a:t>
            </a:r>
            <a:r>
              <a:rPr lang="zh-CN" altLang="zh-CN" sz="1200" dirty="0">
                <a:latin typeface="Arial" charset="0"/>
              </a:rPr>
              <a:t>曲线</a:t>
            </a:r>
            <a:endParaRPr lang="zh-CN" altLang="en-US" sz="12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330774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9717">
                                            <p:txEl>
                                              <p:pRg st="0" end="0"/>
                                            </p:txEl>
                                          </p:spTgt>
                                        </p:tgtEl>
                                        <p:attrNameLst>
                                          <p:attrName>style.visibility</p:attrName>
                                        </p:attrNameLst>
                                      </p:cBhvr>
                                      <p:to>
                                        <p:strVal val="visible"/>
                                      </p:to>
                                    </p:set>
                                    <p:animEffect transition="in" filter="wipe(up)">
                                      <p:cBhvr>
                                        <p:cTn id="12" dur="500"/>
                                        <p:tgtEl>
                                          <p:spTgt spid="4997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703"/>
                                        </p:tgtEl>
                                        <p:attrNameLst>
                                          <p:attrName>style.visibility</p:attrName>
                                        </p:attrNameLst>
                                      </p:cBhvr>
                                      <p:to>
                                        <p:strVal val="visible"/>
                                      </p:to>
                                    </p:set>
                                    <p:animEffect transition="in" filter="blinds(horizontal)">
                                      <p:cBhvr>
                                        <p:cTn id="17" dur="500"/>
                                        <p:tgtEl>
                                          <p:spTgt spid="297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blinds(horizontal)">
                                      <p:cBhvr>
                                        <p:cTn id="2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build="p" autoUpdateAnimBg="0"/>
      <p:bldP spid="6" grpId="0" autoUpdateAnimBg="0"/>
      <p:bldP spid="6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C077DD9-2B58-434F-8D46-FDC9953BEC02}" type="slidenum">
              <a:rPr lang="en-GB" altLang="zh-CN" sz="1200" b="0">
                <a:solidFill>
                  <a:schemeClr val="bg1"/>
                </a:solidFill>
              </a:rPr>
              <a:pPr/>
              <a:t>17</a:t>
            </a:fld>
            <a:endParaRPr lang="en-GB" altLang="zh-CN" sz="1200" b="0">
              <a:solidFill>
                <a:schemeClr val="bg1"/>
              </a:solidFill>
            </a:endParaRPr>
          </a:p>
        </p:txBody>
      </p:sp>
      <p:sp>
        <p:nvSpPr>
          <p:cNvPr id="499717" name="Rectangle 5"/>
          <p:cNvSpPr>
            <a:spLocks noChangeArrowheads="1"/>
          </p:cNvSpPr>
          <p:nvPr/>
        </p:nvSpPr>
        <p:spPr bwMode="auto">
          <a:xfrm>
            <a:off x="873942" y="1076824"/>
            <a:ext cx="3600450" cy="566738"/>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货币市场均衡条件：</a:t>
            </a:r>
          </a:p>
        </p:txBody>
      </p:sp>
      <p:sp>
        <p:nvSpPr>
          <p:cNvPr id="6" name="Rectangle 5"/>
          <p:cNvSpPr>
            <a:spLocks noChangeArrowheads="1"/>
          </p:cNvSpPr>
          <p:nvPr/>
        </p:nvSpPr>
        <p:spPr bwMode="auto">
          <a:xfrm>
            <a:off x="567645" y="361304"/>
            <a:ext cx="4213045" cy="430887"/>
          </a:xfrm>
          <a:prstGeom prst="rect">
            <a:avLst/>
          </a:prstGeom>
          <a:noFill/>
          <a:ln w="9525">
            <a:noFill/>
            <a:miter lim="800000"/>
            <a:headEnd/>
            <a:tailEnd/>
          </a:ln>
          <a:effectLst/>
        </p:spPr>
        <p:txBody>
          <a:bodyPr wrap="square" lIns="0" tIns="0" rIns="0" bIns="0" anchor="ctr">
            <a:spAutoFit/>
          </a:bodyPr>
          <a:lstStyle/>
          <a:p>
            <a:pPr eaLnBrk="0" hangingPunct="0">
              <a:buClr>
                <a:srgbClr val="FF6600"/>
              </a:buClr>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9</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.2.3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开放经济的</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LM</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a:t>
            </a:r>
          </a:p>
        </p:txBody>
      </p:sp>
      <p:sp>
        <p:nvSpPr>
          <p:cNvPr id="3072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0728" name="对象 6"/>
          <p:cNvGraphicFramePr>
            <a:graphicFrameLocks noChangeAspect="1"/>
          </p:cNvGraphicFramePr>
          <p:nvPr/>
        </p:nvGraphicFramePr>
        <p:xfrm>
          <a:off x="1331913" y="1917700"/>
          <a:ext cx="1565275" cy="431800"/>
        </p:xfrm>
        <a:graphic>
          <a:graphicData uri="http://schemas.openxmlformats.org/presentationml/2006/ole">
            <mc:AlternateContent xmlns:mc="http://schemas.openxmlformats.org/markup-compatibility/2006">
              <mc:Choice xmlns:v="urn:schemas-microsoft-com:vml" Requires="v">
                <p:oleObj spid="_x0000_s37902" name="Equation" r:id="rId3" imgW="825500" imgH="228600" progId="Equation.DSMT4">
                  <p:embed/>
                </p:oleObj>
              </mc:Choice>
              <mc:Fallback>
                <p:oleObj name="Equation" r:id="rId3" imgW="8255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917700"/>
                        <a:ext cx="15652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1"/>
          <p:cNvGrpSpPr>
            <a:grpSpLocks/>
          </p:cNvGrpSpPr>
          <p:nvPr/>
        </p:nvGrpSpPr>
        <p:grpSpPr bwMode="auto">
          <a:xfrm>
            <a:off x="5046663" y="692150"/>
            <a:ext cx="3629025" cy="5368925"/>
            <a:chOff x="5042" y="3266"/>
            <a:chExt cx="3408" cy="5461"/>
          </a:xfrm>
        </p:grpSpPr>
        <p:sp>
          <p:nvSpPr>
            <p:cNvPr id="30731" name="Text Box 31"/>
            <p:cNvSpPr txBox="1">
              <a:spLocks noChangeArrowheads="1"/>
            </p:cNvSpPr>
            <p:nvPr/>
          </p:nvSpPr>
          <p:spPr bwMode="auto">
            <a:xfrm>
              <a:off x="5042" y="5521"/>
              <a:ext cx="18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30732" name="Text Box 30"/>
            <p:cNvSpPr txBox="1">
              <a:spLocks noChangeArrowheads="1"/>
            </p:cNvSpPr>
            <p:nvPr/>
          </p:nvSpPr>
          <p:spPr bwMode="auto">
            <a:xfrm>
              <a:off x="5065" y="3266"/>
              <a:ext cx="12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r</a:t>
              </a:r>
            </a:p>
          </p:txBody>
        </p:sp>
        <p:sp>
          <p:nvSpPr>
            <p:cNvPr id="30733" name="Line 29"/>
            <p:cNvSpPr>
              <a:spLocks noChangeShapeType="1"/>
            </p:cNvSpPr>
            <p:nvPr/>
          </p:nvSpPr>
          <p:spPr bwMode="auto">
            <a:xfrm rot="21447745" flipV="1">
              <a:off x="5510" y="4046"/>
              <a:ext cx="1890" cy="137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Line 28"/>
            <p:cNvSpPr>
              <a:spLocks noChangeShapeType="1"/>
            </p:cNvSpPr>
            <p:nvPr/>
          </p:nvSpPr>
          <p:spPr bwMode="auto">
            <a:xfrm flipV="1">
              <a:off x="5251" y="3314"/>
              <a:ext cx="0" cy="2349"/>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35" name="Line 27"/>
            <p:cNvSpPr>
              <a:spLocks noChangeShapeType="1"/>
            </p:cNvSpPr>
            <p:nvPr/>
          </p:nvSpPr>
          <p:spPr bwMode="auto">
            <a:xfrm>
              <a:off x="5251" y="5684"/>
              <a:ext cx="2962"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36" name="Text Box 26"/>
            <p:cNvSpPr txBox="1">
              <a:spLocks noChangeArrowheads="1"/>
            </p:cNvSpPr>
            <p:nvPr/>
          </p:nvSpPr>
          <p:spPr bwMode="auto">
            <a:xfrm>
              <a:off x="8213" y="5563"/>
              <a:ext cx="23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sp>
          <p:nvSpPr>
            <p:cNvPr id="30737" name="Text Box 25"/>
            <p:cNvSpPr txBox="1">
              <a:spLocks noChangeArrowheads="1"/>
            </p:cNvSpPr>
            <p:nvPr/>
          </p:nvSpPr>
          <p:spPr bwMode="auto">
            <a:xfrm>
              <a:off x="7502" y="3794"/>
              <a:ext cx="44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p>
          </p:txBody>
        </p:sp>
        <p:sp>
          <p:nvSpPr>
            <p:cNvPr id="30738" name="Text Box 24"/>
            <p:cNvSpPr txBox="1">
              <a:spLocks noChangeArrowheads="1"/>
            </p:cNvSpPr>
            <p:nvPr/>
          </p:nvSpPr>
          <p:spPr bwMode="auto">
            <a:xfrm>
              <a:off x="5042" y="8251"/>
              <a:ext cx="18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30739" name="Text Box 23"/>
            <p:cNvSpPr txBox="1">
              <a:spLocks noChangeArrowheads="1"/>
            </p:cNvSpPr>
            <p:nvPr/>
          </p:nvSpPr>
          <p:spPr bwMode="auto">
            <a:xfrm>
              <a:off x="5065" y="5966"/>
              <a:ext cx="12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p>
          </p:txBody>
        </p:sp>
        <p:sp>
          <p:nvSpPr>
            <p:cNvPr id="30740" name="Line 22"/>
            <p:cNvSpPr>
              <a:spLocks noChangeShapeType="1"/>
            </p:cNvSpPr>
            <p:nvPr/>
          </p:nvSpPr>
          <p:spPr bwMode="auto">
            <a:xfrm flipV="1">
              <a:off x="5251" y="6044"/>
              <a:ext cx="0" cy="2349"/>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41" name="Line 21"/>
            <p:cNvSpPr>
              <a:spLocks noChangeShapeType="1"/>
            </p:cNvSpPr>
            <p:nvPr/>
          </p:nvSpPr>
          <p:spPr bwMode="auto">
            <a:xfrm>
              <a:off x="5251" y="8414"/>
              <a:ext cx="2962"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42" name="Text Box 20"/>
            <p:cNvSpPr txBox="1">
              <a:spLocks noChangeArrowheads="1"/>
            </p:cNvSpPr>
            <p:nvPr/>
          </p:nvSpPr>
          <p:spPr bwMode="auto">
            <a:xfrm>
              <a:off x="8213" y="8274"/>
              <a:ext cx="23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sp>
          <p:nvSpPr>
            <p:cNvPr id="30743" name="Text Box 19"/>
            <p:cNvSpPr txBox="1">
              <a:spLocks noChangeArrowheads="1"/>
            </p:cNvSpPr>
            <p:nvPr/>
          </p:nvSpPr>
          <p:spPr bwMode="auto">
            <a:xfrm>
              <a:off x="6677" y="6194"/>
              <a:ext cx="45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0744" name="Line 18"/>
            <p:cNvSpPr>
              <a:spLocks noChangeShapeType="1"/>
            </p:cNvSpPr>
            <p:nvPr/>
          </p:nvSpPr>
          <p:spPr bwMode="auto">
            <a:xfrm>
              <a:off x="5281" y="4619"/>
              <a:ext cx="2211" cy="0"/>
            </a:xfrm>
            <a:prstGeom prst="line">
              <a:avLst/>
            </a:prstGeom>
            <a:noFill/>
            <a:ln w="38100">
              <a:solidFill>
                <a:srgbClr val="8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0745" name="Text Box 17"/>
            <p:cNvSpPr txBox="1">
              <a:spLocks noChangeArrowheads="1"/>
            </p:cNvSpPr>
            <p:nvPr/>
          </p:nvSpPr>
          <p:spPr bwMode="auto">
            <a:xfrm>
              <a:off x="7547" y="4439"/>
              <a:ext cx="51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r=r</a:t>
              </a:r>
              <a:r>
                <a:rPr lang="en-US" altLang="zh-CN" sz="1600" baseline="-30000">
                  <a:solidFill>
                    <a:srgbClr val="336699"/>
                  </a:solidFill>
                  <a:latin typeface="Times New Roman" panose="02020603050405020304" pitchFamily="18" charset="0"/>
                  <a:cs typeface="Times New Roman" panose="02020603050405020304" pitchFamily="18" charset="0"/>
                </a:rPr>
                <a:t>w</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0746" name="Line 16"/>
            <p:cNvSpPr>
              <a:spLocks noChangeShapeType="1"/>
            </p:cNvSpPr>
            <p:nvPr/>
          </p:nvSpPr>
          <p:spPr bwMode="auto">
            <a:xfrm flipV="1">
              <a:off x="6586" y="4589"/>
              <a:ext cx="0" cy="1077"/>
            </a:xfrm>
            <a:prstGeom prst="line">
              <a:avLst/>
            </a:prstGeom>
            <a:noFill/>
            <a:ln w="25400">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0747" name="Line 15"/>
            <p:cNvSpPr>
              <a:spLocks noChangeShapeType="1"/>
            </p:cNvSpPr>
            <p:nvPr/>
          </p:nvSpPr>
          <p:spPr bwMode="auto">
            <a:xfrm flipV="1">
              <a:off x="6586" y="6359"/>
              <a:ext cx="0" cy="2041"/>
            </a:xfrm>
            <a:prstGeom prst="line">
              <a:avLst/>
            </a:prstGeom>
            <a:noFill/>
            <a:ln w="38100">
              <a:solidFill>
                <a:srgbClr val="8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0748" name="Text Box 14"/>
            <p:cNvSpPr txBox="1">
              <a:spLocks noChangeArrowheads="1"/>
            </p:cNvSpPr>
            <p:nvPr/>
          </p:nvSpPr>
          <p:spPr bwMode="auto">
            <a:xfrm>
              <a:off x="6512" y="8424"/>
              <a:ext cx="34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0749" name="Text Box 13"/>
            <p:cNvSpPr txBox="1">
              <a:spLocks noChangeArrowheads="1"/>
            </p:cNvSpPr>
            <p:nvPr/>
          </p:nvSpPr>
          <p:spPr bwMode="auto">
            <a:xfrm>
              <a:off x="6472" y="5721"/>
              <a:ext cx="34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grpSp>
      <p:sp>
        <p:nvSpPr>
          <p:cNvPr id="3" name="TextBox 2"/>
          <p:cNvSpPr txBox="1"/>
          <p:nvPr/>
        </p:nvSpPr>
        <p:spPr>
          <a:xfrm>
            <a:off x="971550" y="2679700"/>
            <a:ext cx="2879725" cy="1447800"/>
          </a:xfrm>
          <a:prstGeom prst="rect">
            <a:avLst/>
          </a:prstGeom>
          <a:noFill/>
          <a:ln w="19050">
            <a:solidFill>
              <a:srgbClr val="009900"/>
            </a:solidFill>
          </a:ln>
        </p:spPr>
        <p:txBody>
          <a:bodyPr lIns="108000" tIns="108000" rIns="108000" bIns="108000">
            <a:spAutoFit/>
          </a:bodyPr>
          <a:lstStyle/>
          <a:p>
            <a:pPr>
              <a:defRPr/>
            </a:pPr>
            <a:r>
              <a:rPr lang="zh-CN" altLang="zh-CN" sz="1600" dirty="0">
                <a:effectLst>
                  <a:outerShdw blurRad="38100" dist="38100" dir="2700000" algn="tl">
                    <a:srgbClr val="000000">
                      <a:alpha val="43137"/>
                    </a:srgbClr>
                  </a:outerShdw>
                </a:effectLst>
                <a:latin typeface="Times New Roman" pitchFamily="18" charset="0"/>
                <a:cs typeface="Times New Roman" pitchFamily="18" charset="0"/>
              </a:rPr>
              <a:t>上图中，给定了利率水平</a:t>
            </a:r>
            <a:r>
              <a:rPr lang="en-US" altLang="zh-CN" sz="1600" dirty="0">
                <a:effectLst>
                  <a:outerShdw blurRad="38100" dist="38100" dir="2700000" algn="tl">
                    <a:srgbClr val="000000">
                      <a:alpha val="43137"/>
                    </a:srgbClr>
                  </a:outerShdw>
                </a:effectLst>
                <a:latin typeface="Times New Roman" pitchFamily="18" charset="0"/>
                <a:cs typeface="Times New Roman" pitchFamily="18" charset="0"/>
              </a:rPr>
              <a:t>r=r</a:t>
            </a:r>
            <a:r>
              <a:rPr lang="en-US" altLang="zh-CN" sz="1600" baseline="-25000" dirty="0">
                <a:effectLst>
                  <a:outerShdw blurRad="38100" dist="38100" dir="2700000" algn="tl">
                    <a:srgbClr val="000000">
                      <a:alpha val="43137"/>
                    </a:srgbClr>
                  </a:outerShdw>
                </a:effectLst>
                <a:latin typeface="Times New Roman" pitchFamily="18" charset="0"/>
                <a:cs typeface="Times New Roman" pitchFamily="18" charset="0"/>
              </a:rPr>
              <a:t>w</a:t>
            </a:r>
            <a:r>
              <a:rPr lang="zh-CN" altLang="zh-CN" sz="1600" dirty="0">
                <a:effectLst>
                  <a:outerShdw blurRad="38100" dist="38100" dir="2700000" algn="tl">
                    <a:srgbClr val="000000">
                      <a:alpha val="43137"/>
                    </a:srgbClr>
                  </a:outerShdw>
                </a:effectLst>
                <a:latin typeface="Times New Roman" pitchFamily="18" charset="0"/>
                <a:cs typeface="Times New Roman" pitchFamily="18" charset="0"/>
              </a:rPr>
              <a:t>，就确定了货币市场达到均衡时的产出水平</a:t>
            </a:r>
            <a:r>
              <a:rPr lang="en-US" altLang="zh-CN" sz="1600" dirty="0">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1600" baseline="30000" dirty="0">
                <a:effectLst>
                  <a:outerShdw blurRad="38100" dist="38100" dir="2700000" algn="tl">
                    <a:srgbClr val="000000">
                      <a:alpha val="43137"/>
                    </a:srgbClr>
                  </a:outerShdw>
                </a:effectLst>
                <a:latin typeface="Times New Roman" pitchFamily="18" charset="0"/>
                <a:cs typeface="Times New Roman" pitchFamily="18" charset="0"/>
              </a:rPr>
              <a:t>*</a:t>
            </a:r>
            <a:r>
              <a:rPr lang="zh-CN" altLang="zh-CN" sz="1600" dirty="0">
                <a:effectLst>
                  <a:outerShdw blurRad="38100" dist="38100" dir="2700000" algn="tl">
                    <a:srgbClr val="000000">
                      <a:alpha val="43137"/>
                    </a:srgbClr>
                  </a:outerShdw>
                </a:effectLst>
                <a:latin typeface="Times New Roman" pitchFamily="18" charset="0"/>
                <a:cs typeface="Times New Roman" pitchFamily="18" charset="0"/>
              </a:rPr>
              <a:t>。下图中，由于名义汇率没有进入</a:t>
            </a:r>
            <a:r>
              <a:rPr lang="en-US" altLang="zh-CN" sz="1600" dirty="0">
                <a:effectLst>
                  <a:outerShdw blurRad="38100" dist="38100" dir="2700000" algn="tl">
                    <a:srgbClr val="000000">
                      <a:alpha val="43137"/>
                    </a:srgbClr>
                  </a:outerShdw>
                </a:effectLst>
                <a:latin typeface="Times New Roman" pitchFamily="18" charset="0"/>
                <a:cs typeface="Times New Roman" pitchFamily="18" charset="0"/>
              </a:rPr>
              <a:t>LM</a:t>
            </a:r>
            <a:r>
              <a:rPr lang="en-US" altLang="zh-CN" sz="1600" baseline="30000" dirty="0">
                <a:effectLst>
                  <a:outerShdw blurRad="38100" dist="38100" dir="2700000" algn="tl">
                    <a:srgbClr val="000000">
                      <a:alpha val="43137"/>
                    </a:srgbClr>
                  </a:outerShdw>
                </a:effectLst>
                <a:latin typeface="Times New Roman" pitchFamily="18" charset="0"/>
                <a:cs typeface="Times New Roman" pitchFamily="18" charset="0"/>
              </a:rPr>
              <a:t>*</a:t>
            </a:r>
            <a:r>
              <a:rPr lang="zh-CN" altLang="zh-CN" sz="1600" dirty="0">
                <a:effectLst>
                  <a:outerShdw blurRad="38100" dist="38100" dir="2700000" algn="tl">
                    <a:srgbClr val="000000">
                      <a:alpha val="43137"/>
                    </a:srgbClr>
                  </a:outerShdw>
                </a:effectLst>
                <a:latin typeface="Times New Roman" pitchFamily="18" charset="0"/>
                <a:cs typeface="Times New Roman" pitchFamily="18" charset="0"/>
              </a:rPr>
              <a:t>方程，因此</a:t>
            </a:r>
            <a:r>
              <a:rPr lang="en-US" altLang="zh-CN" sz="1600" dirty="0">
                <a:effectLst>
                  <a:outerShdw blurRad="38100" dist="38100" dir="2700000" algn="tl">
                    <a:srgbClr val="000000">
                      <a:alpha val="43137"/>
                    </a:srgbClr>
                  </a:outerShdw>
                </a:effectLst>
                <a:latin typeface="Times New Roman" pitchFamily="18" charset="0"/>
                <a:cs typeface="Times New Roman" pitchFamily="18" charset="0"/>
              </a:rPr>
              <a:t>LM</a:t>
            </a:r>
            <a:r>
              <a:rPr lang="en-US" altLang="zh-CN" sz="1600" baseline="30000" dirty="0">
                <a:effectLst>
                  <a:outerShdw blurRad="38100" dist="38100" dir="2700000" algn="tl">
                    <a:srgbClr val="000000">
                      <a:alpha val="43137"/>
                    </a:srgbClr>
                  </a:outerShdw>
                </a:effectLst>
                <a:latin typeface="Times New Roman" pitchFamily="18" charset="0"/>
                <a:cs typeface="Times New Roman" pitchFamily="18" charset="0"/>
              </a:rPr>
              <a:t>*</a:t>
            </a:r>
            <a:r>
              <a:rPr lang="zh-CN" altLang="zh-CN" sz="1600" dirty="0">
                <a:effectLst>
                  <a:outerShdw blurRad="38100" dist="38100" dir="2700000" algn="tl">
                    <a:srgbClr val="000000">
                      <a:alpha val="43137"/>
                    </a:srgbClr>
                  </a:outerShdw>
                </a:effectLst>
                <a:latin typeface="Times New Roman" pitchFamily="18" charset="0"/>
                <a:cs typeface="Times New Roman" pitchFamily="18" charset="0"/>
              </a:rPr>
              <a:t>曲线是垂直</a:t>
            </a:r>
            <a:endParaRPr lang="zh-CN" altLang="en-US" sz="16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756920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9717">
                                            <p:txEl>
                                              <p:pRg st="0" end="0"/>
                                            </p:txEl>
                                          </p:spTgt>
                                        </p:tgtEl>
                                        <p:attrNameLst>
                                          <p:attrName>style.visibility</p:attrName>
                                        </p:attrNameLst>
                                      </p:cBhvr>
                                      <p:to>
                                        <p:strVal val="visible"/>
                                      </p:to>
                                    </p:set>
                                    <p:animEffect transition="in" filter="wipe(up)">
                                      <p:cBhvr>
                                        <p:cTn id="12" dur="500"/>
                                        <p:tgtEl>
                                          <p:spTgt spid="4997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28"/>
                                        </p:tgtEl>
                                        <p:attrNameLst>
                                          <p:attrName>style.visibility</p:attrName>
                                        </p:attrNameLst>
                                      </p:cBhvr>
                                      <p:to>
                                        <p:strVal val="visible"/>
                                      </p:to>
                                    </p:set>
                                    <p:animEffect transition="in" filter="blinds(horizontal)">
                                      <p:cBhvr>
                                        <p:cTn id="17" dur="500"/>
                                        <p:tgtEl>
                                          <p:spTgt spid="307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build="p" autoUpdateAnimBg="0"/>
      <p:bldP spid="6" grpId="0" autoUpdateAnimBg="0"/>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B05EE78-D763-45D0-AFB4-BC6007E835FA}" type="slidenum">
              <a:rPr lang="en-GB" altLang="zh-CN" sz="1200" b="0">
                <a:solidFill>
                  <a:schemeClr val="bg1"/>
                </a:solidFill>
              </a:rPr>
              <a:pPr/>
              <a:t>18</a:t>
            </a:fld>
            <a:endParaRPr lang="en-GB" altLang="zh-CN" sz="1200" b="0">
              <a:solidFill>
                <a:schemeClr val="bg1"/>
              </a:solidFill>
            </a:endParaRPr>
          </a:p>
        </p:txBody>
      </p:sp>
      <p:sp>
        <p:nvSpPr>
          <p:cNvPr id="499717" name="Rectangle 5"/>
          <p:cNvSpPr>
            <a:spLocks noChangeArrowheads="1"/>
          </p:cNvSpPr>
          <p:nvPr/>
        </p:nvSpPr>
        <p:spPr bwMode="auto">
          <a:xfrm>
            <a:off x="900112" y="1074799"/>
            <a:ext cx="2447925" cy="566738"/>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en-US" altLang="zh-CN" sz="24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曲线方程：</a:t>
            </a:r>
          </a:p>
        </p:txBody>
      </p:sp>
      <p:sp>
        <p:nvSpPr>
          <p:cNvPr id="6" name="Rectangle 5"/>
          <p:cNvSpPr>
            <a:spLocks noChangeArrowheads="1"/>
          </p:cNvSpPr>
          <p:nvPr/>
        </p:nvSpPr>
        <p:spPr bwMode="auto">
          <a:xfrm>
            <a:off x="518040" y="359931"/>
            <a:ext cx="4588357" cy="430887"/>
          </a:xfrm>
          <a:prstGeom prst="rect">
            <a:avLst/>
          </a:prstGeom>
          <a:noFill/>
          <a:ln w="9525">
            <a:noFill/>
            <a:miter lim="800000"/>
            <a:headEnd/>
            <a:tailEnd/>
          </a:ln>
          <a:effectLst/>
        </p:spPr>
        <p:txBody>
          <a:bodyPr wrap="square" lIns="0" tIns="0" rIns="0" bIns="0" anchor="ctr">
            <a:spAutoFit/>
          </a:bodyPr>
          <a:lstStyle/>
          <a:p>
            <a:pPr eaLnBrk="0" hangingPunct="0">
              <a:buClr>
                <a:srgbClr val="FF6600"/>
              </a:buClr>
              <a:defRPr/>
            </a:pP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9</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.2.4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蒙代尔</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弗莱明模型</a:t>
            </a:r>
          </a:p>
        </p:txBody>
      </p:sp>
      <p:sp>
        <p:nvSpPr>
          <p:cNvPr id="3174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Rectangle 5"/>
          <p:cNvSpPr>
            <a:spLocks noChangeArrowheads="1"/>
          </p:cNvSpPr>
          <p:nvPr/>
        </p:nvSpPr>
        <p:spPr bwMode="auto">
          <a:xfrm>
            <a:off x="900113" y="1989138"/>
            <a:ext cx="2447925" cy="566737"/>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en-US" altLang="zh-CN" sz="24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曲线方程：</a:t>
            </a:r>
          </a:p>
        </p:txBody>
      </p:sp>
      <p:sp>
        <p:nvSpPr>
          <p:cNvPr id="3175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1754" name="对象 7"/>
          <p:cNvGraphicFramePr>
            <a:graphicFrameLocks noChangeAspect="1"/>
          </p:cNvGraphicFramePr>
          <p:nvPr>
            <p:extLst>
              <p:ext uri="{D42A27DB-BD31-4B8C-83A1-F6EECF244321}">
                <p14:modId xmlns:p14="http://schemas.microsoft.com/office/powerpoint/2010/main" val="3299697136"/>
              </p:ext>
            </p:extLst>
          </p:nvPr>
        </p:nvGraphicFramePr>
        <p:xfrm>
          <a:off x="3797886" y="1133125"/>
          <a:ext cx="3563937" cy="396875"/>
        </p:xfrm>
        <a:graphic>
          <a:graphicData uri="http://schemas.openxmlformats.org/presentationml/2006/ole">
            <mc:AlternateContent xmlns:mc="http://schemas.openxmlformats.org/markup-compatibility/2006">
              <mc:Choice xmlns:v="urn:schemas-microsoft-com:vml" Requires="v">
                <p:oleObj spid="_x0000_s38938" name="Equation" r:id="rId3" imgW="2057400" imgH="228600" progId="Equation.DSMT4">
                  <p:embed/>
                </p:oleObj>
              </mc:Choice>
              <mc:Fallback>
                <p:oleObj name="Equation" r:id="rId3" imgW="20574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7886" y="1133125"/>
                        <a:ext cx="3563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1756" name="对象 10"/>
          <p:cNvGraphicFramePr>
            <a:graphicFrameLocks noChangeAspect="1"/>
          </p:cNvGraphicFramePr>
          <p:nvPr/>
        </p:nvGraphicFramePr>
        <p:xfrm>
          <a:off x="3856038" y="2057400"/>
          <a:ext cx="1436687" cy="395288"/>
        </p:xfrm>
        <a:graphic>
          <a:graphicData uri="http://schemas.openxmlformats.org/presentationml/2006/ole">
            <mc:AlternateContent xmlns:mc="http://schemas.openxmlformats.org/markup-compatibility/2006">
              <mc:Choice xmlns:v="urn:schemas-microsoft-com:vml" Requires="v">
                <p:oleObj spid="_x0000_s38939" name="Equation" r:id="rId5" imgW="825500" imgH="228600" progId="Equation.DSMT4">
                  <p:embed/>
                </p:oleObj>
              </mc:Choice>
              <mc:Fallback>
                <p:oleObj name="Equation" r:id="rId5" imgW="8255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6038" y="2057400"/>
                        <a:ext cx="143668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6"/>
          <p:cNvGrpSpPr>
            <a:grpSpLocks/>
          </p:cNvGrpSpPr>
          <p:nvPr/>
        </p:nvGrpSpPr>
        <p:grpSpPr bwMode="auto">
          <a:xfrm>
            <a:off x="2771775" y="2792413"/>
            <a:ext cx="3894138" cy="3373437"/>
            <a:chOff x="4141" y="4203"/>
            <a:chExt cx="3370" cy="2731"/>
          </a:xfrm>
        </p:grpSpPr>
        <p:sp>
          <p:nvSpPr>
            <p:cNvPr id="31758" name="Line 29"/>
            <p:cNvSpPr>
              <a:spLocks noChangeShapeType="1"/>
            </p:cNvSpPr>
            <p:nvPr/>
          </p:nvSpPr>
          <p:spPr bwMode="auto">
            <a:xfrm rot="-152255">
              <a:off x="4806" y="4700"/>
              <a:ext cx="1897" cy="1500"/>
            </a:xfrm>
            <a:prstGeom prst="line">
              <a:avLst/>
            </a:prstGeom>
            <a:noFill/>
            <a:ln w="349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Text Box 28"/>
            <p:cNvSpPr txBox="1">
              <a:spLocks noChangeArrowheads="1"/>
            </p:cNvSpPr>
            <p:nvPr/>
          </p:nvSpPr>
          <p:spPr bwMode="auto">
            <a:xfrm>
              <a:off x="6855" y="5897"/>
              <a:ext cx="36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IS</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1760" name="Text Box 27"/>
            <p:cNvSpPr txBox="1">
              <a:spLocks noChangeArrowheads="1"/>
            </p:cNvSpPr>
            <p:nvPr/>
          </p:nvSpPr>
          <p:spPr bwMode="auto">
            <a:xfrm>
              <a:off x="4153" y="6450"/>
              <a:ext cx="18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31761" name="Text Box 26"/>
            <p:cNvSpPr txBox="1">
              <a:spLocks noChangeArrowheads="1"/>
            </p:cNvSpPr>
            <p:nvPr/>
          </p:nvSpPr>
          <p:spPr bwMode="auto">
            <a:xfrm>
              <a:off x="4176" y="4203"/>
              <a:ext cx="12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p>
          </p:txBody>
        </p:sp>
        <p:sp>
          <p:nvSpPr>
            <p:cNvPr id="31762" name="Line 25"/>
            <p:cNvSpPr>
              <a:spLocks noChangeShapeType="1"/>
            </p:cNvSpPr>
            <p:nvPr/>
          </p:nvSpPr>
          <p:spPr bwMode="auto">
            <a:xfrm flipV="1">
              <a:off x="4370" y="4259"/>
              <a:ext cx="0" cy="2349"/>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63" name="Line 24"/>
            <p:cNvSpPr>
              <a:spLocks noChangeShapeType="1"/>
            </p:cNvSpPr>
            <p:nvPr/>
          </p:nvSpPr>
          <p:spPr bwMode="auto">
            <a:xfrm>
              <a:off x="4362" y="6613"/>
              <a:ext cx="2962" cy="0"/>
            </a:xfrm>
            <a:prstGeom prst="line">
              <a:avLst/>
            </a:prstGeom>
            <a:noFill/>
            <a:ln w="31750">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64" name="Text Box 23"/>
            <p:cNvSpPr txBox="1">
              <a:spLocks noChangeArrowheads="1"/>
            </p:cNvSpPr>
            <p:nvPr/>
          </p:nvSpPr>
          <p:spPr bwMode="auto">
            <a:xfrm>
              <a:off x="7324" y="6535"/>
              <a:ext cx="1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sp>
          <p:nvSpPr>
            <p:cNvPr id="31765" name="Text Box 22"/>
            <p:cNvSpPr txBox="1">
              <a:spLocks noChangeArrowheads="1"/>
            </p:cNvSpPr>
            <p:nvPr/>
          </p:nvSpPr>
          <p:spPr bwMode="auto">
            <a:xfrm>
              <a:off x="5788" y="4393"/>
              <a:ext cx="45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1766" name="Line 21"/>
            <p:cNvSpPr>
              <a:spLocks noChangeShapeType="1"/>
            </p:cNvSpPr>
            <p:nvPr/>
          </p:nvSpPr>
          <p:spPr bwMode="auto">
            <a:xfrm>
              <a:off x="4377" y="5401"/>
              <a:ext cx="1304" cy="0"/>
            </a:xfrm>
            <a:prstGeom prst="line">
              <a:avLst/>
            </a:prstGeom>
            <a:noFill/>
            <a:ln w="25400">
              <a:solidFill>
                <a:srgbClr val="009900"/>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1767" name="Text Box 20"/>
            <p:cNvSpPr txBox="1">
              <a:spLocks noChangeArrowheads="1"/>
            </p:cNvSpPr>
            <p:nvPr/>
          </p:nvSpPr>
          <p:spPr bwMode="auto">
            <a:xfrm>
              <a:off x="4141" y="5297"/>
              <a:ext cx="39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1768" name="Line 19"/>
            <p:cNvSpPr>
              <a:spLocks noChangeShapeType="1"/>
            </p:cNvSpPr>
            <p:nvPr/>
          </p:nvSpPr>
          <p:spPr bwMode="auto">
            <a:xfrm flipV="1">
              <a:off x="5697" y="4558"/>
              <a:ext cx="0" cy="2041"/>
            </a:xfrm>
            <a:prstGeom prst="line">
              <a:avLst/>
            </a:prstGeom>
            <a:noFill/>
            <a:ln w="34925">
              <a:solidFill>
                <a:srgbClr val="8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1769" name="Text Box 18"/>
            <p:cNvSpPr txBox="1">
              <a:spLocks noChangeArrowheads="1"/>
            </p:cNvSpPr>
            <p:nvPr/>
          </p:nvSpPr>
          <p:spPr bwMode="auto">
            <a:xfrm>
              <a:off x="5623" y="6631"/>
              <a:ext cx="34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96240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9717"/>
                                        </p:tgtEl>
                                        <p:attrNameLst>
                                          <p:attrName>style.visibility</p:attrName>
                                        </p:attrNameLst>
                                      </p:cBhvr>
                                      <p:to>
                                        <p:strVal val="visible"/>
                                      </p:to>
                                    </p:set>
                                    <p:animEffect transition="in" filter="blinds(horizontal)">
                                      <p:cBhvr>
                                        <p:cTn id="12" dur="500"/>
                                        <p:tgtEl>
                                          <p:spTgt spid="499717"/>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1754"/>
                                        </p:tgtEl>
                                        <p:attrNameLst>
                                          <p:attrName>style.visibility</p:attrName>
                                        </p:attrNameLst>
                                      </p:cBhvr>
                                      <p:to>
                                        <p:strVal val="visible"/>
                                      </p:to>
                                    </p:set>
                                    <p:animEffect transition="in" filter="blinds(horizontal)">
                                      <p:cBhvr>
                                        <p:cTn id="16" dur="500"/>
                                        <p:tgtEl>
                                          <p:spTgt spid="3175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31756"/>
                                        </p:tgtEl>
                                        <p:attrNameLst>
                                          <p:attrName>style.visibility</p:attrName>
                                        </p:attrNameLst>
                                      </p:cBhvr>
                                      <p:to>
                                        <p:strVal val="visible"/>
                                      </p:to>
                                    </p:set>
                                    <p:animEffect transition="in" filter="blinds(horizontal)">
                                      <p:cBhvr>
                                        <p:cTn id="25" dur="500"/>
                                        <p:tgtEl>
                                          <p:spTgt spid="317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autoUpdateAnimBg="0"/>
      <p:bldP spid="6" grpId="0" autoUpdateAnimBg="0"/>
      <p:bldP spid="1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8D27976-86E9-4369-8B3D-2ED91D636FD5}" type="slidenum">
              <a:rPr lang="en-GB" altLang="zh-CN" sz="1200" b="0">
                <a:solidFill>
                  <a:schemeClr val="bg1"/>
                </a:solidFill>
              </a:rPr>
              <a:pPr/>
              <a:t>19</a:t>
            </a:fld>
            <a:endParaRPr lang="en-GB" altLang="zh-CN" sz="1200" b="0">
              <a:solidFill>
                <a:schemeClr val="bg1"/>
              </a:solidFill>
            </a:endParaRPr>
          </a:p>
        </p:txBody>
      </p:sp>
      <p:sp>
        <p:nvSpPr>
          <p:cNvPr id="499717" name="Rectangle 5"/>
          <p:cNvSpPr>
            <a:spLocks noChangeArrowheads="1"/>
          </p:cNvSpPr>
          <p:nvPr/>
        </p:nvSpPr>
        <p:spPr bwMode="auto">
          <a:xfrm>
            <a:off x="900113" y="1119982"/>
            <a:ext cx="2447925" cy="566737"/>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en-US" altLang="zh-CN" sz="24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曲线方程：</a:t>
            </a:r>
          </a:p>
        </p:txBody>
      </p:sp>
      <p:sp>
        <p:nvSpPr>
          <p:cNvPr id="3277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Rectangle 5"/>
          <p:cNvSpPr>
            <a:spLocks noChangeArrowheads="1"/>
          </p:cNvSpPr>
          <p:nvPr/>
        </p:nvSpPr>
        <p:spPr bwMode="auto">
          <a:xfrm>
            <a:off x="900113" y="1835150"/>
            <a:ext cx="2447925" cy="566738"/>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en-US" altLang="zh-CN" sz="24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曲线方程：</a:t>
            </a:r>
          </a:p>
        </p:txBody>
      </p:sp>
      <p:sp>
        <p:nvSpPr>
          <p:cNvPr id="3277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2777" name="对象 7"/>
          <p:cNvGraphicFramePr>
            <a:graphicFrameLocks noChangeAspect="1"/>
          </p:cNvGraphicFramePr>
          <p:nvPr>
            <p:extLst>
              <p:ext uri="{D42A27DB-BD31-4B8C-83A1-F6EECF244321}">
                <p14:modId xmlns:p14="http://schemas.microsoft.com/office/powerpoint/2010/main" val="3897301813"/>
              </p:ext>
            </p:extLst>
          </p:nvPr>
        </p:nvGraphicFramePr>
        <p:xfrm>
          <a:off x="3814798" y="1209428"/>
          <a:ext cx="3586163" cy="396875"/>
        </p:xfrm>
        <a:graphic>
          <a:graphicData uri="http://schemas.openxmlformats.org/presentationml/2006/ole">
            <mc:AlternateContent xmlns:mc="http://schemas.openxmlformats.org/markup-compatibility/2006">
              <mc:Choice xmlns:v="urn:schemas-microsoft-com:vml" Requires="v">
                <p:oleObj spid="_x0000_s39962" name="Equation" r:id="rId3" imgW="2070100" imgH="228600" progId="Equation.DSMT4">
                  <p:embed/>
                </p:oleObj>
              </mc:Choice>
              <mc:Fallback>
                <p:oleObj name="Equation" r:id="rId3" imgW="20701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798" y="1209428"/>
                        <a:ext cx="3586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2779" name="对象 10"/>
          <p:cNvGraphicFramePr>
            <a:graphicFrameLocks noChangeAspect="1"/>
          </p:cNvGraphicFramePr>
          <p:nvPr/>
        </p:nvGraphicFramePr>
        <p:xfrm>
          <a:off x="3856038" y="1903413"/>
          <a:ext cx="1436687" cy="395287"/>
        </p:xfrm>
        <a:graphic>
          <a:graphicData uri="http://schemas.openxmlformats.org/presentationml/2006/ole">
            <mc:AlternateContent xmlns:mc="http://schemas.openxmlformats.org/markup-compatibility/2006">
              <mc:Choice xmlns:v="urn:schemas-microsoft-com:vml" Requires="v">
                <p:oleObj spid="_x0000_s39963" name="Equation" r:id="rId5" imgW="825500" imgH="228600" progId="Equation.DSMT4">
                  <p:embed/>
                </p:oleObj>
              </mc:Choice>
              <mc:Fallback>
                <p:oleObj name="Equation" r:id="rId5" imgW="8255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6038" y="1903413"/>
                        <a:ext cx="143668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Comment 2">
            <a:hlinkClick r:id="rId7" action="ppaction://hlinksldjump"/>
          </p:cNvPr>
          <p:cNvSpPr>
            <a:spLocks noChangeArrowheads="1"/>
          </p:cNvSpPr>
          <p:nvPr/>
        </p:nvSpPr>
        <p:spPr bwMode="auto">
          <a:xfrm>
            <a:off x="636588" y="620713"/>
            <a:ext cx="5103812"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zh-CN" altLang="en-US" sz="2800">
                <a:solidFill>
                  <a:srgbClr val="336699"/>
                </a:solidFill>
                <a:latin typeface="微软雅黑" panose="020B0503020204020204" pitchFamily="34" charset="-122"/>
                <a:ea typeface="微软雅黑" panose="020B0503020204020204" pitchFamily="34" charset="-122"/>
              </a:rPr>
              <a:t>价格变动的蒙代尔</a:t>
            </a:r>
            <a:r>
              <a:rPr lang="en-US" altLang="zh-CN" sz="2800">
                <a:solidFill>
                  <a:srgbClr val="336699"/>
                </a:solidFill>
                <a:latin typeface="微软雅黑" panose="020B0503020204020204" pitchFamily="34" charset="-122"/>
                <a:ea typeface="微软雅黑" panose="020B0503020204020204" pitchFamily="34" charset="-122"/>
              </a:rPr>
              <a:t>-</a:t>
            </a:r>
            <a:r>
              <a:rPr lang="zh-CN" altLang="en-US" sz="2800">
                <a:solidFill>
                  <a:srgbClr val="336699"/>
                </a:solidFill>
                <a:latin typeface="微软雅黑" panose="020B0503020204020204" pitchFamily="34" charset="-122"/>
                <a:ea typeface="微软雅黑" panose="020B0503020204020204" pitchFamily="34" charset="-122"/>
              </a:rPr>
              <a:t>弗莱明模型</a:t>
            </a:r>
            <a:r>
              <a:rPr lang="zh-CN" altLang="en-US" sz="2800" b="0">
                <a:solidFill>
                  <a:srgbClr val="006699"/>
                </a:solidFill>
                <a:latin typeface="微软雅黑" panose="020B0503020204020204" pitchFamily="34" charset="-122"/>
                <a:ea typeface="微软雅黑" panose="020B0503020204020204" pitchFamily="34" charset="-122"/>
              </a:rPr>
              <a:t> </a:t>
            </a:r>
          </a:p>
        </p:txBody>
      </p:sp>
      <p:sp>
        <p:nvSpPr>
          <p:cNvPr id="16" name="Rectangle 4"/>
          <p:cNvSpPr>
            <a:spLocks noChangeArrowheads="1"/>
          </p:cNvSpPr>
          <p:nvPr/>
        </p:nvSpPr>
        <p:spPr bwMode="auto">
          <a:xfrm>
            <a:off x="1187450" y="2698750"/>
            <a:ext cx="3529013" cy="3240088"/>
          </a:xfrm>
          <a:prstGeom prst="rect">
            <a:avLst/>
          </a:prstGeom>
          <a:noFill/>
          <a:ln w="9525">
            <a:noFill/>
            <a:miter lim="800000"/>
            <a:headEnd/>
            <a:tailEnd/>
          </a:ln>
          <a:effectLst/>
        </p:spPr>
        <p:txBody>
          <a:bodyPr/>
          <a:lstStyle/>
          <a:p>
            <a:pPr marL="273050" indent="-273050" algn="just">
              <a:spcBef>
                <a:spcPts val="600"/>
              </a:spcBef>
              <a:buClr>
                <a:srgbClr val="FF6600"/>
              </a:buClr>
              <a:buSzPct val="100000"/>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mn-ea"/>
                <a:ea typeface="+mn-ea"/>
                <a:cs typeface="Times New Roman" pitchFamily="18" charset="0"/>
              </a:rPr>
              <a:t>由于物价水平发生变动，两个市场的均衡也会发生相应的变化：从</a:t>
            </a:r>
            <a:r>
              <a:rPr kumimoji="1" lang="en-US" altLang="zh-CN" sz="20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LM</a:t>
            </a:r>
            <a:r>
              <a:rPr kumimoji="1" lang="en-US" altLang="zh-CN" sz="2000" baseline="300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a:t>
            </a:r>
            <a:r>
              <a:rPr kumimoji="1" lang="zh-CN" altLang="en-US" sz="2000" dirty="0">
                <a:solidFill>
                  <a:schemeClr val="tx1"/>
                </a:solidFill>
                <a:effectLst>
                  <a:outerShdw blurRad="38100" dist="38100" dir="2700000" algn="tl">
                    <a:srgbClr val="C0C0C0"/>
                  </a:outerShdw>
                </a:effectLst>
                <a:latin typeface="+mn-ea"/>
                <a:ea typeface="+mn-ea"/>
                <a:cs typeface="Times New Roman" pitchFamily="18" charset="0"/>
              </a:rPr>
              <a:t>看，当物价水平下降时，实际货币供给将增加，这样</a:t>
            </a:r>
            <a:r>
              <a:rPr kumimoji="1" lang="en-US" altLang="zh-CN" sz="20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LM</a:t>
            </a:r>
            <a:r>
              <a:rPr kumimoji="1" lang="en-US" altLang="zh-CN" sz="2000" baseline="300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a:t>
            </a:r>
            <a:r>
              <a:rPr kumimoji="1" lang="zh-CN" altLang="en-US" sz="2000" dirty="0">
                <a:solidFill>
                  <a:schemeClr val="tx1"/>
                </a:solidFill>
                <a:effectLst>
                  <a:outerShdw blurRad="38100" dist="38100" dir="2700000" algn="tl">
                    <a:srgbClr val="C0C0C0"/>
                  </a:outerShdw>
                </a:effectLst>
                <a:latin typeface="+mn-ea"/>
                <a:ea typeface="+mn-ea"/>
                <a:cs typeface="Times New Roman" pitchFamily="18" charset="0"/>
              </a:rPr>
              <a:t>就会向右移动，因此货币市场均衡时的产出水平增加；</a:t>
            </a:r>
            <a:r>
              <a:rPr kumimoji="1" lang="zh-CN" altLang="en-US" sz="20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从</a:t>
            </a:r>
            <a:r>
              <a:rPr kumimoji="1" lang="en-US" altLang="zh-CN" sz="20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IS</a:t>
            </a:r>
            <a:r>
              <a:rPr kumimoji="1" lang="en-US" altLang="zh-CN" sz="2000" baseline="300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a:t>
            </a:r>
            <a:r>
              <a:rPr kumimoji="1" lang="zh-CN" altLang="en-US" sz="2000" dirty="0">
                <a:solidFill>
                  <a:schemeClr val="tx1"/>
                </a:solidFill>
                <a:effectLst>
                  <a:outerShdw blurRad="38100" dist="38100" dir="2700000" algn="tl">
                    <a:srgbClr val="C0C0C0"/>
                  </a:outerShdw>
                </a:effectLst>
                <a:latin typeface="+mn-ea"/>
                <a:ea typeface="+mn-ea"/>
                <a:cs typeface="Times New Roman" pitchFamily="18" charset="0"/>
              </a:rPr>
              <a:t>看，它不受价格下跌的影响，因而其位置不会发生移动</a:t>
            </a:r>
            <a:endParaRPr kumimoji="1" lang="en-US" altLang="zh-CN" sz="2000" dirty="0">
              <a:solidFill>
                <a:schemeClr val="tx1"/>
              </a:solidFill>
              <a:effectLst>
                <a:outerShdw blurRad="38100" dist="38100" dir="2700000" algn="tl">
                  <a:srgbClr val="C0C0C0"/>
                </a:outerShdw>
              </a:effectLst>
              <a:latin typeface="+mn-ea"/>
              <a:ea typeface="+mn-ea"/>
              <a:cs typeface="Times New Roman" pitchFamily="18" charset="0"/>
            </a:endParaRPr>
          </a:p>
        </p:txBody>
      </p:sp>
      <p:grpSp>
        <p:nvGrpSpPr>
          <p:cNvPr id="2" name="Group 17"/>
          <p:cNvGrpSpPr>
            <a:grpSpLocks/>
          </p:cNvGrpSpPr>
          <p:nvPr/>
        </p:nvGrpSpPr>
        <p:grpSpPr bwMode="auto">
          <a:xfrm>
            <a:off x="5713413" y="2036763"/>
            <a:ext cx="2959100" cy="4068762"/>
            <a:chOff x="4229" y="2153"/>
            <a:chExt cx="3376" cy="5227"/>
          </a:xfrm>
        </p:grpSpPr>
        <p:sp>
          <p:nvSpPr>
            <p:cNvPr id="32784" name="Line 53"/>
            <p:cNvSpPr>
              <a:spLocks noChangeShapeType="1"/>
            </p:cNvSpPr>
            <p:nvPr/>
          </p:nvSpPr>
          <p:spPr bwMode="auto">
            <a:xfrm>
              <a:off x="4455" y="2223"/>
              <a:ext cx="0" cy="2290"/>
            </a:xfrm>
            <a:prstGeom prst="line">
              <a:avLst/>
            </a:prstGeom>
            <a:noFill/>
            <a:ln w="28575">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2785" name="Line 52"/>
            <p:cNvSpPr>
              <a:spLocks noChangeShapeType="1"/>
            </p:cNvSpPr>
            <p:nvPr/>
          </p:nvSpPr>
          <p:spPr bwMode="auto">
            <a:xfrm>
              <a:off x="4455" y="4513"/>
              <a:ext cx="2730" cy="0"/>
            </a:xfrm>
            <a:prstGeom prst="line">
              <a:avLst/>
            </a:prstGeom>
            <a:noFill/>
            <a:ln w="28575">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6" name="Line 51"/>
            <p:cNvSpPr>
              <a:spLocks noChangeShapeType="1"/>
            </p:cNvSpPr>
            <p:nvPr/>
          </p:nvSpPr>
          <p:spPr bwMode="auto">
            <a:xfrm flipH="1">
              <a:off x="4470" y="3039"/>
              <a:ext cx="62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7" name="Line 50"/>
            <p:cNvSpPr>
              <a:spLocks noChangeShapeType="1"/>
            </p:cNvSpPr>
            <p:nvPr/>
          </p:nvSpPr>
          <p:spPr bwMode="auto">
            <a:xfrm flipH="1">
              <a:off x="4440" y="3524"/>
              <a:ext cx="147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Line 49"/>
            <p:cNvSpPr>
              <a:spLocks noChangeShapeType="1"/>
            </p:cNvSpPr>
            <p:nvPr/>
          </p:nvSpPr>
          <p:spPr bwMode="auto">
            <a:xfrm>
              <a:off x="5925" y="2594"/>
              <a:ext cx="0" cy="1928"/>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Line 48"/>
            <p:cNvSpPr>
              <a:spLocks noChangeShapeType="1"/>
            </p:cNvSpPr>
            <p:nvPr/>
          </p:nvSpPr>
          <p:spPr bwMode="auto">
            <a:xfrm>
              <a:off x="5070" y="2589"/>
              <a:ext cx="0" cy="1928"/>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Text Box 47"/>
            <p:cNvSpPr txBox="1">
              <a:spLocks noChangeArrowheads="1"/>
            </p:cNvSpPr>
            <p:nvPr/>
          </p:nvSpPr>
          <p:spPr bwMode="auto">
            <a:xfrm>
              <a:off x="4241" y="2813"/>
              <a:ext cx="28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ε</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791" name="Text Box 46"/>
            <p:cNvSpPr txBox="1">
              <a:spLocks noChangeArrowheads="1"/>
            </p:cNvSpPr>
            <p:nvPr/>
          </p:nvSpPr>
          <p:spPr bwMode="auto">
            <a:xfrm>
              <a:off x="4241" y="3372"/>
              <a:ext cx="28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ε</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792" name="Text Box 45"/>
            <p:cNvSpPr txBox="1">
              <a:spLocks noChangeArrowheads="1"/>
            </p:cNvSpPr>
            <p:nvPr/>
          </p:nvSpPr>
          <p:spPr bwMode="auto">
            <a:xfrm>
              <a:off x="4260" y="2153"/>
              <a:ext cx="22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ε</a:t>
              </a:r>
            </a:p>
          </p:txBody>
        </p:sp>
        <p:sp>
          <p:nvSpPr>
            <p:cNvPr id="32793" name="Text Box 44"/>
            <p:cNvSpPr txBox="1">
              <a:spLocks noChangeArrowheads="1"/>
            </p:cNvSpPr>
            <p:nvPr/>
          </p:nvSpPr>
          <p:spPr bwMode="auto">
            <a:xfrm>
              <a:off x="4245" y="4370"/>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32794" name="Text Box 43"/>
            <p:cNvSpPr txBox="1">
              <a:spLocks noChangeArrowheads="1"/>
            </p:cNvSpPr>
            <p:nvPr/>
          </p:nvSpPr>
          <p:spPr bwMode="auto">
            <a:xfrm>
              <a:off x="4905" y="4504"/>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795" name="Text Box 42"/>
            <p:cNvSpPr txBox="1">
              <a:spLocks noChangeArrowheads="1"/>
            </p:cNvSpPr>
            <p:nvPr/>
          </p:nvSpPr>
          <p:spPr bwMode="auto">
            <a:xfrm>
              <a:off x="5820" y="4518"/>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796" name="Text Box 41"/>
            <p:cNvSpPr txBox="1">
              <a:spLocks noChangeArrowheads="1"/>
            </p:cNvSpPr>
            <p:nvPr/>
          </p:nvSpPr>
          <p:spPr bwMode="auto">
            <a:xfrm>
              <a:off x="7245" y="440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32797" name="Line 40"/>
            <p:cNvSpPr>
              <a:spLocks noChangeShapeType="1"/>
            </p:cNvSpPr>
            <p:nvPr/>
          </p:nvSpPr>
          <p:spPr bwMode="auto">
            <a:xfrm>
              <a:off x="4455" y="4875"/>
              <a:ext cx="0" cy="2210"/>
            </a:xfrm>
            <a:prstGeom prst="line">
              <a:avLst/>
            </a:prstGeom>
            <a:noFill/>
            <a:ln w="28575">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2798" name="Line 39"/>
            <p:cNvSpPr>
              <a:spLocks noChangeShapeType="1"/>
            </p:cNvSpPr>
            <p:nvPr/>
          </p:nvSpPr>
          <p:spPr bwMode="auto">
            <a:xfrm>
              <a:off x="4455" y="7085"/>
              <a:ext cx="2835" cy="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9" name="Line 38"/>
            <p:cNvSpPr>
              <a:spLocks noChangeShapeType="1"/>
            </p:cNvSpPr>
            <p:nvPr/>
          </p:nvSpPr>
          <p:spPr bwMode="auto">
            <a:xfrm>
              <a:off x="5925" y="4843"/>
              <a:ext cx="0" cy="222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0" name="Line 37"/>
            <p:cNvSpPr>
              <a:spLocks noChangeShapeType="1"/>
            </p:cNvSpPr>
            <p:nvPr/>
          </p:nvSpPr>
          <p:spPr bwMode="auto">
            <a:xfrm flipH="1">
              <a:off x="4434" y="6485"/>
              <a:ext cx="147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1" name="Line 36"/>
            <p:cNvSpPr>
              <a:spLocks noChangeShapeType="1"/>
            </p:cNvSpPr>
            <p:nvPr/>
          </p:nvSpPr>
          <p:spPr bwMode="auto">
            <a:xfrm>
              <a:off x="5055" y="4843"/>
              <a:ext cx="0" cy="222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2" name="Line 35"/>
            <p:cNvSpPr>
              <a:spLocks noChangeShapeType="1"/>
            </p:cNvSpPr>
            <p:nvPr/>
          </p:nvSpPr>
          <p:spPr bwMode="auto">
            <a:xfrm flipH="1">
              <a:off x="4438" y="5626"/>
              <a:ext cx="62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3" name="Text Box 32"/>
            <p:cNvSpPr txBox="1">
              <a:spLocks noChangeArrowheads="1"/>
            </p:cNvSpPr>
            <p:nvPr/>
          </p:nvSpPr>
          <p:spPr bwMode="auto">
            <a:xfrm>
              <a:off x="5790" y="708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804" name="Text Box 31"/>
            <p:cNvSpPr txBox="1">
              <a:spLocks noChangeArrowheads="1"/>
            </p:cNvSpPr>
            <p:nvPr/>
          </p:nvSpPr>
          <p:spPr bwMode="auto">
            <a:xfrm>
              <a:off x="4890" y="708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805" name="Text Box 30"/>
            <p:cNvSpPr txBox="1">
              <a:spLocks noChangeArrowheads="1"/>
            </p:cNvSpPr>
            <p:nvPr/>
          </p:nvSpPr>
          <p:spPr bwMode="auto">
            <a:xfrm>
              <a:off x="4245" y="7022"/>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O</a:t>
              </a:r>
            </a:p>
          </p:txBody>
        </p:sp>
        <p:sp>
          <p:nvSpPr>
            <p:cNvPr id="32806" name="Text Box 29"/>
            <p:cNvSpPr txBox="1">
              <a:spLocks noChangeArrowheads="1"/>
            </p:cNvSpPr>
            <p:nvPr/>
          </p:nvSpPr>
          <p:spPr bwMode="auto">
            <a:xfrm>
              <a:off x="7290" y="6938"/>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Y</a:t>
              </a:r>
            </a:p>
          </p:txBody>
        </p:sp>
        <p:sp>
          <p:nvSpPr>
            <p:cNvPr id="32807" name="Text Box 28"/>
            <p:cNvSpPr txBox="1">
              <a:spLocks noChangeArrowheads="1"/>
            </p:cNvSpPr>
            <p:nvPr/>
          </p:nvSpPr>
          <p:spPr bwMode="auto">
            <a:xfrm>
              <a:off x="4233" y="6320"/>
              <a:ext cx="31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a:t>
              </a:r>
              <a:r>
                <a:rPr lang="en-US" altLang="zh-CN" sz="1400" baseline="-30000">
                  <a:solidFill>
                    <a:srgbClr val="336699"/>
                  </a:solidFill>
                  <a:latin typeface="Times New Roman" panose="02020603050405020304" pitchFamily="18" charset="0"/>
                  <a:cs typeface="Times New Roman" panose="02020603050405020304" pitchFamily="18" charset="0"/>
                </a:rPr>
                <a:t>2</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808" name="Text Box 27"/>
            <p:cNvSpPr txBox="1">
              <a:spLocks noChangeArrowheads="1"/>
            </p:cNvSpPr>
            <p:nvPr/>
          </p:nvSpPr>
          <p:spPr bwMode="auto">
            <a:xfrm>
              <a:off x="4229" y="5454"/>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a:t>
              </a:r>
              <a:r>
                <a:rPr lang="en-US" altLang="zh-CN" sz="1400" baseline="-30000">
                  <a:solidFill>
                    <a:srgbClr val="336699"/>
                  </a:solidFill>
                  <a:latin typeface="Times New Roman" panose="02020603050405020304" pitchFamily="18" charset="0"/>
                  <a:cs typeface="Times New Roman" panose="02020603050405020304" pitchFamily="18" charset="0"/>
                </a:rPr>
                <a:t>1</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809" name="Text Box 26"/>
            <p:cNvSpPr txBox="1">
              <a:spLocks noChangeArrowheads="1"/>
            </p:cNvSpPr>
            <p:nvPr/>
          </p:nvSpPr>
          <p:spPr bwMode="auto">
            <a:xfrm>
              <a:off x="4245" y="475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P</a:t>
              </a:r>
            </a:p>
          </p:txBody>
        </p:sp>
        <p:sp>
          <p:nvSpPr>
            <p:cNvPr id="32810" name="Text Box 25"/>
            <p:cNvSpPr txBox="1">
              <a:spLocks noChangeArrowheads="1"/>
            </p:cNvSpPr>
            <p:nvPr/>
          </p:nvSpPr>
          <p:spPr bwMode="auto">
            <a:xfrm>
              <a:off x="6755" y="3802"/>
              <a:ext cx="3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IS</a:t>
              </a:r>
              <a:r>
                <a:rPr lang="en-US" altLang="zh-CN" sz="1400" baseline="30000">
                  <a:solidFill>
                    <a:srgbClr val="336699"/>
                  </a:solidFill>
                  <a:latin typeface="Times New Roman" panose="02020603050405020304" pitchFamily="18" charset="0"/>
                  <a:cs typeface="Times New Roman" panose="02020603050405020304" pitchFamily="18" charset="0"/>
                </a:rPr>
                <a:t>*</a:t>
              </a:r>
              <a:endParaRPr lang="en-US" altLang="zh-CN" sz="1400">
                <a:solidFill>
                  <a:srgbClr val="336699"/>
                </a:solidFill>
                <a:latin typeface="Times New Roman" panose="02020603050405020304" pitchFamily="18" charset="0"/>
                <a:cs typeface="Times New Roman" panose="02020603050405020304" pitchFamily="18" charset="0"/>
              </a:endParaRPr>
            </a:p>
          </p:txBody>
        </p:sp>
        <p:sp>
          <p:nvSpPr>
            <p:cNvPr id="32811" name="Text Box 24"/>
            <p:cNvSpPr txBox="1">
              <a:spLocks noChangeArrowheads="1"/>
            </p:cNvSpPr>
            <p:nvPr/>
          </p:nvSpPr>
          <p:spPr bwMode="auto">
            <a:xfrm>
              <a:off x="6821" y="6583"/>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AD</a:t>
              </a:r>
            </a:p>
          </p:txBody>
        </p:sp>
        <p:sp>
          <p:nvSpPr>
            <p:cNvPr id="32812" name="Arc 23"/>
            <p:cNvSpPr>
              <a:spLocks/>
            </p:cNvSpPr>
            <p:nvPr/>
          </p:nvSpPr>
          <p:spPr bwMode="auto">
            <a:xfrm rot="-121358" flipH="1" flipV="1">
              <a:off x="4814" y="4377"/>
              <a:ext cx="2041" cy="2381"/>
            </a:xfrm>
            <a:custGeom>
              <a:avLst/>
              <a:gdLst>
                <a:gd name="T0" fmla="*/ 0 w 20804"/>
                <a:gd name="T1" fmla="*/ 0 h 21563"/>
                <a:gd name="T2" fmla="*/ 0 w 20804"/>
                <a:gd name="T3" fmla="*/ 0 h 21563"/>
                <a:gd name="T4" fmla="*/ 0 w 20804"/>
                <a:gd name="T5" fmla="*/ 0 h 21563"/>
                <a:gd name="T6" fmla="*/ 0 60000 65536"/>
                <a:gd name="T7" fmla="*/ 0 60000 65536"/>
                <a:gd name="T8" fmla="*/ 0 60000 65536"/>
              </a:gdLst>
              <a:ahLst/>
              <a:cxnLst>
                <a:cxn ang="T6">
                  <a:pos x="T0" y="T1"/>
                </a:cxn>
                <a:cxn ang="T7">
                  <a:pos x="T2" y="T3"/>
                </a:cxn>
                <a:cxn ang="T8">
                  <a:pos x="T4" y="T5"/>
                </a:cxn>
              </a:cxnLst>
              <a:rect l="0" t="0" r="r" b="b"/>
              <a:pathLst>
                <a:path w="20804" h="21563" fill="none" extrusionOk="0">
                  <a:moveTo>
                    <a:pt x="1264" y="0"/>
                  </a:moveTo>
                  <a:cubicBezTo>
                    <a:pt x="10473" y="540"/>
                    <a:pt x="18322" y="6868"/>
                    <a:pt x="20803" y="15752"/>
                  </a:cubicBezTo>
                </a:path>
                <a:path w="20804" h="21563" stroke="0" extrusionOk="0">
                  <a:moveTo>
                    <a:pt x="1264" y="0"/>
                  </a:moveTo>
                  <a:cubicBezTo>
                    <a:pt x="10473" y="540"/>
                    <a:pt x="18322" y="6868"/>
                    <a:pt x="20803" y="15752"/>
                  </a:cubicBezTo>
                  <a:lnTo>
                    <a:pt x="0" y="21563"/>
                  </a:lnTo>
                  <a:lnTo>
                    <a:pt x="1264" y="0"/>
                  </a:lnTo>
                  <a:close/>
                </a:path>
              </a:pathLst>
            </a:custGeom>
            <a:noFill/>
            <a:ln w="3492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32813" name="AutoShape 22"/>
            <p:cNvCxnSpPr>
              <a:cxnSpLocks noChangeShapeType="1"/>
            </p:cNvCxnSpPr>
            <p:nvPr/>
          </p:nvCxnSpPr>
          <p:spPr bwMode="auto">
            <a:xfrm>
              <a:off x="4650" y="2768"/>
              <a:ext cx="1984" cy="1191"/>
            </a:xfrm>
            <a:prstGeom prst="straightConnector1">
              <a:avLst/>
            </a:prstGeom>
            <a:noFill/>
            <a:ln w="34925">
              <a:solidFill>
                <a:srgbClr val="800000"/>
              </a:solidFill>
              <a:round/>
              <a:headEnd/>
              <a:tailEnd/>
            </a:ln>
            <a:extLst>
              <a:ext uri="{909E8E84-426E-40DD-AFC4-6F175D3DCCD1}">
                <a14:hiddenFill xmlns:a14="http://schemas.microsoft.com/office/drawing/2010/main">
                  <a:noFill/>
                </a14:hiddenFill>
              </a:ext>
            </a:extLst>
          </p:spPr>
        </p:cxnSp>
        <p:sp>
          <p:nvSpPr>
            <p:cNvPr id="32814" name="Text Box 20"/>
            <p:cNvSpPr txBox="1">
              <a:spLocks noChangeArrowheads="1"/>
            </p:cNvSpPr>
            <p:nvPr/>
          </p:nvSpPr>
          <p:spPr bwMode="auto">
            <a:xfrm>
              <a:off x="4814" y="2223"/>
              <a:ext cx="73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LM</a:t>
              </a:r>
              <a:r>
                <a:rPr lang="en-US" altLang="zh-CN" sz="1400" baseline="30000">
                  <a:solidFill>
                    <a:srgbClr val="336699"/>
                  </a:solidFill>
                  <a:latin typeface="Times New Roman" panose="02020603050405020304" pitchFamily="18" charset="0"/>
                  <a:cs typeface="Times New Roman" panose="02020603050405020304" pitchFamily="18" charset="0"/>
                </a:rPr>
                <a:t>*</a:t>
              </a:r>
              <a:r>
                <a:rPr lang="en-US" altLang="zh-CN" sz="1400">
                  <a:solidFill>
                    <a:srgbClr val="336699"/>
                  </a:solidFill>
                  <a:latin typeface="Times New Roman" panose="02020603050405020304" pitchFamily="18" charset="0"/>
                  <a:cs typeface="Times New Roman" panose="02020603050405020304" pitchFamily="18" charset="0"/>
                </a:rPr>
                <a:t>(P</a:t>
              </a:r>
              <a:r>
                <a:rPr lang="en-US" altLang="zh-CN" sz="1400" baseline="-30000">
                  <a:solidFill>
                    <a:srgbClr val="336699"/>
                  </a:solidFill>
                  <a:latin typeface="Times New Roman" panose="02020603050405020304" pitchFamily="18" charset="0"/>
                  <a:cs typeface="Times New Roman" panose="02020603050405020304" pitchFamily="18" charset="0"/>
                </a:rPr>
                <a:t>1</a:t>
              </a:r>
              <a:r>
                <a:rPr lang="en-US" altLang="zh-CN" sz="1400">
                  <a:solidFill>
                    <a:srgbClr val="336699"/>
                  </a:solidFill>
                  <a:latin typeface="Times New Roman" panose="02020603050405020304" pitchFamily="18" charset="0"/>
                  <a:cs typeface="Times New Roman" panose="02020603050405020304" pitchFamily="18" charset="0"/>
                </a:rPr>
                <a:t>)</a:t>
              </a:r>
            </a:p>
          </p:txBody>
        </p:sp>
        <p:sp>
          <p:nvSpPr>
            <p:cNvPr id="32815" name="Text Box 19"/>
            <p:cNvSpPr txBox="1">
              <a:spLocks noChangeArrowheads="1"/>
            </p:cNvSpPr>
            <p:nvPr/>
          </p:nvSpPr>
          <p:spPr bwMode="auto">
            <a:xfrm>
              <a:off x="5774" y="2253"/>
              <a:ext cx="73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400">
                  <a:solidFill>
                    <a:srgbClr val="336699"/>
                  </a:solidFill>
                  <a:latin typeface="Times New Roman" panose="02020603050405020304" pitchFamily="18" charset="0"/>
                  <a:cs typeface="Times New Roman" panose="02020603050405020304" pitchFamily="18" charset="0"/>
                </a:rPr>
                <a:t>LM</a:t>
              </a:r>
              <a:r>
                <a:rPr lang="en-US" altLang="zh-CN" sz="1400" baseline="30000">
                  <a:solidFill>
                    <a:srgbClr val="336699"/>
                  </a:solidFill>
                  <a:latin typeface="Times New Roman" panose="02020603050405020304" pitchFamily="18" charset="0"/>
                  <a:cs typeface="Times New Roman" panose="02020603050405020304" pitchFamily="18" charset="0"/>
                </a:rPr>
                <a:t>*</a:t>
              </a:r>
              <a:r>
                <a:rPr lang="en-US" altLang="zh-CN" sz="1400">
                  <a:solidFill>
                    <a:srgbClr val="336699"/>
                  </a:solidFill>
                  <a:latin typeface="Times New Roman" panose="02020603050405020304" pitchFamily="18" charset="0"/>
                  <a:cs typeface="Times New Roman" panose="02020603050405020304" pitchFamily="18" charset="0"/>
                </a:rPr>
                <a:t>(P</a:t>
              </a:r>
              <a:r>
                <a:rPr lang="en-US" altLang="zh-CN" sz="1400" baseline="-30000">
                  <a:solidFill>
                    <a:srgbClr val="336699"/>
                  </a:solidFill>
                  <a:latin typeface="Times New Roman" panose="02020603050405020304" pitchFamily="18" charset="0"/>
                  <a:cs typeface="Times New Roman" panose="02020603050405020304" pitchFamily="18" charset="0"/>
                </a:rPr>
                <a:t>2</a:t>
              </a:r>
              <a:r>
                <a:rPr lang="en-US" altLang="zh-CN" sz="1400">
                  <a:solidFill>
                    <a:srgbClr val="336699"/>
                  </a:solidFill>
                  <a:latin typeface="Times New Roman" panose="02020603050405020304" pitchFamily="18" charset="0"/>
                  <a:cs typeface="Times New Roman" panose="02020603050405020304" pitchFamily="18" charset="0"/>
                </a:rPr>
                <a:t>)</a:t>
              </a:r>
            </a:p>
          </p:txBody>
        </p:sp>
        <p:cxnSp>
          <p:nvCxnSpPr>
            <p:cNvPr id="32816" name="AutoShape 18"/>
            <p:cNvCxnSpPr>
              <a:cxnSpLocks noChangeShapeType="1"/>
            </p:cNvCxnSpPr>
            <p:nvPr/>
          </p:nvCxnSpPr>
          <p:spPr bwMode="auto">
            <a:xfrm>
              <a:off x="5220" y="2768"/>
              <a:ext cx="554" cy="0"/>
            </a:xfrm>
            <a:prstGeom prst="straightConnector1">
              <a:avLst/>
            </a:prstGeom>
            <a:noFill/>
            <a:ln w="25400">
              <a:solidFill>
                <a:srgbClr val="009900"/>
              </a:solidFill>
              <a:round/>
              <a:headEnd/>
              <a:tailEnd type="triangle" w="med" len="med"/>
            </a:ln>
            <a:extLst>
              <a:ext uri="{909E8E84-426E-40DD-AFC4-6F175D3DCCD1}">
                <a14:hiddenFill xmlns:a14="http://schemas.microsoft.com/office/drawing/2010/main">
                  <a:noFill/>
                </a14:hiddenFill>
              </a:ext>
            </a:extLst>
          </p:spPr>
        </p:cxnSp>
      </p:grpSp>
      <p:sp>
        <p:nvSpPr>
          <p:cNvPr id="32783" name="矩形 2"/>
          <p:cNvSpPr>
            <a:spLocks noChangeArrowheads="1"/>
          </p:cNvSpPr>
          <p:nvPr/>
        </p:nvSpPr>
        <p:spPr bwMode="auto">
          <a:xfrm>
            <a:off x="395288" y="404813"/>
            <a:ext cx="8569325" cy="5832475"/>
          </a:xfrm>
          <a:prstGeom prst="rect">
            <a:avLst/>
          </a:prstGeom>
          <a:noFill/>
          <a:ln w="25400" cap="sq">
            <a:solidFill>
              <a:srgbClr val="00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a:p>
        </p:txBody>
      </p:sp>
    </p:spTree>
    <p:extLst>
      <p:ext uri="{BB962C8B-B14F-4D97-AF65-F5344CB8AC3E}">
        <p14:creationId xmlns:p14="http://schemas.microsoft.com/office/powerpoint/2010/main" val="2875207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9717"/>
                                        </p:tgtEl>
                                        <p:attrNameLst>
                                          <p:attrName>style.visibility</p:attrName>
                                        </p:attrNameLst>
                                      </p:cBhvr>
                                      <p:to>
                                        <p:strVal val="visible"/>
                                      </p:to>
                                    </p:set>
                                    <p:animEffect transition="in" filter="blinds(horizontal)">
                                      <p:cBhvr>
                                        <p:cTn id="12" dur="500"/>
                                        <p:tgtEl>
                                          <p:spTgt spid="499717"/>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2777"/>
                                        </p:tgtEl>
                                        <p:attrNameLst>
                                          <p:attrName>style.visibility</p:attrName>
                                        </p:attrNameLst>
                                      </p:cBhvr>
                                      <p:to>
                                        <p:strVal val="visible"/>
                                      </p:to>
                                    </p:set>
                                    <p:animEffect transition="in" filter="blinds(horizontal)">
                                      <p:cBhvr>
                                        <p:cTn id="16" dur="500"/>
                                        <p:tgtEl>
                                          <p:spTgt spid="3277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32779"/>
                                        </p:tgtEl>
                                        <p:attrNameLst>
                                          <p:attrName>style.visibility</p:attrName>
                                        </p:attrNameLst>
                                      </p:cBhvr>
                                      <p:to>
                                        <p:strVal val="visible"/>
                                      </p:to>
                                    </p:set>
                                    <p:animEffect transition="in" filter="blinds(horizontal)">
                                      <p:cBhvr>
                                        <p:cTn id="25" dur="500"/>
                                        <p:tgtEl>
                                          <p:spTgt spid="3277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wipe(up)">
                                      <p:cBhvr>
                                        <p:cTn id="30" dur="500"/>
                                        <p:tgtEl>
                                          <p:spTgt spid="16">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autoUpdateAnimBg="0"/>
      <p:bldP spid="10" grpId="0" autoUpdateAnimBg="0"/>
      <p:bldP spid="14" grpId="0" autoUpdateAnimBg="0"/>
      <p:bldP spid="1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D9250BD-4E4F-4363-929F-3A04EFB477E4}" type="slidenum">
              <a:rPr lang="en-GB" altLang="zh-CN" sz="1200" b="0">
                <a:solidFill>
                  <a:schemeClr val="bg1"/>
                </a:solidFill>
              </a:rPr>
              <a:pPr/>
              <a:t>2</a:t>
            </a:fld>
            <a:endParaRPr lang="en-GB" altLang="zh-CN" sz="1200" b="0">
              <a:solidFill>
                <a:schemeClr val="bg1"/>
              </a:solidFill>
            </a:endParaRPr>
          </a:p>
        </p:txBody>
      </p:sp>
      <p:sp>
        <p:nvSpPr>
          <p:cNvPr id="499714" name="Comment 2">
            <a:hlinkClick r:id="rId2" action="ppaction://hlinksldjump"/>
          </p:cNvPr>
          <p:cNvSpPr>
            <a:spLocks noChangeArrowheads="1"/>
          </p:cNvSpPr>
          <p:nvPr/>
        </p:nvSpPr>
        <p:spPr bwMode="auto">
          <a:xfrm>
            <a:off x="594194" y="1051074"/>
            <a:ext cx="4193830"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.1.1</a:t>
            </a:r>
            <a:r>
              <a:rPr lang="en-US" altLang="zh-CN" sz="2800" b="0" dirty="0" smtClean="0">
                <a:solidFill>
                  <a:srgbClr val="336699"/>
                </a:solidFill>
                <a:latin typeface="微软雅黑" panose="020B0503020204020204" pitchFamily="34" charset="-122"/>
                <a:ea typeface="微软雅黑" panose="020B0503020204020204" pitchFamily="34" charset="-122"/>
              </a:rPr>
              <a:t> </a:t>
            </a:r>
            <a:r>
              <a:rPr lang="zh-CN" altLang="en-US" sz="2800" dirty="0">
                <a:solidFill>
                  <a:srgbClr val="336699"/>
                </a:solidFill>
                <a:latin typeface="微软雅黑" panose="020B0503020204020204" pitchFamily="34" charset="-122"/>
                <a:ea typeface="微软雅黑" panose="020B0503020204020204" pitchFamily="34" charset="-122"/>
              </a:rPr>
              <a:t>国际收支平衡表</a:t>
            </a:r>
            <a:r>
              <a:rPr lang="zh-CN" altLang="en-US" sz="2800" b="0" dirty="0">
                <a:solidFill>
                  <a:srgbClr val="006699"/>
                </a:solidFill>
                <a:latin typeface="微软雅黑" panose="020B0503020204020204" pitchFamily="34" charset="-122"/>
                <a:ea typeface="微软雅黑" panose="020B0503020204020204" pitchFamily="34" charset="-122"/>
              </a:rPr>
              <a:t> </a:t>
            </a:r>
          </a:p>
        </p:txBody>
      </p:sp>
      <p:sp>
        <p:nvSpPr>
          <p:cNvPr id="499715" name="Comment 3">
            <a:hlinkClick r:id="rId3" action="ppaction://hlinksldjump"/>
          </p:cNvPr>
          <p:cNvSpPr>
            <a:spLocks noChangeArrowheads="1"/>
          </p:cNvSpPr>
          <p:nvPr/>
        </p:nvSpPr>
        <p:spPr bwMode="auto">
          <a:xfrm>
            <a:off x="589870" y="260648"/>
            <a:ext cx="4126146"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9</a:t>
            </a:r>
            <a:r>
              <a:rPr lang="en-US" altLang="zh-CN" sz="3200" dirty="0" smtClean="0">
                <a:solidFill>
                  <a:srgbClr val="336699"/>
                </a:solidFill>
                <a:latin typeface="微软雅黑" pitchFamily="34" charset="-122"/>
                <a:ea typeface="微软雅黑" pitchFamily="34" charset="-122"/>
                <a:cs typeface="Times New Roman" pitchFamily="18" charset="0"/>
              </a:rPr>
              <a:t>.1</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国际收支与汇率</a:t>
            </a:r>
            <a:endParaRPr lang="zh-CN" altLang="en-US" sz="3200" dirty="0">
              <a:solidFill>
                <a:srgbClr val="336699"/>
              </a:solidFill>
              <a:latin typeface="微软雅黑" pitchFamily="34" charset="-122"/>
              <a:ea typeface="微软雅黑" pitchFamily="34" charset="-122"/>
              <a:cs typeface="Times New Roman" pitchFamily="18" charset="0"/>
            </a:endParaRPr>
          </a:p>
        </p:txBody>
      </p:sp>
      <p:sp>
        <p:nvSpPr>
          <p:cNvPr id="499717" name="Rectangle 5"/>
          <p:cNvSpPr>
            <a:spLocks noChangeArrowheads="1"/>
          </p:cNvSpPr>
          <p:nvPr/>
        </p:nvSpPr>
        <p:spPr bwMode="auto">
          <a:xfrm>
            <a:off x="1042988" y="2165350"/>
            <a:ext cx="7200900" cy="4000500"/>
          </a:xfrm>
          <a:prstGeom prst="rect">
            <a:avLst/>
          </a:prstGeom>
          <a:noFill/>
          <a:ln w="9525">
            <a:noFill/>
            <a:miter lim="800000"/>
            <a:headEnd/>
            <a:tailEnd/>
          </a:ln>
          <a:effectLst/>
        </p:spPr>
        <p:txBody>
          <a:bodyPr/>
          <a:lstStyle/>
          <a:p>
            <a:pPr marL="273050" indent="-273050" algn="just">
              <a:spcBef>
                <a:spcPct val="200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国际收支是指一个国家的居民与其他国家的居民</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非居民</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之间因各种经济往来而发生的收入和支付</a:t>
            </a:r>
            <a:r>
              <a:rPr kumimoji="1" lang="zh-CN" altLang="en-US" sz="2400" b="0" dirty="0">
                <a:solidFill>
                  <a:schemeClr val="tx1"/>
                </a:solidFill>
                <a:latin typeface="黑体" pitchFamily="2" charset="-122"/>
                <a:ea typeface="黑体" pitchFamily="2" charset="-122"/>
                <a:cs typeface="Times New Roman" pitchFamily="18" charset="0"/>
              </a:rPr>
              <a:t>。</a:t>
            </a:r>
            <a:r>
              <a:rPr kumimoji="1" lang="zh-CN" altLang="en-US" sz="2800" b="0" dirty="0">
                <a:solidFill>
                  <a:schemeClr val="tx1"/>
                </a:solidFill>
                <a:latin typeface="黑体" pitchFamily="2" charset="-122"/>
                <a:ea typeface="黑体" pitchFamily="2" charset="-122"/>
                <a:cs typeface="Times New Roman" pitchFamily="18" charset="0"/>
              </a:rPr>
              <a:t> </a:t>
            </a:r>
          </a:p>
          <a:p>
            <a:pPr marL="273050" indent="-273050" algn="just">
              <a:spcBef>
                <a:spcPts val="18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要点： </a:t>
            </a:r>
          </a:p>
          <a:p>
            <a:pPr marL="534988" lvl="1" indent="-261938" algn="just">
              <a:spcBef>
                <a:spcPct val="20000"/>
              </a:spcBef>
              <a:buClr>
                <a:srgbClr val="FF6600"/>
              </a:buClr>
              <a:buFontTx/>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国际收支是一个流量</a:t>
            </a:r>
            <a:r>
              <a:rPr kumimoji="1" lang="zh-CN" altLang="en-US" sz="2400" dirty="0">
                <a:effectLst>
                  <a:outerShdw blurRad="38100" dist="38100" dir="2700000" algn="tl">
                    <a:srgbClr val="C0C0C0"/>
                  </a:outerShdw>
                </a:effectLst>
                <a:latin typeface="楷体" pitchFamily="49" charset="-122"/>
                <a:ea typeface="楷体" pitchFamily="49" charset="-122"/>
              </a:rPr>
              <a:t> </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endParaRPr>
          </a:p>
          <a:p>
            <a:pPr marL="534988" lvl="1" indent="-261938" algn="just">
              <a:spcBef>
                <a:spcPct val="20000"/>
              </a:spcBef>
              <a:buClr>
                <a:srgbClr val="FF6600"/>
              </a:buClr>
              <a:buFontTx/>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国际收支反映的是以货币数量记录的全部国际经济交易</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endParaRPr>
          </a:p>
          <a:p>
            <a:pPr marL="534988" lvl="1" indent="-261938" algn="just">
              <a:spcBef>
                <a:spcPct val="20000"/>
              </a:spcBef>
              <a:buClr>
                <a:srgbClr val="FF6600"/>
              </a:buClr>
              <a:buFontTx/>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国际收支记录的是居民与非居民（他国居民）发生的经济交易 </a:t>
            </a:r>
          </a:p>
        </p:txBody>
      </p:sp>
    </p:spTree>
    <p:extLst>
      <p:ext uri="{BB962C8B-B14F-4D97-AF65-F5344CB8AC3E}">
        <p14:creationId xmlns:p14="http://schemas.microsoft.com/office/powerpoint/2010/main" val="4260846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Effect transition="in" filter="blinds(horizontal)">
                                      <p:cBhvr>
                                        <p:cTn id="7" dur="500"/>
                                        <p:tgtEl>
                                          <p:spTgt spid="499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9714"/>
                                        </p:tgtEl>
                                        <p:attrNameLst>
                                          <p:attrName>style.visibility</p:attrName>
                                        </p:attrNameLst>
                                      </p:cBhvr>
                                      <p:to>
                                        <p:strVal val="visible"/>
                                      </p:to>
                                    </p:set>
                                    <p:animEffect transition="in" filter="blinds(horizontal)">
                                      <p:cBhvr>
                                        <p:cTn id="12" dur="500"/>
                                        <p:tgtEl>
                                          <p:spTgt spid="499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0" end="0"/>
                                            </p:txEl>
                                          </p:spTgt>
                                        </p:tgtEl>
                                        <p:attrNameLst>
                                          <p:attrName>style.visibility</p:attrName>
                                        </p:attrNameLst>
                                      </p:cBhvr>
                                      <p:to>
                                        <p:strVal val="visible"/>
                                      </p:to>
                                    </p:set>
                                    <p:animEffect transition="in" filter="wipe(up)">
                                      <p:cBhvr>
                                        <p:cTn id="17" dur="500"/>
                                        <p:tgtEl>
                                          <p:spTgt spid="49971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9717">
                                            <p:txEl>
                                              <p:pRg st="1" end="1"/>
                                            </p:txEl>
                                          </p:spTgt>
                                        </p:tgtEl>
                                        <p:attrNameLst>
                                          <p:attrName>style.visibility</p:attrName>
                                        </p:attrNameLst>
                                      </p:cBhvr>
                                      <p:to>
                                        <p:strVal val="visible"/>
                                      </p:to>
                                    </p:set>
                                    <p:animEffect transition="in" filter="wipe(up)">
                                      <p:cBhvr>
                                        <p:cTn id="22" dur="500"/>
                                        <p:tgtEl>
                                          <p:spTgt spid="499717">
                                            <p:txEl>
                                              <p:pRg st="1" end="1"/>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99717">
                                            <p:txEl>
                                              <p:pRg st="2" end="2"/>
                                            </p:txEl>
                                          </p:spTgt>
                                        </p:tgtEl>
                                        <p:attrNameLst>
                                          <p:attrName>style.visibility</p:attrName>
                                        </p:attrNameLst>
                                      </p:cBhvr>
                                      <p:to>
                                        <p:strVal val="visible"/>
                                      </p:to>
                                    </p:set>
                                    <p:animEffect transition="in" filter="wipe(up)">
                                      <p:cBhvr>
                                        <p:cTn id="25" dur="500"/>
                                        <p:tgtEl>
                                          <p:spTgt spid="499717">
                                            <p:txEl>
                                              <p:pRg st="2" end="2"/>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99717">
                                            <p:txEl>
                                              <p:pRg st="3" end="3"/>
                                            </p:txEl>
                                          </p:spTgt>
                                        </p:tgtEl>
                                        <p:attrNameLst>
                                          <p:attrName>style.visibility</p:attrName>
                                        </p:attrNameLst>
                                      </p:cBhvr>
                                      <p:to>
                                        <p:strVal val="visible"/>
                                      </p:to>
                                    </p:set>
                                    <p:animEffect transition="in" filter="wipe(up)">
                                      <p:cBhvr>
                                        <p:cTn id="28" dur="500"/>
                                        <p:tgtEl>
                                          <p:spTgt spid="499717">
                                            <p:txEl>
                                              <p:pRg st="3" end="3"/>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99717">
                                            <p:txEl>
                                              <p:pRg st="4" end="4"/>
                                            </p:txEl>
                                          </p:spTgt>
                                        </p:tgtEl>
                                        <p:attrNameLst>
                                          <p:attrName>style.visibility</p:attrName>
                                        </p:attrNameLst>
                                      </p:cBhvr>
                                      <p:to>
                                        <p:strVal val="visible"/>
                                      </p:to>
                                    </p:set>
                                    <p:animEffect transition="in" filter="wipe(up)">
                                      <p:cBhvr>
                                        <p:cTn id="31" dur="500"/>
                                        <p:tgtEl>
                                          <p:spTgt spid="4997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p:bldP spid="499715" grpId="0"/>
      <p:bldP spid="49971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589645E-A5A6-4C6C-97F7-B21702FF18ED}" type="slidenum">
              <a:rPr lang="en-GB" altLang="zh-CN" sz="1200" b="0">
                <a:solidFill>
                  <a:schemeClr val="bg1"/>
                </a:solidFill>
              </a:rPr>
              <a:pPr/>
              <a:t>20</a:t>
            </a:fld>
            <a:endParaRPr lang="en-GB" altLang="zh-CN" sz="1200" b="0">
              <a:solidFill>
                <a:schemeClr val="bg1"/>
              </a:solidFill>
            </a:endParaRPr>
          </a:p>
        </p:txBody>
      </p:sp>
      <p:sp>
        <p:nvSpPr>
          <p:cNvPr id="499714" name="Comment 2">
            <a:hlinkClick r:id="rId3" action="ppaction://hlinksldjump"/>
          </p:cNvPr>
          <p:cNvSpPr>
            <a:spLocks noChangeArrowheads="1"/>
          </p:cNvSpPr>
          <p:nvPr/>
        </p:nvSpPr>
        <p:spPr bwMode="auto">
          <a:xfrm>
            <a:off x="609600" y="1007882"/>
            <a:ext cx="623887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.3.1 </a:t>
            </a:r>
            <a:r>
              <a:rPr lang="zh-CN" altLang="en-US" sz="2800" dirty="0">
                <a:solidFill>
                  <a:srgbClr val="336699"/>
                </a:solidFill>
                <a:latin typeface="微软雅黑" panose="020B0503020204020204" pitchFamily="34" charset="-122"/>
                <a:ea typeface="微软雅黑" panose="020B0503020204020204" pitchFamily="34" charset="-122"/>
              </a:rPr>
              <a:t>固定汇率制下的财政政策</a:t>
            </a:r>
            <a:r>
              <a:rPr lang="zh-CN" altLang="en-US" sz="2800" b="0" dirty="0">
                <a:solidFill>
                  <a:srgbClr val="006699"/>
                </a:solidFill>
                <a:latin typeface="微软雅黑" panose="020B0503020204020204" pitchFamily="34" charset="-122"/>
                <a:ea typeface="微软雅黑" panose="020B0503020204020204" pitchFamily="34" charset="-122"/>
              </a:rPr>
              <a:t> </a:t>
            </a:r>
          </a:p>
        </p:txBody>
      </p:sp>
      <p:sp>
        <p:nvSpPr>
          <p:cNvPr id="499715" name="Comment 3">
            <a:hlinkClick r:id="rId4" action="ppaction://hlinksldjump"/>
          </p:cNvPr>
          <p:cNvSpPr>
            <a:spLocks noChangeArrowheads="1"/>
          </p:cNvSpPr>
          <p:nvPr/>
        </p:nvSpPr>
        <p:spPr bwMode="auto">
          <a:xfrm>
            <a:off x="553218" y="260818"/>
            <a:ext cx="6091238" cy="53975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80000"/>
              </a:lnSpc>
            </a:pPr>
            <a:r>
              <a:rPr lang="en-US" altLang="zh-CN" sz="3200" dirty="0">
                <a:solidFill>
                  <a:srgbClr val="336699"/>
                </a:solidFill>
                <a:latin typeface="微软雅黑" panose="020B0503020204020204" pitchFamily="34" charset="-122"/>
                <a:ea typeface="微软雅黑" panose="020B0503020204020204" pitchFamily="34" charset="-122"/>
              </a:rPr>
              <a:t>9</a:t>
            </a:r>
            <a:r>
              <a:rPr lang="en-US" altLang="zh-CN" sz="3200" dirty="0" smtClean="0">
                <a:solidFill>
                  <a:srgbClr val="336699"/>
                </a:solidFill>
                <a:latin typeface="微软雅黑" panose="020B0503020204020204" pitchFamily="34" charset="-122"/>
                <a:ea typeface="微软雅黑" panose="020B0503020204020204" pitchFamily="34" charset="-122"/>
              </a:rPr>
              <a:t>.3 </a:t>
            </a:r>
            <a:r>
              <a:rPr lang="zh-CN" altLang="en-US" sz="3200" dirty="0">
                <a:solidFill>
                  <a:srgbClr val="336699"/>
                </a:solidFill>
                <a:latin typeface="微软雅黑" panose="020B0503020204020204" pitchFamily="34" charset="-122"/>
                <a:ea typeface="微软雅黑" panose="020B0503020204020204" pitchFamily="34" charset="-122"/>
              </a:rPr>
              <a:t>固定汇率制下的政策效果</a:t>
            </a:r>
          </a:p>
        </p:txBody>
      </p:sp>
      <p:sp>
        <p:nvSpPr>
          <p:cNvPr id="499717" name="Rectangle 5"/>
          <p:cNvSpPr>
            <a:spLocks noChangeArrowheads="1"/>
          </p:cNvSpPr>
          <p:nvPr/>
        </p:nvSpPr>
        <p:spPr bwMode="auto">
          <a:xfrm>
            <a:off x="611188" y="2427288"/>
            <a:ext cx="4295775" cy="3233737"/>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1800" dirty="0">
                <a:solidFill>
                  <a:schemeClr val="tx1"/>
                </a:solidFill>
                <a:effectLst>
                  <a:outerShdw blurRad="38100" dist="38100" dir="2700000" algn="tl">
                    <a:srgbClr val="C0C0C0"/>
                  </a:outerShdw>
                </a:effectLst>
                <a:latin typeface="宋体" pitchFamily="2" charset="-122"/>
                <a:cs typeface="Times New Roman" pitchFamily="18" charset="0"/>
              </a:rPr>
              <a:t>扩张性财政政策的直接结果是引起总需求扩大，使</a:t>
            </a:r>
            <a:r>
              <a:rPr kumimoji="1" lang="en-US" altLang="zh-CN" sz="18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en-US" altLang="zh-CN" sz="18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1800" dirty="0">
                <a:solidFill>
                  <a:schemeClr val="tx1"/>
                </a:solidFill>
                <a:effectLst>
                  <a:outerShdw blurRad="38100" dist="38100" dir="2700000" algn="tl">
                    <a:srgbClr val="C0C0C0"/>
                  </a:outerShdw>
                </a:effectLst>
                <a:latin typeface="宋体" pitchFamily="2" charset="-122"/>
                <a:cs typeface="Times New Roman" pitchFamily="18" charset="0"/>
              </a:rPr>
              <a:t>曲线向右移动。</a:t>
            </a:r>
            <a:r>
              <a:rPr kumimoji="1" lang="en-US" altLang="zh-CN" sz="18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en-US" altLang="zh-CN" sz="18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1800" dirty="0">
                <a:solidFill>
                  <a:schemeClr val="tx1"/>
                </a:solidFill>
                <a:effectLst>
                  <a:outerShdw blurRad="38100" dist="38100" dir="2700000" algn="tl">
                    <a:srgbClr val="C0C0C0"/>
                  </a:outerShdw>
                </a:effectLst>
                <a:latin typeface="宋体" pitchFamily="2" charset="-122"/>
                <a:cs typeface="Times New Roman" pitchFamily="18" charset="0"/>
              </a:rPr>
              <a:t>曲线向右移动使得汇率面临上升的压力（机理：扩张性财政政策→产出增加→货币需求增加→利率上升→国外资本流入→本币升值，即汇率上升）。中央银行为维持汇率不变，只得干预外汇市场，增加货币供给，使得</a:t>
            </a:r>
            <a:r>
              <a:rPr kumimoji="1" lang="en-US" altLang="zh-CN" sz="18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en-US" altLang="zh-CN" sz="18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1800" dirty="0">
                <a:solidFill>
                  <a:schemeClr val="tx1"/>
                </a:solidFill>
                <a:effectLst>
                  <a:outerShdw blurRad="38100" dist="38100" dir="2700000" algn="tl">
                    <a:srgbClr val="C0C0C0"/>
                  </a:outerShdw>
                </a:effectLst>
                <a:latin typeface="宋体" pitchFamily="2" charset="-122"/>
                <a:cs typeface="Times New Roman" pitchFamily="18" charset="0"/>
              </a:rPr>
              <a:t>曲线右移，直到均衡汇率降低到固定汇率水平。与此同时，产出水平增加。</a:t>
            </a:r>
            <a:endParaRPr kumimoji="1" lang="en-US" altLang="zh-CN" sz="18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3379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8"/>
          <p:cNvGrpSpPr>
            <a:grpSpLocks/>
          </p:cNvGrpSpPr>
          <p:nvPr/>
        </p:nvGrpSpPr>
        <p:grpSpPr bwMode="auto">
          <a:xfrm>
            <a:off x="5233988" y="2349500"/>
            <a:ext cx="3730625" cy="3305175"/>
            <a:chOff x="2357" y="1567"/>
            <a:chExt cx="3330" cy="2797"/>
          </a:xfrm>
        </p:grpSpPr>
        <p:sp>
          <p:nvSpPr>
            <p:cNvPr id="33800" name="Line 31"/>
            <p:cNvSpPr>
              <a:spLocks noChangeShapeType="1"/>
            </p:cNvSpPr>
            <p:nvPr/>
          </p:nvSpPr>
          <p:spPr bwMode="auto">
            <a:xfrm>
              <a:off x="2576" y="1625"/>
              <a:ext cx="0" cy="2438"/>
            </a:xfrm>
            <a:prstGeom prst="line">
              <a:avLst/>
            </a:prstGeom>
            <a:noFill/>
            <a:ln w="28575">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3801" name="Line 30"/>
            <p:cNvSpPr>
              <a:spLocks noChangeShapeType="1"/>
            </p:cNvSpPr>
            <p:nvPr/>
          </p:nvSpPr>
          <p:spPr bwMode="auto">
            <a:xfrm>
              <a:off x="2582" y="4064"/>
              <a:ext cx="2730" cy="0"/>
            </a:xfrm>
            <a:prstGeom prst="line">
              <a:avLst/>
            </a:prstGeom>
            <a:noFill/>
            <a:ln w="2857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2" name="Line 29"/>
            <p:cNvSpPr>
              <a:spLocks noChangeShapeType="1"/>
            </p:cNvSpPr>
            <p:nvPr/>
          </p:nvSpPr>
          <p:spPr bwMode="auto">
            <a:xfrm flipH="1">
              <a:off x="2567" y="2970"/>
              <a:ext cx="147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3" name="Line 28"/>
            <p:cNvSpPr>
              <a:spLocks noChangeShapeType="1"/>
            </p:cNvSpPr>
            <p:nvPr/>
          </p:nvSpPr>
          <p:spPr bwMode="auto">
            <a:xfrm>
              <a:off x="4052" y="2145"/>
              <a:ext cx="0" cy="192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4" name="Line 27"/>
            <p:cNvSpPr>
              <a:spLocks noChangeShapeType="1"/>
            </p:cNvSpPr>
            <p:nvPr/>
          </p:nvSpPr>
          <p:spPr bwMode="auto">
            <a:xfrm>
              <a:off x="3347" y="2140"/>
              <a:ext cx="0" cy="192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5" name="Text Box 26"/>
            <p:cNvSpPr txBox="1">
              <a:spLocks noChangeArrowheads="1"/>
            </p:cNvSpPr>
            <p:nvPr/>
          </p:nvSpPr>
          <p:spPr bwMode="auto">
            <a:xfrm>
              <a:off x="2407" y="1567"/>
              <a:ext cx="22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p>
          </p:txBody>
        </p:sp>
        <p:sp>
          <p:nvSpPr>
            <p:cNvPr id="33806" name="Text Box 25"/>
            <p:cNvSpPr txBox="1">
              <a:spLocks noChangeArrowheads="1"/>
            </p:cNvSpPr>
            <p:nvPr/>
          </p:nvSpPr>
          <p:spPr bwMode="auto">
            <a:xfrm>
              <a:off x="2383" y="3993"/>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33807" name="Text Box 24"/>
            <p:cNvSpPr txBox="1">
              <a:spLocks noChangeArrowheads="1"/>
            </p:cNvSpPr>
            <p:nvPr/>
          </p:nvSpPr>
          <p:spPr bwMode="auto">
            <a:xfrm>
              <a:off x="3242" y="4055"/>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3808" name="Text Box 23"/>
            <p:cNvSpPr txBox="1">
              <a:spLocks noChangeArrowheads="1"/>
            </p:cNvSpPr>
            <p:nvPr/>
          </p:nvSpPr>
          <p:spPr bwMode="auto">
            <a:xfrm>
              <a:off x="3947" y="4069"/>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3809" name="Text Box 22"/>
            <p:cNvSpPr txBox="1">
              <a:spLocks noChangeArrowheads="1"/>
            </p:cNvSpPr>
            <p:nvPr/>
          </p:nvSpPr>
          <p:spPr bwMode="auto">
            <a:xfrm>
              <a:off x="5372" y="395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sp>
          <p:nvSpPr>
            <p:cNvPr id="33810" name="Text Box 21"/>
            <p:cNvSpPr txBox="1">
              <a:spLocks noChangeArrowheads="1"/>
            </p:cNvSpPr>
            <p:nvPr/>
          </p:nvSpPr>
          <p:spPr bwMode="auto">
            <a:xfrm>
              <a:off x="4882" y="3248"/>
              <a:ext cx="3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IS</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33811" name="AutoShape 20"/>
            <p:cNvCxnSpPr>
              <a:cxnSpLocks noChangeShapeType="1"/>
            </p:cNvCxnSpPr>
            <p:nvPr/>
          </p:nvCxnSpPr>
          <p:spPr bwMode="auto">
            <a:xfrm>
              <a:off x="2777" y="2214"/>
              <a:ext cx="1984" cy="1191"/>
            </a:xfrm>
            <a:prstGeom prst="straightConnector1">
              <a:avLst/>
            </a:prstGeom>
            <a:noFill/>
            <a:ln w="38100">
              <a:solidFill>
                <a:srgbClr val="800000"/>
              </a:solidFill>
              <a:round/>
              <a:headEnd/>
              <a:tailEnd/>
            </a:ln>
            <a:extLst>
              <a:ext uri="{909E8E84-426E-40DD-AFC4-6F175D3DCCD1}">
                <a14:hiddenFill xmlns:a14="http://schemas.microsoft.com/office/drawing/2010/main">
                  <a:noFill/>
                </a14:hiddenFill>
              </a:ext>
            </a:extLst>
          </p:spPr>
        </p:cxnSp>
        <p:sp>
          <p:nvSpPr>
            <p:cNvPr id="33812" name="Text Box 18"/>
            <p:cNvSpPr txBox="1">
              <a:spLocks noChangeArrowheads="1"/>
            </p:cNvSpPr>
            <p:nvPr/>
          </p:nvSpPr>
          <p:spPr bwMode="auto">
            <a:xfrm>
              <a:off x="3106" y="1774"/>
              <a:ext cx="5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3813" name="Text Box 17"/>
            <p:cNvSpPr txBox="1">
              <a:spLocks noChangeArrowheads="1"/>
            </p:cNvSpPr>
            <p:nvPr/>
          </p:nvSpPr>
          <p:spPr bwMode="auto">
            <a:xfrm>
              <a:off x="3901" y="1804"/>
              <a:ext cx="5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33814" name="AutoShape 16"/>
            <p:cNvCxnSpPr>
              <a:cxnSpLocks noChangeShapeType="1"/>
            </p:cNvCxnSpPr>
            <p:nvPr/>
          </p:nvCxnSpPr>
          <p:spPr bwMode="auto">
            <a:xfrm>
              <a:off x="2687" y="2586"/>
              <a:ext cx="1984" cy="1191"/>
            </a:xfrm>
            <a:prstGeom prst="straightConnector1">
              <a:avLst/>
            </a:prstGeom>
            <a:noFill/>
            <a:ln w="38100">
              <a:solidFill>
                <a:srgbClr val="800000"/>
              </a:solidFill>
              <a:round/>
              <a:headEnd/>
              <a:tailEnd/>
            </a:ln>
            <a:extLst>
              <a:ext uri="{909E8E84-426E-40DD-AFC4-6F175D3DCCD1}">
                <a14:hiddenFill xmlns:a14="http://schemas.microsoft.com/office/drawing/2010/main">
                  <a:noFill/>
                </a14:hiddenFill>
              </a:ext>
            </a:extLst>
          </p:spPr>
        </p:cxnSp>
        <p:sp>
          <p:nvSpPr>
            <p:cNvPr id="33815" name="Text Box 15"/>
            <p:cNvSpPr txBox="1">
              <a:spLocks noChangeArrowheads="1"/>
            </p:cNvSpPr>
            <p:nvPr/>
          </p:nvSpPr>
          <p:spPr bwMode="auto">
            <a:xfrm>
              <a:off x="4762" y="3638"/>
              <a:ext cx="3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IS</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3816" name="Line 14"/>
            <p:cNvSpPr>
              <a:spLocks noChangeShapeType="1"/>
            </p:cNvSpPr>
            <p:nvPr/>
          </p:nvSpPr>
          <p:spPr bwMode="auto">
            <a:xfrm flipH="1">
              <a:off x="2582" y="2565"/>
              <a:ext cx="737"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Text Box 13"/>
            <p:cNvSpPr txBox="1">
              <a:spLocks noChangeArrowheads="1"/>
            </p:cNvSpPr>
            <p:nvPr/>
          </p:nvSpPr>
          <p:spPr bwMode="auto">
            <a:xfrm>
              <a:off x="2357" y="2842"/>
              <a:ext cx="22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33818" name="AutoShape 12"/>
            <p:cNvCxnSpPr>
              <a:cxnSpLocks noChangeShapeType="1"/>
            </p:cNvCxnSpPr>
            <p:nvPr/>
          </p:nvCxnSpPr>
          <p:spPr bwMode="auto">
            <a:xfrm>
              <a:off x="3751" y="3152"/>
              <a:ext cx="510" cy="0"/>
            </a:xfrm>
            <a:prstGeom prst="straightConnector1">
              <a:avLst/>
            </a:prstGeom>
            <a:noFill/>
            <a:ln w="25400">
              <a:solidFill>
                <a:srgbClr val="009900"/>
              </a:solidFill>
              <a:round/>
              <a:headEnd/>
              <a:tailEnd type="triangle" w="med" len="med"/>
            </a:ln>
            <a:extLst>
              <a:ext uri="{909E8E84-426E-40DD-AFC4-6F175D3DCCD1}">
                <a14:hiddenFill xmlns:a14="http://schemas.microsoft.com/office/drawing/2010/main">
                  <a:noFill/>
                </a14:hiddenFill>
              </a:ext>
            </a:extLst>
          </p:spPr>
        </p:cxnSp>
        <p:cxnSp>
          <p:nvCxnSpPr>
            <p:cNvPr id="33819" name="AutoShape 11"/>
            <p:cNvCxnSpPr>
              <a:cxnSpLocks noChangeShapeType="1"/>
            </p:cNvCxnSpPr>
            <p:nvPr/>
          </p:nvCxnSpPr>
          <p:spPr bwMode="auto">
            <a:xfrm>
              <a:off x="3480" y="2432"/>
              <a:ext cx="510" cy="0"/>
            </a:xfrm>
            <a:prstGeom prst="straightConnector1">
              <a:avLst/>
            </a:prstGeom>
            <a:noFill/>
            <a:ln w="25400">
              <a:solidFill>
                <a:srgbClr val="009900"/>
              </a:solidFill>
              <a:round/>
              <a:headEnd/>
              <a:tailEnd type="triangle" w="med" len="med"/>
            </a:ln>
            <a:extLst>
              <a:ext uri="{909E8E84-426E-40DD-AFC4-6F175D3DCCD1}">
                <a14:hiddenFill xmlns:a14="http://schemas.microsoft.com/office/drawing/2010/main">
                  <a:noFill/>
                </a14:hiddenFill>
              </a:ext>
            </a:extLst>
          </p:spPr>
        </p:cxnSp>
        <p:cxnSp>
          <p:nvCxnSpPr>
            <p:cNvPr id="33820" name="AutoShape 10"/>
            <p:cNvCxnSpPr>
              <a:cxnSpLocks noChangeShapeType="1"/>
            </p:cNvCxnSpPr>
            <p:nvPr/>
          </p:nvCxnSpPr>
          <p:spPr bwMode="auto">
            <a:xfrm flipV="1">
              <a:off x="2385" y="2586"/>
              <a:ext cx="0" cy="283"/>
            </a:xfrm>
            <a:prstGeom prst="straightConnector1">
              <a:avLst/>
            </a:prstGeom>
            <a:noFill/>
            <a:ln w="25400">
              <a:solidFill>
                <a:srgbClr val="009900"/>
              </a:solidFill>
              <a:round/>
              <a:headEnd/>
              <a:tailEnd type="triangle" w="med" len="med"/>
            </a:ln>
            <a:extLst>
              <a:ext uri="{909E8E84-426E-40DD-AFC4-6F175D3DCCD1}">
                <a14:hiddenFill xmlns:a14="http://schemas.microsoft.com/office/drawing/2010/main">
                  <a:noFill/>
                </a14:hiddenFill>
              </a:ext>
            </a:extLst>
          </p:spPr>
        </p:cxnSp>
        <p:cxnSp>
          <p:nvCxnSpPr>
            <p:cNvPr id="33821" name="AutoShape 9"/>
            <p:cNvCxnSpPr>
              <a:cxnSpLocks noChangeShapeType="1"/>
            </p:cNvCxnSpPr>
            <p:nvPr/>
          </p:nvCxnSpPr>
          <p:spPr bwMode="auto">
            <a:xfrm flipV="1">
              <a:off x="2655" y="2646"/>
              <a:ext cx="0" cy="283"/>
            </a:xfrm>
            <a:prstGeom prst="straightConnector1">
              <a:avLst/>
            </a:prstGeom>
            <a:noFill/>
            <a:ln w="25400">
              <a:solidFill>
                <a:srgbClr val="009900"/>
              </a:solidFill>
              <a:round/>
              <a:headEnd type="triangle" w="med" len="me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174437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Effect transition="in" filter="blinds(horizontal)">
                                      <p:cBhvr>
                                        <p:cTn id="7" dur="500"/>
                                        <p:tgtEl>
                                          <p:spTgt spid="499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9714"/>
                                        </p:tgtEl>
                                        <p:attrNameLst>
                                          <p:attrName>style.visibility</p:attrName>
                                        </p:attrNameLst>
                                      </p:cBhvr>
                                      <p:to>
                                        <p:strVal val="visible"/>
                                      </p:to>
                                    </p:set>
                                    <p:animEffect transition="in" filter="blinds(horizontal)">
                                      <p:cBhvr>
                                        <p:cTn id="12" dur="500"/>
                                        <p:tgtEl>
                                          <p:spTgt spid="499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0" end="0"/>
                                            </p:txEl>
                                          </p:spTgt>
                                        </p:tgtEl>
                                        <p:attrNameLst>
                                          <p:attrName>style.visibility</p:attrName>
                                        </p:attrNameLst>
                                      </p:cBhvr>
                                      <p:to>
                                        <p:strVal val="visible"/>
                                      </p:to>
                                    </p:set>
                                    <p:animEffect transition="in" filter="wipe(up)">
                                      <p:cBhvr>
                                        <p:cTn id="17" dur="500"/>
                                        <p:tgtEl>
                                          <p:spTgt spid="49971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autoUpdateAnimBg="0"/>
      <p:bldP spid="499715" grpId="0" autoUpdateAnimBg="0"/>
      <p:bldP spid="49971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C5DCAAA-2B7A-4950-A396-258570D1C188}" type="slidenum">
              <a:rPr lang="en-GB" altLang="zh-CN" sz="1200" b="0">
                <a:solidFill>
                  <a:schemeClr val="bg1"/>
                </a:solidFill>
              </a:rPr>
              <a:pPr/>
              <a:t>21</a:t>
            </a:fld>
            <a:endParaRPr lang="en-GB" altLang="zh-CN" sz="1200" b="0">
              <a:solidFill>
                <a:schemeClr val="bg1"/>
              </a:solidFill>
            </a:endParaRPr>
          </a:p>
        </p:txBody>
      </p:sp>
      <p:sp>
        <p:nvSpPr>
          <p:cNvPr id="499714" name="Comment 2">
            <a:hlinkClick r:id="rId2" action="ppaction://hlinksldjump"/>
          </p:cNvPr>
          <p:cNvSpPr>
            <a:spLocks noChangeArrowheads="1"/>
          </p:cNvSpPr>
          <p:nvPr/>
        </p:nvSpPr>
        <p:spPr bwMode="auto">
          <a:xfrm>
            <a:off x="636588" y="693738"/>
            <a:ext cx="623887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.3.2 </a:t>
            </a:r>
            <a:r>
              <a:rPr lang="zh-CN" altLang="en-US" sz="2800" dirty="0">
                <a:solidFill>
                  <a:srgbClr val="336699"/>
                </a:solidFill>
                <a:latin typeface="微软雅黑" panose="020B0503020204020204" pitchFamily="34" charset="-122"/>
                <a:ea typeface="微软雅黑" panose="020B0503020204020204" pitchFamily="34" charset="-122"/>
              </a:rPr>
              <a:t>固定汇率制下的货币政策</a:t>
            </a:r>
            <a:r>
              <a:rPr lang="zh-CN" altLang="en-US" sz="2800" b="0" dirty="0">
                <a:solidFill>
                  <a:srgbClr val="006699"/>
                </a:solidFill>
                <a:latin typeface="微软雅黑" panose="020B0503020204020204" pitchFamily="34" charset="-122"/>
                <a:ea typeface="微软雅黑" panose="020B0503020204020204" pitchFamily="34" charset="-122"/>
              </a:rPr>
              <a:t> </a:t>
            </a:r>
          </a:p>
        </p:txBody>
      </p:sp>
      <p:sp>
        <p:nvSpPr>
          <p:cNvPr id="499717" name="Rectangle 5"/>
          <p:cNvSpPr>
            <a:spLocks noChangeArrowheads="1"/>
          </p:cNvSpPr>
          <p:nvPr/>
        </p:nvSpPr>
        <p:spPr bwMode="auto">
          <a:xfrm>
            <a:off x="1069975" y="1557338"/>
            <a:ext cx="3529013" cy="3233737"/>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扩张性货币政策的初始影响是使</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en-US" altLang="zh-CN" sz="20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曲线向右移动，降低了汇率。但由于中央银行承诺维持汇率不变，中央银行又不得不缩减货币供给，导致</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en-US" altLang="zh-CN" sz="20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曲线回到其初始的位置。</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spcBef>
                <a:spcPts val="1200"/>
              </a:spcBef>
              <a:buClr>
                <a:srgbClr val="FF6600"/>
              </a:buClr>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在固定汇率制下，货币政策往往是无效的。</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3482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7"/>
          <p:cNvGrpSpPr>
            <a:grpSpLocks/>
          </p:cNvGrpSpPr>
          <p:nvPr/>
        </p:nvGrpSpPr>
        <p:grpSpPr bwMode="auto">
          <a:xfrm>
            <a:off x="4906963" y="1863725"/>
            <a:ext cx="3708400" cy="3311525"/>
            <a:chOff x="6552" y="1582"/>
            <a:chExt cx="3150" cy="2813"/>
          </a:xfrm>
        </p:grpSpPr>
        <p:sp>
          <p:nvSpPr>
            <p:cNvPr id="34823" name="Line 25"/>
            <p:cNvSpPr>
              <a:spLocks noChangeShapeType="1"/>
            </p:cNvSpPr>
            <p:nvPr/>
          </p:nvSpPr>
          <p:spPr bwMode="auto">
            <a:xfrm>
              <a:off x="6745" y="1632"/>
              <a:ext cx="0" cy="2438"/>
            </a:xfrm>
            <a:prstGeom prst="line">
              <a:avLst/>
            </a:prstGeom>
            <a:noFill/>
            <a:ln w="31750">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824" name="Line 24"/>
            <p:cNvSpPr>
              <a:spLocks noChangeShapeType="1"/>
            </p:cNvSpPr>
            <p:nvPr/>
          </p:nvSpPr>
          <p:spPr bwMode="auto">
            <a:xfrm>
              <a:off x="6744" y="4071"/>
              <a:ext cx="2569"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5" name="Line 23"/>
            <p:cNvSpPr>
              <a:spLocks noChangeShapeType="1"/>
            </p:cNvSpPr>
            <p:nvPr/>
          </p:nvSpPr>
          <p:spPr bwMode="auto">
            <a:xfrm flipH="1">
              <a:off x="6737" y="2985"/>
              <a:ext cx="147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6" name="Line 22"/>
            <p:cNvSpPr>
              <a:spLocks noChangeShapeType="1"/>
            </p:cNvSpPr>
            <p:nvPr/>
          </p:nvSpPr>
          <p:spPr bwMode="auto">
            <a:xfrm>
              <a:off x="8222" y="2160"/>
              <a:ext cx="0" cy="192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7" name="Line 21"/>
            <p:cNvSpPr>
              <a:spLocks noChangeShapeType="1"/>
            </p:cNvSpPr>
            <p:nvPr/>
          </p:nvSpPr>
          <p:spPr bwMode="auto">
            <a:xfrm>
              <a:off x="7517" y="2155"/>
              <a:ext cx="0" cy="192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Text Box 20"/>
            <p:cNvSpPr txBox="1">
              <a:spLocks noChangeArrowheads="1"/>
            </p:cNvSpPr>
            <p:nvPr/>
          </p:nvSpPr>
          <p:spPr bwMode="auto">
            <a:xfrm>
              <a:off x="6599" y="1582"/>
              <a:ext cx="22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p>
          </p:txBody>
        </p:sp>
        <p:sp>
          <p:nvSpPr>
            <p:cNvPr id="34829" name="Text Box 19"/>
            <p:cNvSpPr txBox="1">
              <a:spLocks noChangeArrowheads="1"/>
            </p:cNvSpPr>
            <p:nvPr/>
          </p:nvSpPr>
          <p:spPr bwMode="auto">
            <a:xfrm>
              <a:off x="6582" y="3944"/>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34830" name="Text Box 18"/>
            <p:cNvSpPr txBox="1">
              <a:spLocks noChangeArrowheads="1"/>
            </p:cNvSpPr>
            <p:nvPr/>
          </p:nvSpPr>
          <p:spPr bwMode="auto">
            <a:xfrm>
              <a:off x="7436" y="408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4831" name="Text Box 17"/>
            <p:cNvSpPr txBox="1">
              <a:spLocks noChangeArrowheads="1"/>
            </p:cNvSpPr>
            <p:nvPr/>
          </p:nvSpPr>
          <p:spPr bwMode="auto">
            <a:xfrm>
              <a:off x="8141" y="4100"/>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4832" name="Text Box 16"/>
            <p:cNvSpPr txBox="1">
              <a:spLocks noChangeArrowheads="1"/>
            </p:cNvSpPr>
            <p:nvPr/>
          </p:nvSpPr>
          <p:spPr bwMode="auto">
            <a:xfrm>
              <a:off x="9387" y="3971"/>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sp>
          <p:nvSpPr>
            <p:cNvPr id="34833" name="Text Box 14"/>
            <p:cNvSpPr txBox="1">
              <a:spLocks noChangeArrowheads="1"/>
            </p:cNvSpPr>
            <p:nvPr/>
          </p:nvSpPr>
          <p:spPr bwMode="auto">
            <a:xfrm>
              <a:off x="7276" y="1889"/>
              <a:ext cx="5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4834" name="Text Box 13"/>
            <p:cNvSpPr txBox="1">
              <a:spLocks noChangeArrowheads="1"/>
            </p:cNvSpPr>
            <p:nvPr/>
          </p:nvSpPr>
          <p:spPr bwMode="auto">
            <a:xfrm>
              <a:off x="8071" y="1889"/>
              <a:ext cx="5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34835" name="AutoShape 12"/>
            <p:cNvCxnSpPr>
              <a:cxnSpLocks noChangeShapeType="1"/>
            </p:cNvCxnSpPr>
            <p:nvPr/>
          </p:nvCxnSpPr>
          <p:spPr bwMode="auto">
            <a:xfrm>
              <a:off x="6857" y="2601"/>
              <a:ext cx="1984" cy="1191"/>
            </a:xfrm>
            <a:prstGeom prst="straightConnector1">
              <a:avLst/>
            </a:prstGeom>
            <a:noFill/>
            <a:ln w="38100">
              <a:solidFill>
                <a:srgbClr val="800000"/>
              </a:solidFill>
              <a:round/>
              <a:headEnd/>
              <a:tailEnd/>
            </a:ln>
            <a:extLst>
              <a:ext uri="{909E8E84-426E-40DD-AFC4-6F175D3DCCD1}">
                <a14:hiddenFill xmlns:a14="http://schemas.microsoft.com/office/drawing/2010/main">
                  <a:noFill/>
                </a14:hiddenFill>
              </a:ext>
            </a:extLst>
          </p:spPr>
        </p:cxnSp>
        <p:sp>
          <p:nvSpPr>
            <p:cNvPr id="34836" name="Text Box 11"/>
            <p:cNvSpPr txBox="1">
              <a:spLocks noChangeArrowheads="1"/>
            </p:cNvSpPr>
            <p:nvPr/>
          </p:nvSpPr>
          <p:spPr bwMode="auto">
            <a:xfrm>
              <a:off x="8932" y="3653"/>
              <a:ext cx="3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IS</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4837" name="Line 10"/>
            <p:cNvSpPr>
              <a:spLocks noChangeShapeType="1"/>
            </p:cNvSpPr>
            <p:nvPr/>
          </p:nvSpPr>
          <p:spPr bwMode="auto">
            <a:xfrm flipH="1">
              <a:off x="7594" y="2682"/>
              <a:ext cx="510" cy="0"/>
            </a:xfrm>
            <a:prstGeom prst="line">
              <a:avLst/>
            </a:prstGeom>
            <a:noFill/>
            <a:ln w="254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8" name="Line 9"/>
            <p:cNvSpPr>
              <a:spLocks noChangeShapeType="1"/>
            </p:cNvSpPr>
            <p:nvPr/>
          </p:nvSpPr>
          <p:spPr bwMode="auto">
            <a:xfrm flipH="1">
              <a:off x="7594" y="2445"/>
              <a:ext cx="510" cy="0"/>
            </a:xfrm>
            <a:prstGeom prst="line">
              <a:avLst/>
            </a:prstGeom>
            <a:noFill/>
            <a:ln w="25400">
              <a:solidFill>
                <a:srgbClr val="0099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Text Box 8"/>
            <p:cNvSpPr txBox="1">
              <a:spLocks noChangeArrowheads="1"/>
            </p:cNvSpPr>
            <p:nvPr/>
          </p:nvSpPr>
          <p:spPr bwMode="auto">
            <a:xfrm>
              <a:off x="6552" y="2857"/>
              <a:ext cx="22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9970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4"/>
                                        </p:tgtEl>
                                        <p:attrNameLst>
                                          <p:attrName>style.visibility</p:attrName>
                                        </p:attrNameLst>
                                      </p:cBhvr>
                                      <p:to>
                                        <p:strVal val="visible"/>
                                      </p:to>
                                    </p:set>
                                    <p:animEffect transition="in" filter="blinds(horizontal)">
                                      <p:cBhvr>
                                        <p:cTn id="7" dur="500"/>
                                        <p:tgtEl>
                                          <p:spTgt spid="499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9717">
                                            <p:txEl>
                                              <p:pRg st="0" end="0"/>
                                            </p:txEl>
                                          </p:spTgt>
                                        </p:tgtEl>
                                        <p:attrNameLst>
                                          <p:attrName>style.visibility</p:attrName>
                                        </p:attrNameLst>
                                      </p:cBhvr>
                                      <p:to>
                                        <p:strVal val="visible"/>
                                      </p:to>
                                    </p:set>
                                    <p:animEffect transition="in" filter="wipe(up)">
                                      <p:cBhvr>
                                        <p:cTn id="12" dur="500"/>
                                        <p:tgtEl>
                                          <p:spTgt spid="4997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1" end="1"/>
                                            </p:txEl>
                                          </p:spTgt>
                                        </p:tgtEl>
                                        <p:attrNameLst>
                                          <p:attrName>style.visibility</p:attrName>
                                        </p:attrNameLst>
                                      </p:cBhvr>
                                      <p:to>
                                        <p:strVal val="visible"/>
                                      </p:to>
                                    </p:set>
                                    <p:animEffect transition="in" filter="wipe(up)">
                                      <p:cBhvr>
                                        <p:cTn id="17" dur="500"/>
                                        <p:tgtEl>
                                          <p:spTgt spid="49971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autoUpdateAnimBg="0"/>
      <p:bldP spid="49971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47A02F7-ACD2-450B-A8F3-FEE751BE3513}" type="slidenum">
              <a:rPr lang="en-GB" altLang="zh-CN" sz="1200" b="0">
                <a:solidFill>
                  <a:schemeClr val="bg1"/>
                </a:solidFill>
              </a:rPr>
              <a:pPr/>
              <a:t>22</a:t>
            </a:fld>
            <a:endParaRPr lang="en-GB" altLang="zh-CN" sz="1200" b="0">
              <a:solidFill>
                <a:schemeClr val="bg1"/>
              </a:solidFill>
            </a:endParaRPr>
          </a:p>
        </p:txBody>
      </p:sp>
      <p:sp>
        <p:nvSpPr>
          <p:cNvPr id="499714" name="Comment 2">
            <a:hlinkClick r:id="rId2" action="ppaction://hlinksldjump"/>
          </p:cNvPr>
          <p:cNvSpPr>
            <a:spLocks noChangeArrowheads="1"/>
          </p:cNvSpPr>
          <p:nvPr/>
        </p:nvSpPr>
        <p:spPr bwMode="auto">
          <a:xfrm>
            <a:off x="636588" y="765175"/>
            <a:ext cx="623887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.3.3 </a:t>
            </a:r>
            <a:r>
              <a:rPr lang="zh-CN" altLang="en-US" sz="2800" dirty="0">
                <a:solidFill>
                  <a:srgbClr val="336699"/>
                </a:solidFill>
                <a:latin typeface="微软雅黑" panose="020B0503020204020204" pitchFamily="34" charset="-122"/>
                <a:ea typeface="微软雅黑" panose="020B0503020204020204" pitchFamily="34" charset="-122"/>
              </a:rPr>
              <a:t>固定汇率制下的贸易政策</a:t>
            </a:r>
            <a:r>
              <a:rPr lang="zh-CN" altLang="en-US" sz="2800" b="0" dirty="0">
                <a:solidFill>
                  <a:srgbClr val="006699"/>
                </a:solidFill>
                <a:latin typeface="微软雅黑" panose="020B0503020204020204" pitchFamily="34" charset="-122"/>
                <a:ea typeface="微软雅黑" panose="020B0503020204020204" pitchFamily="34" charset="-122"/>
              </a:rPr>
              <a:t> </a:t>
            </a:r>
          </a:p>
        </p:txBody>
      </p:sp>
      <p:sp>
        <p:nvSpPr>
          <p:cNvPr id="499717" name="Rectangle 5"/>
          <p:cNvSpPr>
            <a:spLocks noChangeArrowheads="1"/>
          </p:cNvSpPr>
          <p:nvPr/>
        </p:nvSpPr>
        <p:spPr bwMode="auto">
          <a:xfrm>
            <a:off x="900113" y="1557338"/>
            <a:ext cx="7343775" cy="3959225"/>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政府通过关税或非关税措施来减少进口，其直接影响的是净出口，即减少进口进而增加净出口。净出口曲线会右移，从而使</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en-US" altLang="zh-CN" sz="24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曲线右移。</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spcBef>
                <a:spcPts val="1200"/>
              </a:spcBef>
              <a:buClr>
                <a:srgbClr val="FF6600"/>
              </a:buClr>
              <a:buFont typeface="Wingdings 2" pitchFamily="18"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en-US" altLang="zh-CN" sz="24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曲线右移使汇率面临上升压力，为保持汇率固定，中央银行就需要增加货币供给，结果使</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en-US" altLang="zh-CN" sz="24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曲线也向右移动，直到汇率稳定在固定汇率上，但产出会增加。</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这个过程的机理同财政政策一样，不同的仅仅是引起</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en-US" altLang="zh-CN" sz="24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曲线移动的原因。</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3584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353143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4"/>
                                        </p:tgtEl>
                                        <p:attrNameLst>
                                          <p:attrName>style.visibility</p:attrName>
                                        </p:attrNameLst>
                                      </p:cBhvr>
                                      <p:to>
                                        <p:strVal val="visible"/>
                                      </p:to>
                                    </p:set>
                                    <p:animEffect transition="in" filter="blinds(horizontal)">
                                      <p:cBhvr>
                                        <p:cTn id="7" dur="500"/>
                                        <p:tgtEl>
                                          <p:spTgt spid="499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9717">
                                            <p:txEl>
                                              <p:pRg st="0" end="0"/>
                                            </p:txEl>
                                          </p:spTgt>
                                        </p:tgtEl>
                                        <p:attrNameLst>
                                          <p:attrName>style.visibility</p:attrName>
                                        </p:attrNameLst>
                                      </p:cBhvr>
                                      <p:to>
                                        <p:strVal val="visible"/>
                                      </p:to>
                                    </p:set>
                                    <p:animEffect transition="in" filter="wipe(up)">
                                      <p:cBhvr>
                                        <p:cTn id="12" dur="500"/>
                                        <p:tgtEl>
                                          <p:spTgt spid="4997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1" end="1"/>
                                            </p:txEl>
                                          </p:spTgt>
                                        </p:tgtEl>
                                        <p:attrNameLst>
                                          <p:attrName>style.visibility</p:attrName>
                                        </p:attrNameLst>
                                      </p:cBhvr>
                                      <p:to>
                                        <p:strVal val="visible"/>
                                      </p:to>
                                    </p:set>
                                    <p:animEffect transition="in" filter="wipe(up)">
                                      <p:cBhvr>
                                        <p:cTn id="17" dur="500"/>
                                        <p:tgtEl>
                                          <p:spTgt spid="49971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9717">
                                            <p:txEl>
                                              <p:pRg st="2" end="2"/>
                                            </p:txEl>
                                          </p:spTgt>
                                        </p:tgtEl>
                                        <p:attrNameLst>
                                          <p:attrName>style.visibility</p:attrName>
                                        </p:attrNameLst>
                                      </p:cBhvr>
                                      <p:to>
                                        <p:strVal val="visible"/>
                                      </p:to>
                                    </p:set>
                                    <p:animEffect transition="in" filter="wipe(up)">
                                      <p:cBhvr>
                                        <p:cTn id="22" dur="500"/>
                                        <p:tgtEl>
                                          <p:spTgt spid="4997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p:bldP spid="49971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B1A3263-B190-46C7-805D-64FC7EA4509C}" type="slidenum">
              <a:rPr lang="en-GB" altLang="zh-CN" sz="1200" b="0">
                <a:solidFill>
                  <a:schemeClr val="bg1"/>
                </a:solidFill>
              </a:rPr>
              <a:pPr/>
              <a:t>23</a:t>
            </a:fld>
            <a:endParaRPr lang="en-GB" altLang="zh-CN" sz="1200" b="0">
              <a:solidFill>
                <a:schemeClr val="bg1"/>
              </a:solidFill>
            </a:endParaRPr>
          </a:p>
        </p:txBody>
      </p:sp>
      <p:sp>
        <p:nvSpPr>
          <p:cNvPr id="499714" name="Comment 2">
            <a:hlinkClick r:id="rId2" action="ppaction://hlinksldjump"/>
          </p:cNvPr>
          <p:cNvSpPr>
            <a:spLocks noChangeArrowheads="1"/>
          </p:cNvSpPr>
          <p:nvPr/>
        </p:nvSpPr>
        <p:spPr bwMode="auto">
          <a:xfrm>
            <a:off x="563802" y="1037420"/>
            <a:ext cx="623887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.4.1 </a:t>
            </a:r>
            <a:r>
              <a:rPr lang="zh-CN" altLang="en-US" sz="2800" dirty="0">
                <a:solidFill>
                  <a:srgbClr val="336699"/>
                </a:solidFill>
                <a:latin typeface="微软雅黑" panose="020B0503020204020204" pitchFamily="34" charset="-122"/>
                <a:ea typeface="微软雅黑" panose="020B0503020204020204" pitchFamily="34" charset="-122"/>
              </a:rPr>
              <a:t>浮动汇率制下的财政政策</a:t>
            </a:r>
            <a:r>
              <a:rPr lang="zh-CN" altLang="en-US" sz="2800" b="0" dirty="0">
                <a:solidFill>
                  <a:srgbClr val="006699"/>
                </a:solidFill>
                <a:latin typeface="微软雅黑" panose="020B0503020204020204" pitchFamily="34" charset="-122"/>
                <a:ea typeface="微软雅黑" panose="020B0503020204020204" pitchFamily="34" charset="-122"/>
              </a:rPr>
              <a:t> </a:t>
            </a:r>
          </a:p>
        </p:txBody>
      </p:sp>
      <p:sp>
        <p:nvSpPr>
          <p:cNvPr id="499715" name="Comment 3">
            <a:hlinkClick r:id="rId3" action="ppaction://hlinksldjump"/>
          </p:cNvPr>
          <p:cNvSpPr>
            <a:spLocks noChangeArrowheads="1"/>
          </p:cNvSpPr>
          <p:nvPr/>
        </p:nvSpPr>
        <p:spPr bwMode="auto">
          <a:xfrm>
            <a:off x="518030" y="239581"/>
            <a:ext cx="6091238" cy="53975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80000"/>
              </a:lnSpc>
            </a:pPr>
            <a:r>
              <a:rPr lang="en-US" altLang="zh-CN" sz="3200" dirty="0">
                <a:solidFill>
                  <a:srgbClr val="336699"/>
                </a:solidFill>
                <a:latin typeface="微软雅黑" panose="020B0503020204020204" pitchFamily="34" charset="-122"/>
                <a:ea typeface="微软雅黑" panose="020B0503020204020204" pitchFamily="34" charset="-122"/>
              </a:rPr>
              <a:t>9</a:t>
            </a:r>
            <a:r>
              <a:rPr lang="en-US" altLang="zh-CN" sz="3200" dirty="0" smtClean="0">
                <a:solidFill>
                  <a:srgbClr val="336699"/>
                </a:solidFill>
                <a:latin typeface="微软雅黑" panose="020B0503020204020204" pitchFamily="34" charset="-122"/>
                <a:ea typeface="微软雅黑" panose="020B0503020204020204" pitchFamily="34" charset="-122"/>
              </a:rPr>
              <a:t>.4 </a:t>
            </a:r>
            <a:r>
              <a:rPr lang="zh-CN" altLang="en-US" sz="3200" dirty="0">
                <a:solidFill>
                  <a:srgbClr val="336699"/>
                </a:solidFill>
                <a:latin typeface="微软雅黑" panose="020B0503020204020204" pitchFamily="34" charset="-122"/>
                <a:ea typeface="微软雅黑" panose="020B0503020204020204" pitchFamily="34" charset="-122"/>
              </a:rPr>
              <a:t>浮动汇率制下的政策效果</a:t>
            </a:r>
          </a:p>
        </p:txBody>
      </p:sp>
      <p:sp>
        <p:nvSpPr>
          <p:cNvPr id="499717" name="Rectangle 5"/>
          <p:cNvSpPr>
            <a:spLocks noChangeArrowheads="1"/>
          </p:cNvSpPr>
          <p:nvPr/>
        </p:nvSpPr>
        <p:spPr bwMode="auto">
          <a:xfrm>
            <a:off x="592565" y="2192700"/>
            <a:ext cx="4392612" cy="2779712"/>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政府采取扩张性财政政策。扩张性财政政策使得</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en-US" altLang="zh-CN" sz="20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曲线右移，与</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en-US" altLang="zh-CN" sz="20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曲线交于新的均衡点。结果使汇率上升，但产出没有变化</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spcBef>
                <a:spcPts val="1200"/>
              </a:spcBef>
              <a:buClr>
                <a:srgbClr val="FF6600"/>
              </a:buClr>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原因：扩张性的财政政策使汇率上升，汇率上升使国内商品变得更加昂贵，净出口减少，扩张性财政政策的需求效果被本币升值完全抵消</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368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8"/>
          <p:cNvGrpSpPr>
            <a:grpSpLocks/>
          </p:cNvGrpSpPr>
          <p:nvPr/>
        </p:nvGrpSpPr>
        <p:grpSpPr bwMode="auto">
          <a:xfrm>
            <a:off x="5364088" y="2024424"/>
            <a:ext cx="3576638" cy="3116263"/>
            <a:chOff x="2071" y="5047"/>
            <a:chExt cx="3315" cy="2684"/>
          </a:xfrm>
        </p:grpSpPr>
        <p:sp>
          <p:nvSpPr>
            <p:cNvPr id="36872" name="Line 24"/>
            <p:cNvSpPr>
              <a:spLocks noChangeShapeType="1"/>
            </p:cNvSpPr>
            <p:nvPr/>
          </p:nvSpPr>
          <p:spPr bwMode="auto">
            <a:xfrm>
              <a:off x="2266" y="5089"/>
              <a:ext cx="0" cy="2438"/>
            </a:xfrm>
            <a:prstGeom prst="line">
              <a:avLst/>
            </a:prstGeom>
            <a:noFill/>
            <a:ln w="31750">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6873" name="Line 23"/>
            <p:cNvSpPr>
              <a:spLocks noChangeShapeType="1"/>
            </p:cNvSpPr>
            <p:nvPr/>
          </p:nvSpPr>
          <p:spPr bwMode="auto">
            <a:xfrm>
              <a:off x="2281" y="7544"/>
              <a:ext cx="2730"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4" name="Line 22"/>
            <p:cNvSpPr>
              <a:spLocks noChangeShapeType="1"/>
            </p:cNvSpPr>
            <p:nvPr/>
          </p:nvSpPr>
          <p:spPr bwMode="auto">
            <a:xfrm flipH="1">
              <a:off x="2266" y="6735"/>
              <a:ext cx="113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Line 21"/>
            <p:cNvSpPr>
              <a:spLocks noChangeShapeType="1"/>
            </p:cNvSpPr>
            <p:nvPr/>
          </p:nvSpPr>
          <p:spPr bwMode="auto">
            <a:xfrm>
              <a:off x="3436" y="5620"/>
              <a:ext cx="0" cy="192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Text Box 20"/>
            <p:cNvSpPr txBox="1">
              <a:spLocks noChangeArrowheads="1"/>
            </p:cNvSpPr>
            <p:nvPr/>
          </p:nvSpPr>
          <p:spPr bwMode="auto">
            <a:xfrm>
              <a:off x="2115" y="5047"/>
              <a:ext cx="16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p>
          </p:txBody>
        </p:sp>
        <p:sp>
          <p:nvSpPr>
            <p:cNvPr id="36877" name="Text Box 19"/>
            <p:cNvSpPr txBox="1">
              <a:spLocks noChangeArrowheads="1"/>
            </p:cNvSpPr>
            <p:nvPr/>
          </p:nvSpPr>
          <p:spPr bwMode="auto">
            <a:xfrm>
              <a:off x="2071" y="7377"/>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36878" name="Text Box 18"/>
            <p:cNvSpPr txBox="1">
              <a:spLocks noChangeArrowheads="1"/>
            </p:cNvSpPr>
            <p:nvPr/>
          </p:nvSpPr>
          <p:spPr bwMode="auto">
            <a:xfrm>
              <a:off x="5071" y="7436"/>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sp>
          <p:nvSpPr>
            <p:cNvPr id="36879" name="Text Box 16"/>
            <p:cNvSpPr txBox="1">
              <a:spLocks noChangeArrowheads="1"/>
            </p:cNvSpPr>
            <p:nvPr/>
          </p:nvSpPr>
          <p:spPr bwMode="auto">
            <a:xfrm>
              <a:off x="3207" y="5336"/>
              <a:ext cx="5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6880" name="Text Box 15"/>
            <p:cNvSpPr txBox="1">
              <a:spLocks noChangeArrowheads="1"/>
            </p:cNvSpPr>
            <p:nvPr/>
          </p:nvSpPr>
          <p:spPr bwMode="auto">
            <a:xfrm>
              <a:off x="4591" y="6581"/>
              <a:ext cx="5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IS</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36881" name="AutoShape 14"/>
            <p:cNvCxnSpPr>
              <a:cxnSpLocks noChangeShapeType="1"/>
            </p:cNvCxnSpPr>
            <p:nvPr/>
          </p:nvCxnSpPr>
          <p:spPr bwMode="auto">
            <a:xfrm>
              <a:off x="2386" y="6066"/>
              <a:ext cx="1984" cy="1191"/>
            </a:xfrm>
            <a:prstGeom prst="straightConnector1">
              <a:avLst/>
            </a:prstGeom>
            <a:noFill/>
            <a:ln w="38100">
              <a:solidFill>
                <a:srgbClr val="800000"/>
              </a:solidFill>
              <a:round/>
              <a:headEnd/>
              <a:tailEnd/>
            </a:ln>
            <a:extLst>
              <a:ext uri="{909E8E84-426E-40DD-AFC4-6F175D3DCCD1}">
                <a14:hiddenFill xmlns:a14="http://schemas.microsoft.com/office/drawing/2010/main">
                  <a:noFill/>
                </a14:hiddenFill>
              </a:ext>
            </a:extLst>
          </p:spPr>
        </p:cxnSp>
        <p:sp>
          <p:nvSpPr>
            <p:cNvPr id="36882" name="Text Box 13"/>
            <p:cNvSpPr txBox="1">
              <a:spLocks noChangeArrowheads="1"/>
            </p:cNvSpPr>
            <p:nvPr/>
          </p:nvSpPr>
          <p:spPr bwMode="auto">
            <a:xfrm>
              <a:off x="4461" y="7118"/>
              <a:ext cx="3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IS</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36883" name="AutoShape 12"/>
            <p:cNvCxnSpPr>
              <a:cxnSpLocks noChangeShapeType="1"/>
            </p:cNvCxnSpPr>
            <p:nvPr/>
          </p:nvCxnSpPr>
          <p:spPr bwMode="auto">
            <a:xfrm>
              <a:off x="2551" y="5586"/>
              <a:ext cx="1984" cy="1191"/>
            </a:xfrm>
            <a:prstGeom prst="straightConnector1">
              <a:avLst/>
            </a:prstGeom>
            <a:noFill/>
            <a:ln w="38100">
              <a:solidFill>
                <a:srgbClr val="800000"/>
              </a:solidFill>
              <a:round/>
              <a:headEnd/>
              <a:tailEnd/>
            </a:ln>
            <a:extLst>
              <a:ext uri="{909E8E84-426E-40DD-AFC4-6F175D3DCCD1}">
                <a14:hiddenFill xmlns:a14="http://schemas.microsoft.com/office/drawing/2010/main">
                  <a:noFill/>
                </a14:hiddenFill>
              </a:ext>
            </a:extLst>
          </p:spPr>
        </p:cxnSp>
        <p:sp>
          <p:nvSpPr>
            <p:cNvPr id="36884" name="Line 11"/>
            <p:cNvSpPr>
              <a:spLocks noChangeShapeType="1"/>
            </p:cNvSpPr>
            <p:nvPr/>
          </p:nvSpPr>
          <p:spPr bwMode="auto">
            <a:xfrm flipH="1">
              <a:off x="2266" y="6120"/>
              <a:ext cx="113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36885" name="AutoShape 10"/>
            <p:cNvCxnSpPr>
              <a:cxnSpLocks noChangeShapeType="1"/>
            </p:cNvCxnSpPr>
            <p:nvPr/>
          </p:nvCxnSpPr>
          <p:spPr bwMode="auto">
            <a:xfrm flipV="1">
              <a:off x="2071" y="6147"/>
              <a:ext cx="0" cy="513"/>
            </a:xfrm>
            <a:prstGeom prst="straightConnector1">
              <a:avLst/>
            </a:prstGeom>
            <a:noFill/>
            <a:ln w="25400">
              <a:solidFill>
                <a:srgbClr val="009900"/>
              </a:solidFill>
              <a:round/>
              <a:headEnd/>
              <a:tailEnd type="triangle" w="med" len="med"/>
            </a:ln>
            <a:extLst>
              <a:ext uri="{909E8E84-426E-40DD-AFC4-6F175D3DCCD1}">
                <a14:hiddenFill xmlns:a14="http://schemas.microsoft.com/office/drawing/2010/main">
                  <a:noFill/>
                </a14:hiddenFill>
              </a:ext>
            </a:extLst>
          </p:spPr>
        </p:cxnSp>
        <p:cxnSp>
          <p:nvCxnSpPr>
            <p:cNvPr id="36886" name="AutoShape 9"/>
            <p:cNvCxnSpPr>
              <a:cxnSpLocks noChangeShapeType="1"/>
            </p:cNvCxnSpPr>
            <p:nvPr/>
          </p:nvCxnSpPr>
          <p:spPr bwMode="auto">
            <a:xfrm>
              <a:off x="3765" y="6735"/>
              <a:ext cx="465" cy="0"/>
            </a:xfrm>
            <a:prstGeom prst="straightConnector1">
              <a:avLst/>
            </a:prstGeom>
            <a:noFill/>
            <a:ln w="25400">
              <a:solidFill>
                <a:srgbClr val="0099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140030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Effect transition="in" filter="blinds(horizontal)">
                                      <p:cBhvr>
                                        <p:cTn id="7" dur="500"/>
                                        <p:tgtEl>
                                          <p:spTgt spid="499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9714"/>
                                        </p:tgtEl>
                                        <p:attrNameLst>
                                          <p:attrName>style.visibility</p:attrName>
                                        </p:attrNameLst>
                                      </p:cBhvr>
                                      <p:to>
                                        <p:strVal val="visible"/>
                                      </p:to>
                                    </p:set>
                                    <p:animEffect transition="in" filter="blinds(horizontal)">
                                      <p:cBhvr>
                                        <p:cTn id="12" dur="500"/>
                                        <p:tgtEl>
                                          <p:spTgt spid="499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0" end="0"/>
                                            </p:txEl>
                                          </p:spTgt>
                                        </p:tgtEl>
                                        <p:attrNameLst>
                                          <p:attrName>style.visibility</p:attrName>
                                        </p:attrNameLst>
                                      </p:cBhvr>
                                      <p:to>
                                        <p:strVal val="visible"/>
                                      </p:to>
                                    </p:set>
                                    <p:animEffect transition="in" filter="wipe(up)">
                                      <p:cBhvr>
                                        <p:cTn id="17" dur="500"/>
                                        <p:tgtEl>
                                          <p:spTgt spid="49971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9717">
                                            <p:txEl>
                                              <p:pRg st="1" end="1"/>
                                            </p:txEl>
                                          </p:spTgt>
                                        </p:tgtEl>
                                        <p:attrNameLst>
                                          <p:attrName>style.visibility</p:attrName>
                                        </p:attrNameLst>
                                      </p:cBhvr>
                                      <p:to>
                                        <p:strVal val="visible"/>
                                      </p:to>
                                    </p:set>
                                    <p:animEffect transition="in" filter="wipe(up)">
                                      <p:cBhvr>
                                        <p:cTn id="22" dur="500"/>
                                        <p:tgtEl>
                                          <p:spTgt spid="49971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autoUpdateAnimBg="0"/>
      <p:bldP spid="499715" grpId="0" autoUpdateAnimBg="0"/>
      <p:bldP spid="49971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C7AE8D9-D462-4132-B746-FD6E63E0C39B}" type="slidenum">
              <a:rPr lang="en-GB" altLang="zh-CN" sz="1200" b="0">
                <a:solidFill>
                  <a:schemeClr val="bg1"/>
                </a:solidFill>
              </a:rPr>
              <a:pPr/>
              <a:t>24</a:t>
            </a:fld>
            <a:endParaRPr lang="en-GB" altLang="zh-CN" sz="1200" b="0">
              <a:solidFill>
                <a:schemeClr val="bg1"/>
              </a:solidFill>
            </a:endParaRPr>
          </a:p>
        </p:txBody>
      </p:sp>
      <p:sp>
        <p:nvSpPr>
          <p:cNvPr id="499714" name="Comment 2">
            <a:hlinkClick r:id="rId2" action="ppaction://hlinksldjump"/>
          </p:cNvPr>
          <p:cNvSpPr>
            <a:spLocks noChangeArrowheads="1"/>
          </p:cNvSpPr>
          <p:nvPr/>
        </p:nvSpPr>
        <p:spPr bwMode="auto">
          <a:xfrm>
            <a:off x="636588" y="692150"/>
            <a:ext cx="623887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.4.2 </a:t>
            </a:r>
            <a:r>
              <a:rPr lang="zh-CN" altLang="en-US" sz="2800" dirty="0">
                <a:solidFill>
                  <a:srgbClr val="336699"/>
                </a:solidFill>
                <a:latin typeface="微软雅黑" panose="020B0503020204020204" pitchFamily="34" charset="-122"/>
                <a:ea typeface="微软雅黑" panose="020B0503020204020204" pitchFamily="34" charset="-122"/>
              </a:rPr>
              <a:t>浮动汇率制下的货币政策</a:t>
            </a:r>
            <a:r>
              <a:rPr lang="zh-CN" altLang="en-US" sz="2800" b="0" dirty="0">
                <a:solidFill>
                  <a:srgbClr val="006699"/>
                </a:solidFill>
                <a:latin typeface="微软雅黑" panose="020B0503020204020204" pitchFamily="34" charset="-122"/>
                <a:ea typeface="微软雅黑" panose="020B0503020204020204" pitchFamily="34" charset="-122"/>
              </a:rPr>
              <a:t> </a:t>
            </a:r>
          </a:p>
        </p:txBody>
      </p:sp>
      <p:sp>
        <p:nvSpPr>
          <p:cNvPr id="499717" name="Rectangle 5"/>
          <p:cNvSpPr>
            <a:spLocks noChangeArrowheads="1"/>
          </p:cNvSpPr>
          <p:nvPr/>
        </p:nvSpPr>
        <p:spPr bwMode="auto">
          <a:xfrm>
            <a:off x="611188" y="1822450"/>
            <a:ext cx="4392612" cy="4198938"/>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政府采取扩张性的货币政策，</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en-US" altLang="zh-CN" sz="2000" baseline="300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曲线右移，形成新的均衡点。此时，名义汇率下降，产出增加</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spcBef>
                <a:spcPts val="1200"/>
              </a:spcBef>
              <a:buClr>
                <a:srgbClr val="FF6600"/>
              </a:buClr>
              <a:buFont typeface="Wingdings 2" pitchFamily="18"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作用机理：货币供给增加→本国利率下降→由于资本完全流动，导致本国资本流出→国内利率回升（到世界水平）。另一方面，本国资本流出增加→本国货币换成外币→外汇市场上本国货币供给增加→本币贬值→名义汇率下降→净出口增加→总需求（总产量）增加</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3789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7"/>
          <p:cNvGrpSpPr>
            <a:grpSpLocks/>
          </p:cNvGrpSpPr>
          <p:nvPr/>
        </p:nvGrpSpPr>
        <p:grpSpPr bwMode="auto">
          <a:xfrm>
            <a:off x="5372100" y="1822450"/>
            <a:ext cx="3433763" cy="3500438"/>
            <a:chOff x="6748" y="5762"/>
            <a:chExt cx="3142" cy="2706"/>
          </a:xfrm>
        </p:grpSpPr>
        <p:sp>
          <p:nvSpPr>
            <p:cNvPr id="37895" name="Line 26"/>
            <p:cNvSpPr>
              <a:spLocks noChangeShapeType="1"/>
            </p:cNvSpPr>
            <p:nvPr/>
          </p:nvSpPr>
          <p:spPr bwMode="auto">
            <a:xfrm>
              <a:off x="6934" y="5835"/>
              <a:ext cx="0" cy="2338"/>
            </a:xfrm>
            <a:prstGeom prst="line">
              <a:avLst/>
            </a:prstGeom>
            <a:noFill/>
            <a:ln w="31750">
              <a:solidFill>
                <a:srgbClr val="33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7896" name="Line 25"/>
            <p:cNvSpPr>
              <a:spLocks noChangeShapeType="1"/>
            </p:cNvSpPr>
            <p:nvPr/>
          </p:nvSpPr>
          <p:spPr bwMode="auto">
            <a:xfrm>
              <a:off x="6931" y="8168"/>
              <a:ext cx="2603" cy="0"/>
            </a:xfrm>
            <a:prstGeom prst="line">
              <a:avLst/>
            </a:prstGeom>
            <a:noFill/>
            <a:ln w="3175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7" name="Line 24"/>
            <p:cNvSpPr>
              <a:spLocks noChangeShapeType="1"/>
            </p:cNvSpPr>
            <p:nvPr/>
          </p:nvSpPr>
          <p:spPr bwMode="auto">
            <a:xfrm flipH="1">
              <a:off x="6916" y="7074"/>
              <a:ext cx="794" cy="1"/>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8" name="Line 23"/>
            <p:cNvSpPr>
              <a:spLocks noChangeShapeType="1"/>
            </p:cNvSpPr>
            <p:nvPr/>
          </p:nvSpPr>
          <p:spPr bwMode="auto">
            <a:xfrm>
              <a:off x="8401" y="6249"/>
              <a:ext cx="0" cy="192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9" name="Line 22"/>
            <p:cNvSpPr>
              <a:spLocks noChangeShapeType="1"/>
            </p:cNvSpPr>
            <p:nvPr/>
          </p:nvSpPr>
          <p:spPr bwMode="auto">
            <a:xfrm>
              <a:off x="7696" y="6244"/>
              <a:ext cx="0" cy="192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Text Box 21"/>
            <p:cNvSpPr txBox="1">
              <a:spLocks noChangeArrowheads="1"/>
            </p:cNvSpPr>
            <p:nvPr/>
          </p:nvSpPr>
          <p:spPr bwMode="auto">
            <a:xfrm>
              <a:off x="6760" y="5762"/>
              <a:ext cx="22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e</a:t>
              </a:r>
            </a:p>
          </p:txBody>
        </p:sp>
        <p:sp>
          <p:nvSpPr>
            <p:cNvPr id="37901" name="Text Box 20"/>
            <p:cNvSpPr txBox="1">
              <a:spLocks noChangeArrowheads="1"/>
            </p:cNvSpPr>
            <p:nvPr/>
          </p:nvSpPr>
          <p:spPr bwMode="auto">
            <a:xfrm>
              <a:off x="6748" y="8057"/>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O</a:t>
              </a:r>
            </a:p>
          </p:txBody>
        </p:sp>
        <p:sp>
          <p:nvSpPr>
            <p:cNvPr id="37902" name="Text Box 19"/>
            <p:cNvSpPr txBox="1">
              <a:spLocks noChangeArrowheads="1"/>
            </p:cNvSpPr>
            <p:nvPr/>
          </p:nvSpPr>
          <p:spPr bwMode="auto">
            <a:xfrm>
              <a:off x="7591" y="8159"/>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7903" name="Text Box 18"/>
            <p:cNvSpPr txBox="1">
              <a:spLocks noChangeArrowheads="1"/>
            </p:cNvSpPr>
            <p:nvPr/>
          </p:nvSpPr>
          <p:spPr bwMode="auto">
            <a:xfrm>
              <a:off x="8296" y="8173"/>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7904" name="Text Box 17"/>
            <p:cNvSpPr txBox="1">
              <a:spLocks noChangeArrowheads="1"/>
            </p:cNvSpPr>
            <p:nvPr/>
          </p:nvSpPr>
          <p:spPr bwMode="auto">
            <a:xfrm>
              <a:off x="9575" y="8060"/>
              <a:ext cx="31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Y</a:t>
              </a:r>
            </a:p>
          </p:txBody>
        </p:sp>
        <p:sp>
          <p:nvSpPr>
            <p:cNvPr id="37905" name="Text Box 15"/>
            <p:cNvSpPr txBox="1">
              <a:spLocks noChangeArrowheads="1"/>
            </p:cNvSpPr>
            <p:nvPr/>
          </p:nvSpPr>
          <p:spPr bwMode="auto">
            <a:xfrm>
              <a:off x="7455" y="5926"/>
              <a:ext cx="5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1</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7906" name="Text Box 14"/>
            <p:cNvSpPr txBox="1">
              <a:spLocks noChangeArrowheads="1"/>
            </p:cNvSpPr>
            <p:nvPr/>
          </p:nvSpPr>
          <p:spPr bwMode="auto">
            <a:xfrm>
              <a:off x="8250" y="5908"/>
              <a:ext cx="51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LM</a:t>
              </a:r>
              <a:r>
                <a:rPr lang="en-US" altLang="zh-CN" sz="1600" baseline="30000">
                  <a:solidFill>
                    <a:srgbClr val="336699"/>
                  </a:solidFill>
                  <a:latin typeface="Times New Roman" panose="02020603050405020304" pitchFamily="18" charset="0"/>
                  <a:cs typeface="Times New Roman" panose="02020603050405020304" pitchFamily="18" charset="0"/>
                </a:rPr>
                <a:t>*</a:t>
              </a:r>
              <a:r>
                <a:rPr lang="en-US" altLang="zh-CN" sz="1600" baseline="-30000">
                  <a:solidFill>
                    <a:srgbClr val="336699"/>
                  </a:solidFill>
                  <a:latin typeface="Times New Roman" panose="02020603050405020304" pitchFamily="18" charset="0"/>
                  <a:cs typeface="Times New Roman" panose="02020603050405020304" pitchFamily="18" charset="0"/>
                </a:rPr>
                <a:t>2</a:t>
              </a:r>
              <a:endParaRPr lang="en-US" altLang="zh-CN" sz="1600">
                <a:solidFill>
                  <a:srgbClr val="336699"/>
                </a:solidFill>
                <a:latin typeface="Times New Roman" panose="02020603050405020304" pitchFamily="18" charset="0"/>
                <a:cs typeface="Times New Roman" panose="02020603050405020304" pitchFamily="18" charset="0"/>
              </a:endParaRPr>
            </a:p>
          </p:txBody>
        </p:sp>
        <p:cxnSp>
          <p:nvCxnSpPr>
            <p:cNvPr id="37907" name="AutoShape 13"/>
            <p:cNvCxnSpPr>
              <a:cxnSpLocks noChangeShapeType="1"/>
            </p:cNvCxnSpPr>
            <p:nvPr/>
          </p:nvCxnSpPr>
          <p:spPr bwMode="auto">
            <a:xfrm>
              <a:off x="7036" y="6690"/>
              <a:ext cx="1984" cy="1191"/>
            </a:xfrm>
            <a:prstGeom prst="straightConnector1">
              <a:avLst/>
            </a:prstGeom>
            <a:noFill/>
            <a:ln w="38100">
              <a:solidFill>
                <a:srgbClr val="800000"/>
              </a:solidFill>
              <a:round/>
              <a:headEnd/>
              <a:tailEnd/>
            </a:ln>
            <a:extLst>
              <a:ext uri="{909E8E84-426E-40DD-AFC4-6F175D3DCCD1}">
                <a14:hiddenFill xmlns:a14="http://schemas.microsoft.com/office/drawing/2010/main">
                  <a:noFill/>
                </a14:hiddenFill>
              </a:ext>
            </a:extLst>
          </p:spPr>
        </p:cxnSp>
        <p:sp>
          <p:nvSpPr>
            <p:cNvPr id="37908" name="Text Box 12"/>
            <p:cNvSpPr txBox="1">
              <a:spLocks noChangeArrowheads="1"/>
            </p:cNvSpPr>
            <p:nvPr/>
          </p:nvSpPr>
          <p:spPr bwMode="auto">
            <a:xfrm>
              <a:off x="9111" y="7742"/>
              <a:ext cx="3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600">
                  <a:solidFill>
                    <a:srgbClr val="336699"/>
                  </a:solidFill>
                  <a:latin typeface="Times New Roman" panose="02020603050405020304" pitchFamily="18" charset="0"/>
                  <a:cs typeface="Times New Roman" panose="02020603050405020304" pitchFamily="18" charset="0"/>
                </a:rPr>
                <a:t>IS</a:t>
              </a:r>
              <a:r>
                <a:rPr lang="en-US" altLang="zh-CN" sz="1600" baseline="30000">
                  <a:solidFill>
                    <a:srgbClr val="336699"/>
                  </a:solidFill>
                  <a:latin typeface="Times New Roman" panose="02020603050405020304" pitchFamily="18" charset="0"/>
                  <a:cs typeface="Times New Roman" panose="02020603050405020304" pitchFamily="18" charset="0"/>
                </a:rPr>
                <a:t>*</a:t>
              </a:r>
              <a:endParaRPr lang="en-US" altLang="zh-CN" sz="1600">
                <a:solidFill>
                  <a:srgbClr val="336699"/>
                </a:solidFill>
                <a:latin typeface="Times New Roman" panose="02020603050405020304" pitchFamily="18" charset="0"/>
                <a:cs typeface="Times New Roman" panose="02020603050405020304" pitchFamily="18" charset="0"/>
              </a:endParaRPr>
            </a:p>
          </p:txBody>
        </p:sp>
        <p:sp>
          <p:nvSpPr>
            <p:cNvPr id="37909" name="Line 11"/>
            <p:cNvSpPr>
              <a:spLocks noChangeShapeType="1"/>
            </p:cNvSpPr>
            <p:nvPr/>
          </p:nvSpPr>
          <p:spPr bwMode="auto">
            <a:xfrm flipH="1">
              <a:off x="7758" y="6534"/>
              <a:ext cx="624" cy="0"/>
            </a:xfrm>
            <a:prstGeom prst="line">
              <a:avLst/>
            </a:prstGeom>
            <a:noFill/>
            <a:ln w="25400">
              <a:solidFill>
                <a:srgbClr val="0099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7910" name="Line 10"/>
            <p:cNvSpPr>
              <a:spLocks noChangeShapeType="1"/>
            </p:cNvSpPr>
            <p:nvPr/>
          </p:nvSpPr>
          <p:spPr bwMode="auto">
            <a:xfrm flipH="1">
              <a:off x="6916" y="7509"/>
              <a:ext cx="1474" cy="0"/>
            </a:xfrm>
            <a:prstGeom prst="line">
              <a:avLst/>
            </a:prstGeom>
            <a:noFill/>
            <a:ln w="254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1" name="Line 9"/>
            <p:cNvSpPr>
              <a:spLocks noChangeShapeType="1"/>
            </p:cNvSpPr>
            <p:nvPr/>
          </p:nvSpPr>
          <p:spPr bwMode="auto">
            <a:xfrm flipH="1">
              <a:off x="7921" y="8296"/>
              <a:ext cx="283" cy="0"/>
            </a:xfrm>
            <a:prstGeom prst="line">
              <a:avLst/>
            </a:prstGeom>
            <a:noFill/>
            <a:ln w="25400">
              <a:solidFill>
                <a:srgbClr val="0099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cxnSp>
          <p:nvCxnSpPr>
            <p:cNvPr id="37912" name="AutoShape 8"/>
            <p:cNvCxnSpPr>
              <a:cxnSpLocks noChangeShapeType="1"/>
            </p:cNvCxnSpPr>
            <p:nvPr/>
          </p:nvCxnSpPr>
          <p:spPr bwMode="auto">
            <a:xfrm>
              <a:off x="6781" y="7130"/>
              <a:ext cx="0" cy="397"/>
            </a:xfrm>
            <a:prstGeom prst="straightConnector1">
              <a:avLst/>
            </a:prstGeom>
            <a:noFill/>
            <a:ln w="25400">
              <a:solidFill>
                <a:srgbClr val="0099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964835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4"/>
                                        </p:tgtEl>
                                        <p:attrNameLst>
                                          <p:attrName>style.visibility</p:attrName>
                                        </p:attrNameLst>
                                      </p:cBhvr>
                                      <p:to>
                                        <p:strVal val="visible"/>
                                      </p:to>
                                    </p:set>
                                    <p:animEffect transition="in" filter="blinds(horizontal)">
                                      <p:cBhvr>
                                        <p:cTn id="7" dur="500"/>
                                        <p:tgtEl>
                                          <p:spTgt spid="499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9717">
                                            <p:txEl>
                                              <p:pRg st="0" end="0"/>
                                            </p:txEl>
                                          </p:spTgt>
                                        </p:tgtEl>
                                        <p:attrNameLst>
                                          <p:attrName>style.visibility</p:attrName>
                                        </p:attrNameLst>
                                      </p:cBhvr>
                                      <p:to>
                                        <p:strVal val="visible"/>
                                      </p:to>
                                    </p:set>
                                    <p:animEffect transition="in" filter="wipe(up)">
                                      <p:cBhvr>
                                        <p:cTn id="12" dur="500"/>
                                        <p:tgtEl>
                                          <p:spTgt spid="4997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1" end="1"/>
                                            </p:txEl>
                                          </p:spTgt>
                                        </p:tgtEl>
                                        <p:attrNameLst>
                                          <p:attrName>style.visibility</p:attrName>
                                        </p:attrNameLst>
                                      </p:cBhvr>
                                      <p:to>
                                        <p:strVal val="visible"/>
                                      </p:to>
                                    </p:set>
                                    <p:animEffect transition="in" filter="wipe(up)">
                                      <p:cBhvr>
                                        <p:cTn id="17" dur="500"/>
                                        <p:tgtEl>
                                          <p:spTgt spid="49971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autoUpdateAnimBg="0"/>
      <p:bldP spid="49971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C9A2643-8B0D-4C5E-9C90-08BCBDAD4C4D}" type="slidenum">
              <a:rPr lang="en-GB" altLang="zh-CN" sz="1200" b="0">
                <a:solidFill>
                  <a:schemeClr val="bg1"/>
                </a:solidFill>
              </a:rPr>
              <a:pPr/>
              <a:t>25</a:t>
            </a:fld>
            <a:endParaRPr lang="en-GB" altLang="zh-CN" sz="1200" b="0">
              <a:solidFill>
                <a:schemeClr val="bg1"/>
              </a:solidFill>
            </a:endParaRPr>
          </a:p>
        </p:txBody>
      </p:sp>
      <p:sp>
        <p:nvSpPr>
          <p:cNvPr id="499714" name="Comment 2">
            <a:hlinkClick r:id="rId2" action="ppaction://hlinksldjump"/>
          </p:cNvPr>
          <p:cNvSpPr>
            <a:spLocks noChangeArrowheads="1"/>
          </p:cNvSpPr>
          <p:nvPr/>
        </p:nvSpPr>
        <p:spPr bwMode="auto">
          <a:xfrm>
            <a:off x="636588" y="765175"/>
            <a:ext cx="623887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nSpc>
                <a:spcPct val="90000"/>
              </a:lnSpc>
            </a:pPr>
            <a:r>
              <a:rPr lang="en-US" altLang="zh-CN" sz="2800" dirty="0">
                <a:solidFill>
                  <a:srgbClr val="336699"/>
                </a:solidFill>
                <a:latin typeface="微软雅黑" panose="020B0503020204020204" pitchFamily="34" charset="-122"/>
                <a:ea typeface="微软雅黑" panose="020B0503020204020204" pitchFamily="34" charset="-122"/>
              </a:rPr>
              <a:t>9</a:t>
            </a:r>
            <a:r>
              <a:rPr lang="en-US" altLang="zh-CN" sz="2800" dirty="0" smtClean="0">
                <a:solidFill>
                  <a:srgbClr val="336699"/>
                </a:solidFill>
                <a:latin typeface="微软雅黑" panose="020B0503020204020204" pitchFamily="34" charset="-122"/>
                <a:ea typeface="微软雅黑" panose="020B0503020204020204" pitchFamily="34" charset="-122"/>
              </a:rPr>
              <a:t>.4.3 </a:t>
            </a:r>
            <a:r>
              <a:rPr lang="zh-CN" altLang="en-US" sz="2800" dirty="0">
                <a:solidFill>
                  <a:srgbClr val="336699"/>
                </a:solidFill>
                <a:latin typeface="微软雅黑" panose="020B0503020204020204" pitchFamily="34" charset="-122"/>
                <a:ea typeface="微软雅黑" panose="020B0503020204020204" pitchFamily="34" charset="-122"/>
              </a:rPr>
              <a:t>浮动汇率制下的贸易政策</a:t>
            </a:r>
            <a:r>
              <a:rPr lang="zh-CN" altLang="en-US" sz="2800" b="0" dirty="0">
                <a:solidFill>
                  <a:srgbClr val="006699"/>
                </a:solidFill>
                <a:latin typeface="微软雅黑" panose="020B0503020204020204" pitchFamily="34" charset="-122"/>
                <a:ea typeface="微软雅黑" panose="020B0503020204020204" pitchFamily="34" charset="-122"/>
              </a:rPr>
              <a:t> </a:t>
            </a:r>
          </a:p>
        </p:txBody>
      </p:sp>
      <p:sp>
        <p:nvSpPr>
          <p:cNvPr id="499717" name="Rectangle 5"/>
          <p:cNvSpPr>
            <a:spLocks noChangeArrowheads="1"/>
          </p:cNvSpPr>
          <p:nvPr/>
        </p:nvSpPr>
        <p:spPr bwMode="auto">
          <a:xfrm>
            <a:off x="900113" y="1557338"/>
            <a:ext cx="7343775" cy="3959225"/>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政府通过关税或者非关税贸易壁垒的措施来限制进口，影响的参数是净</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NX</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，即政府通过刺激出口、减少进口的方式增加了净出口，使得</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NX</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曲线向右移动。</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spcBef>
                <a:spcPts val="1200"/>
              </a:spcBef>
              <a:buClr>
                <a:srgbClr val="FF6600"/>
              </a:buClr>
              <a:buFont typeface="Wingdings 2" pitchFamily="18"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NX</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曲线的右移同时使得</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lang="en-US" altLang="zh-CN" sz="2400" baseline="30000" dirty="0">
                <a:latin typeface="Arial"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曲线向右移动。但由于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lang="en-US" altLang="zh-CN" sz="2400" baseline="30000" dirty="0">
                <a:latin typeface="Arial"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曲线垂直，其结果使汇率上升。由于汇率上升反过来限制了净出口增加，所以最终使得产出不变。</a:t>
            </a:r>
          </a:p>
          <a:p>
            <a:pPr marL="273050" indent="-273050"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这个过程的机理同财政政策的效果一样，不同的仅仅是引起</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lang="en-US" altLang="zh-CN" sz="2400" baseline="30000" dirty="0">
                <a:latin typeface="Arial"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曲线移动的原因。</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3891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19460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4"/>
                                        </p:tgtEl>
                                        <p:attrNameLst>
                                          <p:attrName>style.visibility</p:attrName>
                                        </p:attrNameLst>
                                      </p:cBhvr>
                                      <p:to>
                                        <p:strVal val="visible"/>
                                      </p:to>
                                    </p:set>
                                    <p:animEffect transition="in" filter="blinds(horizontal)">
                                      <p:cBhvr>
                                        <p:cTn id="7" dur="500"/>
                                        <p:tgtEl>
                                          <p:spTgt spid="499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9717">
                                            <p:txEl>
                                              <p:pRg st="0" end="0"/>
                                            </p:txEl>
                                          </p:spTgt>
                                        </p:tgtEl>
                                        <p:attrNameLst>
                                          <p:attrName>style.visibility</p:attrName>
                                        </p:attrNameLst>
                                      </p:cBhvr>
                                      <p:to>
                                        <p:strVal val="visible"/>
                                      </p:to>
                                    </p:set>
                                    <p:animEffect transition="in" filter="wipe(up)">
                                      <p:cBhvr>
                                        <p:cTn id="12" dur="500"/>
                                        <p:tgtEl>
                                          <p:spTgt spid="4997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1" end="1"/>
                                            </p:txEl>
                                          </p:spTgt>
                                        </p:tgtEl>
                                        <p:attrNameLst>
                                          <p:attrName>style.visibility</p:attrName>
                                        </p:attrNameLst>
                                      </p:cBhvr>
                                      <p:to>
                                        <p:strVal val="visible"/>
                                      </p:to>
                                    </p:set>
                                    <p:animEffect transition="in" filter="wipe(up)">
                                      <p:cBhvr>
                                        <p:cTn id="17" dur="500"/>
                                        <p:tgtEl>
                                          <p:spTgt spid="49971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9717">
                                            <p:txEl>
                                              <p:pRg st="2" end="2"/>
                                            </p:txEl>
                                          </p:spTgt>
                                        </p:tgtEl>
                                        <p:attrNameLst>
                                          <p:attrName>style.visibility</p:attrName>
                                        </p:attrNameLst>
                                      </p:cBhvr>
                                      <p:to>
                                        <p:strVal val="visible"/>
                                      </p:to>
                                    </p:set>
                                    <p:animEffect transition="in" filter="wipe(up)">
                                      <p:cBhvr>
                                        <p:cTn id="22" dur="500"/>
                                        <p:tgtEl>
                                          <p:spTgt spid="4997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p:bldP spid="49971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2F5D795-6879-49F2-AB9A-6439B00AFB22}" type="slidenum">
              <a:rPr lang="en-GB" altLang="zh-CN" sz="1200" b="0">
                <a:solidFill>
                  <a:schemeClr val="bg1"/>
                </a:solidFill>
              </a:rPr>
              <a:pPr/>
              <a:t>26</a:t>
            </a:fld>
            <a:endParaRPr lang="en-GB" altLang="zh-CN" sz="1200" b="0">
              <a:solidFill>
                <a:schemeClr val="bg1"/>
              </a:solidFill>
            </a:endParaRPr>
          </a:p>
        </p:txBody>
      </p:sp>
      <p:sp>
        <p:nvSpPr>
          <p:cNvPr id="6" name="Rectangle 3"/>
          <p:cNvSpPr>
            <a:spLocks noChangeArrowheads="1"/>
          </p:cNvSpPr>
          <p:nvPr/>
        </p:nvSpPr>
        <p:spPr bwMode="auto">
          <a:xfrm>
            <a:off x="1043608" y="673941"/>
            <a:ext cx="6842125" cy="369888"/>
          </a:xfrm>
          <a:prstGeom prst="rect">
            <a:avLst/>
          </a:prstGeom>
          <a:noFill/>
          <a:ln w="9525">
            <a:noFill/>
            <a:miter lim="800000"/>
            <a:headEnd/>
            <a:tailEnd/>
          </a:ln>
          <a:effectLst/>
        </p:spPr>
        <p:txBody>
          <a:bodyPr lIns="0" tIns="0" rIns="0" bIns="0" anchor="ctr">
            <a:spAutoFit/>
          </a:bodyPr>
          <a:lstStyle/>
          <a:p>
            <a:pPr algn="ctr" eaLnBrk="0" hangingPunct="0">
              <a:buClr>
                <a:srgbClr val="FF6600"/>
              </a:buClr>
              <a:defRPr/>
            </a:pPr>
            <a:r>
              <a:rPr lang="zh-CN" altLang="en-US" sz="2400" dirty="0">
                <a:solidFill>
                  <a:srgbClr val="336699"/>
                </a:solidFill>
                <a:effectLst>
                  <a:outerShdw blurRad="38100" dist="38100" dir="2700000" algn="tl">
                    <a:srgbClr val="C0C0C0"/>
                  </a:outerShdw>
                </a:effectLst>
                <a:latin typeface="黑体" pitchFamily="2" charset="-122"/>
                <a:ea typeface="黑体" pitchFamily="2" charset="-122"/>
              </a:rPr>
              <a:t>蒙代尔</a:t>
            </a:r>
            <a:r>
              <a:rPr lang="en-US" altLang="zh-CN" sz="2400" dirty="0">
                <a:solidFill>
                  <a:srgbClr val="336699"/>
                </a:solidFill>
                <a:effectLst>
                  <a:outerShdw blurRad="38100" dist="38100" dir="2700000" algn="tl">
                    <a:srgbClr val="C0C0C0"/>
                  </a:outerShdw>
                </a:effectLst>
                <a:latin typeface="黑体" pitchFamily="2" charset="-122"/>
                <a:ea typeface="黑体" pitchFamily="2" charset="-122"/>
              </a:rPr>
              <a:t>-</a:t>
            </a:r>
            <a:r>
              <a:rPr lang="zh-CN" altLang="en-US" sz="2400" dirty="0">
                <a:solidFill>
                  <a:srgbClr val="336699"/>
                </a:solidFill>
                <a:effectLst>
                  <a:outerShdw blurRad="38100" dist="38100" dir="2700000" algn="tl">
                    <a:srgbClr val="C0C0C0"/>
                  </a:outerShdw>
                </a:effectLst>
                <a:latin typeface="黑体" pitchFamily="2" charset="-122"/>
                <a:ea typeface="黑体" pitchFamily="2" charset="-122"/>
              </a:rPr>
              <a:t>弗莱明模型下的宏观政策效果</a:t>
            </a:r>
            <a:endParaRPr lang="zh-CN" altLang="en-US" sz="1200" dirty="0">
              <a:solidFill>
                <a:srgbClr val="336699"/>
              </a:solidFill>
              <a:effectLst>
                <a:outerShdw blurRad="38100" dist="38100" dir="2700000" algn="tl">
                  <a:srgbClr val="C0C0C0"/>
                </a:outerShdw>
              </a:effectLst>
              <a:latin typeface="黑体" pitchFamily="2" charset="-122"/>
              <a:ea typeface="黑体" pitchFamily="2" charset="-122"/>
            </a:endParaRPr>
          </a:p>
        </p:txBody>
      </p:sp>
      <p:graphicFrame>
        <p:nvGraphicFramePr>
          <p:cNvPr id="3" name="表格 2"/>
          <p:cNvGraphicFramePr>
            <a:graphicFrameLocks noGrp="1"/>
          </p:cNvGraphicFramePr>
          <p:nvPr/>
        </p:nvGraphicFramePr>
        <p:xfrm>
          <a:off x="576263" y="1989138"/>
          <a:ext cx="8099426" cy="2065336"/>
        </p:xfrm>
        <a:graphic>
          <a:graphicData uri="http://schemas.openxmlformats.org/drawingml/2006/table">
            <a:tbl>
              <a:tblPr firstRow="1" firstCol="1" bandRow="1">
                <a:tableStyleId>{5C22544A-7EE6-4342-B048-85BDC9FD1C3A}</a:tableStyleId>
              </a:tblPr>
              <a:tblGrid>
                <a:gridCol w="1882523"/>
                <a:gridCol w="899429"/>
                <a:gridCol w="899429"/>
                <a:gridCol w="899429"/>
                <a:gridCol w="1172872"/>
                <a:gridCol w="1172872"/>
                <a:gridCol w="1172872"/>
              </a:tblGrid>
              <a:tr h="394414">
                <a:tc rowSpan="2">
                  <a:txBody>
                    <a:bodyPr/>
                    <a:lstStyle/>
                    <a:p>
                      <a:pPr algn="ctr">
                        <a:spcAft>
                          <a:spcPts val="0"/>
                        </a:spcAft>
                      </a:pPr>
                      <a:r>
                        <a:rPr lang="en-US" sz="1600" kern="100" dirty="0">
                          <a:solidFill>
                            <a:schemeClr val="tx1"/>
                          </a:solidFill>
                          <a:effectLst/>
                          <a:latin typeface="Times New Roman" pitchFamily="18" charset="0"/>
                          <a:cs typeface="Times New Roman" pitchFamily="18" charset="0"/>
                        </a:rPr>
                        <a:t>       </a:t>
                      </a:r>
                      <a:r>
                        <a:rPr lang="en-US" sz="1600" kern="100" dirty="0" smtClean="0">
                          <a:solidFill>
                            <a:schemeClr val="tx1"/>
                          </a:solidFill>
                          <a:effectLst/>
                          <a:latin typeface="Times New Roman" pitchFamily="18" charset="0"/>
                          <a:cs typeface="Times New Roman" pitchFamily="18" charset="0"/>
                        </a:rPr>
                        <a:t>     </a:t>
                      </a:r>
                      <a:r>
                        <a:rPr lang="zh-CN" sz="1600" kern="100" dirty="0" smtClean="0">
                          <a:solidFill>
                            <a:schemeClr val="tx1"/>
                          </a:solidFill>
                          <a:effectLst/>
                          <a:latin typeface="Times New Roman" pitchFamily="18" charset="0"/>
                          <a:cs typeface="Times New Roman" pitchFamily="18" charset="0"/>
                        </a:rPr>
                        <a:t>汇率制度</a:t>
                      </a:r>
                      <a:endParaRPr lang="zh-CN" sz="1600" kern="100" dirty="0">
                        <a:solidFill>
                          <a:schemeClr val="tx1"/>
                        </a:solidFill>
                        <a:effectLst/>
                        <a:latin typeface="Times New Roman" pitchFamily="18" charset="0"/>
                        <a:cs typeface="Times New Roman" pitchFamily="18" charset="0"/>
                      </a:endParaRPr>
                    </a:p>
                    <a:p>
                      <a:pPr algn="l">
                        <a:spcBef>
                          <a:spcPts val="1200"/>
                        </a:spcBef>
                        <a:spcAft>
                          <a:spcPts val="0"/>
                        </a:spcAft>
                      </a:pPr>
                      <a:r>
                        <a:rPr lang="zh-CN" sz="1600" kern="100" dirty="0">
                          <a:solidFill>
                            <a:schemeClr val="tx1"/>
                          </a:solidFill>
                          <a:effectLst/>
                          <a:latin typeface="Times New Roman" pitchFamily="18" charset="0"/>
                          <a:cs typeface="Times New Roman" pitchFamily="18" charset="0"/>
                        </a:rPr>
                        <a:t>政策类型</a:t>
                      </a:r>
                      <a:endParaRPr lang="zh-CN" sz="1600" kern="100" dirty="0">
                        <a:solidFill>
                          <a:schemeClr val="tx1"/>
                        </a:solidFill>
                        <a:effectLst/>
                        <a:latin typeface="Times New Roman" pitchFamily="18" charset="0"/>
                        <a:ea typeface="宋体"/>
                        <a:cs typeface="Times New Roman" pitchFamily="18" charset="0"/>
                      </a:endParaRPr>
                    </a:p>
                  </a:txBody>
                  <a:tcPr marL="68575" marR="68575" marT="0" marB="0" anchor="ctr">
                    <a:lnTlToBr w="28575" cap="flat" cmpd="sng" algn="ctr">
                      <a:solidFill>
                        <a:schemeClr val="bg1"/>
                      </a:solidFill>
                      <a:prstDash val="solid"/>
                      <a:round/>
                      <a:headEnd type="none" w="med" len="med"/>
                      <a:tailEnd type="none" w="med" len="med"/>
                    </a:lnTlToBr>
                  </a:tcPr>
                </a:tc>
                <a:tc gridSpan="3">
                  <a:txBody>
                    <a:bodyPr/>
                    <a:lstStyle/>
                    <a:p>
                      <a:pPr algn="ctr">
                        <a:spcAft>
                          <a:spcPts val="0"/>
                        </a:spcAft>
                      </a:pPr>
                      <a:r>
                        <a:rPr lang="zh-CN" sz="1600" kern="100" dirty="0">
                          <a:solidFill>
                            <a:schemeClr val="tx1"/>
                          </a:solidFill>
                          <a:effectLst/>
                          <a:latin typeface="Times New Roman" pitchFamily="18" charset="0"/>
                          <a:cs typeface="Times New Roman" pitchFamily="18" charset="0"/>
                        </a:rPr>
                        <a:t>固定汇率制</a:t>
                      </a:r>
                      <a:endParaRPr lang="zh-CN" sz="1600" kern="100" dirty="0">
                        <a:solidFill>
                          <a:schemeClr val="tx1"/>
                        </a:solidFill>
                        <a:effectLst/>
                        <a:latin typeface="Times New Roman" pitchFamily="18" charset="0"/>
                        <a:ea typeface="宋体"/>
                        <a:cs typeface="Times New Roman" pitchFamily="18" charset="0"/>
                      </a:endParaRPr>
                    </a:p>
                  </a:txBody>
                  <a:tcPr marL="68575" marR="68575" marT="0" marB="0" anchor="ct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600" kern="100" dirty="0">
                          <a:solidFill>
                            <a:schemeClr val="tx1"/>
                          </a:solidFill>
                          <a:effectLst/>
                          <a:latin typeface="Times New Roman" pitchFamily="18" charset="0"/>
                          <a:cs typeface="Times New Roman" pitchFamily="18" charset="0"/>
                        </a:rPr>
                        <a:t>浮动汇率制</a:t>
                      </a:r>
                      <a:endParaRPr lang="zh-CN" sz="1600" kern="100" dirty="0">
                        <a:solidFill>
                          <a:schemeClr val="tx1"/>
                        </a:solidFill>
                        <a:effectLst/>
                        <a:latin typeface="Times New Roman" pitchFamily="18" charset="0"/>
                        <a:ea typeface="宋体"/>
                        <a:cs typeface="Times New Roman" pitchFamily="18" charset="0"/>
                      </a:endParaRPr>
                    </a:p>
                  </a:txBody>
                  <a:tcPr marL="68575" marR="68575" marT="0" marB="0" anchor="ctr"/>
                </a:tc>
                <a:tc hMerge="1">
                  <a:txBody>
                    <a:bodyPr/>
                    <a:lstStyle/>
                    <a:p>
                      <a:endParaRPr lang="zh-CN" altLang="en-US"/>
                    </a:p>
                  </a:txBody>
                  <a:tcPr/>
                </a:tc>
                <a:tc hMerge="1">
                  <a:txBody>
                    <a:bodyPr/>
                    <a:lstStyle/>
                    <a:p>
                      <a:endParaRPr lang="zh-CN" altLang="en-US"/>
                    </a:p>
                  </a:txBody>
                  <a:tcPr/>
                </a:tc>
              </a:tr>
              <a:tr h="487679">
                <a:tc vMerge="1">
                  <a:txBody>
                    <a:bodyPr/>
                    <a:lstStyle/>
                    <a:p>
                      <a:endParaRPr lang="zh-CN" altLang="en-US"/>
                    </a:p>
                  </a:txBody>
                  <a:tcPr/>
                </a:tc>
                <a:tc>
                  <a:txBody>
                    <a:bodyPr/>
                    <a:lstStyle/>
                    <a:p>
                      <a:pPr algn="ctr">
                        <a:spcAft>
                          <a:spcPts val="0"/>
                        </a:spcAft>
                      </a:pPr>
                      <a:r>
                        <a:rPr lang="zh-CN" sz="1600" b="1" kern="100" dirty="0">
                          <a:solidFill>
                            <a:schemeClr val="tx1"/>
                          </a:solidFill>
                          <a:effectLst/>
                          <a:latin typeface="Times New Roman" pitchFamily="18" charset="0"/>
                          <a:cs typeface="Times New Roman" pitchFamily="18" charset="0"/>
                        </a:rPr>
                        <a:t>收入</a:t>
                      </a:r>
                    </a:p>
                    <a:p>
                      <a:pPr algn="ctr">
                        <a:spcAft>
                          <a:spcPts val="0"/>
                        </a:spcAft>
                      </a:pPr>
                      <a:r>
                        <a:rPr lang="en-US" sz="1600" b="1" kern="100" dirty="0">
                          <a:solidFill>
                            <a:schemeClr val="tx1"/>
                          </a:solidFill>
                          <a:effectLst/>
                          <a:latin typeface="Times New Roman" pitchFamily="18" charset="0"/>
                          <a:cs typeface="Times New Roman" pitchFamily="18" charset="0"/>
                        </a:rPr>
                        <a:t>Y</a:t>
                      </a:r>
                      <a:endParaRPr lang="zh-CN" sz="16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zh-CN" sz="1600" b="1" kern="100" dirty="0">
                          <a:solidFill>
                            <a:schemeClr val="tx1"/>
                          </a:solidFill>
                          <a:effectLst/>
                          <a:latin typeface="Times New Roman" pitchFamily="18" charset="0"/>
                          <a:cs typeface="Times New Roman" pitchFamily="18" charset="0"/>
                        </a:rPr>
                        <a:t>汇率</a:t>
                      </a:r>
                    </a:p>
                    <a:p>
                      <a:pPr algn="ctr">
                        <a:spcAft>
                          <a:spcPts val="0"/>
                        </a:spcAft>
                      </a:pPr>
                      <a:r>
                        <a:rPr lang="en-US" sz="1600" b="1" kern="100" dirty="0">
                          <a:solidFill>
                            <a:schemeClr val="tx1"/>
                          </a:solidFill>
                          <a:effectLst/>
                          <a:latin typeface="Times New Roman" pitchFamily="18" charset="0"/>
                          <a:cs typeface="Times New Roman" pitchFamily="18" charset="0"/>
                        </a:rPr>
                        <a:t>e</a:t>
                      </a:r>
                      <a:endParaRPr lang="zh-CN" sz="16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zh-CN" sz="1600" b="1" kern="100" dirty="0">
                          <a:solidFill>
                            <a:schemeClr val="tx1"/>
                          </a:solidFill>
                          <a:effectLst/>
                          <a:latin typeface="Times New Roman" pitchFamily="18" charset="0"/>
                          <a:cs typeface="Times New Roman" pitchFamily="18" charset="0"/>
                        </a:rPr>
                        <a:t>净出口</a:t>
                      </a:r>
                    </a:p>
                    <a:p>
                      <a:pPr algn="ctr">
                        <a:spcAft>
                          <a:spcPts val="0"/>
                        </a:spcAft>
                      </a:pPr>
                      <a:r>
                        <a:rPr lang="en-US" sz="1600" b="1" kern="100" dirty="0">
                          <a:solidFill>
                            <a:schemeClr val="tx1"/>
                          </a:solidFill>
                          <a:effectLst/>
                          <a:latin typeface="Times New Roman" pitchFamily="18" charset="0"/>
                          <a:cs typeface="Times New Roman" pitchFamily="18" charset="0"/>
                        </a:rPr>
                        <a:t>NX</a:t>
                      </a:r>
                      <a:endParaRPr lang="zh-CN" sz="16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zh-CN" sz="1600" b="1" kern="100" dirty="0">
                          <a:solidFill>
                            <a:schemeClr val="tx1"/>
                          </a:solidFill>
                          <a:effectLst/>
                          <a:latin typeface="Times New Roman" pitchFamily="18" charset="0"/>
                          <a:cs typeface="Times New Roman" pitchFamily="18" charset="0"/>
                        </a:rPr>
                        <a:t>收入</a:t>
                      </a:r>
                    </a:p>
                    <a:p>
                      <a:pPr algn="ctr">
                        <a:spcAft>
                          <a:spcPts val="0"/>
                        </a:spcAft>
                      </a:pPr>
                      <a:r>
                        <a:rPr lang="en-US" sz="1600" b="1" kern="100" dirty="0">
                          <a:solidFill>
                            <a:schemeClr val="tx1"/>
                          </a:solidFill>
                          <a:effectLst/>
                          <a:latin typeface="Times New Roman" pitchFamily="18" charset="0"/>
                          <a:cs typeface="Times New Roman" pitchFamily="18" charset="0"/>
                        </a:rPr>
                        <a:t>Y</a:t>
                      </a:r>
                      <a:endParaRPr lang="zh-CN" sz="16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zh-CN" sz="1600" b="1" kern="100" dirty="0">
                          <a:solidFill>
                            <a:schemeClr val="tx1"/>
                          </a:solidFill>
                          <a:effectLst/>
                          <a:latin typeface="Times New Roman" pitchFamily="18" charset="0"/>
                          <a:cs typeface="Times New Roman" pitchFamily="18" charset="0"/>
                        </a:rPr>
                        <a:t>汇率</a:t>
                      </a:r>
                    </a:p>
                    <a:p>
                      <a:pPr algn="ctr">
                        <a:spcAft>
                          <a:spcPts val="0"/>
                        </a:spcAft>
                      </a:pPr>
                      <a:r>
                        <a:rPr lang="en-US" sz="1600" b="1" kern="100" dirty="0">
                          <a:solidFill>
                            <a:schemeClr val="tx1"/>
                          </a:solidFill>
                          <a:effectLst/>
                          <a:latin typeface="Times New Roman" pitchFamily="18" charset="0"/>
                          <a:cs typeface="Times New Roman" pitchFamily="18" charset="0"/>
                        </a:rPr>
                        <a:t>e</a:t>
                      </a:r>
                      <a:endParaRPr lang="zh-CN" sz="16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zh-CN" sz="1600" b="1" kern="100" dirty="0">
                          <a:solidFill>
                            <a:schemeClr val="tx1"/>
                          </a:solidFill>
                          <a:effectLst/>
                          <a:latin typeface="Times New Roman" pitchFamily="18" charset="0"/>
                          <a:cs typeface="Times New Roman" pitchFamily="18" charset="0"/>
                        </a:rPr>
                        <a:t>净出口</a:t>
                      </a:r>
                    </a:p>
                    <a:p>
                      <a:pPr algn="ctr">
                        <a:spcAft>
                          <a:spcPts val="0"/>
                        </a:spcAft>
                      </a:pPr>
                      <a:r>
                        <a:rPr lang="en-US" sz="1600" b="1" kern="100" dirty="0">
                          <a:solidFill>
                            <a:schemeClr val="tx1"/>
                          </a:solidFill>
                          <a:effectLst/>
                          <a:latin typeface="Times New Roman" pitchFamily="18" charset="0"/>
                          <a:cs typeface="Times New Roman" pitchFamily="18" charset="0"/>
                        </a:rPr>
                        <a:t>NX</a:t>
                      </a:r>
                      <a:endParaRPr lang="zh-CN" sz="1600" b="1" kern="100" dirty="0">
                        <a:solidFill>
                          <a:schemeClr val="tx1"/>
                        </a:solidFill>
                        <a:effectLst/>
                        <a:latin typeface="Times New Roman" pitchFamily="18" charset="0"/>
                        <a:ea typeface="宋体"/>
                        <a:cs typeface="Times New Roman" pitchFamily="18" charset="0"/>
                      </a:endParaRPr>
                    </a:p>
                  </a:txBody>
                  <a:tcPr marL="68575" marR="68575" marT="0" marB="0" anchor="ctr"/>
                </a:tc>
              </a:tr>
              <a:tr h="394414">
                <a:tc>
                  <a:txBody>
                    <a:bodyPr/>
                    <a:lstStyle/>
                    <a:p>
                      <a:pPr algn="ctr">
                        <a:spcAft>
                          <a:spcPts val="0"/>
                        </a:spcAft>
                      </a:pPr>
                      <a:r>
                        <a:rPr lang="zh-CN" sz="1600" kern="100" dirty="0">
                          <a:solidFill>
                            <a:schemeClr val="tx1"/>
                          </a:solidFill>
                          <a:effectLst/>
                          <a:latin typeface="Times New Roman" pitchFamily="18" charset="0"/>
                          <a:cs typeface="Times New Roman" pitchFamily="18" charset="0"/>
                        </a:rPr>
                        <a:t>扩张性财政政策</a:t>
                      </a:r>
                      <a:endParaRPr lang="zh-CN" sz="1600"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a:solidFill>
                          <a:schemeClr val="tx1"/>
                        </a:solidFill>
                        <a:effectLst/>
                        <a:latin typeface="Times New Roman" pitchFamily="18" charset="0"/>
                        <a:ea typeface="宋体"/>
                        <a:cs typeface="Times New Roman" pitchFamily="18" charset="0"/>
                      </a:endParaRPr>
                    </a:p>
                  </a:txBody>
                  <a:tcPr marL="68575" marR="68575" marT="0" marB="0" anchor="ctr"/>
                </a:tc>
              </a:tr>
              <a:tr h="394414">
                <a:tc>
                  <a:txBody>
                    <a:bodyPr/>
                    <a:lstStyle/>
                    <a:p>
                      <a:pPr algn="ctr">
                        <a:spcAft>
                          <a:spcPts val="0"/>
                        </a:spcAft>
                      </a:pPr>
                      <a:r>
                        <a:rPr lang="zh-CN" sz="1600" kern="100">
                          <a:solidFill>
                            <a:schemeClr val="tx1"/>
                          </a:solidFill>
                          <a:effectLst/>
                          <a:latin typeface="Times New Roman" pitchFamily="18" charset="0"/>
                          <a:cs typeface="Times New Roman" pitchFamily="18" charset="0"/>
                        </a:rPr>
                        <a:t>扩张性货币政策</a:t>
                      </a:r>
                      <a:endParaRPr lang="zh-CN" sz="1600" kern="10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a:solidFill>
                          <a:schemeClr val="tx1"/>
                        </a:solidFill>
                        <a:effectLst/>
                        <a:latin typeface="Times New Roman" pitchFamily="18" charset="0"/>
                        <a:ea typeface="宋体"/>
                        <a:cs typeface="Times New Roman" pitchFamily="18" charset="0"/>
                      </a:endParaRPr>
                    </a:p>
                  </a:txBody>
                  <a:tcPr marL="68575" marR="68575" marT="0" marB="0" anchor="ctr"/>
                </a:tc>
              </a:tr>
              <a:tr h="394414">
                <a:tc>
                  <a:txBody>
                    <a:bodyPr/>
                    <a:lstStyle/>
                    <a:p>
                      <a:pPr algn="ctr">
                        <a:spcAft>
                          <a:spcPts val="0"/>
                        </a:spcAft>
                      </a:pPr>
                      <a:r>
                        <a:rPr lang="zh-CN" sz="1600" kern="100" dirty="0">
                          <a:solidFill>
                            <a:schemeClr val="tx1"/>
                          </a:solidFill>
                          <a:effectLst/>
                          <a:latin typeface="Times New Roman" pitchFamily="18" charset="0"/>
                          <a:cs typeface="Times New Roman" pitchFamily="18" charset="0"/>
                        </a:rPr>
                        <a:t>限制</a:t>
                      </a:r>
                      <a:r>
                        <a:rPr lang="zh-CN" sz="1600" kern="100" dirty="0" smtClean="0">
                          <a:solidFill>
                            <a:schemeClr val="tx1"/>
                          </a:solidFill>
                          <a:effectLst/>
                          <a:latin typeface="Times New Roman" pitchFamily="18" charset="0"/>
                          <a:cs typeface="Times New Roman" pitchFamily="18" charset="0"/>
                        </a:rPr>
                        <a:t>进口政策</a:t>
                      </a:r>
                      <a:endParaRPr lang="zh-CN" sz="1600"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c>
                  <a:txBody>
                    <a:bodyPr/>
                    <a:lstStyle/>
                    <a:p>
                      <a:pPr algn="ctr">
                        <a:spcAft>
                          <a:spcPts val="0"/>
                        </a:spcAft>
                      </a:pPr>
                      <a:r>
                        <a:rPr lang="en-US" sz="1800" b="1" kern="100" dirty="0">
                          <a:solidFill>
                            <a:schemeClr val="tx1"/>
                          </a:solidFill>
                          <a:effectLst/>
                          <a:latin typeface="Times New Roman" pitchFamily="18" charset="0"/>
                          <a:cs typeface="Times New Roman" pitchFamily="18" charset="0"/>
                        </a:rPr>
                        <a:t>─</a:t>
                      </a:r>
                      <a:endParaRPr lang="zh-CN" sz="1800" b="1" kern="100" dirty="0">
                        <a:solidFill>
                          <a:schemeClr val="tx1"/>
                        </a:solidFill>
                        <a:effectLst/>
                        <a:latin typeface="Times New Roman" pitchFamily="18" charset="0"/>
                        <a:ea typeface="宋体"/>
                        <a:cs typeface="Times New Roman" pitchFamily="18" charset="0"/>
                      </a:endParaRPr>
                    </a:p>
                  </a:txBody>
                  <a:tcPr marL="68575" marR="68575" marT="0" marB="0" anchor="ctr"/>
                </a:tc>
              </a:tr>
            </a:tbl>
          </a:graphicData>
        </a:graphic>
      </p:graphicFrame>
    </p:spTree>
    <p:extLst>
      <p:ext uri="{BB962C8B-B14F-4D97-AF65-F5344CB8AC3E}">
        <p14:creationId xmlns:p14="http://schemas.microsoft.com/office/powerpoint/2010/main" val="3174860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3A604FF-71C9-412B-B64F-ABF2EF441C9E}" type="slidenum">
              <a:rPr lang="en-GB" altLang="zh-CN" sz="1200" b="0">
                <a:solidFill>
                  <a:schemeClr val="bg1"/>
                </a:solidFill>
              </a:rPr>
              <a:pPr/>
              <a:t>3</a:t>
            </a:fld>
            <a:endParaRPr lang="en-GB" altLang="zh-CN" sz="1200" b="0">
              <a:solidFill>
                <a:schemeClr val="bg1"/>
              </a:solidFill>
            </a:endParaRPr>
          </a:p>
        </p:txBody>
      </p:sp>
      <p:sp>
        <p:nvSpPr>
          <p:cNvPr id="6" name="Rectangle 3"/>
          <p:cNvSpPr>
            <a:spLocks noChangeArrowheads="1"/>
          </p:cNvSpPr>
          <p:nvPr/>
        </p:nvSpPr>
        <p:spPr bwMode="auto">
          <a:xfrm>
            <a:off x="1403350" y="549275"/>
            <a:ext cx="6481763" cy="368300"/>
          </a:xfrm>
          <a:prstGeom prst="rect">
            <a:avLst/>
          </a:prstGeom>
          <a:noFill/>
          <a:ln w="9525">
            <a:noFill/>
            <a:miter lim="800000"/>
            <a:headEnd/>
            <a:tailEnd/>
          </a:ln>
          <a:effectLst/>
        </p:spPr>
        <p:txBody>
          <a:bodyPr lIns="0" tIns="0" rIns="0" bIns="0" anchor="ctr">
            <a:spAutoFit/>
          </a:bodyPr>
          <a:lstStyle/>
          <a:p>
            <a:pPr algn="ctr" eaLnBrk="0" hangingPunct="0">
              <a:buClr>
                <a:srgbClr val="FF6600"/>
              </a:buClr>
              <a:defRPr/>
            </a:pPr>
            <a:r>
              <a:rPr lang="zh-CN" altLang="en-US" sz="2400" dirty="0">
                <a:solidFill>
                  <a:srgbClr val="336699"/>
                </a:solidFill>
                <a:effectLst>
                  <a:outerShdw blurRad="38100" dist="38100" dir="2700000" algn="tl">
                    <a:srgbClr val="C0C0C0"/>
                  </a:outerShdw>
                </a:effectLst>
                <a:latin typeface="黑体" pitchFamily="2" charset="-122"/>
                <a:ea typeface="黑体" pitchFamily="2" charset="-122"/>
              </a:rPr>
              <a:t>中国</a:t>
            </a:r>
            <a:r>
              <a:rPr lang="en-US" altLang="zh-CN" sz="2400" dirty="0" smtClean="0">
                <a:solidFill>
                  <a:srgbClr val="336699"/>
                </a:solidFill>
                <a:effectLst>
                  <a:outerShdw blurRad="38100" dist="38100" dir="2700000" algn="tl">
                    <a:srgbClr val="C0C0C0"/>
                  </a:outerShdw>
                </a:effectLst>
                <a:latin typeface="黑体" pitchFamily="2" charset="-122"/>
                <a:ea typeface="黑体" pitchFamily="2" charset="-122"/>
              </a:rPr>
              <a:t>2018</a:t>
            </a:r>
            <a:r>
              <a:rPr lang="zh-CN" altLang="en-US" sz="2400" dirty="0" smtClean="0">
                <a:solidFill>
                  <a:srgbClr val="336699"/>
                </a:solidFill>
                <a:effectLst>
                  <a:outerShdw blurRad="38100" dist="38100" dir="2700000" algn="tl">
                    <a:srgbClr val="C0C0C0"/>
                  </a:outerShdw>
                </a:effectLst>
                <a:latin typeface="黑体" pitchFamily="2" charset="-122"/>
                <a:ea typeface="黑体" pitchFamily="2" charset="-122"/>
              </a:rPr>
              <a:t>年第三季度</a:t>
            </a:r>
            <a:r>
              <a:rPr lang="zh-CN" altLang="en-US" sz="2400" dirty="0">
                <a:solidFill>
                  <a:srgbClr val="336699"/>
                </a:solidFill>
                <a:effectLst>
                  <a:outerShdw blurRad="38100" dist="38100" dir="2700000" algn="tl">
                    <a:srgbClr val="C0C0C0"/>
                  </a:outerShdw>
                </a:effectLst>
                <a:latin typeface="黑体" pitchFamily="2" charset="-122"/>
                <a:ea typeface="黑体" pitchFamily="2" charset="-122"/>
              </a:rPr>
              <a:t>国际收支平衡表</a:t>
            </a:r>
            <a:r>
              <a:rPr lang="zh-CN" altLang="en-US" sz="1200" dirty="0">
                <a:solidFill>
                  <a:srgbClr val="336699"/>
                </a:solidFill>
                <a:effectLst>
                  <a:outerShdw blurRad="38100" dist="38100" dir="2700000" algn="tl">
                    <a:srgbClr val="C0C0C0"/>
                  </a:outerShdw>
                </a:effectLst>
                <a:latin typeface="黑体" pitchFamily="2" charset="-122"/>
                <a:ea typeface="黑体" pitchFamily="2" charset="-122"/>
              </a:rPr>
              <a:t>（亿美元）</a:t>
            </a:r>
          </a:p>
        </p:txBody>
      </p:sp>
      <p:graphicFrame>
        <p:nvGraphicFramePr>
          <p:cNvPr id="4" name="对象 3"/>
          <p:cNvGraphicFramePr>
            <a:graphicFrameLocks noChangeAspect="1"/>
          </p:cNvGraphicFramePr>
          <p:nvPr>
            <p:extLst>
              <p:ext uri="{D42A27DB-BD31-4B8C-83A1-F6EECF244321}">
                <p14:modId xmlns:p14="http://schemas.microsoft.com/office/powerpoint/2010/main" val="201598504"/>
              </p:ext>
            </p:extLst>
          </p:nvPr>
        </p:nvGraphicFramePr>
        <p:xfrm>
          <a:off x="247650" y="1628775"/>
          <a:ext cx="8534400" cy="4495800"/>
        </p:xfrm>
        <a:graphic>
          <a:graphicData uri="http://schemas.openxmlformats.org/presentationml/2006/ole">
            <mc:AlternateContent xmlns:mc="http://schemas.openxmlformats.org/markup-compatibility/2006">
              <mc:Choice xmlns:v="urn:schemas-microsoft-com:vml" Requires="v">
                <p:oleObj spid="_x0000_s40969" name="文档" r:id="rId4" imgW="4677991" imgH="2466993" progId="Word.Document.12">
                  <p:embed/>
                </p:oleObj>
              </mc:Choice>
              <mc:Fallback>
                <p:oleObj name="文档" r:id="rId4" imgW="4677991" imgH="2466993" progId="Word.Document.12">
                  <p:embed/>
                  <p:pic>
                    <p:nvPicPr>
                      <p:cNvPr id="0" name=""/>
                      <p:cNvPicPr/>
                      <p:nvPr/>
                    </p:nvPicPr>
                    <p:blipFill>
                      <a:blip r:embed="rId5"/>
                      <a:stretch>
                        <a:fillRect/>
                      </a:stretch>
                    </p:blipFill>
                    <p:spPr>
                      <a:xfrm>
                        <a:off x="247650" y="1628775"/>
                        <a:ext cx="8534400" cy="4495800"/>
                      </a:xfrm>
                      <a:prstGeom prst="rect">
                        <a:avLst/>
                      </a:prstGeom>
                    </p:spPr>
                  </p:pic>
                </p:oleObj>
              </mc:Fallback>
            </mc:AlternateContent>
          </a:graphicData>
        </a:graphic>
      </p:graphicFrame>
    </p:spTree>
    <p:extLst>
      <p:ext uri="{BB962C8B-B14F-4D97-AF65-F5344CB8AC3E}">
        <p14:creationId xmlns:p14="http://schemas.microsoft.com/office/powerpoint/2010/main" val="2946522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1211A81-6104-4B86-8327-77E1FF8E3C67}" type="slidenum">
              <a:rPr lang="en-GB" altLang="zh-CN" sz="1200" b="0">
                <a:solidFill>
                  <a:schemeClr val="bg1"/>
                </a:solidFill>
              </a:rPr>
              <a:pPr/>
              <a:t>4</a:t>
            </a:fld>
            <a:endParaRPr lang="en-GB" altLang="zh-CN" sz="1200" b="0" dirty="0">
              <a:solidFill>
                <a:schemeClr val="bg1"/>
              </a:solidFill>
            </a:endParaRPr>
          </a:p>
        </p:txBody>
      </p:sp>
      <p:sp>
        <p:nvSpPr>
          <p:cNvPr id="501762" name="Comment 2">
            <a:hlinkClick r:id="rId2" action="ppaction://hlinksldjump"/>
          </p:cNvPr>
          <p:cNvSpPr>
            <a:spLocks noChangeArrowheads="1"/>
          </p:cNvSpPr>
          <p:nvPr/>
        </p:nvSpPr>
        <p:spPr bwMode="auto">
          <a:xfrm>
            <a:off x="609600" y="404897"/>
            <a:ext cx="51831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9</a:t>
            </a:r>
            <a:r>
              <a:rPr lang="en-US" altLang="zh-CN" sz="2800" dirty="0" smtClean="0">
                <a:solidFill>
                  <a:srgbClr val="336699"/>
                </a:solidFill>
                <a:latin typeface="微软雅黑" pitchFamily="34" charset="-122"/>
                <a:ea typeface="微软雅黑" pitchFamily="34" charset="-122"/>
              </a:rPr>
              <a:t>.1.2 </a:t>
            </a:r>
            <a:r>
              <a:rPr lang="zh-CN" altLang="en-US" sz="2800" dirty="0">
                <a:solidFill>
                  <a:srgbClr val="336699"/>
                </a:solidFill>
                <a:latin typeface="微软雅黑" pitchFamily="34" charset="-122"/>
                <a:ea typeface="微软雅黑" pitchFamily="34" charset="-122"/>
              </a:rPr>
              <a:t>汇率与汇率制度</a:t>
            </a:r>
            <a:endParaRPr lang="zh-CN" altLang="en-US" sz="2800" dirty="0">
              <a:solidFill>
                <a:srgbClr val="006699"/>
              </a:solidFill>
              <a:effectLst>
                <a:outerShdw blurRad="38100" dist="38100" dir="2700000" algn="tl">
                  <a:srgbClr val="C0C0C0"/>
                </a:outerShdw>
              </a:effectLst>
              <a:latin typeface="微软雅黑" pitchFamily="34" charset="-122"/>
              <a:ea typeface="微软雅黑" pitchFamily="34" charset="-122"/>
            </a:endParaRPr>
          </a:p>
        </p:txBody>
      </p:sp>
      <p:sp>
        <p:nvSpPr>
          <p:cNvPr id="501764" name="Rectangle 4"/>
          <p:cNvSpPr>
            <a:spLocks noChangeArrowheads="1"/>
          </p:cNvSpPr>
          <p:nvPr/>
        </p:nvSpPr>
        <p:spPr bwMode="auto">
          <a:xfrm>
            <a:off x="828933" y="2588397"/>
            <a:ext cx="7775575" cy="3455988"/>
          </a:xfrm>
          <a:prstGeom prst="rect">
            <a:avLst/>
          </a:prstGeom>
          <a:noFill/>
          <a:ln w="9525">
            <a:noFill/>
            <a:miter lim="800000"/>
            <a:headEnd/>
            <a:tailEnd/>
          </a:ln>
          <a:effectLst/>
        </p:spPr>
        <p:txBody>
          <a:bodyPr/>
          <a:lstStyle/>
          <a:p>
            <a:pPr marL="273050" indent="-273050" algn="just">
              <a:spcBef>
                <a:spcPts val="6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名义汇率是一个国家的</a:t>
            </a:r>
            <a:r>
              <a:rPr kumimoji="1" lang="zh-CN" altLang="en-US" sz="2400" dirty="0">
                <a:solidFill>
                  <a:srgbClr val="800000"/>
                </a:solidFill>
                <a:effectLst>
                  <a:outerShdw blurRad="38100" dist="38100" dir="2700000" algn="tl">
                    <a:srgbClr val="C0C0C0"/>
                  </a:outerShdw>
                </a:effectLst>
                <a:latin typeface="+mn-ea"/>
                <a:ea typeface="+mn-ea"/>
                <a:cs typeface="Times New Roman" pitchFamily="18" charset="0"/>
              </a:rPr>
              <a:t>货币</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折算成另一个国家的货币的比率，是两国货币的相对价格，用</a:t>
            </a:r>
            <a:r>
              <a:rPr kumimoji="1" lang="en-US" altLang="zh-CN" sz="24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e</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表示</a:t>
            </a:r>
            <a:endParaRPr kumimoji="1" lang="zh-CN" altLang="en-US" sz="2400" dirty="0">
              <a:solidFill>
                <a:schemeClr val="tx1"/>
              </a:solidFill>
              <a:effectLst>
                <a:outerShdw blurRad="38100" dist="38100" dir="2700000" algn="tl">
                  <a:srgbClr val="C0C0C0"/>
                </a:outerShdw>
              </a:effectLst>
              <a:latin typeface="+mn-ea"/>
              <a:ea typeface="+mn-ea"/>
            </a:endParaRPr>
          </a:p>
          <a:p>
            <a:pPr marL="534988" lvl="1" indent="-261938" algn="just">
              <a:lnSpc>
                <a:spcPct val="95000"/>
              </a:lnSpc>
              <a:spcBef>
                <a:spcPts val="600"/>
              </a:spcBef>
              <a:buClr>
                <a:srgbClr val="FF6600"/>
              </a:buClr>
              <a:buFont typeface="Wingdings 2" pitchFamily="18" charset="2"/>
              <a:buChar char="¡"/>
              <a:defRPr/>
            </a:pPr>
            <a:r>
              <a:rPr kumimoji="1" lang="zh-CN" altLang="en-US" sz="2200" dirty="0">
                <a:solidFill>
                  <a:srgbClr val="800000"/>
                </a:solidFill>
                <a:effectLst>
                  <a:outerShdw blurRad="38100" dist="38100" dir="2700000" algn="tl">
                    <a:srgbClr val="C0C0C0"/>
                  </a:outerShdw>
                </a:effectLst>
                <a:latin typeface="楷体" pitchFamily="49" charset="-122"/>
                <a:ea typeface="楷体" pitchFamily="49" charset="-122"/>
                <a:cs typeface="Times New Roman" pitchFamily="18" charset="0"/>
              </a:rPr>
              <a:t>直接标价法</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，以</a:t>
            </a:r>
            <a:r>
              <a:rPr kumimoji="1" lang="en-US" altLang="zh-CN" sz="22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1</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单位或</a:t>
            </a:r>
            <a:r>
              <a:rPr kumimoji="1" lang="en-US" altLang="zh-CN" sz="22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100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单位外国货币为标准，折算为一定数额的本国货币来表示的汇率，又称应付标价法</a:t>
            </a:r>
            <a:endPar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endParaRPr>
          </a:p>
          <a:p>
            <a:pPr marL="534988" lvl="1" indent="-261938" algn="just">
              <a:lnSpc>
                <a:spcPct val="95000"/>
              </a:lnSpc>
              <a:spcBef>
                <a:spcPts val="600"/>
              </a:spcBef>
              <a:buClr>
                <a:srgbClr val="FF6600"/>
              </a:buClr>
              <a:buFont typeface="Wingdings 2" pitchFamily="18" charset="2"/>
              <a:buChar char="¡"/>
              <a:defRPr/>
            </a:pPr>
            <a:r>
              <a:rPr kumimoji="1" lang="zh-CN" altLang="en-US" sz="2200" dirty="0">
                <a:solidFill>
                  <a:srgbClr val="800000"/>
                </a:solidFill>
                <a:effectLst>
                  <a:outerShdw blurRad="38100" dist="38100" dir="2700000" algn="tl">
                    <a:srgbClr val="C0C0C0"/>
                  </a:outerShdw>
                </a:effectLst>
                <a:latin typeface="楷体" pitchFamily="49" charset="-122"/>
                <a:ea typeface="楷体" pitchFamily="49" charset="-122"/>
                <a:cs typeface="Times New Roman" pitchFamily="18" charset="0"/>
              </a:rPr>
              <a:t>间接标价法</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，它是用</a:t>
            </a:r>
            <a:r>
              <a:rPr kumimoji="1" lang="en-US" altLang="zh-CN" sz="22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1</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单位或</a:t>
            </a:r>
            <a:r>
              <a:rPr kumimoji="1" lang="en-US" altLang="zh-CN" sz="22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100</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单位本国货币为标准，折算为一定数额的外国货币来表示的汇率，又称应收标价法</a:t>
            </a:r>
            <a:endPar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360363" indent="-360363" algn="just">
              <a:spcBef>
                <a:spcPts val="1800"/>
              </a:spcBef>
              <a:buClr>
                <a:srgbClr val="FF6600"/>
              </a:buClr>
              <a:buFont typeface="Wingdings 2" pitchFamily="18" charset="2"/>
              <a:buChar char="¡"/>
              <a:defRPr/>
            </a:pPr>
            <a:r>
              <a:rPr kumimoji="1" lang="zh-CN" altLang="zh-CN" sz="2400" dirty="0">
                <a:solidFill>
                  <a:schemeClr val="tx1"/>
                </a:solidFill>
                <a:effectLst>
                  <a:outerShdw blurRad="38100" dist="38100" dir="2700000" algn="tl">
                    <a:srgbClr val="C0C0C0"/>
                  </a:outerShdw>
                </a:effectLst>
                <a:latin typeface="+mn-ea"/>
                <a:ea typeface="+mn-ea"/>
                <a:cs typeface="Times New Roman" pitchFamily="18" charset="0"/>
              </a:rPr>
              <a:t>实际生活中，一般使用直接标价法。</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本章后面的分析</a:t>
            </a:r>
            <a:r>
              <a:rPr kumimoji="1" lang="zh-CN" altLang="zh-CN" sz="2400" dirty="0">
                <a:solidFill>
                  <a:schemeClr val="tx1"/>
                </a:solidFill>
                <a:effectLst>
                  <a:outerShdw blurRad="38100" dist="38100" dir="2700000" algn="tl">
                    <a:srgbClr val="C0C0C0"/>
                  </a:outerShdw>
                </a:effectLst>
                <a:latin typeface="+mn-ea"/>
                <a:ea typeface="+mn-ea"/>
                <a:cs typeface="Times New Roman" pitchFamily="18" charset="0"/>
              </a:rPr>
              <a:t>约定用</a:t>
            </a:r>
            <a:r>
              <a:rPr kumimoji="1" lang="zh-CN" altLang="zh-CN" sz="2400" dirty="0">
                <a:solidFill>
                  <a:srgbClr val="800000"/>
                </a:solidFill>
                <a:effectLst>
                  <a:outerShdw blurRad="38100" dist="38100" dir="2700000" algn="tl">
                    <a:srgbClr val="C0C0C0"/>
                  </a:outerShdw>
                </a:effectLst>
                <a:latin typeface="+mn-ea"/>
                <a:ea typeface="+mn-ea"/>
                <a:cs typeface="Times New Roman" pitchFamily="18" charset="0"/>
              </a:rPr>
              <a:t>间接标价法</a:t>
            </a:r>
            <a:endParaRPr kumimoji="1" lang="zh-CN" altLang="en-US" sz="2400" dirty="0">
              <a:solidFill>
                <a:srgbClr val="800000"/>
              </a:solidFill>
              <a:effectLst>
                <a:outerShdw blurRad="38100" dist="38100" dir="2700000" algn="tl">
                  <a:srgbClr val="C0C0C0"/>
                </a:outerShdw>
              </a:effectLst>
              <a:latin typeface="+mn-ea"/>
              <a:ea typeface="+mn-ea"/>
              <a:cs typeface="Times New Roman" pitchFamily="18" charset="0"/>
            </a:endParaRPr>
          </a:p>
        </p:txBody>
      </p:sp>
      <p:sp>
        <p:nvSpPr>
          <p:cNvPr id="5" name="Comment 2">
            <a:hlinkClick r:id="rId2" action="ppaction://hlinksldjump"/>
          </p:cNvPr>
          <p:cNvSpPr>
            <a:spLocks noChangeArrowheads="1"/>
          </p:cNvSpPr>
          <p:nvPr/>
        </p:nvSpPr>
        <p:spPr bwMode="auto">
          <a:xfrm>
            <a:off x="683568" y="1047792"/>
            <a:ext cx="164623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600" dirty="0">
                <a:solidFill>
                  <a:srgbClr val="336699"/>
                </a:solidFill>
                <a:latin typeface="微软雅黑" pitchFamily="34" charset="-122"/>
                <a:ea typeface="微软雅黑" pitchFamily="34" charset="-122"/>
              </a:rPr>
              <a:t>1. </a:t>
            </a:r>
            <a:r>
              <a:rPr lang="zh-CN" altLang="en-US" sz="2600" dirty="0">
                <a:solidFill>
                  <a:srgbClr val="336699"/>
                </a:solidFill>
                <a:latin typeface="微软雅黑" pitchFamily="34" charset="-122"/>
                <a:ea typeface="微软雅黑" pitchFamily="34" charset="-122"/>
              </a:rPr>
              <a:t>汇率</a:t>
            </a:r>
            <a:endParaRPr lang="zh-CN" altLang="en-US" sz="2600" dirty="0">
              <a:solidFill>
                <a:srgbClr val="006699"/>
              </a:solidFill>
              <a:effectLst>
                <a:outerShdw blurRad="38100" dist="38100" dir="2700000" algn="tl">
                  <a:srgbClr val="C0C0C0"/>
                </a:outerShdw>
              </a:effectLst>
              <a:latin typeface="微软雅黑" pitchFamily="34" charset="-122"/>
              <a:ea typeface="微软雅黑" pitchFamily="34" charset="-122"/>
            </a:endParaRPr>
          </a:p>
        </p:txBody>
      </p:sp>
      <p:sp>
        <p:nvSpPr>
          <p:cNvPr id="6" name="Rectangle 5"/>
          <p:cNvSpPr>
            <a:spLocks noChangeArrowheads="1"/>
          </p:cNvSpPr>
          <p:nvPr/>
        </p:nvSpPr>
        <p:spPr bwMode="auto">
          <a:xfrm>
            <a:off x="827584" y="1945502"/>
            <a:ext cx="2592387" cy="369887"/>
          </a:xfrm>
          <a:prstGeom prst="rect">
            <a:avLst/>
          </a:prstGeom>
          <a:noFill/>
          <a:ln w="9525">
            <a:noFill/>
            <a:miter lim="800000"/>
            <a:headEnd/>
            <a:tailEnd/>
          </a:ln>
          <a:effectLst/>
        </p:spPr>
        <p:txBody>
          <a:bodyPr lIns="0" tIns="0" rIns="0" bIns="0" anchor="ctr">
            <a:spAutoFit/>
          </a:bodyPr>
          <a:lstStyle/>
          <a:p>
            <a:pPr eaLnBrk="0" hangingPunct="0">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名义汇率</a:t>
            </a:r>
          </a:p>
        </p:txBody>
      </p:sp>
    </p:spTree>
    <p:extLst>
      <p:ext uri="{BB962C8B-B14F-4D97-AF65-F5344CB8AC3E}">
        <p14:creationId xmlns:p14="http://schemas.microsoft.com/office/powerpoint/2010/main" val="3896108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62"/>
                                        </p:tgtEl>
                                        <p:attrNameLst>
                                          <p:attrName>style.visibility</p:attrName>
                                        </p:attrNameLst>
                                      </p:cBhvr>
                                      <p:to>
                                        <p:strVal val="visible"/>
                                      </p:to>
                                    </p:set>
                                    <p:animEffect transition="in" filter="blinds(horizontal)">
                                      <p:cBhvr>
                                        <p:cTn id="7" dur="500"/>
                                        <p:tgtEl>
                                          <p:spTgt spid="50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1764">
                                            <p:txEl>
                                              <p:pRg st="0" end="0"/>
                                            </p:txEl>
                                          </p:spTgt>
                                        </p:tgtEl>
                                        <p:attrNameLst>
                                          <p:attrName>style.visibility</p:attrName>
                                        </p:attrNameLst>
                                      </p:cBhvr>
                                      <p:to>
                                        <p:strVal val="visible"/>
                                      </p:to>
                                    </p:set>
                                    <p:animEffect transition="in" filter="wipe(up)">
                                      <p:cBhvr>
                                        <p:cTn id="22" dur="500"/>
                                        <p:tgtEl>
                                          <p:spTgt spid="501764">
                                            <p:txEl>
                                              <p:pRg st="0" end="0"/>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01764">
                                            <p:txEl>
                                              <p:pRg st="1" end="1"/>
                                            </p:txEl>
                                          </p:spTgt>
                                        </p:tgtEl>
                                        <p:attrNameLst>
                                          <p:attrName>style.visibility</p:attrName>
                                        </p:attrNameLst>
                                      </p:cBhvr>
                                      <p:to>
                                        <p:strVal val="visible"/>
                                      </p:to>
                                    </p:set>
                                    <p:animEffect transition="in" filter="wipe(up)">
                                      <p:cBhvr>
                                        <p:cTn id="25" dur="500"/>
                                        <p:tgtEl>
                                          <p:spTgt spid="501764">
                                            <p:txEl>
                                              <p:pRg st="1" end="1"/>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01764">
                                            <p:txEl>
                                              <p:pRg st="2" end="2"/>
                                            </p:txEl>
                                          </p:spTgt>
                                        </p:tgtEl>
                                        <p:attrNameLst>
                                          <p:attrName>style.visibility</p:attrName>
                                        </p:attrNameLst>
                                      </p:cBhvr>
                                      <p:to>
                                        <p:strVal val="visible"/>
                                      </p:to>
                                    </p:set>
                                    <p:animEffect transition="in" filter="wipe(up)">
                                      <p:cBhvr>
                                        <p:cTn id="28" dur="500"/>
                                        <p:tgtEl>
                                          <p:spTgt spid="501764">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01764">
                                            <p:txEl>
                                              <p:pRg st="3" end="3"/>
                                            </p:txEl>
                                          </p:spTgt>
                                        </p:tgtEl>
                                        <p:attrNameLst>
                                          <p:attrName>style.visibility</p:attrName>
                                        </p:attrNameLst>
                                      </p:cBhvr>
                                      <p:to>
                                        <p:strVal val="visible"/>
                                      </p:to>
                                    </p:set>
                                    <p:animEffect transition="in" filter="wipe(up)">
                                      <p:cBhvr>
                                        <p:cTn id="33" dur="500"/>
                                        <p:tgtEl>
                                          <p:spTgt spid="5017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p:bldP spid="501764" grpId="0" build="p" autoUpdateAnimBg="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17ABFDE-47D3-4891-ADCB-B7E8A7741518}" type="slidenum">
              <a:rPr lang="en-GB" altLang="zh-CN" sz="1200" b="0">
                <a:solidFill>
                  <a:schemeClr val="bg1"/>
                </a:solidFill>
              </a:rPr>
              <a:pPr/>
              <a:t>5</a:t>
            </a:fld>
            <a:endParaRPr lang="en-GB" altLang="zh-CN" sz="1200" b="0">
              <a:solidFill>
                <a:schemeClr val="bg1"/>
              </a:solidFill>
            </a:endParaRPr>
          </a:p>
        </p:txBody>
      </p:sp>
      <p:sp>
        <p:nvSpPr>
          <p:cNvPr id="501764" name="Rectangle 4"/>
          <p:cNvSpPr>
            <a:spLocks noChangeArrowheads="1"/>
          </p:cNvSpPr>
          <p:nvPr/>
        </p:nvSpPr>
        <p:spPr bwMode="auto">
          <a:xfrm>
            <a:off x="872484" y="1604209"/>
            <a:ext cx="7775575" cy="1366837"/>
          </a:xfrm>
          <a:prstGeom prst="rect">
            <a:avLst/>
          </a:prstGeom>
          <a:noFill/>
          <a:ln w="9525">
            <a:noFill/>
            <a:miter lim="800000"/>
            <a:headEnd/>
            <a:tailEnd/>
          </a:ln>
          <a:effectLst/>
        </p:spPr>
        <p:txBody>
          <a:bodyPr/>
          <a:lstStyle/>
          <a:p>
            <a:pPr marL="273050" indent="-273050" algn="just">
              <a:spcBef>
                <a:spcPts val="6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实际汇率</a:t>
            </a: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是用两国（或地区）价格水平对名义汇率加以调整后的汇率，</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用</a:t>
            </a:r>
            <a:r>
              <a:rPr kumimoji="1" lang="en-US" altLang="zh-CN" sz="24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ε</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表示</a:t>
            </a:r>
            <a:endParaRPr kumimoji="1" lang="en-US" altLang="zh-CN" sz="2400" dirty="0">
              <a:solidFill>
                <a:schemeClr val="tx1"/>
              </a:solidFill>
              <a:effectLst>
                <a:outerShdw blurRad="38100" dist="38100" dir="2700000" algn="tl">
                  <a:srgbClr val="C0C0C0"/>
                </a:outerShdw>
              </a:effectLst>
              <a:latin typeface="+mn-ea"/>
              <a:ea typeface="+mn-ea"/>
              <a:cs typeface="Times New Roman" pitchFamily="18" charset="0"/>
            </a:endParaRPr>
          </a:p>
          <a:p>
            <a:pPr marL="273050" indent="-273050" algn="just">
              <a:spcBef>
                <a:spcPts val="1200"/>
              </a:spcBef>
              <a:buClr>
                <a:srgbClr val="FF6600"/>
              </a:buClr>
              <a:buFont typeface="Wingdings 2" pitchFamily="18" charset="2"/>
              <a:buChar char="¡"/>
              <a:defRPr/>
            </a:pPr>
            <a:r>
              <a:rPr kumimoji="1" lang="zh-CN" altLang="zh-CN" sz="2400" dirty="0">
                <a:solidFill>
                  <a:schemeClr val="tx1"/>
                </a:solidFill>
                <a:effectLst>
                  <a:outerShdw blurRad="38100" dist="38100" dir="2700000" algn="tl">
                    <a:srgbClr val="C0C0C0"/>
                  </a:outerShdw>
                </a:effectLst>
                <a:latin typeface="+mn-ea"/>
                <a:ea typeface="+mn-ea"/>
                <a:cs typeface="Times New Roman" pitchFamily="18" charset="0"/>
              </a:rPr>
              <a:t>实际汇率取决于名义汇率及两国的价格水平</a:t>
            </a:r>
            <a:endPar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endParaRPr>
          </a:p>
        </p:txBody>
      </p:sp>
      <p:sp>
        <p:nvSpPr>
          <p:cNvPr id="6" name="Rectangle 5"/>
          <p:cNvSpPr>
            <a:spLocks noChangeArrowheads="1"/>
          </p:cNvSpPr>
          <p:nvPr/>
        </p:nvSpPr>
        <p:spPr bwMode="auto">
          <a:xfrm>
            <a:off x="827088" y="765175"/>
            <a:ext cx="2592387" cy="369888"/>
          </a:xfrm>
          <a:prstGeom prst="rect">
            <a:avLst/>
          </a:prstGeom>
          <a:noFill/>
          <a:ln w="9525">
            <a:noFill/>
            <a:miter lim="800000"/>
            <a:headEnd/>
            <a:tailEnd/>
          </a:ln>
          <a:effectLst/>
        </p:spPr>
        <p:txBody>
          <a:bodyPr lIns="0" tIns="0" rIns="0" bIns="0" anchor="ctr">
            <a:spAutoFit/>
          </a:bodyPr>
          <a:lstStyle/>
          <a:p>
            <a:pPr eaLnBrk="0" hangingPunct="0">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实际汇率</a:t>
            </a:r>
          </a:p>
        </p:txBody>
      </p:sp>
      <p:sp>
        <p:nvSpPr>
          <p:cNvPr id="1946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9465" name="对象 7"/>
          <p:cNvGraphicFramePr>
            <a:graphicFrameLocks noChangeAspect="1"/>
          </p:cNvGraphicFramePr>
          <p:nvPr>
            <p:extLst>
              <p:ext uri="{D42A27DB-BD31-4B8C-83A1-F6EECF244321}">
                <p14:modId xmlns:p14="http://schemas.microsoft.com/office/powerpoint/2010/main" val="2567337622"/>
              </p:ext>
            </p:extLst>
          </p:nvPr>
        </p:nvGraphicFramePr>
        <p:xfrm>
          <a:off x="2987824" y="4437112"/>
          <a:ext cx="3887787" cy="660400"/>
        </p:xfrm>
        <a:graphic>
          <a:graphicData uri="http://schemas.openxmlformats.org/presentationml/2006/ole">
            <mc:AlternateContent xmlns:mc="http://schemas.openxmlformats.org/markup-compatibility/2006">
              <mc:Choice xmlns:v="urn:schemas-microsoft-com:vml" Requires="v">
                <p:oleObj spid="_x0000_s31799" name="Equation" r:id="rId3" imgW="2463800" imgH="419100" progId="Equation.DSMT4">
                  <p:embed/>
                </p:oleObj>
              </mc:Choice>
              <mc:Fallback>
                <p:oleObj name="Equation" r:id="rId3" imgW="24638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437112"/>
                        <a:ext cx="38877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9467" name="对象 9"/>
          <p:cNvGraphicFramePr>
            <a:graphicFrameLocks noChangeAspect="1"/>
          </p:cNvGraphicFramePr>
          <p:nvPr>
            <p:extLst>
              <p:ext uri="{D42A27DB-BD31-4B8C-83A1-F6EECF244321}">
                <p14:modId xmlns:p14="http://schemas.microsoft.com/office/powerpoint/2010/main" val="3934334437"/>
              </p:ext>
            </p:extLst>
          </p:nvPr>
        </p:nvGraphicFramePr>
        <p:xfrm>
          <a:off x="7245424" y="4371231"/>
          <a:ext cx="1060450" cy="792162"/>
        </p:xfrm>
        <a:graphic>
          <a:graphicData uri="http://schemas.openxmlformats.org/presentationml/2006/ole">
            <mc:AlternateContent xmlns:mc="http://schemas.openxmlformats.org/markup-compatibility/2006">
              <mc:Choice xmlns:v="urn:schemas-microsoft-com:vml" Requires="v">
                <p:oleObj spid="_x0000_s31800" name="Equation" r:id="rId5" imgW="596641" imgH="444307" progId="Equation.DSMT4">
                  <p:embed/>
                </p:oleObj>
              </mc:Choice>
              <mc:Fallback>
                <p:oleObj name="Equation" r:id="rId5" imgW="596641" imgH="44430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5424" y="4371231"/>
                        <a:ext cx="10604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808112" y="3348524"/>
            <a:ext cx="1584176" cy="400110"/>
          </a:xfrm>
          <a:prstGeom prst="rect">
            <a:avLst/>
          </a:prstGeom>
          <a:noFill/>
        </p:spPr>
        <p:txBody>
          <a:bodyPr wrap="square" rtlCol="0">
            <a:spAutoFit/>
          </a:bodyPr>
          <a:lstStyle/>
          <a:p>
            <a:r>
              <a:rPr kumimoji="1" lang="zh-CN" altLang="en-US" sz="2000" dirty="0">
                <a:solidFill>
                  <a:srgbClr val="800000"/>
                </a:solidFill>
                <a:effectLst>
                  <a:outerShdw blurRad="38100" dist="38100" dir="2700000" algn="tl">
                    <a:srgbClr val="C0C0C0"/>
                  </a:outerShdw>
                </a:effectLst>
                <a:latin typeface="楷体" pitchFamily="49" charset="-122"/>
                <a:ea typeface="楷体" pitchFamily="49" charset="-122"/>
                <a:cs typeface="Times New Roman" pitchFamily="18" charset="0"/>
              </a:rPr>
              <a:t>直接标价法</a:t>
            </a:r>
            <a:endParaRPr lang="zh-CN" altLang="en-US" sz="2000" dirty="0"/>
          </a:p>
        </p:txBody>
      </p:sp>
      <p:sp>
        <p:nvSpPr>
          <p:cNvPr id="15" name="文本框 14"/>
          <p:cNvSpPr txBox="1"/>
          <p:nvPr/>
        </p:nvSpPr>
        <p:spPr>
          <a:xfrm>
            <a:off x="852838" y="4567257"/>
            <a:ext cx="1584176" cy="400110"/>
          </a:xfrm>
          <a:prstGeom prst="rect">
            <a:avLst/>
          </a:prstGeom>
          <a:noFill/>
        </p:spPr>
        <p:txBody>
          <a:bodyPr wrap="square" rtlCol="0">
            <a:spAutoFit/>
          </a:bodyPr>
          <a:lstStyle/>
          <a:p>
            <a:r>
              <a:rPr kumimoji="1" lang="zh-CN" altLang="en-US" sz="2000" dirty="0" smtClean="0">
                <a:solidFill>
                  <a:srgbClr val="800000"/>
                </a:solidFill>
                <a:effectLst>
                  <a:outerShdw blurRad="38100" dist="38100" dir="2700000" algn="tl">
                    <a:srgbClr val="C0C0C0"/>
                  </a:outerShdw>
                </a:effectLst>
                <a:latin typeface="楷体" pitchFamily="49" charset="-122"/>
                <a:ea typeface="楷体" pitchFamily="49" charset="-122"/>
                <a:cs typeface="Times New Roman" pitchFamily="18" charset="0"/>
              </a:rPr>
              <a:t>间接</a:t>
            </a:r>
            <a:r>
              <a:rPr kumimoji="1" lang="zh-CN" altLang="en-US" sz="2000" dirty="0">
                <a:solidFill>
                  <a:srgbClr val="800000"/>
                </a:solidFill>
                <a:effectLst>
                  <a:outerShdw blurRad="38100" dist="38100" dir="2700000" algn="tl">
                    <a:srgbClr val="C0C0C0"/>
                  </a:outerShdw>
                </a:effectLst>
                <a:latin typeface="楷体" pitchFamily="49" charset="-122"/>
                <a:ea typeface="楷体" pitchFamily="49" charset="-122"/>
                <a:cs typeface="Times New Roman" pitchFamily="18" charset="0"/>
              </a:rPr>
              <a:t>标价法</a:t>
            </a:r>
            <a:endParaRPr lang="zh-CN" altLang="en-US" sz="2000" dirty="0"/>
          </a:p>
        </p:txBody>
      </p:sp>
      <p:graphicFrame>
        <p:nvGraphicFramePr>
          <p:cNvPr id="4" name="对象 3"/>
          <p:cNvGraphicFramePr>
            <a:graphicFrameLocks noChangeAspect="1"/>
          </p:cNvGraphicFramePr>
          <p:nvPr>
            <p:extLst>
              <p:ext uri="{D42A27DB-BD31-4B8C-83A1-F6EECF244321}">
                <p14:modId xmlns:p14="http://schemas.microsoft.com/office/powerpoint/2010/main" val="2908064746"/>
              </p:ext>
            </p:extLst>
          </p:nvPr>
        </p:nvGraphicFramePr>
        <p:xfrm>
          <a:off x="7343396" y="3307566"/>
          <a:ext cx="962478" cy="553482"/>
        </p:xfrm>
        <a:graphic>
          <a:graphicData uri="http://schemas.openxmlformats.org/presentationml/2006/ole">
            <mc:AlternateContent xmlns:mc="http://schemas.openxmlformats.org/markup-compatibility/2006">
              <mc:Choice xmlns:v="urn:schemas-microsoft-com:vml" Requires="v">
                <p:oleObj spid="_x0000_s31801" name="公式" r:id="rId7" imgW="634680" imgH="431640" progId="Equation.3">
                  <p:embed/>
                </p:oleObj>
              </mc:Choice>
              <mc:Fallback>
                <p:oleObj name="公式" r:id="rId7" imgW="634680" imgH="431640" progId="Equation.3">
                  <p:embed/>
                  <p:pic>
                    <p:nvPicPr>
                      <p:cNvPr id="0" name=""/>
                      <p:cNvPicPr/>
                      <p:nvPr/>
                    </p:nvPicPr>
                    <p:blipFill>
                      <a:blip r:embed="rId8"/>
                      <a:stretch>
                        <a:fillRect/>
                      </a:stretch>
                    </p:blipFill>
                    <p:spPr>
                      <a:xfrm>
                        <a:off x="7343396" y="3307566"/>
                        <a:ext cx="962478" cy="553482"/>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789370636"/>
              </p:ext>
            </p:extLst>
          </p:nvPr>
        </p:nvGraphicFramePr>
        <p:xfrm>
          <a:off x="2843808" y="3227504"/>
          <a:ext cx="4320480" cy="713606"/>
        </p:xfrm>
        <a:graphic>
          <a:graphicData uri="http://schemas.openxmlformats.org/presentationml/2006/ole">
            <mc:AlternateContent xmlns:mc="http://schemas.openxmlformats.org/markup-compatibility/2006">
              <mc:Choice xmlns:v="urn:schemas-microsoft-com:vml" Requires="v">
                <p:oleObj spid="_x0000_s31802" name="公式" r:id="rId9" imgW="2476440" imgH="419040" progId="Equation.3">
                  <p:embed/>
                </p:oleObj>
              </mc:Choice>
              <mc:Fallback>
                <p:oleObj name="公式" r:id="rId9" imgW="2476440" imgH="419040" progId="Equation.3">
                  <p:embed/>
                  <p:pic>
                    <p:nvPicPr>
                      <p:cNvPr id="0" name=""/>
                      <p:cNvPicPr/>
                      <p:nvPr/>
                    </p:nvPicPr>
                    <p:blipFill>
                      <a:blip r:embed="rId10"/>
                      <a:stretch>
                        <a:fillRect/>
                      </a:stretch>
                    </p:blipFill>
                    <p:spPr>
                      <a:xfrm>
                        <a:off x="2843808" y="3227504"/>
                        <a:ext cx="4320480" cy="713606"/>
                      </a:xfrm>
                      <a:prstGeom prst="rect">
                        <a:avLst/>
                      </a:prstGeom>
                    </p:spPr>
                  </p:pic>
                </p:oleObj>
              </mc:Fallback>
            </mc:AlternateContent>
          </a:graphicData>
        </a:graphic>
      </p:graphicFrame>
    </p:spTree>
    <p:extLst>
      <p:ext uri="{BB962C8B-B14F-4D97-AF65-F5344CB8AC3E}">
        <p14:creationId xmlns:p14="http://schemas.microsoft.com/office/powerpoint/2010/main" val="743213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1764">
                                            <p:txEl>
                                              <p:pRg st="0" end="0"/>
                                            </p:txEl>
                                          </p:spTgt>
                                        </p:tgtEl>
                                        <p:attrNameLst>
                                          <p:attrName>style.visibility</p:attrName>
                                        </p:attrNameLst>
                                      </p:cBhvr>
                                      <p:to>
                                        <p:strVal val="visible"/>
                                      </p:to>
                                    </p:set>
                                    <p:animEffect transition="in" filter="wipe(up)">
                                      <p:cBhvr>
                                        <p:cTn id="12" dur="500"/>
                                        <p:tgtEl>
                                          <p:spTgt spid="5017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1764">
                                            <p:txEl>
                                              <p:pRg st="1" end="1"/>
                                            </p:txEl>
                                          </p:spTgt>
                                        </p:tgtEl>
                                        <p:attrNameLst>
                                          <p:attrName>style.visibility</p:attrName>
                                        </p:attrNameLst>
                                      </p:cBhvr>
                                      <p:to>
                                        <p:strVal val="visible"/>
                                      </p:to>
                                    </p:set>
                                    <p:animEffect transition="in" filter="wipe(up)">
                                      <p:cBhvr>
                                        <p:cTn id="17" dur="500"/>
                                        <p:tgtEl>
                                          <p:spTgt spid="50176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465"/>
                                        </p:tgtEl>
                                        <p:attrNameLst>
                                          <p:attrName>style.visibility</p:attrName>
                                        </p:attrNameLst>
                                      </p:cBhvr>
                                      <p:to>
                                        <p:strVal val="visible"/>
                                      </p:to>
                                    </p:set>
                                    <p:animEffect transition="in" filter="blinds(horizontal)">
                                      <p:cBhvr>
                                        <p:cTn id="22" dur="500"/>
                                        <p:tgtEl>
                                          <p:spTgt spid="194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467"/>
                                        </p:tgtEl>
                                        <p:attrNameLst>
                                          <p:attrName>style.visibility</p:attrName>
                                        </p:attrNameLst>
                                      </p:cBhvr>
                                      <p:to>
                                        <p:strVal val="visible"/>
                                      </p:to>
                                    </p:set>
                                    <p:animEffect transition="in" filter="blinds(horizontal)">
                                      <p:cBhvr>
                                        <p:cTn id="27" dur="500"/>
                                        <p:tgtEl>
                                          <p:spTgt spid="19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build="p" autoUpdateAnimBg="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17ABFDE-47D3-4891-ADCB-B7E8A7741518}" type="slidenum">
              <a:rPr lang="en-GB" altLang="zh-CN" sz="1200" b="0">
                <a:solidFill>
                  <a:schemeClr val="bg1"/>
                </a:solidFill>
              </a:rPr>
              <a:pPr/>
              <a:t>6</a:t>
            </a:fld>
            <a:endParaRPr lang="en-GB" altLang="zh-CN" sz="1200" b="0">
              <a:solidFill>
                <a:schemeClr val="bg1"/>
              </a:solidFill>
            </a:endParaRPr>
          </a:p>
        </p:txBody>
      </p:sp>
      <p:sp>
        <p:nvSpPr>
          <p:cNvPr id="501764" name="Rectangle 4"/>
          <p:cNvSpPr>
            <a:spLocks noChangeArrowheads="1"/>
          </p:cNvSpPr>
          <p:nvPr/>
        </p:nvSpPr>
        <p:spPr bwMode="auto">
          <a:xfrm>
            <a:off x="872484" y="1604209"/>
            <a:ext cx="7775575" cy="3336959"/>
          </a:xfrm>
          <a:prstGeom prst="rect">
            <a:avLst/>
          </a:prstGeom>
          <a:noFill/>
          <a:ln w="9525">
            <a:noFill/>
            <a:miter lim="800000"/>
            <a:headEnd/>
            <a:tailEnd/>
          </a:ln>
          <a:effectLst/>
        </p:spPr>
        <p:txBody>
          <a:bodyPr/>
          <a:lstStyle/>
          <a:p>
            <a:pPr marL="273050" indent="-273050" algn="just">
              <a:spcBef>
                <a:spcPts val="1200"/>
              </a:spcBef>
              <a:buClr>
                <a:srgbClr val="FF6600"/>
              </a:buClr>
              <a:buFont typeface="Wingdings 2" pitchFamily="18" charset="2"/>
              <a:buChar char="¡"/>
              <a:defRPr/>
            </a:pP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注意人民币升值、贬值与汇率变化之间的关系</a:t>
            </a:r>
            <a:endParaRPr kumimoji="1" lang="en-US" altLang="zh-CN" sz="2400" dirty="0" smtClean="0">
              <a:solidFill>
                <a:schemeClr val="tx1"/>
              </a:solidFill>
              <a:effectLst>
                <a:outerShdw blurRad="38100" dist="38100" dir="2700000" algn="tl">
                  <a:srgbClr val="C0C0C0"/>
                </a:outerShdw>
              </a:effectLst>
              <a:latin typeface="+mn-ea"/>
              <a:ea typeface="+mn-ea"/>
              <a:cs typeface="Times New Roman" pitchFamily="18" charset="0"/>
            </a:endParaRPr>
          </a:p>
          <a:p>
            <a:pPr marL="273050" indent="-273050" algn="just">
              <a:spcBef>
                <a:spcPts val="1200"/>
              </a:spcBef>
              <a:buClr>
                <a:srgbClr val="FF6600"/>
              </a:buClr>
              <a:buFont typeface="Wingdings 2" pitchFamily="18" charset="2"/>
              <a:buChar char="¡"/>
              <a:defRPr/>
            </a:pPr>
            <a:r>
              <a:rPr kumimoji="1" lang="zh-CN" altLang="en-US" sz="2400" dirty="0" smtClean="0">
                <a:effectLst>
                  <a:outerShdw blurRad="38100" dist="38100" dir="2700000" algn="tl">
                    <a:srgbClr val="C0C0C0"/>
                  </a:outerShdw>
                </a:effectLst>
                <a:latin typeface="+mn-ea"/>
                <a:ea typeface="+mn-ea"/>
                <a:cs typeface="Times New Roman" pitchFamily="18" charset="0"/>
              </a:rPr>
              <a:t>人民币升值就是人民币越来越值钱，人民币升值时，汇率是变大还是变小，要取决于标价法。</a:t>
            </a:r>
            <a:endParaRPr kumimoji="1" lang="en-US" altLang="zh-CN" sz="2400" dirty="0" smtClean="0">
              <a:effectLst>
                <a:outerShdw blurRad="38100" dist="38100" dir="2700000" algn="tl">
                  <a:srgbClr val="C0C0C0"/>
                </a:outerShdw>
              </a:effectLst>
              <a:latin typeface="+mn-ea"/>
              <a:ea typeface="+mn-ea"/>
              <a:cs typeface="Times New Roman" pitchFamily="18" charset="0"/>
            </a:endParaRPr>
          </a:p>
          <a:p>
            <a:pPr marL="273050" indent="-273050" algn="just">
              <a:spcBef>
                <a:spcPts val="1200"/>
              </a:spcBef>
              <a:buClr>
                <a:srgbClr val="FF6600"/>
              </a:buClr>
              <a:buFont typeface="Wingdings 2" pitchFamily="18" charset="2"/>
              <a:buChar char="¡"/>
              <a:defRPr/>
            </a:pP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直接标价法下，</a:t>
            </a:r>
            <a:r>
              <a:rPr kumimoji="1" lang="en-US" altLang="zh-CN" sz="2400" dirty="0" smtClean="0">
                <a:solidFill>
                  <a:schemeClr val="tx1"/>
                </a:solidFill>
                <a:effectLst>
                  <a:outerShdw blurRad="38100" dist="38100" dir="2700000" algn="tl">
                    <a:srgbClr val="C0C0C0"/>
                  </a:outerShdw>
                </a:effectLst>
                <a:latin typeface="+mn-ea"/>
                <a:ea typeface="+mn-ea"/>
                <a:cs typeface="Times New Roman" pitchFamily="18" charset="0"/>
              </a:rPr>
              <a:t>1</a:t>
            </a: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美元</a:t>
            </a:r>
            <a:r>
              <a:rPr kumimoji="1" lang="en-US" altLang="zh-CN" sz="2400" dirty="0" smtClean="0">
                <a:solidFill>
                  <a:schemeClr val="tx1"/>
                </a:solidFill>
                <a:effectLst>
                  <a:outerShdw blurRad="38100" dist="38100" dir="2700000" algn="tl">
                    <a:srgbClr val="C0C0C0"/>
                  </a:outerShdw>
                </a:effectLst>
                <a:latin typeface="+mn-ea"/>
                <a:ea typeface="+mn-ea"/>
                <a:cs typeface="Times New Roman" pitchFamily="18" charset="0"/>
              </a:rPr>
              <a:t>=</a:t>
            </a:r>
            <a:r>
              <a:rPr kumimoji="1" lang="en-US" altLang="zh-CN" sz="2400" dirty="0" smtClean="0">
                <a:solidFill>
                  <a:schemeClr val="tx1"/>
                </a:solidFill>
                <a:effectLst>
                  <a:outerShdw blurRad="38100" dist="38100" dir="2700000" algn="tl">
                    <a:srgbClr val="C0C0C0"/>
                  </a:outerShdw>
                </a:effectLst>
                <a:latin typeface="+mn-ea"/>
                <a:ea typeface="+mn-ea"/>
                <a:cs typeface="Times New Roman" pitchFamily="18" charset="0"/>
              </a:rPr>
              <a:t>6.855</a:t>
            </a: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人民币</a:t>
            </a: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，人民币升值时，汇率是变小的，反之亦反之。</a:t>
            </a:r>
            <a:endParaRPr kumimoji="1" lang="en-US" altLang="zh-CN" sz="2400" dirty="0" smtClean="0">
              <a:solidFill>
                <a:schemeClr val="tx1"/>
              </a:solidFill>
              <a:effectLst>
                <a:outerShdw blurRad="38100" dist="38100" dir="2700000" algn="tl">
                  <a:srgbClr val="C0C0C0"/>
                </a:outerShdw>
              </a:effectLst>
              <a:latin typeface="+mn-ea"/>
              <a:ea typeface="+mn-ea"/>
              <a:cs typeface="Times New Roman" pitchFamily="18" charset="0"/>
            </a:endParaRPr>
          </a:p>
          <a:p>
            <a:pPr marL="273050" indent="-273050" algn="just">
              <a:spcBef>
                <a:spcPts val="1200"/>
              </a:spcBef>
              <a:buClr>
                <a:srgbClr val="FF6600"/>
              </a:buClr>
              <a:buFont typeface="Wingdings 2" pitchFamily="18" charset="2"/>
              <a:buChar char="¡"/>
              <a:defRPr/>
            </a:pPr>
            <a:r>
              <a:rPr kumimoji="1" lang="zh-CN" altLang="en-US" sz="2400" dirty="0" smtClean="0">
                <a:effectLst>
                  <a:outerShdw blurRad="38100" dist="38100" dir="2700000" algn="tl">
                    <a:srgbClr val="C0C0C0"/>
                  </a:outerShdw>
                </a:effectLst>
                <a:latin typeface="+mn-ea"/>
                <a:ea typeface="+mn-ea"/>
                <a:cs typeface="Times New Roman" pitchFamily="18" charset="0"/>
              </a:rPr>
              <a:t>间接标价法下，</a:t>
            </a:r>
            <a:r>
              <a:rPr kumimoji="1" lang="en-US" altLang="zh-CN" sz="2400" dirty="0" smtClean="0">
                <a:effectLst>
                  <a:outerShdw blurRad="38100" dist="38100" dir="2700000" algn="tl">
                    <a:srgbClr val="C0C0C0"/>
                  </a:outerShdw>
                </a:effectLst>
                <a:latin typeface="+mn-ea"/>
                <a:ea typeface="+mn-ea"/>
                <a:cs typeface="Times New Roman" pitchFamily="18" charset="0"/>
              </a:rPr>
              <a:t>1</a:t>
            </a:r>
            <a:r>
              <a:rPr kumimoji="1" lang="zh-CN" altLang="en-US" sz="2400" dirty="0" smtClean="0">
                <a:effectLst>
                  <a:outerShdw blurRad="38100" dist="38100" dir="2700000" algn="tl">
                    <a:srgbClr val="C0C0C0"/>
                  </a:outerShdw>
                </a:effectLst>
                <a:latin typeface="+mn-ea"/>
                <a:ea typeface="+mn-ea"/>
                <a:cs typeface="Times New Roman" pitchFamily="18" charset="0"/>
              </a:rPr>
              <a:t>人民币</a:t>
            </a:r>
            <a:r>
              <a:rPr kumimoji="1" lang="en-US" altLang="zh-CN" sz="2400" dirty="0" smtClean="0">
                <a:effectLst>
                  <a:outerShdw blurRad="38100" dist="38100" dir="2700000" algn="tl">
                    <a:srgbClr val="C0C0C0"/>
                  </a:outerShdw>
                </a:effectLst>
                <a:latin typeface="+mn-ea"/>
                <a:ea typeface="+mn-ea"/>
                <a:cs typeface="Times New Roman" pitchFamily="18" charset="0"/>
              </a:rPr>
              <a:t>=</a:t>
            </a:r>
            <a:r>
              <a:rPr kumimoji="1" lang="en-US" altLang="zh-CN" sz="2400" dirty="0" smtClean="0">
                <a:effectLst>
                  <a:outerShdw blurRad="38100" dist="38100" dir="2700000" algn="tl">
                    <a:srgbClr val="C0C0C0"/>
                  </a:outerShdw>
                </a:effectLst>
                <a:latin typeface="+mn-ea"/>
                <a:ea typeface="+mn-ea"/>
                <a:cs typeface="Times New Roman" pitchFamily="18" charset="0"/>
              </a:rPr>
              <a:t>0.1458</a:t>
            </a:r>
            <a:r>
              <a:rPr kumimoji="1" lang="zh-CN" altLang="en-US" sz="2400" dirty="0" smtClean="0">
                <a:effectLst>
                  <a:outerShdw blurRad="38100" dist="38100" dir="2700000" algn="tl">
                    <a:srgbClr val="C0C0C0"/>
                  </a:outerShdw>
                </a:effectLst>
                <a:latin typeface="+mn-ea"/>
                <a:ea typeface="+mn-ea"/>
                <a:cs typeface="Times New Roman" pitchFamily="18" charset="0"/>
              </a:rPr>
              <a:t>美元，人民币升值时，汇率是变大的，反之亦反之。</a:t>
            </a:r>
            <a:endPar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endParaRPr>
          </a:p>
        </p:txBody>
      </p:sp>
      <p:sp>
        <p:nvSpPr>
          <p:cNvPr id="6" name="Rectangle 5"/>
          <p:cNvSpPr>
            <a:spLocks noChangeArrowheads="1"/>
          </p:cNvSpPr>
          <p:nvPr/>
        </p:nvSpPr>
        <p:spPr bwMode="auto">
          <a:xfrm>
            <a:off x="827088" y="765175"/>
            <a:ext cx="2592387" cy="369888"/>
          </a:xfrm>
          <a:prstGeom prst="rect">
            <a:avLst/>
          </a:prstGeom>
          <a:noFill/>
          <a:ln w="9525">
            <a:noFill/>
            <a:miter lim="800000"/>
            <a:headEnd/>
            <a:tailEnd/>
          </a:ln>
          <a:effectLst/>
        </p:spPr>
        <p:txBody>
          <a:bodyPr lIns="0" tIns="0" rIns="0" bIns="0" anchor="ctr">
            <a:spAutoFit/>
          </a:bodyPr>
          <a:lstStyle/>
          <a:p>
            <a:pPr eaLnBrk="0" hangingPunct="0">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a:t>
            </a:r>
            <a:r>
              <a:rPr lang="zh-CN" altLang="en-US" sz="2400" dirty="0" smtClean="0">
                <a:solidFill>
                  <a:srgbClr val="336699"/>
                </a:solidFill>
                <a:effectLst>
                  <a:outerShdw blurRad="38100" dist="38100" dir="2700000" algn="tl">
                    <a:srgbClr val="C0C0C0"/>
                  </a:outerShdw>
                </a:effectLst>
                <a:latin typeface="微软雅黑" pitchFamily="34" charset="-122"/>
                <a:ea typeface="微软雅黑" pitchFamily="34" charset="-122"/>
              </a:rPr>
              <a:t>特别提醒</a:t>
            </a:r>
            <a:endPar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endParaRPr>
          </a:p>
        </p:txBody>
      </p:sp>
      <p:sp>
        <p:nvSpPr>
          <p:cNvPr id="1946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997117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1764">
                                            <p:txEl>
                                              <p:pRg st="0" end="0"/>
                                            </p:txEl>
                                          </p:spTgt>
                                        </p:tgtEl>
                                        <p:attrNameLst>
                                          <p:attrName>style.visibility</p:attrName>
                                        </p:attrNameLst>
                                      </p:cBhvr>
                                      <p:to>
                                        <p:strVal val="visible"/>
                                      </p:to>
                                    </p:set>
                                    <p:animEffect transition="in" filter="wipe(up)">
                                      <p:cBhvr>
                                        <p:cTn id="12" dur="500"/>
                                        <p:tgtEl>
                                          <p:spTgt spid="50176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1764">
                                            <p:txEl>
                                              <p:pRg st="1" end="1"/>
                                            </p:txEl>
                                          </p:spTgt>
                                        </p:tgtEl>
                                        <p:attrNameLst>
                                          <p:attrName>style.visibility</p:attrName>
                                        </p:attrNameLst>
                                      </p:cBhvr>
                                      <p:to>
                                        <p:strVal val="visible"/>
                                      </p:to>
                                    </p:set>
                                    <p:animEffect transition="in" filter="wipe(up)">
                                      <p:cBhvr>
                                        <p:cTn id="17" dur="500"/>
                                        <p:tgtEl>
                                          <p:spTgt spid="50176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1764">
                                            <p:txEl>
                                              <p:pRg st="2" end="2"/>
                                            </p:txEl>
                                          </p:spTgt>
                                        </p:tgtEl>
                                        <p:attrNameLst>
                                          <p:attrName>style.visibility</p:attrName>
                                        </p:attrNameLst>
                                      </p:cBhvr>
                                      <p:to>
                                        <p:strVal val="visible"/>
                                      </p:to>
                                    </p:set>
                                    <p:animEffect transition="in" filter="wipe(up)">
                                      <p:cBhvr>
                                        <p:cTn id="22" dur="500"/>
                                        <p:tgtEl>
                                          <p:spTgt spid="50176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1764">
                                            <p:txEl>
                                              <p:pRg st="3" end="3"/>
                                            </p:txEl>
                                          </p:spTgt>
                                        </p:tgtEl>
                                        <p:attrNameLst>
                                          <p:attrName>style.visibility</p:attrName>
                                        </p:attrNameLst>
                                      </p:cBhvr>
                                      <p:to>
                                        <p:strVal val="visible"/>
                                      </p:to>
                                    </p:set>
                                    <p:animEffect transition="in" filter="wipe(up)">
                                      <p:cBhvr>
                                        <p:cTn id="27" dur="500"/>
                                        <p:tgtEl>
                                          <p:spTgt spid="5017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build="p" autoUpdateAnimBg="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C4712EAF-2E73-438E-8E6A-E01450E96537}" type="slidenum">
              <a:rPr lang="en-GB" altLang="zh-CN" sz="1200" b="0">
                <a:solidFill>
                  <a:schemeClr val="bg1"/>
                </a:solidFill>
              </a:rPr>
              <a:pPr/>
              <a:t>7</a:t>
            </a:fld>
            <a:endParaRPr lang="en-GB" altLang="zh-CN" sz="1200" b="0">
              <a:solidFill>
                <a:schemeClr val="bg1"/>
              </a:solidFill>
            </a:endParaRPr>
          </a:p>
        </p:txBody>
      </p:sp>
      <p:sp>
        <p:nvSpPr>
          <p:cNvPr id="501764" name="Rectangle 4"/>
          <p:cNvSpPr>
            <a:spLocks noChangeArrowheads="1"/>
          </p:cNvSpPr>
          <p:nvPr/>
        </p:nvSpPr>
        <p:spPr bwMode="auto">
          <a:xfrm>
            <a:off x="798766" y="1208893"/>
            <a:ext cx="7777162" cy="792162"/>
          </a:xfrm>
          <a:prstGeom prst="rect">
            <a:avLst/>
          </a:prstGeom>
          <a:noFill/>
          <a:ln w="9525">
            <a:noFill/>
            <a:miter lim="800000"/>
            <a:headEnd/>
            <a:tailEnd/>
          </a:ln>
          <a:effectLst/>
        </p:spPr>
        <p:txBody>
          <a:bodyPr/>
          <a:lstStyle/>
          <a:p>
            <a:pPr marL="273050" indent="-273050" algn="just">
              <a:spcBef>
                <a:spcPts val="6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汇率制度指一国货币当局对本国汇率变动的基本方式所作的制度安排或规定</a:t>
            </a:r>
          </a:p>
        </p:txBody>
      </p:sp>
      <p:sp>
        <p:nvSpPr>
          <p:cNvPr id="5" name="Comment 2">
            <a:hlinkClick r:id="rId2" action="ppaction://hlinksldjump"/>
          </p:cNvPr>
          <p:cNvSpPr>
            <a:spLocks noChangeArrowheads="1"/>
          </p:cNvSpPr>
          <p:nvPr/>
        </p:nvSpPr>
        <p:spPr bwMode="auto">
          <a:xfrm>
            <a:off x="765175" y="692150"/>
            <a:ext cx="207803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600" dirty="0">
                <a:solidFill>
                  <a:srgbClr val="336699"/>
                </a:solidFill>
                <a:latin typeface="微软雅黑" pitchFamily="34" charset="-122"/>
                <a:ea typeface="微软雅黑" pitchFamily="34" charset="-122"/>
              </a:rPr>
              <a:t>2. </a:t>
            </a:r>
            <a:r>
              <a:rPr lang="zh-CN" altLang="en-US" sz="2600" dirty="0">
                <a:solidFill>
                  <a:srgbClr val="336699"/>
                </a:solidFill>
                <a:latin typeface="微软雅黑" pitchFamily="34" charset="-122"/>
                <a:ea typeface="微软雅黑" pitchFamily="34" charset="-122"/>
              </a:rPr>
              <a:t>汇率制度</a:t>
            </a:r>
            <a:endParaRPr lang="zh-CN" altLang="en-US" sz="2600" dirty="0">
              <a:solidFill>
                <a:srgbClr val="006699"/>
              </a:solidFill>
              <a:effectLst>
                <a:outerShdw blurRad="38100" dist="38100" dir="2700000" algn="tl">
                  <a:srgbClr val="C0C0C0"/>
                </a:outerShdw>
              </a:effectLst>
              <a:latin typeface="微软雅黑" pitchFamily="34" charset="-122"/>
              <a:ea typeface="微软雅黑" pitchFamily="34" charset="-122"/>
            </a:endParaRPr>
          </a:p>
        </p:txBody>
      </p:sp>
      <p:sp>
        <p:nvSpPr>
          <p:cNvPr id="6" name="Rectangle 5"/>
          <p:cNvSpPr>
            <a:spLocks noChangeArrowheads="1"/>
          </p:cNvSpPr>
          <p:nvPr/>
        </p:nvSpPr>
        <p:spPr bwMode="auto">
          <a:xfrm>
            <a:off x="900113" y="2493963"/>
            <a:ext cx="2590800" cy="368300"/>
          </a:xfrm>
          <a:prstGeom prst="rect">
            <a:avLst/>
          </a:prstGeom>
          <a:noFill/>
          <a:ln w="9525">
            <a:noFill/>
            <a:miter lim="800000"/>
            <a:headEnd/>
            <a:tailEnd/>
          </a:ln>
          <a:effectLst/>
        </p:spPr>
        <p:txBody>
          <a:bodyPr lIns="0" tIns="0" rIns="0" bIns="0" anchor="ctr">
            <a:spAutoFit/>
          </a:bodyPr>
          <a:lstStyle/>
          <a:p>
            <a:pPr eaLnBrk="0" hangingPunct="0">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固定汇率制</a:t>
            </a:r>
          </a:p>
        </p:txBody>
      </p:sp>
      <p:sp>
        <p:nvSpPr>
          <p:cNvPr id="7" name="Rectangle 4"/>
          <p:cNvSpPr>
            <a:spLocks noChangeArrowheads="1"/>
          </p:cNvSpPr>
          <p:nvPr/>
        </p:nvSpPr>
        <p:spPr bwMode="auto">
          <a:xfrm>
            <a:off x="900113" y="2997200"/>
            <a:ext cx="7775575" cy="3168650"/>
          </a:xfrm>
          <a:prstGeom prst="rect">
            <a:avLst/>
          </a:prstGeom>
          <a:noFill/>
          <a:ln w="9525">
            <a:noFill/>
            <a:miter lim="800000"/>
            <a:headEnd/>
            <a:tailEnd/>
          </a:ln>
          <a:effectLst/>
        </p:spPr>
        <p:txBody>
          <a:bodyPr/>
          <a:lstStyle/>
          <a:p>
            <a:pPr marL="273050" indent="-273050" algn="just">
              <a:spcBef>
                <a:spcPts val="6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固定汇率制是指一国货币与他国货币的汇率基本固定，汇率波动被限制在一定范围内，由官方干预来保证汇率的稳定</a:t>
            </a:r>
            <a:endParaRPr kumimoji="1" lang="zh-CN" altLang="en-US" sz="2400" dirty="0">
              <a:solidFill>
                <a:schemeClr val="tx1"/>
              </a:solidFill>
              <a:effectLst>
                <a:outerShdw blurRad="38100" dist="38100" dir="2700000" algn="tl">
                  <a:srgbClr val="C0C0C0"/>
                </a:outerShdw>
              </a:effectLst>
              <a:latin typeface="+mn-ea"/>
              <a:ea typeface="+mn-ea"/>
            </a:endParaRPr>
          </a:p>
          <a:p>
            <a:pPr marL="360363" indent="-360363"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特点：实行“双挂钩”，即美元与黄金挂钩，其他各国货币与美元挂钩；在“双挂钩”的基础上，各国货币对美元的汇率一般只能在</a:t>
            </a:r>
            <a:r>
              <a:rPr kumimoji="1" lang="en-US" altLang="zh-CN" sz="24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1</a:t>
            </a:r>
            <a:r>
              <a:rPr kumimoji="1" lang="en-US" altLang="zh-CN" sz="2400" dirty="0">
                <a:solidFill>
                  <a:schemeClr val="tx1"/>
                </a:solidFill>
                <a:effectLst>
                  <a:outerShdw blurRad="38100" dist="38100" dir="2700000" algn="tl">
                    <a:srgbClr val="C0C0C0"/>
                  </a:outerShdw>
                </a:effectLst>
                <a:latin typeface="+mn-ea"/>
                <a:ea typeface="+mn-ea"/>
                <a:cs typeface="Times New Roman" pitchFamily="18" charset="0"/>
              </a:rPr>
              <a:t>%</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的范围内波动</a:t>
            </a:r>
            <a:endParaRPr kumimoji="1" lang="en-US" altLang="zh-CN" sz="2400" dirty="0">
              <a:solidFill>
                <a:schemeClr val="tx1"/>
              </a:solidFill>
              <a:effectLst>
                <a:outerShdw blurRad="38100" dist="38100" dir="2700000" algn="tl">
                  <a:srgbClr val="C0C0C0"/>
                </a:outerShdw>
              </a:effectLst>
              <a:latin typeface="+mn-ea"/>
              <a:ea typeface="+mn-ea"/>
              <a:cs typeface="Times New Roman" pitchFamily="18" charset="0"/>
            </a:endParaRPr>
          </a:p>
          <a:p>
            <a:pPr marL="360363" indent="-360363" algn="just">
              <a:spcBef>
                <a:spcPts val="12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固定汇率制的运行会影响一国的货币供给</a:t>
            </a:r>
          </a:p>
        </p:txBody>
      </p:sp>
    </p:spTree>
    <p:extLst>
      <p:ext uri="{BB962C8B-B14F-4D97-AF65-F5344CB8AC3E}">
        <p14:creationId xmlns:p14="http://schemas.microsoft.com/office/powerpoint/2010/main" val="3029420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1764">
                                            <p:txEl>
                                              <p:pRg st="0" end="0"/>
                                            </p:txEl>
                                          </p:spTgt>
                                        </p:tgtEl>
                                        <p:attrNameLst>
                                          <p:attrName>style.visibility</p:attrName>
                                        </p:attrNameLst>
                                      </p:cBhvr>
                                      <p:to>
                                        <p:strVal val="visible"/>
                                      </p:to>
                                    </p:set>
                                    <p:animEffect transition="in" filter="wipe(up)">
                                      <p:cBhvr>
                                        <p:cTn id="12" dur="500"/>
                                        <p:tgtEl>
                                          <p:spTgt spid="5017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up)">
                                      <p:cBhvr>
                                        <p:cTn id="22" dur="500"/>
                                        <p:tgtEl>
                                          <p:spTgt spid="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up)">
                                      <p:cBhvr>
                                        <p:cTn id="27" dur="500"/>
                                        <p:tgtEl>
                                          <p:spTgt spid="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up)">
                                      <p:cBhvr>
                                        <p:cTn id="3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build="p" autoUpdateAnimBg="0"/>
      <p:bldP spid="5" grpId="0"/>
      <p:bldP spid="6" grpId="0"/>
      <p:bldP spid="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46E0C5B-3CBA-4624-AE09-AC984811EFFF}" type="slidenum">
              <a:rPr lang="en-GB" altLang="zh-CN" sz="1200" b="0">
                <a:solidFill>
                  <a:schemeClr val="bg1"/>
                </a:solidFill>
              </a:rPr>
              <a:pPr/>
              <a:t>8</a:t>
            </a:fld>
            <a:endParaRPr lang="en-GB" altLang="zh-CN" sz="1200" b="0">
              <a:solidFill>
                <a:schemeClr val="bg1"/>
              </a:solidFill>
            </a:endParaRPr>
          </a:p>
        </p:txBody>
      </p:sp>
      <p:sp>
        <p:nvSpPr>
          <p:cNvPr id="6" name="Rectangle 5"/>
          <p:cNvSpPr>
            <a:spLocks noChangeArrowheads="1"/>
          </p:cNvSpPr>
          <p:nvPr/>
        </p:nvSpPr>
        <p:spPr bwMode="auto">
          <a:xfrm>
            <a:off x="900113" y="765175"/>
            <a:ext cx="2590800" cy="368300"/>
          </a:xfrm>
          <a:prstGeom prst="rect">
            <a:avLst/>
          </a:prstGeom>
          <a:noFill/>
          <a:ln w="9525">
            <a:noFill/>
            <a:miter lim="800000"/>
            <a:headEnd/>
            <a:tailEnd/>
          </a:ln>
          <a:effectLst/>
        </p:spPr>
        <p:txBody>
          <a:bodyPr lIns="0" tIns="0" rIns="0" bIns="0" anchor="ctr">
            <a:spAutoFit/>
          </a:bodyPr>
          <a:lstStyle/>
          <a:p>
            <a:pPr eaLnBrk="0" hangingPunct="0">
              <a:buClr>
                <a:srgbClr val="FF6600"/>
              </a:buClr>
              <a:buFont typeface="Wingdings" pitchFamily="2" charset="2"/>
              <a:buChar char="Ü"/>
              <a:defRPr/>
            </a:pPr>
            <a:r>
              <a:rPr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 浮动汇率制</a:t>
            </a:r>
          </a:p>
        </p:txBody>
      </p:sp>
      <p:sp>
        <p:nvSpPr>
          <p:cNvPr id="7" name="Rectangle 4"/>
          <p:cNvSpPr>
            <a:spLocks noChangeArrowheads="1"/>
          </p:cNvSpPr>
          <p:nvPr/>
        </p:nvSpPr>
        <p:spPr bwMode="auto">
          <a:xfrm>
            <a:off x="913127" y="1628800"/>
            <a:ext cx="7775575" cy="3889375"/>
          </a:xfrm>
          <a:prstGeom prst="rect">
            <a:avLst/>
          </a:prstGeom>
          <a:noFill/>
          <a:ln w="9525">
            <a:noFill/>
            <a:miter lim="800000"/>
            <a:headEnd/>
            <a:tailEnd/>
          </a:ln>
          <a:effectLst/>
        </p:spPr>
        <p:txBody>
          <a:bodyPr/>
          <a:lstStyle/>
          <a:p>
            <a:pPr marL="273050" indent="-273050" algn="just">
              <a:spcBef>
                <a:spcPts val="6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浮动汇率制指一国不规定本国货币与外国货币的官方汇率，听任汇率由外汇市场的供求关系自发地决定</a:t>
            </a:r>
            <a:endParaRPr kumimoji="1" lang="en-US" altLang="zh-CN" sz="2400" dirty="0">
              <a:solidFill>
                <a:schemeClr val="tx1"/>
              </a:solidFill>
              <a:effectLst>
                <a:outerShdw blurRad="38100" dist="38100" dir="2700000" algn="tl">
                  <a:srgbClr val="C0C0C0"/>
                </a:outerShdw>
              </a:effectLst>
              <a:latin typeface="+mn-ea"/>
              <a:ea typeface="+mn-ea"/>
              <a:cs typeface="Times New Roman" pitchFamily="18" charset="0"/>
            </a:endParaRPr>
          </a:p>
          <a:p>
            <a:pPr marL="534988" lvl="1" indent="-261938" algn="just">
              <a:spcBef>
                <a:spcPts val="600"/>
              </a:spcBef>
              <a:buClr>
                <a:srgbClr val="FF6600"/>
              </a:buClr>
              <a:buFont typeface="Wingdings 2" pitchFamily="18" charset="2"/>
              <a:buChar char="¡"/>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自由浮动：指中央银行对外汇市场不采取任何干预措施，汇率完全由外汇市场的供求力量自发决定</a:t>
            </a:r>
            <a:endPar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534988" lvl="1" indent="-261938" algn="just">
              <a:spcBef>
                <a:spcPts val="600"/>
              </a:spcBef>
              <a:buClr>
                <a:srgbClr val="FF6600"/>
              </a:buClr>
              <a:buFont typeface="Wingdings 2" pitchFamily="18" charset="2"/>
              <a:buChar char="¡"/>
              <a:defRPr/>
            </a:pP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管理浮动：指实行浮动汇率制的国家，对外汇市场进行各种形式的干预，主要是根据汇率市场的供求情况售出和购入外汇，通过对外汇供求的影响来影响汇率</a:t>
            </a:r>
            <a:endPar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endParaRPr>
          </a:p>
          <a:p>
            <a:pPr marL="360363" indent="-360363" algn="just">
              <a:spcBef>
                <a:spcPts val="1800"/>
              </a:spcBef>
              <a:buClr>
                <a:srgbClr val="FF6600"/>
              </a:buClr>
              <a:buFont typeface="Wingdings 2" pitchFamily="18"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1978</a:t>
            </a:r>
            <a:r>
              <a:rPr kumimoji="1" lang="zh-CN" altLang="en-US" sz="24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年</a:t>
            </a:r>
            <a:r>
              <a:rPr kumimoji="1" lang="en-US" altLang="zh-CN" sz="2400" dirty="0">
                <a:solidFill>
                  <a:schemeClr val="tx1"/>
                </a:solidFill>
                <a:effectLst>
                  <a:outerShdw blurRad="38100" dist="38100" dir="2700000" algn="tl">
                    <a:srgbClr val="C0C0C0"/>
                  </a:outerShdw>
                </a:effectLst>
                <a:latin typeface="Times New Roman" pitchFamily="18" charset="0"/>
                <a:ea typeface="+mn-ea"/>
                <a:cs typeface="Times New Roman" pitchFamily="18" charset="0"/>
              </a:rPr>
              <a:t>4</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月</a:t>
            </a:r>
            <a:r>
              <a:rPr kumimoji="1" lang="zh-CN" altLang="en-US" sz="2400" dirty="0" smtClean="0">
                <a:solidFill>
                  <a:schemeClr val="tx1"/>
                </a:solidFill>
                <a:effectLst>
                  <a:outerShdw blurRad="38100" dist="38100" dir="2700000" algn="tl">
                    <a:srgbClr val="C0C0C0"/>
                  </a:outerShdw>
                </a:effectLst>
                <a:latin typeface="+mn-ea"/>
                <a:ea typeface="+mn-ea"/>
                <a:cs typeface="Times New Roman" pitchFamily="18" charset="0"/>
              </a:rPr>
              <a:t>，浮动汇率制在</a:t>
            </a: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世界范围取得了合法地位。各国在汇率制度的选择上具有了较大的自由度</a:t>
            </a:r>
          </a:p>
        </p:txBody>
      </p:sp>
    </p:spTree>
    <p:extLst>
      <p:ext uri="{BB962C8B-B14F-4D97-AF65-F5344CB8AC3E}">
        <p14:creationId xmlns:p14="http://schemas.microsoft.com/office/powerpoint/2010/main" val="1220958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up)">
                                      <p:cBhvr>
                                        <p:cTn id="12" dur="500"/>
                                        <p:tgtEl>
                                          <p:spTgt spid="7">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up)">
                                      <p:cBhvr>
                                        <p:cTn id="15" dur="500"/>
                                        <p:tgtEl>
                                          <p:spTgt spid="7">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wipe(up)">
                                      <p:cBhvr>
                                        <p:cTn id="18" dur="500"/>
                                        <p:tgtEl>
                                          <p:spTgt spid="7">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wipe(up)">
                                      <p:cBhvr>
                                        <p:cTn id="2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3E2296B-9982-417A-8FAB-812E36B218E9}" type="slidenum">
              <a:rPr lang="en-GB" altLang="zh-CN" sz="1200" b="0">
                <a:solidFill>
                  <a:schemeClr val="bg1"/>
                </a:solidFill>
              </a:rPr>
              <a:pPr/>
              <a:t>9</a:t>
            </a:fld>
            <a:endParaRPr lang="en-GB" altLang="zh-CN" sz="1200" b="0">
              <a:solidFill>
                <a:schemeClr val="bg1"/>
              </a:solidFill>
            </a:endParaRPr>
          </a:p>
        </p:txBody>
      </p:sp>
      <p:sp>
        <p:nvSpPr>
          <p:cNvPr id="501762" name="Comment 2">
            <a:hlinkClick r:id="rId3" action="ppaction://hlinksldjump"/>
          </p:cNvPr>
          <p:cNvSpPr>
            <a:spLocks noChangeArrowheads="1"/>
          </p:cNvSpPr>
          <p:nvPr/>
        </p:nvSpPr>
        <p:spPr bwMode="auto">
          <a:xfrm>
            <a:off x="612775" y="765175"/>
            <a:ext cx="51831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9</a:t>
            </a:r>
            <a:r>
              <a:rPr lang="en-US" altLang="zh-CN" sz="2800" dirty="0" smtClean="0">
                <a:solidFill>
                  <a:srgbClr val="336699"/>
                </a:solidFill>
                <a:latin typeface="微软雅黑" pitchFamily="34" charset="-122"/>
                <a:ea typeface="微软雅黑" pitchFamily="34" charset="-122"/>
              </a:rPr>
              <a:t>.1.3 </a:t>
            </a:r>
            <a:r>
              <a:rPr lang="zh-CN" altLang="en-US" sz="2800" dirty="0">
                <a:solidFill>
                  <a:srgbClr val="336699"/>
                </a:solidFill>
                <a:latin typeface="微软雅黑" pitchFamily="34" charset="-122"/>
                <a:ea typeface="微软雅黑" pitchFamily="34" charset="-122"/>
              </a:rPr>
              <a:t>国际收支的平衡</a:t>
            </a:r>
            <a:endParaRPr lang="zh-CN" altLang="en-US" sz="2800" dirty="0">
              <a:solidFill>
                <a:srgbClr val="006699"/>
              </a:solidFill>
              <a:effectLst>
                <a:outerShdw blurRad="38100" dist="38100" dir="2700000" algn="tl">
                  <a:srgbClr val="C0C0C0"/>
                </a:outerShdw>
              </a:effectLst>
              <a:latin typeface="微软雅黑" pitchFamily="34" charset="-122"/>
              <a:ea typeface="微软雅黑" pitchFamily="34" charset="-122"/>
            </a:endParaRPr>
          </a:p>
        </p:txBody>
      </p:sp>
      <p:sp>
        <p:nvSpPr>
          <p:cNvPr id="501764" name="Rectangle 4"/>
          <p:cNvSpPr>
            <a:spLocks noChangeArrowheads="1"/>
          </p:cNvSpPr>
          <p:nvPr/>
        </p:nvSpPr>
        <p:spPr bwMode="auto">
          <a:xfrm>
            <a:off x="900113" y="3573463"/>
            <a:ext cx="7775575" cy="1439862"/>
          </a:xfrm>
          <a:prstGeom prst="rect">
            <a:avLst/>
          </a:prstGeom>
          <a:noFill/>
          <a:ln w="9525">
            <a:noFill/>
            <a:miter lim="800000"/>
            <a:headEnd/>
            <a:tailEnd/>
          </a:ln>
          <a:effectLst/>
        </p:spPr>
        <p:txBody>
          <a:bodyPr/>
          <a:lstStyle/>
          <a:p>
            <a:pPr marL="273050" indent="-273050" algn="just">
              <a:spcBef>
                <a:spcPts val="6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影响净出口的两个重要因素：</a:t>
            </a:r>
            <a:r>
              <a:rPr kumimoji="1" lang="zh-CN" altLang="en-US"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反向地取决于实际汇率；反向地取决于国民收入</a:t>
            </a:r>
            <a:endParaRPr kumimoji="1" lang="en-US" altLang="zh-CN" sz="22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360363" indent="-360363" algn="just">
              <a:spcBef>
                <a:spcPts val="18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净出口函数：</a:t>
            </a:r>
          </a:p>
        </p:txBody>
      </p:sp>
      <p:sp>
        <p:nvSpPr>
          <p:cNvPr id="5" name="Comment 2">
            <a:hlinkClick r:id="rId3" action="ppaction://hlinksldjump"/>
          </p:cNvPr>
          <p:cNvSpPr>
            <a:spLocks noChangeArrowheads="1"/>
          </p:cNvSpPr>
          <p:nvPr/>
        </p:nvSpPr>
        <p:spPr bwMode="auto">
          <a:xfrm>
            <a:off x="764702" y="2524468"/>
            <a:ext cx="32305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600" dirty="0">
                <a:solidFill>
                  <a:srgbClr val="336699"/>
                </a:solidFill>
                <a:latin typeface="微软雅黑" pitchFamily="34" charset="-122"/>
                <a:ea typeface="微软雅黑" pitchFamily="34" charset="-122"/>
              </a:rPr>
              <a:t>1. </a:t>
            </a:r>
            <a:r>
              <a:rPr lang="zh-CN" altLang="en-US" sz="2600" dirty="0">
                <a:solidFill>
                  <a:srgbClr val="336699"/>
                </a:solidFill>
                <a:latin typeface="微软雅黑" pitchFamily="34" charset="-122"/>
                <a:ea typeface="微软雅黑" pitchFamily="34" charset="-122"/>
              </a:rPr>
              <a:t>净出口函数</a:t>
            </a:r>
            <a:endParaRPr lang="zh-CN" altLang="en-US" sz="2600" dirty="0">
              <a:solidFill>
                <a:srgbClr val="006699"/>
              </a:solidFill>
              <a:effectLst>
                <a:outerShdw blurRad="38100" dist="38100" dir="2700000" algn="tl">
                  <a:srgbClr val="C0C0C0"/>
                </a:outerShdw>
              </a:effectLst>
              <a:latin typeface="微软雅黑" pitchFamily="34" charset="-122"/>
              <a:ea typeface="微软雅黑" pitchFamily="34" charset="-122"/>
            </a:endParaRPr>
          </a:p>
        </p:txBody>
      </p:sp>
      <p:sp>
        <p:nvSpPr>
          <p:cNvPr id="2253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2535" name="对象 2"/>
          <p:cNvGraphicFramePr>
            <a:graphicFrameLocks noChangeAspect="1"/>
          </p:cNvGraphicFramePr>
          <p:nvPr/>
        </p:nvGraphicFramePr>
        <p:xfrm>
          <a:off x="2670175" y="3068638"/>
          <a:ext cx="1685925" cy="360362"/>
        </p:xfrm>
        <a:graphic>
          <a:graphicData uri="http://schemas.openxmlformats.org/presentationml/2006/ole">
            <mc:AlternateContent xmlns:mc="http://schemas.openxmlformats.org/markup-compatibility/2006">
              <mc:Choice xmlns:v="urn:schemas-microsoft-com:vml" Requires="v">
                <p:oleObj spid="_x0000_s32798" name="Equation" r:id="rId4" imgW="850531" imgH="177723" progId="Equation.DSMT4">
                  <p:embed/>
                </p:oleObj>
              </mc:Choice>
              <mc:Fallback>
                <p:oleObj name="Equation" r:id="rId4" imgW="850531" imgH="17772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0175" y="3068638"/>
                        <a:ext cx="16859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4"/>
          <p:cNvSpPr>
            <a:spLocks noChangeArrowheads="1"/>
          </p:cNvSpPr>
          <p:nvPr/>
        </p:nvSpPr>
        <p:spPr bwMode="auto">
          <a:xfrm>
            <a:off x="765175" y="1548155"/>
            <a:ext cx="7777162" cy="792163"/>
          </a:xfrm>
          <a:prstGeom prst="rect">
            <a:avLst/>
          </a:prstGeom>
          <a:noFill/>
          <a:ln w="9525">
            <a:noFill/>
            <a:miter lim="800000"/>
            <a:headEnd/>
            <a:tailEnd/>
          </a:ln>
          <a:effectLst/>
        </p:spPr>
        <p:txBody>
          <a:bodyPr/>
          <a:lstStyle/>
          <a:p>
            <a:pPr marL="273050" indent="-273050" algn="just">
              <a:spcBef>
                <a:spcPts val="600"/>
              </a:spcBef>
              <a:buClr>
                <a:srgbClr val="FF6600"/>
              </a:buClr>
              <a:buFont typeface="Wingdings 2" pitchFamily="18" charset="2"/>
              <a:buChar char="¡"/>
              <a:defRPr/>
            </a:pPr>
            <a:r>
              <a:rPr kumimoji="1" lang="zh-CN" altLang="en-US" sz="2400" dirty="0">
                <a:solidFill>
                  <a:schemeClr val="tx1"/>
                </a:solidFill>
                <a:effectLst>
                  <a:outerShdw blurRad="38100" dist="38100" dir="2700000" algn="tl">
                    <a:srgbClr val="C0C0C0"/>
                  </a:outerShdw>
                </a:effectLst>
                <a:latin typeface="+mn-ea"/>
                <a:ea typeface="+mn-ea"/>
                <a:cs typeface="Times New Roman" pitchFamily="18" charset="0"/>
              </a:rPr>
              <a:t>国际收支平衡是一国在一定时期内的国际收支差额为零的状态，也就是净出口与净资本流出相等的状态</a:t>
            </a:r>
          </a:p>
        </p:txBody>
      </p:sp>
      <p:sp>
        <p:nvSpPr>
          <p:cNvPr id="2253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392222007"/>
              </p:ext>
            </p:extLst>
          </p:nvPr>
        </p:nvGraphicFramePr>
        <p:xfrm>
          <a:off x="1115616" y="5013325"/>
          <a:ext cx="7128792" cy="1007963"/>
        </p:xfrm>
        <a:graphic>
          <a:graphicData uri="http://schemas.openxmlformats.org/presentationml/2006/ole">
            <mc:AlternateContent xmlns:mc="http://schemas.openxmlformats.org/markup-compatibility/2006">
              <mc:Choice xmlns:v="urn:schemas-microsoft-com:vml" Requires="v">
                <p:oleObj spid="_x0000_s32799" name="公式" r:id="rId6" imgW="3974760" imgH="507960" progId="Equation.3">
                  <p:embed/>
                </p:oleObj>
              </mc:Choice>
              <mc:Fallback>
                <p:oleObj name="公式" r:id="rId6" imgW="3974760" imgH="507960" progId="Equation.3">
                  <p:embed/>
                  <p:pic>
                    <p:nvPicPr>
                      <p:cNvPr id="0" name=""/>
                      <p:cNvPicPr/>
                      <p:nvPr/>
                    </p:nvPicPr>
                    <p:blipFill>
                      <a:blip r:embed="rId7"/>
                      <a:stretch>
                        <a:fillRect/>
                      </a:stretch>
                    </p:blipFill>
                    <p:spPr>
                      <a:xfrm>
                        <a:off x="1115616" y="5013325"/>
                        <a:ext cx="7128792" cy="1007963"/>
                      </a:xfrm>
                      <a:prstGeom prst="rect">
                        <a:avLst/>
                      </a:prstGeom>
                    </p:spPr>
                  </p:pic>
                </p:oleObj>
              </mc:Fallback>
            </mc:AlternateContent>
          </a:graphicData>
        </a:graphic>
      </p:graphicFrame>
    </p:spTree>
    <p:extLst>
      <p:ext uri="{BB962C8B-B14F-4D97-AF65-F5344CB8AC3E}">
        <p14:creationId xmlns:p14="http://schemas.microsoft.com/office/powerpoint/2010/main" val="27400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62"/>
                                        </p:tgtEl>
                                        <p:attrNameLst>
                                          <p:attrName>style.visibility</p:attrName>
                                        </p:attrNameLst>
                                      </p:cBhvr>
                                      <p:to>
                                        <p:strVal val="visible"/>
                                      </p:to>
                                    </p:set>
                                    <p:animEffect transition="in" filter="blinds(horizontal)">
                                      <p:cBhvr>
                                        <p:cTn id="7" dur="500"/>
                                        <p:tgtEl>
                                          <p:spTgt spid="50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up)">
                                      <p:cBhvr>
                                        <p:cTn id="12" dur="500"/>
                                        <p:tgtEl>
                                          <p:spTgt spid="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535"/>
                                        </p:tgtEl>
                                        <p:attrNameLst>
                                          <p:attrName>style.visibility</p:attrName>
                                        </p:attrNameLst>
                                      </p:cBhvr>
                                      <p:to>
                                        <p:strVal val="visible"/>
                                      </p:to>
                                    </p:set>
                                    <p:animEffect transition="in" filter="blinds(horizontal)">
                                      <p:cBhvr>
                                        <p:cTn id="22" dur="500"/>
                                        <p:tgtEl>
                                          <p:spTgt spid="225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1764">
                                            <p:txEl>
                                              <p:pRg st="0" end="0"/>
                                            </p:txEl>
                                          </p:spTgt>
                                        </p:tgtEl>
                                        <p:attrNameLst>
                                          <p:attrName>style.visibility</p:attrName>
                                        </p:attrNameLst>
                                      </p:cBhvr>
                                      <p:to>
                                        <p:strVal val="visible"/>
                                      </p:to>
                                    </p:set>
                                    <p:animEffect transition="in" filter="wipe(up)">
                                      <p:cBhvr>
                                        <p:cTn id="27" dur="500"/>
                                        <p:tgtEl>
                                          <p:spTgt spid="50176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01764">
                                            <p:txEl>
                                              <p:pRg st="1" end="1"/>
                                            </p:txEl>
                                          </p:spTgt>
                                        </p:tgtEl>
                                        <p:attrNameLst>
                                          <p:attrName>style.visibility</p:attrName>
                                        </p:attrNameLst>
                                      </p:cBhvr>
                                      <p:to>
                                        <p:strVal val="visible"/>
                                      </p:to>
                                    </p:set>
                                    <p:animEffect transition="in" filter="wipe(up)">
                                      <p:cBhvr>
                                        <p:cTn id="32" dur="500"/>
                                        <p:tgtEl>
                                          <p:spTgt spid="5017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p:bldP spid="501764" grpId="0" build="p" autoUpdateAnimBg="0"/>
      <p:bldP spid="5" grpId="0"/>
      <p:bldP spid="9" grpId="0" build="p"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4089</TotalTime>
  <Words>2025</Words>
  <Application>Microsoft Office PowerPoint</Application>
  <PresentationFormat>全屏显示(4:3)</PresentationFormat>
  <Paragraphs>333</Paragraphs>
  <Slides>26</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26</vt:i4>
      </vt:variant>
    </vt:vector>
  </HeadingPairs>
  <TitlesOfParts>
    <vt:vector size="39" baseType="lpstr">
      <vt:lpstr>黑体</vt:lpstr>
      <vt:lpstr>楷体</vt:lpstr>
      <vt:lpstr>宋体</vt:lpstr>
      <vt:lpstr>微软雅黑</vt:lpstr>
      <vt:lpstr>Arial</vt:lpstr>
      <vt:lpstr>Times New Roman</vt:lpstr>
      <vt:lpstr>Verdana</vt:lpstr>
      <vt:lpstr>Wingdings</vt:lpstr>
      <vt:lpstr>Wingdings 2</vt:lpstr>
      <vt:lpstr>Profile</vt:lpstr>
      <vt:lpstr>文档</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hzy</dc:creator>
  <cp:lastModifiedBy>hzy</cp:lastModifiedBy>
  <cp:revision>190</cp:revision>
  <dcterms:created xsi:type="dcterms:W3CDTF">2005-05-30T03:33:01Z</dcterms:created>
  <dcterms:modified xsi:type="dcterms:W3CDTF">2019-01-07T00:24:18Z</dcterms:modified>
</cp:coreProperties>
</file>