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42"/>
  </p:notesMasterIdLst>
  <p:sldIdLst>
    <p:sldId id="463" r:id="rId2"/>
    <p:sldId id="534" r:id="rId3"/>
    <p:sldId id="464" r:id="rId4"/>
    <p:sldId id="465" r:id="rId5"/>
    <p:sldId id="467" r:id="rId6"/>
    <p:sldId id="484" r:id="rId7"/>
    <p:sldId id="485" r:id="rId8"/>
    <p:sldId id="486" r:id="rId9"/>
    <p:sldId id="488" r:id="rId10"/>
    <p:sldId id="490" r:id="rId11"/>
    <p:sldId id="492" r:id="rId12"/>
    <p:sldId id="493" r:id="rId13"/>
    <p:sldId id="494" r:id="rId14"/>
    <p:sldId id="495" r:id="rId15"/>
    <p:sldId id="535" r:id="rId16"/>
    <p:sldId id="496" r:id="rId17"/>
    <p:sldId id="517" r:id="rId18"/>
    <p:sldId id="518" r:id="rId19"/>
    <p:sldId id="519" r:id="rId20"/>
    <p:sldId id="525" r:id="rId21"/>
    <p:sldId id="520" r:id="rId22"/>
    <p:sldId id="532" r:id="rId23"/>
    <p:sldId id="468" r:id="rId24"/>
    <p:sldId id="469" r:id="rId25"/>
    <p:sldId id="470" r:id="rId26"/>
    <p:sldId id="471" r:id="rId27"/>
    <p:sldId id="526" r:id="rId28"/>
    <p:sldId id="527" r:id="rId29"/>
    <p:sldId id="528" r:id="rId30"/>
    <p:sldId id="529" r:id="rId31"/>
    <p:sldId id="530" r:id="rId32"/>
    <p:sldId id="531" r:id="rId33"/>
    <p:sldId id="474" r:id="rId34"/>
    <p:sldId id="504" r:id="rId35"/>
    <p:sldId id="505" r:id="rId36"/>
    <p:sldId id="533" r:id="rId37"/>
    <p:sldId id="500" r:id="rId38"/>
    <p:sldId id="501" r:id="rId39"/>
    <p:sldId id="509" r:id="rId40"/>
    <p:sldId id="510" r:id="rId4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936"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ltLang="zh-CN"/>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ltLang="zh-CN"/>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26051E3F-C0E7-4B35-B8EA-814360410586}" type="slidenum">
              <a:rPr lang="en-US" altLang="zh-CN"/>
              <a:pPr>
                <a:defRPr/>
              </a:pPr>
              <a:t>‹#›</a:t>
            </a:fld>
            <a:endParaRPr lang="en-US" altLang="zh-CN"/>
          </a:p>
        </p:txBody>
      </p:sp>
    </p:spTree>
    <p:extLst>
      <p:ext uri="{BB962C8B-B14F-4D97-AF65-F5344CB8AC3E}">
        <p14:creationId xmlns:p14="http://schemas.microsoft.com/office/powerpoint/2010/main" val="28105470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1</a:t>
            </a:fld>
            <a:endParaRPr lang="en-US" altLang="zh-CN"/>
          </a:p>
        </p:txBody>
      </p:sp>
    </p:spTree>
    <p:extLst>
      <p:ext uri="{BB962C8B-B14F-4D97-AF65-F5344CB8AC3E}">
        <p14:creationId xmlns:p14="http://schemas.microsoft.com/office/powerpoint/2010/main" val="3490695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3</a:t>
            </a:fld>
            <a:endParaRPr lang="en-US" altLang="zh-CN"/>
          </a:p>
        </p:txBody>
      </p:sp>
    </p:spTree>
    <p:extLst>
      <p:ext uri="{BB962C8B-B14F-4D97-AF65-F5344CB8AC3E}">
        <p14:creationId xmlns:p14="http://schemas.microsoft.com/office/powerpoint/2010/main" val="3910468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15</a:t>
            </a:fld>
            <a:endParaRPr lang="en-US" altLang="zh-CN"/>
          </a:p>
        </p:txBody>
      </p:sp>
    </p:spTree>
    <p:extLst>
      <p:ext uri="{BB962C8B-B14F-4D97-AF65-F5344CB8AC3E}">
        <p14:creationId xmlns:p14="http://schemas.microsoft.com/office/powerpoint/2010/main" val="1400469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16</a:t>
            </a:fld>
            <a:endParaRPr lang="en-US" altLang="zh-CN"/>
          </a:p>
        </p:txBody>
      </p:sp>
    </p:spTree>
    <p:extLst>
      <p:ext uri="{BB962C8B-B14F-4D97-AF65-F5344CB8AC3E}">
        <p14:creationId xmlns:p14="http://schemas.microsoft.com/office/powerpoint/2010/main" val="2253769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D1819E-ADD9-40EB-BA4E-9F78613675CA}" type="slidenum">
              <a:rPr lang="en-US" altLang="zh-CN"/>
              <a:pPr/>
              <a:t>33</a:t>
            </a:fld>
            <a:endParaRPr lang="en-US" altLang="zh-CN"/>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55936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37</a:t>
            </a:fld>
            <a:endParaRPr lang="en-US" altLang="zh-CN"/>
          </a:p>
        </p:txBody>
      </p:sp>
    </p:spTree>
    <p:extLst>
      <p:ext uri="{BB962C8B-B14F-4D97-AF65-F5344CB8AC3E}">
        <p14:creationId xmlns:p14="http://schemas.microsoft.com/office/powerpoint/2010/main" val="1851876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387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46387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smtClean="0"/>
            </a:lvl1pPr>
          </a:lstStyle>
          <a:p>
            <a:pPr>
              <a:defRPr/>
            </a:pPr>
            <a:fld id="{ACBAFB72-A83D-4A3D-9D62-05A1870878CD}" type="datetime1">
              <a:rPr lang="zh-CN" altLang="en-US" smtClean="0"/>
              <a:t>2018/10/7</a:t>
            </a:fld>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r>
              <a:rPr lang="zh-CN" altLang="en-US" smtClean="0"/>
              <a:t>第二讲 总产出及其衡量</a:t>
            </a: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smtClean="0"/>
            </a:lvl1pPr>
          </a:lstStyle>
          <a:p>
            <a:pPr>
              <a:defRPr/>
            </a:pPr>
            <a:fld id="{C20D42A5-FE95-4DAD-BC92-C34A317441D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EAEDEB0E-541F-4EF8-9297-CC488D726A91}" type="datetime1">
              <a:rPr lang="zh-CN" altLang="en-US" smtClean="0"/>
              <a:t>2018/10/7</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第二讲 总产出及其衡量</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8B4B38E-DED5-40AB-B448-484B9FC16FA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5387EF9D-CECF-4AE0-8794-F99FB5096817}" type="datetime1">
              <a:rPr lang="zh-CN" altLang="en-US" smtClean="0"/>
              <a:t>2018/10/7</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第二讲 总产出及其衡量</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987DA86-2FC1-4A09-BDD9-B97009CF26D8}"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B6B1C175-CE10-4777-8548-F76C01B76AE4}" type="datetime1">
              <a:rPr lang="zh-CN" altLang="en-US" smtClean="0"/>
              <a:t>2018/10/7</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smtClean="0"/>
              <a:t>第二讲 总产出及其衡量</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189D4047-AA6E-425E-A65A-0D26727AA550}"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C4E48188-D03F-495B-90ED-7A403B9BD060}" type="datetime1">
              <a:rPr lang="zh-CN" altLang="en-US" smtClean="0"/>
              <a:t>2018/10/7</a:t>
            </a:fld>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r>
              <a:rPr lang="zh-CN" altLang="en-US" smtClean="0"/>
              <a:t>第二讲 总产出及其衡量</a:t>
            </a: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FA1AC9EE-9F94-4A31-84D2-F182EE03098A}"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1B39059D-C38B-4491-A479-D83BB6A85554}" type="datetime1">
              <a:rPr lang="zh-CN" altLang="en-US" smtClean="0"/>
              <a:t>2018/10/7</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第二讲 总产出及其衡量</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17741CD0-23B6-40A2-8994-9BE513E79A7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3CE444BB-A570-4791-B355-640483656F34}" type="datetime1">
              <a:rPr lang="zh-CN" altLang="en-US" smtClean="0"/>
              <a:t>2018/10/7</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第二讲 总产出及其衡量</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D6EEABC-E1FC-4922-950E-F7D39963F20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9A4162B6-B1F7-4878-B7C0-64DBE77140B9}" type="datetime1">
              <a:rPr lang="zh-CN" altLang="en-US" smtClean="0"/>
              <a:t>2018/10/7</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第二讲 总产出及其衡量</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67004D9-84A8-4565-AF35-6559E68F4F3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679D26E3-B694-481A-82C2-6DCCA793B71D}" type="datetime1">
              <a:rPr lang="zh-CN" altLang="en-US" smtClean="0"/>
              <a:t>2018/10/7</a:t>
            </a:fld>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r>
              <a:rPr lang="zh-CN" altLang="en-US" smtClean="0"/>
              <a:t>第二讲 总产出及其衡量</a:t>
            </a: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9F7266AA-7182-4841-9110-3D0AD46F33D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9F3A198A-292F-42C9-ABD8-09F0BC7BC07F}" type="datetime1">
              <a:rPr lang="zh-CN" altLang="en-US" smtClean="0"/>
              <a:t>2018/10/7</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smtClean="0"/>
              <a:t>第二讲 总产出及其衡量</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AADC7D6-D28A-4CD0-86AF-42D7275F9B7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846D4196-3150-49B2-ADC4-07DCBEC0D64F}" type="datetime1">
              <a:rPr lang="zh-CN" altLang="en-US" smtClean="0"/>
              <a:t>2018/10/7</a:t>
            </a:fld>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r>
              <a:rPr lang="zh-CN" altLang="en-US" smtClean="0"/>
              <a:t>第二讲 总产出及其衡量</a:t>
            </a: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5FC3E80-0015-413D-A258-B19EFED73BA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98BF3458-3791-4151-AE18-008D93C39990}" type="datetime1">
              <a:rPr lang="zh-CN" altLang="en-US" smtClean="0"/>
              <a:t>2018/10/7</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第二讲 总产出及其衡量</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92636DD-7279-4F68-81FF-F7A8F94ED25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0D75D0DD-7D8E-4DCA-9D36-788772BBB75C}" type="datetime1">
              <a:rPr lang="zh-CN" altLang="en-US" smtClean="0"/>
              <a:t>2018/10/7</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第二讲 总产出及其衡量</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32D6752-A98A-4EDE-B69F-3B4B6B4F56A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2852"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2853"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462854"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fld id="{634C4287-CA24-4071-A27D-52CBE2ED3549}" type="datetime1">
              <a:rPr lang="zh-CN" altLang="en-US" smtClean="0"/>
              <a:t>2018/10/7</a:t>
            </a:fld>
            <a:endParaRPr lang="en-US" altLang="zh-CN"/>
          </a:p>
        </p:txBody>
      </p:sp>
      <p:sp>
        <p:nvSpPr>
          <p:cNvPr id="462855"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lvl1pPr>
          </a:lstStyle>
          <a:p>
            <a:pPr>
              <a:defRPr/>
            </a:pPr>
            <a:r>
              <a:rPr lang="zh-CN" altLang="en-US" smtClean="0"/>
              <a:t>第二讲 总产出及其衡量</a:t>
            </a:r>
            <a:endParaRPr lang="en-US" altLang="zh-CN"/>
          </a:p>
        </p:txBody>
      </p:sp>
      <p:sp>
        <p:nvSpPr>
          <p:cNvPr id="462856"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04305C7E-FA70-4B7A-BD63-FB9C99412E6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7" r:id="rId13"/>
  </p:sldLayoutIdLst>
  <p:timing>
    <p:tnLst>
      <p:par>
        <p:cTn id="1" dur="indefinite" restart="never" nodeType="tmRoot"/>
      </p:par>
    </p:tnLst>
  </p:timing>
  <p:hf sldNum="0"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3.xml"/><Relationship Id="rId4" Type="http://schemas.openxmlformats.org/officeDocument/2006/relationships/slide" Target="slide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403648" y="2636912"/>
            <a:ext cx="6264696" cy="1011560"/>
          </a:xfrm>
        </p:spPr>
        <p:txBody>
          <a:bodyPr/>
          <a:lstStyle/>
          <a:p>
            <a:r>
              <a:rPr lang="zh-CN" altLang="en-US" b="1" dirty="0" smtClean="0"/>
              <a:t>第二讲  总产出及其衡量</a:t>
            </a:r>
            <a:endParaRPr lang="zh-CN" altLang="en-US"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63688" y="692696"/>
            <a:ext cx="4499992" cy="685800"/>
          </a:xfrm>
        </p:spPr>
        <p:txBody>
          <a:bodyPr/>
          <a:lstStyle/>
          <a:p>
            <a:r>
              <a:rPr lang="en-US" altLang="zh-CN" sz="4000" dirty="0" smtClean="0"/>
              <a:t>GDP</a:t>
            </a:r>
            <a:r>
              <a:rPr lang="zh-CN" altLang="en-US" sz="4000" dirty="0"/>
              <a:t>相关概念</a:t>
            </a:r>
          </a:p>
        </p:txBody>
      </p:sp>
      <p:sp>
        <p:nvSpPr>
          <p:cNvPr id="12291" name="Rectangle 3"/>
          <p:cNvSpPr>
            <a:spLocks noGrp="1" noChangeArrowheads="1"/>
          </p:cNvSpPr>
          <p:nvPr>
            <p:ph type="body" idx="1"/>
          </p:nvPr>
        </p:nvSpPr>
        <p:spPr>
          <a:xfrm>
            <a:off x="251520" y="1628800"/>
            <a:ext cx="8610600" cy="5486400"/>
          </a:xfrm>
        </p:spPr>
        <p:txBody>
          <a:bodyPr/>
          <a:lstStyle/>
          <a:p>
            <a:r>
              <a:rPr lang="zh-CN" altLang="en-US" b="1" dirty="0">
                <a:latin typeface="宋体" pitchFamily="2" charset="-122"/>
              </a:rPr>
              <a:t>国民生产净值与国内生产净值</a:t>
            </a:r>
            <a:r>
              <a:rPr lang="zh-CN" altLang="en-US" dirty="0"/>
              <a:t> </a:t>
            </a:r>
          </a:p>
          <a:p>
            <a:pPr lvl="1"/>
            <a:r>
              <a:rPr lang="zh-CN" altLang="en-US" dirty="0"/>
              <a:t> </a:t>
            </a:r>
            <a:r>
              <a:rPr lang="zh-CN" altLang="en-US" b="1" dirty="0">
                <a:latin typeface="宋体" pitchFamily="2" charset="-122"/>
              </a:rPr>
              <a:t>国民生产净值（</a:t>
            </a:r>
            <a:r>
              <a:rPr lang="en-US" altLang="zh-CN" b="1" dirty="0"/>
              <a:t>NNP</a:t>
            </a:r>
            <a:r>
              <a:rPr lang="zh-CN" altLang="en-US" b="1" dirty="0">
                <a:latin typeface="宋体" pitchFamily="2" charset="-122"/>
              </a:rPr>
              <a:t>）与国内生产净值（</a:t>
            </a:r>
            <a:r>
              <a:rPr lang="en-US" altLang="zh-CN" b="1" dirty="0"/>
              <a:t>NDP</a:t>
            </a:r>
            <a:r>
              <a:rPr lang="zh-CN" altLang="en-US" b="1" dirty="0">
                <a:latin typeface="宋体" pitchFamily="2" charset="-122"/>
              </a:rPr>
              <a:t>）：</a:t>
            </a:r>
            <a:r>
              <a:rPr lang="en-US" altLang="zh-CN" dirty="0"/>
              <a:t>GNP</a:t>
            </a:r>
            <a:r>
              <a:rPr lang="zh-CN" altLang="en-US" dirty="0">
                <a:latin typeface="宋体" pitchFamily="2" charset="-122"/>
              </a:rPr>
              <a:t>或</a:t>
            </a:r>
            <a:r>
              <a:rPr lang="en-US" altLang="zh-CN" dirty="0"/>
              <a:t>GDP</a:t>
            </a:r>
            <a:r>
              <a:rPr lang="zh-CN" altLang="en-US" dirty="0">
                <a:latin typeface="宋体" pitchFamily="2" charset="-122"/>
              </a:rPr>
              <a:t>扣除折旧以后的余额。它们是一个国家或地区一定时期内财富存量新增加的部分。</a:t>
            </a:r>
            <a:r>
              <a:rPr lang="zh-CN" altLang="en-US" dirty="0"/>
              <a:t> </a:t>
            </a:r>
          </a:p>
        </p:txBody>
      </p:sp>
      <p:sp>
        <p:nvSpPr>
          <p:cNvPr id="2" name="页脚占位符 1"/>
          <p:cNvSpPr>
            <a:spLocks noGrp="1"/>
          </p:cNvSpPr>
          <p:nvPr>
            <p:ph type="ftr" sz="quarter" idx="11"/>
          </p:nvPr>
        </p:nvSpPr>
        <p:spPr/>
        <p:txBody>
          <a:bodyPr/>
          <a:lstStyle/>
          <a:p>
            <a:pPr>
              <a:defRPr/>
            </a:pPr>
            <a:r>
              <a:rPr lang="zh-CN" altLang="en-US" smtClean="0"/>
              <a:t>第二讲 总产出及其衡量</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51520" y="1124744"/>
            <a:ext cx="8663880" cy="5047456"/>
          </a:xfrm>
        </p:spPr>
        <p:txBody>
          <a:bodyPr/>
          <a:lstStyle/>
          <a:p>
            <a:pPr algn="just">
              <a:lnSpc>
                <a:spcPct val="90000"/>
              </a:lnSpc>
            </a:pPr>
            <a:r>
              <a:rPr lang="zh-CN" altLang="en-US" b="1" dirty="0"/>
              <a:t>国民收入</a:t>
            </a:r>
          </a:p>
          <a:p>
            <a:pPr lvl="1" algn="just">
              <a:lnSpc>
                <a:spcPct val="90000"/>
              </a:lnSpc>
            </a:pPr>
            <a:r>
              <a:rPr lang="zh-CN" altLang="en-US" b="1" dirty="0"/>
              <a:t>国民收入（</a:t>
            </a:r>
            <a:r>
              <a:rPr lang="en-US" altLang="zh-CN" b="1" dirty="0"/>
              <a:t>NI</a:t>
            </a:r>
            <a:r>
              <a:rPr lang="zh-CN" altLang="en-US" b="1" dirty="0"/>
              <a:t>）：</a:t>
            </a:r>
            <a:r>
              <a:rPr lang="en-US" altLang="zh-CN" dirty="0"/>
              <a:t>NNP</a:t>
            </a:r>
            <a:r>
              <a:rPr lang="zh-CN" altLang="en-US" dirty="0"/>
              <a:t>或</a:t>
            </a:r>
            <a:r>
              <a:rPr lang="en-US" altLang="zh-CN" dirty="0"/>
              <a:t>NDP</a:t>
            </a:r>
            <a:r>
              <a:rPr lang="zh-CN" altLang="en-US" dirty="0"/>
              <a:t>扣除间接税后的余额。它入体现了一个国家或地区一定时期内生产要素收入，即工资、利息、租金和利润的总和。</a:t>
            </a:r>
          </a:p>
          <a:p>
            <a:pPr lvl="2" algn="just">
              <a:lnSpc>
                <a:spcPct val="90000"/>
              </a:lnSpc>
            </a:pPr>
            <a:r>
              <a:rPr lang="zh-CN" altLang="en-US" b="1" dirty="0"/>
              <a:t>间接税</a:t>
            </a:r>
            <a:r>
              <a:rPr lang="zh-CN" altLang="en-US" dirty="0"/>
              <a:t>指能够转嫁税负即可以通过提高商品和劳务的售价把税负转嫁给购买者的税收。这类税收一般在生产和流通环节征收，如增值税、营业税、关税等。</a:t>
            </a:r>
          </a:p>
          <a:p>
            <a:pPr lvl="2">
              <a:lnSpc>
                <a:spcPct val="90000"/>
              </a:lnSpc>
            </a:pPr>
            <a:r>
              <a:rPr lang="zh-CN" altLang="en-US" b="1" dirty="0">
                <a:latin typeface="宋体" pitchFamily="2" charset="-122"/>
              </a:rPr>
              <a:t>直接税</a:t>
            </a:r>
            <a:r>
              <a:rPr lang="zh-CN" altLang="en-US" dirty="0">
                <a:latin typeface="宋体" pitchFamily="2" charset="-122"/>
              </a:rPr>
              <a:t>指不能转嫁税负即只能由纳税人自己承担税负的税收。这类税收一般在收入环节征收，如所得税。</a:t>
            </a:r>
          </a:p>
          <a:p>
            <a:pPr lvl="1">
              <a:lnSpc>
                <a:spcPct val="90000"/>
              </a:lnSpc>
            </a:pPr>
            <a:r>
              <a:rPr lang="zh-CN" altLang="en-US" dirty="0"/>
              <a:t>国民收入有广义和狭义两种用法。</a:t>
            </a:r>
            <a:r>
              <a:rPr lang="zh-CN" altLang="en-US" b="1" dirty="0"/>
              <a:t>广义的国民收入</a:t>
            </a:r>
            <a:r>
              <a:rPr lang="zh-CN" altLang="en-US" dirty="0"/>
              <a:t>就是指国民生产总值。宏观经济学中有“国民收入核算理论”、“国民收入决定理论”，这里的国民收入都是广义的。 </a:t>
            </a:r>
          </a:p>
        </p:txBody>
      </p:sp>
      <p:sp>
        <p:nvSpPr>
          <p:cNvPr id="2" name="页脚占位符 1"/>
          <p:cNvSpPr>
            <a:spLocks noGrp="1"/>
          </p:cNvSpPr>
          <p:nvPr>
            <p:ph type="ftr" sz="quarter" idx="11"/>
          </p:nvPr>
        </p:nvSpPr>
        <p:spPr/>
        <p:txBody>
          <a:bodyPr/>
          <a:lstStyle/>
          <a:p>
            <a:pPr>
              <a:defRPr/>
            </a:pPr>
            <a:r>
              <a:rPr lang="zh-CN" altLang="en-US" smtClean="0"/>
              <a:t>第二讲 总产出及其衡量</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179512" y="1556792"/>
            <a:ext cx="8534400" cy="4495800"/>
          </a:xfrm>
        </p:spPr>
        <p:txBody>
          <a:bodyPr/>
          <a:lstStyle/>
          <a:p>
            <a:r>
              <a:rPr lang="zh-CN" altLang="en-US" sz="3600" b="1" dirty="0">
                <a:latin typeface="宋体" pitchFamily="2" charset="-122"/>
              </a:rPr>
              <a:t>个人收入</a:t>
            </a:r>
            <a:r>
              <a:rPr lang="zh-CN" altLang="en-US" dirty="0"/>
              <a:t> </a:t>
            </a:r>
          </a:p>
          <a:p>
            <a:pPr lvl="1" algn="just"/>
            <a:r>
              <a:rPr lang="zh-CN" altLang="en-US" sz="3200" b="1" dirty="0"/>
              <a:t>个人收入（</a:t>
            </a:r>
            <a:r>
              <a:rPr lang="en-US" altLang="zh-CN" sz="3200" b="1" dirty="0"/>
              <a:t>PI</a:t>
            </a:r>
            <a:r>
              <a:rPr lang="zh-CN" altLang="en-US" sz="3200" b="1" dirty="0"/>
              <a:t>）：</a:t>
            </a:r>
            <a:r>
              <a:rPr lang="zh-CN" altLang="en-US" sz="3200" dirty="0"/>
              <a:t>一个国家或地区一定时期内个人所得的全部收入。它是国民收入进一些必要的调整后形成的一个指标。</a:t>
            </a:r>
          </a:p>
          <a:p>
            <a:pPr lvl="2" algn="just"/>
            <a:r>
              <a:rPr lang="zh-CN" altLang="en-US" sz="2800" dirty="0"/>
              <a:t>最主要的扣减项有：公司未分配利润</a:t>
            </a:r>
            <a:r>
              <a:rPr lang="zh-CN" altLang="en-US" sz="2800" dirty="0" smtClean="0"/>
              <a:t>、公司所得税和社会保障</a:t>
            </a:r>
            <a:r>
              <a:rPr lang="zh-CN" altLang="en-US" sz="2800" dirty="0"/>
              <a:t>支付；</a:t>
            </a:r>
          </a:p>
          <a:p>
            <a:pPr lvl="2"/>
            <a:r>
              <a:rPr lang="zh-CN" altLang="en-US" sz="2800" dirty="0">
                <a:latin typeface="宋体" pitchFamily="2" charset="-122"/>
              </a:rPr>
              <a:t>最主要的增加项有：政府对个人的转移支付，如失业救济、退休金、医疗补助等。</a:t>
            </a:r>
            <a:r>
              <a:rPr lang="zh-CN" altLang="en-US" dirty="0"/>
              <a:t> </a:t>
            </a:r>
          </a:p>
        </p:txBody>
      </p:sp>
      <p:sp>
        <p:nvSpPr>
          <p:cNvPr id="2" name="页脚占位符 1"/>
          <p:cNvSpPr>
            <a:spLocks noGrp="1"/>
          </p:cNvSpPr>
          <p:nvPr>
            <p:ph type="ftr" sz="quarter" idx="11"/>
          </p:nvPr>
        </p:nvSpPr>
        <p:spPr/>
        <p:txBody>
          <a:bodyPr/>
          <a:lstStyle/>
          <a:p>
            <a:pPr>
              <a:defRPr/>
            </a:pPr>
            <a:r>
              <a:rPr lang="zh-CN" altLang="en-US" smtClean="0"/>
              <a:t>第二讲 总产出及其衡量</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683568" y="1772816"/>
            <a:ext cx="7772400" cy="4114800"/>
          </a:xfrm>
        </p:spPr>
        <p:txBody>
          <a:bodyPr/>
          <a:lstStyle/>
          <a:p>
            <a:r>
              <a:rPr lang="zh-CN" altLang="en-US" sz="3600" b="1" dirty="0">
                <a:latin typeface="宋体" pitchFamily="2" charset="-122"/>
              </a:rPr>
              <a:t>个人可支配收入</a:t>
            </a:r>
            <a:r>
              <a:rPr lang="zh-CN" altLang="en-US" dirty="0"/>
              <a:t> </a:t>
            </a:r>
          </a:p>
          <a:p>
            <a:pPr lvl="1"/>
            <a:r>
              <a:rPr lang="zh-CN" altLang="en-US" sz="3200" b="1" dirty="0">
                <a:latin typeface="宋体" pitchFamily="2" charset="-122"/>
              </a:rPr>
              <a:t>个人可支配收入（</a:t>
            </a:r>
            <a:r>
              <a:rPr lang="en-US" altLang="zh-CN" sz="3200" b="1" dirty="0"/>
              <a:t>DPI</a:t>
            </a:r>
            <a:r>
              <a:rPr lang="zh-CN" altLang="en-US" sz="3200" b="1" dirty="0">
                <a:latin typeface="宋体" pitchFamily="2" charset="-122"/>
              </a:rPr>
              <a:t>）：</a:t>
            </a:r>
            <a:r>
              <a:rPr lang="zh-CN" altLang="en-US" sz="3200" dirty="0">
                <a:latin typeface="宋体" pitchFamily="2" charset="-122"/>
              </a:rPr>
              <a:t>个人收入</a:t>
            </a:r>
            <a:r>
              <a:rPr lang="zh-CN" altLang="en-US" sz="3200" dirty="0" smtClean="0">
                <a:latin typeface="宋体" pitchFamily="2" charset="-122"/>
              </a:rPr>
              <a:t>扣除个人所得</a:t>
            </a:r>
            <a:r>
              <a:rPr lang="zh-CN" altLang="en-US" sz="3200" dirty="0">
                <a:latin typeface="宋体" pitchFamily="2" charset="-122"/>
              </a:rPr>
              <a:t>税以后的余额。</a:t>
            </a:r>
            <a:r>
              <a:rPr lang="zh-CN" altLang="en-US" dirty="0"/>
              <a:t> </a:t>
            </a:r>
          </a:p>
        </p:txBody>
      </p:sp>
      <p:sp>
        <p:nvSpPr>
          <p:cNvPr id="2" name="页脚占位符 1"/>
          <p:cNvSpPr>
            <a:spLocks noGrp="1"/>
          </p:cNvSpPr>
          <p:nvPr>
            <p:ph type="ftr" sz="quarter" idx="11"/>
          </p:nvPr>
        </p:nvSpPr>
        <p:spPr/>
        <p:txBody>
          <a:bodyPr/>
          <a:lstStyle/>
          <a:p>
            <a:pPr>
              <a:defRPr/>
            </a:pPr>
            <a:r>
              <a:rPr lang="zh-CN" altLang="en-US" smtClean="0"/>
              <a:t>第二讲 总产出及其衡量</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15616" y="404664"/>
            <a:ext cx="7772400" cy="1143000"/>
          </a:xfrm>
        </p:spPr>
        <p:txBody>
          <a:bodyPr/>
          <a:lstStyle/>
          <a:p>
            <a:r>
              <a:rPr lang="zh-CN" altLang="en-US" sz="3200" b="1" dirty="0">
                <a:latin typeface="宋体" pitchFamily="2" charset="-122"/>
              </a:rPr>
              <a:t>国民经济核算体系（</a:t>
            </a:r>
            <a:r>
              <a:rPr lang="en-US" altLang="zh-CN" sz="3200" b="1" dirty="0"/>
              <a:t>SNA</a:t>
            </a:r>
            <a:r>
              <a:rPr lang="zh-CN" altLang="en-US" sz="3200" b="1" dirty="0">
                <a:latin typeface="宋体" pitchFamily="2" charset="-122"/>
              </a:rPr>
              <a:t>）各级指标之间的关系是</a:t>
            </a:r>
            <a:endParaRPr lang="zh-CN" altLang="en-US" sz="3200" b="1" dirty="0"/>
          </a:p>
        </p:txBody>
      </p:sp>
      <p:sp>
        <p:nvSpPr>
          <p:cNvPr id="16387" name="Rectangle 3"/>
          <p:cNvSpPr>
            <a:spLocks noGrp="1" noChangeArrowheads="1"/>
          </p:cNvSpPr>
          <p:nvPr>
            <p:ph type="body" idx="1"/>
          </p:nvPr>
        </p:nvSpPr>
        <p:spPr>
          <a:xfrm>
            <a:off x="381000" y="1676400"/>
            <a:ext cx="8534400" cy="4114800"/>
          </a:xfrm>
        </p:spPr>
        <p:txBody>
          <a:bodyPr/>
          <a:lstStyle/>
          <a:p>
            <a:pPr algn="just">
              <a:buFont typeface="Wingdings" pitchFamily="2" charset="2"/>
              <a:buNone/>
            </a:pPr>
            <a:r>
              <a:rPr lang="en-US" altLang="zh-CN" sz="2800" b="1" dirty="0"/>
              <a:t>                GNP</a:t>
            </a:r>
            <a:r>
              <a:rPr lang="zh-CN" altLang="en-US" sz="2800" b="1" dirty="0"/>
              <a:t>或</a:t>
            </a:r>
            <a:r>
              <a:rPr lang="en-US" altLang="zh-CN" sz="2800" b="1" dirty="0"/>
              <a:t>GDP</a:t>
            </a:r>
            <a:r>
              <a:rPr lang="zh-CN" altLang="en-US" sz="2800" dirty="0"/>
              <a:t>减折旧：等于</a:t>
            </a:r>
            <a:r>
              <a:rPr lang="en-US" altLang="zh-CN" sz="2800" dirty="0"/>
              <a:t>——</a:t>
            </a:r>
          </a:p>
          <a:p>
            <a:pPr algn="just">
              <a:buFont typeface="Wingdings" pitchFamily="2" charset="2"/>
              <a:buNone/>
            </a:pPr>
            <a:r>
              <a:rPr lang="en-US" altLang="zh-CN" sz="2800" b="1" dirty="0"/>
              <a:t>                NNP</a:t>
            </a:r>
            <a:r>
              <a:rPr lang="zh-CN" altLang="en-US" sz="2800" b="1" dirty="0"/>
              <a:t>或</a:t>
            </a:r>
            <a:r>
              <a:rPr lang="en-US" altLang="zh-CN" sz="2800" b="1" dirty="0"/>
              <a:t>NDP</a:t>
            </a:r>
            <a:r>
              <a:rPr lang="zh-CN" altLang="en-US" sz="2800" dirty="0"/>
              <a:t>减间接税：等于</a:t>
            </a:r>
            <a:r>
              <a:rPr lang="en-US" altLang="zh-CN" sz="2800" dirty="0"/>
              <a:t>——</a:t>
            </a:r>
          </a:p>
          <a:p>
            <a:pPr algn="just">
              <a:buFont typeface="Wingdings" pitchFamily="2" charset="2"/>
              <a:buNone/>
            </a:pPr>
            <a:r>
              <a:rPr lang="en-US" altLang="zh-CN" sz="2800" b="1" dirty="0"/>
              <a:t>                NI</a:t>
            </a:r>
            <a:r>
              <a:rPr lang="zh-CN" altLang="en-US" sz="2800" dirty="0"/>
              <a:t>减公司未分配利润</a:t>
            </a:r>
            <a:r>
              <a:rPr lang="zh-CN" altLang="en-US" sz="2800" dirty="0" smtClean="0"/>
              <a:t>、公司所得税和社 </a:t>
            </a:r>
            <a:endParaRPr lang="en-US" altLang="zh-CN" sz="2800" dirty="0" smtClean="0"/>
          </a:p>
          <a:p>
            <a:pPr algn="just">
              <a:buFont typeface="Wingdings" pitchFamily="2" charset="2"/>
              <a:buNone/>
            </a:pPr>
            <a:r>
              <a:rPr lang="en-US" altLang="zh-CN" sz="2800" dirty="0"/>
              <a:t> </a:t>
            </a:r>
            <a:r>
              <a:rPr lang="en-US" altLang="zh-CN" sz="2800" dirty="0" smtClean="0"/>
              <a:t>              </a:t>
            </a:r>
            <a:r>
              <a:rPr lang="zh-CN" altLang="en-US" sz="2800" dirty="0" smtClean="0"/>
              <a:t>会保障</a:t>
            </a:r>
            <a:r>
              <a:rPr lang="zh-CN" altLang="en-US" sz="2800" dirty="0"/>
              <a:t>支付</a:t>
            </a:r>
            <a:r>
              <a:rPr lang="zh-CN" altLang="en-US" sz="2800" dirty="0" smtClean="0"/>
              <a:t>；加转移</a:t>
            </a:r>
            <a:r>
              <a:rPr lang="zh-CN" altLang="en-US" sz="2800" dirty="0"/>
              <a:t>支付：等于</a:t>
            </a:r>
            <a:r>
              <a:rPr lang="en-US" altLang="zh-CN" sz="2800" dirty="0"/>
              <a:t>——</a:t>
            </a:r>
          </a:p>
          <a:p>
            <a:pPr>
              <a:buFont typeface="Wingdings" pitchFamily="2" charset="2"/>
              <a:buNone/>
            </a:pPr>
            <a:r>
              <a:rPr lang="en-US" altLang="zh-CN" sz="2800" b="1" dirty="0"/>
              <a:t>                </a:t>
            </a:r>
            <a:r>
              <a:rPr lang="en-US" altLang="zh-CN" sz="2800" b="1" dirty="0" smtClean="0"/>
              <a:t>PI</a:t>
            </a:r>
            <a:r>
              <a:rPr lang="zh-CN" altLang="en-US" sz="2800" dirty="0">
                <a:latin typeface="宋体" pitchFamily="2" charset="-122"/>
              </a:rPr>
              <a:t>减个人所得税；等于</a:t>
            </a:r>
            <a:r>
              <a:rPr lang="en-US" altLang="zh-CN" sz="2800" dirty="0">
                <a:latin typeface="Times New Roman"/>
              </a:rPr>
              <a:t>——</a:t>
            </a:r>
            <a:endParaRPr lang="en-US" altLang="zh-CN" sz="2800" dirty="0">
              <a:latin typeface="宋体" pitchFamily="2" charset="-122"/>
            </a:endParaRPr>
          </a:p>
          <a:p>
            <a:pPr>
              <a:buFont typeface="Wingdings" pitchFamily="2" charset="2"/>
              <a:buNone/>
            </a:pPr>
            <a:r>
              <a:rPr lang="en-US" altLang="zh-CN" sz="2800" dirty="0">
                <a:latin typeface="宋体" pitchFamily="2" charset="-122"/>
              </a:rPr>
              <a:t>        </a:t>
            </a:r>
            <a:r>
              <a:rPr lang="en-US" altLang="zh-CN" sz="2800" dirty="0" smtClean="0">
                <a:latin typeface="宋体" pitchFamily="2" charset="-122"/>
              </a:rPr>
              <a:t>   </a:t>
            </a:r>
            <a:r>
              <a:rPr lang="en-US" altLang="zh-CN" sz="2800" b="1" dirty="0" smtClean="0"/>
              <a:t>DPI</a:t>
            </a:r>
            <a:r>
              <a:rPr lang="en-US" altLang="zh-CN" sz="2800" dirty="0" smtClean="0"/>
              <a:t> </a:t>
            </a:r>
            <a:endParaRPr lang="en-US" altLang="zh-CN" sz="2800" dirty="0"/>
          </a:p>
        </p:txBody>
      </p:sp>
      <p:sp>
        <p:nvSpPr>
          <p:cNvPr id="2" name="页脚占位符 1"/>
          <p:cNvSpPr>
            <a:spLocks noGrp="1"/>
          </p:cNvSpPr>
          <p:nvPr>
            <p:ph type="ftr" sz="quarter" idx="11"/>
          </p:nvPr>
        </p:nvSpPr>
        <p:spPr/>
        <p:txBody>
          <a:bodyPr/>
          <a:lstStyle/>
          <a:p>
            <a:pPr>
              <a:defRPr/>
            </a:pPr>
            <a:r>
              <a:rPr lang="zh-CN" altLang="en-US" smtClean="0"/>
              <a:t>第二讲 总产出及其衡量</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675" y="692696"/>
            <a:ext cx="8001000" cy="828129"/>
          </a:xfrm>
        </p:spPr>
        <p:txBody>
          <a:bodyPr/>
          <a:lstStyle/>
          <a:p>
            <a:r>
              <a:rPr lang="zh-CN" altLang="en-US" sz="3600" b="1" dirty="0" smtClean="0"/>
              <a:t>中美人均</a:t>
            </a:r>
            <a:r>
              <a:rPr lang="en-US" altLang="zh-CN" sz="3600" b="1" dirty="0" smtClean="0"/>
              <a:t>GDP</a:t>
            </a:r>
            <a:r>
              <a:rPr lang="zh-CN" altLang="en-US" sz="3600" b="1" dirty="0" smtClean="0"/>
              <a:t>与人均可支配收入对比</a:t>
            </a:r>
            <a:endParaRPr lang="zh-CN" altLang="en-US" sz="3600" b="1" dirty="0"/>
          </a:p>
        </p:txBody>
      </p:sp>
      <p:sp>
        <p:nvSpPr>
          <p:cNvPr id="3" name="内容占位符 2"/>
          <p:cNvSpPr>
            <a:spLocks noGrp="1"/>
          </p:cNvSpPr>
          <p:nvPr>
            <p:ph idx="1"/>
          </p:nvPr>
        </p:nvSpPr>
        <p:spPr/>
        <p:txBody>
          <a:bodyPr/>
          <a:lstStyle/>
          <a:p>
            <a:r>
              <a:rPr lang="zh-CN" altLang="en-US" dirty="0" smtClean="0"/>
              <a:t>中国</a:t>
            </a:r>
            <a:endParaRPr lang="en-US" altLang="zh-CN" dirty="0" smtClean="0"/>
          </a:p>
          <a:p>
            <a:pPr lvl="1"/>
            <a:r>
              <a:rPr lang="zh-CN" altLang="en-US" dirty="0" smtClean="0"/>
              <a:t>人均</a:t>
            </a:r>
            <a:r>
              <a:rPr lang="en-US" altLang="zh-CN" dirty="0" smtClean="0"/>
              <a:t>GDP:59660</a:t>
            </a:r>
            <a:r>
              <a:rPr lang="zh-CN" altLang="en-US" dirty="0" smtClean="0"/>
              <a:t>元</a:t>
            </a:r>
            <a:endParaRPr lang="en-US" altLang="zh-CN" dirty="0" smtClean="0"/>
          </a:p>
          <a:p>
            <a:pPr lvl="1"/>
            <a:r>
              <a:rPr lang="zh-CN" altLang="en-US" dirty="0" smtClean="0"/>
              <a:t>人均可支配收入：</a:t>
            </a:r>
            <a:r>
              <a:rPr lang="en-US" altLang="zh-CN" dirty="0" smtClean="0"/>
              <a:t>25974</a:t>
            </a:r>
            <a:r>
              <a:rPr lang="zh-CN" altLang="en-US" dirty="0" smtClean="0"/>
              <a:t>元</a:t>
            </a:r>
            <a:endParaRPr lang="en-US" altLang="zh-CN" dirty="0" smtClean="0"/>
          </a:p>
          <a:p>
            <a:pPr lvl="1"/>
            <a:r>
              <a:rPr lang="zh-CN" altLang="en-US" dirty="0"/>
              <a:t>人均可支配</a:t>
            </a:r>
            <a:r>
              <a:rPr lang="zh-CN" altLang="en-US" dirty="0" smtClean="0"/>
              <a:t>收入</a:t>
            </a:r>
            <a:r>
              <a:rPr lang="en-US" altLang="zh-CN" dirty="0" smtClean="0"/>
              <a:t>/</a:t>
            </a:r>
            <a:r>
              <a:rPr lang="zh-CN" altLang="en-US" dirty="0"/>
              <a:t>人均</a:t>
            </a:r>
            <a:r>
              <a:rPr lang="en-US" altLang="zh-CN" dirty="0" smtClean="0"/>
              <a:t>GDP=43.5%</a:t>
            </a:r>
          </a:p>
          <a:p>
            <a:r>
              <a:rPr lang="zh-CN" altLang="en-US" dirty="0" smtClean="0"/>
              <a:t>美国</a:t>
            </a:r>
            <a:endParaRPr lang="en-US" altLang="zh-CN" dirty="0" smtClean="0"/>
          </a:p>
          <a:p>
            <a:pPr lvl="1"/>
            <a:r>
              <a:rPr lang="zh-CN" altLang="en-US" dirty="0"/>
              <a:t>人均</a:t>
            </a:r>
            <a:r>
              <a:rPr lang="en-US" altLang="zh-CN" dirty="0" smtClean="0"/>
              <a:t>GDP:59496</a:t>
            </a:r>
            <a:r>
              <a:rPr lang="zh-CN" altLang="en-US" dirty="0" smtClean="0"/>
              <a:t>美元</a:t>
            </a:r>
            <a:endParaRPr lang="en-US" altLang="zh-CN" dirty="0"/>
          </a:p>
          <a:p>
            <a:pPr lvl="1"/>
            <a:r>
              <a:rPr lang="zh-CN" altLang="en-US" dirty="0"/>
              <a:t>人均可支配收入</a:t>
            </a:r>
            <a:r>
              <a:rPr lang="zh-CN" altLang="en-US" dirty="0" smtClean="0"/>
              <a:t>：</a:t>
            </a:r>
            <a:r>
              <a:rPr lang="en-US" altLang="zh-CN" dirty="0" smtClean="0"/>
              <a:t>45390</a:t>
            </a:r>
            <a:r>
              <a:rPr lang="zh-CN" altLang="en-US" dirty="0" smtClean="0"/>
              <a:t>美元</a:t>
            </a:r>
            <a:endParaRPr lang="en-US" altLang="zh-CN" dirty="0"/>
          </a:p>
          <a:p>
            <a:pPr lvl="1"/>
            <a:r>
              <a:rPr lang="zh-CN" altLang="en-US" dirty="0"/>
              <a:t>人均可支配收入</a:t>
            </a:r>
            <a:r>
              <a:rPr lang="en-US" altLang="zh-CN" dirty="0"/>
              <a:t>/</a:t>
            </a:r>
            <a:r>
              <a:rPr lang="zh-CN" altLang="en-US" dirty="0"/>
              <a:t>人均</a:t>
            </a:r>
            <a:r>
              <a:rPr lang="en-US" altLang="zh-CN" dirty="0" smtClean="0"/>
              <a:t>GDP=76.3%</a:t>
            </a:r>
            <a:endParaRPr lang="en-US" altLang="zh-CN" dirty="0"/>
          </a:p>
        </p:txBody>
      </p:sp>
      <p:sp>
        <p:nvSpPr>
          <p:cNvPr id="5" name="页脚占位符 4"/>
          <p:cNvSpPr>
            <a:spLocks noGrp="1"/>
          </p:cNvSpPr>
          <p:nvPr>
            <p:ph type="ftr" sz="quarter" idx="11"/>
          </p:nvPr>
        </p:nvSpPr>
        <p:spPr/>
        <p:txBody>
          <a:bodyPr/>
          <a:lstStyle/>
          <a:p>
            <a:pPr>
              <a:defRPr/>
            </a:pPr>
            <a:r>
              <a:rPr lang="zh-CN" altLang="en-US" smtClean="0"/>
              <a:t>第二讲 总产出及其衡量</a:t>
            </a:r>
            <a:endParaRPr lang="en-US" altLang="zh-CN"/>
          </a:p>
        </p:txBody>
      </p:sp>
    </p:spTree>
    <p:extLst>
      <p:ext uri="{BB962C8B-B14F-4D97-AF65-F5344CB8AC3E}">
        <p14:creationId xmlns:p14="http://schemas.microsoft.com/office/powerpoint/2010/main" val="413763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p:cTn id="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p:cTn id="15"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p:cTn id="23"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16832"/>
            <a:ext cx="8001000" cy="1216025"/>
          </a:xfrm>
        </p:spPr>
        <p:txBody>
          <a:bodyPr/>
          <a:lstStyle/>
          <a:p>
            <a:r>
              <a:rPr lang="zh-CN" altLang="en-US" b="1" dirty="0" smtClean="0"/>
              <a:t>二、国内生产总值的核算方法</a:t>
            </a:r>
            <a:endParaRPr lang="zh-CN" altLang="en-US" b="1" dirty="0"/>
          </a:p>
        </p:txBody>
      </p:sp>
      <p:sp>
        <p:nvSpPr>
          <p:cNvPr id="3" name="页脚占位符 2"/>
          <p:cNvSpPr>
            <a:spLocks noGrp="1"/>
          </p:cNvSpPr>
          <p:nvPr>
            <p:ph type="ftr" sz="quarter" idx="11"/>
          </p:nvPr>
        </p:nvSpPr>
        <p:spPr/>
        <p:txBody>
          <a:bodyPr/>
          <a:lstStyle/>
          <a:p>
            <a:pPr>
              <a:defRPr/>
            </a:pPr>
            <a:r>
              <a:rPr lang="zh-CN" altLang="en-US" smtClean="0"/>
              <a:t>第二讲 总产出及其衡量</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a:t>
            </a:r>
            <a:r>
              <a:rPr lang="zh-CN" altLang="en-US" b="1" dirty="0"/>
              <a:t>生产</a:t>
            </a:r>
            <a:r>
              <a:rPr lang="zh-CN" altLang="en-US" b="1" dirty="0" smtClean="0"/>
              <a:t>法</a:t>
            </a:r>
            <a:endParaRPr lang="zh-CN" altLang="en-US" b="1" dirty="0"/>
          </a:p>
        </p:txBody>
      </p:sp>
      <p:sp>
        <p:nvSpPr>
          <p:cNvPr id="4" name="页脚占位符 3"/>
          <p:cNvSpPr>
            <a:spLocks noGrp="1"/>
          </p:cNvSpPr>
          <p:nvPr>
            <p:ph type="ftr" sz="quarter" idx="11"/>
          </p:nvPr>
        </p:nvSpPr>
        <p:spPr/>
        <p:txBody>
          <a:bodyPr/>
          <a:lstStyle/>
          <a:p>
            <a:pPr>
              <a:defRPr/>
            </a:pPr>
            <a:r>
              <a:rPr lang="zh-CN" altLang="en-US" smtClean="0"/>
              <a:t>第二讲 总产出及其衡量</a:t>
            </a:r>
            <a:endParaRPr lang="en-US" altLang="zh-CN"/>
          </a:p>
        </p:txBody>
      </p:sp>
      <p:sp>
        <p:nvSpPr>
          <p:cNvPr id="5" name="Rectangle 23"/>
          <p:cNvSpPr>
            <a:spLocks noGrp="1" noChangeArrowheads="1"/>
          </p:cNvSpPr>
          <p:nvPr>
            <p:ph idx="1"/>
          </p:nvPr>
        </p:nvSpPr>
        <p:spPr bwMode="auto">
          <a:prstGeom prst="rect">
            <a:avLst/>
          </a:prstGeom>
          <a:noFill/>
          <a:ln w="9525">
            <a:noFill/>
            <a:miter lim="800000"/>
            <a:headEnd/>
            <a:tailEnd/>
          </a:ln>
          <a:effectLst/>
        </p:spPr>
        <p:txBody>
          <a:bodyPr/>
          <a:lstStyle/>
          <a:p>
            <a:pPr marL="273050" indent="-273050" algn="just" eaLnBrk="1" hangingPunct="1">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Times New Roman" pitchFamily="18" charset="0"/>
              </a:rPr>
              <a:t>生产法</a:t>
            </a:r>
            <a:r>
              <a:rPr kumimoji="1" lang="en-US" altLang="zh-CN" sz="2400" dirty="0">
                <a:solidFill>
                  <a:schemeClr val="tx1"/>
                </a:solidFill>
                <a:effectLst>
                  <a:outerShdw blurRad="38100" dist="38100" dir="2700000" algn="tl">
                    <a:srgbClr val="C0C0C0"/>
                  </a:outerShdw>
                </a:effectLst>
                <a:latin typeface="Times New Roman" pitchFamily="18" charset="0"/>
              </a:rPr>
              <a:t>(Production Approach)</a:t>
            </a:r>
            <a:r>
              <a:rPr kumimoji="1" lang="zh-CN" altLang="en-US" sz="2400" dirty="0">
                <a:solidFill>
                  <a:schemeClr val="tx1"/>
                </a:solidFill>
                <a:effectLst>
                  <a:outerShdw blurRad="38100" dist="38100" dir="2700000" algn="tl">
                    <a:srgbClr val="C0C0C0"/>
                  </a:outerShdw>
                </a:effectLst>
                <a:latin typeface="Times New Roman" pitchFamily="18" charset="0"/>
              </a:rPr>
              <a:t>：把一个国家或地区所生产的全部最终产品的市场价格加总来计算</a:t>
            </a:r>
            <a:r>
              <a:rPr kumimoji="1" lang="en-US" altLang="zh-CN" sz="2400" dirty="0">
                <a:solidFill>
                  <a:schemeClr val="tx1"/>
                </a:solidFill>
                <a:effectLst>
                  <a:outerShdw blurRad="38100" dist="38100" dir="2700000" algn="tl">
                    <a:srgbClr val="C0C0C0"/>
                  </a:outerShdw>
                </a:effectLst>
                <a:latin typeface="Times New Roman" pitchFamily="18" charset="0"/>
              </a:rPr>
              <a:t>GDP</a:t>
            </a:r>
            <a:r>
              <a:rPr kumimoji="1" lang="zh-CN" altLang="en-US" sz="2400" dirty="0">
                <a:solidFill>
                  <a:schemeClr val="tx1"/>
                </a:solidFill>
                <a:effectLst>
                  <a:outerShdw blurRad="38100" dist="38100" dir="2700000" algn="tl">
                    <a:srgbClr val="C0C0C0"/>
                  </a:outerShdw>
                </a:effectLst>
                <a:latin typeface="Times New Roman" pitchFamily="18" charset="0"/>
              </a:rPr>
              <a:t>。在实际核算中，采用把所有产品在各个生产阶段上的增加值进行加总的办法，也称</a:t>
            </a:r>
            <a:r>
              <a:rPr kumimoji="1" lang="zh-CN" altLang="en-US" sz="2400" dirty="0">
                <a:solidFill>
                  <a:srgbClr val="CC0000"/>
                </a:solidFill>
                <a:effectLst>
                  <a:outerShdw blurRad="38100" dist="38100" dir="2700000" algn="tl">
                    <a:srgbClr val="C0C0C0"/>
                  </a:outerShdw>
                </a:effectLst>
                <a:latin typeface="Times New Roman" pitchFamily="18" charset="0"/>
              </a:rPr>
              <a:t>增值法</a:t>
            </a:r>
          </a:p>
          <a:p>
            <a:pPr marL="273050" indent="-273050" algn="just" eaLnBrk="1" hangingPunct="1">
              <a:spcBef>
                <a:spcPts val="9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Times New Roman" pitchFamily="18" charset="0"/>
              </a:rPr>
              <a:t>一个产品在某个生产阶段的</a:t>
            </a:r>
            <a:r>
              <a:rPr kumimoji="1" lang="zh-CN" altLang="en-US" sz="2400" dirty="0">
                <a:solidFill>
                  <a:srgbClr val="CC0000"/>
                </a:solidFill>
                <a:effectLst>
                  <a:outerShdw blurRad="38100" dist="38100" dir="2700000" algn="tl">
                    <a:srgbClr val="C0C0C0"/>
                  </a:outerShdw>
                </a:effectLst>
                <a:latin typeface="Times New Roman" pitchFamily="18" charset="0"/>
              </a:rPr>
              <a:t>增加值</a:t>
            </a:r>
            <a:r>
              <a:rPr kumimoji="1" lang="zh-CN" altLang="en-US" sz="2400" dirty="0">
                <a:solidFill>
                  <a:schemeClr val="tx1"/>
                </a:solidFill>
                <a:effectLst>
                  <a:outerShdw blurRad="38100" dist="38100" dir="2700000" algn="tl">
                    <a:srgbClr val="C0C0C0"/>
                  </a:outerShdw>
                </a:effectLst>
                <a:latin typeface="Times New Roman" pitchFamily="18" charset="0"/>
              </a:rPr>
              <a:t>﹦</a:t>
            </a:r>
            <a:r>
              <a:rPr kumimoji="1" lang="zh-CN" altLang="zh-CN" sz="2400" dirty="0">
                <a:solidFill>
                  <a:schemeClr val="tx1"/>
                </a:solidFill>
                <a:effectLst>
                  <a:outerShdw blurRad="38100" dist="38100" dir="2700000" algn="tl">
                    <a:srgbClr val="C0C0C0"/>
                  </a:outerShdw>
                </a:effectLst>
                <a:latin typeface="Times New Roman" pitchFamily="18" charset="0"/>
              </a:rPr>
              <a:t>产品</a:t>
            </a:r>
            <a:r>
              <a:rPr kumimoji="1" lang="zh-CN" altLang="en-US" sz="2400" dirty="0">
                <a:solidFill>
                  <a:schemeClr val="tx1"/>
                </a:solidFill>
                <a:effectLst>
                  <a:outerShdw blurRad="38100" dist="38100" dir="2700000" algn="tl">
                    <a:srgbClr val="C0C0C0"/>
                  </a:outerShdw>
                </a:effectLst>
                <a:latin typeface="Times New Roman" pitchFamily="18" charset="0"/>
              </a:rPr>
              <a:t>离开生产阶段时的价值</a:t>
            </a:r>
            <a:r>
              <a:rPr kumimoji="1" lang="en-US" altLang="zh-CN" sz="2400" dirty="0">
                <a:solidFill>
                  <a:schemeClr val="tx1"/>
                </a:solidFill>
                <a:effectLst>
                  <a:outerShdw blurRad="38100" dist="38100" dir="2700000" algn="tl">
                    <a:srgbClr val="C0C0C0"/>
                  </a:outerShdw>
                </a:effectLst>
                <a:latin typeface="Times New Roman" pitchFamily="18" charset="0"/>
              </a:rPr>
              <a:t>﹣</a:t>
            </a:r>
            <a:r>
              <a:rPr kumimoji="1" lang="zh-CN" altLang="en-US" sz="2400" dirty="0">
                <a:solidFill>
                  <a:schemeClr val="tx1"/>
                </a:solidFill>
                <a:effectLst>
                  <a:outerShdw blurRad="38100" dist="38100" dir="2700000" algn="tl">
                    <a:srgbClr val="C0C0C0"/>
                  </a:outerShdw>
                </a:effectLst>
                <a:latin typeface="Times New Roman" pitchFamily="18" charset="0"/>
              </a:rPr>
              <a:t>进入该生产阶段时的价值</a:t>
            </a:r>
            <a:endParaRPr kumimoji="1" lang="en-US" altLang="zh-CN" sz="2400" dirty="0">
              <a:solidFill>
                <a:schemeClr val="tx1"/>
              </a:solidFill>
              <a:effectLst>
                <a:outerShdw blurRad="38100" dist="38100" dir="2700000" algn="tl">
                  <a:srgbClr val="C0C0C0"/>
                </a:outerShdw>
              </a:effectLst>
              <a:latin typeface="Times New Roman" pitchFamily="18" charset="0"/>
            </a:endParaRPr>
          </a:p>
          <a:p>
            <a:pPr marL="273050" indent="-273050" algn="just" eaLnBrk="1" hangingPunct="1">
              <a:spcBef>
                <a:spcPts val="9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Times New Roman" pitchFamily="18" charset="0"/>
              </a:rPr>
              <a:t>一个厂商的增加值﹦厂商生产的产品价值</a:t>
            </a:r>
            <a:r>
              <a:rPr kumimoji="1" lang="en-US" altLang="zh-CN" sz="2400" dirty="0">
                <a:solidFill>
                  <a:schemeClr val="tx1"/>
                </a:solidFill>
                <a:effectLst>
                  <a:outerShdw blurRad="38100" dist="38100" dir="2700000" algn="tl">
                    <a:srgbClr val="C0C0C0"/>
                  </a:outerShdw>
                </a:effectLst>
                <a:latin typeface="Times New Roman" pitchFamily="18" charset="0"/>
              </a:rPr>
              <a:t>﹣</a:t>
            </a:r>
            <a:r>
              <a:rPr kumimoji="1" lang="zh-CN" altLang="en-US" sz="2400" dirty="0">
                <a:solidFill>
                  <a:schemeClr val="tx1"/>
                </a:solidFill>
                <a:effectLst>
                  <a:outerShdw blurRad="38100" dist="38100" dir="2700000" algn="tl">
                    <a:srgbClr val="C0C0C0"/>
                  </a:outerShdw>
                </a:effectLst>
                <a:latin typeface="Times New Roman" pitchFamily="18" charset="0"/>
              </a:rPr>
              <a:t>从其它厂商购买的投入品（中间产品）的价值。</a:t>
            </a:r>
            <a:r>
              <a:rPr kumimoji="1" lang="zh-CN" altLang="en-US" dirty="0"/>
              <a:t> </a:t>
            </a:r>
            <a:endParaRPr kumimoji="1" lang="zh-CN" altLang="en-US" sz="2400" dirty="0">
              <a:solidFill>
                <a:schemeClr val="tx1"/>
              </a:solidFill>
              <a:effectLst>
                <a:outerShdw blurRad="38100" dist="38100" dir="2700000" algn="tl">
                  <a:srgbClr val="C0C0C0"/>
                </a:outerShdw>
              </a:effectLst>
              <a:latin typeface="Times New Roman" pitchFamily="18" charset="0"/>
            </a:endParaRPr>
          </a:p>
          <a:p>
            <a:pPr marL="273050" indent="-273050" eaLnBrk="1" hangingPunct="1">
              <a:spcBef>
                <a:spcPts val="9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Times New Roman" pitchFamily="18" charset="0"/>
              </a:rPr>
              <a:t>理论上，一个社会所有厂商的增加值之和与最终产品的价值总和相等。</a:t>
            </a:r>
          </a:p>
        </p:txBody>
      </p:sp>
    </p:spTree>
    <p:extLst>
      <p:ext uri="{BB962C8B-B14F-4D97-AF65-F5344CB8AC3E}">
        <p14:creationId xmlns:p14="http://schemas.microsoft.com/office/powerpoint/2010/main" val="249016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97743" name="Group 79"/>
          <p:cNvGraphicFramePr>
            <a:graphicFrameLocks noGrp="1"/>
          </p:cNvGraphicFramePr>
          <p:nvPr>
            <p:ph type="tbl" idx="1"/>
            <p:extLst>
              <p:ext uri="{D42A27DB-BD31-4B8C-83A1-F6EECF244321}">
                <p14:modId xmlns:p14="http://schemas.microsoft.com/office/powerpoint/2010/main" val="106090028"/>
              </p:ext>
            </p:extLst>
          </p:nvPr>
        </p:nvGraphicFramePr>
        <p:xfrm>
          <a:off x="864394" y="1769267"/>
          <a:ext cx="7772400" cy="2987677"/>
        </p:xfrm>
        <a:graphic>
          <a:graphicData uri="http://schemas.openxmlformats.org/drawingml/2006/table">
            <a:tbl>
              <a:tblPr/>
              <a:tblGrid>
                <a:gridCol w="2016125"/>
                <a:gridCol w="1223962"/>
                <a:gridCol w="1511300"/>
                <a:gridCol w="1801813"/>
                <a:gridCol w="1219200"/>
              </a:tblGrid>
              <a:tr h="489436">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生产阶段</a:t>
                      </a:r>
                      <a:r>
                        <a:rPr kumimoji="0" lang="en-US" altLang="zh-CN" sz="2000" b="1" i="0" u="none" strike="noStrike" cap="none" normalizeH="0" baseline="0" dirty="0" smtClean="0">
                          <a:ln>
                            <a:noFill/>
                          </a:ln>
                          <a:solidFill>
                            <a:schemeClr val="tx1"/>
                          </a:solidFill>
                          <a:effectLst/>
                          <a:latin typeface="楷体_GB2312" pitchFamily="49" charset="-122"/>
                          <a:ea typeface="楷体_GB2312" pitchFamily="49" charset="-122"/>
                        </a:rPr>
                        <a:t>/</a:t>
                      </a: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厂商 </a:t>
                      </a:r>
                    </a:p>
                  </a:txBody>
                  <a:tcPr marT="91430" marB="9143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产品 </a:t>
                      </a:r>
                    </a:p>
                  </a:txBody>
                  <a:tcPr marT="91430" marB="9143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产品价值 </a:t>
                      </a:r>
                    </a:p>
                  </a:txBody>
                  <a:tcPr marT="91430" marB="9143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中间产品价值 </a:t>
                      </a:r>
                    </a:p>
                  </a:txBody>
                  <a:tcPr marT="91430" marB="9143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增加值 </a:t>
                      </a:r>
                    </a:p>
                  </a:txBody>
                  <a:tcPr marT="91430" marB="9143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alpha val="50000"/>
                      </a:schemeClr>
                    </a:solidFill>
                  </a:tcPr>
                </a:tc>
              </a:tr>
              <a:tr h="500187">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种棉</a:t>
                      </a: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农  场  </a:t>
                      </a:r>
                    </a:p>
                  </a:txBody>
                  <a:tcPr marT="91430" marB="9143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棉花 </a:t>
                      </a:r>
                    </a:p>
                  </a:txBody>
                  <a:tcPr marT="91430" marB="9143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80</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元 </a:t>
                      </a:r>
                    </a:p>
                  </a:txBody>
                  <a:tcPr marT="91430" marB="9143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 </a:t>
                      </a:r>
                    </a:p>
                  </a:txBody>
                  <a:tcPr marT="91430" marB="9143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80</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元 </a:t>
                      </a:r>
                    </a:p>
                  </a:txBody>
                  <a:tcPr marT="91430" marB="9143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00187">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纺纱</a:t>
                      </a: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纺纱厂</a:t>
                      </a:r>
                    </a:p>
                  </a:txBody>
                  <a:tcPr marT="91430" marB="9143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棉纱 </a:t>
                      </a:r>
                    </a:p>
                  </a:txBody>
                  <a:tcPr marT="91430" marB="9143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120</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元 </a:t>
                      </a:r>
                    </a:p>
                  </a:txBody>
                  <a:tcPr marT="91430" marB="9143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80</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元 </a:t>
                      </a:r>
                    </a:p>
                  </a:txBody>
                  <a:tcPr marT="91430" marB="9143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40</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元 </a:t>
                      </a:r>
                    </a:p>
                  </a:txBody>
                  <a:tcPr marT="91430" marB="9143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00187">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织布</a:t>
                      </a: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织布厂</a:t>
                      </a:r>
                    </a:p>
                  </a:txBody>
                  <a:tcPr marT="91430" marB="9143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棉布 </a:t>
                      </a:r>
                    </a:p>
                  </a:txBody>
                  <a:tcPr marT="91430" marB="9143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200</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元 </a:t>
                      </a:r>
                    </a:p>
                  </a:txBody>
                  <a:tcPr marT="91430" marB="9143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120</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元 </a:t>
                      </a:r>
                    </a:p>
                  </a:txBody>
                  <a:tcPr marT="91430" marB="9143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80</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元 </a:t>
                      </a:r>
                    </a:p>
                  </a:txBody>
                  <a:tcPr marT="91430" marB="9143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00187">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制衣</a:t>
                      </a: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服装厂</a:t>
                      </a:r>
                    </a:p>
                  </a:txBody>
                  <a:tcPr marT="91430" marB="9143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衣服 </a:t>
                      </a:r>
                    </a:p>
                  </a:txBody>
                  <a:tcPr marT="91430" marB="9143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2000" b="1" i="0" u="none" strike="noStrike" cap="none" normalizeH="0" baseline="0" dirty="0" smtClean="0">
                          <a:ln>
                            <a:noFill/>
                          </a:ln>
                          <a:solidFill>
                            <a:srgbClr val="990000"/>
                          </a:solidFill>
                          <a:effectLst/>
                          <a:latin typeface="楷体_GB2312" pitchFamily="49" charset="-122"/>
                          <a:ea typeface="楷体_GB2312" pitchFamily="49" charset="-122"/>
                        </a:rPr>
                        <a:t>350</a:t>
                      </a:r>
                      <a:r>
                        <a:rPr kumimoji="0" lang="zh-CN" altLang="en-US" sz="2000" b="1" i="0" u="none" strike="noStrike" cap="none" normalizeH="0" baseline="0" dirty="0" smtClean="0">
                          <a:ln>
                            <a:noFill/>
                          </a:ln>
                          <a:solidFill>
                            <a:srgbClr val="990000"/>
                          </a:solidFill>
                          <a:effectLst/>
                          <a:latin typeface="楷体_GB2312" pitchFamily="49" charset="-122"/>
                          <a:ea typeface="楷体_GB2312" pitchFamily="49" charset="-122"/>
                        </a:rPr>
                        <a:t>元</a:t>
                      </a: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marT="91430" marB="9143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200</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元 </a:t>
                      </a:r>
                    </a:p>
                  </a:txBody>
                  <a:tcPr marT="91430" marB="9143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150</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元 </a:t>
                      </a:r>
                    </a:p>
                  </a:txBody>
                  <a:tcPr marT="91430" marB="9143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r h="497493">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合计</a:t>
                      </a:r>
                    </a:p>
                  </a:txBody>
                  <a:tcPr marT="91430" marB="9143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endParaRPr kumimoji="0" lang="zh-CN" altLang="zh-CN" sz="2000" b="1" i="0" u="none" strike="noStrike" cap="none" normalizeH="0" baseline="0" smtClean="0">
                        <a:ln>
                          <a:noFill/>
                        </a:ln>
                        <a:solidFill>
                          <a:schemeClr val="tx1"/>
                        </a:solidFill>
                        <a:effectLst/>
                        <a:latin typeface="楷体_GB2312" pitchFamily="49" charset="-122"/>
                        <a:ea typeface="楷体_GB2312" pitchFamily="49" charset="-122"/>
                      </a:endParaRPr>
                    </a:p>
                  </a:txBody>
                  <a:tcPr marT="91430" marB="9143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750</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元 </a:t>
                      </a:r>
                    </a:p>
                  </a:txBody>
                  <a:tcPr marT="91430" marB="9143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400</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元 </a:t>
                      </a:r>
                    </a:p>
                  </a:txBody>
                  <a:tcPr marT="91430" marB="9143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2000" b="1" i="0" u="none" strike="noStrike" cap="none" normalizeH="0" baseline="0" dirty="0" smtClean="0">
                          <a:ln>
                            <a:noFill/>
                          </a:ln>
                          <a:solidFill>
                            <a:srgbClr val="990000"/>
                          </a:solidFill>
                          <a:effectLst/>
                          <a:latin typeface="楷体_GB2312" pitchFamily="49" charset="-122"/>
                          <a:ea typeface="楷体_GB2312" pitchFamily="49" charset="-122"/>
                        </a:rPr>
                        <a:t>350</a:t>
                      </a:r>
                      <a:r>
                        <a:rPr kumimoji="0" lang="zh-CN" altLang="en-US" sz="2000" b="1" i="0" u="none" strike="noStrike" cap="none" normalizeH="0" baseline="0" dirty="0" smtClean="0">
                          <a:ln>
                            <a:noFill/>
                          </a:ln>
                          <a:solidFill>
                            <a:srgbClr val="990000"/>
                          </a:solidFill>
                          <a:effectLst/>
                          <a:latin typeface="楷体_GB2312" pitchFamily="49" charset="-122"/>
                          <a:ea typeface="楷体_GB2312" pitchFamily="49" charset="-122"/>
                        </a:rPr>
                        <a:t>元</a:t>
                      </a: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marT="91430" marB="9143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CC00">
                        <a:alpha val="50000"/>
                      </a:srgbClr>
                    </a:solidFill>
                  </a:tcPr>
                </a:tc>
              </a:tr>
            </a:tbl>
          </a:graphicData>
        </a:graphic>
      </p:graphicFrame>
      <p:sp>
        <p:nvSpPr>
          <p:cNvPr id="497710" name="Comment 46">
            <a:hlinkClick r:id="rId2" action="ppaction://hlinksldjump"/>
          </p:cNvPr>
          <p:cNvSpPr>
            <a:spLocks noChangeArrowheads="1"/>
          </p:cNvSpPr>
          <p:nvPr/>
        </p:nvSpPr>
        <p:spPr bwMode="auto">
          <a:xfrm>
            <a:off x="1835696" y="404664"/>
            <a:ext cx="5791200" cy="648295"/>
          </a:xfrm>
          <a:prstGeom prst="rect">
            <a:avLst/>
          </a:prstGeom>
          <a:noFill/>
          <a:ln w="9525">
            <a:noFill/>
            <a:miter lim="800000"/>
            <a:headEnd type="none" w="sm" len="sm"/>
            <a:tailEnd type="none" w="sm" len="sm"/>
          </a:ln>
          <a:effectLst>
            <a:outerShdw dist="17961" dir="2700000" algn="ctr" rotWithShape="0">
              <a:srgbClr val="B2B2B2"/>
            </a:outerShdw>
          </a:effectLst>
        </p:spPr>
        <p:txBody>
          <a:bodyPr/>
          <a:lstStyle/>
          <a:p>
            <a:pPr algn="ctr">
              <a:lnSpc>
                <a:spcPct val="90000"/>
              </a:lnSpc>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服装各生产阶段的增加值和最终价值</a:t>
            </a:r>
            <a:r>
              <a:rPr lang="zh-CN" altLang="en-US" sz="2400" dirty="0">
                <a:solidFill>
                  <a:schemeClr val="tx1"/>
                </a:solidFill>
                <a:effectLst>
                  <a:outerShdw blurRad="38100" dist="38100" dir="2700000" algn="tl">
                    <a:srgbClr val="C0C0C0"/>
                  </a:outerShdw>
                </a:effectLst>
                <a:latin typeface="微软雅黑" pitchFamily="34" charset="-122"/>
                <a:ea typeface="微软雅黑" pitchFamily="34" charset="-122"/>
              </a:rPr>
              <a:t> </a:t>
            </a:r>
          </a:p>
        </p:txBody>
      </p:sp>
      <p:sp>
        <p:nvSpPr>
          <p:cNvPr id="5" name="Rectangle 168"/>
          <p:cNvSpPr>
            <a:spLocks noChangeArrowheads="1"/>
          </p:cNvSpPr>
          <p:nvPr/>
        </p:nvSpPr>
        <p:spPr bwMode="auto">
          <a:xfrm>
            <a:off x="1000125" y="4868863"/>
            <a:ext cx="7500938" cy="1152525"/>
          </a:xfrm>
          <a:prstGeom prst="rect">
            <a:avLst/>
          </a:prstGeom>
          <a:noFill/>
          <a:ln w="9525">
            <a:noFill/>
            <a:miter lim="800000"/>
            <a:headEnd/>
            <a:tailEnd/>
          </a:ln>
          <a:effectLst/>
        </p:spPr>
        <p:txBody>
          <a:bodyPr/>
          <a:lstStyle/>
          <a:p>
            <a:pPr marL="342900" indent="-342900" eaLnBrk="1" hangingPunct="1">
              <a:spcBef>
                <a:spcPct val="4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把一个国家或地区各个部门所有厂商的“增加值”加总就得到了这个部门的“增加值”，把所有部门的“增加值”加总就得到了这个国家或地区的</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GDP</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 </a:t>
            </a:r>
          </a:p>
        </p:txBody>
      </p:sp>
      <p:sp>
        <p:nvSpPr>
          <p:cNvPr id="2" name="页脚占位符 1"/>
          <p:cNvSpPr>
            <a:spLocks noGrp="1"/>
          </p:cNvSpPr>
          <p:nvPr>
            <p:ph type="ftr" sz="quarter" idx="11"/>
          </p:nvPr>
        </p:nvSpPr>
        <p:spPr/>
        <p:txBody>
          <a:bodyPr/>
          <a:lstStyle/>
          <a:p>
            <a:r>
              <a:rPr lang="zh-CN" altLang="en-US" smtClean="0"/>
              <a:t>第二讲 总产出及其衡量</a:t>
            </a:r>
            <a:endParaRPr lang="en-US" altLang="zh-CN"/>
          </a:p>
        </p:txBody>
      </p:sp>
    </p:spTree>
    <p:extLst>
      <p:ext uri="{BB962C8B-B14F-4D97-AF65-F5344CB8AC3E}">
        <p14:creationId xmlns:p14="http://schemas.microsoft.com/office/powerpoint/2010/main" val="2366055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6402" name="Comment 2">
            <a:hlinkClick r:id="rId2" action="ppaction://hlinksldjump"/>
          </p:cNvPr>
          <p:cNvSpPr>
            <a:spLocks noChangeArrowheads="1"/>
          </p:cNvSpPr>
          <p:nvPr/>
        </p:nvSpPr>
        <p:spPr bwMode="auto">
          <a:xfrm>
            <a:off x="1331640" y="542926"/>
            <a:ext cx="7323059" cy="815974"/>
          </a:xfrm>
          <a:prstGeom prst="rect">
            <a:avLst/>
          </a:prstGeom>
          <a:noFill/>
          <a:ln w="9525">
            <a:noFill/>
            <a:miter lim="800000"/>
            <a:headEnd type="none" w="sm" len="sm"/>
            <a:tailEnd type="none" w="sm" len="sm"/>
          </a:ln>
          <a:effectLst>
            <a:outerShdw dist="17961" dir="2700000" algn="ctr" rotWithShape="0">
              <a:srgbClr val="B2B2B2"/>
            </a:outerShdw>
          </a:effectLst>
        </p:spPr>
        <p:txBody>
          <a:bodyPr/>
          <a:lstStyle/>
          <a:p>
            <a:pPr algn="ctr">
              <a:lnSpc>
                <a:spcPct val="90000"/>
              </a:lnSpc>
              <a:defRPr/>
            </a:pPr>
            <a:r>
              <a:rPr lang="en-US" altLang="zh-CN" sz="3200" b="1" dirty="0" smtClean="0">
                <a:solidFill>
                  <a:srgbClr val="336699"/>
                </a:solidFill>
                <a:effectLst>
                  <a:outerShdw blurRad="38100" dist="38100" dir="2700000" algn="tl">
                    <a:srgbClr val="C0C0C0"/>
                  </a:outerShdw>
                </a:effectLst>
                <a:latin typeface="黑体" pitchFamily="2" charset="-122"/>
                <a:ea typeface="黑体" pitchFamily="2" charset="-122"/>
              </a:rPr>
              <a:t>2016</a:t>
            </a:r>
            <a:r>
              <a:rPr lang="zh-CN" altLang="en-US" sz="3200" b="1" dirty="0" smtClean="0">
                <a:solidFill>
                  <a:srgbClr val="336699"/>
                </a:solidFill>
                <a:effectLst>
                  <a:outerShdw blurRad="38100" dist="38100" dir="2700000" algn="tl">
                    <a:srgbClr val="C0C0C0"/>
                  </a:outerShdw>
                </a:effectLst>
                <a:latin typeface="黑体" pitchFamily="2" charset="-122"/>
                <a:ea typeface="黑体" pitchFamily="2" charset="-122"/>
              </a:rPr>
              <a:t>年</a:t>
            </a:r>
            <a:r>
              <a:rPr lang="zh-CN" altLang="en-US" sz="3200" b="1" dirty="0">
                <a:solidFill>
                  <a:srgbClr val="336699"/>
                </a:solidFill>
                <a:effectLst>
                  <a:outerShdw blurRad="38100" dist="38100" dir="2700000" algn="tl">
                    <a:srgbClr val="C0C0C0"/>
                  </a:outerShdw>
                </a:effectLst>
                <a:latin typeface="黑体" pitchFamily="2" charset="-122"/>
                <a:ea typeface="黑体" pitchFamily="2" charset="-122"/>
              </a:rPr>
              <a:t>中国</a:t>
            </a:r>
            <a:r>
              <a:rPr lang="en-US" altLang="zh-CN" sz="3200" b="1" dirty="0">
                <a:solidFill>
                  <a:srgbClr val="336699"/>
                </a:solidFill>
                <a:effectLst>
                  <a:outerShdw blurRad="38100" dist="38100" dir="2700000" algn="tl">
                    <a:srgbClr val="C0C0C0"/>
                  </a:outerShdw>
                </a:effectLst>
                <a:latin typeface="Times New Roman" pitchFamily="18" charset="0"/>
                <a:ea typeface="黑体" pitchFamily="2" charset="-122"/>
              </a:rPr>
              <a:t>GDP</a:t>
            </a:r>
            <a:r>
              <a:rPr lang="zh-CN" altLang="en-US" sz="3200" b="1" dirty="0">
                <a:solidFill>
                  <a:srgbClr val="336699"/>
                </a:solidFill>
                <a:effectLst>
                  <a:outerShdw blurRad="38100" dist="38100" dir="2700000" algn="tl">
                    <a:srgbClr val="C0C0C0"/>
                  </a:outerShdw>
                </a:effectLst>
                <a:latin typeface="黑体" pitchFamily="2" charset="-122"/>
                <a:ea typeface="黑体" pitchFamily="2" charset="-122"/>
              </a:rPr>
              <a:t>的产业构成</a:t>
            </a:r>
            <a:r>
              <a:rPr lang="zh-CN" altLang="en-US" sz="3200" b="1" dirty="0">
                <a:solidFill>
                  <a:srgbClr val="336699"/>
                </a:solidFill>
                <a:latin typeface="黑体" pitchFamily="2" charset="-122"/>
                <a:ea typeface="黑体" pitchFamily="2" charset="-122"/>
              </a:rPr>
              <a:t> </a:t>
            </a:r>
            <a:r>
              <a:rPr lang="zh-CN" altLang="en-US" sz="2400" b="0" dirty="0">
                <a:solidFill>
                  <a:srgbClr val="336699"/>
                </a:solidFill>
                <a:latin typeface="黑体" pitchFamily="2" charset="-122"/>
                <a:ea typeface="黑体" pitchFamily="2" charset="-122"/>
              </a:rPr>
              <a:t> </a:t>
            </a:r>
            <a:r>
              <a:rPr lang="zh-CN" altLang="en-US" sz="1800" dirty="0">
                <a:solidFill>
                  <a:srgbClr val="336699"/>
                </a:solidFill>
                <a:effectLst>
                  <a:outerShdw blurRad="38100" dist="38100" dir="2700000" algn="tl">
                    <a:srgbClr val="C0C0C0"/>
                  </a:outerShdw>
                </a:effectLst>
                <a:latin typeface="楷体_GB2312" pitchFamily="49" charset="-122"/>
                <a:ea typeface="楷体_GB2312" pitchFamily="49" charset="-122"/>
              </a:rPr>
              <a:t>单位：亿元</a:t>
            </a:r>
          </a:p>
        </p:txBody>
      </p:sp>
      <p:graphicFrame>
        <p:nvGraphicFramePr>
          <p:cNvPr id="486576" name="Group 176"/>
          <p:cNvGraphicFramePr>
            <a:graphicFrameLocks noGrp="1"/>
          </p:cNvGraphicFramePr>
          <p:nvPr>
            <p:ph type="tbl" idx="1"/>
            <p:extLst>
              <p:ext uri="{D42A27DB-BD31-4B8C-83A1-F6EECF244321}">
                <p14:modId xmlns:p14="http://schemas.microsoft.com/office/powerpoint/2010/main" val="2364654492"/>
              </p:ext>
            </p:extLst>
          </p:nvPr>
        </p:nvGraphicFramePr>
        <p:xfrm>
          <a:off x="1403648" y="1665287"/>
          <a:ext cx="6552728" cy="1692276"/>
        </p:xfrm>
        <a:graphic>
          <a:graphicData uri="http://schemas.openxmlformats.org/drawingml/2006/table">
            <a:tbl>
              <a:tblPr/>
              <a:tblGrid>
                <a:gridCol w="1638183"/>
                <a:gridCol w="1638181"/>
                <a:gridCol w="1638183"/>
                <a:gridCol w="1638181"/>
              </a:tblGrid>
              <a:tr h="564092">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1800" b="1" i="0" u="none" strike="noStrike" cap="none" normalizeH="0" baseline="0" dirty="0" smtClean="0">
                          <a:ln>
                            <a:noFill/>
                          </a:ln>
                          <a:solidFill>
                            <a:schemeClr val="tx1"/>
                          </a:solidFill>
                          <a:effectLst/>
                          <a:latin typeface="Times New Roman" pitchFamily="18" charset="0"/>
                          <a:ea typeface="楷体_GB2312" pitchFamily="49" charset="-122"/>
                        </a:rPr>
                        <a:t>GDP </a:t>
                      </a:r>
                    </a:p>
                  </a:txBody>
                  <a:tcPr marT="45727" marB="4572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800" b="1" i="0" u="none" strike="noStrike" cap="none" normalizeH="0" baseline="0" dirty="0" smtClean="0">
                          <a:ln>
                            <a:noFill/>
                          </a:ln>
                          <a:solidFill>
                            <a:schemeClr val="tx1"/>
                          </a:solidFill>
                          <a:effectLst/>
                          <a:latin typeface="楷体_GB2312" pitchFamily="49" charset="-122"/>
                          <a:ea typeface="楷体_GB2312" pitchFamily="49" charset="-122"/>
                        </a:rPr>
                        <a:t>第一产业</a:t>
                      </a:r>
                      <a:r>
                        <a:rPr kumimoji="0" lang="zh-CN" altLang="en-US" sz="2400" b="0" i="0" u="none" strike="noStrike" cap="none" normalizeH="0" baseline="0" dirty="0" smtClean="0">
                          <a:ln>
                            <a:noFill/>
                          </a:ln>
                          <a:solidFill>
                            <a:schemeClr val="tx1"/>
                          </a:solidFill>
                          <a:effectLst/>
                          <a:latin typeface="Arial" pitchFamily="34" charset="0"/>
                          <a:ea typeface="宋体" pitchFamily="2" charset="-122"/>
                        </a:rPr>
                        <a:t> </a:t>
                      </a:r>
                    </a:p>
                  </a:txBody>
                  <a:tcPr marT="45727" marB="4572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800" b="1" i="0" u="none" strike="noStrike" cap="none" normalizeH="0" baseline="0" dirty="0" smtClean="0">
                          <a:ln>
                            <a:noFill/>
                          </a:ln>
                          <a:solidFill>
                            <a:schemeClr val="tx1"/>
                          </a:solidFill>
                          <a:effectLst/>
                          <a:latin typeface="楷体_GB2312" pitchFamily="49" charset="-122"/>
                          <a:ea typeface="楷体_GB2312" pitchFamily="49" charset="-122"/>
                        </a:rPr>
                        <a:t>第二产业 </a:t>
                      </a:r>
                    </a:p>
                  </a:txBody>
                  <a:tcPr marT="45727" marB="4572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zh-CN" altLang="en-US" sz="1800" b="1" i="0" u="none" strike="noStrike" cap="none" normalizeH="0" baseline="0" dirty="0" smtClean="0">
                          <a:ln>
                            <a:noFill/>
                          </a:ln>
                          <a:solidFill>
                            <a:schemeClr val="tx1"/>
                          </a:solidFill>
                          <a:effectLst/>
                          <a:latin typeface="楷体_GB2312" pitchFamily="49" charset="-122"/>
                          <a:ea typeface="楷体_GB2312" pitchFamily="49" charset="-122"/>
                        </a:rPr>
                        <a:t>第三产业</a:t>
                      </a:r>
                      <a:r>
                        <a:rPr kumimoji="0" lang="zh-CN" altLang="en-US" sz="2400" b="0" i="0" u="none" strike="noStrike" cap="none" normalizeH="0" baseline="0" dirty="0" smtClean="0">
                          <a:ln>
                            <a:noFill/>
                          </a:ln>
                          <a:solidFill>
                            <a:schemeClr val="tx1"/>
                          </a:solidFill>
                          <a:effectLst/>
                          <a:latin typeface="Arial" pitchFamily="34" charset="0"/>
                          <a:ea typeface="宋体" pitchFamily="2" charset="-122"/>
                        </a:rPr>
                        <a:t> </a:t>
                      </a:r>
                    </a:p>
                  </a:txBody>
                  <a:tcPr marT="45727" marB="45727"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00">
                        <a:alpha val="50000"/>
                      </a:srgbClr>
                    </a:solidFill>
                  </a:tcPr>
                </a:tc>
              </a:tr>
              <a:tr h="564092">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2000" b="1" i="0" u="none" strike="noStrike" kern="1200" cap="none" normalizeH="0" baseline="0" dirty="0" smtClean="0">
                          <a:ln>
                            <a:noFill/>
                          </a:ln>
                          <a:solidFill>
                            <a:schemeClr val="tx1"/>
                          </a:solidFill>
                          <a:effectLst/>
                          <a:latin typeface="Times New Roman" pitchFamily="18" charset="0"/>
                          <a:ea typeface="楷体_GB2312" pitchFamily="49" charset="-122"/>
                          <a:cs typeface="+mn-cs"/>
                        </a:rPr>
                        <a:t>744127.2</a:t>
                      </a:r>
                      <a:endParaRPr kumimoji="0" lang="en-US" altLang="zh-CN" sz="2000" b="1" i="0" u="none" strike="noStrike" kern="1200" cap="none" normalizeH="0" baseline="0" dirty="0" smtClean="0">
                        <a:ln>
                          <a:noFill/>
                        </a:ln>
                        <a:solidFill>
                          <a:schemeClr val="tx1"/>
                        </a:solidFill>
                        <a:effectLst/>
                        <a:latin typeface="Times New Roman" pitchFamily="18" charset="0"/>
                        <a:ea typeface="楷体_GB2312" pitchFamily="49" charset="-122"/>
                        <a:cs typeface="+mn-cs"/>
                      </a:endParaRPr>
                    </a:p>
                  </a:txBody>
                  <a:tcPr marT="45727" marB="4572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2000" b="1" i="0" u="none" strike="noStrike" kern="1200" cap="none" normalizeH="0" baseline="0" dirty="0" smtClean="0">
                          <a:ln>
                            <a:noFill/>
                          </a:ln>
                          <a:solidFill>
                            <a:schemeClr val="tx1"/>
                          </a:solidFill>
                          <a:effectLst/>
                          <a:latin typeface="Times New Roman" pitchFamily="18" charset="0"/>
                          <a:ea typeface="楷体_GB2312" pitchFamily="49" charset="-122"/>
                          <a:cs typeface="+mn-cs"/>
                        </a:rPr>
                        <a:t>63670.7   </a:t>
                      </a:r>
                      <a:endParaRPr kumimoji="0" lang="en-US" altLang="zh-CN" sz="2000" b="1" i="0" u="none" strike="noStrike" kern="1200" cap="none" normalizeH="0" baseline="0" dirty="0" smtClean="0">
                        <a:ln>
                          <a:noFill/>
                        </a:ln>
                        <a:solidFill>
                          <a:schemeClr val="tx1"/>
                        </a:solidFill>
                        <a:effectLst/>
                        <a:latin typeface="Times New Roman" pitchFamily="18" charset="0"/>
                        <a:ea typeface="楷体_GB2312" pitchFamily="49" charset="-122"/>
                        <a:cs typeface="+mn-cs"/>
                      </a:endParaRPr>
                    </a:p>
                  </a:txBody>
                  <a:tcPr marT="45727" marB="4572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2000" b="1" i="0" u="none" strike="noStrike" kern="1200" cap="none" normalizeH="0" baseline="0" dirty="0" smtClean="0">
                          <a:ln>
                            <a:noFill/>
                          </a:ln>
                          <a:solidFill>
                            <a:schemeClr val="tx1"/>
                          </a:solidFill>
                          <a:effectLst/>
                          <a:latin typeface="Times New Roman" pitchFamily="18" charset="0"/>
                          <a:ea typeface="楷体_GB2312" pitchFamily="49" charset="-122"/>
                          <a:cs typeface="+mn-cs"/>
                        </a:rPr>
                        <a:t>296236.0  </a:t>
                      </a:r>
                      <a:endParaRPr kumimoji="0" lang="en-US" altLang="zh-CN" sz="2000" b="1" i="0" u="none" strike="noStrike" kern="1200" cap="none" normalizeH="0" baseline="0" dirty="0" smtClean="0">
                        <a:ln>
                          <a:noFill/>
                        </a:ln>
                        <a:solidFill>
                          <a:schemeClr val="tx1"/>
                        </a:solidFill>
                        <a:effectLst/>
                        <a:latin typeface="Times New Roman" pitchFamily="18" charset="0"/>
                        <a:ea typeface="楷体_GB2312" pitchFamily="49" charset="-122"/>
                        <a:cs typeface="+mn-cs"/>
                      </a:endParaRPr>
                    </a:p>
                  </a:txBody>
                  <a:tcPr marT="45727" marB="4572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2000" b="1" i="0" u="none" strike="noStrike" kern="1200" cap="none" normalizeH="0" baseline="0" dirty="0" smtClean="0">
                          <a:ln>
                            <a:noFill/>
                          </a:ln>
                          <a:solidFill>
                            <a:schemeClr val="tx1"/>
                          </a:solidFill>
                          <a:effectLst/>
                          <a:latin typeface="Times New Roman" pitchFamily="18" charset="0"/>
                          <a:ea typeface="楷体_GB2312" pitchFamily="49" charset="-122"/>
                          <a:cs typeface="+mn-cs"/>
                        </a:rPr>
                        <a:t>384220.5</a:t>
                      </a:r>
                      <a:endParaRPr kumimoji="0" lang="en-US" altLang="zh-CN" sz="2000" b="1" i="0" u="none" strike="noStrike" kern="1200" cap="none" normalizeH="0" baseline="0" dirty="0" smtClean="0">
                        <a:ln>
                          <a:noFill/>
                        </a:ln>
                        <a:solidFill>
                          <a:schemeClr val="tx1"/>
                        </a:solidFill>
                        <a:effectLst/>
                        <a:latin typeface="Times New Roman" pitchFamily="18" charset="0"/>
                        <a:ea typeface="楷体_GB2312" pitchFamily="49" charset="-122"/>
                        <a:cs typeface="+mn-cs"/>
                      </a:endParaRPr>
                    </a:p>
                  </a:txBody>
                  <a:tcPr marT="45727" marB="45727"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64092">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100%</a:t>
                      </a:r>
                    </a:p>
                  </a:txBody>
                  <a:tcPr marT="45727" marB="4572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楷体_GB2312" pitchFamily="49" charset="-122"/>
                        </a:rPr>
                        <a:t>8.6%</a:t>
                      </a:r>
                      <a:endParaRPr kumimoji="0" lang="en-US" altLang="zh-CN" sz="20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727" marB="4572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楷体_GB2312" pitchFamily="49" charset="-122"/>
                        </a:rPr>
                        <a:t>39.8% </a:t>
                      </a:r>
                      <a:endParaRPr kumimoji="0" lang="en-US" altLang="zh-CN" sz="20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727" marB="4572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楷体_GB2312" pitchFamily="49" charset="-122"/>
                        </a:rPr>
                        <a:t>51.6% </a:t>
                      </a:r>
                      <a:endParaRPr kumimoji="0" lang="en-US" altLang="zh-CN" sz="20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727" marB="45727"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 name="Comment 2">
            <a:hlinkClick r:id="rId2" action="ppaction://hlinksldjump"/>
          </p:cNvPr>
          <p:cNvSpPr>
            <a:spLocks noChangeArrowheads="1"/>
          </p:cNvSpPr>
          <p:nvPr/>
        </p:nvSpPr>
        <p:spPr bwMode="auto">
          <a:xfrm>
            <a:off x="1403648" y="3585530"/>
            <a:ext cx="6192688"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lstStyle/>
          <a:p>
            <a:pPr>
              <a:lnSpc>
                <a:spcPct val="90000"/>
              </a:lnSpc>
              <a:defRPr/>
            </a:pPr>
            <a:r>
              <a:rPr lang="zh-CN" altLang="en-US" sz="2400" dirty="0">
                <a:solidFill>
                  <a:srgbClr val="FF0000"/>
                </a:solidFill>
                <a:effectLst>
                  <a:outerShdw blurRad="38100" dist="38100" dir="2700000" algn="tl">
                    <a:srgbClr val="C0C0C0"/>
                  </a:outerShdw>
                </a:effectLst>
                <a:latin typeface="楷体_GB2312" pitchFamily="49" charset="-122"/>
                <a:ea typeface="楷体_GB2312" pitchFamily="49" charset="-122"/>
              </a:rPr>
              <a:t>对比：</a:t>
            </a:r>
            <a:r>
              <a:rPr lang="en-US" altLang="zh-CN" sz="2400" dirty="0" smtClean="0">
                <a:solidFill>
                  <a:srgbClr val="FF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2016</a:t>
            </a:r>
            <a:r>
              <a:rPr lang="zh-CN" altLang="en-US" sz="2400" dirty="0" smtClean="0">
                <a:solidFill>
                  <a:srgbClr val="FF0000"/>
                </a:solidFill>
                <a:effectLst>
                  <a:outerShdw blurRad="38100" dist="38100" dir="2700000" algn="tl">
                    <a:srgbClr val="C0C0C0"/>
                  </a:outerShdw>
                </a:effectLst>
                <a:latin typeface="楷体_GB2312" pitchFamily="49" charset="-122"/>
                <a:ea typeface="楷体_GB2312" pitchFamily="49" charset="-122"/>
              </a:rPr>
              <a:t>年</a:t>
            </a:r>
            <a:r>
              <a:rPr lang="zh-CN" altLang="en-US" sz="2400" dirty="0">
                <a:solidFill>
                  <a:srgbClr val="FF0000"/>
                </a:solidFill>
                <a:effectLst>
                  <a:outerShdw blurRad="38100" dist="38100" dir="2700000" algn="tl">
                    <a:srgbClr val="C0C0C0"/>
                  </a:outerShdw>
                </a:effectLst>
                <a:latin typeface="楷体_GB2312" pitchFamily="49" charset="-122"/>
                <a:ea typeface="楷体_GB2312" pitchFamily="49" charset="-122"/>
              </a:rPr>
              <a:t>美国：</a:t>
            </a:r>
            <a:r>
              <a:rPr lang="en-US" altLang="zh-CN" sz="2400" dirty="0">
                <a:solidFill>
                  <a:srgbClr val="FF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1.10</a:t>
            </a:r>
            <a:r>
              <a:rPr lang="en-US" altLang="zh-CN" sz="2400" dirty="0">
                <a:solidFill>
                  <a:srgbClr val="FF0000"/>
                </a:solidFill>
                <a:effectLst>
                  <a:outerShdw blurRad="38100" dist="38100" dir="2700000" algn="tl">
                    <a:srgbClr val="C0C0C0"/>
                  </a:outerShdw>
                </a:effectLst>
                <a:latin typeface="楷体_GB2312" pitchFamily="49" charset="-122"/>
                <a:ea typeface="楷体_GB2312" pitchFamily="49" charset="-122"/>
              </a:rPr>
              <a:t>%</a:t>
            </a:r>
            <a:r>
              <a:rPr lang="zh-CN" altLang="en-US" sz="2400" dirty="0">
                <a:solidFill>
                  <a:srgbClr val="FF0000"/>
                </a:solidFill>
                <a:effectLst>
                  <a:outerShdw blurRad="38100" dist="38100" dir="2700000" algn="tl">
                    <a:srgbClr val="C0C0C0"/>
                  </a:outerShdw>
                </a:effectLst>
                <a:latin typeface="楷体_GB2312" pitchFamily="49" charset="-122"/>
                <a:ea typeface="楷体_GB2312" pitchFamily="49" charset="-122"/>
              </a:rPr>
              <a:t>、</a:t>
            </a:r>
            <a:r>
              <a:rPr lang="en-US" altLang="zh-CN" sz="2400" dirty="0">
                <a:solidFill>
                  <a:srgbClr val="FF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19.38</a:t>
            </a:r>
            <a:r>
              <a:rPr lang="en-US" altLang="zh-CN" sz="2400" dirty="0">
                <a:solidFill>
                  <a:srgbClr val="FF0000"/>
                </a:solidFill>
                <a:effectLst>
                  <a:outerShdw blurRad="38100" dist="38100" dir="2700000" algn="tl">
                    <a:srgbClr val="C0C0C0"/>
                  </a:outerShdw>
                </a:effectLst>
                <a:latin typeface="楷体_GB2312" pitchFamily="49" charset="-122"/>
                <a:ea typeface="楷体_GB2312" pitchFamily="49" charset="-122"/>
              </a:rPr>
              <a:t>%</a:t>
            </a:r>
            <a:r>
              <a:rPr lang="zh-CN" altLang="en-US" sz="2400" dirty="0">
                <a:solidFill>
                  <a:srgbClr val="FF0000"/>
                </a:solidFill>
                <a:effectLst>
                  <a:outerShdw blurRad="38100" dist="38100" dir="2700000" algn="tl">
                    <a:srgbClr val="C0C0C0"/>
                  </a:outerShdw>
                </a:effectLst>
                <a:latin typeface="楷体_GB2312" pitchFamily="49" charset="-122"/>
                <a:ea typeface="楷体_GB2312" pitchFamily="49" charset="-122"/>
              </a:rPr>
              <a:t>、</a:t>
            </a:r>
            <a:r>
              <a:rPr lang="en-US" altLang="zh-CN" sz="2400" dirty="0">
                <a:solidFill>
                  <a:srgbClr val="FF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79.52</a:t>
            </a:r>
            <a:r>
              <a:rPr lang="en-US" altLang="zh-CN" sz="2400" dirty="0">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6" name="TextBox 5"/>
          <p:cNvSpPr txBox="1"/>
          <p:nvPr/>
        </p:nvSpPr>
        <p:spPr>
          <a:xfrm>
            <a:off x="575556" y="4175026"/>
            <a:ext cx="8172908" cy="2308324"/>
          </a:xfrm>
          <a:prstGeom prst="rect">
            <a:avLst/>
          </a:prstGeom>
          <a:ln>
            <a:solidFill>
              <a:srgbClr val="00B05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zh-CN" altLang="en-US" sz="2400" dirty="0">
                <a:latin typeface="楷体" pitchFamily="49" charset="-122"/>
                <a:ea typeface="楷体" pitchFamily="49" charset="-122"/>
              </a:rPr>
              <a:t>钱纳里“标准结构”（</a:t>
            </a:r>
            <a:r>
              <a:rPr lang="en-US" altLang="zh-CN" sz="2400" dirty="0">
                <a:latin typeface="Times New Roman" pitchFamily="18" charset="0"/>
                <a:ea typeface="楷体" pitchFamily="49" charset="-122"/>
                <a:cs typeface="Times New Roman" pitchFamily="18" charset="0"/>
              </a:rPr>
              <a:t>1975</a:t>
            </a:r>
            <a:r>
              <a:rPr lang="zh-CN" altLang="en-US" sz="2400" dirty="0">
                <a:latin typeface="楷体" pitchFamily="49" charset="-122"/>
                <a:ea typeface="楷体" pitchFamily="49" charset="-122"/>
              </a:rPr>
              <a:t>年）：随着经济发展和人均</a:t>
            </a:r>
            <a:r>
              <a:rPr lang="en-US" altLang="zh-CN" sz="2400" dirty="0">
                <a:latin typeface="Times New Roman" pitchFamily="18" charset="0"/>
                <a:ea typeface="楷体" pitchFamily="49" charset="-122"/>
                <a:cs typeface="Times New Roman" pitchFamily="18" charset="0"/>
              </a:rPr>
              <a:t>GDP</a:t>
            </a:r>
            <a:r>
              <a:rPr lang="zh-CN" altLang="en-US" sz="2400" dirty="0">
                <a:latin typeface="楷体" pitchFamily="49" charset="-122"/>
                <a:ea typeface="楷体" pitchFamily="49" charset="-122"/>
              </a:rPr>
              <a:t>提高，第一产业比重持续下降，第二产业比重迅速上升，第三产业比重缓慢提高。当第一产业比重降低到</a:t>
            </a:r>
            <a:r>
              <a:rPr lang="en-US" altLang="zh-CN" sz="2400" dirty="0">
                <a:latin typeface="Times New Roman" pitchFamily="18" charset="0"/>
                <a:ea typeface="楷体" pitchFamily="49" charset="-122"/>
                <a:cs typeface="Times New Roman" pitchFamily="18" charset="0"/>
              </a:rPr>
              <a:t>20</a:t>
            </a:r>
            <a:r>
              <a:rPr lang="en-US" sz="2400" dirty="0">
                <a:latin typeface="楷体" pitchFamily="49" charset="-122"/>
                <a:ea typeface="楷体" pitchFamily="49" charset="-122"/>
              </a:rPr>
              <a:t>%</a:t>
            </a:r>
            <a:r>
              <a:rPr lang="zh-CN" altLang="en-US" sz="2400" dirty="0">
                <a:latin typeface="楷体" pitchFamily="49" charset="-122"/>
                <a:ea typeface="楷体" pitchFamily="49" charset="-122"/>
              </a:rPr>
              <a:t>以下、第二产业比重上升到高于第三产业时，工业化进入中期阶段；当第一产业比重降低到</a:t>
            </a:r>
            <a:r>
              <a:rPr lang="en-US" sz="2400" dirty="0">
                <a:latin typeface="楷体" pitchFamily="49" charset="-122"/>
                <a:ea typeface="楷体" pitchFamily="49" charset="-122"/>
              </a:rPr>
              <a:t>1</a:t>
            </a:r>
            <a:r>
              <a:rPr lang="en-US" altLang="zh-CN" sz="2400" dirty="0">
                <a:latin typeface="Times New Roman" pitchFamily="18" charset="0"/>
                <a:ea typeface="楷体" pitchFamily="49" charset="-122"/>
                <a:cs typeface="Times New Roman" pitchFamily="18" charset="0"/>
              </a:rPr>
              <a:t>0</a:t>
            </a:r>
            <a:r>
              <a:rPr lang="en-US" sz="2400" dirty="0">
                <a:latin typeface="楷体" pitchFamily="49" charset="-122"/>
                <a:ea typeface="楷体" pitchFamily="49" charset="-122"/>
              </a:rPr>
              <a:t>%</a:t>
            </a:r>
            <a:r>
              <a:rPr lang="zh-CN" altLang="en-US" sz="2400" dirty="0">
                <a:latin typeface="楷体" pitchFamily="49" charset="-122"/>
                <a:ea typeface="楷体" pitchFamily="49" charset="-122"/>
              </a:rPr>
              <a:t>左右、第二产业比重上升到最高水平时，工业化到了结束阶段。</a:t>
            </a:r>
          </a:p>
        </p:txBody>
      </p:sp>
      <p:sp>
        <p:nvSpPr>
          <p:cNvPr id="3" name="页脚占位符 2"/>
          <p:cNvSpPr>
            <a:spLocks noGrp="1"/>
          </p:cNvSpPr>
          <p:nvPr>
            <p:ph type="ftr" sz="quarter" idx="11"/>
          </p:nvPr>
        </p:nvSpPr>
        <p:spPr/>
        <p:txBody>
          <a:bodyPr/>
          <a:lstStyle/>
          <a:p>
            <a:r>
              <a:rPr lang="zh-CN" altLang="en-US" smtClean="0"/>
              <a:t>第二讲 总产出及其衡量</a:t>
            </a:r>
            <a:endParaRPr lang="en-US" altLang="zh-CN"/>
          </a:p>
        </p:txBody>
      </p:sp>
    </p:spTree>
    <p:extLst>
      <p:ext uri="{BB962C8B-B14F-4D97-AF65-F5344CB8AC3E}">
        <p14:creationId xmlns:p14="http://schemas.microsoft.com/office/powerpoint/2010/main" val="1051022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6402"/>
                                        </p:tgtEl>
                                        <p:attrNameLst>
                                          <p:attrName>style.visibility</p:attrName>
                                        </p:attrNameLst>
                                      </p:cBhvr>
                                      <p:to>
                                        <p:strVal val="visible"/>
                                      </p:to>
                                    </p:set>
                                    <p:animEffect transition="in" filter="blinds(horizontal)">
                                      <p:cBhvr>
                                        <p:cTn id="7" dur="500"/>
                                        <p:tgtEl>
                                          <p:spTgt spid="486402"/>
                                        </p:tgtEl>
                                      </p:cBhvr>
                                    </p:animEffect>
                                  </p:childTnLst>
                                </p:cTn>
                              </p:par>
                              <p:par>
                                <p:cTn id="8" presetID="3" presetClass="entr" presetSubtype="10" fill="hold" nodeType="withEffect">
                                  <p:stCondLst>
                                    <p:cond delay="0"/>
                                  </p:stCondLst>
                                  <p:childTnLst>
                                    <p:set>
                                      <p:cBhvr>
                                        <p:cTn id="9" dur="1" fill="hold">
                                          <p:stCondLst>
                                            <p:cond delay="0"/>
                                          </p:stCondLst>
                                        </p:cTn>
                                        <p:tgtEl>
                                          <p:spTgt spid="486576"/>
                                        </p:tgtEl>
                                        <p:attrNameLst>
                                          <p:attrName>style.visibility</p:attrName>
                                        </p:attrNameLst>
                                      </p:cBhvr>
                                      <p:to>
                                        <p:strVal val="visible"/>
                                      </p:to>
                                    </p:set>
                                    <p:animEffect transition="in" filter="blinds(horizontal)">
                                      <p:cBhvr>
                                        <p:cTn id="10" dur="500"/>
                                        <p:tgtEl>
                                          <p:spTgt spid="48657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2" grpId="0"/>
      <p:bldP spid="2"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675" y="692696"/>
            <a:ext cx="5221461" cy="828129"/>
          </a:xfrm>
        </p:spPr>
        <p:txBody>
          <a:bodyPr/>
          <a:lstStyle/>
          <a:p>
            <a:r>
              <a:rPr lang="zh-CN" altLang="en-US" b="1" dirty="0" smtClean="0"/>
              <a:t>人均收入</a:t>
            </a:r>
            <a:r>
              <a:rPr lang="en-US" altLang="zh-CN" b="1" dirty="0" smtClean="0"/>
              <a:t>VS</a:t>
            </a:r>
            <a:r>
              <a:rPr lang="zh-CN" altLang="en-US" b="1" dirty="0" smtClean="0"/>
              <a:t>人均</a:t>
            </a:r>
            <a:r>
              <a:rPr lang="en-US" altLang="zh-CN" b="1" dirty="0"/>
              <a:t>GDP</a:t>
            </a:r>
            <a:endParaRPr lang="zh-CN" altLang="en-US" b="1" dirty="0"/>
          </a:p>
        </p:txBody>
      </p:sp>
      <p:sp>
        <p:nvSpPr>
          <p:cNvPr id="3" name="内容占位符 2"/>
          <p:cNvSpPr>
            <a:spLocks noGrp="1"/>
          </p:cNvSpPr>
          <p:nvPr>
            <p:ph idx="1"/>
          </p:nvPr>
        </p:nvSpPr>
        <p:spPr/>
        <p:txBody>
          <a:bodyPr/>
          <a:lstStyle/>
          <a:p>
            <a:r>
              <a:rPr lang="zh-CN" altLang="en-US" dirty="0"/>
              <a:t>经济日报－中国经济网北京</a:t>
            </a:r>
            <a:r>
              <a:rPr lang="en-US" altLang="zh-CN" dirty="0"/>
              <a:t>8</a:t>
            </a:r>
            <a:r>
              <a:rPr lang="zh-CN" altLang="en-US" dirty="0"/>
              <a:t>月</a:t>
            </a:r>
            <a:r>
              <a:rPr lang="en-US" altLang="zh-CN" dirty="0"/>
              <a:t>31</a:t>
            </a:r>
            <a:r>
              <a:rPr lang="zh-CN" altLang="en-US" dirty="0"/>
              <a:t>日讯 国家统计局报告显示，改革开放</a:t>
            </a:r>
            <a:r>
              <a:rPr lang="en-US" altLang="zh-CN" dirty="0"/>
              <a:t>40</a:t>
            </a:r>
            <a:r>
              <a:rPr lang="zh-CN" altLang="en-US" dirty="0"/>
              <a:t>年来，城乡居民人均收入持续快速增长，正向</a:t>
            </a:r>
            <a:r>
              <a:rPr lang="en-US" altLang="zh-CN" b="1" dirty="0">
                <a:solidFill>
                  <a:srgbClr val="FF0000"/>
                </a:solidFill>
              </a:rPr>
              <a:t>3</a:t>
            </a:r>
            <a:r>
              <a:rPr lang="zh-CN" altLang="en-US" b="1" dirty="0">
                <a:solidFill>
                  <a:srgbClr val="FF0000"/>
                </a:solidFill>
              </a:rPr>
              <a:t>万元</a:t>
            </a:r>
            <a:r>
              <a:rPr lang="zh-CN" altLang="en-US" dirty="0"/>
              <a:t>大关迈进</a:t>
            </a:r>
            <a:r>
              <a:rPr lang="zh-CN" altLang="en-US" dirty="0" smtClean="0"/>
              <a:t>。</a:t>
            </a:r>
            <a:endParaRPr lang="en-US" altLang="zh-CN" dirty="0" smtClean="0"/>
          </a:p>
          <a:p>
            <a:r>
              <a:rPr lang="zh-CN" altLang="en-US" dirty="0" smtClean="0"/>
              <a:t>中国</a:t>
            </a:r>
            <a:r>
              <a:rPr lang="en-US" altLang="zh-CN" dirty="0" smtClean="0"/>
              <a:t>2017</a:t>
            </a:r>
            <a:r>
              <a:rPr lang="zh-CN" altLang="en-US" dirty="0" smtClean="0"/>
              <a:t>年</a:t>
            </a:r>
            <a:r>
              <a:rPr lang="en-US" altLang="zh-CN" dirty="0" smtClean="0"/>
              <a:t>GDP</a:t>
            </a:r>
            <a:r>
              <a:rPr lang="zh-CN" altLang="en-US" dirty="0" smtClean="0"/>
              <a:t>总量为</a:t>
            </a:r>
            <a:r>
              <a:rPr lang="en-US" altLang="zh-CN" dirty="0" smtClean="0"/>
              <a:t>827122</a:t>
            </a:r>
            <a:r>
              <a:rPr lang="zh-CN" altLang="en-US" dirty="0" smtClean="0"/>
              <a:t>亿元，人均</a:t>
            </a:r>
            <a:r>
              <a:rPr lang="en-US" altLang="zh-CN" dirty="0" smtClean="0"/>
              <a:t>GDP</a:t>
            </a:r>
            <a:r>
              <a:rPr lang="zh-CN" altLang="en-US" dirty="0" smtClean="0"/>
              <a:t>为</a:t>
            </a:r>
            <a:r>
              <a:rPr lang="en-US" altLang="zh-CN" b="1" dirty="0" smtClean="0">
                <a:solidFill>
                  <a:srgbClr val="FF0000"/>
                </a:solidFill>
              </a:rPr>
              <a:t>59660</a:t>
            </a:r>
            <a:r>
              <a:rPr lang="zh-CN" altLang="en-US" b="1" dirty="0" smtClean="0">
                <a:solidFill>
                  <a:srgbClr val="FF0000"/>
                </a:solidFill>
              </a:rPr>
              <a:t>元</a:t>
            </a:r>
            <a:r>
              <a:rPr lang="zh-CN" altLang="en-US" dirty="0" smtClean="0"/>
              <a:t>。</a:t>
            </a:r>
            <a:endParaRPr lang="en-US" altLang="zh-CN" dirty="0" smtClean="0"/>
          </a:p>
          <a:p>
            <a:endParaRPr lang="en-US" altLang="zh-CN" dirty="0"/>
          </a:p>
          <a:p>
            <a:r>
              <a:rPr lang="zh-CN" altLang="en-US" b="1" dirty="0" smtClean="0">
                <a:solidFill>
                  <a:srgbClr val="FF0000"/>
                </a:solidFill>
              </a:rPr>
              <a:t>为什么两者是不一样的？有什么区别？</a:t>
            </a:r>
            <a:endParaRPr lang="zh-CN" altLang="en-US" b="1" dirty="0">
              <a:solidFill>
                <a:srgbClr val="FF0000"/>
              </a:solidFill>
            </a:endParaRPr>
          </a:p>
        </p:txBody>
      </p:sp>
      <p:sp>
        <p:nvSpPr>
          <p:cNvPr id="5" name="页脚占位符 4"/>
          <p:cNvSpPr>
            <a:spLocks noGrp="1"/>
          </p:cNvSpPr>
          <p:nvPr>
            <p:ph type="ftr" sz="quarter" idx="11"/>
          </p:nvPr>
        </p:nvSpPr>
        <p:spPr/>
        <p:txBody>
          <a:bodyPr/>
          <a:lstStyle/>
          <a:p>
            <a:pPr>
              <a:defRPr/>
            </a:pPr>
            <a:r>
              <a:rPr lang="zh-CN" altLang="en-US" smtClean="0"/>
              <a:t>第二讲 总产出及其衡量</a:t>
            </a:r>
            <a:endParaRPr lang="en-US" altLang="zh-CN"/>
          </a:p>
        </p:txBody>
      </p:sp>
    </p:spTree>
    <p:extLst>
      <p:ext uri="{BB962C8B-B14F-4D97-AF65-F5344CB8AC3E}">
        <p14:creationId xmlns:p14="http://schemas.microsoft.com/office/powerpoint/2010/main" val="1754834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1115616" y="2404834"/>
            <a:ext cx="7388225" cy="2808287"/>
          </a:xfrm>
          <a:prstGeom prst="rect">
            <a:avLst/>
          </a:prstGeom>
          <a:noFill/>
          <a:ln w="9525">
            <a:noFill/>
            <a:miter lim="800000"/>
            <a:headEnd/>
            <a:tailEnd/>
          </a:ln>
          <a:effectLst/>
        </p:spPr>
        <p:txBody>
          <a:bodyPr/>
          <a:lstStyle/>
          <a:p>
            <a:pPr marL="342900" indent="-342900" eaLnBrk="1" hangingPunct="1">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增值 </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 </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汽车销售收入 </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 </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进货价格</a:t>
            </a:r>
            <a:endPar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endParaRPr>
          </a:p>
          <a:p>
            <a:pPr marL="342900" indent="-342900" eaLnBrk="1" hangingPunct="1">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增值的分配：</a:t>
            </a:r>
          </a:p>
          <a:p>
            <a:pPr marL="622300" lvl="1" indent="-261938" eaLnBrk="1" hangingPunct="1">
              <a:spcBef>
                <a:spcPts val="600"/>
              </a:spcBef>
              <a:buClr>
                <a:srgbClr val="FF6600"/>
              </a:buClr>
              <a:buFont typeface="Times New Roman" pitchFamily="18" charset="0"/>
              <a:buChar char="-"/>
              <a:defRPr/>
            </a:pPr>
            <a:r>
              <a:rPr kumimoji="1" lang="zh-CN" altLang="en-US" sz="2400" dirty="0">
                <a:effectLst>
                  <a:outerShdw blurRad="38100" dist="38100" dir="2700000" algn="tl">
                    <a:srgbClr val="C0C0C0"/>
                  </a:outerShdw>
                </a:effectLst>
                <a:latin typeface="楷体" pitchFamily="49" charset="-122"/>
                <a:ea typeface="楷体" pitchFamily="49" charset="-122"/>
              </a:rPr>
              <a:t>支付给员工的工资</a:t>
            </a:r>
          </a:p>
          <a:p>
            <a:pPr marL="622300" lvl="1" indent="-261938" eaLnBrk="1" hangingPunct="1">
              <a:spcBef>
                <a:spcPts val="600"/>
              </a:spcBef>
              <a:buClr>
                <a:srgbClr val="FF6600"/>
              </a:buClr>
              <a:buFont typeface="Times New Roman" pitchFamily="18" charset="0"/>
              <a:buChar char="-"/>
              <a:defRPr/>
            </a:pPr>
            <a:r>
              <a:rPr kumimoji="1" lang="zh-CN" altLang="en-US" sz="2400" dirty="0">
                <a:effectLst>
                  <a:outerShdw blurRad="38100" dist="38100" dir="2700000" algn="tl">
                    <a:srgbClr val="C0C0C0"/>
                  </a:outerShdw>
                </a:effectLst>
                <a:latin typeface="楷体" pitchFamily="49" charset="-122"/>
                <a:ea typeface="楷体" pitchFamily="49" charset="-122"/>
              </a:rPr>
              <a:t>使用陈列室和车库而付给房主的租金</a:t>
            </a:r>
            <a:endParaRPr kumimoji="1" lang="en-US" altLang="zh-CN" sz="2400" dirty="0">
              <a:effectLst>
                <a:outerShdw blurRad="38100" dist="38100" dir="2700000" algn="tl">
                  <a:srgbClr val="C0C0C0"/>
                </a:outerShdw>
              </a:effectLst>
              <a:latin typeface="楷体" pitchFamily="49" charset="-122"/>
              <a:ea typeface="楷体" pitchFamily="49" charset="-122"/>
            </a:endParaRPr>
          </a:p>
          <a:p>
            <a:pPr marL="622300" lvl="1" indent="-261938" eaLnBrk="1" hangingPunct="1">
              <a:spcBef>
                <a:spcPts val="600"/>
              </a:spcBef>
              <a:buClr>
                <a:srgbClr val="FF6600"/>
              </a:buClr>
              <a:buFont typeface="Times New Roman" pitchFamily="18" charset="0"/>
              <a:buChar char="-"/>
              <a:defRPr/>
            </a:pPr>
            <a:r>
              <a:rPr kumimoji="1" lang="zh-CN" altLang="en-US" sz="2400" dirty="0">
                <a:effectLst>
                  <a:outerShdw blurRad="38100" dist="38100" dir="2700000" algn="tl">
                    <a:srgbClr val="C0C0C0"/>
                  </a:outerShdw>
                </a:effectLst>
                <a:latin typeface="楷体" pitchFamily="49" charset="-122"/>
                <a:ea typeface="楷体" pitchFamily="49" charset="-122"/>
              </a:rPr>
              <a:t>为存货周转而贷款而付给银行的利息</a:t>
            </a:r>
            <a:endParaRPr kumimoji="1" lang="en-US" altLang="zh-CN" sz="2400" dirty="0">
              <a:effectLst>
                <a:outerShdw blurRad="38100" dist="38100" dir="2700000" algn="tl">
                  <a:srgbClr val="C0C0C0"/>
                </a:outerShdw>
              </a:effectLst>
              <a:latin typeface="楷体" pitchFamily="49" charset="-122"/>
              <a:ea typeface="楷体" pitchFamily="49" charset="-122"/>
            </a:endParaRPr>
          </a:p>
          <a:p>
            <a:pPr marL="622300" lvl="1" indent="-261938" eaLnBrk="1" hangingPunct="1">
              <a:spcBef>
                <a:spcPts val="600"/>
              </a:spcBef>
              <a:buClr>
                <a:srgbClr val="FF6600"/>
              </a:buClr>
              <a:buFont typeface="Times New Roman" pitchFamily="18" charset="0"/>
              <a:buChar char="-"/>
              <a:defRPr/>
            </a:pPr>
            <a:r>
              <a:rPr kumimoji="1" lang="zh-CN" altLang="en-US" sz="2400" dirty="0">
                <a:effectLst>
                  <a:outerShdw blurRad="38100" dist="38100" dir="2700000" algn="tl">
                    <a:srgbClr val="C0C0C0"/>
                  </a:outerShdw>
                </a:effectLst>
                <a:latin typeface="楷体" pitchFamily="49" charset="-122"/>
                <a:ea typeface="楷体" pitchFamily="49" charset="-122"/>
              </a:rPr>
              <a:t>利润（汽车零售商的收入）</a:t>
            </a:r>
          </a:p>
        </p:txBody>
      </p:sp>
      <p:sp>
        <p:nvSpPr>
          <p:cNvPr id="9" name="Rectangle 6"/>
          <p:cNvSpPr>
            <a:spLocks noChangeArrowheads="1"/>
          </p:cNvSpPr>
          <p:nvPr/>
        </p:nvSpPr>
        <p:spPr bwMode="auto">
          <a:xfrm>
            <a:off x="827584" y="1704116"/>
            <a:ext cx="7344816" cy="369332"/>
          </a:xfrm>
          <a:prstGeom prst="rect">
            <a:avLst/>
          </a:prstGeom>
          <a:noFill/>
          <a:ln w="9525">
            <a:noFill/>
            <a:miter lim="800000"/>
            <a:headEnd/>
            <a:tailEnd/>
          </a:ln>
          <a:effectLst/>
        </p:spPr>
        <p:txBody>
          <a:bodyPr wrap="square" lIns="0" tIns="0" rIns="0" bIns="0" anchor="ctr">
            <a:spAutoFit/>
          </a:bodyPr>
          <a:lstStyle/>
          <a:p>
            <a:pPr>
              <a:buClr>
                <a:srgbClr val="FF6600"/>
              </a:buClr>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一个简单例子：汽车零售商的增值及分配 </a:t>
            </a:r>
          </a:p>
        </p:txBody>
      </p:sp>
      <p:sp>
        <p:nvSpPr>
          <p:cNvPr id="10" name="AutoShape 6"/>
          <p:cNvSpPr>
            <a:spLocks noChangeArrowheads="1"/>
          </p:cNvSpPr>
          <p:nvPr/>
        </p:nvSpPr>
        <p:spPr bwMode="auto">
          <a:xfrm>
            <a:off x="1331913" y="5300663"/>
            <a:ext cx="6192837" cy="504825"/>
          </a:xfrm>
          <a:prstGeom prst="roundRect">
            <a:avLst>
              <a:gd name="adj" fmla="val 16667"/>
            </a:avLst>
          </a:prstGeom>
          <a:noFill/>
          <a:ln w="9525">
            <a:solidFill>
              <a:schemeClr val="tx1"/>
            </a:solidFill>
            <a:round/>
            <a:headEnd/>
            <a:tailEnd/>
          </a:ln>
          <a:effectLst/>
        </p:spPr>
        <p:txBody>
          <a:bodyPr/>
          <a:lstStyle/>
          <a:p>
            <a:pPr>
              <a:defRPr/>
            </a:pPr>
            <a:r>
              <a:rPr kumimoji="1" lang="zh-CN" altLang="en-US" sz="2000" dirty="0">
                <a:solidFill>
                  <a:srgbClr val="CC0000"/>
                </a:solidFill>
                <a:effectLst>
                  <a:outerShdw blurRad="38100" dist="38100" dir="2700000" algn="tl">
                    <a:srgbClr val="C0C0C0"/>
                  </a:outerShdw>
                </a:effectLst>
                <a:latin typeface="楷体" pitchFamily="49" charset="-122"/>
                <a:ea typeface="楷体" pitchFamily="49" charset="-122"/>
              </a:rPr>
              <a:t>所谓“简单”，是因为没有考虑折旧和税收等因素</a:t>
            </a:r>
          </a:p>
        </p:txBody>
      </p:sp>
      <p:sp>
        <p:nvSpPr>
          <p:cNvPr id="7" name="标题 1"/>
          <p:cNvSpPr>
            <a:spLocks noGrp="1"/>
          </p:cNvSpPr>
          <p:nvPr>
            <p:ph type="title"/>
          </p:nvPr>
        </p:nvSpPr>
        <p:spPr>
          <a:xfrm>
            <a:off x="2915816" y="260648"/>
            <a:ext cx="2890664" cy="724942"/>
          </a:xfrm>
        </p:spPr>
        <p:txBody>
          <a:bodyPr/>
          <a:lstStyle/>
          <a:p>
            <a:r>
              <a:rPr lang="en-US" altLang="zh-CN" b="1" dirty="0" smtClean="0"/>
              <a:t>2.</a:t>
            </a:r>
            <a:r>
              <a:rPr lang="zh-CN" altLang="en-US" b="1" dirty="0" smtClean="0"/>
              <a:t>收入法</a:t>
            </a:r>
            <a:endParaRPr lang="zh-CN" altLang="en-US" b="1" dirty="0"/>
          </a:p>
        </p:txBody>
      </p:sp>
      <p:sp>
        <p:nvSpPr>
          <p:cNvPr id="2" name="页脚占位符 1"/>
          <p:cNvSpPr>
            <a:spLocks noGrp="1"/>
          </p:cNvSpPr>
          <p:nvPr>
            <p:ph type="ftr" sz="quarter" idx="11"/>
          </p:nvPr>
        </p:nvSpPr>
        <p:spPr/>
        <p:txBody>
          <a:bodyPr/>
          <a:lstStyle/>
          <a:p>
            <a:pPr>
              <a:defRPr/>
            </a:pPr>
            <a:r>
              <a:rPr lang="zh-CN" altLang="en-US" smtClean="0"/>
              <a:t>第二讲 总产出及其衡量</a:t>
            </a:r>
            <a:endParaRPr lang="en-US" altLang="zh-CN"/>
          </a:p>
        </p:txBody>
      </p:sp>
    </p:spTree>
    <p:extLst>
      <p:ext uri="{BB962C8B-B14F-4D97-AF65-F5344CB8AC3E}">
        <p14:creationId xmlns:p14="http://schemas.microsoft.com/office/powerpoint/2010/main" val="4049750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linds(horizontal)">
                                      <p:cBhvr>
                                        <p:cTn id="17" dur="500"/>
                                        <p:tgtEl>
                                          <p:spTgt spid="8">
                                            <p:txEl>
                                              <p:pRg st="1" end="1"/>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blinds(horizontal)">
                                      <p:cBhvr>
                                        <p:cTn id="20" dur="500"/>
                                        <p:tgtEl>
                                          <p:spTgt spid="8">
                                            <p:txEl>
                                              <p:pRg st="2" end="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blinds(horizontal)">
                                      <p:cBhvr>
                                        <p:cTn id="23" dur="500"/>
                                        <p:tgtEl>
                                          <p:spTgt spid="8">
                                            <p:txEl>
                                              <p:pRg st="3" end="3"/>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blinds(horizontal)">
                                      <p:cBhvr>
                                        <p:cTn id="26" dur="500"/>
                                        <p:tgtEl>
                                          <p:spTgt spid="8">
                                            <p:txEl>
                                              <p:pRg st="4" end="4"/>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Effect transition="in" filter="blinds(horizontal)">
                                      <p:cBhvr>
                                        <p:cTn id="29" dur="500"/>
                                        <p:tgtEl>
                                          <p:spTgt spid="8">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linds(horizontal)">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9"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smtClean="0"/>
              <a:t>第二讲 总产出及其衡量</a:t>
            </a:r>
            <a:endParaRPr lang="en-US" altLang="zh-CN"/>
          </a:p>
        </p:txBody>
      </p:sp>
      <p:sp>
        <p:nvSpPr>
          <p:cNvPr id="5" name="Rectangle 2"/>
          <p:cNvSpPr>
            <a:spLocks noChangeArrowheads="1"/>
          </p:cNvSpPr>
          <p:nvPr/>
        </p:nvSpPr>
        <p:spPr bwMode="auto">
          <a:xfrm>
            <a:off x="683568" y="1772816"/>
            <a:ext cx="7561262" cy="1643062"/>
          </a:xfrm>
          <a:prstGeom prst="rect">
            <a:avLst/>
          </a:prstGeom>
          <a:noFill/>
          <a:ln w="9525">
            <a:noFill/>
            <a:miter lim="800000"/>
            <a:headEnd/>
            <a:tailEnd/>
          </a:ln>
          <a:effectLst/>
        </p:spPr>
        <p:txBody>
          <a:bodyPr/>
          <a:lstStyle/>
          <a:p>
            <a:pPr marL="342900" indent="-342900" eaLnBrk="1" hangingPunct="1">
              <a:spcBef>
                <a:spcPct val="2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收入法（</a:t>
            </a:r>
            <a:r>
              <a:rPr kumimoji="1" lang="en-US" altLang="zh-CN"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Income Approach</a:t>
            </a:r>
            <a:r>
              <a:rPr kumimoji="1" lang="zh-CN" altLang="en-US"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），是从收入分配的角度，</a:t>
            </a:r>
            <a:r>
              <a:rPr lang="zh-CN" altLang="en-US" sz="2400" dirty="0">
                <a:effectLst>
                  <a:outerShdw blurRad="38100" dist="38100" dir="2700000" algn="tl">
                    <a:srgbClr val="000000">
                      <a:alpha val="43137"/>
                    </a:srgbClr>
                  </a:outerShdw>
                </a:effectLst>
                <a:latin typeface="Arial" charset="0"/>
              </a:rPr>
              <a:t>把各类生产要素得到的报酬（即工资、租金、利息、利润）</a:t>
            </a:r>
            <a:r>
              <a:rPr lang="zh-CN" altLang="en-US" sz="2400" dirty="0">
                <a:solidFill>
                  <a:srgbClr val="CC0000"/>
                </a:solidFill>
                <a:effectLst>
                  <a:outerShdw blurRad="38100" dist="38100" dir="2700000" algn="tl">
                    <a:srgbClr val="000000">
                      <a:alpha val="43137"/>
                    </a:srgbClr>
                  </a:outerShdw>
                </a:effectLst>
                <a:latin typeface="Arial" charset="0"/>
              </a:rPr>
              <a:t>或 </a:t>
            </a:r>
            <a:r>
              <a:rPr lang="zh-CN" altLang="en-US" sz="2400" dirty="0">
                <a:effectLst>
                  <a:outerShdw blurRad="38100" dist="38100" dir="2700000" algn="tl">
                    <a:srgbClr val="000000">
                      <a:alpha val="43137"/>
                    </a:srgbClr>
                  </a:outerShdw>
                </a:effectLst>
                <a:latin typeface="Arial" charset="0"/>
              </a:rPr>
              <a:t>社会各部门（居民、厂商、政府）得到的收入  相加来计算</a:t>
            </a:r>
            <a:r>
              <a:rPr lang="en-US" altLang="zh-CN" sz="2400" dirty="0">
                <a:effectLst>
                  <a:outerShdw blurRad="38100" dist="38100" dir="2700000" algn="tl">
                    <a:srgbClr val="000000">
                      <a:alpha val="43137"/>
                    </a:srgbClr>
                  </a:outerShdw>
                </a:effectLst>
                <a:latin typeface="Times New Roman" pitchFamily="18" charset="0"/>
              </a:rPr>
              <a:t>GDP</a:t>
            </a:r>
            <a:r>
              <a:rPr lang="zh-CN" altLang="en-US" sz="2400" dirty="0">
                <a:effectLst>
                  <a:outerShdw blurRad="38100" dist="38100" dir="2700000" algn="tl">
                    <a:srgbClr val="000000">
                      <a:alpha val="43137"/>
                    </a:srgbClr>
                  </a:outerShdw>
                </a:effectLst>
                <a:latin typeface="Arial" charset="0"/>
              </a:rPr>
              <a:t>。</a:t>
            </a:r>
            <a:r>
              <a:rPr kumimoji="1" lang="zh-CN" altLang="en-US"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p>
        </p:txBody>
      </p:sp>
      <p:sp>
        <p:nvSpPr>
          <p:cNvPr id="6" name="Rectangle 7"/>
          <p:cNvSpPr>
            <a:spLocks noChangeArrowheads="1"/>
          </p:cNvSpPr>
          <p:nvPr/>
        </p:nvSpPr>
        <p:spPr bwMode="auto">
          <a:xfrm>
            <a:off x="667035" y="3356992"/>
            <a:ext cx="7388225" cy="2571750"/>
          </a:xfrm>
          <a:prstGeom prst="rect">
            <a:avLst/>
          </a:prstGeom>
          <a:noFill/>
          <a:ln w="9525">
            <a:noFill/>
            <a:miter lim="800000"/>
            <a:headEnd/>
            <a:tailEnd/>
          </a:ln>
          <a:effectLst/>
        </p:spPr>
        <p:txBody>
          <a:bodyPr/>
          <a:lstStyle/>
          <a:p>
            <a:pPr marL="342900" indent="-342900" eaLnBrk="1" hangingPunct="1">
              <a:buClr>
                <a:srgbClr val="FF6600"/>
              </a:buClr>
              <a:buSzPct val="120000"/>
              <a:buFont typeface="Wingdings" pitchFamily="2" charset="2"/>
              <a:buChar char="§"/>
              <a:defRPr/>
            </a:pPr>
            <a:endPar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endParaRPr>
          </a:p>
        </p:txBody>
      </p:sp>
      <p:sp>
        <p:nvSpPr>
          <p:cNvPr id="8" name="Rectangle 5"/>
          <p:cNvSpPr>
            <a:spLocks noChangeArrowheads="1"/>
          </p:cNvSpPr>
          <p:nvPr/>
        </p:nvSpPr>
        <p:spPr bwMode="auto">
          <a:xfrm>
            <a:off x="1043608" y="3732361"/>
            <a:ext cx="7561262" cy="1555982"/>
          </a:xfrm>
          <a:prstGeom prst="rect">
            <a:avLst/>
          </a:prstGeom>
          <a:noFill/>
          <a:ln w="9525">
            <a:noFill/>
            <a:miter lim="800000"/>
            <a:headEnd/>
            <a:tailEnd/>
          </a:ln>
          <a:effectLst/>
        </p:spPr>
        <p:txBody>
          <a:bodyPr/>
          <a:lstStyle/>
          <a:p>
            <a:pPr marL="342900" indent="-342900">
              <a:buClr>
                <a:srgbClr val="FF6600"/>
              </a:buClr>
              <a:buSzPct val="120000"/>
              <a:defRPr/>
            </a:pPr>
            <a:r>
              <a:rPr kumimoji="1" lang="zh-CN" altLang="en-US" sz="2400" dirty="0" smtClean="0">
                <a:solidFill>
                  <a:srgbClr val="FF0000"/>
                </a:solidFill>
                <a:effectLst>
                  <a:outerShdw blurRad="38100" dist="38100" dir="2700000" algn="tl">
                    <a:srgbClr val="000000">
                      <a:alpha val="43137"/>
                    </a:srgbClr>
                  </a:outerShdw>
                </a:effectLst>
                <a:latin typeface="+mn-ea"/>
                <a:ea typeface="+mn-ea"/>
              </a:rPr>
              <a:t>注意：</a:t>
            </a:r>
            <a:r>
              <a:rPr lang="zh-CN" altLang="en-US" sz="2400" dirty="0">
                <a:solidFill>
                  <a:srgbClr val="FF0000"/>
                </a:solidFill>
                <a:effectLst>
                  <a:outerShdw blurRad="38100" dist="38100" dir="2700000" algn="tl">
                    <a:srgbClr val="000000">
                      <a:alpha val="43137"/>
                    </a:srgbClr>
                  </a:outerShdw>
                </a:effectLst>
                <a:latin typeface="+mn-ea"/>
                <a:ea typeface="+mn-ea"/>
              </a:rPr>
              <a:t>严格来讲，以收入法核算</a:t>
            </a:r>
            <a:r>
              <a:rPr lang="en-US" altLang="zh-CN" sz="2400" dirty="0">
                <a:solidFill>
                  <a:srgbClr val="FF0000"/>
                </a:solidFill>
                <a:effectLst>
                  <a:outerShdw blurRad="38100" dist="38100" dir="2700000" algn="tl">
                    <a:srgbClr val="000000">
                      <a:alpha val="43137"/>
                    </a:srgbClr>
                  </a:outerShdw>
                </a:effectLst>
                <a:latin typeface="+mn-ea"/>
                <a:ea typeface="+mn-ea"/>
              </a:rPr>
              <a:t>GDP</a:t>
            </a:r>
            <a:r>
              <a:rPr lang="zh-CN" altLang="en-US" sz="2400" dirty="0">
                <a:solidFill>
                  <a:srgbClr val="FF0000"/>
                </a:solidFill>
                <a:effectLst>
                  <a:outerShdw blurRad="38100" dist="38100" dir="2700000" algn="tl">
                    <a:srgbClr val="000000">
                      <a:alpha val="43137"/>
                    </a:srgbClr>
                  </a:outerShdw>
                </a:effectLst>
                <a:latin typeface="+mn-ea"/>
                <a:ea typeface="+mn-ea"/>
              </a:rPr>
              <a:t>还应包括：间接税、折旧、公司未分配利润等</a:t>
            </a:r>
            <a:r>
              <a:rPr lang="zh-CN" altLang="en-US" sz="2400" dirty="0" smtClean="0">
                <a:solidFill>
                  <a:srgbClr val="FF0000"/>
                </a:solidFill>
                <a:effectLst>
                  <a:outerShdw blurRad="38100" dist="38100" dir="2700000" algn="tl">
                    <a:srgbClr val="000000">
                      <a:alpha val="43137"/>
                    </a:srgbClr>
                  </a:outerShdw>
                </a:effectLst>
                <a:latin typeface="+mn-ea"/>
                <a:ea typeface="+mn-ea"/>
              </a:rPr>
              <a:t>。或者，</a:t>
            </a:r>
            <a:r>
              <a:rPr kumimoji="1" lang="zh-CN" altLang="en-US" sz="2400" dirty="0" smtClean="0">
                <a:solidFill>
                  <a:srgbClr val="FF0000"/>
                </a:solidFill>
                <a:effectLst>
                  <a:outerShdw blurRad="38100" dist="38100" dir="2700000" algn="tl">
                    <a:srgbClr val="000000">
                      <a:alpha val="43137"/>
                    </a:srgbClr>
                  </a:outerShdw>
                </a:effectLst>
                <a:latin typeface="+mn-ea"/>
                <a:ea typeface="+mn-ea"/>
              </a:rPr>
              <a:t>这里的各种要素收入都要理解成是税前的！</a:t>
            </a:r>
            <a:endParaRPr kumimoji="1" lang="zh-CN" altLang="en-US" sz="2400" dirty="0">
              <a:solidFill>
                <a:srgbClr val="FF0000"/>
              </a:solidFill>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val="225914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nodePh="1">
                                  <p:stCondLst>
                                    <p:cond delay="0"/>
                                  </p:stCondLst>
                                  <p:endCondLst>
                                    <p:cond evt="begin" delay="0">
                                      <p:tn val="10"/>
                                    </p:cond>
                                  </p:end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linds(horizontal)">
                                      <p:cBhvr>
                                        <p:cTn id="1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p:bldP spid="6" grpId="0" build="p" autoUpdateAnimBg="0"/>
      <p:bldP spid="8"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收入法核算中的恒等式</a:t>
            </a:r>
            <a:endParaRPr lang="zh-CN" altLang="en-US" dirty="0"/>
          </a:p>
        </p:txBody>
      </p:sp>
      <p:sp>
        <p:nvSpPr>
          <p:cNvPr id="4" name="页脚占位符 3"/>
          <p:cNvSpPr>
            <a:spLocks noGrp="1"/>
          </p:cNvSpPr>
          <p:nvPr>
            <p:ph type="ftr" sz="quarter" idx="11"/>
          </p:nvPr>
        </p:nvSpPr>
        <p:spPr/>
        <p:txBody>
          <a:bodyPr/>
          <a:lstStyle/>
          <a:p>
            <a:r>
              <a:rPr lang="zh-CN" altLang="en-US" smtClean="0"/>
              <a:t>第二讲 总产出及其衡量</a:t>
            </a:r>
            <a:endParaRPr lang="en-US" altLang="zh-CN"/>
          </a:p>
        </p:txBody>
      </p:sp>
      <p:sp>
        <p:nvSpPr>
          <p:cNvPr id="8" name="标题 1"/>
          <p:cNvSpPr txBox="1">
            <a:spLocks/>
          </p:cNvSpPr>
          <p:nvPr/>
        </p:nvSpPr>
        <p:spPr bwMode="auto">
          <a:xfrm>
            <a:off x="539552" y="1916832"/>
            <a:ext cx="8229600" cy="345638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marL="571500" indent="-571500">
              <a:buFont typeface="Wingdings" panose="05000000000000000000" pitchFamily="2" charset="2"/>
              <a:buChar char="p"/>
            </a:pPr>
            <a:r>
              <a:rPr lang="zh-CN" altLang="en-US" sz="2800" kern="0" dirty="0" smtClean="0"/>
              <a:t>由于个要素主体获取的收入都需要纳税，税后的收入不是用来消费就是用于储蓄。</a:t>
            </a:r>
            <a:r>
              <a:rPr lang="zh-CN" altLang="zh-CN" sz="2800" dirty="0">
                <a:latin typeface="+mn-ea"/>
              </a:rPr>
              <a:t>因此，我们若以</a:t>
            </a:r>
            <a:r>
              <a:rPr lang="en-US" altLang="zh-CN" sz="2800" dirty="0">
                <a:latin typeface="+mn-ea"/>
              </a:rPr>
              <a:t>C</a:t>
            </a:r>
            <a:r>
              <a:rPr lang="zh-CN" altLang="zh-CN" sz="2800" dirty="0">
                <a:latin typeface="+mn-ea"/>
              </a:rPr>
              <a:t>代表消费，以</a:t>
            </a:r>
            <a:r>
              <a:rPr lang="en-US" altLang="zh-CN" sz="2800" dirty="0">
                <a:latin typeface="+mn-ea"/>
              </a:rPr>
              <a:t>S</a:t>
            </a:r>
            <a:r>
              <a:rPr lang="zh-CN" altLang="zh-CN" sz="2800" dirty="0">
                <a:latin typeface="+mn-ea"/>
              </a:rPr>
              <a:t>代表储蓄，以</a:t>
            </a:r>
            <a:r>
              <a:rPr lang="en-US" altLang="zh-CN" sz="2800" dirty="0">
                <a:latin typeface="+mn-ea"/>
              </a:rPr>
              <a:t>T</a:t>
            </a:r>
            <a:r>
              <a:rPr lang="zh-CN" altLang="zh-CN" sz="2800" dirty="0">
                <a:latin typeface="+mn-ea"/>
              </a:rPr>
              <a:t>代表政府税收，则总产出</a:t>
            </a:r>
            <a:r>
              <a:rPr lang="en-US" altLang="zh-CN" sz="2800" dirty="0">
                <a:latin typeface="+mn-ea"/>
              </a:rPr>
              <a:t>Y</a:t>
            </a:r>
            <a:r>
              <a:rPr lang="zh-CN" altLang="zh-CN" sz="2800" dirty="0">
                <a:latin typeface="+mn-ea"/>
              </a:rPr>
              <a:t>可以表示为</a:t>
            </a:r>
            <a:r>
              <a:rPr lang="zh-CN" altLang="zh-CN" sz="2800" dirty="0" smtClean="0">
                <a:latin typeface="+mn-ea"/>
              </a:rPr>
              <a:t>：</a:t>
            </a:r>
            <a:endParaRPr lang="en-US" altLang="zh-CN" sz="2800" dirty="0" smtClean="0">
              <a:latin typeface="+mn-ea"/>
            </a:endParaRPr>
          </a:p>
          <a:p>
            <a:pPr marL="571500" indent="-571500">
              <a:buFont typeface="Wingdings" panose="05000000000000000000" pitchFamily="2" charset="2"/>
              <a:buChar char="p"/>
            </a:pPr>
            <a:endParaRPr lang="en-US" altLang="zh-CN" sz="2800" dirty="0">
              <a:latin typeface="+mn-ea"/>
            </a:endParaRPr>
          </a:p>
          <a:p>
            <a:pPr marL="571500" indent="-571500">
              <a:buFont typeface="Wingdings" panose="05000000000000000000" pitchFamily="2" charset="2"/>
              <a:buChar char="p"/>
            </a:pPr>
            <a:endParaRPr lang="zh-CN" altLang="zh-CN" sz="2800" dirty="0">
              <a:latin typeface="+mn-ea"/>
            </a:endParaRPr>
          </a:p>
          <a:p>
            <a:pPr marL="571500" indent="-571500">
              <a:buFont typeface="Wingdings" panose="05000000000000000000" pitchFamily="2" charset="2"/>
              <a:buChar char="p"/>
            </a:pPr>
            <a:r>
              <a:rPr lang="en-US" altLang="zh-CN" kern="0" dirty="0" smtClean="0"/>
              <a:t>     Y=C+S+T</a:t>
            </a:r>
            <a:endParaRPr lang="zh-CN" altLang="en-US" kern="0" dirty="0"/>
          </a:p>
        </p:txBody>
      </p:sp>
    </p:spTree>
    <p:extLst>
      <p:ext uri="{BB962C8B-B14F-4D97-AF65-F5344CB8AC3E}">
        <p14:creationId xmlns:p14="http://schemas.microsoft.com/office/powerpoint/2010/main" val="1657305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a:xfrm>
            <a:off x="457200" y="2276872"/>
            <a:ext cx="8229600" cy="1872208"/>
          </a:xfrm>
        </p:spPr>
        <p:txBody>
          <a:bodyPr/>
          <a:lstStyle/>
          <a:p>
            <a:pPr marL="476250" indent="-476250">
              <a:lnSpc>
                <a:spcPct val="150000"/>
              </a:lnSpc>
            </a:pPr>
            <a:r>
              <a:rPr lang="en-US" altLang="zh-CN" sz="2400" dirty="0" smtClean="0"/>
              <a:t>——</a:t>
            </a:r>
            <a:r>
              <a:rPr kumimoji="1" lang="zh-CN" altLang="en-US" sz="2400" dirty="0">
                <a:effectLst>
                  <a:outerShdw blurRad="38100" dist="38100" dir="2700000" algn="tl">
                    <a:srgbClr val="C0C0C0"/>
                  </a:outerShdw>
                </a:effectLst>
                <a:latin typeface="Times New Roman" pitchFamily="18" charset="0"/>
                <a:cs typeface="Times New Roman" pitchFamily="18" charset="0"/>
              </a:rPr>
              <a:t>支出法（</a:t>
            </a:r>
            <a:r>
              <a:rPr kumimoji="1" lang="en-US" altLang="zh-CN" sz="2400" dirty="0">
                <a:effectLst>
                  <a:outerShdw blurRad="38100" dist="38100" dir="2700000" algn="tl">
                    <a:srgbClr val="C0C0C0"/>
                  </a:outerShdw>
                </a:effectLst>
                <a:latin typeface="Times New Roman" pitchFamily="18" charset="0"/>
                <a:cs typeface="Times New Roman" pitchFamily="18" charset="0"/>
              </a:rPr>
              <a:t>Expenditure Approach</a:t>
            </a:r>
            <a:r>
              <a:rPr kumimoji="1" lang="zh-CN" altLang="en-US" sz="2400" dirty="0">
                <a:effectLst>
                  <a:outerShdw blurRad="38100" dist="38100" dir="2700000" algn="tl">
                    <a:srgbClr val="C0C0C0"/>
                  </a:outerShdw>
                </a:effectLst>
                <a:latin typeface="Times New Roman" pitchFamily="18" charset="0"/>
                <a:cs typeface="Times New Roman" pitchFamily="18" charset="0"/>
              </a:rPr>
              <a:t>）：从产品的去向入手，把各类购买者用于购买各项最终产品和服务的支出加总来计算</a:t>
            </a:r>
            <a:r>
              <a:rPr kumimoji="1" lang="en-US" altLang="zh-CN" sz="2400" dirty="0">
                <a:effectLst>
                  <a:outerShdw blurRad="38100" dist="38100" dir="2700000" algn="tl">
                    <a:srgbClr val="C0C0C0"/>
                  </a:outerShdw>
                </a:effectLst>
                <a:latin typeface="Times New Roman" pitchFamily="18" charset="0"/>
                <a:cs typeface="Times New Roman" pitchFamily="18" charset="0"/>
              </a:rPr>
              <a:t>GDP</a:t>
            </a:r>
            <a:r>
              <a:rPr kumimoji="1" lang="zh-CN" altLang="en-US" sz="2400" dirty="0">
                <a:effectLst>
                  <a:outerShdw blurRad="38100" dist="38100" dir="2700000" algn="tl">
                    <a:srgbClr val="C0C0C0"/>
                  </a:outerShdw>
                </a:effectLst>
                <a:latin typeface="Times New Roman" pitchFamily="18" charset="0"/>
                <a:cs typeface="Times New Roman" pitchFamily="18" charset="0"/>
              </a:rPr>
              <a:t>。又称</a:t>
            </a:r>
            <a:r>
              <a:rPr kumimoji="1" lang="zh-CN" altLang="en-US" sz="2400" dirty="0">
                <a:solidFill>
                  <a:srgbClr val="CC0000"/>
                </a:solidFill>
                <a:effectLst>
                  <a:outerShdw blurRad="38100" dist="38100" dir="2700000" algn="tl">
                    <a:srgbClr val="C0C0C0"/>
                  </a:outerShdw>
                </a:effectLst>
                <a:latin typeface="Times New Roman" pitchFamily="18" charset="0"/>
                <a:cs typeface="Times New Roman" pitchFamily="18" charset="0"/>
              </a:rPr>
              <a:t>最终产品法</a:t>
            </a:r>
            <a:r>
              <a:rPr kumimoji="1" lang="zh-CN" altLang="en-US" sz="2400" dirty="0">
                <a:effectLst>
                  <a:outerShdw blurRad="38100" dist="38100" dir="2700000" algn="tl">
                    <a:srgbClr val="C0C0C0"/>
                  </a:outerShdw>
                </a:effectLst>
                <a:latin typeface="Times New Roman" pitchFamily="18" charset="0"/>
                <a:cs typeface="Times New Roman" pitchFamily="18" charset="0"/>
              </a:rPr>
              <a:t>或</a:t>
            </a:r>
            <a:r>
              <a:rPr kumimoji="1" lang="zh-CN" altLang="en-US" sz="2400" dirty="0">
                <a:solidFill>
                  <a:srgbClr val="CC0000"/>
                </a:solidFill>
                <a:effectLst>
                  <a:outerShdw blurRad="38100" dist="38100" dir="2700000" algn="tl">
                    <a:srgbClr val="C0C0C0"/>
                  </a:outerShdw>
                </a:effectLst>
                <a:latin typeface="Times New Roman" pitchFamily="18" charset="0"/>
                <a:cs typeface="Times New Roman" pitchFamily="18" charset="0"/>
              </a:rPr>
              <a:t>产品流动法</a:t>
            </a:r>
            <a:r>
              <a:rPr kumimoji="1" lang="zh-CN" altLang="en-US" sz="2400" dirty="0">
                <a:effectLst>
                  <a:outerShdw blurRad="38100" dist="38100" dir="2700000" algn="tl">
                    <a:srgbClr val="C0C0C0"/>
                  </a:outerShdw>
                </a:effectLst>
                <a:latin typeface="Times New Roman" pitchFamily="18" charset="0"/>
                <a:cs typeface="Times New Roman" pitchFamily="18" charset="0"/>
              </a:rPr>
              <a:t>。</a:t>
            </a:r>
            <a:r>
              <a:rPr kumimoji="1" lang="zh-CN" altLang="en-US" sz="2400" dirty="0">
                <a:effectLst>
                  <a:outerShdw blurRad="38100" dist="38100" dir="2700000" algn="tl">
                    <a:srgbClr val="C0C0C0"/>
                  </a:outerShdw>
                </a:effectLst>
              </a:rPr>
              <a:t> </a:t>
            </a:r>
            <a:endParaRPr kumimoji="1" lang="zh-CN" altLang="en-US" sz="2400" dirty="0">
              <a:effectLst>
                <a:outerShdw blurRad="38100" dist="38100" dir="2700000" algn="tl">
                  <a:srgbClr val="C0C0C0"/>
                </a:outerShdw>
              </a:effectLst>
              <a:latin typeface="Times New Roman" pitchFamily="18" charset="0"/>
              <a:cs typeface="Times New Roman" pitchFamily="18" charset="0"/>
            </a:endParaRPr>
          </a:p>
          <a:p>
            <a:pPr marL="476250" indent="-476250">
              <a:buFont typeface="Webdings" pitchFamily="18" charset="2"/>
              <a:buNone/>
            </a:pPr>
            <a:endParaRPr lang="zh-CN" altLang="en-US" sz="1000" dirty="0"/>
          </a:p>
        </p:txBody>
      </p:sp>
      <p:sp>
        <p:nvSpPr>
          <p:cNvPr id="2" name="页脚占位符 1"/>
          <p:cNvSpPr>
            <a:spLocks noGrp="1"/>
          </p:cNvSpPr>
          <p:nvPr>
            <p:ph type="ftr" sz="quarter" idx="11"/>
          </p:nvPr>
        </p:nvSpPr>
        <p:spPr/>
        <p:txBody>
          <a:bodyPr/>
          <a:lstStyle/>
          <a:p>
            <a:pPr>
              <a:defRPr/>
            </a:pPr>
            <a:r>
              <a:rPr lang="zh-CN" altLang="en-US" smtClean="0"/>
              <a:t>第二讲 总产出及其衡量</a:t>
            </a:r>
            <a:endParaRPr lang="en-US" altLang="zh-CN"/>
          </a:p>
        </p:txBody>
      </p:sp>
      <p:sp>
        <p:nvSpPr>
          <p:cNvPr id="8" name="标题 1"/>
          <p:cNvSpPr>
            <a:spLocks noGrp="1"/>
          </p:cNvSpPr>
          <p:nvPr>
            <p:ph type="title"/>
          </p:nvPr>
        </p:nvSpPr>
        <p:spPr>
          <a:xfrm>
            <a:off x="2915816" y="260648"/>
            <a:ext cx="2890664" cy="724942"/>
          </a:xfrm>
        </p:spPr>
        <p:txBody>
          <a:bodyPr/>
          <a:lstStyle/>
          <a:p>
            <a:r>
              <a:rPr lang="en-US" altLang="zh-CN" b="1" dirty="0"/>
              <a:t>3</a:t>
            </a:r>
            <a:r>
              <a:rPr lang="en-US" altLang="zh-CN" b="1" dirty="0" smtClean="0"/>
              <a:t>.</a:t>
            </a:r>
            <a:r>
              <a:rPr lang="zh-CN" altLang="en-US" b="1" dirty="0"/>
              <a:t>支出</a:t>
            </a:r>
            <a:r>
              <a:rPr lang="zh-CN" altLang="en-US" b="1" dirty="0" smtClean="0"/>
              <a:t>法</a:t>
            </a:r>
            <a:endParaRPr lang="zh-CN" alt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457200" y="1916832"/>
            <a:ext cx="8229600" cy="3816424"/>
          </a:xfrm>
        </p:spPr>
        <p:txBody>
          <a:bodyPr/>
          <a:lstStyle/>
          <a:p>
            <a:pPr lvl="1" eaLnBrk="1" hangingPunct="1">
              <a:buFont typeface="Wingdings" panose="05000000000000000000" pitchFamily="2" charset="2"/>
              <a:buChar char="Ø"/>
            </a:pPr>
            <a:r>
              <a:rPr lang="zh-CN" altLang="en-US" sz="3200" b="1" dirty="0"/>
              <a:t>一国经济对产品和服务需求的角度可以划分为四个部门：</a:t>
            </a:r>
            <a:endParaRPr lang="en-US" altLang="zh-CN" sz="3200" b="1" dirty="0"/>
          </a:p>
          <a:p>
            <a:pPr lvl="2" eaLnBrk="1" hangingPunct="1"/>
            <a:r>
              <a:rPr lang="zh-CN" altLang="en-US" dirty="0"/>
              <a:t>家庭部门</a:t>
            </a:r>
            <a:endParaRPr lang="en-US" altLang="zh-CN" dirty="0"/>
          </a:p>
          <a:p>
            <a:pPr lvl="2" eaLnBrk="1" hangingPunct="1"/>
            <a:r>
              <a:rPr lang="zh-CN" altLang="en-US" dirty="0"/>
              <a:t>企业部门</a:t>
            </a:r>
            <a:endParaRPr lang="en-US" altLang="zh-CN" dirty="0"/>
          </a:p>
          <a:p>
            <a:pPr lvl="2" eaLnBrk="1" hangingPunct="1"/>
            <a:r>
              <a:rPr lang="zh-CN" altLang="en-US" dirty="0"/>
              <a:t>政府部门</a:t>
            </a:r>
            <a:endParaRPr lang="en-US" altLang="zh-CN" dirty="0"/>
          </a:p>
          <a:p>
            <a:pPr lvl="2" eaLnBrk="1" hangingPunct="1"/>
            <a:r>
              <a:rPr lang="zh-CN" altLang="en-US" dirty="0"/>
              <a:t>国际部门</a:t>
            </a:r>
          </a:p>
        </p:txBody>
      </p:sp>
      <p:sp>
        <p:nvSpPr>
          <p:cNvPr id="2" name="页脚占位符 1"/>
          <p:cNvSpPr>
            <a:spLocks noGrp="1"/>
          </p:cNvSpPr>
          <p:nvPr>
            <p:ph type="ftr" sz="quarter" idx="11"/>
          </p:nvPr>
        </p:nvSpPr>
        <p:spPr/>
        <p:txBody>
          <a:bodyPr/>
          <a:lstStyle/>
          <a:p>
            <a:pPr>
              <a:defRPr/>
            </a:pPr>
            <a:r>
              <a:rPr lang="zh-CN" altLang="en-US" smtClean="0"/>
              <a:t>第二讲 总产出及其衡量</a:t>
            </a:r>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xfrm>
            <a:off x="457200" y="1628800"/>
            <a:ext cx="8229600" cy="4772000"/>
          </a:xfrm>
        </p:spPr>
        <p:txBody>
          <a:bodyPr/>
          <a:lstStyle/>
          <a:p>
            <a:pPr eaLnBrk="1" hangingPunct="1">
              <a:buFont typeface="Wingdings" panose="05000000000000000000" pitchFamily="2" charset="2"/>
              <a:buChar char="Ø"/>
            </a:pPr>
            <a:r>
              <a:rPr lang="zh-CN" altLang="en-US" dirty="0"/>
              <a:t>家庭部门对最终产品和服务的支出被称为消费支出，简称消费（</a:t>
            </a:r>
            <a:r>
              <a:rPr lang="en-US" altLang="zh-CN" dirty="0"/>
              <a:t>C</a:t>
            </a:r>
            <a:r>
              <a:rPr lang="zh-CN" altLang="en-US" dirty="0"/>
              <a:t>）。</a:t>
            </a:r>
          </a:p>
          <a:p>
            <a:pPr eaLnBrk="1" hangingPunct="1">
              <a:buFont typeface="Wingdings" panose="05000000000000000000" pitchFamily="2" charset="2"/>
              <a:buChar char="Ø"/>
            </a:pPr>
            <a:r>
              <a:rPr lang="zh-CN" altLang="en-US" sz="2800" dirty="0" smtClean="0"/>
              <a:t>可</a:t>
            </a:r>
            <a:r>
              <a:rPr lang="zh-CN" altLang="en-US" sz="2800" dirty="0"/>
              <a:t>分为三大部分：</a:t>
            </a:r>
            <a:endParaRPr lang="en-US" altLang="zh-CN" sz="2800" dirty="0"/>
          </a:p>
          <a:p>
            <a:pPr lvl="1" eaLnBrk="1" hangingPunct="1"/>
            <a:r>
              <a:rPr lang="zh-CN" altLang="en-US" sz="2400" dirty="0"/>
              <a:t>耐用品消费支出：购买小汽车、电视机等</a:t>
            </a:r>
            <a:endParaRPr lang="en-US" altLang="zh-CN" sz="2400" dirty="0"/>
          </a:p>
          <a:p>
            <a:pPr lvl="1" eaLnBrk="1" hangingPunct="1"/>
            <a:r>
              <a:rPr lang="zh-CN" altLang="en-US" sz="2400" dirty="0"/>
              <a:t>非耐用品消费支出：购买食品、服装等</a:t>
            </a:r>
            <a:endParaRPr lang="en-US" altLang="zh-CN" sz="2400" dirty="0"/>
          </a:p>
          <a:p>
            <a:pPr lvl="1" eaLnBrk="1" hangingPunct="1"/>
            <a:r>
              <a:rPr lang="zh-CN" altLang="en-US" sz="2400" dirty="0"/>
              <a:t>劳务消费支出：医疗、教育、旅游等</a:t>
            </a:r>
            <a:r>
              <a:rPr lang="zh-CN" altLang="en-US" sz="2400" dirty="0" smtClean="0"/>
              <a:t>支出</a:t>
            </a:r>
            <a:endParaRPr lang="en-US" altLang="zh-CN" sz="2400" dirty="0" smtClean="0"/>
          </a:p>
          <a:p>
            <a:pPr eaLnBrk="1" hangingPunct="1"/>
            <a:r>
              <a:rPr lang="zh-CN" altLang="en-US" sz="2800" dirty="0" smtClean="0"/>
              <a:t>注意：家庭的住房购买是算做投资的而非消费的。</a:t>
            </a:r>
            <a:endParaRPr lang="en-US" altLang="zh-CN" sz="2800" dirty="0" smtClean="0"/>
          </a:p>
        </p:txBody>
      </p:sp>
      <p:sp>
        <p:nvSpPr>
          <p:cNvPr id="2" name="页脚占位符 1"/>
          <p:cNvSpPr>
            <a:spLocks noGrp="1"/>
          </p:cNvSpPr>
          <p:nvPr>
            <p:ph type="ftr" sz="quarter" idx="11"/>
          </p:nvPr>
        </p:nvSpPr>
        <p:spPr/>
        <p:txBody>
          <a:bodyPr/>
          <a:lstStyle/>
          <a:p>
            <a:pPr>
              <a:defRPr/>
            </a:pPr>
            <a:r>
              <a:rPr lang="zh-CN" altLang="en-US" smtClean="0"/>
              <a:t>第二讲 总产出及其衡量</a:t>
            </a:r>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467544" y="1700807"/>
            <a:ext cx="8229600" cy="4544417"/>
          </a:xfrm>
        </p:spPr>
        <p:txBody>
          <a:bodyPr/>
          <a:lstStyle/>
          <a:p>
            <a:pPr eaLnBrk="1" hangingPunct="1">
              <a:buFont typeface="Wingdings" panose="05000000000000000000" pitchFamily="2" charset="2"/>
              <a:buChar char="Ø"/>
            </a:pPr>
            <a:r>
              <a:rPr lang="zh-CN" altLang="en-US" dirty="0"/>
              <a:t>企业部门的支出称为投资支出，简称投资（</a:t>
            </a:r>
            <a:r>
              <a:rPr lang="en-US" altLang="zh-CN" dirty="0"/>
              <a:t>I</a:t>
            </a:r>
            <a:r>
              <a:rPr lang="zh-CN" altLang="en-US" dirty="0"/>
              <a:t>）。</a:t>
            </a:r>
            <a:endParaRPr lang="en-US" altLang="zh-CN" dirty="0"/>
          </a:p>
          <a:p>
            <a:pPr lvl="1" eaLnBrk="1" hangingPunct="1"/>
            <a:r>
              <a:rPr lang="zh-CN" altLang="en-US" sz="2400" dirty="0" smtClean="0"/>
              <a:t>投资</a:t>
            </a:r>
            <a:r>
              <a:rPr lang="zh-CN" altLang="en-US" sz="2400" dirty="0"/>
              <a:t>是一定时期（如一年）增加到资本存量上的新的资本流量。资本存量指在经济中生产性资本的物质总量，包括厂房、设备和住宅等。资本存量的增加是投资的结果</a:t>
            </a:r>
            <a:r>
              <a:rPr lang="zh-CN" altLang="en-US" sz="2400" dirty="0" smtClean="0"/>
              <a:t>。</a:t>
            </a:r>
            <a:endParaRPr lang="en-US" altLang="zh-CN" sz="2400" dirty="0"/>
          </a:p>
        </p:txBody>
      </p:sp>
      <p:sp>
        <p:nvSpPr>
          <p:cNvPr id="2" name="页脚占位符 1"/>
          <p:cNvSpPr>
            <a:spLocks noGrp="1"/>
          </p:cNvSpPr>
          <p:nvPr>
            <p:ph type="ftr" sz="quarter" idx="11"/>
          </p:nvPr>
        </p:nvSpPr>
        <p:spPr/>
        <p:txBody>
          <a:bodyPr/>
          <a:lstStyle/>
          <a:p>
            <a:pPr>
              <a:defRPr/>
            </a:pPr>
            <a:r>
              <a:rPr lang="zh-CN" altLang="en-US" smtClean="0"/>
              <a:t>第二讲 总产出及其衡量</a:t>
            </a: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eaLnBrk="1" hangingPunct="1">
              <a:buFont typeface="Wingdings" panose="05000000000000000000" pitchFamily="2" charset="2"/>
              <a:buChar char="Ø"/>
            </a:pPr>
            <a:r>
              <a:rPr lang="zh-CN" altLang="en-US" sz="2400" dirty="0"/>
              <a:t>由于资本品的损耗造成的资本存量的减少成为</a:t>
            </a:r>
            <a:r>
              <a:rPr lang="zh-CN" altLang="en-US" sz="2400" b="1" dirty="0"/>
              <a:t>折旧</a:t>
            </a:r>
            <a:r>
              <a:rPr lang="zh-CN" altLang="en-US" sz="2400" dirty="0"/>
              <a:t>，为补偿或重新置换已消耗的资本进行的投资，称为</a:t>
            </a:r>
            <a:r>
              <a:rPr lang="zh-CN" altLang="en-US" sz="2400" b="1" dirty="0"/>
              <a:t>重置投资。</a:t>
            </a:r>
            <a:endParaRPr lang="en-US" altLang="zh-CN" sz="2400" b="1" dirty="0"/>
          </a:p>
          <a:p>
            <a:pPr lvl="1" eaLnBrk="1" hangingPunct="1"/>
            <a:endParaRPr lang="en-US" altLang="zh-CN" sz="2400" b="1" dirty="0"/>
          </a:p>
          <a:p>
            <a:pPr lvl="1" eaLnBrk="1" hangingPunct="1">
              <a:buFont typeface="Wingdings" panose="05000000000000000000" pitchFamily="2" charset="2"/>
              <a:buChar char="Ø"/>
            </a:pPr>
            <a:r>
              <a:rPr lang="zh-CN" altLang="en-US" sz="2400" dirty="0"/>
              <a:t>使资本存量出现净增加的投资被定义为净投资：</a:t>
            </a:r>
            <a:endParaRPr lang="en-US" altLang="zh-CN" sz="2400" dirty="0"/>
          </a:p>
          <a:p>
            <a:pPr lvl="2" eaLnBrk="1" hangingPunct="1"/>
            <a:r>
              <a:rPr lang="zh-CN" altLang="en-US" sz="2200" dirty="0"/>
              <a:t>净投资</a:t>
            </a:r>
            <a:r>
              <a:rPr lang="en-US" altLang="zh-CN" sz="2200" dirty="0"/>
              <a:t>=</a:t>
            </a:r>
            <a:r>
              <a:rPr lang="zh-CN" altLang="en-US" sz="2200" dirty="0"/>
              <a:t>当年年终资本存量</a:t>
            </a:r>
            <a:r>
              <a:rPr lang="en-US" altLang="zh-CN" sz="2200" dirty="0"/>
              <a:t>-</a:t>
            </a:r>
            <a:r>
              <a:rPr lang="zh-CN" altLang="en-US" sz="2200" dirty="0"/>
              <a:t>上年年终资本存量</a:t>
            </a:r>
            <a:endParaRPr lang="en-US" altLang="zh-CN" sz="2200" dirty="0"/>
          </a:p>
          <a:p>
            <a:pPr lvl="2" eaLnBrk="1" hangingPunct="1"/>
            <a:r>
              <a:rPr lang="zh-CN" altLang="en-US" sz="2200" dirty="0"/>
              <a:t>总投资</a:t>
            </a:r>
            <a:r>
              <a:rPr lang="en-US" altLang="zh-CN" sz="2200" dirty="0"/>
              <a:t>=</a:t>
            </a:r>
            <a:r>
              <a:rPr lang="zh-CN" altLang="en-US" sz="2200" dirty="0"/>
              <a:t>净投资</a:t>
            </a:r>
            <a:r>
              <a:rPr lang="en-US" altLang="zh-CN" sz="2200" dirty="0"/>
              <a:t>+</a:t>
            </a:r>
            <a:r>
              <a:rPr lang="zh-CN" altLang="en-US" sz="2200" dirty="0"/>
              <a:t>折旧</a:t>
            </a:r>
            <a:endParaRPr lang="en-US" altLang="zh-CN" sz="2200"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第二讲 总产出及其衡量</a:t>
            </a:r>
            <a:endParaRPr lang="en-US" altLang="zh-CN"/>
          </a:p>
        </p:txBody>
      </p:sp>
    </p:spTree>
    <p:extLst>
      <p:ext uri="{BB962C8B-B14F-4D97-AF65-F5344CB8AC3E}">
        <p14:creationId xmlns:p14="http://schemas.microsoft.com/office/powerpoint/2010/main" val="1082458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buFont typeface="Wingdings" panose="05000000000000000000" pitchFamily="2" charset="2"/>
              <a:buChar char="Ø"/>
            </a:pPr>
            <a:r>
              <a:rPr lang="zh-CN" altLang="en-US" dirty="0"/>
              <a:t>总投资还可分为固定投资和存货投资</a:t>
            </a:r>
          </a:p>
          <a:p>
            <a:pPr eaLnBrk="1" hangingPunct="1">
              <a:buFontTx/>
              <a:buNone/>
            </a:pPr>
            <a:endParaRPr lang="en-US" altLang="zh-CN" sz="1200" dirty="0"/>
          </a:p>
          <a:p>
            <a:pPr lvl="1" eaLnBrk="1" hangingPunct="1"/>
            <a:r>
              <a:rPr lang="zh-CN" altLang="en-US" sz="2400" dirty="0"/>
              <a:t>固定投资：对新厂房、机器设备和住宅的购买。</a:t>
            </a:r>
            <a:endParaRPr lang="en-US" altLang="zh-CN" sz="2400" dirty="0"/>
          </a:p>
          <a:p>
            <a:pPr lvl="1" eaLnBrk="1" hangingPunct="1"/>
            <a:r>
              <a:rPr lang="zh-CN" altLang="en-US" sz="2400" dirty="0"/>
              <a:t>存货投资：指企业持有的存货价值的变化</a:t>
            </a:r>
            <a:r>
              <a:rPr lang="zh-CN" altLang="en-US" sz="2400" dirty="0" smtClean="0"/>
              <a:t>。</a:t>
            </a:r>
            <a:endParaRPr lang="en-US" altLang="zh-CN" sz="2400" dirty="0" smtClean="0"/>
          </a:p>
          <a:p>
            <a:pPr marL="471487" lvl="1" indent="0" eaLnBrk="1" hangingPunct="1">
              <a:buNone/>
            </a:pPr>
            <a:endParaRPr lang="en-US" altLang="zh-CN" sz="2400" dirty="0" smtClean="0"/>
          </a:p>
          <a:p>
            <a:pPr eaLnBrk="1" hangingPunct="1">
              <a:buFont typeface="Wingdings" panose="05000000000000000000" pitchFamily="2" charset="2"/>
              <a:buChar char="Ø"/>
            </a:pPr>
            <a:r>
              <a:rPr lang="zh-CN" altLang="en-US" dirty="0" smtClean="0"/>
              <a:t>当年</a:t>
            </a:r>
            <a:r>
              <a:rPr lang="zh-CN" altLang="en-US" dirty="0"/>
              <a:t>存货投资</a:t>
            </a:r>
            <a:r>
              <a:rPr lang="en-US" altLang="zh-CN" dirty="0"/>
              <a:t>=</a:t>
            </a:r>
            <a:r>
              <a:rPr lang="zh-CN" altLang="en-US" dirty="0"/>
              <a:t>当年年终存货价值</a:t>
            </a:r>
            <a:r>
              <a:rPr lang="en-US" altLang="zh-CN" dirty="0"/>
              <a:t>-</a:t>
            </a:r>
            <a:r>
              <a:rPr lang="zh-CN" altLang="en-US" dirty="0"/>
              <a:t>上年年终存货价值</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第二讲 总产出及其衡量</a:t>
            </a:r>
            <a:endParaRPr lang="en-US" altLang="zh-CN"/>
          </a:p>
        </p:txBody>
      </p:sp>
    </p:spTree>
    <p:extLst>
      <p:ext uri="{BB962C8B-B14F-4D97-AF65-F5344CB8AC3E}">
        <p14:creationId xmlns:p14="http://schemas.microsoft.com/office/powerpoint/2010/main" val="2811920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buFont typeface="Wingdings" panose="05000000000000000000" pitchFamily="2" charset="2"/>
              <a:buChar char="p"/>
            </a:pPr>
            <a:r>
              <a:rPr lang="zh-CN" altLang="en-US" dirty="0"/>
              <a:t>政府部门购买产品和服务的支出定义为政府购买（</a:t>
            </a:r>
            <a:r>
              <a:rPr lang="en-US" altLang="zh-CN" dirty="0"/>
              <a:t>G</a:t>
            </a:r>
            <a:r>
              <a:rPr lang="zh-CN" altLang="en-US" dirty="0"/>
              <a:t>）。</a:t>
            </a:r>
            <a:endParaRPr lang="en-US" altLang="zh-CN" dirty="0"/>
          </a:p>
          <a:p>
            <a:pPr lvl="1" eaLnBrk="1" hangingPunct="1"/>
            <a:r>
              <a:rPr lang="zh-CN" altLang="en-US" sz="2400" dirty="0"/>
              <a:t>包括政府提供国防、修建道路、开办学校等。</a:t>
            </a:r>
            <a:endParaRPr lang="en-US" altLang="zh-CN" sz="2400" dirty="0"/>
          </a:p>
          <a:p>
            <a:pPr lvl="1" eaLnBrk="1" hangingPunct="1"/>
            <a:r>
              <a:rPr lang="zh-CN" altLang="en-US" sz="2400" dirty="0"/>
              <a:t>政府支出包括</a:t>
            </a:r>
            <a:r>
              <a:rPr lang="zh-CN" altLang="en-US" sz="2400" b="1" dirty="0"/>
              <a:t>政府购买</a:t>
            </a:r>
            <a:r>
              <a:rPr lang="zh-CN" altLang="en-US" sz="2400" dirty="0"/>
              <a:t>和</a:t>
            </a:r>
            <a:r>
              <a:rPr lang="zh-CN" altLang="en-US" sz="2400" b="1" dirty="0"/>
              <a:t>政府转移支付</a:t>
            </a:r>
            <a:r>
              <a:rPr lang="zh-CN" altLang="en-US" sz="2400" dirty="0"/>
              <a:t>。但政府转移支付是对收入的再分配，并不直接用于交换产品和服务，所以不构成</a:t>
            </a:r>
            <a:r>
              <a:rPr lang="en-US" altLang="zh-CN" sz="2400" dirty="0"/>
              <a:t>GDP</a:t>
            </a:r>
            <a:r>
              <a:rPr lang="zh-CN" altLang="en-US" sz="2400" dirty="0"/>
              <a:t>的一部分。</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第二讲 总产出及其衡量</a:t>
            </a:r>
            <a:endParaRPr lang="en-US" altLang="zh-CN"/>
          </a:p>
        </p:txBody>
      </p:sp>
    </p:spTree>
    <p:extLst>
      <p:ext uri="{BB962C8B-B14F-4D97-AF65-F5344CB8AC3E}">
        <p14:creationId xmlns:p14="http://schemas.microsoft.com/office/powerpoint/2010/main" val="4166853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28600"/>
            <a:ext cx="8229600" cy="914400"/>
          </a:xfrm>
        </p:spPr>
        <p:txBody>
          <a:bodyPr/>
          <a:lstStyle/>
          <a:p>
            <a:pPr>
              <a:buClr>
                <a:srgbClr val="D3B579"/>
              </a:buClr>
            </a:pPr>
            <a:r>
              <a:rPr lang="zh-CN" altLang="en-US" dirty="0" smtClean="0"/>
              <a:t>一、国民收入核算中的六个总量</a:t>
            </a:r>
            <a:endParaRPr lang="zh-CN" altLang="en-US" dirty="0"/>
          </a:p>
        </p:txBody>
      </p:sp>
      <p:sp>
        <p:nvSpPr>
          <p:cNvPr id="27651" name="Rectangle 3"/>
          <p:cNvSpPr>
            <a:spLocks noGrp="1" noChangeArrowheads="1"/>
          </p:cNvSpPr>
          <p:nvPr>
            <p:ph type="body" idx="1"/>
          </p:nvPr>
        </p:nvSpPr>
        <p:spPr/>
        <p:txBody>
          <a:bodyPr/>
          <a:lstStyle/>
          <a:p>
            <a:pPr>
              <a:buNone/>
            </a:pPr>
            <a:r>
              <a:rPr lang="en-US" altLang="zh-CN" dirty="0"/>
              <a:t> </a:t>
            </a:r>
            <a:endParaRPr kumimoji="1" lang="zh-CN" altLang="en-US" sz="2400" dirty="0" smtClean="0">
              <a:latin typeface="Times New Roman" charset="0"/>
            </a:endParaRPr>
          </a:p>
          <a:p>
            <a:pPr>
              <a:buFont typeface="Wingdings" pitchFamily="2" charset="2"/>
              <a:buChar char="§"/>
            </a:pPr>
            <a:r>
              <a:rPr kumimoji="1" lang="zh-CN" altLang="en-US" sz="2400" dirty="0" smtClean="0">
                <a:latin typeface="Times New Roman" charset="0"/>
              </a:rPr>
              <a:t>             </a:t>
            </a:r>
            <a:r>
              <a:rPr kumimoji="1" lang="zh-CN" altLang="en-US" sz="2400" dirty="0" smtClean="0">
                <a:latin typeface="Times New Roman" charset="0"/>
                <a:hlinkClick r:id="" action="ppaction://hlinkshowjump?jump=nextslide"/>
              </a:rPr>
              <a:t>国内生产总值</a:t>
            </a:r>
            <a:r>
              <a:rPr kumimoji="1" lang="en-US" altLang="zh-CN" sz="2400" dirty="0" smtClean="0">
                <a:latin typeface="Times New Roman" charset="0"/>
                <a:hlinkClick r:id="" action="ppaction://hlinkshowjump?jump=nextslide"/>
              </a:rPr>
              <a:t>GDP</a:t>
            </a:r>
            <a:endParaRPr kumimoji="1" lang="en-US" altLang="zh-CN" sz="2400" dirty="0">
              <a:latin typeface="Times New Roman" charset="0"/>
            </a:endParaRPr>
          </a:p>
          <a:p>
            <a:pPr>
              <a:buFont typeface="Wingdings" pitchFamily="2" charset="2"/>
              <a:buChar char="§"/>
            </a:pPr>
            <a:r>
              <a:rPr kumimoji="1" lang="en-US" altLang="zh-CN" sz="2400" dirty="0" smtClean="0">
                <a:latin typeface="Times New Roman" charset="0"/>
              </a:rPr>
              <a:t>             </a:t>
            </a:r>
            <a:r>
              <a:rPr kumimoji="1" lang="zh-CN" altLang="en-US" sz="2400" dirty="0" smtClean="0">
                <a:latin typeface="Times New Roman" charset="0"/>
                <a:hlinkClick r:id="" action="ppaction://hlinkshowjump?jump=nextslide"/>
              </a:rPr>
              <a:t>国民生产总值</a:t>
            </a:r>
            <a:r>
              <a:rPr kumimoji="1" lang="en-US" altLang="zh-CN" sz="2400" dirty="0" smtClean="0">
                <a:latin typeface="Times New Roman" charset="0"/>
                <a:hlinkClick r:id="" action="ppaction://hlinkshowjump?jump=nextslide"/>
              </a:rPr>
              <a:t>GNP</a:t>
            </a:r>
            <a:endParaRPr kumimoji="1" lang="en-US" altLang="zh-CN" sz="2400" dirty="0">
              <a:latin typeface="Times New Roman" charset="0"/>
            </a:endParaRPr>
          </a:p>
          <a:p>
            <a:pPr>
              <a:lnSpc>
                <a:spcPct val="110000"/>
              </a:lnSpc>
              <a:spcBef>
                <a:spcPct val="50000"/>
              </a:spcBef>
              <a:buFont typeface="Wingdings" pitchFamily="2" charset="2"/>
              <a:buChar char="§"/>
            </a:pPr>
            <a:r>
              <a:rPr kumimoji="1" lang="en-US" altLang="zh-CN" sz="2400" dirty="0">
                <a:latin typeface="Times New Roman" charset="0"/>
              </a:rPr>
              <a:t>             </a:t>
            </a:r>
            <a:r>
              <a:rPr kumimoji="1" lang="zh-CN" altLang="en-US" sz="2400" dirty="0">
                <a:latin typeface="Times New Roman" charset="0"/>
                <a:hlinkClick r:id="rId3" action="ppaction://hlinksldjump"/>
              </a:rPr>
              <a:t>国民生产净值</a:t>
            </a:r>
            <a:r>
              <a:rPr kumimoji="1" lang="en-US" altLang="zh-CN" sz="2400" dirty="0">
                <a:latin typeface="Times New Roman" charset="0"/>
                <a:hlinkClick r:id="rId3" action="ppaction://hlinksldjump"/>
              </a:rPr>
              <a:t>NNP</a:t>
            </a:r>
            <a:endParaRPr kumimoji="1" lang="en-US" altLang="zh-CN" sz="2400" dirty="0">
              <a:latin typeface="Times New Roman" charset="0"/>
            </a:endParaRPr>
          </a:p>
          <a:p>
            <a:pPr>
              <a:lnSpc>
                <a:spcPct val="110000"/>
              </a:lnSpc>
              <a:spcBef>
                <a:spcPct val="50000"/>
              </a:spcBef>
              <a:buFont typeface="Wingdings" pitchFamily="2" charset="2"/>
              <a:buChar char="§"/>
            </a:pPr>
            <a:r>
              <a:rPr kumimoji="1" lang="en-US" altLang="zh-CN" sz="2400" dirty="0">
                <a:latin typeface="Times New Roman" charset="0"/>
              </a:rPr>
              <a:t>             </a:t>
            </a:r>
            <a:r>
              <a:rPr kumimoji="1" lang="zh-CN" altLang="en-US" sz="2400" dirty="0">
                <a:latin typeface="Times New Roman" charset="0"/>
                <a:hlinkClick r:id="rId4" action="ppaction://hlinksldjump"/>
              </a:rPr>
              <a:t>国民收入</a:t>
            </a:r>
            <a:r>
              <a:rPr kumimoji="1" lang="en-US" altLang="zh-CN" sz="2400" dirty="0">
                <a:latin typeface="Times New Roman" charset="0"/>
                <a:hlinkClick r:id="rId4" action="ppaction://hlinksldjump"/>
              </a:rPr>
              <a:t>NI</a:t>
            </a:r>
            <a:endParaRPr kumimoji="1" lang="en-US" altLang="zh-CN" sz="2400" dirty="0">
              <a:latin typeface="Times New Roman" charset="0"/>
            </a:endParaRPr>
          </a:p>
          <a:p>
            <a:pPr>
              <a:lnSpc>
                <a:spcPct val="110000"/>
              </a:lnSpc>
              <a:spcBef>
                <a:spcPct val="50000"/>
              </a:spcBef>
              <a:buFont typeface="Wingdings" pitchFamily="2" charset="2"/>
              <a:buChar char="§"/>
            </a:pPr>
            <a:r>
              <a:rPr kumimoji="1" lang="en-US" altLang="zh-CN" sz="2400" dirty="0">
                <a:latin typeface="Times New Roman" charset="0"/>
              </a:rPr>
              <a:t>             </a:t>
            </a:r>
            <a:r>
              <a:rPr kumimoji="1" lang="zh-CN" altLang="en-US" sz="2400" dirty="0">
                <a:latin typeface="Times New Roman" charset="0"/>
                <a:hlinkClick r:id="rId5" action="ppaction://hlinksldjump"/>
              </a:rPr>
              <a:t>个人收入</a:t>
            </a:r>
            <a:r>
              <a:rPr kumimoji="1" lang="en-US" altLang="zh-CN" sz="2400" dirty="0">
                <a:latin typeface="Times New Roman" charset="0"/>
                <a:hlinkClick r:id="rId5" action="ppaction://hlinksldjump"/>
              </a:rPr>
              <a:t>PI</a:t>
            </a:r>
            <a:endParaRPr kumimoji="1" lang="en-US" altLang="zh-CN" sz="2400" dirty="0">
              <a:latin typeface="Times New Roman" charset="0"/>
            </a:endParaRPr>
          </a:p>
          <a:p>
            <a:pPr>
              <a:lnSpc>
                <a:spcPct val="110000"/>
              </a:lnSpc>
              <a:spcBef>
                <a:spcPct val="50000"/>
              </a:spcBef>
              <a:buFont typeface="Wingdings" pitchFamily="2" charset="2"/>
              <a:buChar char="§"/>
            </a:pPr>
            <a:r>
              <a:rPr kumimoji="1" lang="en-US" altLang="zh-CN" sz="2400" dirty="0">
                <a:latin typeface="Times New Roman" charset="0"/>
              </a:rPr>
              <a:t>             </a:t>
            </a:r>
            <a:r>
              <a:rPr kumimoji="1" lang="zh-CN" altLang="en-US" sz="2400" dirty="0">
                <a:latin typeface="Times New Roman" charset="0"/>
                <a:hlinkClick r:id="rId6" action="ppaction://hlinksldjump"/>
              </a:rPr>
              <a:t>个人可支配收入</a:t>
            </a:r>
            <a:r>
              <a:rPr kumimoji="1" lang="en-US" altLang="zh-CN" sz="2400" dirty="0">
                <a:latin typeface="Times New Roman" charset="0"/>
                <a:hlinkClick r:id="rId6" action="ppaction://hlinksldjump"/>
              </a:rPr>
              <a:t>DPI</a:t>
            </a:r>
            <a:endParaRPr kumimoji="1" lang="en-US" altLang="zh-CN" sz="2400" dirty="0">
              <a:latin typeface="Times New Roman" charset="0"/>
            </a:endParaRPr>
          </a:p>
          <a:p>
            <a:pPr>
              <a:lnSpc>
                <a:spcPct val="110000"/>
              </a:lnSpc>
              <a:spcBef>
                <a:spcPct val="50000"/>
              </a:spcBef>
              <a:buClrTx/>
              <a:buFontTx/>
              <a:buNone/>
            </a:pPr>
            <a:endParaRPr lang="en-US" altLang="zh-CN" dirty="0"/>
          </a:p>
        </p:txBody>
      </p:sp>
      <p:sp>
        <p:nvSpPr>
          <p:cNvPr id="2" name="页脚占位符 1"/>
          <p:cNvSpPr>
            <a:spLocks noGrp="1"/>
          </p:cNvSpPr>
          <p:nvPr>
            <p:ph type="ftr" sz="quarter" idx="11"/>
          </p:nvPr>
        </p:nvSpPr>
        <p:spPr/>
        <p:txBody>
          <a:bodyPr/>
          <a:lstStyle/>
          <a:p>
            <a:pPr>
              <a:defRPr/>
            </a:pPr>
            <a:r>
              <a:rPr lang="zh-CN" altLang="en-US" smtClean="0"/>
              <a:t>第二讲 总产出及其衡量</a:t>
            </a:r>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buFont typeface="Wingdings" panose="05000000000000000000" pitchFamily="2" charset="2"/>
              <a:buChar char="p"/>
            </a:pPr>
            <a:r>
              <a:rPr lang="zh-CN" altLang="en-US" dirty="0"/>
              <a:t>为衡量国际部门对一国产品和服务的支出，通常引入净出口（</a:t>
            </a:r>
            <a:r>
              <a:rPr lang="en-US" altLang="zh-CN" dirty="0"/>
              <a:t>NX</a:t>
            </a:r>
            <a:r>
              <a:rPr lang="zh-CN" altLang="en-US" dirty="0"/>
              <a:t>）这一概念。</a:t>
            </a:r>
            <a:endParaRPr lang="en-US" altLang="zh-CN" dirty="0"/>
          </a:p>
          <a:p>
            <a:pPr lvl="1" eaLnBrk="1" hangingPunct="1"/>
            <a:r>
              <a:rPr lang="zh-CN" altLang="en-US" sz="2400" dirty="0"/>
              <a:t>净出口定义为出口额与进口额的差额。出口额（</a:t>
            </a:r>
            <a:r>
              <a:rPr lang="en-US" altLang="zh-CN" sz="2400" dirty="0"/>
              <a:t>X</a:t>
            </a:r>
            <a:r>
              <a:rPr lang="zh-CN" altLang="en-US" sz="2400" dirty="0"/>
              <a:t>）是指本国向国际部门提供的产品和服务的总价值；进口额（</a:t>
            </a:r>
            <a:r>
              <a:rPr lang="en-US" altLang="zh-CN" sz="2400" dirty="0"/>
              <a:t>M</a:t>
            </a:r>
            <a:r>
              <a:rPr lang="zh-CN" altLang="en-US" sz="2400" dirty="0"/>
              <a:t>）是指从国际部门输入到本国的产品和服务的总价值。因此，对国际部门而言，只有净出口应计入总支出。</a:t>
            </a:r>
            <a:endParaRPr lang="en-US" altLang="zh-CN" sz="2400"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第二讲 总产出及其衡量</a:t>
            </a:r>
            <a:endParaRPr lang="en-US" altLang="zh-CN"/>
          </a:p>
        </p:txBody>
      </p:sp>
    </p:spTree>
    <p:extLst>
      <p:ext uri="{BB962C8B-B14F-4D97-AF65-F5344CB8AC3E}">
        <p14:creationId xmlns:p14="http://schemas.microsoft.com/office/powerpoint/2010/main" val="38138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eaLnBrk="1" hangingPunct="1"/>
            <a:r>
              <a:rPr lang="en-US" altLang="zh-CN" dirty="0"/>
              <a:t>NX=X-M</a:t>
            </a:r>
          </a:p>
          <a:p>
            <a:pPr lvl="1" eaLnBrk="1" hangingPunct="1"/>
            <a:r>
              <a:rPr lang="zh-CN" altLang="en-US" sz="2400" dirty="0"/>
              <a:t>当</a:t>
            </a:r>
            <a:r>
              <a:rPr lang="en-US" altLang="zh-CN" sz="2400" dirty="0"/>
              <a:t>NX</a:t>
            </a:r>
            <a:r>
              <a:rPr lang="zh-CN" altLang="en-US" sz="2400" dirty="0"/>
              <a:t>＞</a:t>
            </a:r>
            <a:r>
              <a:rPr lang="en-US" altLang="zh-CN" sz="2400" dirty="0"/>
              <a:t>0</a:t>
            </a:r>
            <a:r>
              <a:rPr lang="zh-CN" altLang="en-US" sz="2400" dirty="0"/>
              <a:t>时，一国经济存在贸易盈余或贸易顺差；</a:t>
            </a:r>
            <a:endParaRPr lang="en-US" altLang="zh-CN" sz="2400" dirty="0"/>
          </a:p>
          <a:p>
            <a:pPr lvl="1" eaLnBrk="1" hangingPunct="1"/>
            <a:r>
              <a:rPr lang="zh-CN" altLang="en-US" sz="2400" dirty="0"/>
              <a:t>当</a:t>
            </a:r>
            <a:r>
              <a:rPr lang="en-US" altLang="zh-CN" sz="2400" dirty="0"/>
              <a:t>NX</a:t>
            </a:r>
            <a:r>
              <a:rPr lang="zh-CN" altLang="en-US" sz="2400" dirty="0"/>
              <a:t>＝</a:t>
            </a:r>
            <a:r>
              <a:rPr lang="en-US" altLang="zh-CN" sz="2400" dirty="0"/>
              <a:t>0</a:t>
            </a:r>
            <a:r>
              <a:rPr lang="zh-CN" altLang="en-US" sz="2400" dirty="0"/>
              <a:t>时，一国经济达到贸易平衡；</a:t>
            </a:r>
            <a:endParaRPr lang="en-US" altLang="zh-CN" sz="2400" dirty="0"/>
          </a:p>
          <a:p>
            <a:pPr lvl="1" eaLnBrk="1" hangingPunct="1"/>
            <a:r>
              <a:rPr lang="zh-CN" altLang="en-US" sz="2400" dirty="0"/>
              <a:t>当</a:t>
            </a:r>
            <a:r>
              <a:rPr lang="en-US" altLang="zh-CN" sz="2400" dirty="0"/>
              <a:t>NX</a:t>
            </a:r>
            <a:r>
              <a:rPr lang="zh-CN" altLang="en-US" sz="2400" dirty="0"/>
              <a:t>＜</a:t>
            </a:r>
            <a:r>
              <a:rPr lang="en-US" altLang="zh-CN" sz="2400" dirty="0"/>
              <a:t>0</a:t>
            </a:r>
            <a:r>
              <a:rPr lang="zh-CN" altLang="en-US" sz="2400" dirty="0"/>
              <a:t>时，一国经济存在贸易赤字或贸易逆差。</a:t>
            </a:r>
            <a:endParaRPr lang="en-US" altLang="zh-CN" sz="2400"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第二讲 总产出及其衡量</a:t>
            </a:r>
            <a:endParaRPr lang="en-US" altLang="zh-CN"/>
          </a:p>
        </p:txBody>
      </p:sp>
    </p:spTree>
    <p:extLst>
      <p:ext uri="{BB962C8B-B14F-4D97-AF65-F5344CB8AC3E}">
        <p14:creationId xmlns:p14="http://schemas.microsoft.com/office/powerpoint/2010/main" val="1428248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支出法核算中的恒等式</a:t>
            </a:r>
            <a:endParaRPr lang="zh-CN" altLang="en-US" b="1" dirty="0"/>
          </a:p>
        </p:txBody>
      </p:sp>
      <p:sp>
        <p:nvSpPr>
          <p:cNvPr id="3" name="内容占位符 2"/>
          <p:cNvSpPr>
            <a:spLocks noGrp="1"/>
          </p:cNvSpPr>
          <p:nvPr>
            <p:ph idx="1"/>
          </p:nvPr>
        </p:nvSpPr>
        <p:spPr/>
        <p:txBody>
          <a:bodyPr/>
          <a:lstStyle/>
          <a:p>
            <a:pPr lvl="1" algn="ctr" eaLnBrk="1" hangingPunct="1">
              <a:buFontTx/>
              <a:buNone/>
            </a:pPr>
            <a:endParaRPr lang="en-US" altLang="zh-CN" sz="1200" b="1" dirty="0" smtClean="0"/>
          </a:p>
          <a:p>
            <a:pPr lvl="1" algn="ctr" eaLnBrk="1" hangingPunct="1">
              <a:buFontTx/>
              <a:buNone/>
            </a:pPr>
            <a:endParaRPr lang="en-US" altLang="zh-CN" sz="1200" b="1" dirty="0"/>
          </a:p>
          <a:p>
            <a:pPr lvl="1" algn="ctr" eaLnBrk="1" hangingPunct="1">
              <a:buFontTx/>
              <a:buNone/>
            </a:pPr>
            <a:r>
              <a:rPr lang="en-US" altLang="zh-CN" sz="3200" b="1" dirty="0" smtClean="0"/>
              <a:t>GDP=C+I+G+NX</a:t>
            </a:r>
            <a:endParaRPr lang="zh-CN" altLang="en-US" sz="3200" b="1" dirty="0"/>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第二讲 总产出及其衡量</a:t>
            </a:r>
            <a:endParaRPr lang="en-US" altLang="zh-CN"/>
          </a:p>
        </p:txBody>
      </p:sp>
    </p:spTree>
    <p:extLst>
      <p:ext uri="{BB962C8B-B14F-4D97-AF65-F5344CB8AC3E}">
        <p14:creationId xmlns:p14="http://schemas.microsoft.com/office/powerpoint/2010/main" val="1406880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83568" y="116632"/>
            <a:ext cx="8208912" cy="622176"/>
          </a:xfrm>
        </p:spPr>
        <p:txBody>
          <a:bodyPr/>
          <a:lstStyle/>
          <a:p>
            <a:r>
              <a:rPr lang="en-US" altLang="zh-CN" b="1" dirty="0" smtClean="0"/>
              <a:t>2016</a:t>
            </a:r>
            <a:r>
              <a:rPr lang="zh-CN" altLang="en-US" b="1" dirty="0" smtClean="0"/>
              <a:t>年</a:t>
            </a:r>
            <a:r>
              <a:rPr lang="zh-CN" altLang="en-US" b="1" dirty="0"/>
              <a:t>我国</a:t>
            </a:r>
            <a:r>
              <a:rPr lang="en-US" altLang="zh-CN" b="1" dirty="0"/>
              <a:t>GDP</a:t>
            </a:r>
            <a:r>
              <a:rPr lang="zh-CN" altLang="en-US" b="1" dirty="0"/>
              <a:t>的</a:t>
            </a:r>
            <a:r>
              <a:rPr lang="zh-CN" altLang="en-US" b="1" dirty="0" smtClean="0"/>
              <a:t>构成   </a:t>
            </a:r>
            <a:r>
              <a:rPr lang="zh-CN" altLang="en-US" sz="2800" dirty="0" smtClean="0">
                <a:solidFill>
                  <a:srgbClr val="336699"/>
                </a:solidFill>
                <a:effectLst>
                  <a:outerShdw blurRad="38100" dist="38100" dir="2700000" algn="tl">
                    <a:srgbClr val="C0C0C0"/>
                  </a:outerShdw>
                </a:effectLst>
                <a:latin typeface="楷体_GB2312" pitchFamily="49" charset="-122"/>
                <a:ea typeface="楷体_GB2312" pitchFamily="49" charset="-122"/>
              </a:rPr>
              <a:t>单位</a:t>
            </a:r>
            <a:r>
              <a:rPr lang="zh-CN" altLang="en-US" sz="2800" dirty="0">
                <a:solidFill>
                  <a:srgbClr val="336699"/>
                </a:solidFill>
                <a:effectLst>
                  <a:outerShdw blurRad="38100" dist="38100" dir="2700000" algn="tl">
                    <a:srgbClr val="C0C0C0"/>
                  </a:outerShdw>
                </a:effectLst>
                <a:latin typeface="楷体_GB2312" pitchFamily="49" charset="-122"/>
                <a:ea typeface="楷体_GB2312" pitchFamily="49" charset="-122"/>
              </a:rPr>
              <a:t>：亿元</a:t>
            </a:r>
            <a:endParaRPr lang="zh-CN" altLang="en-US" sz="2800" b="1" dirty="0"/>
          </a:p>
        </p:txBody>
      </p:sp>
      <p:sp>
        <p:nvSpPr>
          <p:cNvPr id="82979" name="Text Box 35"/>
          <p:cNvSpPr txBox="1">
            <a:spLocks noChangeArrowheads="1"/>
          </p:cNvSpPr>
          <p:nvPr/>
        </p:nvSpPr>
        <p:spPr bwMode="auto">
          <a:xfrm>
            <a:off x="4267200" y="5791200"/>
            <a:ext cx="4114800" cy="381000"/>
          </a:xfrm>
          <a:prstGeom prst="rect">
            <a:avLst/>
          </a:prstGeom>
          <a:noFill/>
          <a:ln w="9525">
            <a:noFill/>
            <a:miter lim="800000"/>
            <a:headEnd/>
            <a:tailEnd/>
          </a:ln>
          <a:effectLst/>
        </p:spPr>
        <p:txBody>
          <a:bodyPr>
            <a:spAutoFit/>
          </a:bodyPr>
          <a:lstStyle/>
          <a:p>
            <a:pPr algn="r">
              <a:spcBef>
                <a:spcPct val="50000"/>
              </a:spcBef>
            </a:pPr>
            <a:r>
              <a:rPr kumimoji="1" lang="zh-CN" altLang="en-US" sz="1900">
                <a:solidFill>
                  <a:schemeClr val="bg1"/>
                </a:solidFill>
                <a:latin typeface="Times New Roman" charset="0"/>
              </a:rPr>
              <a:t>来源：</a:t>
            </a:r>
            <a:r>
              <a:rPr kumimoji="1" lang="en-US" altLang="zh-CN" sz="1900">
                <a:solidFill>
                  <a:schemeClr val="bg1"/>
                </a:solidFill>
                <a:latin typeface="Times New Roman" charset="0"/>
              </a:rPr>
              <a:t>《</a:t>
            </a:r>
            <a:r>
              <a:rPr kumimoji="1" lang="zh-CN" altLang="en-US" sz="1900">
                <a:solidFill>
                  <a:schemeClr val="bg1"/>
                </a:solidFill>
                <a:latin typeface="Times New Roman" charset="0"/>
              </a:rPr>
              <a:t>中国统计年鉴，</a:t>
            </a:r>
            <a:r>
              <a:rPr kumimoji="1" lang="en-US" altLang="zh-CN" sz="1900">
                <a:solidFill>
                  <a:schemeClr val="bg1"/>
                </a:solidFill>
                <a:latin typeface="Times New Roman" charset="0"/>
              </a:rPr>
              <a:t>1998》</a:t>
            </a:r>
          </a:p>
        </p:txBody>
      </p:sp>
      <p:graphicFrame>
        <p:nvGraphicFramePr>
          <p:cNvPr id="2" name="表格 1"/>
          <p:cNvGraphicFramePr>
            <a:graphicFrameLocks noGrp="1"/>
          </p:cNvGraphicFramePr>
          <p:nvPr>
            <p:extLst>
              <p:ext uri="{D42A27DB-BD31-4B8C-83A1-F6EECF244321}">
                <p14:modId xmlns:p14="http://schemas.microsoft.com/office/powerpoint/2010/main" val="2655913027"/>
              </p:ext>
            </p:extLst>
          </p:nvPr>
        </p:nvGraphicFramePr>
        <p:xfrm>
          <a:off x="395536" y="980728"/>
          <a:ext cx="8352928" cy="5191477"/>
        </p:xfrm>
        <a:graphic>
          <a:graphicData uri="http://schemas.openxmlformats.org/drawingml/2006/table">
            <a:tbl>
              <a:tblPr firstRow="1" lastRow="1">
                <a:tableStyleId>{5C22544A-7EE6-4342-B048-85BDC9FD1C3A}</a:tableStyleId>
              </a:tblPr>
              <a:tblGrid>
                <a:gridCol w="3087242"/>
                <a:gridCol w="2632843"/>
                <a:gridCol w="2632843"/>
              </a:tblGrid>
              <a:tr h="429611">
                <a:tc>
                  <a:txBody>
                    <a:bodyPr/>
                    <a:lstStyle/>
                    <a:p>
                      <a:pPr indent="317500">
                        <a:lnSpc>
                          <a:spcPct val="150000"/>
                        </a:lnSpc>
                        <a:spcAft>
                          <a:spcPts val="0"/>
                        </a:spcAft>
                      </a:pPr>
                      <a:r>
                        <a:rPr lang="zh-CN" sz="1100" dirty="0">
                          <a:effectLst/>
                        </a:rPr>
                        <a:t>项目</a:t>
                      </a:r>
                      <a:endParaRPr lang="zh-CN" sz="1000" dirty="0">
                        <a:effectLst/>
                        <a:latin typeface="Times New Roman"/>
                        <a:ea typeface="宋体"/>
                        <a:cs typeface="Times New Roman"/>
                      </a:endParaRPr>
                    </a:p>
                  </a:txBody>
                  <a:tcPr marL="68580" marR="68580" marT="0" marB="0"/>
                </a:tc>
                <a:tc>
                  <a:txBody>
                    <a:bodyPr/>
                    <a:lstStyle/>
                    <a:p>
                      <a:pPr indent="382270">
                        <a:lnSpc>
                          <a:spcPct val="150000"/>
                        </a:lnSpc>
                        <a:spcAft>
                          <a:spcPts val="0"/>
                        </a:spcAft>
                      </a:pPr>
                      <a:r>
                        <a:rPr lang="zh-CN" sz="1100">
                          <a:effectLst/>
                        </a:rPr>
                        <a:t>绝对值</a:t>
                      </a:r>
                      <a:endParaRPr lang="zh-CN" sz="1000">
                        <a:effectLst/>
                        <a:latin typeface="Times New Roman"/>
                        <a:ea typeface="宋体"/>
                        <a:cs typeface="Times New Roman"/>
                      </a:endParaRPr>
                    </a:p>
                  </a:txBody>
                  <a:tcPr marL="68580" marR="68580" marT="0" marB="0"/>
                </a:tc>
                <a:tc>
                  <a:txBody>
                    <a:bodyPr/>
                    <a:lstStyle/>
                    <a:p>
                      <a:pPr indent="318770">
                        <a:lnSpc>
                          <a:spcPct val="150000"/>
                        </a:lnSpc>
                        <a:spcAft>
                          <a:spcPts val="0"/>
                        </a:spcAft>
                      </a:pPr>
                      <a:r>
                        <a:rPr lang="zh-CN" sz="1100">
                          <a:effectLst/>
                        </a:rPr>
                        <a:t>构成（%）</a:t>
                      </a:r>
                      <a:endParaRPr lang="zh-CN" sz="1000">
                        <a:effectLst/>
                        <a:latin typeface="Times New Roman"/>
                        <a:ea typeface="宋体"/>
                        <a:cs typeface="Times New Roman"/>
                      </a:endParaRPr>
                    </a:p>
                  </a:txBody>
                  <a:tcPr marL="68580" marR="68580" marT="0" marB="0"/>
                </a:tc>
              </a:tr>
              <a:tr h="470721">
                <a:tc>
                  <a:txBody>
                    <a:bodyPr/>
                    <a:lstStyle/>
                    <a:p>
                      <a:pPr>
                        <a:lnSpc>
                          <a:spcPct val="150000"/>
                        </a:lnSpc>
                        <a:spcAft>
                          <a:spcPts val="0"/>
                        </a:spcAft>
                      </a:pPr>
                      <a:r>
                        <a:rPr lang="zh-CN" sz="1200">
                          <a:effectLst/>
                        </a:rPr>
                        <a:t>最终消费支出</a:t>
                      </a:r>
                      <a:endParaRPr lang="zh-CN" sz="1000">
                        <a:effectLst/>
                        <a:latin typeface="Times New Roman"/>
                        <a:ea typeface="宋体"/>
                        <a:cs typeface="Times New Roman"/>
                      </a:endParaRPr>
                    </a:p>
                  </a:txBody>
                  <a:tcPr marL="68580" marR="68580" marT="0" marB="0"/>
                </a:tc>
                <a:tc>
                  <a:txBody>
                    <a:bodyPr/>
                    <a:lstStyle/>
                    <a:p>
                      <a:pPr>
                        <a:lnSpc>
                          <a:spcPct val="150000"/>
                        </a:lnSpc>
                        <a:spcAft>
                          <a:spcPts val="0"/>
                        </a:spcAft>
                      </a:pPr>
                      <a:r>
                        <a:rPr lang="en-US" altLang="zh-CN" sz="1200" dirty="0" smtClean="0">
                          <a:effectLst/>
                          <a:latin typeface="+mn-lt"/>
                          <a:ea typeface="+mn-ea"/>
                          <a:cs typeface="+mn-cs"/>
                        </a:rPr>
                        <a:t>400176</a:t>
                      </a:r>
                      <a:endParaRPr lang="zh-CN" sz="1000" dirty="0">
                        <a:effectLst/>
                        <a:latin typeface="Times New Roman"/>
                        <a:ea typeface="宋体"/>
                        <a:cs typeface="Times New Roman"/>
                      </a:endParaRPr>
                    </a:p>
                  </a:txBody>
                  <a:tcPr marL="68580" marR="68580" marT="0" marB="0"/>
                </a:tc>
                <a:tc>
                  <a:txBody>
                    <a:bodyPr/>
                    <a:lstStyle/>
                    <a:p>
                      <a:pPr>
                        <a:lnSpc>
                          <a:spcPct val="150000"/>
                        </a:lnSpc>
                        <a:spcAft>
                          <a:spcPts val="0"/>
                        </a:spcAft>
                      </a:pPr>
                      <a:r>
                        <a:rPr lang="en-US" sz="1200" dirty="0" smtClean="0">
                          <a:effectLst/>
                        </a:rPr>
                        <a:t>53.6</a:t>
                      </a:r>
                      <a:endParaRPr lang="zh-CN" sz="1000" dirty="0">
                        <a:effectLst/>
                        <a:latin typeface="Times New Roman"/>
                        <a:ea typeface="宋体"/>
                        <a:cs typeface="Times New Roman"/>
                      </a:endParaRPr>
                    </a:p>
                  </a:txBody>
                  <a:tcPr marL="68580" marR="68580" marT="0" marB="0"/>
                </a:tc>
              </a:tr>
              <a:tr h="477553">
                <a:tc>
                  <a:txBody>
                    <a:bodyPr/>
                    <a:lstStyle/>
                    <a:p>
                      <a:pPr indent="304800">
                        <a:lnSpc>
                          <a:spcPct val="150000"/>
                        </a:lnSpc>
                        <a:spcAft>
                          <a:spcPts val="0"/>
                        </a:spcAft>
                      </a:pPr>
                      <a:r>
                        <a:rPr lang="zh-CN" sz="1200">
                          <a:effectLst/>
                        </a:rPr>
                        <a:t>居民消费支出</a:t>
                      </a:r>
                      <a:endParaRPr lang="zh-CN" sz="1000">
                        <a:effectLst/>
                        <a:latin typeface="Times New Roman"/>
                        <a:ea typeface="宋体"/>
                        <a:cs typeface="Times New Roman"/>
                      </a:endParaRPr>
                    </a:p>
                  </a:txBody>
                  <a:tcPr marL="68580" marR="68580" marT="0" marB="0"/>
                </a:tc>
                <a:tc>
                  <a:txBody>
                    <a:bodyPr/>
                    <a:lstStyle/>
                    <a:p>
                      <a:pPr indent="304800">
                        <a:lnSpc>
                          <a:spcPct val="150000"/>
                        </a:lnSpc>
                        <a:spcAft>
                          <a:spcPts val="1000"/>
                        </a:spcAft>
                        <a:tabLst>
                          <a:tab pos="228600" algn="dec"/>
                        </a:tabLst>
                      </a:pPr>
                      <a:r>
                        <a:rPr lang="en-US" altLang="zh-CN" sz="1200" dirty="0" smtClean="0">
                          <a:effectLst/>
                        </a:rPr>
                        <a:t>292661</a:t>
                      </a:r>
                      <a:r>
                        <a:rPr lang="zh-CN" sz="1200" dirty="0" smtClean="0">
                          <a:effectLst/>
                        </a:rPr>
                        <a:t> </a:t>
                      </a:r>
                      <a:endParaRPr lang="zh-CN" sz="1100" dirty="0">
                        <a:effectLst/>
                        <a:latin typeface="Calibri"/>
                        <a:ea typeface="Calibri"/>
                        <a:cs typeface="Times New Roman"/>
                      </a:endParaRPr>
                    </a:p>
                  </a:txBody>
                  <a:tcPr marL="68580" marR="68580" marT="0" marB="0"/>
                </a:tc>
                <a:tc>
                  <a:txBody>
                    <a:bodyPr/>
                    <a:lstStyle/>
                    <a:p>
                      <a:pPr indent="304800">
                        <a:lnSpc>
                          <a:spcPct val="150000"/>
                        </a:lnSpc>
                        <a:spcAft>
                          <a:spcPts val="1000"/>
                        </a:spcAft>
                        <a:tabLst>
                          <a:tab pos="228600" algn="dec"/>
                        </a:tabLst>
                      </a:pPr>
                      <a:r>
                        <a:rPr lang="zh-CN" sz="1200" dirty="0" smtClean="0">
                          <a:effectLst/>
                        </a:rPr>
                        <a:t>3</a:t>
                      </a:r>
                      <a:r>
                        <a:rPr lang="en-US" altLang="zh-CN" sz="1200" dirty="0" smtClean="0">
                          <a:effectLst/>
                        </a:rPr>
                        <a:t>9.2</a:t>
                      </a:r>
                      <a:endParaRPr lang="zh-CN" sz="1100" dirty="0">
                        <a:effectLst/>
                        <a:latin typeface="Calibri"/>
                        <a:ea typeface="Calibri"/>
                        <a:cs typeface="Times New Roman"/>
                      </a:endParaRPr>
                    </a:p>
                  </a:txBody>
                  <a:tcPr marL="68580" marR="68580" marT="0" marB="0"/>
                </a:tc>
              </a:tr>
              <a:tr h="477553">
                <a:tc>
                  <a:txBody>
                    <a:bodyPr/>
                    <a:lstStyle/>
                    <a:p>
                      <a:pPr>
                        <a:lnSpc>
                          <a:spcPct val="150000"/>
                        </a:lnSpc>
                        <a:spcAft>
                          <a:spcPts val="0"/>
                        </a:spcAft>
                      </a:pPr>
                      <a:r>
                        <a:rPr lang="zh-CN" sz="1200">
                          <a:effectLst/>
                        </a:rPr>
                        <a:t>        农村居民</a:t>
                      </a:r>
                      <a:endParaRPr lang="zh-CN" sz="1000">
                        <a:effectLst/>
                        <a:latin typeface="Times New Roman"/>
                        <a:ea typeface="宋体"/>
                        <a:cs typeface="Times New Roman"/>
                      </a:endParaRPr>
                    </a:p>
                  </a:txBody>
                  <a:tcPr marL="68580" marR="68580" marT="0" marB="0"/>
                </a:tc>
                <a:tc>
                  <a:txBody>
                    <a:bodyPr/>
                    <a:lstStyle/>
                    <a:p>
                      <a:pPr indent="609600">
                        <a:lnSpc>
                          <a:spcPct val="150000"/>
                        </a:lnSpc>
                        <a:spcAft>
                          <a:spcPts val="1000"/>
                        </a:spcAft>
                        <a:tabLst>
                          <a:tab pos="228600" algn="dec"/>
                        </a:tabLst>
                      </a:pPr>
                      <a:r>
                        <a:rPr lang="en-US" altLang="zh-CN" sz="1200" dirty="0" smtClean="0">
                          <a:effectLst/>
                          <a:latin typeface="+mn-lt"/>
                          <a:ea typeface="+mn-ea"/>
                          <a:cs typeface="+mn-cs"/>
                        </a:rPr>
                        <a:t>64145</a:t>
                      </a:r>
                      <a:endParaRPr lang="zh-CN" sz="1100" dirty="0">
                        <a:effectLst/>
                        <a:latin typeface="Calibri"/>
                        <a:ea typeface="Calibri"/>
                        <a:cs typeface="Times New Roman"/>
                      </a:endParaRPr>
                    </a:p>
                  </a:txBody>
                  <a:tcPr marL="68580" marR="68580" marT="0" marB="0"/>
                </a:tc>
                <a:tc>
                  <a:txBody>
                    <a:bodyPr/>
                    <a:lstStyle/>
                    <a:p>
                      <a:pPr indent="609600">
                        <a:lnSpc>
                          <a:spcPct val="150000"/>
                        </a:lnSpc>
                        <a:spcAft>
                          <a:spcPts val="1000"/>
                        </a:spcAft>
                        <a:tabLst>
                          <a:tab pos="228600" algn="dec"/>
                        </a:tabLst>
                      </a:pPr>
                      <a:r>
                        <a:rPr lang="zh-CN" sz="1200" dirty="0" smtClean="0">
                          <a:effectLst/>
                        </a:rPr>
                        <a:t>8</a:t>
                      </a:r>
                      <a:r>
                        <a:rPr lang="en-US" altLang="zh-CN" sz="1200" dirty="0" smtClean="0">
                          <a:effectLst/>
                        </a:rPr>
                        <a:t>.6</a:t>
                      </a:r>
                      <a:endParaRPr lang="zh-CN" sz="1100" dirty="0">
                        <a:effectLst/>
                        <a:latin typeface="Calibri"/>
                        <a:ea typeface="Calibri"/>
                        <a:cs typeface="Times New Roman"/>
                      </a:endParaRPr>
                    </a:p>
                  </a:txBody>
                  <a:tcPr marL="68580" marR="68580" marT="0" marB="0"/>
                </a:tc>
              </a:tr>
              <a:tr h="477553">
                <a:tc>
                  <a:txBody>
                    <a:bodyPr/>
                    <a:lstStyle/>
                    <a:p>
                      <a:pPr>
                        <a:lnSpc>
                          <a:spcPct val="150000"/>
                        </a:lnSpc>
                        <a:spcAft>
                          <a:spcPts val="0"/>
                        </a:spcAft>
                      </a:pPr>
                      <a:r>
                        <a:rPr lang="zh-CN" sz="1200">
                          <a:effectLst/>
                        </a:rPr>
                        <a:t>        城镇居民</a:t>
                      </a:r>
                      <a:endParaRPr lang="zh-CN" sz="1000">
                        <a:effectLst/>
                        <a:latin typeface="Times New Roman"/>
                        <a:ea typeface="宋体"/>
                        <a:cs typeface="Times New Roman"/>
                      </a:endParaRPr>
                    </a:p>
                  </a:txBody>
                  <a:tcPr marL="68580" marR="68580" marT="0" marB="0"/>
                </a:tc>
                <a:tc>
                  <a:txBody>
                    <a:bodyPr/>
                    <a:lstStyle/>
                    <a:p>
                      <a:pPr indent="609600">
                        <a:lnSpc>
                          <a:spcPct val="150000"/>
                        </a:lnSpc>
                        <a:spcAft>
                          <a:spcPts val="1000"/>
                        </a:spcAft>
                        <a:tabLst>
                          <a:tab pos="228600" algn="dec"/>
                        </a:tabLst>
                      </a:pPr>
                      <a:r>
                        <a:rPr lang="en-US" altLang="zh-CN" sz="1200" dirty="0" smtClean="0">
                          <a:effectLst/>
                          <a:latin typeface="+mn-lt"/>
                          <a:ea typeface="+mn-ea"/>
                          <a:cs typeface="+mn-cs"/>
                        </a:rPr>
                        <a:t>228517</a:t>
                      </a:r>
                      <a:endParaRPr lang="zh-CN" sz="1100" dirty="0">
                        <a:effectLst/>
                        <a:latin typeface="Calibri"/>
                        <a:ea typeface="Calibri"/>
                        <a:cs typeface="Times New Roman"/>
                      </a:endParaRPr>
                    </a:p>
                  </a:txBody>
                  <a:tcPr marL="68580" marR="68580" marT="0" marB="0"/>
                </a:tc>
                <a:tc>
                  <a:txBody>
                    <a:bodyPr/>
                    <a:lstStyle/>
                    <a:p>
                      <a:pPr indent="381000">
                        <a:lnSpc>
                          <a:spcPct val="150000"/>
                        </a:lnSpc>
                        <a:spcAft>
                          <a:spcPts val="1000"/>
                        </a:spcAft>
                        <a:tabLst>
                          <a:tab pos="228600" algn="dec"/>
                        </a:tabLst>
                      </a:pPr>
                      <a:r>
                        <a:rPr lang="zh-CN" sz="1200" dirty="0">
                          <a:effectLst/>
                        </a:rPr>
                        <a:t>   </a:t>
                      </a:r>
                      <a:r>
                        <a:rPr lang="en-US" altLang="zh-CN" sz="1200" dirty="0" smtClean="0">
                          <a:effectLst/>
                        </a:rPr>
                        <a:t>30.6</a:t>
                      </a:r>
                      <a:endParaRPr lang="zh-CN" sz="1100" dirty="0">
                        <a:effectLst/>
                        <a:latin typeface="Calibri"/>
                        <a:ea typeface="Calibri"/>
                        <a:cs typeface="Times New Roman"/>
                      </a:endParaRPr>
                    </a:p>
                  </a:txBody>
                  <a:tcPr marL="68580" marR="68580" marT="0" marB="0"/>
                </a:tc>
              </a:tr>
              <a:tr h="477553">
                <a:tc>
                  <a:txBody>
                    <a:bodyPr/>
                    <a:lstStyle/>
                    <a:p>
                      <a:pPr>
                        <a:lnSpc>
                          <a:spcPct val="150000"/>
                        </a:lnSpc>
                        <a:spcAft>
                          <a:spcPts val="0"/>
                        </a:spcAft>
                      </a:pPr>
                      <a:r>
                        <a:rPr lang="zh-CN" sz="1200">
                          <a:effectLst/>
                        </a:rPr>
                        <a:t>    政府消费支出</a:t>
                      </a:r>
                      <a:endParaRPr lang="zh-CN" sz="1000">
                        <a:effectLst/>
                        <a:latin typeface="Times New Roman"/>
                        <a:ea typeface="宋体"/>
                        <a:cs typeface="Times New Roman"/>
                      </a:endParaRPr>
                    </a:p>
                  </a:txBody>
                  <a:tcPr marL="68580" marR="68580" marT="0" marB="0"/>
                </a:tc>
                <a:tc>
                  <a:txBody>
                    <a:bodyPr/>
                    <a:lstStyle/>
                    <a:p>
                      <a:pPr indent="304800">
                        <a:lnSpc>
                          <a:spcPct val="150000"/>
                        </a:lnSpc>
                        <a:spcAft>
                          <a:spcPts val="1000"/>
                        </a:spcAft>
                        <a:tabLst>
                          <a:tab pos="228600" algn="dec"/>
                        </a:tabLst>
                      </a:pPr>
                      <a:r>
                        <a:rPr lang="en-US" altLang="zh-CN" sz="1200" dirty="0" smtClean="0">
                          <a:effectLst/>
                          <a:latin typeface="+mn-lt"/>
                          <a:ea typeface="+mn-ea"/>
                          <a:cs typeface="+mn-cs"/>
                        </a:rPr>
                        <a:t>107514</a:t>
                      </a:r>
                      <a:endParaRPr lang="zh-CN" sz="1100" dirty="0">
                        <a:effectLst/>
                        <a:latin typeface="Calibri"/>
                        <a:ea typeface="Calibri"/>
                        <a:cs typeface="Times New Roman"/>
                      </a:endParaRPr>
                    </a:p>
                  </a:txBody>
                  <a:tcPr marL="68580" marR="68580" marT="0" marB="0"/>
                </a:tc>
                <a:tc>
                  <a:txBody>
                    <a:bodyPr/>
                    <a:lstStyle/>
                    <a:p>
                      <a:pPr indent="304800">
                        <a:lnSpc>
                          <a:spcPct val="150000"/>
                        </a:lnSpc>
                        <a:spcAft>
                          <a:spcPts val="1000"/>
                        </a:spcAft>
                        <a:tabLst>
                          <a:tab pos="228600" algn="dec"/>
                        </a:tabLst>
                      </a:pPr>
                      <a:r>
                        <a:rPr lang="zh-CN" sz="1200" dirty="0" smtClean="0">
                          <a:effectLst/>
                        </a:rPr>
                        <a:t>1</a:t>
                      </a:r>
                      <a:r>
                        <a:rPr lang="en-US" altLang="zh-CN" sz="1200" dirty="0" smtClean="0">
                          <a:effectLst/>
                        </a:rPr>
                        <a:t>4</a:t>
                      </a:r>
                      <a:r>
                        <a:rPr lang="zh-CN" sz="1200" dirty="0" smtClean="0">
                          <a:effectLst/>
                        </a:rPr>
                        <a:t>.</a:t>
                      </a:r>
                      <a:r>
                        <a:rPr lang="en-US" altLang="zh-CN" sz="1200" dirty="0" smtClean="0">
                          <a:effectLst/>
                        </a:rPr>
                        <a:t>4</a:t>
                      </a:r>
                      <a:endParaRPr lang="zh-CN" sz="1100" dirty="0">
                        <a:effectLst/>
                        <a:latin typeface="Calibri"/>
                        <a:ea typeface="Calibri"/>
                        <a:cs typeface="Times New Roman"/>
                      </a:endParaRPr>
                    </a:p>
                  </a:txBody>
                  <a:tcPr marL="68580" marR="68580" marT="0" marB="0"/>
                </a:tc>
              </a:tr>
              <a:tr h="477553">
                <a:tc>
                  <a:txBody>
                    <a:bodyPr/>
                    <a:lstStyle/>
                    <a:p>
                      <a:pPr>
                        <a:lnSpc>
                          <a:spcPct val="150000"/>
                        </a:lnSpc>
                        <a:spcAft>
                          <a:spcPts val="0"/>
                        </a:spcAft>
                      </a:pPr>
                      <a:r>
                        <a:rPr lang="zh-CN" sz="1200">
                          <a:effectLst/>
                        </a:rPr>
                        <a:t>资本形成总额</a:t>
                      </a:r>
                      <a:endParaRPr lang="zh-CN" sz="1000">
                        <a:effectLst/>
                        <a:latin typeface="Times New Roman"/>
                        <a:ea typeface="宋体"/>
                        <a:cs typeface="Times New Roman"/>
                      </a:endParaRPr>
                    </a:p>
                  </a:txBody>
                  <a:tcPr marL="68580" marR="68580" marT="0" marB="0"/>
                </a:tc>
                <a:tc>
                  <a:txBody>
                    <a:bodyPr/>
                    <a:lstStyle/>
                    <a:p>
                      <a:pPr>
                        <a:lnSpc>
                          <a:spcPct val="150000"/>
                        </a:lnSpc>
                        <a:spcAft>
                          <a:spcPts val="1000"/>
                        </a:spcAft>
                        <a:tabLst>
                          <a:tab pos="228600" algn="dec"/>
                        </a:tabLst>
                      </a:pPr>
                      <a:r>
                        <a:rPr lang="en-US" altLang="zh-CN" sz="1200" dirty="0" smtClean="0">
                          <a:effectLst/>
                          <a:latin typeface="+mn-lt"/>
                          <a:ea typeface="+mn-ea"/>
                          <a:cs typeface="+mn-cs"/>
                        </a:rPr>
                        <a:t>329727</a:t>
                      </a:r>
                      <a:endParaRPr lang="zh-CN" sz="1100" dirty="0">
                        <a:effectLst/>
                        <a:latin typeface="Calibri"/>
                        <a:ea typeface="Calibri"/>
                        <a:cs typeface="Times New Roman"/>
                      </a:endParaRPr>
                    </a:p>
                  </a:txBody>
                  <a:tcPr marL="68580" marR="68580" marT="0" marB="0"/>
                </a:tc>
                <a:tc>
                  <a:txBody>
                    <a:bodyPr/>
                    <a:lstStyle/>
                    <a:p>
                      <a:pPr>
                        <a:lnSpc>
                          <a:spcPct val="150000"/>
                        </a:lnSpc>
                        <a:spcAft>
                          <a:spcPts val="1000"/>
                        </a:spcAft>
                        <a:tabLst>
                          <a:tab pos="228600" algn="dec"/>
                        </a:tabLst>
                      </a:pPr>
                      <a:r>
                        <a:rPr lang="zh-CN" sz="1200" dirty="0" smtClean="0">
                          <a:effectLst/>
                        </a:rPr>
                        <a:t>4</a:t>
                      </a:r>
                      <a:r>
                        <a:rPr lang="en-US" altLang="zh-CN" sz="1200" dirty="0" smtClean="0">
                          <a:effectLst/>
                        </a:rPr>
                        <a:t>4</a:t>
                      </a:r>
                      <a:r>
                        <a:rPr lang="zh-CN" sz="1200" dirty="0" smtClean="0">
                          <a:effectLst/>
                        </a:rPr>
                        <a:t>.</a:t>
                      </a:r>
                      <a:r>
                        <a:rPr lang="en-US" altLang="zh-CN" sz="1200" dirty="0" smtClean="0">
                          <a:effectLst/>
                        </a:rPr>
                        <a:t>2</a:t>
                      </a:r>
                      <a:endParaRPr lang="zh-CN" sz="1100" dirty="0">
                        <a:effectLst/>
                        <a:latin typeface="Calibri"/>
                        <a:ea typeface="Calibri"/>
                        <a:cs typeface="Times New Roman"/>
                      </a:endParaRPr>
                    </a:p>
                  </a:txBody>
                  <a:tcPr marL="68580" marR="68580" marT="0" marB="0"/>
                </a:tc>
              </a:tr>
              <a:tr h="470721">
                <a:tc>
                  <a:txBody>
                    <a:bodyPr/>
                    <a:lstStyle/>
                    <a:p>
                      <a:pPr>
                        <a:lnSpc>
                          <a:spcPct val="150000"/>
                        </a:lnSpc>
                        <a:spcAft>
                          <a:spcPts val="0"/>
                        </a:spcAft>
                      </a:pPr>
                      <a:r>
                        <a:rPr lang="en-US" sz="1200">
                          <a:effectLst/>
                        </a:rPr>
                        <a:t>    </a:t>
                      </a:r>
                      <a:r>
                        <a:rPr lang="zh-CN" sz="1200">
                          <a:effectLst/>
                        </a:rPr>
                        <a:t>固定资本形成总额</a:t>
                      </a:r>
                      <a:endParaRPr lang="zh-CN" sz="1000">
                        <a:effectLst/>
                        <a:latin typeface="Times New Roman"/>
                        <a:ea typeface="宋体"/>
                        <a:cs typeface="Times New Roman"/>
                      </a:endParaRPr>
                    </a:p>
                  </a:txBody>
                  <a:tcPr marL="68580" marR="68580" marT="0" marB="0"/>
                </a:tc>
                <a:tc>
                  <a:txBody>
                    <a:bodyPr/>
                    <a:lstStyle/>
                    <a:p>
                      <a:pPr>
                        <a:lnSpc>
                          <a:spcPct val="150000"/>
                        </a:lnSpc>
                        <a:spcAft>
                          <a:spcPts val="0"/>
                        </a:spcAft>
                      </a:pPr>
                      <a:r>
                        <a:rPr lang="zh-CN" sz="1200" dirty="0">
                          <a:effectLst/>
                        </a:rPr>
                        <a:t>    </a:t>
                      </a:r>
                      <a:r>
                        <a:rPr lang="en-US" altLang="zh-CN" sz="1200" dirty="0" smtClean="0">
                          <a:effectLst/>
                        </a:rPr>
                        <a:t>318912</a:t>
                      </a:r>
                      <a:endParaRPr lang="zh-CN" sz="1000" dirty="0">
                        <a:effectLst/>
                        <a:latin typeface="Times New Roman"/>
                        <a:ea typeface="宋体"/>
                        <a:cs typeface="Times New Roman"/>
                      </a:endParaRPr>
                    </a:p>
                  </a:txBody>
                  <a:tcPr marL="68580" marR="68580" marT="0" marB="0"/>
                </a:tc>
                <a:tc>
                  <a:txBody>
                    <a:bodyPr/>
                    <a:lstStyle/>
                    <a:p>
                      <a:pPr>
                        <a:lnSpc>
                          <a:spcPct val="150000"/>
                        </a:lnSpc>
                        <a:spcAft>
                          <a:spcPts val="0"/>
                        </a:spcAft>
                      </a:pPr>
                      <a:r>
                        <a:rPr lang="en-US" sz="1200" dirty="0">
                          <a:effectLst/>
                        </a:rPr>
                        <a:t>    </a:t>
                      </a:r>
                      <a:r>
                        <a:rPr lang="en-US" sz="1200" dirty="0" smtClean="0">
                          <a:effectLst/>
                        </a:rPr>
                        <a:t>42.7</a:t>
                      </a:r>
                      <a:endParaRPr lang="zh-CN" sz="1000" dirty="0">
                        <a:effectLst/>
                        <a:latin typeface="Times New Roman"/>
                        <a:ea typeface="宋体"/>
                        <a:cs typeface="Times New Roman"/>
                      </a:endParaRPr>
                    </a:p>
                  </a:txBody>
                  <a:tcPr marL="68580" marR="68580" marT="0" marB="0"/>
                </a:tc>
              </a:tr>
              <a:tr h="477553">
                <a:tc>
                  <a:txBody>
                    <a:bodyPr/>
                    <a:lstStyle/>
                    <a:p>
                      <a:pPr>
                        <a:lnSpc>
                          <a:spcPct val="150000"/>
                        </a:lnSpc>
                        <a:spcAft>
                          <a:spcPts val="0"/>
                        </a:spcAft>
                      </a:pPr>
                      <a:r>
                        <a:rPr lang="zh-CN" sz="1200">
                          <a:effectLst/>
                        </a:rPr>
                        <a:t>    存货变动</a:t>
                      </a:r>
                      <a:endParaRPr lang="zh-CN" sz="1000">
                        <a:effectLst/>
                        <a:latin typeface="Times New Roman"/>
                        <a:ea typeface="宋体"/>
                        <a:cs typeface="Times New Roman"/>
                      </a:endParaRPr>
                    </a:p>
                  </a:txBody>
                  <a:tcPr marL="68580" marR="68580" marT="0" marB="0"/>
                </a:tc>
                <a:tc>
                  <a:txBody>
                    <a:bodyPr/>
                    <a:lstStyle/>
                    <a:p>
                      <a:pPr>
                        <a:lnSpc>
                          <a:spcPct val="150000"/>
                        </a:lnSpc>
                        <a:spcAft>
                          <a:spcPts val="1000"/>
                        </a:spcAft>
                        <a:tabLst>
                          <a:tab pos="228600" algn="dec"/>
                        </a:tabLst>
                      </a:pPr>
                      <a:r>
                        <a:rPr lang="en-US" sz="1200" dirty="0">
                          <a:effectLst/>
                        </a:rPr>
                        <a:t>    </a:t>
                      </a:r>
                      <a:r>
                        <a:rPr lang="en-US" sz="1200" dirty="0" smtClean="0">
                          <a:effectLst/>
                        </a:rPr>
                        <a:t>10816</a:t>
                      </a:r>
                      <a:endParaRPr lang="zh-CN" sz="1100" dirty="0">
                        <a:effectLst/>
                        <a:latin typeface="Calibri"/>
                        <a:ea typeface="Calibri"/>
                        <a:cs typeface="Times New Roman"/>
                      </a:endParaRPr>
                    </a:p>
                  </a:txBody>
                  <a:tcPr marL="68580" marR="68580" marT="0" marB="0"/>
                </a:tc>
                <a:tc>
                  <a:txBody>
                    <a:bodyPr/>
                    <a:lstStyle/>
                    <a:p>
                      <a:pPr>
                        <a:lnSpc>
                          <a:spcPct val="150000"/>
                        </a:lnSpc>
                        <a:spcAft>
                          <a:spcPts val="1000"/>
                        </a:spcAft>
                        <a:tabLst>
                          <a:tab pos="228600" algn="dec"/>
                        </a:tabLst>
                      </a:pPr>
                      <a:r>
                        <a:rPr lang="zh-CN" sz="1200" dirty="0">
                          <a:effectLst/>
                        </a:rPr>
                        <a:t>     </a:t>
                      </a:r>
                      <a:r>
                        <a:rPr lang="en-US" altLang="zh-CN" sz="1200" dirty="0" smtClean="0">
                          <a:effectLst/>
                        </a:rPr>
                        <a:t>1.5</a:t>
                      </a:r>
                      <a:endParaRPr lang="zh-CN" sz="1100" dirty="0">
                        <a:effectLst/>
                        <a:latin typeface="Calibri"/>
                        <a:ea typeface="Calibri"/>
                        <a:cs typeface="Times New Roman"/>
                      </a:endParaRPr>
                    </a:p>
                  </a:txBody>
                  <a:tcPr marL="68580" marR="68580" marT="0" marB="0"/>
                </a:tc>
              </a:tr>
              <a:tr h="477553">
                <a:tc>
                  <a:txBody>
                    <a:bodyPr/>
                    <a:lstStyle/>
                    <a:p>
                      <a:pPr>
                        <a:lnSpc>
                          <a:spcPct val="150000"/>
                        </a:lnSpc>
                        <a:spcAft>
                          <a:spcPts val="0"/>
                        </a:spcAft>
                      </a:pPr>
                      <a:r>
                        <a:rPr lang="zh-CN" sz="1200">
                          <a:effectLst/>
                        </a:rPr>
                        <a:t>货物和服务净出口</a:t>
                      </a:r>
                      <a:endParaRPr lang="zh-CN" sz="1000">
                        <a:effectLst/>
                        <a:latin typeface="Times New Roman"/>
                        <a:ea typeface="宋体"/>
                        <a:cs typeface="Times New Roman"/>
                      </a:endParaRPr>
                    </a:p>
                  </a:txBody>
                  <a:tcPr marL="68580" marR="68580" marT="0" marB="0"/>
                </a:tc>
                <a:tc>
                  <a:txBody>
                    <a:bodyPr/>
                    <a:lstStyle/>
                    <a:p>
                      <a:pPr>
                        <a:lnSpc>
                          <a:spcPct val="150000"/>
                        </a:lnSpc>
                        <a:spcAft>
                          <a:spcPts val="1000"/>
                        </a:spcAft>
                        <a:tabLst>
                          <a:tab pos="228600" algn="dec"/>
                        </a:tabLst>
                      </a:pPr>
                      <a:r>
                        <a:rPr lang="en-US" altLang="zh-CN" sz="1200" dirty="0" smtClean="0">
                          <a:effectLst/>
                          <a:latin typeface="+mn-lt"/>
                          <a:ea typeface="+mn-ea"/>
                          <a:cs typeface="+mn-cs"/>
                        </a:rPr>
                        <a:t>16412</a:t>
                      </a:r>
                      <a:endParaRPr lang="zh-CN" sz="1100" dirty="0">
                        <a:effectLst/>
                        <a:latin typeface="Calibri"/>
                        <a:ea typeface="Calibri"/>
                        <a:cs typeface="Times New Roman"/>
                      </a:endParaRPr>
                    </a:p>
                  </a:txBody>
                  <a:tcPr marL="68580" marR="68580" marT="0" marB="0"/>
                </a:tc>
                <a:tc>
                  <a:txBody>
                    <a:bodyPr/>
                    <a:lstStyle/>
                    <a:p>
                      <a:pPr>
                        <a:lnSpc>
                          <a:spcPct val="150000"/>
                        </a:lnSpc>
                        <a:spcAft>
                          <a:spcPts val="1000"/>
                        </a:spcAft>
                        <a:tabLst>
                          <a:tab pos="228600" algn="dec"/>
                        </a:tabLst>
                      </a:pPr>
                      <a:r>
                        <a:rPr lang="en-US" altLang="zh-CN" sz="1200" dirty="0" smtClean="0">
                          <a:effectLst/>
                        </a:rPr>
                        <a:t>2</a:t>
                      </a:r>
                      <a:r>
                        <a:rPr lang="zh-CN" sz="1200" dirty="0" smtClean="0">
                          <a:effectLst/>
                        </a:rPr>
                        <a:t>.</a:t>
                      </a:r>
                      <a:r>
                        <a:rPr lang="en-US" altLang="zh-CN" sz="1200" dirty="0" smtClean="0">
                          <a:effectLst/>
                        </a:rPr>
                        <a:t>2</a:t>
                      </a:r>
                      <a:endParaRPr lang="zh-CN" sz="1100" dirty="0">
                        <a:effectLst/>
                        <a:latin typeface="Calibri"/>
                        <a:ea typeface="Calibri"/>
                        <a:cs typeface="Times New Roman"/>
                      </a:endParaRPr>
                    </a:p>
                  </a:txBody>
                  <a:tcPr marL="68580" marR="68580" marT="0" marB="0"/>
                </a:tc>
              </a:tr>
              <a:tr h="477553">
                <a:tc>
                  <a:txBody>
                    <a:bodyPr/>
                    <a:lstStyle/>
                    <a:p>
                      <a:pPr>
                        <a:lnSpc>
                          <a:spcPct val="150000"/>
                        </a:lnSpc>
                        <a:spcAft>
                          <a:spcPts val="0"/>
                        </a:spcAft>
                      </a:pPr>
                      <a:r>
                        <a:rPr lang="zh-CN" sz="1200">
                          <a:effectLst/>
                        </a:rPr>
                        <a:t>总计</a:t>
                      </a:r>
                      <a:endParaRPr lang="zh-CN" sz="1000">
                        <a:effectLst/>
                        <a:latin typeface="Times New Roman"/>
                        <a:ea typeface="宋体"/>
                        <a:cs typeface="Times New Roman"/>
                      </a:endParaRPr>
                    </a:p>
                  </a:txBody>
                  <a:tcPr marL="68580" marR="68580" marT="0" marB="0"/>
                </a:tc>
                <a:tc>
                  <a:txBody>
                    <a:bodyPr/>
                    <a:lstStyle/>
                    <a:p>
                      <a:pPr>
                        <a:lnSpc>
                          <a:spcPct val="150000"/>
                        </a:lnSpc>
                        <a:spcAft>
                          <a:spcPts val="1000"/>
                        </a:spcAft>
                        <a:tabLst>
                          <a:tab pos="228600" algn="dec"/>
                        </a:tabLst>
                      </a:pPr>
                      <a:r>
                        <a:rPr lang="en-US" altLang="zh-CN" sz="1200" dirty="0" smtClean="0">
                          <a:effectLst/>
                          <a:latin typeface="+mn-lt"/>
                          <a:ea typeface="+mn-ea"/>
                          <a:cs typeface="+mn-cs"/>
                        </a:rPr>
                        <a:t>746315</a:t>
                      </a:r>
                      <a:endParaRPr lang="zh-CN" sz="1100" dirty="0">
                        <a:effectLst/>
                        <a:latin typeface="Calibri"/>
                        <a:ea typeface="Calibri"/>
                        <a:cs typeface="Times New Roman"/>
                      </a:endParaRPr>
                    </a:p>
                  </a:txBody>
                  <a:tcPr marL="68580" marR="68580" marT="0" marB="0"/>
                </a:tc>
                <a:tc>
                  <a:txBody>
                    <a:bodyPr/>
                    <a:lstStyle/>
                    <a:p>
                      <a:pPr>
                        <a:lnSpc>
                          <a:spcPct val="150000"/>
                        </a:lnSpc>
                        <a:spcAft>
                          <a:spcPts val="1000"/>
                        </a:spcAft>
                        <a:tabLst>
                          <a:tab pos="228600" algn="dec"/>
                        </a:tabLst>
                      </a:pPr>
                      <a:r>
                        <a:rPr lang="zh-CN" sz="1200" dirty="0">
                          <a:effectLst/>
                        </a:rPr>
                        <a:t>100</a:t>
                      </a:r>
                      <a:endParaRPr lang="zh-CN" sz="1100" dirty="0">
                        <a:effectLst/>
                        <a:latin typeface="Calibri"/>
                        <a:ea typeface="Calibri"/>
                        <a:cs typeface="Times New Roman"/>
                      </a:endParaRPr>
                    </a:p>
                  </a:txBody>
                  <a:tcPr marL="68580" marR="68580" marT="0" marB="0"/>
                </a:tc>
              </a:tr>
            </a:tbl>
          </a:graphicData>
        </a:graphic>
      </p:graphicFrame>
      <p:sp>
        <p:nvSpPr>
          <p:cNvPr id="3" name="页脚占位符 2"/>
          <p:cNvSpPr>
            <a:spLocks noGrp="1"/>
          </p:cNvSpPr>
          <p:nvPr>
            <p:ph type="ftr" sz="quarter" idx="11"/>
          </p:nvPr>
        </p:nvSpPr>
        <p:spPr/>
        <p:txBody>
          <a:bodyPr/>
          <a:lstStyle/>
          <a:p>
            <a:pPr>
              <a:defRPr/>
            </a:pPr>
            <a:r>
              <a:rPr lang="zh-CN" altLang="en-US" smtClean="0"/>
              <a:t>第二讲 总产出及其衡量</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2979"/>
                                        </p:tgtEl>
                                        <p:attrNameLst>
                                          <p:attrName>style.visibility</p:attrName>
                                        </p:attrNameLst>
                                      </p:cBhvr>
                                      <p:to>
                                        <p:strVal val="visible"/>
                                      </p:to>
                                    </p:set>
                                    <p:animEffect transition="in" filter="blinds(horizontal)">
                                      <p:cBhvr>
                                        <p:cTn id="7" dur="500"/>
                                        <p:tgtEl>
                                          <p:spTgt spid="82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7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82" name="Rectangle 2"/>
          <p:cNvSpPr>
            <a:spLocks noGrp="1" noChangeArrowheads="1"/>
          </p:cNvSpPr>
          <p:nvPr>
            <p:ph type="title"/>
          </p:nvPr>
        </p:nvSpPr>
        <p:spPr>
          <a:xfrm>
            <a:off x="1403648" y="260648"/>
            <a:ext cx="4690864" cy="994122"/>
          </a:xfrm>
        </p:spPr>
        <p:txBody>
          <a:bodyPr/>
          <a:lstStyle/>
          <a:p>
            <a:pPr algn="l"/>
            <a:r>
              <a:rPr lang="zh-CN" altLang="en-US" sz="3200" b="1" dirty="0"/>
              <a:t>三、总产出核算的校正</a:t>
            </a:r>
          </a:p>
        </p:txBody>
      </p:sp>
      <p:sp>
        <p:nvSpPr>
          <p:cNvPr id="1607683" name="Rectangle 3"/>
          <p:cNvSpPr>
            <a:spLocks noGrp="1" noChangeArrowheads="1"/>
          </p:cNvSpPr>
          <p:nvPr>
            <p:ph type="body" idx="1"/>
          </p:nvPr>
        </p:nvSpPr>
        <p:spPr>
          <a:xfrm>
            <a:off x="179512" y="1772816"/>
            <a:ext cx="8784976" cy="3528392"/>
          </a:xfrm>
        </p:spPr>
        <p:txBody>
          <a:bodyPr/>
          <a:lstStyle/>
          <a:p>
            <a:pPr>
              <a:lnSpc>
                <a:spcPct val="80000"/>
              </a:lnSpc>
              <a:buFontTx/>
              <a:buNone/>
            </a:pPr>
            <a:r>
              <a:rPr lang="en-US" altLang="zh-CN" sz="2800" b="1" dirty="0">
                <a:latin typeface="Times New Roman" pitchFamily="18" charset="0"/>
              </a:rPr>
              <a:t>1. </a:t>
            </a:r>
            <a:r>
              <a:rPr lang="zh-CN" altLang="en-US" sz="2800" b="1" dirty="0">
                <a:latin typeface="Times New Roman" pitchFamily="18" charset="0"/>
              </a:rPr>
              <a:t>消费价格平减指数</a:t>
            </a:r>
          </a:p>
          <a:p>
            <a:pPr>
              <a:lnSpc>
                <a:spcPct val="80000"/>
              </a:lnSpc>
              <a:buFontTx/>
              <a:buNone/>
            </a:pPr>
            <a:r>
              <a:rPr lang="zh-CN" altLang="en-US" sz="1700" b="1" dirty="0">
                <a:latin typeface="Times New Roman" pitchFamily="18" charset="0"/>
              </a:rPr>
              <a:t>    </a:t>
            </a:r>
            <a:r>
              <a:rPr lang="zh-CN" altLang="en-US" sz="2400" b="1" dirty="0">
                <a:latin typeface="Times New Roman" pitchFamily="18" charset="0"/>
              </a:rPr>
              <a:t>名义国内生产总值：</a:t>
            </a:r>
            <a:r>
              <a:rPr lang="zh-CN" altLang="en-US" sz="2400" dirty="0">
                <a:latin typeface="Times New Roman" pitchFamily="18" charset="0"/>
              </a:rPr>
              <a:t>用当期市场价格计算，没有扣减物价</a:t>
            </a:r>
            <a:r>
              <a:rPr lang="zh-CN" altLang="en-US" sz="2400" dirty="0" smtClean="0">
                <a:latin typeface="Times New Roman" pitchFamily="18" charset="0"/>
              </a:rPr>
              <a:t>上涨   </a:t>
            </a:r>
            <a:endParaRPr lang="en-US" altLang="zh-CN" sz="2400" dirty="0" smtClean="0">
              <a:latin typeface="Times New Roman" pitchFamily="18" charset="0"/>
            </a:endParaRPr>
          </a:p>
          <a:p>
            <a:pPr>
              <a:lnSpc>
                <a:spcPct val="80000"/>
              </a:lnSpc>
              <a:buFontTx/>
              <a:buNone/>
            </a:pPr>
            <a:r>
              <a:rPr lang="en-US" altLang="zh-CN" sz="2400" dirty="0" smtClean="0">
                <a:latin typeface="Times New Roman" pitchFamily="18" charset="0"/>
              </a:rPr>
              <a:t>                                        </a:t>
            </a:r>
            <a:r>
              <a:rPr lang="zh-CN" altLang="en-US" sz="2400" dirty="0" smtClean="0">
                <a:latin typeface="Times New Roman" pitchFamily="18" charset="0"/>
              </a:rPr>
              <a:t>因素</a:t>
            </a:r>
            <a:r>
              <a:rPr lang="zh-CN" altLang="en-US" sz="2400" dirty="0">
                <a:latin typeface="Times New Roman" pitchFamily="18" charset="0"/>
              </a:rPr>
              <a:t>。</a:t>
            </a:r>
          </a:p>
          <a:p>
            <a:pPr>
              <a:lnSpc>
                <a:spcPct val="80000"/>
              </a:lnSpc>
              <a:buFontTx/>
              <a:buNone/>
            </a:pPr>
            <a:r>
              <a:rPr lang="zh-CN" altLang="en-US" sz="2400" b="1" dirty="0">
                <a:latin typeface="Times New Roman" pitchFamily="18" charset="0"/>
              </a:rPr>
              <a:t>    实际国内生产总值：</a:t>
            </a:r>
            <a:r>
              <a:rPr lang="zh-CN" altLang="en-US" sz="2400" dirty="0">
                <a:latin typeface="Times New Roman" pitchFamily="18" charset="0"/>
              </a:rPr>
              <a:t>用某一基期的市场价格计算，扣减物价</a:t>
            </a:r>
            <a:r>
              <a:rPr lang="zh-CN" altLang="en-US" sz="2400" dirty="0" smtClean="0">
                <a:latin typeface="Times New Roman" pitchFamily="18" charset="0"/>
              </a:rPr>
              <a:t>上  </a:t>
            </a:r>
            <a:endParaRPr lang="en-US" altLang="zh-CN" sz="2400" dirty="0" smtClean="0">
              <a:latin typeface="Times New Roman" pitchFamily="18" charset="0"/>
            </a:endParaRPr>
          </a:p>
          <a:p>
            <a:pPr>
              <a:lnSpc>
                <a:spcPct val="80000"/>
              </a:lnSpc>
              <a:buFontTx/>
              <a:buNone/>
            </a:pPr>
            <a:r>
              <a:rPr lang="en-US" altLang="zh-CN" sz="2400" dirty="0" smtClean="0">
                <a:latin typeface="Times New Roman" pitchFamily="18" charset="0"/>
              </a:rPr>
              <a:t>                                        </a:t>
            </a:r>
            <a:r>
              <a:rPr lang="zh-CN" altLang="en-US" sz="2400" dirty="0" smtClean="0">
                <a:latin typeface="Times New Roman" pitchFamily="18" charset="0"/>
              </a:rPr>
              <a:t>涨</a:t>
            </a:r>
            <a:r>
              <a:rPr lang="zh-CN" altLang="en-US" sz="2400" dirty="0">
                <a:latin typeface="Times New Roman" pitchFamily="18" charset="0"/>
              </a:rPr>
              <a:t>因素。</a:t>
            </a:r>
          </a:p>
          <a:p>
            <a:pPr>
              <a:lnSpc>
                <a:spcPct val="80000"/>
              </a:lnSpc>
              <a:buFontTx/>
              <a:buNone/>
            </a:pPr>
            <a:r>
              <a:rPr lang="zh-CN" altLang="en-US" sz="2400" b="1" dirty="0">
                <a:latin typeface="Times New Roman" pitchFamily="18" charset="0"/>
              </a:rPr>
              <a:t>    </a:t>
            </a:r>
            <a:r>
              <a:rPr lang="zh-CN" altLang="en-US" sz="2400" dirty="0">
                <a:latin typeface="Times New Roman" pitchFamily="18" charset="0"/>
              </a:rPr>
              <a:t>名义国内生产总值</a:t>
            </a:r>
            <a:r>
              <a:rPr lang="en-US" altLang="zh-CN" sz="2400" dirty="0">
                <a:latin typeface="Times New Roman" pitchFamily="18" charset="0"/>
              </a:rPr>
              <a:t>/</a:t>
            </a:r>
            <a:r>
              <a:rPr lang="zh-CN" altLang="en-US" sz="2400" dirty="0">
                <a:latin typeface="Times New Roman" pitchFamily="18" charset="0"/>
              </a:rPr>
              <a:t>实际国内生产总值</a:t>
            </a:r>
            <a:r>
              <a:rPr lang="en-US" altLang="zh-CN" sz="2400" dirty="0">
                <a:latin typeface="Times New Roman" pitchFamily="18" charset="0"/>
              </a:rPr>
              <a:t>=</a:t>
            </a:r>
            <a:r>
              <a:rPr lang="zh-CN" altLang="en-US" sz="2400" dirty="0">
                <a:latin typeface="Times New Roman" pitchFamily="18" charset="0"/>
              </a:rPr>
              <a:t>消费价格平减指数（通货膨胀率）</a:t>
            </a:r>
          </a:p>
          <a:p>
            <a:pPr>
              <a:lnSpc>
                <a:spcPct val="80000"/>
              </a:lnSpc>
              <a:buFontTx/>
              <a:buNone/>
            </a:pPr>
            <a:r>
              <a:rPr lang="zh-CN" altLang="en-US" sz="2400" dirty="0">
                <a:latin typeface="Times New Roman" pitchFamily="18" charset="0"/>
              </a:rPr>
              <a:t>           名义</a:t>
            </a:r>
            <a:r>
              <a:rPr lang="en-US" altLang="zh-CN" sz="2400" dirty="0">
                <a:latin typeface="Times New Roman" pitchFamily="18" charset="0"/>
              </a:rPr>
              <a:t>GDP=</a:t>
            </a:r>
            <a:r>
              <a:rPr lang="zh-CN" altLang="en-US" sz="2400" dirty="0">
                <a:latin typeface="Times New Roman" pitchFamily="18" charset="0"/>
              </a:rPr>
              <a:t>实际</a:t>
            </a:r>
            <a:r>
              <a:rPr lang="en-US" altLang="zh-CN" sz="2400" dirty="0">
                <a:latin typeface="Times New Roman" pitchFamily="18" charset="0"/>
              </a:rPr>
              <a:t>GDP×</a:t>
            </a:r>
            <a:r>
              <a:rPr lang="zh-CN" altLang="en-US" sz="2400" dirty="0">
                <a:latin typeface="Times New Roman" pitchFamily="18" charset="0"/>
              </a:rPr>
              <a:t>消费价格平减指数（通货膨胀率）</a:t>
            </a:r>
          </a:p>
          <a:p>
            <a:pPr>
              <a:lnSpc>
                <a:spcPct val="80000"/>
              </a:lnSpc>
              <a:buFontTx/>
              <a:buNone/>
            </a:pPr>
            <a:r>
              <a:rPr lang="zh-CN" altLang="en-US" sz="2400" dirty="0">
                <a:latin typeface="Times New Roman" pitchFamily="18" charset="0"/>
              </a:rPr>
              <a:t>           实际</a:t>
            </a:r>
            <a:r>
              <a:rPr lang="en-US" altLang="zh-CN" sz="2400" dirty="0">
                <a:latin typeface="Times New Roman" pitchFamily="18" charset="0"/>
              </a:rPr>
              <a:t>GDP=</a:t>
            </a:r>
            <a:r>
              <a:rPr lang="zh-CN" altLang="en-US" sz="2400" dirty="0">
                <a:latin typeface="Times New Roman" pitchFamily="18" charset="0"/>
              </a:rPr>
              <a:t>名义</a:t>
            </a:r>
            <a:r>
              <a:rPr lang="en-US" altLang="zh-CN" sz="2400" dirty="0">
                <a:latin typeface="Times New Roman" pitchFamily="18" charset="0"/>
              </a:rPr>
              <a:t>GDP /  </a:t>
            </a:r>
            <a:r>
              <a:rPr lang="zh-CN" altLang="en-US" sz="2400" dirty="0">
                <a:latin typeface="Times New Roman" pitchFamily="18" charset="0"/>
              </a:rPr>
              <a:t>消费价格平减指数（通货膨胀率）</a:t>
            </a:r>
          </a:p>
          <a:p>
            <a:pPr>
              <a:lnSpc>
                <a:spcPct val="80000"/>
              </a:lnSpc>
              <a:buFontTx/>
              <a:buNone/>
            </a:pPr>
            <a:endParaRPr lang="zh-CN" altLang="en-US" sz="1600" dirty="0">
              <a:latin typeface="Times New Roman" pitchFamily="18" charset="0"/>
            </a:endParaRPr>
          </a:p>
        </p:txBody>
      </p:sp>
      <p:sp>
        <p:nvSpPr>
          <p:cNvPr id="5" name="页脚占位符 4"/>
          <p:cNvSpPr>
            <a:spLocks noGrp="1"/>
          </p:cNvSpPr>
          <p:nvPr>
            <p:ph type="ftr" sz="quarter" idx="11"/>
          </p:nvPr>
        </p:nvSpPr>
        <p:spPr/>
        <p:txBody>
          <a:bodyPr/>
          <a:lstStyle/>
          <a:p>
            <a:pPr>
              <a:defRPr/>
            </a:pPr>
            <a:r>
              <a:rPr lang="zh-CN" altLang="en-US" smtClean="0"/>
              <a:t>第二讲 总产出及其衡量</a:t>
            </a:r>
            <a:endParaRPr lang="en-US" altLang="zh-CN"/>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6174" y="404664"/>
            <a:ext cx="8388226" cy="5759152"/>
          </a:xfrm>
        </p:spPr>
        <p:txBody>
          <a:bodyPr/>
          <a:lstStyle/>
          <a:p>
            <a:pPr>
              <a:lnSpc>
                <a:spcPct val="90000"/>
              </a:lnSpc>
              <a:buFontTx/>
              <a:buNone/>
            </a:pPr>
            <a:r>
              <a:rPr lang="en-US" altLang="zh-CN" sz="2800" b="1" dirty="0" smtClean="0">
                <a:latin typeface="Times New Roman" pitchFamily="18" charset="0"/>
              </a:rPr>
              <a:t>2. </a:t>
            </a:r>
            <a:r>
              <a:rPr lang="zh-CN" altLang="en-US" sz="2800" b="1" dirty="0" smtClean="0">
                <a:latin typeface="Times New Roman" pitchFamily="18" charset="0"/>
              </a:rPr>
              <a:t>购买力平价</a:t>
            </a:r>
            <a:r>
              <a:rPr lang="zh-CN" altLang="en-US" sz="2800" dirty="0" smtClean="0">
                <a:latin typeface="Verdana" pitchFamily="34" charset="0"/>
              </a:rPr>
              <a:t>（ </a:t>
            </a:r>
            <a:r>
              <a:rPr lang="en-US" altLang="zh-CN" sz="2800" dirty="0" smtClean="0">
                <a:latin typeface="Verdana" pitchFamily="34" charset="0"/>
              </a:rPr>
              <a:t>Purchasing Power Parity </a:t>
            </a:r>
            <a:r>
              <a:rPr lang="zh-CN" altLang="en-US" sz="2800" dirty="0" smtClean="0">
                <a:latin typeface="Verdana" pitchFamily="34" charset="0"/>
              </a:rPr>
              <a:t>）</a:t>
            </a:r>
            <a:r>
              <a:rPr lang="zh-CN" altLang="en-US" sz="2800" b="1" dirty="0" smtClean="0">
                <a:latin typeface="Times New Roman" pitchFamily="18" charset="0"/>
              </a:rPr>
              <a:t>：</a:t>
            </a:r>
          </a:p>
          <a:p>
            <a:pPr>
              <a:lnSpc>
                <a:spcPct val="90000"/>
              </a:lnSpc>
              <a:buFontTx/>
              <a:buNone/>
            </a:pPr>
            <a:r>
              <a:rPr lang="zh-CN" altLang="en-US" sz="2400" b="1" dirty="0" smtClean="0">
                <a:latin typeface="+mn-ea"/>
              </a:rPr>
              <a:t>      </a:t>
            </a:r>
            <a:r>
              <a:rPr lang="zh-CN" altLang="en-US" sz="2400" dirty="0" smtClean="0">
                <a:latin typeface="+mn-ea"/>
              </a:rPr>
              <a:t>以实际购买力计算的两个国家不同货币之间的比例，简称</a:t>
            </a:r>
            <a:r>
              <a:rPr lang="en-US" altLang="zh-CN" sz="2400" dirty="0" smtClean="0">
                <a:latin typeface="+mn-ea"/>
              </a:rPr>
              <a:t>PPP</a:t>
            </a:r>
            <a:r>
              <a:rPr lang="zh-CN" altLang="en-US" sz="2400" dirty="0" smtClean="0">
                <a:latin typeface="+mn-ea"/>
              </a:rPr>
              <a:t>。</a:t>
            </a:r>
          </a:p>
          <a:p>
            <a:pPr>
              <a:lnSpc>
                <a:spcPct val="90000"/>
              </a:lnSpc>
              <a:buFontTx/>
              <a:buNone/>
            </a:pPr>
            <a:r>
              <a:rPr lang="zh-CN" altLang="en-US" sz="2400" dirty="0" smtClean="0">
                <a:latin typeface="+mn-ea"/>
              </a:rPr>
              <a:t>      其计算方法大致为：选取典型的商品与劳务作为比较样本，再用两个国家不同的货币与市场价格分别加权计算样本的价格总额，价格总额的比例就是体现两国货币实际购买力的换算率，即购买力平价。</a:t>
            </a:r>
          </a:p>
          <a:p>
            <a:pPr>
              <a:lnSpc>
                <a:spcPct val="90000"/>
              </a:lnSpc>
              <a:buFontTx/>
              <a:buNone/>
            </a:pPr>
            <a:r>
              <a:rPr lang="zh-CN" altLang="en-US" sz="2400" dirty="0" smtClean="0">
                <a:latin typeface="+mn-ea"/>
              </a:rPr>
              <a:t>       如果中国市场上用人民币购买大米为每吨</a:t>
            </a:r>
            <a:r>
              <a:rPr lang="en-US" altLang="zh-CN" sz="2400" dirty="0" smtClean="0">
                <a:latin typeface="+mn-ea"/>
              </a:rPr>
              <a:t>2000</a:t>
            </a:r>
            <a:r>
              <a:rPr lang="zh-CN" altLang="en-US" sz="2400" dirty="0" smtClean="0">
                <a:latin typeface="+mn-ea"/>
              </a:rPr>
              <a:t>元、猪肉为每吨</a:t>
            </a:r>
            <a:r>
              <a:rPr lang="en-US" altLang="zh-CN" sz="2400" dirty="0" smtClean="0">
                <a:latin typeface="+mn-ea"/>
              </a:rPr>
              <a:t>10000</a:t>
            </a:r>
            <a:r>
              <a:rPr lang="zh-CN" altLang="en-US" sz="2400" dirty="0" smtClean="0">
                <a:latin typeface="+mn-ea"/>
              </a:rPr>
              <a:t>元、</a:t>
            </a:r>
            <a:r>
              <a:rPr lang="en-US" altLang="zh-CN" sz="2400" dirty="0" smtClean="0">
                <a:latin typeface="+mn-ea"/>
              </a:rPr>
              <a:t>29</a:t>
            </a:r>
            <a:r>
              <a:rPr lang="zh-CN" altLang="en-US" sz="2400" dirty="0" smtClean="0">
                <a:latin typeface="+mn-ea"/>
              </a:rPr>
              <a:t>英寸彩色电视机为每台</a:t>
            </a:r>
            <a:r>
              <a:rPr lang="en-US" altLang="zh-CN" sz="2400" dirty="0" smtClean="0">
                <a:latin typeface="+mn-ea"/>
              </a:rPr>
              <a:t>8000</a:t>
            </a:r>
            <a:r>
              <a:rPr lang="zh-CN" altLang="en-US" sz="2400" dirty="0" smtClean="0">
                <a:latin typeface="+mn-ea"/>
              </a:rPr>
              <a:t>元、</a:t>
            </a:r>
            <a:r>
              <a:rPr lang="en-US" altLang="zh-CN" sz="2400" dirty="0" smtClean="0">
                <a:latin typeface="+mn-ea"/>
              </a:rPr>
              <a:t>2.8</a:t>
            </a:r>
            <a:r>
              <a:rPr lang="zh-CN" altLang="en-US" sz="2400" dirty="0" smtClean="0">
                <a:latin typeface="+mn-ea"/>
              </a:rPr>
              <a:t>立升排气量的轿车为每辆</a:t>
            </a:r>
            <a:r>
              <a:rPr lang="en-US" altLang="zh-CN" sz="2400" dirty="0" smtClean="0">
                <a:latin typeface="+mn-ea"/>
              </a:rPr>
              <a:t>100000</a:t>
            </a:r>
            <a:r>
              <a:rPr lang="zh-CN" altLang="en-US" sz="2400" dirty="0" smtClean="0">
                <a:latin typeface="+mn-ea"/>
              </a:rPr>
              <a:t>元，购买价格总额为</a:t>
            </a:r>
            <a:r>
              <a:rPr lang="en-US" altLang="zh-CN" sz="2400" dirty="0" smtClean="0">
                <a:latin typeface="+mn-ea"/>
              </a:rPr>
              <a:t>120000</a:t>
            </a:r>
            <a:r>
              <a:rPr lang="zh-CN" altLang="en-US" sz="2400" dirty="0" smtClean="0">
                <a:latin typeface="+mn-ea"/>
              </a:rPr>
              <a:t>元；美国市场上用美元购买大米为每吨</a:t>
            </a:r>
            <a:r>
              <a:rPr lang="en-US" altLang="zh-CN" sz="2400" dirty="0" smtClean="0">
                <a:latin typeface="+mn-ea"/>
              </a:rPr>
              <a:t>4000</a:t>
            </a:r>
            <a:r>
              <a:rPr lang="zh-CN" altLang="en-US" sz="2400" dirty="0" smtClean="0">
                <a:latin typeface="+mn-ea"/>
              </a:rPr>
              <a:t>元、猪肉为每吨</a:t>
            </a:r>
            <a:r>
              <a:rPr lang="en-US" altLang="zh-CN" sz="2400" dirty="0" smtClean="0">
                <a:latin typeface="+mn-ea"/>
              </a:rPr>
              <a:t>20000</a:t>
            </a:r>
            <a:r>
              <a:rPr lang="zh-CN" altLang="en-US" sz="2400" dirty="0" smtClean="0">
                <a:latin typeface="+mn-ea"/>
              </a:rPr>
              <a:t>元、</a:t>
            </a:r>
            <a:r>
              <a:rPr lang="en-US" altLang="zh-CN" sz="2400" dirty="0" smtClean="0">
                <a:latin typeface="+mn-ea"/>
              </a:rPr>
              <a:t>29</a:t>
            </a:r>
            <a:r>
              <a:rPr lang="zh-CN" altLang="en-US" sz="2400" dirty="0" smtClean="0">
                <a:latin typeface="+mn-ea"/>
              </a:rPr>
              <a:t>英寸彩色电视机为每台</a:t>
            </a:r>
            <a:r>
              <a:rPr lang="en-US" altLang="zh-CN" sz="2400" dirty="0" smtClean="0">
                <a:latin typeface="+mn-ea"/>
              </a:rPr>
              <a:t>1000</a:t>
            </a:r>
            <a:r>
              <a:rPr lang="zh-CN" altLang="en-US" sz="2400" dirty="0" smtClean="0">
                <a:latin typeface="+mn-ea"/>
              </a:rPr>
              <a:t>元、</a:t>
            </a:r>
            <a:r>
              <a:rPr lang="en-US" altLang="zh-CN" sz="2400" dirty="0" smtClean="0">
                <a:latin typeface="+mn-ea"/>
              </a:rPr>
              <a:t>2.8</a:t>
            </a:r>
            <a:r>
              <a:rPr lang="zh-CN" altLang="en-US" sz="2400" dirty="0" smtClean="0">
                <a:latin typeface="+mn-ea"/>
              </a:rPr>
              <a:t>立升排气量的轿车为每辆</a:t>
            </a:r>
            <a:r>
              <a:rPr lang="en-US" altLang="zh-CN" sz="2400" dirty="0" smtClean="0">
                <a:latin typeface="+mn-ea"/>
              </a:rPr>
              <a:t>5000</a:t>
            </a:r>
            <a:r>
              <a:rPr lang="zh-CN" altLang="en-US" sz="2400" dirty="0" smtClean="0">
                <a:latin typeface="+mn-ea"/>
              </a:rPr>
              <a:t>元，购买价格总额为</a:t>
            </a:r>
            <a:r>
              <a:rPr lang="en-US" altLang="zh-CN" sz="2400" dirty="0" smtClean="0">
                <a:latin typeface="+mn-ea"/>
              </a:rPr>
              <a:t>30000</a:t>
            </a:r>
            <a:r>
              <a:rPr lang="zh-CN" altLang="en-US" sz="2400" dirty="0" smtClean="0">
                <a:latin typeface="+mn-ea"/>
              </a:rPr>
              <a:t>元。那么按购买力平价计算的美元与人民币的换算比例应为</a:t>
            </a:r>
            <a:r>
              <a:rPr lang="en-US" altLang="zh-CN" sz="2400" dirty="0" smtClean="0">
                <a:latin typeface="+mn-ea"/>
              </a:rPr>
              <a:t>1</a:t>
            </a:r>
            <a:r>
              <a:rPr lang="zh-CN" altLang="en-US" sz="2400" dirty="0" smtClean="0">
                <a:latin typeface="+mn-ea"/>
              </a:rPr>
              <a:t>美元 </a:t>
            </a:r>
            <a:r>
              <a:rPr lang="en-US" altLang="zh-CN" sz="2400" dirty="0" smtClean="0">
                <a:latin typeface="+mn-ea"/>
              </a:rPr>
              <a:t>= 4</a:t>
            </a:r>
            <a:r>
              <a:rPr lang="zh-CN" altLang="en-US" sz="2400" dirty="0" smtClean="0">
                <a:latin typeface="+mn-ea"/>
              </a:rPr>
              <a:t>元人民币。</a:t>
            </a:r>
          </a:p>
          <a:p>
            <a:endParaRPr lang="zh-CN" altLang="en-US" dirty="0"/>
          </a:p>
        </p:txBody>
      </p:sp>
      <p:sp>
        <p:nvSpPr>
          <p:cNvPr id="2" name="页脚占位符 1"/>
          <p:cNvSpPr>
            <a:spLocks noGrp="1"/>
          </p:cNvSpPr>
          <p:nvPr>
            <p:ph type="ftr" sz="quarter" idx="11"/>
          </p:nvPr>
        </p:nvSpPr>
        <p:spPr/>
        <p:txBody>
          <a:bodyPr/>
          <a:lstStyle/>
          <a:p>
            <a:pPr>
              <a:defRPr/>
            </a:pPr>
            <a:r>
              <a:rPr lang="zh-CN" altLang="en-US" smtClean="0"/>
              <a:t>第二讲 总产出及其衡量</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3.GDP</a:t>
            </a:r>
            <a:r>
              <a:rPr lang="zh-CN" altLang="en-US" dirty="0" smtClean="0"/>
              <a:t>指标的局限</a:t>
            </a:r>
            <a:endParaRPr lang="zh-CN" altLang="en-US" dirty="0"/>
          </a:p>
        </p:txBody>
      </p:sp>
      <p:sp>
        <p:nvSpPr>
          <p:cNvPr id="3" name="内容占位符 2"/>
          <p:cNvSpPr>
            <a:spLocks noGrp="1"/>
          </p:cNvSpPr>
          <p:nvPr>
            <p:ph idx="1"/>
          </p:nvPr>
        </p:nvSpPr>
        <p:spPr/>
        <p:txBody>
          <a:bodyPr/>
          <a:lstStyle/>
          <a:p>
            <a:pPr marL="273050" indent="-273050" algn="just" eaLnBrk="1" hangingPunct="1">
              <a:spcBef>
                <a:spcPts val="1800"/>
              </a:spcBef>
              <a:buClr>
                <a:srgbClr val="FF6600"/>
              </a:buClr>
              <a:buSzPct val="120000"/>
              <a:buFont typeface="Wingdings" pitchFamily="2" charset="2"/>
              <a:buChar char="§"/>
              <a:defRPr/>
            </a:pPr>
            <a:r>
              <a:rPr kumimoji="1" lang="en-US" altLang="zh-CN" sz="3200" dirty="0">
                <a:effectLst>
                  <a:outerShdw blurRad="38100" dist="38100" dir="2700000" algn="tl">
                    <a:srgbClr val="C0C0C0"/>
                  </a:outerShdw>
                </a:effectLst>
                <a:latin typeface="Times New Roman" pitchFamily="18" charset="0"/>
                <a:cs typeface="Times New Roman" pitchFamily="18" charset="0"/>
              </a:rPr>
              <a:t>GDP</a:t>
            </a:r>
            <a:r>
              <a:rPr kumimoji="1" lang="zh-CN" altLang="zh-CN" sz="3200" dirty="0">
                <a:effectLst>
                  <a:outerShdw blurRad="38100" dist="38100" dir="2700000" algn="tl">
                    <a:srgbClr val="C0C0C0"/>
                  </a:outerShdw>
                </a:effectLst>
                <a:latin typeface="Times New Roman" pitchFamily="18" charset="0"/>
                <a:cs typeface="Times New Roman" pitchFamily="18" charset="0"/>
              </a:rPr>
              <a:t>的水平受汇率影响</a:t>
            </a:r>
            <a:endParaRPr kumimoji="1" lang="zh-CN" altLang="en-US" sz="3200" dirty="0">
              <a:effectLst>
                <a:outerShdw blurRad="38100" dist="38100" dir="2700000" algn="tl">
                  <a:srgbClr val="C0C0C0"/>
                </a:outerShdw>
              </a:effectLst>
              <a:latin typeface="Times New Roman" pitchFamily="18" charset="0"/>
              <a:cs typeface="Times New Roman" pitchFamily="18" charset="0"/>
            </a:endParaRPr>
          </a:p>
          <a:p>
            <a:pPr marL="273050" indent="-273050" algn="just" eaLnBrk="1" hangingPunct="1">
              <a:spcBef>
                <a:spcPts val="1800"/>
              </a:spcBef>
              <a:buClr>
                <a:srgbClr val="FF6600"/>
              </a:buClr>
              <a:buSzPct val="120000"/>
              <a:buFont typeface="Wingdings" pitchFamily="2" charset="2"/>
              <a:buChar char="§"/>
              <a:defRPr/>
            </a:pPr>
            <a:r>
              <a:rPr kumimoji="1" lang="en-US" altLang="zh-CN" sz="3200" dirty="0">
                <a:effectLst>
                  <a:outerShdw blurRad="38100" dist="38100" dir="2700000" algn="tl">
                    <a:srgbClr val="C0C0C0"/>
                  </a:outerShdw>
                </a:effectLst>
                <a:latin typeface="Times New Roman" pitchFamily="18" charset="0"/>
                <a:cs typeface="Times New Roman" pitchFamily="18" charset="0"/>
              </a:rPr>
              <a:t>GDP</a:t>
            </a:r>
            <a:r>
              <a:rPr kumimoji="1" lang="zh-CN" altLang="en-US" sz="3200" dirty="0">
                <a:effectLst>
                  <a:outerShdw blurRad="38100" dist="38100" dir="2700000" algn="tl">
                    <a:srgbClr val="C0C0C0"/>
                  </a:outerShdw>
                </a:effectLst>
                <a:latin typeface="Times New Roman" pitchFamily="18" charset="0"/>
                <a:cs typeface="Times New Roman" pitchFamily="18" charset="0"/>
              </a:rPr>
              <a:t>不能完全反映福利水平</a:t>
            </a:r>
          </a:p>
          <a:p>
            <a:pPr marL="273050" indent="-273050" algn="just" eaLnBrk="1" hangingPunct="1">
              <a:spcBef>
                <a:spcPts val="1800"/>
              </a:spcBef>
              <a:buClr>
                <a:srgbClr val="FF6600"/>
              </a:buClr>
              <a:buSzPct val="120000"/>
              <a:buFont typeface="Wingdings" pitchFamily="2" charset="2"/>
              <a:buChar char="§"/>
              <a:defRPr/>
            </a:pPr>
            <a:r>
              <a:rPr kumimoji="1" lang="en-US" altLang="zh-CN" sz="3200" dirty="0">
                <a:effectLst>
                  <a:outerShdw blurRad="38100" dist="38100" dir="2700000" algn="tl">
                    <a:srgbClr val="C0C0C0"/>
                  </a:outerShdw>
                </a:effectLst>
                <a:latin typeface="Times New Roman" pitchFamily="18" charset="0"/>
                <a:cs typeface="Times New Roman" pitchFamily="18" charset="0"/>
              </a:rPr>
              <a:t>GDP</a:t>
            </a:r>
            <a:r>
              <a:rPr kumimoji="1" lang="zh-CN" altLang="en-US" sz="3200" dirty="0">
                <a:effectLst>
                  <a:outerShdw blurRad="38100" dist="38100" dir="2700000" algn="tl">
                    <a:srgbClr val="C0C0C0"/>
                  </a:outerShdw>
                </a:effectLst>
                <a:latin typeface="Times New Roman" pitchFamily="18" charset="0"/>
                <a:cs typeface="Times New Roman" pitchFamily="18" charset="0"/>
              </a:rPr>
              <a:t>没有包括非市场活动和地下经济</a:t>
            </a:r>
          </a:p>
          <a:p>
            <a:pPr marL="273050" indent="-273050" algn="just" eaLnBrk="1" hangingPunct="1">
              <a:spcBef>
                <a:spcPts val="1800"/>
              </a:spcBef>
              <a:buClr>
                <a:srgbClr val="FF6600"/>
              </a:buClr>
              <a:buSzPct val="120000"/>
              <a:buFont typeface="Wingdings" pitchFamily="2" charset="2"/>
              <a:buChar char="§"/>
              <a:defRPr/>
            </a:pPr>
            <a:r>
              <a:rPr kumimoji="1" lang="en-US" altLang="zh-CN" sz="3200" dirty="0">
                <a:effectLst>
                  <a:outerShdw blurRad="38100" dist="38100" dir="2700000" algn="tl">
                    <a:srgbClr val="C0C0C0"/>
                  </a:outerShdw>
                </a:effectLst>
                <a:latin typeface="Times New Roman" pitchFamily="18" charset="0"/>
                <a:cs typeface="Times New Roman" pitchFamily="18" charset="0"/>
              </a:rPr>
              <a:t>GDP</a:t>
            </a:r>
            <a:r>
              <a:rPr kumimoji="1" lang="zh-CN" altLang="en-US" sz="3200" dirty="0">
                <a:effectLst>
                  <a:outerShdw blurRad="38100" dist="38100" dir="2700000" algn="tl">
                    <a:srgbClr val="C0C0C0"/>
                  </a:outerShdw>
                </a:effectLst>
                <a:latin typeface="Times New Roman" pitchFamily="18" charset="0"/>
                <a:cs typeface="Times New Roman" pitchFamily="18" charset="0"/>
              </a:rPr>
              <a:t>没有考虑资源消耗和环境破坏</a:t>
            </a:r>
            <a:endParaRPr kumimoji="1" lang="en-US" altLang="zh-CN" sz="3200" dirty="0">
              <a:effectLst>
                <a:outerShdw blurRad="38100" dist="38100" dir="2700000" algn="tl">
                  <a:srgbClr val="C0C0C0"/>
                </a:outerShdw>
              </a:effectLst>
              <a:latin typeface="Times New Roman" pitchFamily="18" charset="0"/>
              <a:cs typeface="Times New Roman" pitchFamily="18" charset="0"/>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第二讲 总产出及其衡量</a:t>
            </a:r>
            <a:endParaRPr lang="en-US" altLang="zh-CN"/>
          </a:p>
        </p:txBody>
      </p:sp>
    </p:spTree>
    <p:extLst>
      <p:ext uri="{BB962C8B-B14F-4D97-AF65-F5344CB8AC3E}">
        <p14:creationId xmlns:p14="http://schemas.microsoft.com/office/powerpoint/2010/main" val="83851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8706" name="Rectangle 2"/>
          <p:cNvSpPr>
            <a:spLocks noGrp="1" noChangeArrowheads="1"/>
          </p:cNvSpPr>
          <p:nvPr>
            <p:ph type="title"/>
          </p:nvPr>
        </p:nvSpPr>
        <p:spPr>
          <a:xfrm>
            <a:off x="457200" y="274638"/>
            <a:ext cx="8229600" cy="490537"/>
          </a:xfrm>
        </p:spPr>
        <p:txBody>
          <a:bodyPr/>
          <a:lstStyle/>
          <a:p>
            <a:r>
              <a:rPr lang="zh-CN" altLang="en-US" sz="2700" b="1"/>
              <a:t>课堂作业</a:t>
            </a:r>
            <a:endParaRPr lang="zh-CN" altLang="en-US" sz="2700"/>
          </a:p>
        </p:txBody>
      </p:sp>
      <p:sp>
        <p:nvSpPr>
          <p:cNvPr id="1608708" name="Rectangle 4"/>
          <p:cNvSpPr>
            <a:spLocks noChangeArrowheads="1"/>
          </p:cNvSpPr>
          <p:nvPr/>
        </p:nvSpPr>
        <p:spPr bwMode="auto">
          <a:xfrm>
            <a:off x="468313" y="908050"/>
            <a:ext cx="8496300" cy="2665413"/>
          </a:xfrm>
          <a:prstGeom prst="rect">
            <a:avLst/>
          </a:prstGeom>
          <a:noFill/>
          <a:ln w="9525">
            <a:noFill/>
            <a:miter lim="800000"/>
            <a:headEnd/>
            <a:tailEnd/>
          </a:ln>
          <a:effectLst/>
        </p:spPr>
        <p:txBody>
          <a:bodyPr/>
          <a:lstStyle/>
          <a:p>
            <a:pPr marL="469900" indent="-469900">
              <a:spcBef>
                <a:spcPct val="20000"/>
              </a:spcBef>
              <a:buClr>
                <a:schemeClr val="accent2"/>
              </a:buClr>
              <a:buFont typeface="Wingdings" pitchFamily="2" charset="2"/>
              <a:buNone/>
            </a:pPr>
            <a:r>
              <a:rPr lang="zh-CN" altLang="en-US" sz="1800" dirty="0">
                <a:latin typeface="Verdana" pitchFamily="34" charset="0"/>
              </a:rPr>
              <a:t> </a:t>
            </a:r>
            <a:r>
              <a:rPr lang="en-US" altLang="zh-CN" sz="1600" dirty="0">
                <a:latin typeface="Verdana" pitchFamily="34" charset="0"/>
              </a:rPr>
              <a:t>1</a:t>
            </a:r>
            <a:r>
              <a:rPr lang="zh-CN" altLang="en-US" sz="1600" dirty="0">
                <a:latin typeface="Verdana" pitchFamily="34" charset="0"/>
              </a:rPr>
              <a:t>、</a:t>
            </a:r>
            <a:r>
              <a:rPr lang="zh-CN" altLang="en-US" sz="1600" dirty="0"/>
              <a:t>如果某一年份某国的最终消费为</a:t>
            </a:r>
            <a:r>
              <a:rPr lang="en-US" altLang="zh-CN" sz="1600" dirty="0"/>
              <a:t>8000</a:t>
            </a:r>
            <a:r>
              <a:rPr lang="zh-CN" altLang="en-US" sz="1600" dirty="0" smtClean="0"/>
              <a:t>亿元</a:t>
            </a:r>
            <a:r>
              <a:rPr lang="zh-CN" altLang="en-US" sz="1600" dirty="0"/>
              <a:t>，国内私人投资的总额为</a:t>
            </a:r>
            <a:r>
              <a:rPr lang="en-US" altLang="zh-CN" sz="1600" dirty="0"/>
              <a:t>5000</a:t>
            </a:r>
            <a:r>
              <a:rPr lang="zh-CN" altLang="en-US" sz="1600" dirty="0" smtClean="0"/>
              <a:t>亿元</a:t>
            </a:r>
            <a:r>
              <a:rPr lang="zh-CN" altLang="en-US" sz="1600" dirty="0"/>
              <a:t>（其中</a:t>
            </a:r>
            <a:r>
              <a:rPr lang="en-US" altLang="zh-CN" sz="1600" dirty="0"/>
              <a:t>1000</a:t>
            </a:r>
            <a:r>
              <a:rPr lang="zh-CN" altLang="en-US" sz="1600" dirty="0" smtClean="0"/>
              <a:t>亿元</a:t>
            </a:r>
            <a:r>
              <a:rPr lang="zh-CN" altLang="en-US" sz="1600" dirty="0"/>
              <a:t>为弥补当年消耗的固定资产），政府税收为</a:t>
            </a:r>
            <a:r>
              <a:rPr lang="en-US" altLang="zh-CN" sz="1600" dirty="0"/>
              <a:t>3000</a:t>
            </a:r>
            <a:r>
              <a:rPr lang="zh-CN" altLang="en-US" sz="1600" dirty="0" smtClean="0"/>
              <a:t>亿元（</a:t>
            </a:r>
            <a:r>
              <a:rPr lang="zh-CN" altLang="en-US" sz="1600" dirty="0"/>
              <a:t>其中间接税为</a:t>
            </a:r>
            <a:r>
              <a:rPr lang="en-US" altLang="zh-CN" sz="1600" dirty="0"/>
              <a:t>2000</a:t>
            </a:r>
            <a:r>
              <a:rPr lang="zh-CN" altLang="en-US" sz="1600" dirty="0" smtClean="0"/>
              <a:t>亿元</a:t>
            </a:r>
            <a:r>
              <a:rPr lang="zh-CN" altLang="en-US" sz="1600" dirty="0"/>
              <a:t>），政府支出为</a:t>
            </a:r>
            <a:r>
              <a:rPr lang="en-US" altLang="zh-CN" sz="1600" dirty="0"/>
              <a:t>3000</a:t>
            </a:r>
            <a:r>
              <a:rPr lang="zh-CN" altLang="en-US" sz="1600" dirty="0" smtClean="0"/>
              <a:t>亿元</a:t>
            </a:r>
            <a:r>
              <a:rPr lang="zh-CN" altLang="en-US" sz="1600" dirty="0"/>
              <a:t>（其中政府购买为</a:t>
            </a:r>
            <a:r>
              <a:rPr lang="en-US" altLang="zh-CN" sz="1600" dirty="0"/>
              <a:t>2500</a:t>
            </a:r>
            <a:r>
              <a:rPr lang="zh-CN" altLang="en-US" sz="1600" dirty="0" smtClean="0"/>
              <a:t>亿元</a:t>
            </a:r>
            <a:r>
              <a:rPr lang="zh-CN" altLang="en-US" sz="1600" dirty="0"/>
              <a:t>、政府转移支付为</a:t>
            </a:r>
            <a:r>
              <a:rPr lang="en-US" altLang="zh-CN" sz="1600" dirty="0"/>
              <a:t>500</a:t>
            </a:r>
            <a:r>
              <a:rPr lang="zh-CN" altLang="en-US" sz="1600" dirty="0" smtClean="0"/>
              <a:t>亿元</a:t>
            </a:r>
            <a:r>
              <a:rPr lang="zh-CN" altLang="en-US" sz="1600" dirty="0"/>
              <a:t>），出口为</a:t>
            </a:r>
            <a:r>
              <a:rPr lang="en-US" altLang="zh-CN" sz="1600" dirty="0"/>
              <a:t>2000</a:t>
            </a:r>
            <a:r>
              <a:rPr lang="zh-CN" altLang="en-US" sz="1600" dirty="0" smtClean="0"/>
              <a:t>亿元</a:t>
            </a:r>
            <a:r>
              <a:rPr lang="zh-CN" altLang="en-US" sz="1600" dirty="0"/>
              <a:t>，进口为</a:t>
            </a:r>
            <a:r>
              <a:rPr lang="en-US" altLang="zh-CN" sz="1600" dirty="0"/>
              <a:t>1500</a:t>
            </a:r>
            <a:r>
              <a:rPr lang="zh-CN" altLang="en-US" sz="1600" dirty="0" smtClean="0"/>
              <a:t>亿元</a:t>
            </a:r>
            <a:r>
              <a:rPr lang="zh-CN" altLang="en-US" sz="1600" dirty="0"/>
              <a:t>；根据以上数据计算该国的</a:t>
            </a:r>
            <a:r>
              <a:rPr lang="en-US" altLang="zh-CN" sz="1600" dirty="0"/>
              <a:t>GDP </a:t>
            </a:r>
            <a:r>
              <a:rPr lang="zh-CN" altLang="en-US" sz="1600" dirty="0"/>
              <a:t>、</a:t>
            </a:r>
            <a:r>
              <a:rPr lang="en-US" altLang="zh-CN" sz="1600" dirty="0"/>
              <a:t>NNP</a:t>
            </a:r>
            <a:r>
              <a:rPr lang="zh-CN" altLang="en-US" sz="1600" dirty="0"/>
              <a:t>、</a:t>
            </a:r>
            <a:r>
              <a:rPr lang="en-US" altLang="zh-CN" sz="1600" dirty="0"/>
              <a:t>NI</a:t>
            </a:r>
            <a:r>
              <a:rPr lang="zh-CN" altLang="en-US" sz="1600" dirty="0"/>
              <a:t>、</a:t>
            </a:r>
            <a:r>
              <a:rPr lang="en-US" altLang="zh-CN" sz="1600" dirty="0"/>
              <a:t>PI</a:t>
            </a:r>
            <a:r>
              <a:rPr lang="zh-CN" altLang="en-US" sz="1600" dirty="0"/>
              <a:t>与</a:t>
            </a:r>
            <a:r>
              <a:rPr lang="en-US" altLang="zh-CN" sz="1600" dirty="0"/>
              <a:t>DPI</a:t>
            </a:r>
            <a:r>
              <a:rPr lang="zh-CN" altLang="en-US" sz="1600" dirty="0"/>
              <a:t>。</a:t>
            </a:r>
          </a:p>
          <a:p>
            <a:pPr marL="469900" indent="-469900"/>
            <a:endParaRPr lang="zh-CN" altLang="en-US" sz="1600" dirty="0">
              <a:latin typeface="Arial" charset="0"/>
            </a:endParaRPr>
          </a:p>
          <a:p>
            <a:pPr marL="469900" indent="-469900"/>
            <a:r>
              <a:rPr lang="en-US" altLang="zh-CN" sz="1600" dirty="0">
                <a:latin typeface="Arial" charset="0"/>
              </a:rPr>
              <a:t> 2</a:t>
            </a:r>
            <a:r>
              <a:rPr lang="zh-CN" altLang="en-US" sz="1600" dirty="0">
                <a:latin typeface="Arial" charset="0"/>
              </a:rPr>
              <a:t>、设一经济社会生产五种产品，它们在</a:t>
            </a:r>
            <a:r>
              <a:rPr lang="en-US" altLang="zh-CN" sz="1600" dirty="0" smtClean="0">
                <a:latin typeface="Arial" charset="0"/>
              </a:rPr>
              <a:t>2010</a:t>
            </a:r>
            <a:r>
              <a:rPr lang="zh-CN" altLang="en-US" sz="1600" dirty="0" smtClean="0">
                <a:latin typeface="Arial" charset="0"/>
              </a:rPr>
              <a:t>年</a:t>
            </a:r>
            <a:r>
              <a:rPr lang="zh-CN" altLang="en-US" sz="1600" dirty="0">
                <a:latin typeface="Arial" charset="0"/>
              </a:rPr>
              <a:t>与</a:t>
            </a:r>
            <a:r>
              <a:rPr lang="en-US" altLang="zh-CN" sz="1600" dirty="0" smtClean="0">
                <a:latin typeface="Arial" charset="0"/>
              </a:rPr>
              <a:t>2012</a:t>
            </a:r>
            <a:r>
              <a:rPr lang="zh-CN" altLang="en-US" sz="1600" dirty="0">
                <a:latin typeface="Arial" charset="0"/>
              </a:rPr>
              <a:t>年的产量和价格如下表。试计算：</a:t>
            </a:r>
          </a:p>
          <a:p>
            <a:pPr marL="469900" indent="-469900"/>
            <a:r>
              <a:rPr lang="zh-CN" altLang="en-US" sz="1600" dirty="0">
                <a:latin typeface="Arial" charset="0"/>
              </a:rPr>
              <a:t>     （</a:t>
            </a:r>
            <a:r>
              <a:rPr lang="en-US" altLang="zh-CN" sz="1600" dirty="0">
                <a:latin typeface="Arial" charset="0"/>
              </a:rPr>
              <a:t>1</a:t>
            </a:r>
            <a:r>
              <a:rPr lang="zh-CN" altLang="en-US" sz="1600" dirty="0">
                <a:latin typeface="Arial" charset="0"/>
              </a:rPr>
              <a:t>）</a:t>
            </a:r>
            <a:r>
              <a:rPr lang="en-US" altLang="zh-CN" sz="1600" dirty="0" smtClean="0">
                <a:latin typeface="Arial" charset="0"/>
              </a:rPr>
              <a:t>2010</a:t>
            </a:r>
            <a:r>
              <a:rPr lang="zh-CN" altLang="en-US" sz="1600" dirty="0" smtClean="0">
                <a:latin typeface="Arial" charset="0"/>
              </a:rPr>
              <a:t>年</a:t>
            </a:r>
            <a:r>
              <a:rPr lang="zh-CN" altLang="en-US" sz="1600" dirty="0">
                <a:latin typeface="Arial" charset="0"/>
              </a:rPr>
              <a:t>和</a:t>
            </a:r>
            <a:r>
              <a:rPr lang="en-US" altLang="zh-CN" sz="1600" dirty="0" smtClean="0">
                <a:latin typeface="Arial" charset="0"/>
              </a:rPr>
              <a:t>2012</a:t>
            </a:r>
            <a:r>
              <a:rPr lang="zh-CN" altLang="en-US" sz="1600" dirty="0">
                <a:latin typeface="Arial" charset="0"/>
              </a:rPr>
              <a:t>年的名义国内生产总值；</a:t>
            </a:r>
          </a:p>
          <a:p>
            <a:pPr marL="469900" indent="-469900"/>
            <a:r>
              <a:rPr lang="zh-CN" altLang="en-US" sz="1600" dirty="0">
                <a:latin typeface="Arial" charset="0"/>
              </a:rPr>
              <a:t>     （</a:t>
            </a:r>
            <a:r>
              <a:rPr lang="en-US" altLang="zh-CN" sz="1600" dirty="0">
                <a:latin typeface="Arial" charset="0"/>
              </a:rPr>
              <a:t>2</a:t>
            </a:r>
            <a:r>
              <a:rPr lang="zh-CN" altLang="en-US" sz="1600" dirty="0">
                <a:latin typeface="Arial" charset="0"/>
              </a:rPr>
              <a:t>）如果以</a:t>
            </a:r>
            <a:r>
              <a:rPr lang="en-US" altLang="zh-CN" sz="1600" dirty="0" smtClean="0">
                <a:latin typeface="Arial" charset="0"/>
              </a:rPr>
              <a:t>2010</a:t>
            </a:r>
            <a:r>
              <a:rPr lang="zh-CN" altLang="en-US" sz="1600" dirty="0">
                <a:latin typeface="Arial" charset="0"/>
              </a:rPr>
              <a:t>年作为基年，则</a:t>
            </a:r>
            <a:r>
              <a:rPr lang="en-US" altLang="zh-CN" sz="1600" dirty="0" smtClean="0">
                <a:latin typeface="Arial" charset="0"/>
              </a:rPr>
              <a:t>2012</a:t>
            </a:r>
            <a:r>
              <a:rPr lang="zh-CN" altLang="en-US" sz="1600" dirty="0">
                <a:latin typeface="Arial" charset="0"/>
              </a:rPr>
              <a:t>年的实际国内生产总值为多少？</a:t>
            </a:r>
          </a:p>
          <a:p>
            <a:pPr marL="469900" indent="-469900"/>
            <a:r>
              <a:rPr lang="zh-CN" altLang="en-US" sz="1600" dirty="0">
                <a:latin typeface="Arial" charset="0"/>
              </a:rPr>
              <a:t>     （</a:t>
            </a:r>
            <a:r>
              <a:rPr lang="en-US" altLang="zh-CN" sz="1600" dirty="0">
                <a:latin typeface="Arial" charset="0"/>
              </a:rPr>
              <a:t>3</a:t>
            </a:r>
            <a:r>
              <a:rPr lang="zh-CN" altLang="en-US" sz="1600" dirty="0">
                <a:latin typeface="Arial" charset="0"/>
              </a:rPr>
              <a:t>）计算</a:t>
            </a:r>
            <a:r>
              <a:rPr lang="en-US" altLang="zh-CN" sz="1600" dirty="0" smtClean="0">
                <a:latin typeface="Arial" charset="0"/>
              </a:rPr>
              <a:t>2010-2012</a:t>
            </a:r>
            <a:r>
              <a:rPr lang="zh-CN" altLang="en-US" sz="1600" dirty="0">
                <a:latin typeface="Arial" charset="0"/>
              </a:rPr>
              <a:t>年的国内生产总值折算指数，</a:t>
            </a:r>
            <a:r>
              <a:rPr lang="en-US" altLang="zh-CN" sz="1600" dirty="0" smtClean="0">
                <a:latin typeface="Arial" charset="0"/>
              </a:rPr>
              <a:t>2012</a:t>
            </a:r>
            <a:r>
              <a:rPr lang="zh-CN" altLang="en-US" sz="1600" dirty="0">
                <a:latin typeface="Arial" charset="0"/>
              </a:rPr>
              <a:t>年价格比</a:t>
            </a:r>
            <a:r>
              <a:rPr lang="en-US" altLang="zh-CN" sz="1600" dirty="0" smtClean="0">
                <a:latin typeface="Arial" charset="0"/>
              </a:rPr>
              <a:t>2010</a:t>
            </a:r>
            <a:r>
              <a:rPr lang="zh-CN" altLang="en-US" sz="1600" dirty="0">
                <a:latin typeface="Arial" charset="0"/>
              </a:rPr>
              <a:t>年价格上升多少？</a:t>
            </a:r>
          </a:p>
          <a:p>
            <a:pPr marL="469900" indent="-469900"/>
            <a:endParaRPr lang="zh-CN" altLang="en-US" sz="1600" dirty="0">
              <a:latin typeface="Arial" charset="0"/>
            </a:endParaRPr>
          </a:p>
          <a:p>
            <a:pPr marL="469900" indent="-469900">
              <a:spcBef>
                <a:spcPct val="20000"/>
              </a:spcBef>
              <a:buClr>
                <a:schemeClr val="accent2"/>
              </a:buClr>
              <a:buFont typeface="Wingdings" pitchFamily="2" charset="2"/>
              <a:buNone/>
            </a:pPr>
            <a:endParaRPr lang="zh-CN" altLang="en-US" sz="1800" dirty="0"/>
          </a:p>
        </p:txBody>
      </p:sp>
      <p:graphicFrame>
        <p:nvGraphicFramePr>
          <p:cNvPr id="1608760" name="Group 56"/>
          <p:cNvGraphicFramePr>
            <a:graphicFrameLocks noGrp="1"/>
          </p:cNvGraphicFramePr>
          <p:nvPr>
            <p:ph idx="1"/>
            <p:extLst>
              <p:ext uri="{D42A27DB-BD31-4B8C-83A1-F6EECF244321}">
                <p14:modId xmlns:p14="http://schemas.microsoft.com/office/powerpoint/2010/main" val="4112450997"/>
              </p:ext>
            </p:extLst>
          </p:nvPr>
        </p:nvGraphicFramePr>
        <p:xfrm>
          <a:off x="1042988" y="3933825"/>
          <a:ext cx="7056437" cy="1889125"/>
        </p:xfrm>
        <a:graphic>
          <a:graphicData uri="http://schemas.openxmlformats.org/drawingml/2006/table">
            <a:tbl>
              <a:tblPr/>
              <a:tblGrid>
                <a:gridCol w="862012"/>
                <a:gridCol w="1330325"/>
                <a:gridCol w="1731963"/>
                <a:gridCol w="1398587"/>
                <a:gridCol w="1733550"/>
              </a:tblGrid>
              <a:tr h="441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产品</a:t>
                      </a:r>
                    </a:p>
                  </a:txBody>
                  <a:tcPr marT="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charset="0"/>
                          <a:ea typeface="宋体" pitchFamily="2" charset="-122"/>
                        </a:rPr>
                        <a:t>2010</a:t>
                      </a:r>
                      <a:r>
                        <a:rPr kumimoji="0" lang="zh-CN" altLang="en-US" sz="1600" b="1" i="0" u="none" strike="noStrike" cap="none" normalizeH="0" baseline="0" dirty="0" smtClean="0">
                          <a:ln>
                            <a:noFill/>
                          </a:ln>
                          <a:solidFill>
                            <a:schemeClr val="tx1"/>
                          </a:solidFill>
                          <a:effectLst/>
                          <a:latin typeface="Arial" charset="0"/>
                          <a:ea typeface="宋体" pitchFamily="2" charset="-122"/>
                        </a:rPr>
                        <a:t>年产量</a:t>
                      </a:r>
                    </a:p>
                  </a:txBody>
                  <a:tcPr marT="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charset="0"/>
                          <a:ea typeface="宋体" pitchFamily="2" charset="-122"/>
                        </a:rPr>
                        <a:t>2010</a:t>
                      </a:r>
                      <a:r>
                        <a:rPr kumimoji="0" lang="zh-CN" altLang="en-US" sz="1600" b="1" i="0" u="none" strike="noStrike" cap="none" normalizeH="0" baseline="0" dirty="0" smtClean="0">
                          <a:ln>
                            <a:noFill/>
                          </a:ln>
                          <a:solidFill>
                            <a:schemeClr val="tx1"/>
                          </a:solidFill>
                          <a:effectLst/>
                          <a:latin typeface="Arial" charset="0"/>
                          <a:ea typeface="宋体" pitchFamily="2" charset="-122"/>
                        </a:rPr>
                        <a:t>年价格</a:t>
                      </a:r>
                      <a:r>
                        <a:rPr kumimoji="0" lang="en-US" altLang="zh-CN" sz="1600" b="1" i="0" u="none" strike="noStrike" cap="none" normalizeH="0" baseline="0" dirty="0" smtClean="0">
                          <a:ln>
                            <a:noFill/>
                          </a:ln>
                          <a:solidFill>
                            <a:schemeClr val="tx1"/>
                          </a:solidFill>
                          <a:effectLst/>
                          <a:latin typeface="Arial" charset="0"/>
                          <a:ea typeface="宋体" pitchFamily="2" charset="-122"/>
                        </a:rPr>
                        <a:t>(</a:t>
                      </a:r>
                      <a:r>
                        <a:rPr kumimoji="0" lang="zh-CN" altLang="en-US" sz="1600" b="1" i="0" u="none" strike="noStrike" cap="none" normalizeH="0" baseline="0" dirty="0" smtClean="0">
                          <a:ln>
                            <a:noFill/>
                          </a:ln>
                          <a:solidFill>
                            <a:schemeClr val="tx1"/>
                          </a:solidFill>
                          <a:effectLst/>
                          <a:latin typeface="Arial" charset="0"/>
                          <a:ea typeface="宋体" pitchFamily="2" charset="-122"/>
                        </a:rPr>
                        <a:t>元</a:t>
                      </a:r>
                      <a:r>
                        <a:rPr kumimoji="0" lang="en-US" altLang="zh-CN" sz="1600" b="1" i="0" u="none" strike="noStrike" cap="none" normalizeH="0" baseline="0" dirty="0" smtClean="0">
                          <a:ln>
                            <a:noFill/>
                          </a:ln>
                          <a:solidFill>
                            <a:schemeClr val="tx1"/>
                          </a:solidFill>
                          <a:effectLst/>
                          <a:latin typeface="Arial" charset="0"/>
                          <a:ea typeface="宋体" pitchFamily="2" charset="-122"/>
                        </a:rPr>
                        <a:t>)</a:t>
                      </a:r>
                    </a:p>
                  </a:txBody>
                  <a:tcPr marT="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charset="0"/>
                          <a:ea typeface="宋体" pitchFamily="2" charset="-122"/>
                        </a:rPr>
                        <a:t>2012</a:t>
                      </a:r>
                      <a:r>
                        <a:rPr kumimoji="0" lang="zh-CN" altLang="en-US" sz="1600" b="1" i="0" u="none" strike="noStrike" cap="none" normalizeH="0" baseline="0" dirty="0" smtClean="0">
                          <a:ln>
                            <a:noFill/>
                          </a:ln>
                          <a:solidFill>
                            <a:schemeClr val="tx1"/>
                          </a:solidFill>
                          <a:effectLst/>
                          <a:latin typeface="Arial" charset="0"/>
                          <a:ea typeface="宋体" pitchFamily="2" charset="-122"/>
                        </a:rPr>
                        <a:t>年产量</a:t>
                      </a:r>
                    </a:p>
                  </a:txBody>
                  <a:tcPr marT="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charset="0"/>
                          <a:ea typeface="宋体" pitchFamily="2" charset="-122"/>
                        </a:rPr>
                        <a:t>2012</a:t>
                      </a:r>
                      <a:r>
                        <a:rPr kumimoji="0" lang="zh-CN" altLang="en-US" sz="1600" b="1" i="0" u="none" strike="noStrike" cap="none" normalizeH="0" baseline="0" dirty="0" smtClean="0">
                          <a:ln>
                            <a:noFill/>
                          </a:ln>
                          <a:solidFill>
                            <a:schemeClr val="tx1"/>
                          </a:solidFill>
                          <a:effectLst/>
                          <a:latin typeface="Arial" charset="0"/>
                          <a:ea typeface="宋体" pitchFamily="2" charset="-122"/>
                        </a:rPr>
                        <a:t>年价格</a:t>
                      </a:r>
                      <a:r>
                        <a:rPr kumimoji="0" lang="en-US" altLang="zh-CN" sz="1600" b="1" i="0" u="none" strike="noStrike" cap="none" normalizeH="0" baseline="0" dirty="0" smtClean="0">
                          <a:ln>
                            <a:noFill/>
                          </a:ln>
                          <a:solidFill>
                            <a:schemeClr val="tx1"/>
                          </a:solidFill>
                          <a:effectLst/>
                          <a:latin typeface="Arial" charset="0"/>
                          <a:ea typeface="宋体" pitchFamily="2" charset="-122"/>
                        </a:rPr>
                        <a:t>(</a:t>
                      </a:r>
                      <a:r>
                        <a:rPr kumimoji="0" lang="zh-CN" altLang="en-US" sz="1600" b="1" i="0" u="none" strike="noStrike" cap="none" normalizeH="0" baseline="0" dirty="0" smtClean="0">
                          <a:ln>
                            <a:noFill/>
                          </a:ln>
                          <a:solidFill>
                            <a:schemeClr val="tx1"/>
                          </a:solidFill>
                          <a:effectLst/>
                          <a:latin typeface="Arial" charset="0"/>
                          <a:ea typeface="宋体" pitchFamily="2" charset="-122"/>
                        </a:rPr>
                        <a:t>元</a:t>
                      </a:r>
                      <a:r>
                        <a:rPr kumimoji="0" lang="en-US" altLang="zh-CN" sz="1600" b="1" i="0" u="none" strike="noStrike" cap="none" normalizeH="0" baseline="0" dirty="0" smtClean="0">
                          <a:ln>
                            <a:noFill/>
                          </a:ln>
                          <a:solidFill>
                            <a:schemeClr val="tx1"/>
                          </a:solidFill>
                          <a:effectLst/>
                          <a:latin typeface="Arial" charset="0"/>
                          <a:ea typeface="宋体" pitchFamily="2" charset="-122"/>
                        </a:rPr>
                        <a:t>)</a:t>
                      </a:r>
                    </a:p>
                  </a:txBody>
                  <a:tcPr marT="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0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A</a:t>
                      </a:r>
                    </a:p>
                  </a:txBody>
                  <a:tcPr marT="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25</a:t>
                      </a:r>
                    </a:p>
                  </a:txBody>
                  <a:tcPr marT="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1.5</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marT="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30</a:t>
                      </a:r>
                    </a:p>
                  </a:txBody>
                  <a:tcPr marT="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1.6</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marT="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0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B</a:t>
                      </a:r>
                    </a:p>
                  </a:txBody>
                  <a:tcPr marT="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50</a:t>
                      </a:r>
                    </a:p>
                  </a:txBody>
                  <a:tcPr marT="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7.5</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marT="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60</a:t>
                      </a:r>
                    </a:p>
                  </a:txBody>
                  <a:tcPr marT="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8</a:t>
                      </a:r>
                    </a:p>
                  </a:txBody>
                  <a:tcPr marT="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0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C</a:t>
                      </a:r>
                    </a:p>
                  </a:txBody>
                  <a:tcPr marT="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40</a:t>
                      </a:r>
                    </a:p>
                  </a:txBody>
                  <a:tcPr marT="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6</a:t>
                      </a:r>
                    </a:p>
                  </a:txBody>
                  <a:tcPr marT="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50</a:t>
                      </a:r>
                    </a:p>
                  </a:txBody>
                  <a:tcPr marT="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7</a:t>
                      </a:r>
                    </a:p>
                  </a:txBody>
                  <a:tcPr marT="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0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D</a:t>
                      </a:r>
                    </a:p>
                  </a:txBody>
                  <a:tcPr marT="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30</a:t>
                      </a:r>
                    </a:p>
                  </a:txBody>
                  <a:tcPr marT="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5</a:t>
                      </a:r>
                    </a:p>
                  </a:txBody>
                  <a:tcPr marT="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35</a:t>
                      </a:r>
                    </a:p>
                  </a:txBody>
                  <a:tcPr marT="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5.5</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marT="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0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E</a:t>
                      </a:r>
                    </a:p>
                  </a:txBody>
                  <a:tcPr marT="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60</a:t>
                      </a:r>
                    </a:p>
                  </a:txBody>
                  <a:tcPr marT="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2</a:t>
                      </a:r>
                    </a:p>
                  </a:txBody>
                  <a:tcPr marT="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70</a:t>
                      </a:r>
                    </a:p>
                  </a:txBody>
                  <a:tcPr marT="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2.5</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marT="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4" name="页脚占位符 3"/>
          <p:cNvSpPr>
            <a:spLocks noGrp="1"/>
          </p:cNvSpPr>
          <p:nvPr>
            <p:ph type="ftr" sz="quarter" idx="11"/>
          </p:nvPr>
        </p:nvSpPr>
        <p:spPr/>
        <p:txBody>
          <a:bodyPr/>
          <a:lstStyle/>
          <a:p>
            <a:r>
              <a:rPr lang="zh-CN" altLang="en-US" smtClean="0"/>
              <a:t>第二讲 总产出及其衡量</a:t>
            </a:r>
            <a:endParaRPr lang="en-US" altLang="zh-CN"/>
          </a:p>
        </p:txBody>
      </p:sp>
    </p:spTree>
  </p:cSld>
  <p:clrMapOvr>
    <a:masterClrMapping/>
  </p:clrMapOvr>
  <p:transition>
    <p:random/>
    <p:sndAc>
      <p:stSnd>
        <p:snd r:embed="rId3" name="camera.wav"/>
      </p:stSnd>
    </p:sndAc>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2500" name="Rectangle 4"/>
          <p:cNvSpPr>
            <a:spLocks noChangeArrowheads="1"/>
          </p:cNvSpPr>
          <p:nvPr/>
        </p:nvSpPr>
        <p:spPr bwMode="auto">
          <a:xfrm>
            <a:off x="1042988" y="1341438"/>
            <a:ext cx="7345362" cy="4760912"/>
          </a:xfrm>
          <a:prstGeom prst="rect">
            <a:avLst/>
          </a:prstGeom>
          <a:noFill/>
          <a:ln w="9525">
            <a:noFill/>
            <a:miter lim="800000"/>
            <a:headEnd/>
            <a:tailEnd/>
          </a:ln>
          <a:effectLst/>
        </p:spPr>
        <p:txBody>
          <a:bodyPr>
            <a:spAutoFit/>
          </a:bodyPr>
          <a:lstStyle/>
          <a:p>
            <a:r>
              <a:rPr lang="zh-CN" altLang="en-US" sz="1800" b="1" dirty="0">
                <a:latin typeface="Arial" charset="0"/>
              </a:rPr>
              <a:t>参考答案：</a:t>
            </a:r>
          </a:p>
          <a:p>
            <a:endParaRPr lang="zh-CN" altLang="en-US" sz="1800" b="1" dirty="0">
              <a:latin typeface="Arial" charset="0"/>
            </a:endParaRPr>
          </a:p>
          <a:p>
            <a:r>
              <a:rPr lang="en-US" altLang="zh-CN" sz="1800" dirty="0">
                <a:latin typeface="Arial" charset="0"/>
              </a:rPr>
              <a:t>1</a:t>
            </a:r>
            <a:r>
              <a:rPr lang="zh-CN" altLang="en-US" sz="1800" dirty="0">
                <a:latin typeface="Arial" charset="0"/>
              </a:rPr>
              <a:t>、</a:t>
            </a:r>
            <a:r>
              <a:rPr lang="en-US" altLang="zh-CN" sz="1800" dirty="0">
                <a:latin typeface="Arial" charset="0"/>
              </a:rPr>
              <a:t>GDP=8000+5000+2500+2000-1500=16000</a:t>
            </a:r>
          </a:p>
          <a:p>
            <a:r>
              <a:rPr lang="en-US" altLang="zh-CN" sz="1800" dirty="0">
                <a:latin typeface="Arial" charset="0"/>
              </a:rPr>
              <a:t>      NNP=16000-1000=15000      </a:t>
            </a:r>
          </a:p>
          <a:p>
            <a:r>
              <a:rPr lang="en-US" altLang="zh-CN" sz="1800" dirty="0">
                <a:latin typeface="Arial" charset="0"/>
              </a:rPr>
              <a:t>      NI=15000-2000=13000</a:t>
            </a:r>
          </a:p>
          <a:p>
            <a:r>
              <a:rPr lang="en-US" altLang="zh-CN" sz="1800" dirty="0">
                <a:latin typeface="Arial" charset="0"/>
              </a:rPr>
              <a:t>      PI=13000+500=13500       </a:t>
            </a:r>
          </a:p>
          <a:p>
            <a:r>
              <a:rPr lang="en-US" altLang="zh-CN" sz="1800" dirty="0">
                <a:latin typeface="Arial" charset="0"/>
              </a:rPr>
              <a:t>      DPI=13500-</a:t>
            </a:r>
            <a:r>
              <a:rPr lang="zh-CN" altLang="en-US" sz="1800" dirty="0">
                <a:latin typeface="Arial" charset="0"/>
              </a:rPr>
              <a:t>（</a:t>
            </a:r>
            <a:r>
              <a:rPr lang="en-US" altLang="zh-CN" sz="1800" dirty="0">
                <a:latin typeface="Arial" charset="0"/>
              </a:rPr>
              <a:t>3000-2000</a:t>
            </a:r>
            <a:r>
              <a:rPr lang="zh-CN" altLang="en-US" sz="1800" dirty="0">
                <a:latin typeface="Arial" charset="0"/>
              </a:rPr>
              <a:t>）</a:t>
            </a:r>
            <a:r>
              <a:rPr lang="en-US" altLang="zh-CN" sz="1800" dirty="0">
                <a:latin typeface="Arial" charset="0"/>
              </a:rPr>
              <a:t>=12500</a:t>
            </a:r>
          </a:p>
          <a:p>
            <a:endParaRPr lang="zh-CN" altLang="en-US" sz="1800" dirty="0">
              <a:latin typeface="Arial" charset="0"/>
            </a:endParaRPr>
          </a:p>
          <a:p>
            <a:r>
              <a:rPr lang="en-US" altLang="zh-CN" sz="1800" dirty="0">
                <a:latin typeface="Arial" charset="0"/>
              </a:rPr>
              <a:t>2</a:t>
            </a:r>
            <a:r>
              <a:rPr lang="zh-CN" altLang="en-US" sz="1800" dirty="0">
                <a:latin typeface="Arial" charset="0"/>
              </a:rPr>
              <a:t>、</a:t>
            </a:r>
            <a:r>
              <a:rPr lang="en-US" altLang="zh-CN" sz="1800" dirty="0">
                <a:latin typeface="Arial" charset="0"/>
              </a:rPr>
              <a:t>(</a:t>
            </a:r>
            <a:r>
              <a:rPr lang="en-US" altLang="zh-CN" sz="1800" dirty="0" smtClean="0">
                <a:latin typeface="Arial" charset="0"/>
              </a:rPr>
              <a:t>1)2010</a:t>
            </a:r>
            <a:r>
              <a:rPr lang="zh-CN" altLang="en-US" sz="1800" dirty="0">
                <a:latin typeface="Arial" charset="0"/>
              </a:rPr>
              <a:t>年名义国内生产总值</a:t>
            </a:r>
          </a:p>
          <a:p>
            <a:r>
              <a:rPr lang="zh-CN" altLang="en-US" sz="1800" dirty="0">
                <a:latin typeface="Arial" charset="0"/>
              </a:rPr>
              <a:t>          </a:t>
            </a:r>
            <a:r>
              <a:rPr lang="en-US" altLang="zh-CN" sz="1800" dirty="0">
                <a:latin typeface="Arial" charset="0"/>
              </a:rPr>
              <a:t>=1.5Χ25+7.5Χ50+6Χ40+5Χ30+2Χ60=922.5</a:t>
            </a:r>
            <a:r>
              <a:rPr lang="en-US" altLang="zh-CN" sz="1800" dirty="0" smtClean="0">
                <a:latin typeface="Arial" charset="0"/>
              </a:rPr>
              <a:t>(</a:t>
            </a:r>
            <a:r>
              <a:rPr lang="zh-CN" altLang="en-US" sz="1800" dirty="0" smtClean="0">
                <a:latin typeface="Arial" charset="0"/>
              </a:rPr>
              <a:t>元</a:t>
            </a:r>
            <a:r>
              <a:rPr lang="en-US" altLang="zh-CN" sz="1800" dirty="0">
                <a:latin typeface="Arial" charset="0"/>
              </a:rPr>
              <a:t>)</a:t>
            </a:r>
          </a:p>
          <a:p>
            <a:r>
              <a:rPr lang="en-US" altLang="zh-CN" sz="1800" dirty="0">
                <a:latin typeface="Arial" charset="0"/>
              </a:rPr>
              <a:t>          </a:t>
            </a:r>
            <a:r>
              <a:rPr lang="en-US" altLang="zh-CN" sz="1800" dirty="0" smtClean="0">
                <a:latin typeface="Arial" charset="0"/>
              </a:rPr>
              <a:t>2012</a:t>
            </a:r>
            <a:r>
              <a:rPr lang="zh-CN" altLang="en-US" sz="1800" dirty="0">
                <a:latin typeface="Arial" charset="0"/>
              </a:rPr>
              <a:t>年名义国内生产总值</a:t>
            </a:r>
          </a:p>
          <a:p>
            <a:r>
              <a:rPr lang="en-US" altLang="zh-CN" sz="1800" dirty="0">
                <a:latin typeface="Arial" charset="0"/>
              </a:rPr>
              <a:t>          =1.6Χ30+8Χ60+7Χ50+5.5Χ35+2.5Χ70=1245.5</a:t>
            </a:r>
            <a:r>
              <a:rPr lang="en-US" altLang="zh-CN" sz="1800" dirty="0" smtClean="0">
                <a:latin typeface="Arial" charset="0"/>
              </a:rPr>
              <a:t>(</a:t>
            </a:r>
            <a:r>
              <a:rPr lang="zh-CN" altLang="en-US" sz="1800" dirty="0" smtClean="0">
                <a:latin typeface="Arial" charset="0"/>
              </a:rPr>
              <a:t>元</a:t>
            </a:r>
            <a:r>
              <a:rPr lang="en-US" altLang="zh-CN" sz="1800" dirty="0">
                <a:latin typeface="Arial" charset="0"/>
              </a:rPr>
              <a:t>)</a:t>
            </a:r>
          </a:p>
          <a:p>
            <a:r>
              <a:rPr lang="en-US" altLang="zh-CN" sz="1800" dirty="0">
                <a:latin typeface="Arial" charset="0"/>
              </a:rPr>
              <a:t>     (</a:t>
            </a:r>
            <a:r>
              <a:rPr lang="en-US" altLang="zh-CN" sz="1800" dirty="0" smtClean="0">
                <a:latin typeface="Arial" charset="0"/>
              </a:rPr>
              <a:t>2)2012</a:t>
            </a:r>
            <a:r>
              <a:rPr lang="zh-CN" altLang="en-US" sz="1800" dirty="0">
                <a:latin typeface="Arial" charset="0"/>
              </a:rPr>
              <a:t>年实际国内生产总值</a:t>
            </a:r>
          </a:p>
          <a:p>
            <a:r>
              <a:rPr lang="en-US" altLang="zh-CN" sz="1800" dirty="0">
                <a:latin typeface="Arial" charset="0"/>
              </a:rPr>
              <a:t>          =1.5Χ30+7.5Χ60+6Χ50+5Χ35+2Χ70=1110</a:t>
            </a:r>
            <a:r>
              <a:rPr lang="en-US" altLang="zh-CN" sz="1800" dirty="0" smtClean="0">
                <a:latin typeface="Arial" charset="0"/>
              </a:rPr>
              <a:t>(</a:t>
            </a:r>
            <a:r>
              <a:rPr lang="zh-CN" altLang="en-US" sz="1800" dirty="0" smtClean="0">
                <a:latin typeface="Arial" charset="0"/>
              </a:rPr>
              <a:t>元</a:t>
            </a:r>
            <a:r>
              <a:rPr lang="en-US" altLang="zh-CN" sz="1800" dirty="0">
                <a:latin typeface="Arial" charset="0"/>
              </a:rPr>
              <a:t>)</a:t>
            </a:r>
          </a:p>
          <a:p>
            <a:r>
              <a:rPr lang="en-US" altLang="zh-CN" sz="1800" dirty="0">
                <a:latin typeface="Arial" charset="0"/>
              </a:rPr>
              <a:t>     (</a:t>
            </a:r>
            <a:r>
              <a:rPr lang="en-US" altLang="zh-CN" sz="1800" dirty="0" smtClean="0">
                <a:latin typeface="Arial" charset="0"/>
              </a:rPr>
              <a:t>3)2010-2012</a:t>
            </a:r>
            <a:r>
              <a:rPr lang="zh-CN" altLang="en-US" sz="1800" dirty="0">
                <a:latin typeface="Arial" charset="0"/>
              </a:rPr>
              <a:t>年的国内生产总值折算指数为</a:t>
            </a:r>
            <a:r>
              <a:rPr lang="en-US" altLang="zh-CN" sz="1800" dirty="0">
                <a:latin typeface="Arial" charset="0"/>
              </a:rPr>
              <a:t>1245.5/1110=112.2%</a:t>
            </a:r>
          </a:p>
          <a:p>
            <a:r>
              <a:rPr lang="en-US" altLang="zh-CN" sz="1800" dirty="0">
                <a:latin typeface="Arial" charset="0"/>
              </a:rPr>
              <a:t>          </a:t>
            </a:r>
            <a:r>
              <a:rPr lang="zh-CN" altLang="en-US" sz="1800" dirty="0">
                <a:latin typeface="Arial" charset="0"/>
              </a:rPr>
              <a:t>可见</a:t>
            </a:r>
            <a:r>
              <a:rPr lang="en-US" altLang="zh-CN" sz="1800" dirty="0" smtClean="0">
                <a:latin typeface="Arial" charset="0"/>
              </a:rPr>
              <a:t>2012</a:t>
            </a:r>
            <a:r>
              <a:rPr lang="zh-CN" altLang="en-US" sz="1800" dirty="0">
                <a:latin typeface="Arial" charset="0"/>
              </a:rPr>
              <a:t>年价格比</a:t>
            </a:r>
            <a:r>
              <a:rPr lang="en-US" altLang="zh-CN" sz="1800" dirty="0" smtClean="0">
                <a:latin typeface="Arial" charset="0"/>
              </a:rPr>
              <a:t>2010</a:t>
            </a:r>
            <a:r>
              <a:rPr lang="zh-CN" altLang="en-US" sz="1800" dirty="0">
                <a:latin typeface="Arial" charset="0"/>
              </a:rPr>
              <a:t>年价格上升了</a:t>
            </a:r>
            <a:r>
              <a:rPr lang="en-US" altLang="zh-CN" sz="1800" dirty="0">
                <a:latin typeface="Arial" charset="0"/>
              </a:rPr>
              <a:t>12.2%</a:t>
            </a:r>
            <a:r>
              <a:rPr lang="zh-CN" altLang="en-US" sz="1800" dirty="0">
                <a:latin typeface="Arial" charset="0"/>
              </a:rPr>
              <a:t>。 </a:t>
            </a:r>
          </a:p>
          <a:p>
            <a:endParaRPr lang="zh-CN" altLang="en-US" sz="1800" dirty="0">
              <a:latin typeface="Arial" charset="0"/>
            </a:endParaRPr>
          </a:p>
        </p:txBody>
      </p:sp>
      <p:sp>
        <p:nvSpPr>
          <p:cNvPr id="5" name="页脚占位符 4"/>
          <p:cNvSpPr>
            <a:spLocks noGrp="1"/>
          </p:cNvSpPr>
          <p:nvPr>
            <p:ph type="ftr" sz="quarter" idx="11"/>
          </p:nvPr>
        </p:nvSpPr>
        <p:spPr/>
        <p:txBody>
          <a:bodyPr/>
          <a:lstStyle/>
          <a:p>
            <a:pPr>
              <a:defRPr/>
            </a:pPr>
            <a:r>
              <a:rPr lang="zh-CN" altLang="en-US" smtClean="0"/>
              <a:t>第二讲 总产出及其衡量</a:t>
            </a:r>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63688" y="692696"/>
            <a:ext cx="4499992" cy="685800"/>
          </a:xfrm>
        </p:spPr>
        <p:txBody>
          <a:bodyPr/>
          <a:lstStyle/>
          <a:p>
            <a:r>
              <a:rPr lang="zh-CN" altLang="en-US" sz="4000" dirty="0" smtClean="0"/>
              <a:t>复习</a:t>
            </a:r>
            <a:endParaRPr lang="zh-CN" altLang="en-US" sz="4000" dirty="0"/>
          </a:p>
        </p:txBody>
      </p:sp>
      <p:sp>
        <p:nvSpPr>
          <p:cNvPr id="12291" name="Rectangle 3"/>
          <p:cNvSpPr>
            <a:spLocks noGrp="1" noChangeArrowheads="1"/>
          </p:cNvSpPr>
          <p:nvPr>
            <p:ph type="body" idx="1"/>
          </p:nvPr>
        </p:nvSpPr>
        <p:spPr>
          <a:xfrm>
            <a:off x="323528" y="1844824"/>
            <a:ext cx="8610600" cy="4478288"/>
          </a:xfrm>
        </p:spPr>
        <p:txBody>
          <a:bodyPr/>
          <a:lstStyle/>
          <a:p>
            <a:pPr lvl="1"/>
            <a:r>
              <a:rPr lang="zh-CN" altLang="en-US" dirty="0" smtClean="0"/>
              <a:t>你认为钢筋是中间产品吗？如果是，那么，假如浙江省把价值</a:t>
            </a:r>
            <a:r>
              <a:rPr lang="en-US" altLang="zh-CN" dirty="0" smtClean="0"/>
              <a:t>1000</a:t>
            </a:r>
            <a:r>
              <a:rPr lang="zh-CN" altLang="en-US" dirty="0" smtClean="0"/>
              <a:t>万元的钢筋卖给了到上海的某家企业，这</a:t>
            </a:r>
            <a:r>
              <a:rPr lang="en-US" altLang="zh-CN" dirty="0" smtClean="0"/>
              <a:t>1000</a:t>
            </a:r>
            <a:r>
              <a:rPr lang="zh-CN" altLang="en-US" dirty="0" smtClean="0"/>
              <a:t>万算不算入浙江省的</a:t>
            </a:r>
            <a:r>
              <a:rPr lang="en-US" altLang="zh-CN" dirty="0" smtClean="0"/>
              <a:t>GDP</a:t>
            </a:r>
            <a:r>
              <a:rPr lang="zh-CN" altLang="en-US" dirty="0" smtClean="0"/>
              <a:t>中？</a:t>
            </a:r>
            <a:endParaRPr lang="zh-CN" altLang="en-US" dirty="0"/>
          </a:p>
        </p:txBody>
      </p:sp>
      <p:sp>
        <p:nvSpPr>
          <p:cNvPr id="2" name="页脚占位符 1"/>
          <p:cNvSpPr>
            <a:spLocks noGrp="1"/>
          </p:cNvSpPr>
          <p:nvPr>
            <p:ph type="ftr" sz="quarter" idx="11"/>
          </p:nvPr>
        </p:nvSpPr>
        <p:spPr/>
        <p:txBody>
          <a:bodyPr/>
          <a:lstStyle/>
          <a:p>
            <a:pPr>
              <a:defRPr/>
            </a:pPr>
            <a:r>
              <a:rPr lang="zh-CN" altLang="en-US" smtClean="0"/>
              <a:t>第二讲 总产出及其衡量</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457200" y="533400"/>
            <a:ext cx="8229600" cy="5562600"/>
          </a:xfrm>
        </p:spPr>
        <p:txBody>
          <a:bodyPr/>
          <a:lstStyle/>
          <a:p>
            <a:r>
              <a:rPr lang="en-US" altLang="zh-CN" dirty="0"/>
              <a:t> 1</a:t>
            </a:r>
            <a:r>
              <a:rPr lang="zh-CN" altLang="en-US" dirty="0"/>
              <a:t>、</a:t>
            </a:r>
            <a:r>
              <a:rPr lang="zh-CN" altLang="en-US" dirty="0" smtClean="0"/>
              <a:t>国内生产总值 </a:t>
            </a:r>
            <a:r>
              <a:rPr lang="en-US" altLang="zh-CN" dirty="0"/>
              <a:t>GDP </a:t>
            </a:r>
            <a:r>
              <a:rPr lang="zh-CN" altLang="en-US" dirty="0"/>
              <a:t>（</a:t>
            </a:r>
            <a:r>
              <a:rPr lang="en-US" altLang="zh-CN" dirty="0"/>
              <a:t>gross domestic product</a:t>
            </a:r>
            <a:r>
              <a:rPr lang="zh-CN" altLang="en-US" dirty="0"/>
              <a:t>）</a:t>
            </a:r>
          </a:p>
          <a:p>
            <a:pPr marL="469900" lvl="1" indent="-469900">
              <a:buNone/>
            </a:pPr>
            <a:r>
              <a:rPr lang="zh-CN" altLang="en-US" dirty="0"/>
              <a:t>  </a:t>
            </a:r>
            <a:r>
              <a:rPr lang="en-US" altLang="zh-CN" dirty="0" smtClean="0"/>
              <a:t>——</a:t>
            </a:r>
            <a:r>
              <a:rPr lang="zh-CN" altLang="en-US" dirty="0" smtClean="0"/>
              <a:t>指一定时期内在一个国家或地区范围内所生产的全部最终产品和劳务的市场价值总和。</a:t>
            </a:r>
            <a:endParaRPr lang="zh-CN" altLang="en-US" dirty="0"/>
          </a:p>
          <a:p>
            <a:r>
              <a:rPr lang="zh-CN" altLang="en-US" dirty="0"/>
              <a:t> 注意</a:t>
            </a:r>
            <a:r>
              <a:rPr lang="zh-CN" altLang="en-US" dirty="0" smtClean="0"/>
              <a:t>：</a:t>
            </a:r>
            <a:endParaRPr lang="en-US" altLang="zh-CN" dirty="0" smtClean="0"/>
          </a:p>
          <a:p>
            <a:r>
              <a:rPr lang="zh-CN" altLang="en-US" dirty="0" smtClean="0"/>
              <a:t>第一，</a:t>
            </a:r>
            <a:r>
              <a:rPr lang="en-US" altLang="zh-CN" dirty="0" smtClean="0"/>
              <a:t>GDP</a:t>
            </a:r>
            <a:r>
              <a:rPr lang="zh-CN" altLang="en-US" dirty="0" smtClean="0"/>
              <a:t>是一个市场价值概念。</a:t>
            </a:r>
            <a:endParaRPr lang="zh-CN" altLang="en-US" dirty="0"/>
          </a:p>
          <a:p>
            <a:pPr algn="just"/>
            <a:r>
              <a:rPr lang="zh-CN" altLang="en-US" sz="2800" b="1" dirty="0" smtClean="0"/>
              <a:t>第二，</a:t>
            </a:r>
            <a:r>
              <a:rPr lang="en-US" altLang="zh-CN" sz="2800" b="1" dirty="0" smtClean="0"/>
              <a:t>GDP</a:t>
            </a:r>
            <a:r>
              <a:rPr lang="zh-CN" altLang="en-US" sz="2800" b="1" dirty="0" smtClean="0"/>
              <a:t>统计的是最终产品，而不是中间产品。  </a:t>
            </a:r>
            <a:endParaRPr lang="zh-CN" altLang="en-US" sz="2800" dirty="0" smtClean="0"/>
          </a:p>
          <a:p>
            <a:pPr lvl="1" algn="just"/>
            <a:r>
              <a:rPr lang="zh-CN" altLang="en-US" sz="2400" b="1" dirty="0" smtClean="0"/>
              <a:t>最终产品</a:t>
            </a:r>
            <a:r>
              <a:rPr lang="zh-CN" altLang="en-US" sz="2400" dirty="0" smtClean="0"/>
              <a:t>供人们直接使用和消费，不再转卖的产品和劳务。</a:t>
            </a:r>
          </a:p>
          <a:p>
            <a:pPr lvl="1"/>
            <a:r>
              <a:rPr lang="zh-CN" altLang="en-US" sz="2400" b="1" dirty="0" smtClean="0"/>
              <a:t>中间产品</a:t>
            </a:r>
            <a:r>
              <a:rPr lang="zh-CN" altLang="en-US" sz="2400" dirty="0" smtClean="0"/>
              <a:t>作为生产投入品，不能直接使用和消费的产品和劳务</a:t>
            </a:r>
            <a:endParaRPr lang="zh-CN" altLang="en-US" dirty="0"/>
          </a:p>
        </p:txBody>
      </p:sp>
      <p:sp>
        <p:nvSpPr>
          <p:cNvPr id="2" name="页脚占位符 1"/>
          <p:cNvSpPr>
            <a:spLocks noGrp="1"/>
          </p:cNvSpPr>
          <p:nvPr>
            <p:ph type="ftr" sz="quarter" idx="11"/>
          </p:nvPr>
        </p:nvSpPr>
        <p:spPr/>
        <p:txBody>
          <a:bodyPr/>
          <a:lstStyle/>
          <a:p>
            <a:pPr>
              <a:defRPr/>
            </a:pPr>
            <a:r>
              <a:rPr lang="zh-CN" altLang="en-US" smtClean="0"/>
              <a:t>第二讲 总产出及其衡量</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179512" y="1772816"/>
            <a:ext cx="8610600" cy="4262264"/>
          </a:xfrm>
        </p:spPr>
        <p:txBody>
          <a:bodyPr/>
          <a:lstStyle/>
          <a:p>
            <a:pPr lvl="1"/>
            <a:r>
              <a:rPr lang="zh-CN" altLang="en-US" dirty="0" smtClean="0"/>
              <a:t>你认为用</a:t>
            </a:r>
            <a:r>
              <a:rPr lang="en-US" altLang="zh-CN" dirty="0" smtClean="0"/>
              <a:t>GDP</a:t>
            </a:r>
            <a:r>
              <a:rPr lang="zh-CN" altLang="en-US" smtClean="0"/>
              <a:t>来衡量一个国家的人民生活福利水平存在哪些缺陷。</a:t>
            </a:r>
            <a:endParaRPr lang="zh-CN" altLang="en-US" dirty="0"/>
          </a:p>
        </p:txBody>
      </p:sp>
      <p:sp>
        <p:nvSpPr>
          <p:cNvPr id="7" name="标题 6"/>
          <p:cNvSpPr>
            <a:spLocks noGrp="1"/>
          </p:cNvSpPr>
          <p:nvPr>
            <p:ph type="title"/>
          </p:nvPr>
        </p:nvSpPr>
        <p:spPr>
          <a:xfrm>
            <a:off x="2267744" y="332656"/>
            <a:ext cx="4429373" cy="1216025"/>
          </a:xfrm>
        </p:spPr>
        <p:txBody>
          <a:bodyPr/>
          <a:lstStyle/>
          <a:p>
            <a:r>
              <a:rPr lang="zh-CN" altLang="en-US" b="1" dirty="0" smtClean="0"/>
              <a:t>课后讨论题</a:t>
            </a:r>
            <a:endParaRPr lang="zh-CN" altLang="en-US" b="1" dirty="0"/>
          </a:p>
        </p:txBody>
      </p:sp>
      <p:sp>
        <p:nvSpPr>
          <p:cNvPr id="2" name="页脚占位符 1"/>
          <p:cNvSpPr>
            <a:spLocks noGrp="1"/>
          </p:cNvSpPr>
          <p:nvPr>
            <p:ph type="ftr" sz="quarter" idx="11"/>
          </p:nvPr>
        </p:nvSpPr>
        <p:spPr/>
        <p:txBody>
          <a:bodyPr/>
          <a:lstStyle/>
          <a:p>
            <a:pPr>
              <a:defRPr/>
            </a:pPr>
            <a:r>
              <a:rPr lang="zh-CN" altLang="en-US" smtClean="0"/>
              <a:t>第二讲 总产出及其衡量</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61" name="Group 41"/>
          <p:cNvGraphicFramePr>
            <a:graphicFrameLocks noGrp="1"/>
          </p:cNvGraphicFramePr>
          <p:nvPr/>
        </p:nvGraphicFramePr>
        <p:xfrm>
          <a:off x="533400" y="1447800"/>
          <a:ext cx="8001000" cy="4781551"/>
        </p:xfrm>
        <a:graphic>
          <a:graphicData uri="http://schemas.openxmlformats.org/drawingml/2006/table">
            <a:tbl>
              <a:tblPr/>
              <a:tblGrid>
                <a:gridCol w="1976438"/>
                <a:gridCol w="1882775"/>
                <a:gridCol w="2352675"/>
                <a:gridCol w="1789112"/>
              </a:tblGrid>
              <a:tr h="746125">
                <a:tc>
                  <a:txBody>
                    <a:bodyPr/>
                    <a:lstStyle/>
                    <a:p>
                      <a:pPr marL="0" marR="0" lvl="0" indent="0" algn="l" defTabSz="914400" rtl="0" eaLnBrk="1" fontAlgn="base" latinLnBrk="0" hangingPunct="1">
                        <a:lnSpc>
                          <a:spcPct val="125000"/>
                        </a:lnSpc>
                        <a:spcBef>
                          <a:spcPct val="20000"/>
                        </a:spcBef>
                        <a:spcAft>
                          <a:spcPct val="0"/>
                        </a:spcAft>
                        <a:buClr>
                          <a:schemeClr val="hlink"/>
                        </a:buClr>
                        <a:buSzTx/>
                        <a:buFont typeface="Webdings" pitchFamily="18" charset="2"/>
                        <a:buNone/>
                        <a:tabLst/>
                      </a:pPr>
                      <a:endParaRPr kumimoji="0" lang="zh-CN" altLang="zh-CN" sz="2400" b="1" i="0" u="none" strike="noStrike" cap="none" normalizeH="0" baseline="0" dirty="0" smtClean="0">
                        <a:ln>
                          <a:noFill/>
                        </a:ln>
                        <a:solidFill>
                          <a:schemeClr val="tx1"/>
                        </a:solidFill>
                        <a:effectLst/>
                        <a:latin typeface="Arial"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5000"/>
                        </a:lnSpc>
                        <a:spcBef>
                          <a:spcPct val="20000"/>
                        </a:spcBef>
                        <a:spcAft>
                          <a:spcPct val="0"/>
                        </a:spcAft>
                        <a:buClr>
                          <a:schemeClr val="hlink"/>
                        </a:buClr>
                        <a:buSzTx/>
                        <a:buFont typeface="Webdings" pitchFamily="18" charset="2"/>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售价</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5000"/>
                        </a:lnSpc>
                        <a:spcBef>
                          <a:spcPct val="20000"/>
                        </a:spcBef>
                        <a:spcAft>
                          <a:spcPct val="0"/>
                        </a:spcAft>
                        <a:buClr>
                          <a:schemeClr val="hlink"/>
                        </a:buClr>
                        <a:buSzTx/>
                        <a:buFont typeface="Webdings" pitchFamily="18" charset="2"/>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中间产品价格</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5000"/>
                        </a:lnSpc>
                        <a:spcBef>
                          <a:spcPct val="20000"/>
                        </a:spcBef>
                        <a:spcAft>
                          <a:spcPct val="0"/>
                        </a:spcAft>
                        <a:buClr>
                          <a:schemeClr val="hlink"/>
                        </a:buClr>
                        <a:buSzTx/>
                        <a:buFont typeface="Webdings" pitchFamily="18" charset="2"/>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增值</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77875">
                <a:tc>
                  <a:txBody>
                    <a:bodyPr/>
                    <a:lstStyle/>
                    <a:p>
                      <a:pPr marL="0" marR="0" lvl="0" indent="0" algn="l" defTabSz="914400" rtl="0" eaLnBrk="1" fontAlgn="base" latinLnBrk="0" hangingPunct="1">
                        <a:lnSpc>
                          <a:spcPct val="125000"/>
                        </a:lnSpc>
                        <a:spcBef>
                          <a:spcPct val="20000"/>
                        </a:spcBef>
                        <a:spcAft>
                          <a:spcPct val="0"/>
                        </a:spcAft>
                        <a:buClr>
                          <a:schemeClr val="hlink"/>
                        </a:buClr>
                        <a:buSzTx/>
                        <a:buFont typeface="Webdings" pitchFamily="18" charset="2"/>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小麦</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5000"/>
                        </a:lnSpc>
                        <a:spcBef>
                          <a:spcPct val="20000"/>
                        </a:spcBef>
                        <a:spcAft>
                          <a:spcPct val="0"/>
                        </a:spcAft>
                        <a:buClr>
                          <a:schemeClr val="hlink"/>
                        </a:buClr>
                        <a:buSzTx/>
                        <a:buFont typeface="Webdings" pitchFamily="18" charset="2"/>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100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5000"/>
                        </a:lnSpc>
                        <a:spcBef>
                          <a:spcPct val="20000"/>
                        </a:spcBef>
                        <a:spcAft>
                          <a:spcPct val="0"/>
                        </a:spcAft>
                        <a:buClr>
                          <a:schemeClr val="hlink"/>
                        </a:buClr>
                        <a:buSzTx/>
                        <a:buFont typeface="Webdings" pitchFamily="18" charset="2"/>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5000"/>
                        </a:lnSpc>
                        <a:spcBef>
                          <a:spcPct val="20000"/>
                        </a:spcBef>
                        <a:spcAft>
                          <a:spcPct val="0"/>
                        </a:spcAft>
                        <a:buClr>
                          <a:schemeClr val="hlink"/>
                        </a:buClr>
                        <a:buSzTx/>
                        <a:buFont typeface="Webdings" pitchFamily="18" charset="2"/>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100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806450">
                <a:tc>
                  <a:txBody>
                    <a:bodyPr/>
                    <a:lstStyle/>
                    <a:p>
                      <a:pPr marL="0" marR="0" lvl="0" indent="0" algn="l" defTabSz="914400" rtl="0" eaLnBrk="1" fontAlgn="base" latinLnBrk="0" hangingPunct="1">
                        <a:lnSpc>
                          <a:spcPct val="125000"/>
                        </a:lnSpc>
                        <a:spcBef>
                          <a:spcPct val="20000"/>
                        </a:spcBef>
                        <a:spcAft>
                          <a:spcPct val="0"/>
                        </a:spcAft>
                        <a:buClr>
                          <a:schemeClr val="hlink"/>
                        </a:buClr>
                        <a:buSzTx/>
                        <a:buFont typeface="Webdings" pitchFamily="18" charset="2"/>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面粉</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5000"/>
                        </a:lnSpc>
                        <a:spcBef>
                          <a:spcPct val="20000"/>
                        </a:spcBef>
                        <a:spcAft>
                          <a:spcPct val="0"/>
                        </a:spcAft>
                        <a:buClr>
                          <a:schemeClr val="hlink"/>
                        </a:buClr>
                        <a:buSzTx/>
                        <a:buFont typeface="Webdings" pitchFamily="18" charset="2"/>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150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5000"/>
                        </a:lnSpc>
                        <a:spcBef>
                          <a:spcPct val="20000"/>
                        </a:spcBef>
                        <a:spcAft>
                          <a:spcPct val="0"/>
                        </a:spcAft>
                        <a:buClr>
                          <a:schemeClr val="hlink"/>
                        </a:buClr>
                        <a:buSzTx/>
                        <a:buFont typeface="Webdings" pitchFamily="18" charset="2"/>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100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5000"/>
                        </a:lnSpc>
                        <a:spcBef>
                          <a:spcPct val="20000"/>
                        </a:spcBef>
                        <a:spcAft>
                          <a:spcPct val="0"/>
                        </a:spcAft>
                        <a:buClr>
                          <a:schemeClr val="hlink"/>
                        </a:buClr>
                        <a:buSzTx/>
                        <a:buFont typeface="Webdings" pitchFamily="18" charset="2"/>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50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817563">
                <a:tc>
                  <a:txBody>
                    <a:bodyPr/>
                    <a:lstStyle/>
                    <a:p>
                      <a:pPr marL="0" marR="0" lvl="0" indent="0" algn="l" defTabSz="914400" rtl="0" eaLnBrk="1" fontAlgn="base" latinLnBrk="0" hangingPunct="1">
                        <a:lnSpc>
                          <a:spcPct val="125000"/>
                        </a:lnSpc>
                        <a:spcBef>
                          <a:spcPct val="20000"/>
                        </a:spcBef>
                        <a:spcAft>
                          <a:spcPct val="0"/>
                        </a:spcAft>
                        <a:buClr>
                          <a:schemeClr val="hlink"/>
                        </a:buClr>
                        <a:buSzTx/>
                        <a:buFont typeface="Webdings" pitchFamily="18" charset="2"/>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面包</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5000"/>
                        </a:lnSpc>
                        <a:spcBef>
                          <a:spcPct val="20000"/>
                        </a:spcBef>
                        <a:spcAft>
                          <a:spcPct val="0"/>
                        </a:spcAft>
                        <a:buClr>
                          <a:schemeClr val="hlink"/>
                        </a:buClr>
                        <a:buSzTx/>
                        <a:buFont typeface="Webdings" pitchFamily="18" charset="2"/>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250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5000"/>
                        </a:lnSpc>
                        <a:spcBef>
                          <a:spcPct val="20000"/>
                        </a:spcBef>
                        <a:spcAft>
                          <a:spcPct val="0"/>
                        </a:spcAft>
                        <a:buClr>
                          <a:schemeClr val="hlink"/>
                        </a:buClr>
                        <a:buSzTx/>
                        <a:buFont typeface="Webdings" pitchFamily="18" charset="2"/>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150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5000"/>
                        </a:lnSpc>
                        <a:spcBef>
                          <a:spcPct val="20000"/>
                        </a:spcBef>
                        <a:spcAft>
                          <a:spcPct val="0"/>
                        </a:spcAft>
                        <a:buClr>
                          <a:schemeClr val="hlink"/>
                        </a:buClr>
                        <a:buSzTx/>
                        <a:buFont typeface="Webdings" pitchFamily="18" charset="2"/>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100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825500">
                <a:tc>
                  <a:txBody>
                    <a:bodyPr/>
                    <a:lstStyle/>
                    <a:p>
                      <a:pPr marL="0" marR="0" lvl="0" indent="0" algn="l" defTabSz="914400" rtl="0" eaLnBrk="1" fontAlgn="base" latinLnBrk="0" hangingPunct="1">
                        <a:lnSpc>
                          <a:spcPct val="125000"/>
                        </a:lnSpc>
                        <a:spcBef>
                          <a:spcPct val="20000"/>
                        </a:spcBef>
                        <a:spcAft>
                          <a:spcPct val="0"/>
                        </a:spcAft>
                        <a:buClr>
                          <a:schemeClr val="hlink"/>
                        </a:buClr>
                        <a:buSzTx/>
                        <a:buFont typeface="Webdings" pitchFamily="18" charset="2"/>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零售</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5000"/>
                        </a:lnSpc>
                        <a:spcBef>
                          <a:spcPct val="20000"/>
                        </a:spcBef>
                        <a:spcAft>
                          <a:spcPct val="0"/>
                        </a:spcAft>
                        <a:buClr>
                          <a:schemeClr val="hlink"/>
                        </a:buClr>
                        <a:buSzTx/>
                        <a:buFont typeface="Webdings" pitchFamily="18" charset="2"/>
                        <a:buNone/>
                        <a:tabLst/>
                      </a:pPr>
                      <a:r>
                        <a:rPr kumimoji="0" lang="en-US" altLang="zh-CN" sz="2400" b="1" i="0" u="none" strike="noStrike" cap="none" normalizeH="0" baseline="0" dirty="0" smtClean="0">
                          <a:ln>
                            <a:noFill/>
                          </a:ln>
                          <a:solidFill>
                            <a:srgbClr val="FF0000"/>
                          </a:solidFill>
                          <a:effectLst/>
                          <a:latin typeface="Arial" charset="0"/>
                          <a:ea typeface="宋体" pitchFamily="2" charset="-122"/>
                        </a:rPr>
                        <a:t>300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5000"/>
                        </a:lnSpc>
                        <a:spcBef>
                          <a:spcPct val="20000"/>
                        </a:spcBef>
                        <a:spcAft>
                          <a:spcPct val="0"/>
                        </a:spcAft>
                        <a:buClr>
                          <a:schemeClr val="hlink"/>
                        </a:buClr>
                        <a:buSzTx/>
                        <a:buFont typeface="Webdings" pitchFamily="18" charset="2"/>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250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5000"/>
                        </a:lnSpc>
                        <a:spcBef>
                          <a:spcPct val="20000"/>
                        </a:spcBef>
                        <a:spcAft>
                          <a:spcPct val="0"/>
                        </a:spcAft>
                        <a:buClr>
                          <a:schemeClr val="hlink"/>
                        </a:buClr>
                        <a:buSzTx/>
                        <a:buFont typeface="Webdings" pitchFamily="18" charset="2"/>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50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808038">
                <a:tc>
                  <a:txBody>
                    <a:bodyPr/>
                    <a:lstStyle/>
                    <a:p>
                      <a:pPr marL="0" marR="0" lvl="0" indent="0" algn="l" defTabSz="914400" rtl="0" eaLnBrk="1" fontAlgn="base" latinLnBrk="0" hangingPunct="1">
                        <a:lnSpc>
                          <a:spcPct val="125000"/>
                        </a:lnSpc>
                        <a:spcBef>
                          <a:spcPct val="20000"/>
                        </a:spcBef>
                        <a:spcAft>
                          <a:spcPct val="0"/>
                        </a:spcAft>
                        <a:buClr>
                          <a:schemeClr val="hlink"/>
                        </a:buClr>
                        <a:buSzTx/>
                        <a:buFont typeface="Webdings" pitchFamily="18" charset="2"/>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总计</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5000"/>
                        </a:lnSpc>
                        <a:spcBef>
                          <a:spcPct val="20000"/>
                        </a:spcBef>
                        <a:spcAft>
                          <a:spcPct val="0"/>
                        </a:spcAft>
                        <a:buClr>
                          <a:schemeClr val="hlink"/>
                        </a:buClr>
                        <a:buSzTx/>
                        <a:buFont typeface="Webdings" pitchFamily="18" charset="2"/>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800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5000"/>
                        </a:lnSpc>
                        <a:spcBef>
                          <a:spcPct val="20000"/>
                        </a:spcBef>
                        <a:spcAft>
                          <a:spcPct val="0"/>
                        </a:spcAft>
                        <a:buClr>
                          <a:schemeClr val="hlink"/>
                        </a:buClr>
                        <a:buSzTx/>
                        <a:buFont typeface="Webdings" pitchFamily="18" charset="2"/>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500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5000"/>
                        </a:lnSpc>
                        <a:spcBef>
                          <a:spcPct val="20000"/>
                        </a:spcBef>
                        <a:spcAft>
                          <a:spcPct val="0"/>
                        </a:spcAft>
                        <a:buClr>
                          <a:schemeClr val="hlink"/>
                        </a:buClr>
                        <a:buSzTx/>
                        <a:buFont typeface="Webdings" pitchFamily="18" charset="2"/>
                        <a:buNone/>
                        <a:tabLst/>
                      </a:pPr>
                      <a:r>
                        <a:rPr kumimoji="0" lang="en-US" altLang="zh-CN" sz="2400" b="1" i="0" u="none" strike="noStrike" cap="none" normalizeH="0" baseline="0" dirty="0" smtClean="0">
                          <a:ln>
                            <a:noFill/>
                          </a:ln>
                          <a:solidFill>
                            <a:srgbClr val="FF0000"/>
                          </a:solidFill>
                          <a:effectLst/>
                          <a:latin typeface="Arial" charset="0"/>
                          <a:ea typeface="宋体" pitchFamily="2" charset="-122"/>
                        </a:rPr>
                        <a:t>300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0759" name="Text Box 39"/>
          <p:cNvSpPr txBox="1">
            <a:spLocks noChangeArrowheads="1"/>
          </p:cNvSpPr>
          <p:nvPr/>
        </p:nvSpPr>
        <p:spPr bwMode="auto">
          <a:xfrm>
            <a:off x="1143000" y="457200"/>
            <a:ext cx="6705600" cy="595313"/>
          </a:xfrm>
          <a:prstGeom prst="rect">
            <a:avLst/>
          </a:prstGeom>
          <a:noFill/>
          <a:ln w="9525">
            <a:noFill/>
            <a:miter lim="800000"/>
            <a:headEnd/>
            <a:tailEnd/>
          </a:ln>
          <a:effectLst/>
        </p:spPr>
        <p:txBody>
          <a:bodyPr>
            <a:spAutoFit/>
          </a:bodyPr>
          <a:lstStyle/>
          <a:p>
            <a:pPr algn="ctr">
              <a:spcBef>
                <a:spcPct val="50000"/>
              </a:spcBef>
            </a:pPr>
            <a:r>
              <a:rPr kumimoji="1" lang="zh-CN" altLang="en-US" sz="3300" b="1">
                <a:latin typeface="Times New Roman" charset="0"/>
              </a:rPr>
              <a:t>从种植小麦到零售面包</a:t>
            </a:r>
          </a:p>
        </p:txBody>
      </p:sp>
      <p:sp>
        <p:nvSpPr>
          <p:cNvPr id="2" name="页脚占位符 1"/>
          <p:cNvSpPr>
            <a:spLocks noGrp="1"/>
          </p:cNvSpPr>
          <p:nvPr>
            <p:ph type="ftr" sz="quarter" idx="11"/>
          </p:nvPr>
        </p:nvSpPr>
        <p:spPr/>
        <p:txBody>
          <a:bodyPr/>
          <a:lstStyle/>
          <a:p>
            <a:pPr>
              <a:defRPr/>
            </a:pPr>
            <a:r>
              <a:rPr lang="zh-CN" altLang="en-US" smtClean="0"/>
              <a:t>第二讲 总产出及其衡量</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457200" y="533400"/>
            <a:ext cx="8507288" cy="5562600"/>
          </a:xfrm>
        </p:spPr>
        <p:txBody>
          <a:bodyPr/>
          <a:lstStyle/>
          <a:p>
            <a:pPr>
              <a:buNone/>
            </a:pPr>
            <a:endParaRPr lang="zh-CN" altLang="en-US" dirty="0"/>
          </a:p>
          <a:p>
            <a:pPr algn="just"/>
            <a:r>
              <a:rPr lang="zh-CN" altLang="en-US" sz="2800" b="1" dirty="0" smtClean="0">
                <a:latin typeface="+mj-ea"/>
              </a:rPr>
              <a:t>第三，</a:t>
            </a:r>
            <a:r>
              <a:rPr lang="en-US" altLang="zh-CN" sz="2800" b="1" dirty="0">
                <a:latin typeface="+mj-ea"/>
              </a:rPr>
              <a:t>GDP</a:t>
            </a:r>
            <a:r>
              <a:rPr lang="zh-CN" altLang="en-US" sz="2800" b="1" dirty="0">
                <a:latin typeface="+mj-ea"/>
              </a:rPr>
              <a:t>按国土原则，而不按国民原则计算</a:t>
            </a:r>
            <a:r>
              <a:rPr lang="zh-CN" altLang="en-US" sz="2800" b="1" dirty="0" smtClean="0">
                <a:latin typeface="+mj-ea"/>
              </a:rPr>
              <a:t>。</a:t>
            </a:r>
            <a:endParaRPr lang="en-US" altLang="zh-CN" sz="2800" b="1" dirty="0" smtClean="0">
              <a:latin typeface="+mj-ea"/>
              <a:ea typeface="+mj-ea"/>
            </a:endParaRPr>
          </a:p>
          <a:p>
            <a:pPr algn="just"/>
            <a:r>
              <a:rPr lang="zh-CN" altLang="en-US" sz="2800" b="1" dirty="0" smtClean="0">
                <a:latin typeface="+mj-ea"/>
                <a:ea typeface="+mj-ea"/>
              </a:rPr>
              <a:t>第四，</a:t>
            </a:r>
            <a:r>
              <a:rPr lang="en-US" altLang="zh-CN" sz="2800" b="1" dirty="0" smtClean="0">
                <a:latin typeface="+mj-ea"/>
                <a:ea typeface="+mj-ea"/>
              </a:rPr>
              <a:t>GDP</a:t>
            </a:r>
            <a:r>
              <a:rPr lang="zh-CN" altLang="en-US" sz="2800" b="1" dirty="0" smtClean="0">
                <a:latin typeface="+mj-ea"/>
                <a:ea typeface="+mj-ea"/>
              </a:rPr>
              <a:t>是流量而非存量。</a:t>
            </a:r>
            <a:endParaRPr lang="zh-CN" altLang="en-US" sz="2800" dirty="0" smtClean="0">
              <a:latin typeface="+mj-ea"/>
              <a:ea typeface="+mj-ea"/>
            </a:endParaRPr>
          </a:p>
          <a:p>
            <a:pPr lvl="1" algn="just"/>
            <a:r>
              <a:rPr lang="zh-CN" altLang="en-US" sz="2400" b="1" dirty="0" smtClean="0">
                <a:latin typeface="+mj-ea"/>
                <a:ea typeface="+mj-ea"/>
              </a:rPr>
              <a:t>流量</a:t>
            </a:r>
            <a:r>
              <a:rPr lang="zh-CN" altLang="en-US" sz="2400" dirty="0" smtClean="0">
                <a:latin typeface="+mj-ea"/>
                <a:ea typeface="+mj-ea"/>
              </a:rPr>
              <a:t>是指一定时期内发生或产生的变量。</a:t>
            </a:r>
          </a:p>
          <a:p>
            <a:pPr lvl="1"/>
            <a:r>
              <a:rPr lang="zh-CN" altLang="en-US" sz="2400" b="1" dirty="0" smtClean="0">
                <a:latin typeface="+mj-ea"/>
                <a:ea typeface="+mj-ea"/>
              </a:rPr>
              <a:t>存量</a:t>
            </a:r>
            <a:r>
              <a:rPr lang="zh-CN" altLang="en-US" sz="2400" dirty="0" smtClean="0">
                <a:latin typeface="+mj-ea"/>
                <a:ea typeface="+mj-ea"/>
              </a:rPr>
              <a:t>是指某一时点上观测或测量到的变量。</a:t>
            </a:r>
          </a:p>
          <a:p>
            <a:pPr algn="just"/>
            <a:r>
              <a:rPr lang="zh-CN" altLang="en-US" sz="2800" b="1" dirty="0" smtClean="0">
                <a:latin typeface="+mj-ea"/>
                <a:ea typeface="+mj-ea"/>
              </a:rPr>
              <a:t>第五，</a:t>
            </a:r>
            <a:r>
              <a:rPr lang="en-US" altLang="zh-CN" sz="2800" b="1" dirty="0" smtClean="0">
                <a:latin typeface="+mj-ea"/>
                <a:ea typeface="+mj-ea"/>
              </a:rPr>
              <a:t>GDP</a:t>
            </a:r>
            <a:r>
              <a:rPr lang="zh-CN" altLang="en-US" sz="2800" b="1" dirty="0" smtClean="0">
                <a:latin typeface="+mj-ea"/>
                <a:ea typeface="+mj-ea"/>
              </a:rPr>
              <a:t>是一定时期内生产的，而不是销售掉的最终产品的价格。</a:t>
            </a:r>
            <a:endParaRPr lang="zh-CN" altLang="en-US" sz="2800" dirty="0" smtClean="0">
              <a:latin typeface="+mj-ea"/>
              <a:ea typeface="+mj-ea"/>
            </a:endParaRPr>
          </a:p>
          <a:p>
            <a:r>
              <a:rPr lang="zh-CN" altLang="en-US" sz="2800" b="1" dirty="0" smtClean="0">
                <a:latin typeface="+mj-ea"/>
                <a:ea typeface="+mj-ea"/>
              </a:rPr>
              <a:t>第六，</a:t>
            </a:r>
            <a:r>
              <a:rPr lang="en-US" altLang="zh-CN" sz="2800" b="1" dirty="0" smtClean="0">
                <a:latin typeface="+mj-ea"/>
                <a:ea typeface="+mj-ea"/>
              </a:rPr>
              <a:t>GDP</a:t>
            </a:r>
            <a:r>
              <a:rPr lang="zh-CN" altLang="en-US" b="1" dirty="0" smtClean="0">
                <a:latin typeface="+mj-ea"/>
                <a:ea typeface="+mj-ea"/>
              </a:rPr>
              <a:t>包含有折旧。</a:t>
            </a:r>
            <a:endParaRPr lang="zh-CN" altLang="en-US" b="1" dirty="0">
              <a:latin typeface="+mj-ea"/>
              <a:ea typeface="+mj-ea"/>
            </a:endParaRPr>
          </a:p>
        </p:txBody>
      </p:sp>
      <p:sp>
        <p:nvSpPr>
          <p:cNvPr id="2" name="页脚占位符 1"/>
          <p:cNvSpPr>
            <a:spLocks noGrp="1"/>
          </p:cNvSpPr>
          <p:nvPr>
            <p:ph type="ftr" sz="quarter" idx="11"/>
          </p:nvPr>
        </p:nvSpPr>
        <p:spPr/>
        <p:txBody>
          <a:bodyPr/>
          <a:lstStyle/>
          <a:p>
            <a:pPr>
              <a:defRPr/>
            </a:pPr>
            <a:r>
              <a:rPr lang="zh-CN" altLang="en-US" smtClean="0"/>
              <a:t>第二讲 总产出及其衡量</a:t>
            </a: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、国民生产总值 </a:t>
            </a:r>
            <a:r>
              <a:rPr lang="en-US" altLang="zh-CN" dirty="0" smtClean="0"/>
              <a:t>GNP </a:t>
            </a:r>
            <a:r>
              <a:rPr lang="zh-CN" altLang="en-US" dirty="0" smtClean="0"/>
              <a:t>（</a:t>
            </a:r>
            <a:r>
              <a:rPr lang="en-US" altLang="zh-CN" dirty="0" smtClean="0"/>
              <a:t>gross national product</a:t>
            </a:r>
            <a:r>
              <a:rPr lang="zh-CN" altLang="en-US" dirty="0" smtClean="0"/>
              <a:t>）</a:t>
            </a:r>
            <a:endParaRPr lang="zh-CN" altLang="en-US" dirty="0"/>
          </a:p>
        </p:txBody>
      </p:sp>
      <p:sp>
        <p:nvSpPr>
          <p:cNvPr id="3" name="内容占位符 2"/>
          <p:cNvSpPr>
            <a:spLocks noGrp="1"/>
          </p:cNvSpPr>
          <p:nvPr>
            <p:ph idx="1"/>
          </p:nvPr>
        </p:nvSpPr>
        <p:spPr>
          <a:xfrm>
            <a:off x="179512" y="2492896"/>
            <a:ext cx="8856984" cy="1388368"/>
          </a:xfrm>
        </p:spPr>
        <p:txBody>
          <a:bodyPr/>
          <a:lstStyle/>
          <a:p>
            <a:r>
              <a:rPr lang="en-US" altLang="zh-CN" dirty="0" smtClean="0"/>
              <a:t> ——</a:t>
            </a:r>
            <a:r>
              <a:rPr lang="zh-CN" altLang="en-US" dirty="0" smtClean="0"/>
              <a:t>指一个国家或地区一定时期内由本地公民所生产的全部最终产品和劳务的市场价值总和 。</a:t>
            </a:r>
          </a:p>
          <a:p>
            <a:pPr>
              <a:buNone/>
            </a:pPr>
            <a:endParaRPr lang="zh-CN" altLang="en-US" dirty="0"/>
          </a:p>
        </p:txBody>
      </p:sp>
      <p:sp>
        <p:nvSpPr>
          <p:cNvPr id="7" name="页脚占位符 6"/>
          <p:cNvSpPr>
            <a:spLocks noGrp="1"/>
          </p:cNvSpPr>
          <p:nvPr>
            <p:ph type="ftr" sz="quarter" idx="11"/>
          </p:nvPr>
        </p:nvSpPr>
        <p:spPr/>
        <p:txBody>
          <a:bodyPr/>
          <a:lstStyle/>
          <a:p>
            <a:pPr>
              <a:defRPr/>
            </a:pPr>
            <a:r>
              <a:rPr lang="zh-CN" altLang="en-US" smtClean="0"/>
              <a:t>第二讲 总产出及其衡量</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GDP</a:t>
            </a:r>
            <a:r>
              <a:rPr lang="zh-CN" altLang="en-US" dirty="0" smtClean="0"/>
              <a:t>与</a:t>
            </a:r>
            <a:r>
              <a:rPr lang="en-US" altLang="zh-CN" dirty="0" smtClean="0"/>
              <a:t>GNP</a:t>
            </a:r>
            <a:r>
              <a:rPr lang="zh-CN" altLang="en-US" dirty="0" smtClean="0"/>
              <a:t>区别与联系</a:t>
            </a:r>
            <a:endParaRPr lang="zh-CN" altLang="en-US" dirty="0"/>
          </a:p>
        </p:txBody>
      </p:sp>
      <p:sp>
        <p:nvSpPr>
          <p:cNvPr id="3" name="内容占位符 2"/>
          <p:cNvSpPr>
            <a:spLocks noGrp="1"/>
          </p:cNvSpPr>
          <p:nvPr>
            <p:ph idx="1"/>
          </p:nvPr>
        </p:nvSpPr>
        <p:spPr>
          <a:xfrm>
            <a:off x="467544" y="1700808"/>
            <a:ext cx="8424936" cy="4267200"/>
          </a:xfrm>
        </p:spPr>
        <p:txBody>
          <a:bodyPr/>
          <a:lstStyle/>
          <a:p>
            <a:r>
              <a:rPr lang="en-US" altLang="zh-CN" sz="2800" b="1" dirty="0" smtClean="0"/>
              <a:t>GDP</a:t>
            </a:r>
            <a:r>
              <a:rPr lang="zh-CN" altLang="en-US" sz="2800" b="1" dirty="0" smtClean="0"/>
              <a:t>从地域角度划分的，考虑的是一国经济领土以内经济产出总量；</a:t>
            </a:r>
            <a:r>
              <a:rPr lang="en-US" altLang="zh-CN" sz="2800" b="1" dirty="0" smtClean="0"/>
              <a:t>GNP</a:t>
            </a:r>
            <a:r>
              <a:rPr lang="zh-CN" altLang="en-US" sz="2800" b="1" dirty="0" smtClean="0"/>
              <a:t>从身份角度，统计利用一国国民（常住单位）拥有的劳动和资本等要素所提供的产出总量。</a:t>
            </a:r>
            <a:endParaRPr lang="en-US" altLang="zh-CN" sz="2800" b="1" dirty="0" smtClean="0"/>
          </a:p>
          <a:p>
            <a:endParaRPr lang="zh-CN" altLang="en-US" sz="2800" b="1" dirty="0" smtClean="0"/>
          </a:p>
          <a:p>
            <a:pPr lvl="1" algn="ctr"/>
            <a:r>
              <a:rPr lang="en-US" altLang="zh-CN" sz="2400" b="1" dirty="0" smtClean="0"/>
              <a:t>GDP = GNP-</a:t>
            </a:r>
            <a:r>
              <a:rPr lang="zh-CN" altLang="en-US" sz="2400" b="1" dirty="0" smtClean="0"/>
              <a:t>本国公民在国外生产的最终产品和劳务的</a:t>
            </a:r>
            <a:r>
              <a:rPr lang="zh-CN" altLang="en-US" sz="2400" b="1" dirty="0"/>
              <a:t>价值</a:t>
            </a:r>
            <a:endParaRPr lang="zh-CN" altLang="en-US" sz="2400" b="1" dirty="0" smtClean="0"/>
          </a:p>
          <a:p>
            <a:pPr lvl="1">
              <a:buFontTx/>
              <a:buNone/>
            </a:pPr>
            <a:r>
              <a:rPr lang="zh-CN" altLang="en-US" sz="2400" b="1" dirty="0" smtClean="0"/>
              <a:t>                           </a:t>
            </a:r>
            <a:r>
              <a:rPr lang="en-US" altLang="zh-CN" sz="2400" b="1" dirty="0" smtClean="0"/>
              <a:t>+</a:t>
            </a:r>
            <a:r>
              <a:rPr lang="zh-CN" altLang="en-US" sz="2400" b="1" dirty="0" smtClean="0">
                <a:latin typeface="宋体" pitchFamily="2" charset="-122"/>
              </a:rPr>
              <a:t>外国公民在本国生产的最终产品和   </a:t>
            </a:r>
            <a:endParaRPr lang="en-US" altLang="zh-CN" sz="2400" b="1" dirty="0" smtClean="0">
              <a:latin typeface="宋体" pitchFamily="2" charset="-122"/>
            </a:endParaRPr>
          </a:p>
          <a:p>
            <a:pPr lvl="1">
              <a:buFontTx/>
              <a:buNone/>
            </a:pPr>
            <a:r>
              <a:rPr lang="en-US" altLang="zh-CN" sz="2400" b="1" dirty="0" smtClean="0">
                <a:latin typeface="宋体" pitchFamily="2" charset="-122"/>
              </a:rPr>
              <a:t>                        </a:t>
            </a:r>
            <a:r>
              <a:rPr lang="zh-CN" altLang="en-US" sz="2400" b="1" dirty="0" smtClean="0">
                <a:latin typeface="宋体" pitchFamily="2" charset="-122"/>
              </a:rPr>
              <a:t>劳务的</a:t>
            </a:r>
            <a:r>
              <a:rPr lang="zh-CN" altLang="en-US" sz="2400" b="1" dirty="0">
                <a:latin typeface="宋体" pitchFamily="2" charset="-122"/>
              </a:rPr>
              <a:t>价值</a:t>
            </a:r>
            <a:r>
              <a:rPr lang="zh-CN" altLang="en-US" sz="2400" b="1" dirty="0" smtClean="0"/>
              <a:t> </a:t>
            </a:r>
          </a:p>
          <a:p>
            <a:endParaRPr lang="zh-CN" altLang="en-US" dirty="0"/>
          </a:p>
        </p:txBody>
      </p:sp>
      <p:sp>
        <p:nvSpPr>
          <p:cNvPr id="7" name="页脚占位符 6"/>
          <p:cNvSpPr>
            <a:spLocks noGrp="1"/>
          </p:cNvSpPr>
          <p:nvPr>
            <p:ph type="ftr" sz="quarter" idx="11"/>
          </p:nvPr>
        </p:nvSpPr>
        <p:spPr/>
        <p:txBody>
          <a:bodyPr/>
          <a:lstStyle/>
          <a:p>
            <a:pPr>
              <a:defRPr/>
            </a:pPr>
            <a:r>
              <a:rPr lang="zh-CN" altLang="en-US" smtClean="0"/>
              <a:t>第二讲 总产出及其衡量</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763688" y="620688"/>
            <a:ext cx="3695328" cy="838200"/>
          </a:xfrm>
        </p:spPr>
        <p:txBody>
          <a:bodyPr/>
          <a:lstStyle/>
          <a:p>
            <a:r>
              <a:rPr lang="en-US" altLang="zh-CN" sz="4000" dirty="0" smtClean="0"/>
              <a:t>GDP</a:t>
            </a:r>
            <a:r>
              <a:rPr lang="zh-CN" altLang="en-US" sz="4000" dirty="0"/>
              <a:t>相关概念</a:t>
            </a:r>
          </a:p>
        </p:txBody>
      </p:sp>
      <p:sp>
        <p:nvSpPr>
          <p:cNvPr id="11267" name="Rectangle 3"/>
          <p:cNvSpPr>
            <a:spLocks noGrp="1" noChangeArrowheads="1"/>
          </p:cNvSpPr>
          <p:nvPr>
            <p:ph type="body" idx="1"/>
          </p:nvPr>
        </p:nvSpPr>
        <p:spPr>
          <a:xfrm>
            <a:off x="323528" y="2060848"/>
            <a:ext cx="8610600" cy="3933800"/>
          </a:xfrm>
        </p:spPr>
        <p:txBody>
          <a:bodyPr/>
          <a:lstStyle/>
          <a:p>
            <a:r>
              <a:rPr lang="zh-CN" altLang="en-US" b="1" dirty="0"/>
              <a:t>名义</a:t>
            </a:r>
            <a:r>
              <a:rPr lang="en-US" altLang="zh-CN" b="1" dirty="0" smtClean="0"/>
              <a:t>GDP</a:t>
            </a:r>
            <a:r>
              <a:rPr lang="zh-CN" altLang="en-US" b="1" dirty="0"/>
              <a:t>与实际</a:t>
            </a:r>
            <a:r>
              <a:rPr lang="en-US" altLang="zh-CN" b="1" dirty="0" smtClean="0"/>
              <a:t>GDP</a:t>
            </a:r>
            <a:endParaRPr lang="en-US" altLang="zh-CN" b="1" dirty="0"/>
          </a:p>
          <a:p>
            <a:pPr lvl="1"/>
            <a:r>
              <a:rPr lang="zh-CN" altLang="en-US" dirty="0"/>
              <a:t>按当年价格计算的某一年的</a:t>
            </a:r>
            <a:r>
              <a:rPr lang="zh-CN" altLang="en-US" dirty="0" smtClean="0"/>
              <a:t>国内生产总值</a:t>
            </a:r>
            <a:r>
              <a:rPr lang="zh-CN" altLang="en-US" dirty="0"/>
              <a:t>，称为名义</a:t>
            </a:r>
            <a:r>
              <a:rPr lang="zh-CN" altLang="en-US" dirty="0" smtClean="0"/>
              <a:t>国内生产总值</a:t>
            </a:r>
            <a:r>
              <a:rPr lang="zh-CN" altLang="en-US" dirty="0"/>
              <a:t>。</a:t>
            </a:r>
          </a:p>
          <a:p>
            <a:pPr lvl="2"/>
            <a:r>
              <a:rPr lang="zh-CN" altLang="en-US" dirty="0"/>
              <a:t>名义</a:t>
            </a:r>
            <a:r>
              <a:rPr lang="en-US" altLang="zh-CN" dirty="0" smtClean="0"/>
              <a:t>GDP</a:t>
            </a:r>
            <a:r>
              <a:rPr lang="zh-CN" altLang="en-US" dirty="0"/>
              <a:t>又称当年价</a:t>
            </a:r>
            <a:r>
              <a:rPr lang="en-US" altLang="zh-CN" dirty="0" smtClean="0"/>
              <a:t>GDP</a:t>
            </a:r>
            <a:endParaRPr lang="en-US" altLang="zh-CN" dirty="0"/>
          </a:p>
          <a:p>
            <a:pPr lvl="1"/>
            <a:r>
              <a:rPr lang="zh-CN" altLang="en-US" dirty="0"/>
              <a:t>按不变价格计算的某一年的</a:t>
            </a:r>
            <a:r>
              <a:rPr lang="zh-CN" altLang="en-US" dirty="0" smtClean="0"/>
              <a:t>国内生产总值</a:t>
            </a:r>
            <a:r>
              <a:rPr lang="zh-CN" altLang="en-US" dirty="0"/>
              <a:t>，称为实际</a:t>
            </a:r>
            <a:r>
              <a:rPr lang="zh-CN" altLang="en-US" dirty="0" smtClean="0"/>
              <a:t>国内生产总值</a:t>
            </a:r>
            <a:r>
              <a:rPr lang="zh-CN" altLang="en-US" dirty="0"/>
              <a:t>。不变价格是指统计时确定的某一年</a:t>
            </a:r>
            <a:r>
              <a:rPr lang="en-US" altLang="zh-CN" dirty="0"/>
              <a:t>(</a:t>
            </a:r>
            <a:r>
              <a:rPr lang="zh-CN" altLang="en-US" dirty="0"/>
              <a:t>称为基年</a:t>
            </a:r>
            <a:r>
              <a:rPr lang="en-US" altLang="zh-CN" dirty="0"/>
              <a:t>)</a:t>
            </a:r>
            <a:r>
              <a:rPr lang="zh-CN" altLang="en-US" dirty="0"/>
              <a:t>的价格。</a:t>
            </a:r>
          </a:p>
          <a:p>
            <a:pPr lvl="2"/>
            <a:r>
              <a:rPr lang="zh-CN" altLang="en-US" dirty="0"/>
              <a:t>实际</a:t>
            </a:r>
            <a:r>
              <a:rPr lang="en-US" altLang="zh-CN" dirty="0" smtClean="0"/>
              <a:t>GDP</a:t>
            </a:r>
            <a:r>
              <a:rPr lang="zh-CN" altLang="en-US" dirty="0"/>
              <a:t>又称不变价</a:t>
            </a:r>
            <a:r>
              <a:rPr lang="en-US" altLang="zh-CN" dirty="0" smtClean="0"/>
              <a:t>GDP</a:t>
            </a:r>
            <a:endParaRPr lang="en-US" altLang="zh-CN" dirty="0"/>
          </a:p>
        </p:txBody>
      </p:sp>
      <p:sp>
        <p:nvSpPr>
          <p:cNvPr id="2" name="页脚占位符 1"/>
          <p:cNvSpPr>
            <a:spLocks noGrp="1"/>
          </p:cNvSpPr>
          <p:nvPr>
            <p:ph type="ftr" sz="quarter" idx="11"/>
          </p:nvPr>
        </p:nvSpPr>
        <p:spPr/>
        <p:txBody>
          <a:bodyPr/>
          <a:lstStyle/>
          <a:p>
            <a:pPr>
              <a:defRPr/>
            </a:pPr>
            <a:r>
              <a:rPr lang="zh-CN" altLang="en-US" smtClean="0"/>
              <a:t>第二讲 总产出及其衡量</a:t>
            </a:r>
            <a:endParaRPr lang="en-US" altLang="zh-CN"/>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3336</TotalTime>
  <Words>3016</Words>
  <Application>Microsoft Office PowerPoint</Application>
  <PresentationFormat>全屏显示(4:3)</PresentationFormat>
  <Paragraphs>358</Paragraphs>
  <Slides>40</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黑体</vt:lpstr>
      <vt:lpstr>楷体</vt:lpstr>
      <vt:lpstr>楷体_GB2312</vt:lpstr>
      <vt:lpstr>宋体</vt:lpstr>
      <vt:lpstr>微软雅黑</vt:lpstr>
      <vt:lpstr>Arial</vt:lpstr>
      <vt:lpstr>Calibri</vt:lpstr>
      <vt:lpstr>Times New Roman</vt:lpstr>
      <vt:lpstr>Verdana</vt:lpstr>
      <vt:lpstr>Webdings</vt:lpstr>
      <vt:lpstr>Wingdings</vt:lpstr>
      <vt:lpstr>Profile</vt:lpstr>
      <vt:lpstr>第二讲  总产出及其衡量</vt:lpstr>
      <vt:lpstr>人均收入VS人均GDP</vt:lpstr>
      <vt:lpstr>一、国民收入核算中的六个总量</vt:lpstr>
      <vt:lpstr>PowerPoint 演示文稿</vt:lpstr>
      <vt:lpstr>PowerPoint 演示文稿</vt:lpstr>
      <vt:lpstr>PowerPoint 演示文稿</vt:lpstr>
      <vt:lpstr>2、国民生产总值 GNP （gross national product）</vt:lpstr>
      <vt:lpstr>GDP与GNP区别与联系</vt:lpstr>
      <vt:lpstr>GDP相关概念</vt:lpstr>
      <vt:lpstr>GDP相关概念</vt:lpstr>
      <vt:lpstr>PowerPoint 演示文稿</vt:lpstr>
      <vt:lpstr>PowerPoint 演示文稿</vt:lpstr>
      <vt:lpstr>PowerPoint 演示文稿</vt:lpstr>
      <vt:lpstr>国民经济核算体系（SNA）各级指标之间的关系是</vt:lpstr>
      <vt:lpstr>中美人均GDP与人均可支配收入对比</vt:lpstr>
      <vt:lpstr>二、国内生产总值的核算方法</vt:lpstr>
      <vt:lpstr>1.生产法</vt:lpstr>
      <vt:lpstr>PowerPoint 演示文稿</vt:lpstr>
      <vt:lpstr>PowerPoint 演示文稿</vt:lpstr>
      <vt:lpstr>2.收入法</vt:lpstr>
      <vt:lpstr>PowerPoint 演示文稿</vt:lpstr>
      <vt:lpstr>收入法核算中的恒等式</vt:lpstr>
      <vt:lpstr>3.支出法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支出法核算中的恒等式</vt:lpstr>
      <vt:lpstr>2016年我国GDP的构成   单位：亿元</vt:lpstr>
      <vt:lpstr>三、总产出核算的校正</vt:lpstr>
      <vt:lpstr>PowerPoint 演示文稿</vt:lpstr>
      <vt:lpstr>3.GDP指标的局限</vt:lpstr>
      <vt:lpstr>课堂作业</vt:lpstr>
      <vt:lpstr>PowerPoint 演示文稿</vt:lpstr>
      <vt:lpstr>复习</vt:lpstr>
      <vt:lpstr>课后讨论题</vt:lpstr>
    </vt:vector>
  </TitlesOfParts>
  <Company>zju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hzy</dc:creator>
  <cp:lastModifiedBy>hzy</cp:lastModifiedBy>
  <cp:revision>150</cp:revision>
  <dcterms:created xsi:type="dcterms:W3CDTF">2005-05-30T03:33:01Z</dcterms:created>
  <dcterms:modified xsi:type="dcterms:W3CDTF">2018-10-07T09:38:56Z</dcterms:modified>
</cp:coreProperties>
</file>