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31"/>
  </p:notesMasterIdLst>
  <p:sldIdLst>
    <p:sldId id="557" r:id="rId2"/>
    <p:sldId id="558" r:id="rId3"/>
    <p:sldId id="559" r:id="rId4"/>
    <p:sldId id="560" r:id="rId5"/>
    <p:sldId id="561" r:id="rId6"/>
    <p:sldId id="562" r:id="rId7"/>
    <p:sldId id="563" r:id="rId8"/>
    <p:sldId id="565" r:id="rId9"/>
    <p:sldId id="566" r:id="rId10"/>
    <p:sldId id="567" r:id="rId11"/>
    <p:sldId id="568" r:id="rId12"/>
    <p:sldId id="569" r:id="rId13"/>
    <p:sldId id="570" r:id="rId14"/>
    <p:sldId id="571" r:id="rId15"/>
    <p:sldId id="572" r:id="rId16"/>
    <p:sldId id="573" r:id="rId17"/>
    <p:sldId id="574" r:id="rId18"/>
    <p:sldId id="575" r:id="rId19"/>
    <p:sldId id="576" r:id="rId20"/>
    <p:sldId id="577" r:id="rId21"/>
    <p:sldId id="578" r:id="rId22"/>
    <p:sldId id="579" r:id="rId23"/>
    <p:sldId id="580" r:id="rId24"/>
    <p:sldId id="581" r:id="rId25"/>
    <p:sldId id="582" r:id="rId26"/>
    <p:sldId id="583" r:id="rId27"/>
    <p:sldId id="584" r:id="rId28"/>
    <p:sldId id="554" r:id="rId29"/>
    <p:sldId id="556"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821"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ltLang="zh-CN"/>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ltLang="zh-CN"/>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26051E3F-C0E7-4B35-B8EA-814360410586}" type="slidenum">
              <a:rPr lang="en-US" altLang="zh-CN"/>
              <a:pPr>
                <a:defRPr/>
              </a:pPr>
              <a:t>‹#›</a:t>
            </a:fld>
            <a:endParaRPr lang="en-US" altLang="zh-CN"/>
          </a:p>
        </p:txBody>
      </p:sp>
    </p:spTree>
    <p:extLst>
      <p:ext uri="{BB962C8B-B14F-4D97-AF65-F5344CB8AC3E}">
        <p14:creationId xmlns:p14="http://schemas.microsoft.com/office/powerpoint/2010/main" val="23619093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2</a:t>
            </a:fld>
            <a:endParaRPr lang="en-US" altLang="zh-CN"/>
          </a:p>
        </p:txBody>
      </p:sp>
    </p:spTree>
    <p:extLst>
      <p:ext uri="{BB962C8B-B14F-4D97-AF65-F5344CB8AC3E}">
        <p14:creationId xmlns:p14="http://schemas.microsoft.com/office/powerpoint/2010/main" val="1830503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387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4638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smtClean="0"/>
            </a:lvl1pPr>
          </a:lstStyle>
          <a:p>
            <a:pPr>
              <a:defRPr/>
            </a:pPr>
            <a:fld id="{A28E0533-7AF5-4533-935D-972C81466640}" type="datetime1">
              <a:rPr lang="zh-CN" altLang="en-US" smtClean="0"/>
              <a:t>2018/12/6</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r>
              <a:rPr lang="zh-CN" altLang="en-US"/>
              <a:t>第五讲    </a:t>
            </a:r>
            <a:r>
              <a:rPr lang="en-US" altLang="zh-CN"/>
              <a:t>AD-AS</a:t>
            </a:r>
            <a:r>
              <a:rPr lang="zh-CN" altLang="en-US"/>
              <a:t>模型</a:t>
            </a: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smtClean="0"/>
            </a:lvl1pPr>
          </a:lstStyle>
          <a:p>
            <a:pPr>
              <a:defRPr/>
            </a:pPr>
            <a:fld id="{C20D42A5-FE95-4DAD-BC92-C34A317441D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9D57EAE3-5111-484A-964F-24DE332ADC96}" type="datetime1">
              <a:rPr lang="zh-CN" altLang="en-US" smtClean="0"/>
              <a:t>2018/12/6</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第五讲    </a:t>
            </a:r>
            <a:r>
              <a:rPr lang="en-US" altLang="zh-CN"/>
              <a:t>AD-AS</a:t>
            </a:r>
            <a:r>
              <a:rPr lang="zh-CN" altLang="en-US"/>
              <a:t>模型</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8B4B38E-DED5-40AB-B448-484B9FC16FA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101C7786-0F65-4FD9-BD3B-DE925D023CE4}" type="datetime1">
              <a:rPr lang="zh-CN" altLang="en-US" smtClean="0"/>
              <a:t>2018/12/6</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第五讲    </a:t>
            </a:r>
            <a:r>
              <a:rPr lang="en-US" altLang="zh-CN"/>
              <a:t>AD-AS</a:t>
            </a:r>
            <a:r>
              <a:rPr lang="zh-CN" altLang="en-US"/>
              <a:t>模型</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987DA86-2FC1-4A09-BDD9-B97009CF26D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dt" sz="half" idx="10"/>
          </p:nvPr>
        </p:nvSpPr>
        <p:spPr>
          <a:ln/>
        </p:spPr>
        <p:txBody>
          <a:bodyPr/>
          <a:lstStyle>
            <a:lvl1pPr>
              <a:defRPr/>
            </a:lvl1pPr>
          </a:lstStyle>
          <a:p>
            <a:pPr>
              <a:defRPr/>
            </a:pPr>
            <a:fld id="{4F9E0800-184A-462F-AA78-FF7BF5D988E9}" type="datetime1">
              <a:rPr lang="zh-CN" altLang="en-US" smtClean="0"/>
              <a:t>2018/12/6</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a:t>第五讲    </a:t>
            </a:r>
            <a:r>
              <a:rPr lang="en-US" altLang="zh-CN"/>
              <a:t>AD-AS</a:t>
            </a:r>
            <a:r>
              <a:rPr lang="zh-CN" altLang="en-US"/>
              <a:t>模型</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189D4047-AA6E-425E-A65A-0D26727AA550}"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981075"/>
            <a:ext cx="8229600" cy="436563"/>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9"/>
          <p:cNvSpPr>
            <a:spLocks noGrp="1" noChangeArrowheads="1"/>
          </p:cNvSpPr>
          <p:nvPr>
            <p:ph type="sldNum" sz="quarter" idx="10"/>
          </p:nvPr>
        </p:nvSpPr>
        <p:spPr/>
        <p:txBody>
          <a:bodyPr/>
          <a:lstStyle>
            <a:lvl1pPr>
              <a:defRPr/>
            </a:lvl1pPr>
          </a:lstStyle>
          <a:p>
            <a:fld id="{67BB3AB6-619E-4FE7-8A02-4F08EE0C0823}" type="slidenum">
              <a:rPr lang="en-GB" altLang="zh-CN"/>
              <a:pPr/>
              <a:t>‹#›</a:t>
            </a:fld>
            <a:endParaRPr lang="en-GB" altLang="zh-CN"/>
          </a:p>
        </p:txBody>
      </p:sp>
    </p:spTree>
    <p:extLst>
      <p:ext uri="{BB962C8B-B14F-4D97-AF65-F5344CB8AC3E}">
        <p14:creationId xmlns:p14="http://schemas.microsoft.com/office/powerpoint/2010/main" val="1538793368"/>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30CEEAFD-9572-4077-B3C4-CE406B014AEE}" type="datetime1">
              <a:rPr lang="zh-CN" altLang="en-US" smtClean="0"/>
              <a:t>2018/12/6</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第五讲    </a:t>
            </a:r>
            <a:r>
              <a:rPr lang="en-US" altLang="zh-CN"/>
              <a:t>AD-AS</a:t>
            </a:r>
            <a:r>
              <a:rPr lang="zh-CN" altLang="en-US"/>
              <a:t>模型</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7741CD0-23B6-40A2-8994-9BE513E79A7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949E7C8F-FDEF-4EF8-A80A-DC3F8A27B464}" type="datetime1">
              <a:rPr lang="zh-CN" altLang="en-US" smtClean="0"/>
              <a:t>2018/12/6</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第五讲    </a:t>
            </a:r>
            <a:r>
              <a:rPr lang="en-US" altLang="zh-CN"/>
              <a:t>AD-AS</a:t>
            </a:r>
            <a:r>
              <a:rPr lang="zh-CN" altLang="en-US"/>
              <a:t>模型</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D6EEABC-E1FC-4922-950E-F7D39963F20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fld id="{7145067B-78E3-48D8-BD4D-35A126D5C875}" type="datetime1">
              <a:rPr lang="zh-CN" altLang="en-US" smtClean="0"/>
              <a:t>2018/12/6</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第五讲    </a:t>
            </a:r>
            <a:r>
              <a:rPr lang="en-US" altLang="zh-CN"/>
              <a:t>AD-AS</a:t>
            </a:r>
            <a:r>
              <a:rPr lang="zh-CN" altLang="en-US"/>
              <a:t>模型</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67004D9-84A8-4565-AF35-6559E68F4F3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fld id="{64D4BCF3-A0F1-43EA-9560-EFC5545EED93}" type="datetime1">
              <a:rPr lang="zh-CN" altLang="en-US" smtClean="0"/>
              <a:t>2018/12/6</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r>
              <a:rPr lang="zh-CN" altLang="en-US"/>
              <a:t>第五讲    </a:t>
            </a:r>
            <a:r>
              <a:rPr lang="en-US" altLang="zh-CN"/>
              <a:t>AD-AS</a:t>
            </a:r>
            <a:r>
              <a:rPr lang="zh-CN" altLang="en-US"/>
              <a:t>模型</a:t>
            </a: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9F7266AA-7182-4841-9110-3D0AD46F33D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fld id="{627BDC07-8BD5-4F39-B142-8BECD140A8C3}" type="datetime1">
              <a:rPr lang="zh-CN" altLang="en-US" smtClean="0"/>
              <a:t>2018/12/6</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a:t>第五讲    </a:t>
            </a:r>
            <a:r>
              <a:rPr lang="en-US" altLang="zh-CN"/>
              <a:t>AD-AS</a:t>
            </a:r>
            <a:r>
              <a:rPr lang="zh-CN" altLang="en-US"/>
              <a:t>模型</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AADC7D6-D28A-4CD0-86AF-42D7275F9B7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02800BC6-0378-4CFE-9D7F-0DC97CEC1717}" type="datetime1">
              <a:rPr lang="zh-CN" altLang="en-US" smtClean="0"/>
              <a:t>2018/12/6</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r>
              <a:rPr lang="zh-CN" altLang="en-US"/>
              <a:t>第五讲    </a:t>
            </a:r>
            <a:r>
              <a:rPr lang="en-US" altLang="zh-CN"/>
              <a:t>AD-AS</a:t>
            </a:r>
            <a:r>
              <a:rPr lang="zh-CN" altLang="en-US"/>
              <a:t>模型</a:t>
            </a: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5FC3E80-0015-413D-A258-B19EFED73BA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D1C73CDE-B35D-4B53-9801-FEDDFBB0483D}" type="datetime1">
              <a:rPr lang="zh-CN" altLang="en-US" smtClean="0"/>
              <a:t>2018/12/6</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第五讲    </a:t>
            </a:r>
            <a:r>
              <a:rPr lang="en-US" altLang="zh-CN"/>
              <a:t>AD-AS</a:t>
            </a:r>
            <a:r>
              <a:rPr lang="zh-CN" altLang="en-US"/>
              <a:t>模型</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92636DD-7279-4F68-81FF-F7A8F94ED25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CD61A186-45FB-4753-8469-13D3E97B769B}" type="datetime1">
              <a:rPr lang="zh-CN" altLang="en-US" smtClean="0"/>
              <a:t>2018/12/6</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第五讲    </a:t>
            </a:r>
            <a:r>
              <a:rPr lang="en-US" altLang="zh-CN"/>
              <a:t>AD-AS</a:t>
            </a:r>
            <a:r>
              <a:rPr lang="zh-CN" altLang="en-US"/>
              <a:t>模型</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32D6752-A98A-4EDE-B69F-3B4B6B4F56A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62852"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2853"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62854"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fld id="{01DF9F66-3C63-4AA0-8BDB-D7B55513B661}" type="datetime1">
              <a:rPr lang="zh-CN" altLang="en-US" smtClean="0"/>
              <a:t>2018/12/6</a:t>
            </a:fld>
            <a:endParaRPr lang="en-US" altLang="zh-CN"/>
          </a:p>
        </p:txBody>
      </p:sp>
      <p:sp>
        <p:nvSpPr>
          <p:cNvPr id="46285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lvl1pPr>
          </a:lstStyle>
          <a:p>
            <a:pPr>
              <a:defRPr/>
            </a:pPr>
            <a:r>
              <a:rPr lang="zh-CN" altLang="en-US"/>
              <a:t>第五讲    </a:t>
            </a:r>
            <a:r>
              <a:rPr lang="en-US" altLang="zh-CN"/>
              <a:t>AD-AS</a:t>
            </a:r>
            <a:r>
              <a:rPr lang="zh-CN" altLang="en-US"/>
              <a:t>模型</a:t>
            </a:r>
            <a:endParaRPr lang="en-US" altLang="zh-CN"/>
          </a:p>
        </p:txBody>
      </p:sp>
      <p:sp>
        <p:nvSpPr>
          <p:cNvPr id="462856"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04305C7E-FA70-4B7A-BD63-FB9C99412E6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81" r:id="rId13"/>
  </p:sldLayoutIdLst>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4.emf"/><Relationship Id="rId5" Type="http://schemas.openxmlformats.org/officeDocument/2006/relationships/oleObject" Target="../embeddings/oleObject14.bin"/><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emf"/><Relationship Id="rId5" Type="http://schemas.openxmlformats.org/officeDocument/2006/relationships/oleObject" Target="../embeddings/oleObject16.bin"/><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3" name="Group 148"/>
          <p:cNvGrpSpPr>
            <a:grpSpLocks/>
          </p:cNvGrpSpPr>
          <p:nvPr/>
        </p:nvGrpSpPr>
        <p:grpSpPr bwMode="auto">
          <a:xfrm>
            <a:off x="395288" y="5229225"/>
            <a:ext cx="727075" cy="955675"/>
            <a:chOff x="5171" y="2672"/>
            <a:chExt cx="511" cy="669"/>
          </a:xfrm>
        </p:grpSpPr>
        <p:sp>
          <p:nvSpPr>
            <p:cNvPr id="15366" name="Freeform 149"/>
            <p:cNvSpPr>
              <a:spLocks/>
            </p:cNvSpPr>
            <p:nvPr/>
          </p:nvSpPr>
          <p:spPr bwMode="auto">
            <a:xfrm>
              <a:off x="5241" y="3314"/>
              <a:ext cx="217" cy="21"/>
            </a:xfrm>
            <a:custGeom>
              <a:avLst/>
              <a:gdLst>
                <a:gd name="T0" fmla="*/ 1 w 434"/>
                <a:gd name="T1" fmla="*/ 1 h 42"/>
                <a:gd name="T2" fmla="*/ 1 w 434"/>
                <a:gd name="T3" fmla="*/ 1 h 42"/>
                <a:gd name="T4" fmla="*/ 1 w 434"/>
                <a:gd name="T5" fmla="*/ 1 h 42"/>
                <a:gd name="T6" fmla="*/ 1 w 434"/>
                <a:gd name="T7" fmla="*/ 1 h 42"/>
                <a:gd name="T8" fmla="*/ 1 w 434"/>
                <a:gd name="T9" fmla="*/ 1 h 42"/>
                <a:gd name="T10" fmla="*/ 1 w 434"/>
                <a:gd name="T11" fmla="*/ 1 h 42"/>
                <a:gd name="T12" fmla="*/ 1 w 434"/>
                <a:gd name="T13" fmla="*/ 1 h 42"/>
                <a:gd name="T14" fmla="*/ 1 w 434"/>
                <a:gd name="T15" fmla="*/ 1 h 42"/>
                <a:gd name="T16" fmla="*/ 1 w 434"/>
                <a:gd name="T17" fmla="*/ 1 h 42"/>
                <a:gd name="T18" fmla="*/ 1 w 434"/>
                <a:gd name="T19" fmla="*/ 1 h 42"/>
                <a:gd name="T20" fmla="*/ 1 w 434"/>
                <a:gd name="T21" fmla="*/ 1 h 42"/>
                <a:gd name="T22" fmla="*/ 1 w 434"/>
                <a:gd name="T23" fmla="*/ 1 h 42"/>
                <a:gd name="T24" fmla="*/ 1 w 434"/>
                <a:gd name="T25" fmla="*/ 0 h 42"/>
                <a:gd name="T26" fmla="*/ 1 w 434"/>
                <a:gd name="T27" fmla="*/ 0 h 42"/>
                <a:gd name="T28" fmla="*/ 1 w 434"/>
                <a:gd name="T29" fmla="*/ 1 h 42"/>
                <a:gd name="T30" fmla="*/ 1 w 434"/>
                <a:gd name="T31" fmla="*/ 1 h 42"/>
                <a:gd name="T32" fmla="*/ 1 w 434"/>
                <a:gd name="T33" fmla="*/ 1 h 42"/>
                <a:gd name="T34" fmla="*/ 1 w 434"/>
                <a:gd name="T35" fmla="*/ 1 h 42"/>
                <a:gd name="T36" fmla="*/ 1 w 434"/>
                <a:gd name="T37" fmla="*/ 1 h 42"/>
                <a:gd name="T38" fmla="*/ 1 w 434"/>
                <a:gd name="T39" fmla="*/ 1 h 42"/>
                <a:gd name="T40" fmla="*/ 1 w 434"/>
                <a:gd name="T41" fmla="*/ 1 h 42"/>
                <a:gd name="T42" fmla="*/ 1 w 434"/>
                <a:gd name="T43" fmla="*/ 1 h 42"/>
                <a:gd name="T44" fmla="*/ 1 w 434"/>
                <a:gd name="T45" fmla="*/ 1 h 42"/>
                <a:gd name="T46" fmla="*/ 1 w 434"/>
                <a:gd name="T47" fmla="*/ 1 h 42"/>
                <a:gd name="T48" fmla="*/ 1 w 434"/>
                <a:gd name="T49" fmla="*/ 1 h 42"/>
                <a:gd name="T50" fmla="*/ 1 w 434"/>
                <a:gd name="T51" fmla="*/ 1 h 42"/>
                <a:gd name="T52" fmla="*/ 1 w 434"/>
                <a:gd name="T53" fmla="*/ 1 h 42"/>
                <a:gd name="T54" fmla="*/ 1 w 434"/>
                <a:gd name="T55" fmla="*/ 1 h 42"/>
                <a:gd name="T56" fmla="*/ 1 w 434"/>
                <a:gd name="T57" fmla="*/ 1 h 42"/>
                <a:gd name="T58" fmla="*/ 1 w 434"/>
                <a:gd name="T59" fmla="*/ 1 h 42"/>
                <a:gd name="T60" fmla="*/ 1 w 434"/>
                <a:gd name="T61" fmla="*/ 1 h 42"/>
                <a:gd name="T62" fmla="*/ 1 w 434"/>
                <a:gd name="T63" fmla="*/ 1 h 42"/>
                <a:gd name="T64" fmla="*/ 1 w 434"/>
                <a:gd name="T65" fmla="*/ 1 h 42"/>
                <a:gd name="T66" fmla="*/ 1 w 434"/>
                <a:gd name="T67" fmla="*/ 1 h 42"/>
                <a:gd name="T68" fmla="*/ 1 w 434"/>
                <a:gd name="T69" fmla="*/ 1 h 42"/>
                <a:gd name="T70" fmla="*/ 1 w 434"/>
                <a:gd name="T71" fmla="*/ 1 h 42"/>
                <a:gd name="T72" fmla="*/ 1 w 434"/>
                <a:gd name="T73" fmla="*/ 1 h 42"/>
                <a:gd name="T74" fmla="*/ 1 w 434"/>
                <a:gd name="T75" fmla="*/ 1 h 42"/>
                <a:gd name="T76" fmla="*/ 1 w 434"/>
                <a:gd name="T77" fmla="*/ 1 h 42"/>
                <a:gd name="T78" fmla="*/ 1 w 434"/>
                <a:gd name="T79" fmla="*/ 1 h 42"/>
                <a:gd name="T80" fmla="*/ 1 w 434"/>
                <a:gd name="T81" fmla="*/ 1 h 42"/>
                <a:gd name="T82" fmla="*/ 1 w 434"/>
                <a:gd name="T83" fmla="*/ 1 h 42"/>
                <a:gd name="T84" fmla="*/ 1 w 434"/>
                <a:gd name="T85" fmla="*/ 1 h 42"/>
                <a:gd name="T86" fmla="*/ 1 w 434"/>
                <a:gd name="T87" fmla="*/ 1 h 42"/>
                <a:gd name="T88" fmla="*/ 1 w 434"/>
                <a:gd name="T89" fmla="*/ 1 h 42"/>
                <a:gd name="T90" fmla="*/ 1 w 434"/>
                <a:gd name="T91" fmla="*/ 1 h 42"/>
                <a:gd name="T92" fmla="*/ 1 w 434"/>
                <a:gd name="T93" fmla="*/ 1 h 42"/>
                <a:gd name="T94" fmla="*/ 1 w 434"/>
                <a:gd name="T95" fmla="*/ 1 h 42"/>
                <a:gd name="T96" fmla="*/ 1 w 434"/>
                <a:gd name="T97" fmla="*/ 1 h 42"/>
                <a:gd name="T98" fmla="*/ 1 w 434"/>
                <a:gd name="T99" fmla="*/ 1 h 42"/>
                <a:gd name="T100" fmla="*/ 1 w 434"/>
                <a:gd name="T101" fmla="*/ 1 h 42"/>
                <a:gd name="T102" fmla="*/ 1 w 434"/>
                <a:gd name="T103" fmla="*/ 1 h 42"/>
                <a:gd name="T104" fmla="*/ 1 w 434"/>
                <a:gd name="T105" fmla="*/ 1 h 42"/>
                <a:gd name="T106" fmla="*/ 1 w 434"/>
                <a:gd name="T107" fmla="*/ 1 h 42"/>
                <a:gd name="T108" fmla="*/ 1 w 434"/>
                <a:gd name="T109" fmla="*/ 1 h 42"/>
                <a:gd name="T110" fmla="*/ 1 w 434"/>
                <a:gd name="T111" fmla="*/ 1 h 42"/>
                <a:gd name="T112" fmla="*/ 1 w 434"/>
                <a:gd name="T113" fmla="*/ 1 h 42"/>
                <a:gd name="T114" fmla="*/ 1 w 434"/>
                <a:gd name="T115" fmla="*/ 1 h 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34"/>
                <a:gd name="T175" fmla="*/ 0 h 42"/>
                <a:gd name="T176" fmla="*/ 434 w 434"/>
                <a:gd name="T177" fmla="*/ 42 h 4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34" h="42">
                  <a:moveTo>
                    <a:pt x="0" y="15"/>
                  </a:moveTo>
                  <a:lnTo>
                    <a:pt x="6" y="13"/>
                  </a:lnTo>
                  <a:lnTo>
                    <a:pt x="15" y="12"/>
                  </a:lnTo>
                  <a:lnTo>
                    <a:pt x="28" y="11"/>
                  </a:lnTo>
                  <a:lnTo>
                    <a:pt x="43" y="10"/>
                  </a:lnTo>
                  <a:lnTo>
                    <a:pt x="57" y="9"/>
                  </a:lnTo>
                  <a:lnTo>
                    <a:pt x="69" y="8"/>
                  </a:lnTo>
                  <a:lnTo>
                    <a:pt x="79" y="7"/>
                  </a:lnTo>
                  <a:lnTo>
                    <a:pt x="84" y="7"/>
                  </a:lnTo>
                  <a:lnTo>
                    <a:pt x="81" y="5"/>
                  </a:lnTo>
                  <a:lnTo>
                    <a:pt x="76" y="4"/>
                  </a:lnTo>
                  <a:lnTo>
                    <a:pt x="72" y="2"/>
                  </a:lnTo>
                  <a:lnTo>
                    <a:pt x="67" y="2"/>
                  </a:lnTo>
                  <a:lnTo>
                    <a:pt x="82" y="1"/>
                  </a:lnTo>
                  <a:lnTo>
                    <a:pt x="105" y="1"/>
                  </a:lnTo>
                  <a:lnTo>
                    <a:pt x="131" y="1"/>
                  </a:lnTo>
                  <a:lnTo>
                    <a:pt x="161" y="2"/>
                  </a:lnTo>
                  <a:lnTo>
                    <a:pt x="189" y="3"/>
                  </a:lnTo>
                  <a:lnTo>
                    <a:pt x="214" y="4"/>
                  </a:lnTo>
                  <a:lnTo>
                    <a:pt x="233" y="4"/>
                  </a:lnTo>
                  <a:lnTo>
                    <a:pt x="243" y="3"/>
                  </a:lnTo>
                  <a:lnTo>
                    <a:pt x="247" y="3"/>
                  </a:lnTo>
                  <a:lnTo>
                    <a:pt x="251" y="2"/>
                  </a:lnTo>
                  <a:lnTo>
                    <a:pt x="258" y="1"/>
                  </a:lnTo>
                  <a:lnTo>
                    <a:pt x="265" y="0"/>
                  </a:lnTo>
                  <a:lnTo>
                    <a:pt x="272" y="0"/>
                  </a:lnTo>
                  <a:lnTo>
                    <a:pt x="280" y="0"/>
                  </a:lnTo>
                  <a:lnTo>
                    <a:pt x="287" y="0"/>
                  </a:lnTo>
                  <a:lnTo>
                    <a:pt x="293" y="1"/>
                  </a:lnTo>
                  <a:lnTo>
                    <a:pt x="291" y="2"/>
                  </a:lnTo>
                  <a:lnTo>
                    <a:pt x="290" y="2"/>
                  </a:lnTo>
                  <a:lnTo>
                    <a:pt x="289" y="3"/>
                  </a:lnTo>
                  <a:lnTo>
                    <a:pt x="288" y="4"/>
                  </a:lnTo>
                  <a:lnTo>
                    <a:pt x="293" y="5"/>
                  </a:lnTo>
                  <a:lnTo>
                    <a:pt x="298" y="8"/>
                  </a:lnTo>
                  <a:lnTo>
                    <a:pt x="303" y="9"/>
                  </a:lnTo>
                  <a:lnTo>
                    <a:pt x="306" y="10"/>
                  </a:lnTo>
                  <a:lnTo>
                    <a:pt x="310" y="10"/>
                  </a:lnTo>
                  <a:lnTo>
                    <a:pt x="317" y="10"/>
                  </a:lnTo>
                  <a:lnTo>
                    <a:pt x="326" y="11"/>
                  </a:lnTo>
                  <a:lnTo>
                    <a:pt x="337" y="11"/>
                  </a:lnTo>
                  <a:lnTo>
                    <a:pt x="349" y="12"/>
                  </a:lnTo>
                  <a:lnTo>
                    <a:pt x="360" y="13"/>
                  </a:lnTo>
                  <a:lnTo>
                    <a:pt x="371" y="15"/>
                  </a:lnTo>
                  <a:lnTo>
                    <a:pt x="379" y="16"/>
                  </a:lnTo>
                  <a:lnTo>
                    <a:pt x="387" y="17"/>
                  </a:lnTo>
                  <a:lnTo>
                    <a:pt x="396" y="19"/>
                  </a:lnTo>
                  <a:lnTo>
                    <a:pt x="404" y="20"/>
                  </a:lnTo>
                  <a:lnTo>
                    <a:pt x="413" y="21"/>
                  </a:lnTo>
                  <a:lnTo>
                    <a:pt x="421" y="23"/>
                  </a:lnTo>
                  <a:lnTo>
                    <a:pt x="427" y="24"/>
                  </a:lnTo>
                  <a:lnTo>
                    <a:pt x="432" y="25"/>
                  </a:lnTo>
                  <a:lnTo>
                    <a:pt x="434" y="26"/>
                  </a:lnTo>
                  <a:lnTo>
                    <a:pt x="433" y="27"/>
                  </a:lnTo>
                  <a:lnTo>
                    <a:pt x="430" y="30"/>
                  </a:lnTo>
                  <a:lnTo>
                    <a:pt x="424" y="31"/>
                  </a:lnTo>
                  <a:lnTo>
                    <a:pt x="417" y="32"/>
                  </a:lnTo>
                  <a:lnTo>
                    <a:pt x="410" y="34"/>
                  </a:lnTo>
                  <a:lnTo>
                    <a:pt x="403" y="34"/>
                  </a:lnTo>
                  <a:lnTo>
                    <a:pt x="397" y="35"/>
                  </a:lnTo>
                  <a:lnTo>
                    <a:pt x="393" y="35"/>
                  </a:lnTo>
                  <a:lnTo>
                    <a:pt x="388" y="35"/>
                  </a:lnTo>
                  <a:lnTo>
                    <a:pt x="382" y="35"/>
                  </a:lnTo>
                  <a:lnTo>
                    <a:pt x="374" y="35"/>
                  </a:lnTo>
                  <a:lnTo>
                    <a:pt x="365" y="35"/>
                  </a:lnTo>
                  <a:lnTo>
                    <a:pt x="356" y="35"/>
                  </a:lnTo>
                  <a:lnTo>
                    <a:pt x="348" y="35"/>
                  </a:lnTo>
                  <a:lnTo>
                    <a:pt x="340" y="36"/>
                  </a:lnTo>
                  <a:lnTo>
                    <a:pt x="335" y="36"/>
                  </a:lnTo>
                  <a:lnTo>
                    <a:pt x="331" y="38"/>
                  </a:lnTo>
                  <a:lnTo>
                    <a:pt x="324" y="38"/>
                  </a:lnTo>
                  <a:lnTo>
                    <a:pt x="316" y="38"/>
                  </a:lnTo>
                  <a:lnTo>
                    <a:pt x="306" y="39"/>
                  </a:lnTo>
                  <a:lnTo>
                    <a:pt x="296" y="39"/>
                  </a:lnTo>
                  <a:lnTo>
                    <a:pt x="288" y="39"/>
                  </a:lnTo>
                  <a:lnTo>
                    <a:pt x="280" y="38"/>
                  </a:lnTo>
                  <a:lnTo>
                    <a:pt x="274" y="38"/>
                  </a:lnTo>
                  <a:lnTo>
                    <a:pt x="268" y="36"/>
                  </a:lnTo>
                  <a:lnTo>
                    <a:pt x="260" y="36"/>
                  </a:lnTo>
                  <a:lnTo>
                    <a:pt x="251" y="36"/>
                  </a:lnTo>
                  <a:lnTo>
                    <a:pt x="242" y="38"/>
                  </a:lnTo>
                  <a:lnTo>
                    <a:pt x="233" y="38"/>
                  </a:lnTo>
                  <a:lnTo>
                    <a:pt x="225" y="39"/>
                  </a:lnTo>
                  <a:lnTo>
                    <a:pt x="218" y="40"/>
                  </a:lnTo>
                  <a:lnTo>
                    <a:pt x="214" y="40"/>
                  </a:lnTo>
                  <a:lnTo>
                    <a:pt x="210" y="40"/>
                  </a:lnTo>
                  <a:lnTo>
                    <a:pt x="203" y="40"/>
                  </a:lnTo>
                  <a:lnTo>
                    <a:pt x="194" y="41"/>
                  </a:lnTo>
                  <a:lnTo>
                    <a:pt x="184" y="41"/>
                  </a:lnTo>
                  <a:lnTo>
                    <a:pt x="175" y="42"/>
                  </a:lnTo>
                  <a:lnTo>
                    <a:pt x="167" y="42"/>
                  </a:lnTo>
                  <a:lnTo>
                    <a:pt x="160" y="42"/>
                  </a:lnTo>
                  <a:lnTo>
                    <a:pt x="157" y="41"/>
                  </a:lnTo>
                  <a:lnTo>
                    <a:pt x="153" y="41"/>
                  </a:lnTo>
                  <a:lnTo>
                    <a:pt x="148" y="41"/>
                  </a:lnTo>
                  <a:lnTo>
                    <a:pt x="140" y="41"/>
                  </a:lnTo>
                  <a:lnTo>
                    <a:pt x="130" y="42"/>
                  </a:lnTo>
                  <a:lnTo>
                    <a:pt x="121" y="42"/>
                  </a:lnTo>
                  <a:lnTo>
                    <a:pt x="113" y="42"/>
                  </a:lnTo>
                  <a:lnTo>
                    <a:pt x="105" y="42"/>
                  </a:lnTo>
                  <a:lnTo>
                    <a:pt x="99" y="41"/>
                  </a:lnTo>
                  <a:lnTo>
                    <a:pt x="91" y="39"/>
                  </a:lnTo>
                  <a:lnTo>
                    <a:pt x="84" y="38"/>
                  </a:lnTo>
                  <a:lnTo>
                    <a:pt x="80" y="38"/>
                  </a:lnTo>
                  <a:lnTo>
                    <a:pt x="75" y="38"/>
                  </a:lnTo>
                  <a:lnTo>
                    <a:pt x="68" y="36"/>
                  </a:lnTo>
                  <a:lnTo>
                    <a:pt x="59" y="35"/>
                  </a:lnTo>
                  <a:lnTo>
                    <a:pt x="50" y="32"/>
                  </a:lnTo>
                  <a:lnTo>
                    <a:pt x="44" y="30"/>
                  </a:lnTo>
                  <a:lnTo>
                    <a:pt x="38" y="27"/>
                  </a:lnTo>
                  <a:lnTo>
                    <a:pt x="31" y="26"/>
                  </a:lnTo>
                  <a:lnTo>
                    <a:pt x="23" y="24"/>
                  </a:lnTo>
                  <a:lnTo>
                    <a:pt x="19" y="24"/>
                  </a:lnTo>
                  <a:lnTo>
                    <a:pt x="14" y="23"/>
                  </a:lnTo>
                  <a:lnTo>
                    <a:pt x="8" y="20"/>
                  </a:lnTo>
                  <a:lnTo>
                    <a:pt x="3" y="17"/>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7" name="Freeform 150"/>
            <p:cNvSpPr>
              <a:spLocks/>
            </p:cNvSpPr>
            <p:nvPr/>
          </p:nvSpPr>
          <p:spPr bwMode="auto">
            <a:xfrm>
              <a:off x="5223" y="2947"/>
              <a:ext cx="55" cy="76"/>
            </a:xfrm>
            <a:custGeom>
              <a:avLst/>
              <a:gdLst>
                <a:gd name="T0" fmla="*/ 1 w 110"/>
                <a:gd name="T1" fmla="*/ 0 h 151"/>
                <a:gd name="T2" fmla="*/ 1 w 110"/>
                <a:gd name="T3" fmla="*/ 1 h 151"/>
                <a:gd name="T4" fmla="*/ 1 w 110"/>
                <a:gd name="T5" fmla="*/ 1 h 151"/>
                <a:gd name="T6" fmla="*/ 1 w 110"/>
                <a:gd name="T7" fmla="*/ 1 h 151"/>
                <a:gd name="T8" fmla="*/ 1 w 110"/>
                <a:gd name="T9" fmla="*/ 1 h 151"/>
                <a:gd name="T10" fmla="*/ 1 w 110"/>
                <a:gd name="T11" fmla="*/ 1 h 151"/>
                <a:gd name="T12" fmla="*/ 1 w 110"/>
                <a:gd name="T13" fmla="*/ 1 h 151"/>
                <a:gd name="T14" fmla="*/ 1 w 110"/>
                <a:gd name="T15" fmla="*/ 1 h 151"/>
                <a:gd name="T16" fmla="*/ 1 w 110"/>
                <a:gd name="T17" fmla="*/ 1 h 151"/>
                <a:gd name="T18" fmla="*/ 1 w 110"/>
                <a:gd name="T19" fmla="*/ 1 h 151"/>
                <a:gd name="T20" fmla="*/ 1 w 110"/>
                <a:gd name="T21" fmla="*/ 1 h 151"/>
                <a:gd name="T22" fmla="*/ 1 w 110"/>
                <a:gd name="T23" fmla="*/ 1 h 151"/>
                <a:gd name="T24" fmla="*/ 1 w 110"/>
                <a:gd name="T25" fmla="*/ 1 h 151"/>
                <a:gd name="T26" fmla="*/ 1 w 110"/>
                <a:gd name="T27" fmla="*/ 1 h 151"/>
                <a:gd name="T28" fmla="*/ 1 w 110"/>
                <a:gd name="T29" fmla="*/ 1 h 151"/>
                <a:gd name="T30" fmla="*/ 1 w 110"/>
                <a:gd name="T31" fmla="*/ 1 h 151"/>
                <a:gd name="T32" fmla="*/ 0 w 110"/>
                <a:gd name="T33" fmla="*/ 1 h 151"/>
                <a:gd name="T34" fmla="*/ 1 w 110"/>
                <a:gd name="T35" fmla="*/ 1 h 151"/>
                <a:gd name="T36" fmla="*/ 1 w 110"/>
                <a:gd name="T37" fmla="*/ 1 h 151"/>
                <a:gd name="T38" fmla="*/ 1 w 110"/>
                <a:gd name="T39" fmla="*/ 1 h 151"/>
                <a:gd name="T40" fmla="*/ 1 w 110"/>
                <a:gd name="T41" fmla="*/ 1 h 151"/>
                <a:gd name="T42" fmla="*/ 1 w 110"/>
                <a:gd name="T43" fmla="*/ 1 h 151"/>
                <a:gd name="T44" fmla="*/ 1 w 110"/>
                <a:gd name="T45" fmla="*/ 1 h 151"/>
                <a:gd name="T46" fmla="*/ 1 w 110"/>
                <a:gd name="T47" fmla="*/ 1 h 151"/>
                <a:gd name="T48" fmla="*/ 1 w 110"/>
                <a:gd name="T49" fmla="*/ 0 h 1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151"/>
                <a:gd name="T77" fmla="*/ 110 w 110"/>
                <a:gd name="T78" fmla="*/ 151 h 1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151">
                  <a:moveTo>
                    <a:pt x="110" y="0"/>
                  </a:moveTo>
                  <a:lnTo>
                    <a:pt x="107" y="34"/>
                  </a:lnTo>
                  <a:lnTo>
                    <a:pt x="102" y="67"/>
                  </a:lnTo>
                  <a:lnTo>
                    <a:pt x="94" y="102"/>
                  </a:lnTo>
                  <a:lnTo>
                    <a:pt x="81" y="134"/>
                  </a:lnTo>
                  <a:lnTo>
                    <a:pt x="78" y="141"/>
                  </a:lnTo>
                  <a:lnTo>
                    <a:pt x="76" y="147"/>
                  </a:lnTo>
                  <a:lnTo>
                    <a:pt x="71" y="150"/>
                  </a:lnTo>
                  <a:lnTo>
                    <a:pt x="64" y="151"/>
                  </a:lnTo>
                  <a:lnTo>
                    <a:pt x="59" y="151"/>
                  </a:lnTo>
                  <a:lnTo>
                    <a:pt x="54" y="151"/>
                  </a:lnTo>
                  <a:lnTo>
                    <a:pt x="46" y="151"/>
                  </a:lnTo>
                  <a:lnTo>
                    <a:pt x="38" y="150"/>
                  </a:lnTo>
                  <a:lnTo>
                    <a:pt x="28" y="150"/>
                  </a:lnTo>
                  <a:lnTo>
                    <a:pt x="18" y="150"/>
                  </a:lnTo>
                  <a:lnTo>
                    <a:pt x="9" y="150"/>
                  </a:lnTo>
                  <a:lnTo>
                    <a:pt x="0" y="150"/>
                  </a:lnTo>
                  <a:lnTo>
                    <a:pt x="25" y="147"/>
                  </a:lnTo>
                  <a:lnTo>
                    <a:pt x="46" y="141"/>
                  </a:lnTo>
                  <a:lnTo>
                    <a:pt x="61" y="132"/>
                  </a:lnTo>
                  <a:lnTo>
                    <a:pt x="73" y="118"/>
                  </a:lnTo>
                  <a:lnTo>
                    <a:pt x="82" y="99"/>
                  </a:lnTo>
                  <a:lnTo>
                    <a:pt x="92" y="74"/>
                  </a:lnTo>
                  <a:lnTo>
                    <a:pt x="100" y="41"/>
                  </a:lnTo>
                  <a:lnTo>
                    <a:pt x="1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8" name="Freeform 151"/>
            <p:cNvSpPr>
              <a:spLocks/>
            </p:cNvSpPr>
            <p:nvPr/>
          </p:nvSpPr>
          <p:spPr bwMode="auto">
            <a:xfrm>
              <a:off x="5180" y="2799"/>
              <a:ext cx="98" cy="234"/>
            </a:xfrm>
            <a:custGeom>
              <a:avLst/>
              <a:gdLst>
                <a:gd name="T0" fmla="*/ 0 w 197"/>
                <a:gd name="T1" fmla="*/ 1 h 467"/>
                <a:gd name="T2" fmla="*/ 0 w 197"/>
                <a:gd name="T3" fmla="*/ 1 h 467"/>
                <a:gd name="T4" fmla="*/ 0 w 197"/>
                <a:gd name="T5" fmla="*/ 1 h 467"/>
                <a:gd name="T6" fmla="*/ 0 w 197"/>
                <a:gd name="T7" fmla="*/ 1 h 467"/>
                <a:gd name="T8" fmla="*/ 0 w 197"/>
                <a:gd name="T9" fmla="*/ 1 h 467"/>
                <a:gd name="T10" fmla="*/ 0 w 197"/>
                <a:gd name="T11" fmla="*/ 1 h 467"/>
                <a:gd name="T12" fmla="*/ 0 w 197"/>
                <a:gd name="T13" fmla="*/ 1 h 467"/>
                <a:gd name="T14" fmla="*/ 0 w 197"/>
                <a:gd name="T15" fmla="*/ 1 h 467"/>
                <a:gd name="T16" fmla="*/ 0 w 197"/>
                <a:gd name="T17" fmla="*/ 1 h 467"/>
                <a:gd name="T18" fmla="*/ 0 w 197"/>
                <a:gd name="T19" fmla="*/ 1 h 467"/>
                <a:gd name="T20" fmla="*/ 0 w 197"/>
                <a:gd name="T21" fmla="*/ 1 h 467"/>
                <a:gd name="T22" fmla="*/ 0 w 197"/>
                <a:gd name="T23" fmla="*/ 1 h 467"/>
                <a:gd name="T24" fmla="*/ 0 w 197"/>
                <a:gd name="T25" fmla="*/ 1 h 467"/>
                <a:gd name="T26" fmla="*/ 0 w 197"/>
                <a:gd name="T27" fmla="*/ 1 h 467"/>
                <a:gd name="T28" fmla="*/ 0 w 197"/>
                <a:gd name="T29" fmla="*/ 1 h 467"/>
                <a:gd name="T30" fmla="*/ 0 w 197"/>
                <a:gd name="T31" fmla="*/ 1 h 467"/>
                <a:gd name="T32" fmla="*/ 0 w 197"/>
                <a:gd name="T33" fmla="*/ 1 h 467"/>
                <a:gd name="T34" fmla="*/ 0 w 197"/>
                <a:gd name="T35" fmla="*/ 1 h 467"/>
                <a:gd name="T36" fmla="*/ 0 w 197"/>
                <a:gd name="T37" fmla="*/ 1 h 467"/>
                <a:gd name="T38" fmla="*/ 0 w 197"/>
                <a:gd name="T39" fmla="*/ 1 h 467"/>
                <a:gd name="T40" fmla="*/ 0 w 197"/>
                <a:gd name="T41" fmla="*/ 1 h 467"/>
                <a:gd name="T42" fmla="*/ 0 w 197"/>
                <a:gd name="T43" fmla="*/ 1 h 467"/>
                <a:gd name="T44" fmla="*/ 0 w 197"/>
                <a:gd name="T45" fmla="*/ 1 h 467"/>
                <a:gd name="T46" fmla="*/ 0 w 197"/>
                <a:gd name="T47" fmla="*/ 1 h 467"/>
                <a:gd name="T48" fmla="*/ 0 w 197"/>
                <a:gd name="T49" fmla="*/ 1 h 467"/>
                <a:gd name="T50" fmla="*/ 0 w 197"/>
                <a:gd name="T51" fmla="*/ 1 h 467"/>
                <a:gd name="T52" fmla="*/ 0 w 197"/>
                <a:gd name="T53" fmla="*/ 1 h 467"/>
                <a:gd name="T54" fmla="*/ 0 w 197"/>
                <a:gd name="T55" fmla="*/ 1 h 467"/>
                <a:gd name="T56" fmla="*/ 0 w 197"/>
                <a:gd name="T57" fmla="*/ 1 h 467"/>
                <a:gd name="T58" fmla="*/ 0 w 197"/>
                <a:gd name="T59" fmla="*/ 1 h 467"/>
                <a:gd name="T60" fmla="*/ 0 w 197"/>
                <a:gd name="T61" fmla="*/ 1 h 467"/>
                <a:gd name="T62" fmla="*/ 0 w 197"/>
                <a:gd name="T63" fmla="*/ 1 h 467"/>
                <a:gd name="T64" fmla="*/ 0 w 197"/>
                <a:gd name="T65" fmla="*/ 1 h 467"/>
                <a:gd name="T66" fmla="*/ 0 w 197"/>
                <a:gd name="T67" fmla="*/ 1 h 467"/>
                <a:gd name="T68" fmla="*/ 0 w 197"/>
                <a:gd name="T69" fmla="*/ 1 h 467"/>
                <a:gd name="T70" fmla="*/ 0 w 197"/>
                <a:gd name="T71" fmla="*/ 1 h 467"/>
                <a:gd name="T72" fmla="*/ 0 w 197"/>
                <a:gd name="T73" fmla="*/ 1 h 467"/>
                <a:gd name="T74" fmla="*/ 0 w 197"/>
                <a:gd name="T75" fmla="*/ 1 h 467"/>
                <a:gd name="T76" fmla="*/ 0 w 197"/>
                <a:gd name="T77" fmla="*/ 1 h 467"/>
                <a:gd name="T78" fmla="*/ 0 w 197"/>
                <a:gd name="T79" fmla="*/ 1 h 467"/>
                <a:gd name="T80" fmla="*/ 0 w 197"/>
                <a:gd name="T81" fmla="*/ 1 h 467"/>
                <a:gd name="T82" fmla="*/ 0 w 197"/>
                <a:gd name="T83" fmla="*/ 1 h 467"/>
                <a:gd name="T84" fmla="*/ 0 w 197"/>
                <a:gd name="T85" fmla="*/ 1 h 467"/>
                <a:gd name="T86" fmla="*/ 0 w 197"/>
                <a:gd name="T87" fmla="*/ 1 h 467"/>
                <a:gd name="T88" fmla="*/ 0 w 197"/>
                <a:gd name="T89" fmla="*/ 1 h 4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7"/>
                <a:gd name="T136" fmla="*/ 0 h 467"/>
                <a:gd name="T137" fmla="*/ 197 w 197"/>
                <a:gd name="T138" fmla="*/ 467 h 4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7" h="467">
                  <a:moveTo>
                    <a:pt x="67" y="423"/>
                  </a:moveTo>
                  <a:lnTo>
                    <a:pt x="68" y="412"/>
                  </a:lnTo>
                  <a:lnTo>
                    <a:pt x="68" y="394"/>
                  </a:lnTo>
                  <a:lnTo>
                    <a:pt x="68" y="378"/>
                  </a:lnTo>
                  <a:lnTo>
                    <a:pt x="68" y="367"/>
                  </a:lnTo>
                  <a:lnTo>
                    <a:pt x="68" y="366"/>
                  </a:lnTo>
                  <a:lnTo>
                    <a:pt x="69" y="361"/>
                  </a:lnTo>
                  <a:lnTo>
                    <a:pt x="72" y="356"/>
                  </a:lnTo>
                  <a:lnTo>
                    <a:pt x="73" y="350"/>
                  </a:lnTo>
                  <a:lnTo>
                    <a:pt x="74" y="341"/>
                  </a:lnTo>
                  <a:lnTo>
                    <a:pt x="74" y="329"/>
                  </a:lnTo>
                  <a:lnTo>
                    <a:pt x="73" y="317"/>
                  </a:lnTo>
                  <a:lnTo>
                    <a:pt x="72" y="308"/>
                  </a:lnTo>
                  <a:lnTo>
                    <a:pt x="68" y="318"/>
                  </a:lnTo>
                  <a:lnTo>
                    <a:pt x="67" y="336"/>
                  </a:lnTo>
                  <a:lnTo>
                    <a:pt x="67" y="354"/>
                  </a:lnTo>
                  <a:lnTo>
                    <a:pt x="68" y="367"/>
                  </a:lnTo>
                  <a:lnTo>
                    <a:pt x="68" y="378"/>
                  </a:lnTo>
                  <a:lnTo>
                    <a:pt x="68" y="394"/>
                  </a:lnTo>
                  <a:lnTo>
                    <a:pt x="68" y="412"/>
                  </a:lnTo>
                  <a:lnTo>
                    <a:pt x="67" y="423"/>
                  </a:lnTo>
                  <a:lnTo>
                    <a:pt x="66" y="431"/>
                  </a:lnTo>
                  <a:lnTo>
                    <a:pt x="64" y="444"/>
                  </a:lnTo>
                  <a:lnTo>
                    <a:pt x="61" y="457"/>
                  </a:lnTo>
                  <a:lnTo>
                    <a:pt x="60" y="466"/>
                  </a:lnTo>
                  <a:lnTo>
                    <a:pt x="57" y="467"/>
                  </a:lnTo>
                  <a:lnTo>
                    <a:pt x="53" y="467"/>
                  </a:lnTo>
                  <a:lnTo>
                    <a:pt x="50" y="467"/>
                  </a:lnTo>
                  <a:lnTo>
                    <a:pt x="46" y="467"/>
                  </a:lnTo>
                  <a:lnTo>
                    <a:pt x="41" y="467"/>
                  </a:lnTo>
                  <a:lnTo>
                    <a:pt x="35" y="467"/>
                  </a:lnTo>
                  <a:lnTo>
                    <a:pt x="29" y="467"/>
                  </a:lnTo>
                  <a:lnTo>
                    <a:pt x="23" y="467"/>
                  </a:lnTo>
                  <a:lnTo>
                    <a:pt x="19" y="466"/>
                  </a:lnTo>
                  <a:lnTo>
                    <a:pt x="14" y="466"/>
                  </a:lnTo>
                  <a:lnTo>
                    <a:pt x="9" y="465"/>
                  </a:lnTo>
                  <a:lnTo>
                    <a:pt x="7" y="465"/>
                  </a:lnTo>
                  <a:lnTo>
                    <a:pt x="4" y="462"/>
                  </a:lnTo>
                  <a:lnTo>
                    <a:pt x="1" y="459"/>
                  </a:lnTo>
                  <a:lnTo>
                    <a:pt x="1" y="455"/>
                  </a:lnTo>
                  <a:lnTo>
                    <a:pt x="1" y="451"/>
                  </a:lnTo>
                  <a:lnTo>
                    <a:pt x="1" y="442"/>
                  </a:lnTo>
                  <a:lnTo>
                    <a:pt x="1" y="427"/>
                  </a:lnTo>
                  <a:lnTo>
                    <a:pt x="1" y="411"/>
                  </a:lnTo>
                  <a:lnTo>
                    <a:pt x="0" y="399"/>
                  </a:lnTo>
                  <a:lnTo>
                    <a:pt x="0" y="391"/>
                  </a:lnTo>
                  <a:lnTo>
                    <a:pt x="0" y="379"/>
                  </a:lnTo>
                  <a:lnTo>
                    <a:pt x="0" y="369"/>
                  </a:lnTo>
                  <a:lnTo>
                    <a:pt x="0" y="361"/>
                  </a:lnTo>
                  <a:lnTo>
                    <a:pt x="0" y="352"/>
                  </a:lnTo>
                  <a:lnTo>
                    <a:pt x="3" y="340"/>
                  </a:lnTo>
                  <a:lnTo>
                    <a:pt x="4" y="329"/>
                  </a:lnTo>
                  <a:lnTo>
                    <a:pt x="5" y="321"/>
                  </a:lnTo>
                  <a:lnTo>
                    <a:pt x="5" y="314"/>
                  </a:lnTo>
                  <a:lnTo>
                    <a:pt x="4" y="307"/>
                  </a:lnTo>
                  <a:lnTo>
                    <a:pt x="3" y="300"/>
                  </a:lnTo>
                  <a:lnTo>
                    <a:pt x="1" y="294"/>
                  </a:lnTo>
                  <a:lnTo>
                    <a:pt x="0" y="285"/>
                  </a:lnTo>
                  <a:lnTo>
                    <a:pt x="0" y="274"/>
                  </a:lnTo>
                  <a:lnTo>
                    <a:pt x="1" y="261"/>
                  </a:lnTo>
                  <a:lnTo>
                    <a:pt x="4" y="249"/>
                  </a:lnTo>
                  <a:lnTo>
                    <a:pt x="8" y="231"/>
                  </a:lnTo>
                  <a:lnTo>
                    <a:pt x="13" y="208"/>
                  </a:lnTo>
                  <a:lnTo>
                    <a:pt x="16" y="190"/>
                  </a:lnTo>
                  <a:lnTo>
                    <a:pt x="18" y="178"/>
                  </a:lnTo>
                  <a:lnTo>
                    <a:pt x="19" y="169"/>
                  </a:lnTo>
                  <a:lnTo>
                    <a:pt x="19" y="154"/>
                  </a:lnTo>
                  <a:lnTo>
                    <a:pt x="19" y="140"/>
                  </a:lnTo>
                  <a:lnTo>
                    <a:pt x="19" y="131"/>
                  </a:lnTo>
                  <a:lnTo>
                    <a:pt x="20" y="124"/>
                  </a:lnTo>
                  <a:lnTo>
                    <a:pt x="21" y="115"/>
                  </a:lnTo>
                  <a:lnTo>
                    <a:pt x="23" y="107"/>
                  </a:lnTo>
                  <a:lnTo>
                    <a:pt x="24" y="101"/>
                  </a:lnTo>
                  <a:lnTo>
                    <a:pt x="28" y="88"/>
                  </a:lnTo>
                  <a:lnTo>
                    <a:pt x="36" y="65"/>
                  </a:lnTo>
                  <a:lnTo>
                    <a:pt x="44" y="41"/>
                  </a:lnTo>
                  <a:lnTo>
                    <a:pt x="51" y="25"/>
                  </a:lnTo>
                  <a:lnTo>
                    <a:pt x="58" y="22"/>
                  </a:lnTo>
                  <a:lnTo>
                    <a:pt x="67" y="19"/>
                  </a:lnTo>
                  <a:lnTo>
                    <a:pt x="77" y="17"/>
                  </a:lnTo>
                  <a:lnTo>
                    <a:pt x="88" y="15"/>
                  </a:lnTo>
                  <a:lnTo>
                    <a:pt x="99" y="12"/>
                  </a:lnTo>
                  <a:lnTo>
                    <a:pt x="108" y="11"/>
                  </a:lnTo>
                  <a:lnTo>
                    <a:pt x="116" y="11"/>
                  </a:lnTo>
                  <a:lnTo>
                    <a:pt x="121" y="10"/>
                  </a:lnTo>
                  <a:lnTo>
                    <a:pt x="129" y="9"/>
                  </a:lnTo>
                  <a:lnTo>
                    <a:pt x="138" y="5"/>
                  </a:lnTo>
                  <a:lnTo>
                    <a:pt x="148" y="2"/>
                  </a:lnTo>
                  <a:lnTo>
                    <a:pt x="154" y="0"/>
                  </a:lnTo>
                  <a:lnTo>
                    <a:pt x="153" y="2"/>
                  </a:lnTo>
                  <a:lnTo>
                    <a:pt x="151" y="4"/>
                  </a:lnTo>
                  <a:lnTo>
                    <a:pt x="150" y="5"/>
                  </a:lnTo>
                  <a:lnTo>
                    <a:pt x="148" y="9"/>
                  </a:lnTo>
                  <a:lnTo>
                    <a:pt x="145" y="17"/>
                  </a:lnTo>
                  <a:lnTo>
                    <a:pt x="141" y="31"/>
                  </a:lnTo>
                  <a:lnTo>
                    <a:pt x="136" y="45"/>
                  </a:lnTo>
                  <a:lnTo>
                    <a:pt x="133" y="54"/>
                  </a:lnTo>
                  <a:lnTo>
                    <a:pt x="135" y="56"/>
                  </a:lnTo>
                  <a:lnTo>
                    <a:pt x="140" y="58"/>
                  </a:lnTo>
                  <a:lnTo>
                    <a:pt x="144" y="61"/>
                  </a:lnTo>
                  <a:lnTo>
                    <a:pt x="148" y="63"/>
                  </a:lnTo>
                  <a:lnTo>
                    <a:pt x="151" y="83"/>
                  </a:lnTo>
                  <a:lnTo>
                    <a:pt x="161" y="114"/>
                  </a:lnTo>
                  <a:lnTo>
                    <a:pt x="172" y="147"/>
                  </a:lnTo>
                  <a:lnTo>
                    <a:pt x="181" y="173"/>
                  </a:lnTo>
                  <a:lnTo>
                    <a:pt x="187" y="193"/>
                  </a:lnTo>
                  <a:lnTo>
                    <a:pt x="191" y="215"/>
                  </a:lnTo>
                  <a:lnTo>
                    <a:pt x="195" y="238"/>
                  </a:lnTo>
                  <a:lnTo>
                    <a:pt x="196" y="260"/>
                  </a:lnTo>
                  <a:lnTo>
                    <a:pt x="197" y="269"/>
                  </a:lnTo>
                  <a:lnTo>
                    <a:pt x="197" y="279"/>
                  </a:lnTo>
                  <a:lnTo>
                    <a:pt x="197" y="287"/>
                  </a:lnTo>
                  <a:lnTo>
                    <a:pt x="197" y="295"/>
                  </a:lnTo>
                  <a:lnTo>
                    <a:pt x="194" y="329"/>
                  </a:lnTo>
                  <a:lnTo>
                    <a:pt x="189" y="362"/>
                  </a:lnTo>
                  <a:lnTo>
                    <a:pt x="181" y="397"/>
                  </a:lnTo>
                  <a:lnTo>
                    <a:pt x="168" y="429"/>
                  </a:lnTo>
                  <a:lnTo>
                    <a:pt x="165" y="436"/>
                  </a:lnTo>
                  <a:lnTo>
                    <a:pt x="163" y="442"/>
                  </a:lnTo>
                  <a:lnTo>
                    <a:pt x="158" y="445"/>
                  </a:lnTo>
                  <a:lnTo>
                    <a:pt x="151" y="446"/>
                  </a:lnTo>
                  <a:lnTo>
                    <a:pt x="146" y="446"/>
                  </a:lnTo>
                  <a:lnTo>
                    <a:pt x="141" y="446"/>
                  </a:lnTo>
                  <a:lnTo>
                    <a:pt x="133" y="446"/>
                  </a:lnTo>
                  <a:lnTo>
                    <a:pt x="125" y="445"/>
                  </a:lnTo>
                  <a:lnTo>
                    <a:pt x="115" y="445"/>
                  </a:lnTo>
                  <a:lnTo>
                    <a:pt x="105" y="445"/>
                  </a:lnTo>
                  <a:lnTo>
                    <a:pt x="96" y="445"/>
                  </a:lnTo>
                  <a:lnTo>
                    <a:pt x="87" y="445"/>
                  </a:lnTo>
                  <a:lnTo>
                    <a:pt x="81" y="445"/>
                  </a:lnTo>
                  <a:lnTo>
                    <a:pt x="75" y="445"/>
                  </a:lnTo>
                  <a:lnTo>
                    <a:pt x="70" y="445"/>
                  </a:lnTo>
                  <a:lnTo>
                    <a:pt x="66" y="445"/>
                  </a:lnTo>
                  <a:lnTo>
                    <a:pt x="67" y="440"/>
                  </a:lnTo>
                  <a:lnTo>
                    <a:pt x="67" y="434"/>
                  </a:lnTo>
                  <a:lnTo>
                    <a:pt x="67" y="428"/>
                  </a:lnTo>
                  <a:lnTo>
                    <a:pt x="67" y="42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9" name="Freeform 152"/>
            <p:cNvSpPr>
              <a:spLocks/>
            </p:cNvSpPr>
            <p:nvPr/>
          </p:nvSpPr>
          <p:spPr bwMode="auto">
            <a:xfrm>
              <a:off x="5302" y="2805"/>
              <a:ext cx="74" cy="227"/>
            </a:xfrm>
            <a:custGeom>
              <a:avLst/>
              <a:gdLst>
                <a:gd name="T0" fmla="*/ 0 w 149"/>
                <a:gd name="T1" fmla="*/ 0 h 455"/>
                <a:gd name="T2" fmla="*/ 0 w 149"/>
                <a:gd name="T3" fmla="*/ 0 h 455"/>
                <a:gd name="T4" fmla="*/ 0 w 149"/>
                <a:gd name="T5" fmla="*/ 0 h 455"/>
                <a:gd name="T6" fmla="*/ 0 w 149"/>
                <a:gd name="T7" fmla="*/ 0 h 455"/>
                <a:gd name="T8" fmla="*/ 0 w 149"/>
                <a:gd name="T9" fmla="*/ 0 h 455"/>
                <a:gd name="T10" fmla="*/ 0 w 149"/>
                <a:gd name="T11" fmla="*/ 0 h 455"/>
                <a:gd name="T12" fmla="*/ 0 w 149"/>
                <a:gd name="T13" fmla="*/ 0 h 455"/>
                <a:gd name="T14" fmla="*/ 0 w 149"/>
                <a:gd name="T15" fmla="*/ 0 h 455"/>
                <a:gd name="T16" fmla="*/ 0 w 149"/>
                <a:gd name="T17" fmla="*/ 0 h 455"/>
                <a:gd name="T18" fmla="*/ 0 w 149"/>
                <a:gd name="T19" fmla="*/ 0 h 455"/>
                <a:gd name="T20" fmla="*/ 0 w 149"/>
                <a:gd name="T21" fmla="*/ 0 h 455"/>
                <a:gd name="T22" fmla="*/ 0 w 149"/>
                <a:gd name="T23" fmla="*/ 0 h 455"/>
                <a:gd name="T24" fmla="*/ 0 w 149"/>
                <a:gd name="T25" fmla="*/ 0 h 455"/>
                <a:gd name="T26" fmla="*/ 0 w 149"/>
                <a:gd name="T27" fmla="*/ 0 h 455"/>
                <a:gd name="T28" fmla="*/ 0 w 149"/>
                <a:gd name="T29" fmla="*/ 0 h 455"/>
                <a:gd name="T30" fmla="*/ 0 w 149"/>
                <a:gd name="T31" fmla="*/ 0 h 455"/>
                <a:gd name="T32" fmla="*/ 0 w 149"/>
                <a:gd name="T33" fmla="*/ 0 h 455"/>
                <a:gd name="T34" fmla="*/ 0 w 149"/>
                <a:gd name="T35" fmla="*/ 0 h 455"/>
                <a:gd name="T36" fmla="*/ 0 w 149"/>
                <a:gd name="T37" fmla="*/ 0 h 455"/>
                <a:gd name="T38" fmla="*/ 0 w 149"/>
                <a:gd name="T39" fmla="*/ 0 h 455"/>
                <a:gd name="T40" fmla="*/ 0 w 149"/>
                <a:gd name="T41" fmla="*/ 0 h 455"/>
                <a:gd name="T42" fmla="*/ 0 w 149"/>
                <a:gd name="T43" fmla="*/ 0 h 455"/>
                <a:gd name="T44" fmla="*/ 0 w 149"/>
                <a:gd name="T45" fmla="*/ 0 h 455"/>
                <a:gd name="T46" fmla="*/ 0 w 149"/>
                <a:gd name="T47" fmla="*/ 0 h 455"/>
                <a:gd name="T48" fmla="*/ 0 w 149"/>
                <a:gd name="T49" fmla="*/ 0 h 455"/>
                <a:gd name="T50" fmla="*/ 0 w 149"/>
                <a:gd name="T51" fmla="*/ 0 h 455"/>
                <a:gd name="T52" fmla="*/ 0 w 149"/>
                <a:gd name="T53" fmla="*/ 0 h 455"/>
                <a:gd name="T54" fmla="*/ 0 w 149"/>
                <a:gd name="T55" fmla="*/ 0 h 455"/>
                <a:gd name="T56" fmla="*/ 0 w 149"/>
                <a:gd name="T57" fmla="*/ 0 h 455"/>
                <a:gd name="T58" fmla="*/ 0 w 149"/>
                <a:gd name="T59" fmla="*/ 0 h 455"/>
                <a:gd name="T60" fmla="*/ 0 w 149"/>
                <a:gd name="T61" fmla="*/ 0 h 455"/>
                <a:gd name="T62" fmla="*/ 0 w 149"/>
                <a:gd name="T63" fmla="*/ 0 h 455"/>
                <a:gd name="T64" fmla="*/ 0 w 149"/>
                <a:gd name="T65" fmla="*/ 0 h 455"/>
                <a:gd name="T66" fmla="*/ 0 w 149"/>
                <a:gd name="T67" fmla="*/ 0 h 455"/>
                <a:gd name="T68" fmla="*/ 0 w 149"/>
                <a:gd name="T69" fmla="*/ 0 h 455"/>
                <a:gd name="T70" fmla="*/ 0 w 149"/>
                <a:gd name="T71" fmla="*/ 0 h 455"/>
                <a:gd name="T72" fmla="*/ 0 w 149"/>
                <a:gd name="T73" fmla="*/ 0 h 455"/>
                <a:gd name="T74" fmla="*/ 0 w 149"/>
                <a:gd name="T75" fmla="*/ 0 h 455"/>
                <a:gd name="T76" fmla="*/ 0 w 149"/>
                <a:gd name="T77" fmla="*/ 0 h 455"/>
                <a:gd name="T78" fmla="*/ 0 w 149"/>
                <a:gd name="T79" fmla="*/ 0 h 455"/>
                <a:gd name="T80" fmla="*/ 0 w 149"/>
                <a:gd name="T81" fmla="*/ 0 h 455"/>
                <a:gd name="T82" fmla="*/ 0 w 149"/>
                <a:gd name="T83" fmla="*/ 0 h 455"/>
                <a:gd name="T84" fmla="*/ 0 w 149"/>
                <a:gd name="T85" fmla="*/ 0 h 455"/>
                <a:gd name="T86" fmla="*/ 0 w 149"/>
                <a:gd name="T87" fmla="*/ 0 h 455"/>
                <a:gd name="T88" fmla="*/ 0 w 149"/>
                <a:gd name="T89" fmla="*/ 0 h 455"/>
                <a:gd name="T90" fmla="*/ 0 w 149"/>
                <a:gd name="T91" fmla="*/ 0 h 455"/>
                <a:gd name="T92" fmla="*/ 0 w 149"/>
                <a:gd name="T93" fmla="*/ 0 h 455"/>
                <a:gd name="T94" fmla="*/ 0 w 149"/>
                <a:gd name="T95" fmla="*/ 0 h 455"/>
                <a:gd name="T96" fmla="*/ 0 w 149"/>
                <a:gd name="T97" fmla="*/ 0 h 455"/>
                <a:gd name="T98" fmla="*/ 0 w 149"/>
                <a:gd name="T99" fmla="*/ 0 h 45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9"/>
                <a:gd name="T151" fmla="*/ 0 h 455"/>
                <a:gd name="T152" fmla="*/ 149 w 149"/>
                <a:gd name="T153" fmla="*/ 455 h 45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9" h="455">
                  <a:moveTo>
                    <a:pt x="23" y="244"/>
                  </a:moveTo>
                  <a:lnTo>
                    <a:pt x="27" y="236"/>
                  </a:lnTo>
                  <a:lnTo>
                    <a:pt x="30" y="228"/>
                  </a:lnTo>
                  <a:lnTo>
                    <a:pt x="34" y="222"/>
                  </a:lnTo>
                  <a:lnTo>
                    <a:pt x="36" y="218"/>
                  </a:lnTo>
                  <a:lnTo>
                    <a:pt x="34" y="204"/>
                  </a:lnTo>
                  <a:lnTo>
                    <a:pt x="28" y="184"/>
                  </a:lnTo>
                  <a:lnTo>
                    <a:pt x="22" y="161"/>
                  </a:lnTo>
                  <a:lnTo>
                    <a:pt x="17" y="136"/>
                  </a:lnTo>
                  <a:lnTo>
                    <a:pt x="11" y="111"/>
                  </a:lnTo>
                  <a:lnTo>
                    <a:pt x="5" y="86"/>
                  </a:lnTo>
                  <a:lnTo>
                    <a:pt x="2" y="68"/>
                  </a:lnTo>
                  <a:lnTo>
                    <a:pt x="0" y="55"/>
                  </a:lnTo>
                  <a:lnTo>
                    <a:pt x="3" y="54"/>
                  </a:lnTo>
                  <a:lnTo>
                    <a:pt x="5" y="52"/>
                  </a:lnTo>
                  <a:lnTo>
                    <a:pt x="7" y="51"/>
                  </a:lnTo>
                  <a:lnTo>
                    <a:pt x="10" y="51"/>
                  </a:lnTo>
                  <a:lnTo>
                    <a:pt x="10" y="40"/>
                  </a:lnTo>
                  <a:lnTo>
                    <a:pt x="12" y="25"/>
                  </a:lnTo>
                  <a:lnTo>
                    <a:pt x="13" y="12"/>
                  </a:lnTo>
                  <a:lnTo>
                    <a:pt x="17" y="0"/>
                  </a:lnTo>
                  <a:lnTo>
                    <a:pt x="19" y="2"/>
                  </a:lnTo>
                  <a:lnTo>
                    <a:pt x="21" y="3"/>
                  </a:lnTo>
                  <a:lnTo>
                    <a:pt x="25" y="5"/>
                  </a:lnTo>
                  <a:lnTo>
                    <a:pt x="28" y="5"/>
                  </a:lnTo>
                  <a:lnTo>
                    <a:pt x="30" y="5"/>
                  </a:lnTo>
                  <a:lnTo>
                    <a:pt x="35" y="5"/>
                  </a:lnTo>
                  <a:lnTo>
                    <a:pt x="40" y="5"/>
                  </a:lnTo>
                  <a:lnTo>
                    <a:pt x="45" y="6"/>
                  </a:lnTo>
                  <a:lnTo>
                    <a:pt x="51" y="6"/>
                  </a:lnTo>
                  <a:lnTo>
                    <a:pt x="58" y="7"/>
                  </a:lnTo>
                  <a:lnTo>
                    <a:pt x="64" y="8"/>
                  </a:lnTo>
                  <a:lnTo>
                    <a:pt x="69" y="10"/>
                  </a:lnTo>
                  <a:lnTo>
                    <a:pt x="80" y="14"/>
                  </a:lnTo>
                  <a:lnTo>
                    <a:pt x="88" y="20"/>
                  </a:lnTo>
                  <a:lnTo>
                    <a:pt x="95" y="28"/>
                  </a:lnTo>
                  <a:lnTo>
                    <a:pt x="98" y="40"/>
                  </a:lnTo>
                  <a:lnTo>
                    <a:pt x="102" y="54"/>
                  </a:lnTo>
                  <a:lnTo>
                    <a:pt x="104" y="73"/>
                  </a:lnTo>
                  <a:lnTo>
                    <a:pt x="107" y="91"/>
                  </a:lnTo>
                  <a:lnTo>
                    <a:pt x="110" y="108"/>
                  </a:lnTo>
                  <a:lnTo>
                    <a:pt x="110" y="113"/>
                  </a:lnTo>
                  <a:lnTo>
                    <a:pt x="111" y="119"/>
                  </a:lnTo>
                  <a:lnTo>
                    <a:pt x="111" y="122"/>
                  </a:lnTo>
                  <a:lnTo>
                    <a:pt x="111" y="125"/>
                  </a:lnTo>
                  <a:lnTo>
                    <a:pt x="118" y="150"/>
                  </a:lnTo>
                  <a:lnTo>
                    <a:pt x="126" y="177"/>
                  </a:lnTo>
                  <a:lnTo>
                    <a:pt x="132" y="201"/>
                  </a:lnTo>
                  <a:lnTo>
                    <a:pt x="135" y="216"/>
                  </a:lnTo>
                  <a:lnTo>
                    <a:pt x="138" y="228"/>
                  </a:lnTo>
                  <a:lnTo>
                    <a:pt x="143" y="243"/>
                  </a:lnTo>
                  <a:lnTo>
                    <a:pt x="147" y="260"/>
                  </a:lnTo>
                  <a:lnTo>
                    <a:pt x="149" y="276"/>
                  </a:lnTo>
                  <a:lnTo>
                    <a:pt x="149" y="311"/>
                  </a:lnTo>
                  <a:lnTo>
                    <a:pt x="149" y="367"/>
                  </a:lnTo>
                  <a:lnTo>
                    <a:pt x="149" y="422"/>
                  </a:lnTo>
                  <a:lnTo>
                    <a:pt x="149" y="451"/>
                  </a:lnTo>
                  <a:lnTo>
                    <a:pt x="148" y="452"/>
                  </a:lnTo>
                  <a:lnTo>
                    <a:pt x="144" y="452"/>
                  </a:lnTo>
                  <a:lnTo>
                    <a:pt x="142" y="453"/>
                  </a:lnTo>
                  <a:lnTo>
                    <a:pt x="140" y="455"/>
                  </a:lnTo>
                  <a:lnTo>
                    <a:pt x="135" y="452"/>
                  </a:lnTo>
                  <a:lnTo>
                    <a:pt x="129" y="450"/>
                  </a:lnTo>
                  <a:lnTo>
                    <a:pt x="124" y="448"/>
                  </a:lnTo>
                  <a:lnTo>
                    <a:pt x="119" y="447"/>
                  </a:lnTo>
                  <a:lnTo>
                    <a:pt x="113" y="445"/>
                  </a:lnTo>
                  <a:lnTo>
                    <a:pt x="109" y="445"/>
                  </a:lnTo>
                  <a:lnTo>
                    <a:pt x="104" y="445"/>
                  </a:lnTo>
                  <a:lnTo>
                    <a:pt x="99" y="447"/>
                  </a:lnTo>
                  <a:lnTo>
                    <a:pt x="97" y="448"/>
                  </a:lnTo>
                  <a:lnTo>
                    <a:pt x="95" y="448"/>
                  </a:lnTo>
                  <a:lnTo>
                    <a:pt x="92" y="448"/>
                  </a:lnTo>
                  <a:lnTo>
                    <a:pt x="89" y="448"/>
                  </a:lnTo>
                  <a:lnTo>
                    <a:pt x="88" y="437"/>
                  </a:lnTo>
                  <a:lnTo>
                    <a:pt x="88" y="427"/>
                  </a:lnTo>
                  <a:lnTo>
                    <a:pt x="88" y="419"/>
                  </a:lnTo>
                  <a:lnTo>
                    <a:pt x="87" y="413"/>
                  </a:lnTo>
                  <a:lnTo>
                    <a:pt x="86" y="420"/>
                  </a:lnTo>
                  <a:lnTo>
                    <a:pt x="86" y="429"/>
                  </a:lnTo>
                  <a:lnTo>
                    <a:pt x="86" y="439"/>
                  </a:lnTo>
                  <a:lnTo>
                    <a:pt x="84" y="447"/>
                  </a:lnTo>
                  <a:lnTo>
                    <a:pt x="75" y="441"/>
                  </a:lnTo>
                  <a:lnTo>
                    <a:pt x="66" y="433"/>
                  </a:lnTo>
                  <a:lnTo>
                    <a:pt x="58" y="421"/>
                  </a:lnTo>
                  <a:lnTo>
                    <a:pt x="54" y="410"/>
                  </a:lnTo>
                  <a:lnTo>
                    <a:pt x="54" y="396"/>
                  </a:lnTo>
                  <a:lnTo>
                    <a:pt x="54" y="381"/>
                  </a:lnTo>
                  <a:lnTo>
                    <a:pt x="53" y="367"/>
                  </a:lnTo>
                  <a:lnTo>
                    <a:pt x="52" y="358"/>
                  </a:lnTo>
                  <a:lnTo>
                    <a:pt x="50" y="350"/>
                  </a:lnTo>
                  <a:lnTo>
                    <a:pt x="48" y="341"/>
                  </a:lnTo>
                  <a:lnTo>
                    <a:pt x="43" y="329"/>
                  </a:lnTo>
                  <a:lnTo>
                    <a:pt x="37" y="318"/>
                  </a:lnTo>
                  <a:lnTo>
                    <a:pt x="31" y="306"/>
                  </a:lnTo>
                  <a:lnTo>
                    <a:pt x="25" y="295"/>
                  </a:lnTo>
                  <a:lnTo>
                    <a:pt x="17" y="285"/>
                  </a:lnTo>
                  <a:lnTo>
                    <a:pt x="8" y="279"/>
                  </a:lnTo>
                  <a:lnTo>
                    <a:pt x="11" y="272"/>
                  </a:lnTo>
                  <a:lnTo>
                    <a:pt x="14" y="262"/>
                  </a:lnTo>
                  <a:lnTo>
                    <a:pt x="19" y="253"/>
                  </a:lnTo>
                  <a:lnTo>
                    <a:pt x="23" y="24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0" name="Freeform 153"/>
            <p:cNvSpPr>
              <a:spLocks/>
            </p:cNvSpPr>
            <p:nvPr/>
          </p:nvSpPr>
          <p:spPr bwMode="auto">
            <a:xfrm>
              <a:off x="5180" y="2872"/>
              <a:ext cx="24" cy="160"/>
            </a:xfrm>
            <a:custGeom>
              <a:avLst/>
              <a:gdLst>
                <a:gd name="T0" fmla="*/ 0 w 50"/>
                <a:gd name="T1" fmla="*/ 1 h 319"/>
                <a:gd name="T2" fmla="*/ 0 w 50"/>
                <a:gd name="T3" fmla="*/ 1 h 319"/>
                <a:gd name="T4" fmla="*/ 0 w 50"/>
                <a:gd name="T5" fmla="*/ 1 h 319"/>
                <a:gd name="T6" fmla="*/ 0 w 50"/>
                <a:gd name="T7" fmla="*/ 1 h 319"/>
                <a:gd name="T8" fmla="*/ 0 w 50"/>
                <a:gd name="T9" fmla="*/ 1 h 319"/>
                <a:gd name="T10" fmla="*/ 0 w 50"/>
                <a:gd name="T11" fmla="*/ 1 h 319"/>
                <a:gd name="T12" fmla="*/ 0 w 50"/>
                <a:gd name="T13" fmla="*/ 1 h 319"/>
                <a:gd name="T14" fmla="*/ 0 w 50"/>
                <a:gd name="T15" fmla="*/ 1 h 319"/>
                <a:gd name="T16" fmla="*/ 0 w 50"/>
                <a:gd name="T17" fmla="*/ 1 h 319"/>
                <a:gd name="T18" fmla="*/ 0 w 50"/>
                <a:gd name="T19" fmla="*/ 1 h 319"/>
                <a:gd name="T20" fmla="*/ 0 w 50"/>
                <a:gd name="T21" fmla="*/ 1 h 319"/>
                <a:gd name="T22" fmla="*/ 0 w 50"/>
                <a:gd name="T23" fmla="*/ 1 h 319"/>
                <a:gd name="T24" fmla="*/ 0 w 50"/>
                <a:gd name="T25" fmla="*/ 1 h 319"/>
                <a:gd name="T26" fmla="*/ 0 w 50"/>
                <a:gd name="T27" fmla="*/ 1 h 319"/>
                <a:gd name="T28" fmla="*/ 0 w 50"/>
                <a:gd name="T29" fmla="*/ 1 h 319"/>
                <a:gd name="T30" fmla="*/ 0 w 50"/>
                <a:gd name="T31" fmla="*/ 1 h 319"/>
                <a:gd name="T32" fmla="*/ 0 w 50"/>
                <a:gd name="T33" fmla="*/ 1 h 319"/>
                <a:gd name="T34" fmla="*/ 0 w 50"/>
                <a:gd name="T35" fmla="*/ 1 h 319"/>
                <a:gd name="T36" fmla="*/ 0 w 50"/>
                <a:gd name="T37" fmla="*/ 1 h 319"/>
                <a:gd name="T38" fmla="*/ 0 w 50"/>
                <a:gd name="T39" fmla="*/ 1 h 319"/>
                <a:gd name="T40" fmla="*/ 0 w 50"/>
                <a:gd name="T41" fmla="*/ 1 h 319"/>
                <a:gd name="T42" fmla="*/ 0 w 50"/>
                <a:gd name="T43" fmla="*/ 1 h 319"/>
                <a:gd name="T44" fmla="*/ 0 w 50"/>
                <a:gd name="T45" fmla="*/ 1 h 319"/>
                <a:gd name="T46" fmla="*/ 0 w 50"/>
                <a:gd name="T47" fmla="*/ 1 h 319"/>
                <a:gd name="T48" fmla="*/ 0 w 50"/>
                <a:gd name="T49" fmla="*/ 1 h 319"/>
                <a:gd name="T50" fmla="*/ 0 w 50"/>
                <a:gd name="T51" fmla="*/ 1 h 319"/>
                <a:gd name="T52" fmla="*/ 0 w 50"/>
                <a:gd name="T53" fmla="*/ 1 h 319"/>
                <a:gd name="T54" fmla="*/ 0 w 50"/>
                <a:gd name="T55" fmla="*/ 1 h 319"/>
                <a:gd name="T56" fmla="*/ 0 w 50"/>
                <a:gd name="T57" fmla="*/ 1 h 319"/>
                <a:gd name="T58" fmla="*/ 0 w 50"/>
                <a:gd name="T59" fmla="*/ 1 h 319"/>
                <a:gd name="T60" fmla="*/ 0 w 50"/>
                <a:gd name="T61" fmla="*/ 1 h 319"/>
                <a:gd name="T62" fmla="*/ 0 w 50"/>
                <a:gd name="T63" fmla="*/ 1 h 319"/>
                <a:gd name="T64" fmla="*/ 0 w 50"/>
                <a:gd name="T65" fmla="*/ 1 h 319"/>
                <a:gd name="T66" fmla="*/ 0 w 50"/>
                <a:gd name="T67" fmla="*/ 1 h 319"/>
                <a:gd name="T68" fmla="*/ 0 w 50"/>
                <a:gd name="T69" fmla="*/ 1 h 319"/>
                <a:gd name="T70" fmla="*/ 0 w 50"/>
                <a:gd name="T71" fmla="*/ 1 h 319"/>
                <a:gd name="T72" fmla="*/ 0 w 50"/>
                <a:gd name="T73" fmla="*/ 1 h 319"/>
                <a:gd name="T74" fmla="*/ 0 w 50"/>
                <a:gd name="T75" fmla="*/ 1 h 319"/>
                <a:gd name="T76" fmla="*/ 0 w 50"/>
                <a:gd name="T77" fmla="*/ 1 h 319"/>
                <a:gd name="T78" fmla="*/ 0 w 50"/>
                <a:gd name="T79" fmla="*/ 1 h 3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0"/>
                <a:gd name="T121" fmla="*/ 0 h 319"/>
                <a:gd name="T122" fmla="*/ 50 w 50"/>
                <a:gd name="T123" fmla="*/ 319 h 3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0" h="319">
                  <a:moveTo>
                    <a:pt x="7" y="319"/>
                  </a:moveTo>
                  <a:lnTo>
                    <a:pt x="4" y="316"/>
                  </a:lnTo>
                  <a:lnTo>
                    <a:pt x="1" y="313"/>
                  </a:lnTo>
                  <a:lnTo>
                    <a:pt x="1" y="309"/>
                  </a:lnTo>
                  <a:lnTo>
                    <a:pt x="1" y="305"/>
                  </a:lnTo>
                  <a:lnTo>
                    <a:pt x="1" y="296"/>
                  </a:lnTo>
                  <a:lnTo>
                    <a:pt x="1" y="281"/>
                  </a:lnTo>
                  <a:lnTo>
                    <a:pt x="1" y="265"/>
                  </a:lnTo>
                  <a:lnTo>
                    <a:pt x="0" y="253"/>
                  </a:lnTo>
                  <a:lnTo>
                    <a:pt x="0" y="245"/>
                  </a:lnTo>
                  <a:lnTo>
                    <a:pt x="0" y="233"/>
                  </a:lnTo>
                  <a:lnTo>
                    <a:pt x="0" y="223"/>
                  </a:lnTo>
                  <a:lnTo>
                    <a:pt x="0" y="215"/>
                  </a:lnTo>
                  <a:lnTo>
                    <a:pt x="0" y="206"/>
                  </a:lnTo>
                  <a:lnTo>
                    <a:pt x="3" y="194"/>
                  </a:lnTo>
                  <a:lnTo>
                    <a:pt x="4" y="183"/>
                  </a:lnTo>
                  <a:lnTo>
                    <a:pt x="5" y="175"/>
                  </a:lnTo>
                  <a:lnTo>
                    <a:pt x="5" y="168"/>
                  </a:lnTo>
                  <a:lnTo>
                    <a:pt x="4" y="161"/>
                  </a:lnTo>
                  <a:lnTo>
                    <a:pt x="3" y="154"/>
                  </a:lnTo>
                  <a:lnTo>
                    <a:pt x="1" y="148"/>
                  </a:lnTo>
                  <a:lnTo>
                    <a:pt x="0" y="139"/>
                  </a:lnTo>
                  <a:lnTo>
                    <a:pt x="0" y="128"/>
                  </a:lnTo>
                  <a:lnTo>
                    <a:pt x="1" y="115"/>
                  </a:lnTo>
                  <a:lnTo>
                    <a:pt x="4" y="103"/>
                  </a:lnTo>
                  <a:lnTo>
                    <a:pt x="8" y="85"/>
                  </a:lnTo>
                  <a:lnTo>
                    <a:pt x="13" y="62"/>
                  </a:lnTo>
                  <a:lnTo>
                    <a:pt x="16" y="44"/>
                  </a:lnTo>
                  <a:lnTo>
                    <a:pt x="18" y="32"/>
                  </a:lnTo>
                  <a:lnTo>
                    <a:pt x="24" y="29"/>
                  </a:lnTo>
                  <a:lnTo>
                    <a:pt x="30" y="19"/>
                  </a:lnTo>
                  <a:lnTo>
                    <a:pt x="36" y="9"/>
                  </a:lnTo>
                  <a:lnTo>
                    <a:pt x="39" y="0"/>
                  </a:lnTo>
                  <a:lnTo>
                    <a:pt x="35" y="16"/>
                  </a:lnTo>
                  <a:lnTo>
                    <a:pt x="31" y="27"/>
                  </a:lnTo>
                  <a:lnTo>
                    <a:pt x="28" y="36"/>
                  </a:lnTo>
                  <a:lnTo>
                    <a:pt x="24" y="40"/>
                  </a:lnTo>
                  <a:lnTo>
                    <a:pt x="23" y="52"/>
                  </a:lnTo>
                  <a:lnTo>
                    <a:pt x="21" y="68"/>
                  </a:lnTo>
                  <a:lnTo>
                    <a:pt x="19" y="82"/>
                  </a:lnTo>
                  <a:lnTo>
                    <a:pt x="15" y="91"/>
                  </a:lnTo>
                  <a:lnTo>
                    <a:pt x="13" y="97"/>
                  </a:lnTo>
                  <a:lnTo>
                    <a:pt x="11" y="103"/>
                  </a:lnTo>
                  <a:lnTo>
                    <a:pt x="8" y="111"/>
                  </a:lnTo>
                  <a:lnTo>
                    <a:pt x="8" y="116"/>
                  </a:lnTo>
                  <a:lnTo>
                    <a:pt x="19" y="115"/>
                  </a:lnTo>
                  <a:lnTo>
                    <a:pt x="26" y="113"/>
                  </a:lnTo>
                  <a:lnTo>
                    <a:pt x="31" y="110"/>
                  </a:lnTo>
                  <a:lnTo>
                    <a:pt x="35" y="106"/>
                  </a:lnTo>
                  <a:lnTo>
                    <a:pt x="41" y="102"/>
                  </a:lnTo>
                  <a:lnTo>
                    <a:pt x="46" y="100"/>
                  </a:lnTo>
                  <a:lnTo>
                    <a:pt x="50" y="100"/>
                  </a:lnTo>
                  <a:lnTo>
                    <a:pt x="47" y="105"/>
                  </a:lnTo>
                  <a:lnTo>
                    <a:pt x="44" y="109"/>
                  </a:lnTo>
                  <a:lnTo>
                    <a:pt x="38" y="115"/>
                  </a:lnTo>
                  <a:lnTo>
                    <a:pt x="32" y="122"/>
                  </a:lnTo>
                  <a:lnTo>
                    <a:pt x="26" y="129"/>
                  </a:lnTo>
                  <a:lnTo>
                    <a:pt x="20" y="136"/>
                  </a:lnTo>
                  <a:lnTo>
                    <a:pt x="15" y="143"/>
                  </a:lnTo>
                  <a:lnTo>
                    <a:pt x="13" y="146"/>
                  </a:lnTo>
                  <a:lnTo>
                    <a:pt x="13" y="148"/>
                  </a:lnTo>
                  <a:lnTo>
                    <a:pt x="15" y="148"/>
                  </a:lnTo>
                  <a:lnTo>
                    <a:pt x="19" y="147"/>
                  </a:lnTo>
                  <a:lnTo>
                    <a:pt x="22" y="147"/>
                  </a:lnTo>
                  <a:lnTo>
                    <a:pt x="24" y="147"/>
                  </a:lnTo>
                  <a:lnTo>
                    <a:pt x="23" y="149"/>
                  </a:lnTo>
                  <a:lnTo>
                    <a:pt x="21" y="152"/>
                  </a:lnTo>
                  <a:lnTo>
                    <a:pt x="18" y="158"/>
                  </a:lnTo>
                  <a:lnTo>
                    <a:pt x="14" y="164"/>
                  </a:lnTo>
                  <a:lnTo>
                    <a:pt x="13" y="176"/>
                  </a:lnTo>
                  <a:lnTo>
                    <a:pt x="12" y="192"/>
                  </a:lnTo>
                  <a:lnTo>
                    <a:pt x="11" y="207"/>
                  </a:lnTo>
                  <a:lnTo>
                    <a:pt x="12" y="220"/>
                  </a:lnTo>
                  <a:lnTo>
                    <a:pt x="12" y="231"/>
                  </a:lnTo>
                  <a:lnTo>
                    <a:pt x="9" y="244"/>
                  </a:lnTo>
                  <a:lnTo>
                    <a:pt x="7" y="256"/>
                  </a:lnTo>
                  <a:lnTo>
                    <a:pt x="6" y="268"/>
                  </a:lnTo>
                  <a:lnTo>
                    <a:pt x="6" y="281"/>
                  </a:lnTo>
                  <a:lnTo>
                    <a:pt x="6" y="296"/>
                  </a:lnTo>
                  <a:lnTo>
                    <a:pt x="6" y="311"/>
                  </a:lnTo>
                  <a:lnTo>
                    <a:pt x="7" y="3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1" name="Freeform 154"/>
            <p:cNvSpPr>
              <a:spLocks/>
            </p:cNvSpPr>
            <p:nvPr/>
          </p:nvSpPr>
          <p:spPr bwMode="auto">
            <a:xfrm>
              <a:off x="5205" y="2805"/>
              <a:ext cx="35" cy="12"/>
            </a:xfrm>
            <a:custGeom>
              <a:avLst/>
              <a:gdLst>
                <a:gd name="T0" fmla="*/ 1 w 70"/>
                <a:gd name="T1" fmla="*/ 0 h 24"/>
                <a:gd name="T2" fmla="*/ 1 w 70"/>
                <a:gd name="T3" fmla="*/ 1 h 24"/>
                <a:gd name="T4" fmla="*/ 1 w 70"/>
                <a:gd name="T5" fmla="*/ 1 h 24"/>
                <a:gd name="T6" fmla="*/ 1 w 70"/>
                <a:gd name="T7" fmla="*/ 1 h 24"/>
                <a:gd name="T8" fmla="*/ 1 w 70"/>
                <a:gd name="T9" fmla="*/ 1 h 24"/>
                <a:gd name="T10" fmla="*/ 1 w 70"/>
                <a:gd name="T11" fmla="*/ 1 h 24"/>
                <a:gd name="T12" fmla="*/ 1 w 70"/>
                <a:gd name="T13" fmla="*/ 1 h 24"/>
                <a:gd name="T14" fmla="*/ 1 w 70"/>
                <a:gd name="T15" fmla="*/ 1 h 24"/>
                <a:gd name="T16" fmla="*/ 0 w 70"/>
                <a:gd name="T17" fmla="*/ 1 h 24"/>
                <a:gd name="T18" fmla="*/ 1 w 70"/>
                <a:gd name="T19" fmla="*/ 1 h 24"/>
                <a:gd name="T20" fmla="*/ 1 w 70"/>
                <a:gd name="T21" fmla="*/ 1 h 24"/>
                <a:gd name="T22" fmla="*/ 1 w 70"/>
                <a:gd name="T23" fmla="*/ 1 h 24"/>
                <a:gd name="T24" fmla="*/ 1 w 70"/>
                <a:gd name="T25" fmla="*/ 1 h 24"/>
                <a:gd name="T26" fmla="*/ 1 w 70"/>
                <a:gd name="T27" fmla="*/ 1 h 24"/>
                <a:gd name="T28" fmla="*/ 1 w 70"/>
                <a:gd name="T29" fmla="*/ 1 h 24"/>
                <a:gd name="T30" fmla="*/ 1 w 70"/>
                <a:gd name="T31" fmla="*/ 1 h 24"/>
                <a:gd name="T32" fmla="*/ 1 w 70"/>
                <a:gd name="T33" fmla="*/ 1 h 24"/>
                <a:gd name="T34" fmla="*/ 1 w 70"/>
                <a:gd name="T35" fmla="*/ 1 h 24"/>
                <a:gd name="T36" fmla="*/ 1 w 70"/>
                <a:gd name="T37" fmla="*/ 1 h 24"/>
                <a:gd name="T38" fmla="*/ 1 w 70"/>
                <a:gd name="T39" fmla="*/ 1 h 24"/>
                <a:gd name="T40" fmla="*/ 1 w 70"/>
                <a:gd name="T41" fmla="*/ 1 h 24"/>
                <a:gd name="T42" fmla="*/ 1 w 70"/>
                <a:gd name="T43" fmla="*/ 1 h 24"/>
                <a:gd name="T44" fmla="*/ 1 w 70"/>
                <a:gd name="T45" fmla="*/ 1 h 24"/>
                <a:gd name="T46" fmla="*/ 1 w 70"/>
                <a:gd name="T47" fmla="*/ 1 h 24"/>
                <a:gd name="T48" fmla="*/ 1 w 70"/>
                <a:gd name="T49" fmla="*/ 0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24"/>
                <a:gd name="T77" fmla="*/ 70 w 70"/>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24">
                  <a:moveTo>
                    <a:pt x="70" y="0"/>
                  </a:moveTo>
                  <a:lnTo>
                    <a:pt x="65" y="1"/>
                  </a:lnTo>
                  <a:lnTo>
                    <a:pt x="57" y="1"/>
                  </a:lnTo>
                  <a:lnTo>
                    <a:pt x="48" y="2"/>
                  </a:lnTo>
                  <a:lnTo>
                    <a:pt x="37" y="5"/>
                  </a:lnTo>
                  <a:lnTo>
                    <a:pt x="26" y="7"/>
                  </a:lnTo>
                  <a:lnTo>
                    <a:pt x="16" y="9"/>
                  </a:lnTo>
                  <a:lnTo>
                    <a:pt x="7" y="12"/>
                  </a:lnTo>
                  <a:lnTo>
                    <a:pt x="0" y="15"/>
                  </a:lnTo>
                  <a:lnTo>
                    <a:pt x="1" y="17"/>
                  </a:lnTo>
                  <a:lnTo>
                    <a:pt x="3" y="21"/>
                  </a:lnTo>
                  <a:lnTo>
                    <a:pt x="5" y="23"/>
                  </a:lnTo>
                  <a:lnTo>
                    <a:pt x="6" y="24"/>
                  </a:lnTo>
                  <a:lnTo>
                    <a:pt x="8" y="23"/>
                  </a:lnTo>
                  <a:lnTo>
                    <a:pt x="11" y="22"/>
                  </a:lnTo>
                  <a:lnTo>
                    <a:pt x="16" y="18"/>
                  </a:lnTo>
                  <a:lnTo>
                    <a:pt x="22" y="16"/>
                  </a:lnTo>
                  <a:lnTo>
                    <a:pt x="29" y="14"/>
                  </a:lnTo>
                  <a:lnTo>
                    <a:pt x="34" y="10"/>
                  </a:lnTo>
                  <a:lnTo>
                    <a:pt x="39" y="9"/>
                  </a:lnTo>
                  <a:lnTo>
                    <a:pt x="44" y="8"/>
                  </a:lnTo>
                  <a:lnTo>
                    <a:pt x="51" y="7"/>
                  </a:lnTo>
                  <a:lnTo>
                    <a:pt x="57" y="6"/>
                  </a:lnTo>
                  <a:lnTo>
                    <a:pt x="64" y="2"/>
                  </a:lnTo>
                  <a:lnTo>
                    <a:pt x="7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2" name="Freeform 155"/>
            <p:cNvSpPr>
              <a:spLocks/>
            </p:cNvSpPr>
            <p:nvPr/>
          </p:nvSpPr>
          <p:spPr bwMode="auto">
            <a:xfrm>
              <a:off x="5355" y="2857"/>
              <a:ext cx="2" cy="10"/>
            </a:xfrm>
            <a:custGeom>
              <a:avLst/>
              <a:gdLst>
                <a:gd name="T0" fmla="*/ 0 w 6"/>
                <a:gd name="T1" fmla="*/ 1 h 20"/>
                <a:gd name="T2" fmla="*/ 0 w 6"/>
                <a:gd name="T3" fmla="*/ 1 h 20"/>
                <a:gd name="T4" fmla="*/ 0 w 6"/>
                <a:gd name="T5" fmla="*/ 1 h 20"/>
                <a:gd name="T6" fmla="*/ 0 w 6"/>
                <a:gd name="T7" fmla="*/ 1 h 20"/>
                <a:gd name="T8" fmla="*/ 0 w 6"/>
                <a:gd name="T9" fmla="*/ 1 h 20"/>
                <a:gd name="T10" fmla="*/ 0 w 6"/>
                <a:gd name="T11" fmla="*/ 1 h 20"/>
                <a:gd name="T12" fmla="*/ 0 w 6"/>
                <a:gd name="T13" fmla="*/ 1 h 20"/>
                <a:gd name="T14" fmla="*/ 0 w 6"/>
                <a:gd name="T15" fmla="*/ 1 h 20"/>
                <a:gd name="T16" fmla="*/ 0 w 6"/>
                <a:gd name="T17" fmla="*/ 0 h 20"/>
                <a:gd name="T18" fmla="*/ 0 w 6"/>
                <a:gd name="T19" fmla="*/ 1 h 20"/>
                <a:gd name="T20" fmla="*/ 0 w 6"/>
                <a:gd name="T21" fmla="*/ 1 h 20"/>
                <a:gd name="T22" fmla="*/ 0 w 6"/>
                <a:gd name="T23" fmla="*/ 1 h 20"/>
                <a:gd name="T24" fmla="*/ 0 w 6"/>
                <a:gd name="T25" fmla="*/ 1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
                <a:gd name="T40" fmla="*/ 0 h 20"/>
                <a:gd name="T41" fmla="*/ 6 w 6"/>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 h="20">
                  <a:moveTo>
                    <a:pt x="6" y="20"/>
                  </a:moveTo>
                  <a:lnTo>
                    <a:pt x="6" y="17"/>
                  </a:lnTo>
                  <a:lnTo>
                    <a:pt x="6" y="14"/>
                  </a:lnTo>
                  <a:lnTo>
                    <a:pt x="5" y="8"/>
                  </a:lnTo>
                  <a:lnTo>
                    <a:pt x="5" y="3"/>
                  </a:lnTo>
                  <a:lnTo>
                    <a:pt x="4" y="3"/>
                  </a:lnTo>
                  <a:lnTo>
                    <a:pt x="2" y="2"/>
                  </a:lnTo>
                  <a:lnTo>
                    <a:pt x="1" y="1"/>
                  </a:lnTo>
                  <a:lnTo>
                    <a:pt x="0" y="0"/>
                  </a:lnTo>
                  <a:lnTo>
                    <a:pt x="1" y="6"/>
                  </a:lnTo>
                  <a:lnTo>
                    <a:pt x="4" y="11"/>
                  </a:lnTo>
                  <a:lnTo>
                    <a:pt x="5" y="17"/>
                  </a:lnTo>
                  <a:lnTo>
                    <a:pt x="6"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3" name="Freeform 156"/>
            <p:cNvSpPr>
              <a:spLocks/>
            </p:cNvSpPr>
            <p:nvPr/>
          </p:nvSpPr>
          <p:spPr bwMode="auto">
            <a:xfrm>
              <a:off x="5319" y="2825"/>
              <a:ext cx="22" cy="151"/>
            </a:xfrm>
            <a:custGeom>
              <a:avLst/>
              <a:gdLst>
                <a:gd name="T0" fmla="*/ 0 w 44"/>
                <a:gd name="T1" fmla="*/ 0 h 302"/>
                <a:gd name="T2" fmla="*/ 1 w 44"/>
                <a:gd name="T3" fmla="*/ 1 h 302"/>
                <a:gd name="T4" fmla="*/ 1 w 44"/>
                <a:gd name="T5" fmla="*/ 1 h 302"/>
                <a:gd name="T6" fmla="*/ 1 w 44"/>
                <a:gd name="T7" fmla="*/ 1 h 302"/>
                <a:gd name="T8" fmla="*/ 1 w 44"/>
                <a:gd name="T9" fmla="*/ 1 h 302"/>
                <a:gd name="T10" fmla="*/ 1 w 44"/>
                <a:gd name="T11" fmla="*/ 1 h 302"/>
                <a:gd name="T12" fmla="*/ 1 w 44"/>
                <a:gd name="T13" fmla="*/ 1 h 302"/>
                <a:gd name="T14" fmla="*/ 1 w 44"/>
                <a:gd name="T15" fmla="*/ 1 h 302"/>
                <a:gd name="T16" fmla="*/ 1 w 44"/>
                <a:gd name="T17" fmla="*/ 1 h 302"/>
                <a:gd name="T18" fmla="*/ 1 w 44"/>
                <a:gd name="T19" fmla="*/ 1 h 302"/>
                <a:gd name="T20" fmla="*/ 1 w 44"/>
                <a:gd name="T21" fmla="*/ 1 h 302"/>
                <a:gd name="T22" fmla="*/ 1 w 44"/>
                <a:gd name="T23" fmla="*/ 1 h 302"/>
                <a:gd name="T24" fmla="*/ 1 w 44"/>
                <a:gd name="T25" fmla="*/ 1 h 302"/>
                <a:gd name="T26" fmla="*/ 1 w 44"/>
                <a:gd name="T27" fmla="*/ 1 h 302"/>
                <a:gd name="T28" fmla="*/ 1 w 44"/>
                <a:gd name="T29" fmla="*/ 1 h 302"/>
                <a:gd name="T30" fmla="*/ 1 w 44"/>
                <a:gd name="T31" fmla="*/ 1 h 302"/>
                <a:gd name="T32" fmla="*/ 1 w 44"/>
                <a:gd name="T33" fmla="*/ 1 h 302"/>
                <a:gd name="T34" fmla="*/ 1 w 44"/>
                <a:gd name="T35" fmla="*/ 1 h 302"/>
                <a:gd name="T36" fmla="*/ 1 w 44"/>
                <a:gd name="T37" fmla="*/ 1 h 302"/>
                <a:gd name="T38" fmla="*/ 1 w 44"/>
                <a:gd name="T39" fmla="*/ 1 h 302"/>
                <a:gd name="T40" fmla="*/ 1 w 44"/>
                <a:gd name="T41" fmla="*/ 1 h 302"/>
                <a:gd name="T42" fmla="*/ 1 w 44"/>
                <a:gd name="T43" fmla="*/ 1 h 302"/>
                <a:gd name="T44" fmla="*/ 1 w 44"/>
                <a:gd name="T45" fmla="*/ 1 h 302"/>
                <a:gd name="T46" fmla="*/ 1 w 44"/>
                <a:gd name="T47" fmla="*/ 1 h 302"/>
                <a:gd name="T48" fmla="*/ 0 w 44"/>
                <a:gd name="T49" fmla="*/ 0 h 3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302"/>
                <a:gd name="T77" fmla="*/ 44 w 44"/>
                <a:gd name="T78" fmla="*/ 302 h 30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302">
                  <a:moveTo>
                    <a:pt x="0" y="0"/>
                  </a:moveTo>
                  <a:lnTo>
                    <a:pt x="6" y="26"/>
                  </a:lnTo>
                  <a:lnTo>
                    <a:pt x="15" y="60"/>
                  </a:lnTo>
                  <a:lnTo>
                    <a:pt x="24" y="94"/>
                  </a:lnTo>
                  <a:lnTo>
                    <a:pt x="31" y="118"/>
                  </a:lnTo>
                  <a:lnTo>
                    <a:pt x="36" y="139"/>
                  </a:lnTo>
                  <a:lnTo>
                    <a:pt x="40" y="163"/>
                  </a:lnTo>
                  <a:lnTo>
                    <a:pt x="42" y="186"/>
                  </a:lnTo>
                  <a:lnTo>
                    <a:pt x="44" y="202"/>
                  </a:lnTo>
                  <a:lnTo>
                    <a:pt x="42" y="221"/>
                  </a:lnTo>
                  <a:lnTo>
                    <a:pt x="40" y="251"/>
                  </a:lnTo>
                  <a:lnTo>
                    <a:pt x="39" y="282"/>
                  </a:lnTo>
                  <a:lnTo>
                    <a:pt x="40" y="302"/>
                  </a:lnTo>
                  <a:lnTo>
                    <a:pt x="38" y="270"/>
                  </a:lnTo>
                  <a:lnTo>
                    <a:pt x="38" y="239"/>
                  </a:lnTo>
                  <a:lnTo>
                    <a:pt x="38" y="213"/>
                  </a:lnTo>
                  <a:lnTo>
                    <a:pt x="38" y="196"/>
                  </a:lnTo>
                  <a:lnTo>
                    <a:pt x="37" y="182"/>
                  </a:lnTo>
                  <a:lnTo>
                    <a:pt x="34" y="165"/>
                  </a:lnTo>
                  <a:lnTo>
                    <a:pt x="32" y="149"/>
                  </a:lnTo>
                  <a:lnTo>
                    <a:pt x="28" y="135"/>
                  </a:lnTo>
                  <a:lnTo>
                    <a:pt x="21" y="112"/>
                  </a:lnTo>
                  <a:lnTo>
                    <a:pt x="11" y="74"/>
                  </a:lnTo>
                  <a:lnTo>
                    <a:pt x="3" y="3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4" name="Freeform 157"/>
            <p:cNvSpPr>
              <a:spLocks/>
            </p:cNvSpPr>
            <p:nvPr/>
          </p:nvSpPr>
          <p:spPr bwMode="auto">
            <a:xfrm>
              <a:off x="5320" y="2913"/>
              <a:ext cx="10" cy="96"/>
            </a:xfrm>
            <a:custGeom>
              <a:avLst/>
              <a:gdLst>
                <a:gd name="T0" fmla="*/ 0 w 20"/>
                <a:gd name="T1" fmla="*/ 0 h 192"/>
                <a:gd name="T2" fmla="*/ 1 w 20"/>
                <a:gd name="T3" fmla="*/ 1 h 192"/>
                <a:gd name="T4" fmla="*/ 1 w 20"/>
                <a:gd name="T5" fmla="*/ 1 h 192"/>
                <a:gd name="T6" fmla="*/ 1 w 20"/>
                <a:gd name="T7" fmla="*/ 1 h 192"/>
                <a:gd name="T8" fmla="*/ 1 w 20"/>
                <a:gd name="T9" fmla="*/ 1 h 192"/>
                <a:gd name="T10" fmla="*/ 1 w 20"/>
                <a:gd name="T11" fmla="*/ 1 h 192"/>
                <a:gd name="T12" fmla="*/ 1 w 20"/>
                <a:gd name="T13" fmla="*/ 1 h 192"/>
                <a:gd name="T14" fmla="*/ 1 w 20"/>
                <a:gd name="T15" fmla="*/ 1 h 192"/>
                <a:gd name="T16" fmla="*/ 1 w 20"/>
                <a:gd name="T17" fmla="*/ 1 h 192"/>
                <a:gd name="T18" fmla="*/ 1 w 20"/>
                <a:gd name="T19" fmla="*/ 1 h 192"/>
                <a:gd name="T20" fmla="*/ 1 w 20"/>
                <a:gd name="T21" fmla="*/ 1 h 192"/>
                <a:gd name="T22" fmla="*/ 1 w 20"/>
                <a:gd name="T23" fmla="*/ 1 h 192"/>
                <a:gd name="T24" fmla="*/ 1 w 20"/>
                <a:gd name="T25" fmla="*/ 1 h 192"/>
                <a:gd name="T26" fmla="*/ 1 w 20"/>
                <a:gd name="T27" fmla="*/ 1 h 192"/>
                <a:gd name="T28" fmla="*/ 1 w 20"/>
                <a:gd name="T29" fmla="*/ 1 h 192"/>
                <a:gd name="T30" fmla="*/ 1 w 20"/>
                <a:gd name="T31" fmla="*/ 1 h 192"/>
                <a:gd name="T32" fmla="*/ 1 w 20"/>
                <a:gd name="T33" fmla="*/ 1 h 192"/>
                <a:gd name="T34" fmla="*/ 1 w 20"/>
                <a:gd name="T35" fmla="*/ 1 h 192"/>
                <a:gd name="T36" fmla="*/ 1 w 20"/>
                <a:gd name="T37" fmla="*/ 1 h 192"/>
                <a:gd name="T38" fmla="*/ 1 w 20"/>
                <a:gd name="T39" fmla="*/ 1 h 192"/>
                <a:gd name="T40" fmla="*/ 1 w 20"/>
                <a:gd name="T41" fmla="*/ 1 h 192"/>
                <a:gd name="T42" fmla="*/ 1 w 20"/>
                <a:gd name="T43" fmla="*/ 1 h 192"/>
                <a:gd name="T44" fmla="*/ 1 w 20"/>
                <a:gd name="T45" fmla="*/ 1 h 192"/>
                <a:gd name="T46" fmla="*/ 1 w 20"/>
                <a:gd name="T47" fmla="*/ 1 h 192"/>
                <a:gd name="T48" fmla="*/ 1 w 20"/>
                <a:gd name="T49" fmla="*/ 1 h 192"/>
                <a:gd name="T50" fmla="*/ 1 w 20"/>
                <a:gd name="T51" fmla="*/ 1 h 192"/>
                <a:gd name="T52" fmla="*/ 1 w 20"/>
                <a:gd name="T53" fmla="*/ 1 h 192"/>
                <a:gd name="T54" fmla="*/ 1 w 20"/>
                <a:gd name="T55" fmla="*/ 1 h 192"/>
                <a:gd name="T56" fmla="*/ 1 w 20"/>
                <a:gd name="T57" fmla="*/ 1 h 192"/>
                <a:gd name="T58" fmla="*/ 1 w 20"/>
                <a:gd name="T59" fmla="*/ 1 h 192"/>
                <a:gd name="T60" fmla="*/ 1 w 20"/>
                <a:gd name="T61" fmla="*/ 1 h 192"/>
                <a:gd name="T62" fmla="*/ 1 w 20"/>
                <a:gd name="T63" fmla="*/ 1 h 192"/>
                <a:gd name="T64" fmla="*/ 0 w 20"/>
                <a:gd name="T65" fmla="*/ 0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
                <a:gd name="T100" fmla="*/ 0 h 192"/>
                <a:gd name="T101" fmla="*/ 20 w 20"/>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 h="192">
                  <a:moveTo>
                    <a:pt x="0" y="0"/>
                  </a:moveTo>
                  <a:lnTo>
                    <a:pt x="2" y="11"/>
                  </a:lnTo>
                  <a:lnTo>
                    <a:pt x="6" y="24"/>
                  </a:lnTo>
                  <a:lnTo>
                    <a:pt x="7" y="35"/>
                  </a:lnTo>
                  <a:lnTo>
                    <a:pt x="8" y="44"/>
                  </a:lnTo>
                  <a:lnTo>
                    <a:pt x="8" y="55"/>
                  </a:lnTo>
                  <a:lnTo>
                    <a:pt x="8" y="69"/>
                  </a:lnTo>
                  <a:lnTo>
                    <a:pt x="8" y="84"/>
                  </a:lnTo>
                  <a:lnTo>
                    <a:pt x="9" y="94"/>
                  </a:lnTo>
                  <a:lnTo>
                    <a:pt x="10" y="103"/>
                  </a:lnTo>
                  <a:lnTo>
                    <a:pt x="13" y="116"/>
                  </a:lnTo>
                  <a:lnTo>
                    <a:pt x="15" y="130"/>
                  </a:lnTo>
                  <a:lnTo>
                    <a:pt x="16" y="140"/>
                  </a:lnTo>
                  <a:lnTo>
                    <a:pt x="17" y="149"/>
                  </a:lnTo>
                  <a:lnTo>
                    <a:pt x="18" y="163"/>
                  </a:lnTo>
                  <a:lnTo>
                    <a:pt x="18" y="178"/>
                  </a:lnTo>
                  <a:lnTo>
                    <a:pt x="18" y="192"/>
                  </a:lnTo>
                  <a:lnTo>
                    <a:pt x="20" y="164"/>
                  </a:lnTo>
                  <a:lnTo>
                    <a:pt x="20" y="143"/>
                  </a:lnTo>
                  <a:lnTo>
                    <a:pt x="20" y="128"/>
                  </a:lnTo>
                  <a:lnTo>
                    <a:pt x="18" y="119"/>
                  </a:lnTo>
                  <a:lnTo>
                    <a:pt x="17" y="111"/>
                  </a:lnTo>
                  <a:lnTo>
                    <a:pt x="16" y="104"/>
                  </a:lnTo>
                  <a:lnTo>
                    <a:pt x="16" y="97"/>
                  </a:lnTo>
                  <a:lnTo>
                    <a:pt x="15" y="90"/>
                  </a:lnTo>
                  <a:lnTo>
                    <a:pt x="15" y="80"/>
                  </a:lnTo>
                  <a:lnTo>
                    <a:pt x="16" y="64"/>
                  </a:lnTo>
                  <a:lnTo>
                    <a:pt x="15" y="48"/>
                  </a:lnTo>
                  <a:lnTo>
                    <a:pt x="14" y="34"/>
                  </a:lnTo>
                  <a:lnTo>
                    <a:pt x="12" y="25"/>
                  </a:lnTo>
                  <a:lnTo>
                    <a:pt x="8" y="16"/>
                  </a:lnTo>
                  <a:lnTo>
                    <a:pt x="5"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5" name="Freeform 158"/>
            <p:cNvSpPr>
              <a:spLocks/>
            </p:cNvSpPr>
            <p:nvPr/>
          </p:nvSpPr>
          <p:spPr bwMode="auto">
            <a:xfrm>
              <a:off x="5278" y="2927"/>
              <a:ext cx="36" cy="20"/>
            </a:xfrm>
            <a:custGeom>
              <a:avLst/>
              <a:gdLst>
                <a:gd name="T0" fmla="*/ 0 w 71"/>
                <a:gd name="T1" fmla="*/ 0 h 41"/>
                <a:gd name="T2" fmla="*/ 1 w 71"/>
                <a:gd name="T3" fmla="*/ 0 h 41"/>
                <a:gd name="T4" fmla="*/ 1 w 71"/>
                <a:gd name="T5" fmla="*/ 0 h 41"/>
                <a:gd name="T6" fmla="*/ 1 w 71"/>
                <a:gd name="T7" fmla="*/ 0 h 41"/>
                <a:gd name="T8" fmla="*/ 1 w 71"/>
                <a:gd name="T9" fmla="*/ 0 h 41"/>
                <a:gd name="T10" fmla="*/ 1 w 71"/>
                <a:gd name="T11" fmla="*/ 0 h 41"/>
                <a:gd name="T12" fmla="*/ 1 w 71"/>
                <a:gd name="T13" fmla="*/ 0 h 41"/>
                <a:gd name="T14" fmla="*/ 1 w 71"/>
                <a:gd name="T15" fmla="*/ 0 h 41"/>
                <a:gd name="T16" fmla="*/ 1 w 71"/>
                <a:gd name="T17" fmla="*/ 0 h 41"/>
                <a:gd name="T18" fmla="*/ 1 w 71"/>
                <a:gd name="T19" fmla="*/ 0 h 41"/>
                <a:gd name="T20" fmla="*/ 1 w 71"/>
                <a:gd name="T21" fmla="*/ 0 h 41"/>
                <a:gd name="T22" fmla="*/ 1 w 71"/>
                <a:gd name="T23" fmla="*/ 0 h 41"/>
                <a:gd name="T24" fmla="*/ 1 w 71"/>
                <a:gd name="T25" fmla="*/ 0 h 41"/>
                <a:gd name="T26" fmla="*/ 1 w 71"/>
                <a:gd name="T27" fmla="*/ 0 h 41"/>
                <a:gd name="T28" fmla="*/ 1 w 71"/>
                <a:gd name="T29" fmla="*/ 0 h 41"/>
                <a:gd name="T30" fmla="*/ 1 w 71"/>
                <a:gd name="T31" fmla="*/ 0 h 41"/>
                <a:gd name="T32" fmla="*/ 1 w 71"/>
                <a:gd name="T33" fmla="*/ 0 h 41"/>
                <a:gd name="T34" fmla="*/ 1 w 71"/>
                <a:gd name="T35" fmla="*/ 0 h 41"/>
                <a:gd name="T36" fmla="*/ 1 w 71"/>
                <a:gd name="T37" fmla="*/ 0 h 41"/>
                <a:gd name="T38" fmla="*/ 1 w 71"/>
                <a:gd name="T39" fmla="*/ 0 h 41"/>
                <a:gd name="T40" fmla="*/ 1 w 71"/>
                <a:gd name="T41" fmla="*/ 0 h 41"/>
                <a:gd name="T42" fmla="*/ 1 w 71"/>
                <a:gd name="T43" fmla="*/ 0 h 41"/>
                <a:gd name="T44" fmla="*/ 1 w 71"/>
                <a:gd name="T45" fmla="*/ 0 h 41"/>
                <a:gd name="T46" fmla="*/ 1 w 71"/>
                <a:gd name="T47" fmla="*/ 0 h 41"/>
                <a:gd name="T48" fmla="*/ 1 w 71"/>
                <a:gd name="T49" fmla="*/ 0 h 41"/>
                <a:gd name="T50" fmla="*/ 1 w 71"/>
                <a:gd name="T51" fmla="*/ 0 h 41"/>
                <a:gd name="T52" fmla="*/ 1 w 71"/>
                <a:gd name="T53" fmla="*/ 0 h 41"/>
                <a:gd name="T54" fmla="*/ 1 w 71"/>
                <a:gd name="T55" fmla="*/ 0 h 41"/>
                <a:gd name="T56" fmla="*/ 1 w 71"/>
                <a:gd name="T57" fmla="*/ 0 h 41"/>
                <a:gd name="T58" fmla="*/ 1 w 71"/>
                <a:gd name="T59" fmla="*/ 0 h 41"/>
                <a:gd name="T60" fmla="*/ 1 w 71"/>
                <a:gd name="T61" fmla="*/ 0 h 41"/>
                <a:gd name="T62" fmla="*/ 0 w 71"/>
                <a:gd name="T63" fmla="*/ 0 h 41"/>
                <a:gd name="T64" fmla="*/ 0 w 71"/>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
                <a:gd name="T100" fmla="*/ 0 h 41"/>
                <a:gd name="T101" fmla="*/ 71 w 71"/>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 h="41">
                  <a:moveTo>
                    <a:pt x="0" y="41"/>
                  </a:moveTo>
                  <a:lnTo>
                    <a:pt x="2" y="41"/>
                  </a:lnTo>
                  <a:lnTo>
                    <a:pt x="4" y="41"/>
                  </a:lnTo>
                  <a:lnTo>
                    <a:pt x="6" y="41"/>
                  </a:lnTo>
                  <a:lnTo>
                    <a:pt x="7" y="41"/>
                  </a:lnTo>
                  <a:lnTo>
                    <a:pt x="14" y="41"/>
                  </a:lnTo>
                  <a:lnTo>
                    <a:pt x="21" y="41"/>
                  </a:lnTo>
                  <a:lnTo>
                    <a:pt x="27" y="40"/>
                  </a:lnTo>
                  <a:lnTo>
                    <a:pt x="33" y="39"/>
                  </a:lnTo>
                  <a:lnTo>
                    <a:pt x="40" y="39"/>
                  </a:lnTo>
                  <a:lnTo>
                    <a:pt x="46" y="38"/>
                  </a:lnTo>
                  <a:lnTo>
                    <a:pt x="52" y="36"/>
                  </a:lnTo>
                  <a:lnTo>
                    <a:pt x="56" y="35"/>
                  </a:lnTo>
                  <a:lnTo>
                    <a:pt x="59" y="28"/>
                  </a:lnTo>
                  <a:lnTo>
                    <a:pt x="62" y="18"/>
                  </a:lnTo>
                  <a:lnTo>
                    <a:pt x="67" y="9"/>
                  </a:lnTo>
                  <a:lnTo>
                    <a:pt x="71" y="0"/>
                  </a:lnTo>
                  <a:lnTo>
                    <a:pt x="69" y="1"/>
                  </a:lnTo>
                  <a:lnTo>
                    <a:pt x="67" y="1"/>
                  </a:lnTo>
                  <a:lnTo>
                    <a:pt x="63" y="2"/>
                  </a:lnTo>
                  <a:lnTo>
                    <a:pt x="61" y="2"/>
                  </a:lnTo>
                  <a:lnTo>
                    <a:pt x="54" y="3"/>
                  </a:lnTo>
                  <a:lnTo>
                    <a:pt x="46" y="5"/>
                  </a:lnTo>
                  <a:lnTo>
                    <a:pt x="38" y="6"/>
                  </a:lnTo>
                  <a:lnTo>
                    <a:pt x="30" y="6"/>
                  </a:lnTo>
                  <a:lnTo>
                    <a:pt x="22" y="6"/>
                  </a:lnTo>
                  <a:lnTo>
                    <a:pt x="15" y="6"/>
                  </a:lnTo>
                  <a:lnTo>
                    <a:pt x="9" y="6"/>
                  </a:lnTo>
                  <a:lnTo>
                    <a:pt x="5" y="6"/>
                  </a:lnTo>
                  <a:lnTo>
                    <a:pt x="4" y="13"/>
                  </a:lnTo>
                  <a:lnTo>
                    <a:pt x="1" y="23"/>
                  </a:lnTo>
                  <a:lnTo>
                    <a:pt x="0" y="33"/>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6" name="Freeform 159"/>
            <p:cNvSpPr>
              <a:spLocks/>
            </p:cNvSpPr>
            <p:nvPr/>
          </p:nvSpPr>
          <p:spPr bwMode="auto">
            <a:xfrm>
              <a:off x="5214" y="2992"/>
              <a:ext cx="163" cy="189"/>
            </a:xfrm>
            <a:custGeom>
              <a:avLst/>
              <a:gdLst>
                <a:gd name="T0" fmla="*/ 1 w 326"/>
                <a:gd name="T1" fmla="*/ 0 h 379"/>
                <a:gd name="T2" fmla="*/ 1 w 326"/>
                <a:gd name="T3" fmla="*/ 0 h 379"/>
                <a:gd name="T4" fmla="*/ 1 w 326"/>
                <a:gd name="T5" fmla="*/ 0 h 379"/>
                <a:gd name="T6" fmla="*/ 1 w 326"/>
                <a:gd name="T7" fmla="*/ 0 h 379"/>
                <a:gd name="T8" fmla="*/ 1 w 326"/>
                <a:gd name="T9" fmla="*/ 0 h 379"/>
                <a:gd name="T10" fmla="*/ 1 w 326"/>
                <a:gd name="T11" fmla="*/ 0 h 379"/>
                <a:gd name="T12" fmla="*/ 1 w 326"/>
                <a:gd name="T13" fmla="*/ 0 h 379"/>
                <a:gd name="T14" fmla="*/ 1 w 326"/>
                <a:gd name="T15" fmla="*/ 0 h 379"/>
                <a:gd name="T16" fmla="*/ 1 w 326"/>
                <a:gd name="T17" fmla="*/ 0 h 379"/>
                <a:gd name="T18" fmla="*/ 1 w 326"/>
                <a:gd name="T19" fmla="*/ 0 h 379"/>
                <a:gd name="T20" fmla="*/ 1 w 326"/>
                <a:gd name="T21" fmla="*/ 0 h 379"/>
                <a:gd name="T22" fmla="*/ 1 w 326"/>
                <a:gd name="T23" fmla="*/ 0 h 379"/>
                <a:gd name="T24" fmla="*/ 1 w 326"/>
                <a:gd name="T25" fmla="*/ 0 h 379"/>
                <a:gd name="T26" fmla="*/ 1 w 326"/>
                <a:gd name="T27" fmla="*/ 0 h 379"/>
                <a:gd name="T28" fmla="*/ 1 w 326"/>
                <a:gd name="T29" fmla="*/ 0 h 379"/>
                <a:gd name="T30" fmla="*/ 1 w 326"/>
                <a:gd name="T31" fmla="*/ 0 h 379"/>
                <a:gd name="T32" fmla="*/ 1 w 326"/>
                <a:gd name="T33" fmla="*/ 0 h 379"/>
                <a:gd name="T34" fmla="*/ 1 w 326"/>
                <a:gd name="T35" fmla="*/ 0 h 379"/>
                <a:gd name="T36" fmla="*/ 1 w 326"/>
                <a:gd name="T37" fmla="*/ 0 h 379"/>
                <a:gd name="T38" fmla="*/ 1 w 326"/>
                <a:gd name="T39" fmla="*/ 0 h 379"/>
                <a:gd name="T40" fmla="*/ 1 w 326"/>
                <a:gd name="T41" fmla="*/ 0 h 379"/>
                <a:gd name="T42" fmla="*/ 1 w 326"/>
                <a:gd name="T43" fmla="*/ 0 h 379"/>
                <a:gd name="T44" fmla="*/ 1 w 326"/>
                <a:gd name="T45" fmla="*/ 0 h 379"/>
                <a:gd name="T46" fmla="*/ 1 w 326"/>
                <a:gd name="T47" fmla="*/ 0 h 379"/>
                <a:gd name="T48" fmla="*/ 1 w 326"/>
                <a:gd name="T49" fmla="*/ 0 h 379"/>
                <a:gd name="T50" fmla="*/ 1 w 326"/>
                <a:gd name="T51" fmla="*/ 0 h 379"/>
                <a:gd name="T52" fmla="*/ 1 w 326"/>
                <a:gd name="T53" fmla="*/ 0 h 379"/>
                <a:gd name="T54" fmla="*/ 1 w 326"/>
                <a:gd name="T55" fmla="*/ 0 h 379"/>
                <a:gd name="T56" fmla="*/ 1 w 326"/>
                <a:gd name="T57" fmla="*/ 0 h 379"/>
                <a:gd name="T58" fmla="*/ 1 w 326"/>
                <a:gd name="T59" fmla="*/ 0 h 379"/>
                <a:gd name="T60" fmla="*/ 1 w 326"/>
                <a:gd name="T61" fmla="*/ 0 h 379"/>
                <a:gd name="T62" fmla="*/ 1 w 326"/>
                <a:gd name="T63" fmla="*/ 0 h 379"/>
                <a:gd name="T64" fmla="*/ 1 w 326"/>
                <a:gd name="T65" fmla="*/ 0 h 379"/>
                <a:gd name="T66" fmla="*/ 1 w 326"/>
                <a:gd name="T67" fmla="*/ 0 h 379"/>
                <a:gd name="T68" fmla="*/ 1 w 326"/>
                <a:gd name="T69" fmla="*/ 0 h 379"/>
                <a:gd name="T70" fmla="*/ 1 w 326"/>
                <a:gd name="T71" fmla="*/ 0 h 379"/>
                <a:gd name="T72" fmla="*/ 1 w 326"/>
                <a:gd name="T73" fmla="*/ 0 h 379"/>
                <a:gd name="T74" fmla="*/ 1 w 326"/>
                <a:gd name="T75" fmla="*/ 0 h 379"/>
                <a:gd name="T76" fmla="*/ 1 w 326"/>
                <a:gd name="T77" fmla="*/ 0 h 379"/>
                <a:gd name="T78" fmla="*/ 1 w 326"/>
                <a:gd name="T79" fmla="*/ 0 h 379"/>
                <a:gd name="T80" fmla="*/ 1 w 326"/>
                <a:gd name="T81" fmla="*/ 0 h 379"/>
                <a:gd name="T82" fmla="*/ 1 w 326"/>
                <a:gd name="T83" fmla="*/ 0 h 379"/>
                <a:gd name="T84" fmla="*/ 1 w 326"/>
                <a:gd name="T85" fmla="*/ 0 h 379"/>
                <a:gd name="T86" fmla="*/ 1 w 326"/>
                <a:gd name="T87" fmla="*/ 0 h 379"/>
                <a:gd name="T88" fmla="*/ 1 w 326"/>
                <a:gd name="T89" fmla="*/ 0 h 379"/>
                <a:gd name="T90" fmla="*/ 1 w 326"/>
                <a:gd name="T91" fmla="*/ 0 h 379"/>
                <a:gd name="T92" fmla="*/ 1 w 326"/>
                <a:gd name="T93" fmla="*/ 0 h 379"/>
                <a:gd name="T94" fmla="*/ 1 w 326"/>
                <a:gd name="T95" fmla="*/ 0 h 379"/>
                <a:gd name="T96" fmla="*/ 1 w 326"/>
                <a:gd name="T97" fmla="*/ 0 h 3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6"/>
                <a:gd name="T148" fmla="*/ 0 h 379"/>
                <a:gd name="T149" fmla="*/ 326 w 326"/>
                <a:gd name="T150" fmla="*/ 379 h 37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6" h="379">
                  <a:moveTo>
                    <a:pt x="11" y="130"/>
                  </a:moveTo>
                  <a:lnTo>
                    <a:pt x="13" y="145"/>
                  </a:lnTo>
                  <a:lnTo>
                    <a:pt x="18" y="167"/>
                  </a:lnTo>
                  <a:lnTo>
                    <a:pt x="22" y="189"/>
                  </a:lnTo>
                  <a:lnTo>
                    <a:pt x="27" y="203"/>
                  </a:lnTo>
                  <a:lnTo>
                    <a:pt x="28" y="206"/>
                  </a:lnTo>
                  <a:lnTo>
                    <a:pt x="29" y="210"/>
                  </a:lnTo>
                  <a:lnTo>
                    <a:pt x="30" y="213"/>
                  </a:lnTo>
                  <a:lnTo>
                    <a:pt x="31" y="218"/>
                  </a:lnTo>
                  <a:lnTo>
                    <a:pt x="33" y="221"/>
                  </a:lnTo>
                  <a:lnTo>
                    <a:pt x="33" y="223"/>
                  </a:lnTo>
                  <a:lnTo>
                    <a:pt x="33" y="227"/>
                  </a:lnTo>
                  <a:lnTo>
                    <a:pt x="34" y="229"/>
                  </a:lnTo>
                  <a:lnTo>
                    <a:pt x="35" y="237"/>
                  </a:lnTo>
                  <a:lnTo>
                    <a:pt x="38" y="249"/>
                  </a:lnTo>
                  <a:lnTo>
                    <a:pt x="43" y="260"/>
                  </a:lnTo>
                  <a:lnTo>
                    <a:pt x="46" y="269"/>
                  </a:lnTo>
                  <a:lnTo>
                    <a:pt x="50" y="279"/>
                  </a:lnTo>
                  <a:lnTo>
                    <a:pt x="53" y="289"/>
                  </a:lnTo>
                  <a:lnTo>
                    <a:pt x="56" y="299"/>
                  </a:lnTo>
                  <a:lnTo>
                    <a:pt x="57" y="307"/>
                  </a:lnTo>
                  <a:lnTo>
                    <a:pt x="57" y="313"/>
                  </a:lnTo>
                  <a:lnTo>
                    <a:pt x="58" y="318"/>
                  </a:lnTo>
                  <a:lnTo>
                    <a:pt x="58" y="322"/>
                  </a:lnTo>
                  <a:lnTo>
                    <a:pt x="59" y="327"/>
                  </a:lnTo>
                  <a:lnTo>
                    <a:pt x="60" y="330"/>
                  </a:lnTo>
                  <a:lnTo>
                    <a:pt x="60" y="334"/>
                  </a:lnTo>
                  <a:lnTo>
                    <a:pt x="60" y="338"/>
                  </a:lnTo>
                  <a:lnTo>
                    <a:pt x="60" y="343"/>
                  </a:lnTo>
                  <a:lnTo>
                    <a:pt x="60" y="349"/>
                  </a:lnTo>
                  <a:lnTo>
                    <a:pt x="59" y="357"/>
                  </a:lnTo>
                  <a:lnTo>
                    <a:pt x="58" y="364"/>
                  </a:lnTo>
                  <a:lnTo>
                    <a:pt x="57" y="370"/>
                  </a:lnTo>
                  <a:lnTo>
                    <a:pt x="59" y="371"/>
                  </a:lnTo>
                  <a:lnTo>
                    <a:pt x="61" y="371"/>
                  </a:lnTo>
                  <a:lnTo>
                    <a:pt x="62" y="371"/>
                  </a:lnTo>
                  <a:lnTo>
                    <a:pt x="65" y="372"/>
                  </a:lnTo>
                  <a:lnTo>
                    <a:pt x="72" y="373"/>
                  </a:lnTo>
                  <a:lnTo>
                    <a:pt x="77" y="374"/>
                  </a:lnTo>
                  <a:lnTo>
                    <a:pt x="83" y="375"/>
                  </a:lnTo>
                  <a:lnTo>
                    <a:pt x="89" y="375"/>
                  </a:lnTo>
                  <a:lnTo>
                    <a:pt x="94" y="376"/>
                  </a:lnTo>
                  <a:lnTo>
                    <a:pt x="98" y="376"/>
                  </a:lnTo>
                  <a:lnTo>
                    <a:pt x="102" y="376"/>
                  </a:lnTo>
                  <a:lnTo>
                    <a:pt x="104" y="376"/>
                  </a:lnTo>
                  <a:lnTo>
                    <a:pt x="108" y="376"/>
                  </a:lnTo>
                  <a:lnTo>
                    <a:pt x="112" y="376"/>
                  </a:lnTo>
                  <a:lnTo>
                    <a:pt x="113" y="376"/>
                  </a:lnTo>
                  <a:lnTo>
                    <a:pt x="115" y="376"/>
                  </a:lnTo>
                  <a:lnTo>
                    <a:pt x="117" y="378"/>
                  </a:lnTo>
                  <a:lnTo>
                    <a:pt x="118" y="379"/>
                  </a:lnTo>
                  <a:lnTo>
                    <a:pt x="120" y="379"/>
                  </a:lnTo>
                  <a:lnTo>
                    <a:pt x="121" y="379"/>
                  </a:lnTo>
                  <a:lnTo>
                    <a:pt x="125" y="378"/>
                  </a:lnTo>
                  <a:lnTo>
                    <a:pt x="129" y="375"/>
                  </a:lnTo>
                  <a:lnTo>
                    <a:pt x="134" y="373"/>
                  </a:lnTo>
                  <a:lnTo>
                    <a:pt x="136" y="372"/>
                  </a:lnTo>
                  <a:lnTo>
                    <a:pt x="140" y="372"/>
                  </a:lnTo>
                  <a:lnTo>
                    <a:pt x="144" y="371"/>
                  </a:lnTo>
                  <a:lnTo>
                    <a:pt x="148" y="370"/>
                  </a:lnTo>
                  <a:lnTo>
                    <a:pt x="151" y="370"/>
                  </a:lnTo>
                  <a:lnTo>
                    <a:pt x="151" y="367"/>
                  </a:lnTo>
                  <a:lnTo>
                    <a:pt x="151" y="366"/>
                  </a:lnTo>
                  <a:lnTo>
                    <a:pt x="151" y="364"/>
                  </a:lnTo>
                  <a:lnTo>
                    <a:pt x="151" y="363"/>
                  </a:lnTo>
                  <a:lnTo>
                    <a:pt x="160" y="359"/>
                  </a:lnTo>
                  <a:lnTo>
                    <a:pt x="171" y="356"/>
                  </a:lnTo>
                  <a:lnTo>
                    <a:pt x="182" y="351"/>
                  </a:lnTo>
                  <a:lnTo>
                    <a:pt x="194" y="348"/>
                  </a:lnTo>
                  <a:lnTo>
                    <a:pt x="204" y="343"/>
                  </a:lnTo>
                  <a:lnTo>
                    <a:pt x="213" y="340"/>
                  </a:lnTo>
                  <a:lnTo>
                    <a:pt x="220" y="337"/>
                  </a:lnTo>
                  <a:lnTo>
                    <a:pt x="225" y="336"/>
                  </a:lnTo>
                  <a:lnTo>
                    <a:pt x="234" y="333"/>
                  </a:lnTo>
                  <a:lnTo>
                    <a:pt x="242" y="330"/>
                  </a:lnTo>
                  <a:lnTo>
                    <a:pt x="250" y="330"/>
                  </a:lnTo>
                  <a:lnTo>
                    <a:pt x="257" y="329"/>
                  </a:lnTo>
                  <a:lnTo>
                    <a:pt x="262" y="329"/>
                  </a:lnTo>
                  <a:lnTo>
                    <a:pt x="267" y="330"/>
                  </a:lnTo>
                  <a:lnTo>
                    <a:pt x="271" y="332"/>
                  </a:lnTo>
                  <a:lnTo>
                    <a:pt x="274" y="332"/>
                  </a:lnTo>
                  <a:lnTo>
                    <a:pt x="277" y="334"/>
                  </a:lnTo>
                  <a:lnTo>
                    <a:pt x="273" y="338"/>
                  </a:lnTo>
                  <a:lnTo>
                    <a:pt x="265" y="342"/>
                  </a:lnTo>
                  <a:lnTo>
                    <a:pt x="257" y="345"/>
                  </a:lnTo>
                  <a:lnTo>
                    <a:pt x="262" y="345"/>
                  </a:lnTo>
                  <a:lnTo>
                    <a:pt x="266" y="344"/>
                  </a:lnTo>
                  <a:lnTo>
                    <a:pt x="271" y="343"/>
                  </a:lnTo>
                  <a:lnTo>
                    <a:pt x="277" y="342"/>
                  </a:lnTo>
                  <a:lnTo>
                    <a:pt x="281" y="340"/>
                  </a:lnTo>
                  <a:lnTo>
                    <a:pt x="287" y="338"/>
                  </a:lnTo>
                  <a:lnTo>
                    <a:pt x="291" y="336"/>
                  </a:lnTo>
                  <a:lnTo>
                    <a:pt x="295" y="335"/>
                  </a:lnTo>
                  <a:lnTo>
                    <a:pt x="301" y="332"/>
                  </a:lnTo>
                  <a:lnTo>
                    <a:pt x="308" y="330"/>
                  </a:lnTo>
                  <a:lnTo>
                    <a:pt x="314" y="329"/>
                  </a:lnTo>
                  <a:lnTo>
                    <a:pt x="326" y="330"/>
                  </a:lnTo>
                  <a:lnTo>
                    <a:pt x="320" y="328"/>
                  </a:lnTo>
                  <a:lnTo>
                    <a:pt x="314" y="327"/>
                  </a:lnTo>
                  <a:lnTo>
                    <a:pt x="309" y="327"/>
                  </a:lnTo>
                  <a:lnTo>
                    <a:pt x="303" y="327"/>
                  </a:lnTo>
                  <a:lnTo>
                    <a:pt x="297" y="327"/>
                  </a:lnTo>
                  <a:lnTo>
                    <a:pt x="293" y="328"/>
                  </a:lnTo>
                  <a:lnTo>
                    <a:pt x="288" y="330"/>
                  </a:lnTo>
                  <a:lnTo>
                    <a:pt x="283" y="333"/>
                  </a:lnTo>
                  <a:lnTo>
                    <a:pt x="281" y="319"/>
                  </a:lnTo>
                  <a:lnTo>
                    <a:pt x="277" y="303"/>
                  </a:lnTo>
                  <a:lnTo>
                    <a:pt x="267" y="286"/>
                  </a:lnTo>
                  <a:lnTo>
                    <a:pt x="253" y="269"/>
                  </a:lnTo>
                  <a:lnTo>
                    <a:pt x="260" y="279"/>
                  </a:lnTo>
                  <a:lnTo>
                    <a:pt x="268" y="295"/>
                  </a:lnTo>
                  <a:lnTo>
                    <a:pt x="274" y="312"/>
                  </a:lnTo>
                  <a:lnTo>
                    <a:pt x="277" y="328"/>
                  </a:lnTo>
                  <a:lnTo>
                    <a:pt x="273" y="327"/>
                  </a:lnTo>
                  <a:lnTo>
                    <a:pt x="268" y="327"/>
                  </a:lnTo>
                  <a:lnTo>
                    <a:pt x="264" y="326"/>
                  </a:lnTo>
                  <a:lnTo>
                    <a:pt x="258" y="326"/>
                  </a:lnTo>
                  <a:lnTo>
                    <a:pt x="248" y="312"/>
                  </a:lnTo>
                  <a:lnTo>
                    <a:pt x="229" y="292"/>
                  </a:lnTo>
                  <a:lnTo>
                    <a:pt x="205" y="268"/>
                  </a:lnTo>
                  <a:lnTo>
                    <a:pt x="179" y="243"/>
                  </a:lnTo>
                  <a:lnTo>
                    <a:pt x="151" y="218"/>
                  </a:lnTo>
                  <a:lnTo>
                    <a:pt x="127" y="195"/>
                  </a:lnTo>
                  <a:lnTo>
                    <a:pt x="108" y="175"/>
                  </a:lnTo>
                  <a:lnTo>
                    <a:pt x="98" y="160"/>
                  </a:lnTo>
                  <a:lnTo>
                    <a:pt x="104" y="165"/>
                  </a:lnTo>
                  <a:lnTo>
                    <a:pt x="112" y="170"/>
                  </a:lnTo>
                  <a:lnTo>
                    <a:pt x="120" y="175"/>
                  </a:lnTo>
                  <a:lnTo>
                    <a:pt x="127" y="178"/>
                  </a:lnTo>
                  <a:lnTo>
                    <a:pt x="125" y="176"/>
                  </a:lnTo>
                  <a:lnTo>
                    <a:pt x="123" y="172"/>
                  </a:lnTo>
                  <a:lnTo>
                    <a:pt x="121" y="168"/>
                  </a:lnTo>
                  <a:lnTo>
                    <a:pt x="119" y="165"/>
                  </a:lnTo>
                  <a:lnTo>
                    <a:pt x="126" y="170"/>
                  </a:lnTo>
                  <a:lnTo>
                    <a:pt x="135" y="178"/>
                  </a:lnTo>
                  <a:lnTo>
                    <a:pt x="145" y="187"/>
                  </a:lnTo>
                  <a:lnTo>
                    <a:pt x="158" y="196"/>
                  </a:lnTo>
                  <a:lnTo>
                    <a:pt x="169" y="204"/>
                  </a:lnTo>
                  <a:lnTo>
                    <a:pt x="180" y="211"/>
                  </a:lnTo>
                  <a:lnTo>
                    <a:pt x="188" y="216"/>
                  </a:lnTo>
                  <a:lnTo>
                    <a:pt x="194" y="220"/>
                  </a:lnTo>
                  <a:lnTo>
                    <a:pt x="202" y="223"/>
                  </a:lnTo>
                  <a:lnTo>
                    <a:pt x="211" y="229"/>
                  </a:lnTo>
                  <a:lnTo>
                    <a:pt x="218" y="234"/>
                  </a:lnTo>
                  <a:lnTo>
                    <a:pt x="224" y="237"/>
                  </a:lnTo>
                  <a:lnTo>
                    <a:pt x="220" y="215"/>
                  </a:lnTo>
                  <a:lnTo>
                    <a:pt x="214" y="196"/>
                  </a:lnTo>
                  <a:lnTo>
                    <a:pt x="205" y="177"/>
                  </a:lnTo>
                  <a:lnTo>
                    <a:pt x="193" y="161"/>
                  </a:lnTo>
                  <a:lnTo>
                    <a:pt x="183" y="153"/>
                  </a:lnTo>
                  <a:lnTo>
                    <a:pt x="172" y="143"/>
                  </a:lnTo>
                  <a:lnTo>
                    <a:pt x="159" y="130"/>
                  </a:lnTo>
                  <a:lnTo>
                    <a:pt x="146" y="116"/>
                  </a:lnTo>
                  <a:lnTo>
                    <a:pt x="135" y="103"/>
                  </a:lnTo>
                  <a:lnTo>
                    <a:pt x="125" y="89"/>
                  </a:lnTo>
                  <a:lnTo>
                    <a:pt x="117" y="75"/>
                  </a:lnTo>
                  <a:lnTo>
                    <a:pt x="112" y="62"/>
                  </a:lnTo>
                  <a:lnTo>
                    <a:pt x="111" y="53"/>
                  </a:lnTo>
                  <a:lnTo>
                    <a:pt x="111" y="51"/>
                  </a:lnTo>
                  <a:lnTo>
                    <a:pt x="112" y="52"/>
                  </a:lnTo>
                  <a:lnTo>
                    <a:pt x="114" y="54"/>
                  </a:lnTo>
                  <a:lnTo>
                    <a:pt x="119" y="60"/>
                  </a:lnTo>
                  <a:lnTo>
                    <a:pt x="127" y="67"/>
                  </a:lnTo>
                  <a:lnTo>
                    <a:pt x="133" y="71"/>
                  </a:lnTo>
                  <a:lnTo>
                    <a:pt x="133" y="68"/>
                  </a:lnTo>
                  <a:lnTo>
                    <a:pt x="127" y="54"/>
                  </a:lnTo>
                  <a:lnTo>
                    <a:pt x="121" y="35"/>
                  </a:lnTo>
                  <a:lnTo>
                    <a:pt x="117" y="15"/>
                  </a:lnTo>
                  <a:lnTo>
                    <a:pt x="115" y="0"/>
                  </a:lnTo>
                  <a:lnTo>
                    <a:pt x="112" y="12"/>
                  </a:lnTo>
                  <a:lnTo>
                    <a:pt x="108" y="23"/>
                  </a:lnTo>
                  <a:lnTo>
                    <a:pt x="104" y="35"/>
                  </a:lnTo>
                  <a:lnTo>
                    <a:pt x="99" y="45"/>
                  </a:lnTo>
                  <a:lnTo>
                    <a:pt x="96" y="52"/>
                  </a:lnTo>
                  <a:lnTo>
                    <a:pt x="94" y="58"/>
                  </a:lnTo>
                  <a:lnTo>
                    <a:pt x="89" y="61"/>
                  </a:lnTo>
                  <a:lnTo>
                    <a:pt x="82" y="62"/>
                  </a:lnTo>
                  <a:lnTo>
                    <a:pt x="77" y="62"/>
                  </a:lnTo>
                  <a:lnTo>
                    <a:pt x="72" y="62"/>
                  </a:lnTo>
                  <a:lnTo>
                    <a:pt x="64" y="62"/>
                  </a:lnTo>
                  <a:lnTo>
                    <a:pt x="56" y="61"/>
                  </a:lnTo>
                  <a:lnTo>
                    <a:pt x="46" y="61"/>
                  </a:lnTo>
                  <a:lnTo>
                    <a:pt x="36" y="61"/>
                  </a:lnTo>
                  <a:lnTo>
                    <a:pt x="27" y="61"/>
                  </a:lnTo>
                  <a:lnTo>
                    <a:pt x="18" y="61"/>
                  </a:lnTo>
                  <a:lnTo>
                    <a:pt x="13" y="61"/>
                  </a:lnTo>
                  <a:lnTo>
                    <a:pt x="10" y="61"/>
                  </a:lnTo>
                  <a:lnTo>
                    <a:pt x="5" y="61"/>
                  </a:lnTo>
                  <a:lnTo>
                    <a:pt x="0" y="61"/>
                  </a:lnTo>
                  <a:lnTo>
                    <a:pt x="3" y="89"/>
                  </a:lnTo>
                  <a:lnTo>
                    <a:pt x="6" y="107"/>
                  </a:lnTo>
                  <a:lnTo>
                    <a:pt x="8" y="120"/>
                  </a:lnTo>
                  <a:lnTo>
                    <a:pt x="11" y="130"/>
                  </a:lnTo>
                  <a:lnTo>
                    <a:pt x="13" y="145"/>
                  </a:lnTo>
                  <a:lnTo>
                    <a:pt x="18" y="167"/>
                  </a:lnTo>
                  <a:lnTo>
                    <a:pt x="22" y="189"/>
                  </a:lnTo>
                  <a:lnTo>
                    <a:pt x="27" y="203"/>
                  </a:lnTo>
                  <a:lnTo>
                    <a:pt x="11" y="1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7" name="Freeform 160"/>
            <p:cNvSpPr>
              <a:spLocks/>
            </p:cNvSpPr>
            <p:nvPr/>
          </p:nvSpPr>
          <p:spPr bwMode="auto">
            <a:xfrm>
              <a:off x="5266" y="3173"/>
              <a:ext cx="24" cy="8"/>
            </a:xfrm>
            <a:custGeom>
              <a:avLst/>
              <a:gdLst>
                <a:gd name="T0" fmla="*/ 1 w 47"/>
                <a:gd name="T1" fmla="*/ 0 h 16"/>
                <a:gd name="T2" fmla="*/ 1 w 47"/>
                <a:gd name="T3" fmla="*/ 1 h 16"/>
                <a:gd name="T4" fmla="*/ 1 w 47"/>
                <a:gd name="T5" fmla="*/ 1 h 16"/>
                <a:gd name="T6" fmla="*/ 1 w 47"/>
                <a:gd name="T7" fmla="*/ 1 h 16"/>
                <a:gd name="T8" fmla="*/ 1 w 47"/>
                <a:gd name="T9" fmla="*/ 1 h 16"/>
                <a:gd name="T10" fmla="*/ 1 w 47"/>
                <a:gd name="T11" fmla="*/ 1 h 16"/>
                <a:gd name="T12" fmla="*/ 1 w 47"/>
                <a:gd name="T13" fmla="*/ 1 h 16"/>
                <a:gd name="T14" fmla="*/ 1 w 47"/>
                <a:gd name="T15" fmla="*/ 1 h 16"/>
                <a:gd name="T16" fmla="*/ 1 w 47"/>
                <a:gd name="T17" fmla="*/ 1 h 16"/>
                <a:gd name="T18" fmla="*/ 1 w 47"/>
                <a:gd name="T19" fmla="*/ 1 h 16"/>
                <a:gd name="T20" fmla="*/ 1 w 47"/>
                <a:gd name="T21" fmla="*/ 1 h 16"/>
                <a:gd name="T22" fmla="*/ 1 w 47"/>
                <a:gd name="T23" fmla="*/ 1 h 16"/>
                <a:gd name="T24" fmla="*/ 1 w 47"/>
                <a:gd name="T25" fmla="*/ 1 h 16"/>
                <a:gd name="T26" fmla="*/ 1 w 47"/>
                <a:gd name="T27" fmla="*/ 1 h 16"/>
                <a:gd name="T28" fmla="*/ 1 w 47"/>
                <a:gd name="T29" fmla="*/ 1 h 16"/>
                <a:gd name="T30" fmla="*/ 1 w 47"/>
                <a:gd name="T31" fmla="*/ 1 h 16"/>
                <a:gd name="T32" fmla="*/ 1 w 47"/>
                <a:gd name="T33" fmla="*/ 1 h 16"/>
                <a:gd name="T34" fmla="*/ 1 w 47"/>
                <a:gd name="T35" fmla="*/ 1 h 16"/>
                <a:gd name="T36" fmla="*/ 1 w 47"/>
                <a:gd name="T37" fmla="*/ 1 h 16"/>
                <a:gd name="T38" fmla="*/ 1 w 47"/>
                <a:gd name="T39" fmla="*/ 1 h 16"/>
                <a:gd name="T40" fmla="*/ 0 w 47"/>
                <a:gd name="T41" fmla="*/ 1 h 16"/>
                <a:gd name="T42" fmla="*/ 1 w 47"/>
                <a:gd name="T43" fmla="*/ 1 h 16"/>
                <a:gd name="T44" fmla="*/ 1 w 47"/>
                <a:gd name="T45" fmla="*/ 1 h 16"/>
                <a:gd name="T46" fmla="*/ 1 w 47"/>
                <a:gd name="T47" fmla="*/ 1 h 16"/>
                <a:gd name="T48" fmla="*/ 1 w 47"/>
                <a:gd name="T49" fmla="*/ 1 h 16"/>
                <a:gd name="T50" fmla="*/ 1 w 47"/>
                <a:gd name="T51" fmla="*/ 1 h 16"/>
                <a:gd name="T52" fmla="*/ 1 w 47"/>
                <a:gd name="T53" fmla="*/ 1 h 16"/>
                <a:gd name="T54" fmla="*/ 1 w 47"/>
                <a:gd name="T55" fmla="*/ 1 h 16"/>
                <a:gd name="T56" fmla="*/ 1 w 47"/>
                <a:gd name="T57" fmla="*/ 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7"/>
                <a:gd name="T88" fmla="*/ 0 h 16"/>
                <a:gd name="T89" fmla="*/ 47 w 47"/>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7" h="16">
                  <a:moveTo>
                    <a:pt x="47" y="0"/>
                  </a:moveTo>
                  <a:lnTo>
                    <a:pt x="47" y="1"/>
                  </a:lnTo>
                  <a:lnTo>
                    <a:pt x="47" y="3"/>
                  </a:lnTo>
                  <a:lnTo>
                    <a:pt x="47" y="4"/>
                  </a:lnTo>
                  <a:lnTo>
                    <a:pt x="47" y="7"/>
                  </a:lnTo>
                  <a:lnTo>
                    <a:pt x="44" y="7"/>
                  </a:lnTo>
                  <a:lnTo>
                    <a:pt x="40" y="8"/>
                  </a:lnTo>
                  <a:lnTo>
                    <a:pt x="36" y="9"/>
                  </a:lnTo>
                  <a:lnTo>
                    <a:pt x="32" y="9"/>
                  </a:lnTo>
                  <a:lnTo>
                    <a:pt x="30" y="10"/>
                  </a:lnTo>
                  <a:lnTo>
                    <a:pt x="25" y="12"/>
                  </a:lnTo>
                  <a:lnTo>
                    <a:pt x="21" y="15"/>
                  </a:lnTo>
                  <a:lnTo>
                    <a:pt x="17" y="16"/>
                  </a:lnTo>
                  <a:lnTo>
                    <a:pt x="16" y="16"/>
                  </a:lnTo>
                  <a:lnTo>
                    <a:pt x="14" y="16"/>
                  </a:lnTo>
                  <a:lnTo>
                    <a:pt x="13" y="15"/>
                  </a:lnTo>
                  <a:lnTo>
                    <a:pt x="11" y="13"/>
                  </a:lnTo>
                  <a:lnTo>
                    <a:pt x="9" y="13"/>
                  </a:lnTo>
                  <a:lnTo>
                    <a:pt x="8" y="13"/>
                  </a:lnTo>
                  <a:lnTo>
                    <a:pt x="4" y="13"/>
                  </a:lnTo>
                  <a:lnTo>
                    <a:pt x="0" y="13"/>
                  </a:lnTo>
                  <a:lnTo>
                    <a:pt x="6" y="12"/>
                  </a:lnTo>
                  <a:lnTo>
                    <a:pt x="13" y="11"/>
                  </a:lnTo>
                  <a:lnTo>
                    <a:pt x="18" y="9"/>
                  </a:lnTo>
                  <a:lnTo>
                    <a:pt x="25" y="7"/>
                  </a:lnTo>
                  <a:lnTo>
                    <a:pt x="32" y="5"/>
                  </a:lnTo>
                  <a:lnTo>
                    <a:pt x="38" y="3"/>
                  </a:lnTo>
                  <a:lnTo>
                    <a:pt x="42" y="1"/>
                  </a:lnTo>
                  <a:lnTo>
                    <a:pt x="4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8" name="Freeform 161"/>
            <p:cNvSpPr>
              <a:spLocks/>
            </p:cNvSpPr>
            <p:nvPr/>
          </p:nvSpPr>
          <p:spPr bwMode="auto">
            <a:xfrm>
              <a:off x="5263" y="2944"/>
              <a:ext cx="114" cy="233"/>
            </a:xfrm>
            <a:custGeom>
              <a:avLst/>
              <a:gdLst>
                <a:gd name="T0" fmla="*/ 1 w 228"/>
                <a:gd name="T1" fmla="*/ 1 h 466"/>
                <a:gd name="T2" fmla="*/ 1 w 228"/>
                <a:gd name="T3" fmla="*/ 1 h 466"/>
                <a:gd name="T4" fmla="*/ 1 w 228"/>
                <a:gd name="T5" fmla="*/ 1 h 466"/>
                <a:gd name="T6" fmla="*/ 1 w 228"/>
                <a:gd name="T7" fmla="*/ 1 h 466"/>
                <a:gd name="T8" fmla="*/ 1 w 228"/>
                <a:gd name="T9" fmla="*/ 1 h 466"/>
                <a:gd name="T10" fmla="*/ 1 w 228"/>
                <a:gd name="T11" fmla="*/ 1 h 466"/>
                <a:gd name="T12" fmla="*/ 0 w 228"/>
                <a:gd name="T13" fmla="*/ 1 h 466"/>
                <a:gd name="T14" fmla="*/ 1 w 228"/>
                <a:gd name="T15" fmla="*/ 1 h 466"/>
                <a:gd name="T16" fmla="*/ 1 w 228"/>
                <a:gd name="T17" fmla="*/ 1 h 466"/>
                <a:gd name="T18" fmla="*/ 1 w 228"/>
                <a:gd name="T19" fmla="*/ 1 h 466"/>
                <a:gd name="T20" fmla="*/ 1 w 228"/>
                <a:gd name="T21" fmla="*/ 1 h 466"/>
                <a:gd name="T22" fmla="*/ 1 w 228"/>
                <a:gd name="T23" fmla="*/ 1 h 466"/>
                <a:gd name="T24" fmla="*/ 1 w 228"/>
                <a:gd name="T25" fmla="*/ 1 h 466"/>
                <a:gd name="T26" fmla="*/ 1 w 228"/>
                <a:gd name="T27" fmla="*/ 1 h 466"/>
                <a:gd name="T28" fmla="*/ 1 w 228"/>
                <a:gd name="T29" fmla="*/ 1 h 466"/>
                <a:gd name="T30" fmla="*/ 1 w 228"/>
                <a:gd name="T31" fmla="*/ 1 h 466"/>
                <a:gd name="T32" fmla="*/ 1 w 228"/>
                <a:gd name="T33" fmla="*/ 1 h 466"/>
                <a:gd name="T34" fmla="*/ 1 w 228"/>
                <a:gd name="T35" fmla="*/ 1 h 466"/>
                <a:gd name="T36" fmla="*/ 1 w 228"/>
                <a:gd name="T37" fmla="*/ 1 h 466"/>
                <a:gd name="T38" fmla="*/ 1 w 228"/>
                <a:gd name="T39" fmla="*/ 1 h 466"/>
                <a:gd name="T40" fmla="*/ 1 w 228"/>
                <a:gd name="T41" fmla="*/ 1 h 466"/>
                <a:gd name="T42" fmla="*/ 1 w 228"/>
                <a:gd name="T43" fmla="*/ 1 h 466"/>
                <a:gd name="T44" fmla="*/ 1 w 228"/>
                <a:gd name="T45" fmla="*/ 1 h 466"/>
                <a:gd name="T46" fmla="*/ 1 w 228"/>
                <a:gd name="T47" fmla="*/ 1 h 466"/>
                <a:gd name="T48" fmla="*/ 1 w 228"/>
                <a:gd name="T49" fmla="*/ 1 h 466"/>
                <a:gd name="T50" fmla="*/ 1 w 228"/>
                <a:gd name="T51" fmla="*/ 1 h 466"/>
                <a:gd name="T52" fmla="*/ 1 w 228"/>
                <a:gd name="T53" fmla="*/ 1 h 466"/>
                <a:gd name="T54" fmla="*/ 1 w 228"/>
                <a:gd name="T55" fmla="*/ 1 h 466"/>
                <a:gd name="T56" fmla="*/ 1 w 228"/>
                <a:gd name="T57" fmla="*/ 1 h 466"/>
                <a:gd name="T58" fmla="*/ 1 w 228"/>
                <a:gd name="T59" fmla="*/ 1 h 466"/>
                <a:gd name="T60" fmla="*/ 1 w 228"/>
                <a:gd name="T61" fmla="*/ 1 h 466"/>
                <a:gd name="T62" fmla="*/ 1 w 228"/>
                <a:gd name="T63" fmla="*/ 1 h 466"/>
                <a:gd name="T64" fmla="*/ 1 w 228"/>
                <a:gd name="T65" fmla="*/ 1 h 466"/>
                <a:gd name="T66" fmla="*/ 1 w 228"/>
                <a:gd name="T67" fmla="*/ 1 h 466"/>
                <a:gd name="T68" fmla="*/ 1 w 228"/>
                <a:gd name="T69" fmla="*/ 1 h 466"/>
                <a:gd name="T70" fmla="*/ 1 w 228"/>
                <a:gd name="T71" fmla="*/ 1 h 466"/>
                <a:gd name="T72" fmla="*/ 1 w 228"/>
                <a:gd name="T73" fmla="*/ 1 h 466"/>
                <a:gd name="T74" fmla="*/ 1 w 228"/>
                <a:gd name="T75" fmla="*/ 1 h 466"/>
                <a:gd name="T76" fmla="*/ 1 w 228"/>
                <a:gd name="T77" fmla="*/ 1 h 466"/>
                <a:gd name="T78" fmla="*/ 1 w 228"/>
                <a:gd name="T79" fmla="*/ 1 h 466"/>
                <a:gd name="T80" fmla="*/ 1 w 228"/>
                <a:gd name="T81" fmla="*/ 1 h 466"/>
                <a:gd name="T82" fmla="*/ 1 w 228"/>
                <a:gd name="T83" fmla="*/ 1 h 466"/>
                <a:gd name="T84" fmla="*/ 1 w 228"/>
                <a:gd name="T85" fmla="*/ 1 h 466"/>
                <a:gd name="T86" fmla="*/ 1 w 228"/>
                <a:gd name="T87" fmla="*/ 1 h 466"/>
                <a:gd name="T88" fmla="*/ 1 w 228"/>
                <a:gd name="T89" fmla="*/ 1 h 466"/>
                <a:gd name="T90" fmla="*/ 1 w 228"/>
                <a:gd name="T91" fmla="*/ 1 h 466"/>
                <a:gd name="T92" fmla="*/ 1 w 228"/>
                <a:gd name="T93" fmla="*/ 1 h 466"/>
                <a:gd name="T94" fmla="*/ 1 w 228"/>
                <a:gd name="T95" fmla="*/ 1 h 466"/>
                <a:gd name="T96" fmla="*/ 1 w 228"/>
                <a:gd name="T97" fmla="*/ 1 h 466"/>
                <a:gd name="T98" fmla="*/ 1 w 228"/>
                <a:gd name="T99" fmla="*/ 1 h 466"/>
                <a:gd name="T100" fmla="*/ 1 w 228"/>
                <a:gd name="T101" fmla="*/ 1 h 466"/>
                <a:gd name="T102" fmla="*/ 1 w 228"/>
                <a:gd name="T103" fmla="*/ 1 h 466"/>
                <a:gd name="T104" fmla="*/ 1 w 228"/>
                <a:gd name="T105" fmla="*/ 1 h 4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8"/>
                <a:gd name="T160" fmla="*/ 0 h 466"/>
                <a:gd name="T161" fmla="*/ 228 w 228"/>
                <a:gd name="T162" fmla="*/ 466 h 4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8" h="466">
                  <a:moveTo>
                    <a:pt x="185" y="428"/>
                  </a:moveTo>
                  <a:lnTo>
                    <a:pt x="183" y="414"/>
                  </a:lnTo>
                  <a:lnTo>
                    <a:pt x="179" y="398"/>
                  </a:lnTo>
                  <a:lnTo>
                    <a:pt x="169" y="381"/>
                  </a:lnTo>
                  <a:lnTo>
                    <a:pt x="155" y="364"/>
                  </a:lnTo>
                  <a:lnTo>
                    <a:pt x="162" y="374"/>
                  </a:lnTo>
                  <a:lnTo>
                    <a:pt x="170" y="390"/>
                  </a:lnTo>
                  <a:lnTo>
                    <a:pt x="176" y="407"/>
                  </a:lnTo>
                  <a:lnTo>
                    <a:pt x="179" y="423"/>
                  </a:lnTo>
                  <a:lnTo>
                    <a:pt x="175" y="422"/>
                  </a:lnTo>
                  <a:lnTo>
                    <a:pt x="170" y="422"/>
                  </a:lnTo>
                  <a:lnTo>
                    <a:pt x="166" y="421"/>
                  </a:lnTo>
                  <a:lnTo>
                    <a:pt x="160" y="421"/>
                  </a:lnTo>
                  <a:lnTo>
                    <a:pt x="150" y="407"/>
                  </a:lnTo>
                  <a:lnTo>
                    <a:pt x="131" y="387"/>
                  </a:lnTo>
                  <a:lnTo>
                    <a:pt x="107" y="363"/>
                  </a:lnTo>
                  <a:lnTo>
                    <a:pt x="81" y="338"/>
                  </a:lnTo>
                  <a:lnTo>
                    <a:pt x="53" y="313"/>
                  </a:lnTo>
                  <a:lnTo>
                    <a:pt x="29" y="290"/>
                  </a:lnTo>
                  <a:lnTo>
                    <a:pt x="10" y="270"/>
                  </a:lnTo>
                  <a:lnTo>
                    <a:pt x="0" y="255"/>
                  </a:lnTo>
                  <a:lnTo>
                    <a:pt x="6" y="260"/>
                  </a:lnTo>
                  <a:lnTo>
                    <a:pt x="14" y="265"/>
                  </a:lnTo>
                  <a:lnTo>
                    <a:pt x="22" y="270"/>
                  </a:lnTo>
                  <a:lnTo>
                    <a:pt x="29" y="273"/>
                  </a:lnTo>
                  <a:lnTo>
                    <a:pt x="27" y="271"/>
                  </a:lnTo>
                  <a:lnTo>
                    <a:pt x="25" y="267"/>
                  </a:lnTo>
                  <a:lnTo>
                    <a:pt x="23" y="263"/>
                  </a:lnTo>
                  <a:lnTo>
                    <a:pt x="21" y="260"/>
                  </a:lnTo>
                  <a:lnTo>
                    <a:pt x="28" y="265"/>
                  </a:lnTo>
                  <a:lnTo>
                    <a:pt x="37" y="273"/>
                  </a:lnTo>
                  <a:lnTo>
                    <a:pt x="47" y="282"/>
                  </a:lnTo>
                  <a:lnTo>
                    <a:pt x="60" y="291"/>
                  </a:lnTo>
                  <a:lnTo>
                    <a:pt x="71" y="299"/>
                  </a:lnTo>
                  <a:lnTo>
                    <a:pt x="82" y="306"/>
                  </a:lnTo>
                  <a:lnTo>
                    <a:pt x="90" y="311"/>
                  </a:lnTo>
                  <a:lnTo>
                    <a:pt x="96" y="315"/>
                  </a:lnTo>
                  <a:lnTo>
                    <a:pt x="104" y="318"/>
                  </a:lnTo>
                  <a:lnTo>
                    <a:pt x="113" y="324"/>
                  </a:lnTo>
                  <a:lnTo>
                    <a:pt x="120" y="329"/>
                  </a:lnTo>
                  <a:lnTo>
                    <a:pt x="126" y="332"/>
                  </a:lnTo>
                  <a:lnTo>
                    <a:pt x="122" y="310"/>
                  </a:lnTo>
                  <a:lnTo>
                    <a:pt x="116" y="291"/>
                  </a:lnTo>
                  <a:lnTo>
                    <a:pt x="107" y="272"/>
                  </a:lnTo>
                  <a:lnTo>
                    <a:pt x="95" y="256"/>
                  </a:lnTo>
                  <a:lnTo>
                    <a:pt x="85" y="248"/>
                  </a:lnTo>
                  <a:lnTo>
                    <a:pt x="74" y="238"/>
                  </a:lnTo>
                  <a:lnTo>
                    <a:pt x="61" y="225"/>
                  </a:lnTo>
                  <a:lnTo>
                    <a:pt x="48" y="211"/>
                  </a:lnTo>
                  <a:lnTo>
                    <a:pt x="37" y="198"/>
                  </a:lnTo>
                  <a:lnTo>
                    <a:pt x="27" y="184"/>
                  </a:lnTo>
                  <a:lnTo>
                    <a:pt x="19" y="170"/>
                  </a:lnTo>
                  <a:lnTo>
                    <a:pt x="14" y="157"/>
                  </a:lnTo>
                  <a:lnTo>
                    <a:pt x="13" y="148"/>
                  </a:lnTo>
                  <a:lnTo>
                    <a:pt x="13" y="146"/>
                  </a:lnTo>
                  <a:lnTo>
                    <a:pt x="14" y="147"/>
                  </a:lnTo>
                  <a:lnTo>
                    <a:pt x="16" y="149"/>
                  </a:lnTo>
                  <a:lnTo>
                    <a:pt x="21" y="155"/>
                  </a:lnTo>
                  <a:lnTo>
                    <a:pt x="29" y="162"/>
                  </a:lnTo>
                  <a:lnTo>
                    <a:pt x="35" y="166"/>
                  </a:lnTo>
                  <a:lnTo>
                    <a:pt x="35" y="163"/>
                  </a:lnTo>
                  <a:lnTo>
                    <a:pt x="29" y="149"/>
                  </a:lnTo>
                  <a:lnTo>
                    <a:pt x="23" y="130"/>
                  </a:lnTo>
                  <a:lnTo>
                    <a:pt x="19" y="110"/>
                  </a:lnTo>
                  <a:lnTo>
                    <a:pt x="17" y="95"/>
                  </a:lnTo>
                  <a:lnTo>
                    <a:pt x="22" y="72"/>
                  </a:lnTo>
                  <a:lnTo>
                    <a:pt x="25" y="50"/>
                  </a:lnTo>
                  <a:lnTo>
                    <a:pt x="28" y="27"/>
                  </a:lnTo>
                  <a:lnTo>
                    <a:pt x="30" y="6"/>
                  </a:lnTo>
                  <a:lnTo>
                    <a:pt x="37" y="6"/>
                  </a:lnTo>
                  <a:lnTo>
                    <a:pt x="44" y="6"/>
                  </a:lnTo>
                  <a:lnTo>
                    <a:pt x="52" y="5"/>
                  </a:lnTo>
                  <a:lnTo>
                    <a:pt x="59" y="5"/>
                  </a:lnTo>
                  <a:lnTo>
                    <a:pt x="67" y="4"/>
                  </a:lnTo>
                  <a:lnTo>
                    <a:pt x="74" y="3"/>
                  </a:lnTo>
                  <a:lnTo>
                    <a:pt x="81" y="2"/>
                  </a:lnTo>
                  <a:lnTo>
                    <a:pt x="86" y="0"/>
                  </a:lnTo>
                  <a:lnTo>
                    <a:pt x="95" y="6"/>
                  </a:lnTo>
                  <a:lnTo>
                    <a:pt x="103" y="16"/>
                  </a:lnTo>
                  <a:lnTo>
                    <a:pt x="109" y="27"/>
                  </a:lnTo>
                  <a:lnTo>
                    <a:pt x="115" y="39"/>
                  </a:lnTo>
                  <a:lnTo>
                    <a:pt x="121" y="50"/>
                  </a:lnTo>
                  <a:lnTo>
                    <a:pt x="126" y="62"/>
                  </a:lnTo>
                  <a:lnTo>
                    <a:pt x="128" y="71"/>
                  </a:lnTo>
                  <a:lnTo>
                    <a:pt x="130" y="79"/>
                  </a:lnTo>
                  <a:lnTo>
                    <a:pt x="131" y="88"/>
                  </a:lnTo>
                  <a:lnTo>
                    <a:pt x="132" y="102"/>
                  </a:lnTo>
                  <a:lnTo>
                    <a:pt x="132" y="117"/>
                  </a:lnTo>
                  <a:lnTo>
                    <a:pt x="132" y="131"/>
                  </a:lnTo>
                  <a:lnTo>
                    <a:pt x="136" y="142"/>
                  </a:lnTo>
                  <a:lnTo>
                    <a:pt x="144" y="154"/>
                  </a:lnTo>
                  <a:lnTo>
                    <a:pt x="153" y="162"/>
                  </a:lnTo>
                  <a:lnTo>
                    <a:pt x="162" y="168"/>
                  </a:lnTo>
                  <a:lnTo>
                    <a:pt x="162" y="185"/>
                  </a:lnTo>
                  <a:lnTo>
                    <a:pt x="164" y="210"/>
                  </a:lnTo>
                  <a:lnTo>
                    <a:pt x="166" y="238"/>
                  </a:lnTo>
                  <a:lnTo>
                    <a:pt x="168" y="262"/>
                  </a:lnTo>
                  <a:lnTo>
                    <a:pt x="172" y="267"/>
                  </a:lnTo>
                  <a:lnTo>
                    <a:pt x="175" y="275"/>
                  </a:lnTo>
                  <a:lnTo>
                    <a:pt x="180" y="284"/>
                  </a:lnTo>
                  <a:lnTo>
                    <a:pt x="185" y="295"/>
                  </a:lnTo>
                  <a:lnTo>
                    <a:pt x="191" y="307"/>
                  </a:lnTo>
                  <a:lnTo>
                    <a:pt x="197" y="317"/>
                  </a:lnTo>
                  <a:lnTo>
                    <a:pt x="202" y="326"/>
                  </a:lnTo>
                  <a:lnTo>
                    <a:pt x="205" y="333"/>
                  </a:lnTo>
                  <a:lnTo>
                    <a:pt x="212" y="351"/>
                  </a:lnTo>
                  <a:lnTo>
                    <a:pt x="220" y="376"/>
                  </a:lnTo>
                  <a:lnTo>
                    <a:pt x="227" y="404"/>
                  </a:lnTo>
                  <a:lnTo>
                    <a:pt x="228" y="425"/>
                  </a:lnTo>
                  <a:lnTo>
                    <a:pt x="225" y="427"/>
                  </a:lnTo>
                  <a:lnTo>
                    <a:pt x="220" y="429"/>
                  </a:lnTo>
                  <a:lnTo>
                    <a:pt x="215" y="431"/>
                  </a:lnTo>
                  <a:lnTo>
                    <a:pt x="208" y="435"/>
                  </a:lnTo>
                  <a:lnTo>
                    <a:pt x="203" y="439"/>
                  </a:lnTo>
                  <a:lnTo>
                    <a:pt x="197" y="443"/>
                  </a:lnTo>
                  <a:lnTo>
                    <a:pt x="191" y="446"/>
                  </a:lnTo>
                  <a:lnTo>
                    <a:pt x="185" y="450"/>
                  </a:lnTo>
                  <a:lnTo>
                    <a:pt x="181" y="452"/>
                  </a:lnTo>
                  <a:lnTo>
                    <a:pt x="174" y="454"/>
                  </a:lnTo>
                  <a:lnTo>
                    <a:pt x="166" y="458"/>
                  </a:lnTo>
                  <a:lnTo>
                    <a:pt x="158" y="459"/>
                  </a:lnTo>
                  <a:lnTo>
                    <a:pt x="149" y="461"/>
                  </a:lnTo>
                  <a:lnTo>
                    <a:pt x="141" y="463"/>
                  </a:lnTo>
                  <a:lnTo>
                    <a:pt x="131" y="465"/>
                  </a:lnTo>
                  <a:lnTo>
                    <a:pt x="123" y="466"/>
                  </a:lnTo>
                  <a:lnTo>
                    <a:pt x="123" y="458"/>
                  </a:lnTo>
                  <a:lnTo>
                    <a:pt x="124" y="448"/>
                  </a:lnTo>
                  <a:lnTo>
                    <a:pt x="126" y="438"/>
                  </a:lnTo>
                  <a:lnTo>
                    <a:pt x="127" y="431"/>
                  </a:lnTo>
                  <a:lnTo>
                    <a:pt x="136" y="428"/>
                  </a:lnTo>
                  <a:lnTo>
                    <a:pt x="144" y="425"/>
                  </a:lnTo>
                  <a:lnTo>
                    <a:pt x="152" y="425"/>
                  </a:lnTo>
                  <a:lnTo>
                    <a:pt x="159" y="424"/>
                  </a:lnTo>
                  <a:lnTo>
                    <a:pt x="164" y="424"/>
                  </a:lnTo>
                  <a:lnTo>
                    <a:pt x="169" y="425"/>
                  </a:lnTo>
                  <a:lnTo>
                    <a:pt x="173" y="427"/>
                  </a:lnTo>
                  <a:lnTo>
                    <a:pt x="176" y="427"/>
                  </a:lnTo>
                  <a:lnTo>
                    <a:pt x="179" y="429"/>
                  </a:lnTo>
                  <a:lnTo>
                    <a:pt x="175" y="433"/>
                  </a:lnTo>
                  <a:lnTo>
                    <a:pt x="167" y="437"/>
                  </a:lnTo>
                  <a:lnTo>
                    <a:pt x="159" y="440"/>
                  </a:lnTo>
                  <a:lnTo>
                    <a:pt x="164" y="440"/>
                  </a:lnTo>
                  <a:lnTo>
                    <a:pt x="168" y="439"/>
                  </a:lnTo>
                  <a:lnTo>
                    <a:pt x="173" y="438"/>
                  </a:lnTo>
                  <a:lnTo>
                    <a:pt x="179" y="437"/>
                  </a:lnTo>
                  <a:lnTo>
                    <a:pt x="183" y="435"/>
                  </a:lnTo>
                  <a:lnTo>
                    <a:pt x="189" y="433"/>
                  </a:lnTo>
                  <a:lnTo>
                    <a:pt x="193" y="431"/>
                  </a:lnTo>
                  <a:lnTo>
                    <a:pt x="197" y="430"/>
                  </a:lnTo>
                  <a:lnTo>
                    <a:pt x="203" y="427"/>
                  </a:lnTo>
                  <a:lnTo>
                    <a:pt x="210" y="425"/>
                  </a:lnTo>
                  <a:lnTo>
                    <a:pt x="216" y="424"/>
                  </a:lnTo>
                  <a:lnTo>
                    <a:pt x="228" y="425"/>
                  </a:lnTo>
                  <a:lnTo>
                    <a:pt x="222" y="423"/>
                  </a:lnTo>
                  <a:lnTo>
                    <a:pt x="216" y="422"/>
                  </a:lnTo>
                  <a:lnTo>
                    <a:pt x="211" y="422"/>
                  </a:lnTo>
                  <a:lnTo>
                    <a:pt x="205" y="422"/>
                  </a:lnTo>
                  <a:lnTo>
                    <a:pt x="199" y="422"/>
                  </a:lnTo>
                  <a:lnTo>
                    <a:pt x="195" y="423"/>
                  </a:lnTo>
                  <a:lnTo>
                    <a:pt x="190" y="425"/>
                  </a:lnTo>
                  <a:lnTo>
                    <a:pt x="185" y="4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9" name="Freeform 162"/>
            <p:cNvSpPr>
              <a:spLocks/>
            </p:cNvSpPr>
            <p:nvPr/>
          </p:nvSpPr>
          <p:spPr bwMode="auto">
            <a:xfrm>
              <a:off x="5227" y="3093"/>
              <a:ext cx="11" cy="12"/>
            </a:xfrm>
            <a:custGeom>
              <a:avLst/>
              <a:gdLst>
                <a:gd name="T0" fmla="*/ 1 w 20"/>
                <a:gd name="T1" fmla="*/ 1 h 24"/>
                <a:gd name="T2" fmla="*/ 1 w 20"/>
                <a:gd name="T3" fmla="*/ 1 h 24"/>
                <a:gd name="T4" fmla="*/ 1 w 20"/>
                <a:gd name="T5" fmla="*/ 1 h 24"/>
                <a:gd name="T6" fmla="*/ 1 w 20"/>
                <a:gd name="T7" fmla="*/ 1 h 24"/>
                <a:gd name="T8" fmla="*/ 0 w 20"/>
                <a:gd name="T9" fmla="*/ 0 h 24"/>
                <a:gd name="T10" fmla="*/ 1 w 20"/>
                <a:gd name="T11" fmla="*/ 1 h 24"/>
                <a:gd name="T12" fmla="*/ 1 w 20"/>
                <a:gd name="T13" fmla="*/ 1 h 24"/>
                <a:gd name="T14" fmla="*/ 1 w 20"/>
                <a:gd name="T15" fmla="*/ 1 h 24"/>
                <a:gd name="T16" fmla="*/ 1 w 20"/>
                <a:gd name="T17" fmla="*/ 1 h 24"/>
                <a:gd name="T18" fmla="*/ 1 w 20"/>
                <a:gd name="T19" fmla="*/ 1 h 24"/>
                <a:gd name="T20" fmla="*/ 1 w 20"/>
                <a:gd name="T21" fmla="*/ 1 h 24"/>
                <a:gd name="T22" fmla="*/ 1 w 20"/>
                <a:gd name="T23" fmla="*/ 1 h 24"/>
                <a:gd name="T24" fmla="*/ 1 w 20"/>
                <a:gd name="T25" fmla="*/ 1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24"/>
                <a:gd name="T41" fmla="*/ 20 w 20"/>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24">
                  <a:moveTo>
                    <a:pt x="4" y="15"/>
                  </a:moveTo>
                  <a:lnTo>
                    <a:pt x="3" y="10"/>
                  </a:lnTo>
                  <a:lnTo>
                    <a:pt x="2" y="7"/>
                  </a:lnTo>
                  <a:lnTo>
                    <a:pt x="1" y="3"/>
                  </a:lnTo>
                  <a:lnTo>
                    <a:pt x="0" y="0"/>
                  </a:lnTo>
                  <a:lnTo>
                    <a:pt x="6" y="8"/>
                  </a:lnTo>
                  <a:lnTo>
                    <a:pt x="10" y="13"/>
                  </a:lnTo>
                  <a:lnTo>
                    <a:pt x="16" y="19"/>
                  </a:lnTo>
                  <a:lnTo>
                    <a:pt x="20" y="24"/>
                  </a:lnTo>
                  <a:lnTo>
                    <a:pt x="16" y="22"/>
                  </a:lnTo>
                  <a:lnTo>
                    <a:pt x="12" y="19"/>
                  </a:lnTo>
                  <a:lnTo>
                    <a:pt x="9" y="17"/>
                  </a:lnTo>
                  <a:lnTo>
                    <a:pt x="4"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0" name="Freeform 163"/>
            <p:cNvSpPr>
              <a:spLocks/>
            </p:cNvSpPr>
            <p:nvPr/>
          </p:nvSpPr>
          <p:spPr bwMode="auto">
            <a:xfrm>
              <a:off x="5347" y="3075"/>
              <a:ext cx="19" cy="45"/>
            </a:xfrm>
            <a:custGeom>
              <a:avLst/>
              <a:gdLst>
                <a:gd name="T0" fmla="*/ 1 w 38"/>
                <a:gd name="T1" fmla="*/ 0 h 91"/>
                <a:gd name="T2" fmla="*/ 1 w 38"/>
                <a:gd name="T3" fmla="*/ 0 h 91"/>
                <a:gd name="T4" fmla="*/ 1 w 38"/>
                <a:gd name="T5" fmla="*/ 0 h 91"/>
                <a:gd name="T6" fmla="*/ 1 w 38"/>
                <a:gd name="T7" fmla="*/ 0 h 91"/>
                <a:gd name="T8" fmla="*/ 1 w 38"/>
                <a:gd name="T9" fmla="*/ 0 h 91"/>
                <a:gd name="T10" fmla="*/ 1 w 38"/>
                <a:gd name="T11" fmla="*/ 0 h 91"/>
                <a:gd name="T12" fmla="*/ 1 w 38"/>
                <a:gd name="T13" fmla="*/ 0 h 91"/>
                <a:gd name="T14" fmla="*/ 1 w 38"/>
                <a:gd name="T15" fmla="*/ 0 h 91"/>
                <a:gd name="T16" fmla="*/ 0 w 38"/>
                <a:gd name="T17" fmla="*/ 0 h 91"/>
                <a:gd name="T18" fmla="*/ 0 w 38"/>
                <a:gd name="T19" fmla="*/ 0 h 91"/>
                <a:gd name="T20" fmla="*/ 0 w 38"/>
                <a:gd name="T21" fmla="*/ 0 h 91"/>
                <a:gd name="T22" fmla="*/ 0 w 38"/>
                <a:gd name="T23" fmla="*/ 0 h 91"/>
                <a:gd name="T24" fmla="*/ 0 w 38"/>
                <a:gd name="T25" fmla="*/ 0 h 91"/>
                <a:gd name="T26" fmla="*/ 1 w 38"/>
                <a:gd name="T27" fmla="*/ 0 h 91"/>
                <a:gd name="T28" fmla="*/ 1 w 38"/>
                <a:gd name="T29" fmla="*/ 0 h 91"/>
                <a:gd name="T30" fmla="*/ 1 w 38"/>
                <a:gd name="T31" fmla="*/ 0 h 91"/>
                <a:gd name="T32" fmla="*/ 1 w 38"/>
                <a:gd name="T33" fmla="*/ 0 h 91"/>
                <a:gd name="T34" fmla="*/ 1 w 38"/>
                <a:gd name="T35" fmla="*/ 0 h 91"/>
                <a:gd name="T36" fmla="*/ 1 w 38"/>
                <a:gd name="T37" fmla="*/ 0 h 91"/>
                <a:gd name="T38" fmla="*/ 1 w 38"/>
                <a:gd name="T39" fmla="*/ 0 h 91"/>
                <a:gd name="T40" fmla="*/ 1 w 38"/>
                <a:gd name="T41" fmla="*/ 0 h 91"/>
                <a:gd name="T42" fmla="*/ 1 w 38"/>
                <a:gd name="T43" fmla="*/ 0 h 91"/>
                <a:gd name="T44" fmla="*/ 1 w 38"/>
                <a:gd name="T45" fmla="*/ 0 h 91"/>
                <a:gd name="T46" fmla="*/ 1 w 38"/>
                <a:gd name="T47" fmla="*/ 0 h 91"/>
                <a:gd name="T48" fmla="*/ 1 w 38"/>
                <a:gd name="T49" fmla="*/ 0 h 91"/>
                <a:gd name="T50" fmla="*/ 1 w 38"/>
                <a:gd name="T51" fmla="*/ 0 h 91"/>
                <a:gd name="T52" fmla="*/ 1 w 38"/>
                <a:gd name="T53" fmla="*/ 0 h 91"/>
                <a:gd name="T54" fmla="*/ 1 w 38"/>
                <a:gd name="T55" fmla="*/ 0 h 91"/>
                <a:gd name="T56" fmla="*/ 1 w 38"/>
                <a:gd name="T57" fmla="*/ 0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8"/>
                <a:gd name="T88" fmla="*/ 0 h 91"/>
                <a:gd name="T89" fmla="*/ 38 w 3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8" h="91">
                  <a:moveTo>
                    <a:pt x="37" y="71"/>
                  </a:moveTo>
                  <a:lnTo>
                    <a:pt x="34" y="64"/>
                  </a:lnTo>
                  <a:lnTo>
                    <a:pt x="29" y="55"/>
                  </a:lnTo>
                  <a:lnTo>
                    <a:pt x="23" y="45"/>
                  </a:lnTo>
                  <a:lnTo>
                    <a:pt x="17" y="33"/>
                  </a:lnTo>
                  <a:lnTo>
                    <a:pt x="12" y="22"/>
                  </a:lnTo>
                  <a:lnTo>
                    <a:pt x="7" y="13"/>
                  </a:lnTo>
                  <a:lnTo>
                    <a:pt x="4" y="5"/>
                  </a:lnTo>
                  <a:lnTo>
                    <a:pt x="0" y="0"/>
                  </a:lnTo>
                  <a:lnTo>
                    <a:pt x="0" y="8"/>
                  </a:lnTo>
                  <a:lnTo>
                    <a:pt x="0" y="17"/>
                  </a:lnTo>
                  <a:lnTo>
                    <a:pt x="0" y="25"/>
                  </a:lnTo>
                  <a:lnTo>
                    <a:pt x="0" y="31"/>
                  </a:lnTo>
                  <a:lnTo>
                    <a:pt x="1" y="29"/>
                  </a:lnTo>
                  <a:lnTo>
                    <a:pt x="2" y="25"/>
                  </a:lnTo>
                  <a:lnTo>
                    <a:pt x="4" y="23"/>
                  </a:lnTo>
                  <a:lnTo>
                    <a:pt x="4" y="20"/>
                  </a:lnTo>
                  <a:lnTo>
                    <a:pt x="11" y="36"/>
                  </a:lnTo>
                  <a:lnTo>
                    <a:pt x="20" y="58"/>
                  </a:lnTo>
                  <a:lnTo>
                    <a:pt x="29" y="78"/>
                  </a:lnTo>
                  <a:lnTo>
                    <a:pt x="32" y="91"/>
                  </a:lnTo>
                  <a:lnTo>
                    <a:pt x="34" y="89"/>
                  </a:lnTo>
                  <a:lnTo>
                    <a:pt x="36" y="85"/>
                  </a:lnTo>
                  <a:lnTo>
                    <a:pt x="37" y="84"/>
                  </a:lnTo>
                  <a:lnTo>
                    <a:pt x="38" y="83"/>
                  </a:lnTo>
                  <a:lnTo>
                    <a:pt x="38" y="82"/>
                  </a:lnTo>
                  <a:lnTo>
                    <a:pt x="38" y="78"/>
                  </a:lnTo>
                  <a:lnTo>
                    <a:pt x="38" y="76"/>
                  </a:lnTo>
                  <a:lnTo>
                    <a:pt x="37"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1" name="Freeform 164"/>
            <p:cNvSpPr>
              <a:spLocks/>
            </p:cNvSpPr>
            <p:nvPr/>
          </p:nvSpPr>
          <p:spPr bwMode="auto">
            <a:xfrm>
              <a:off x="5246" y="2798"/>
              <a:ext cx="74" cy="149"/>
            </a:xfrm>
            <a:custGeom>
              <a:avLst/>
              <a:gdLst>
                <a:gd name="T0" fmla="*/ 1 w 148"/>
                <a:gd name="T1" fmla="*/ 1 h 298"/>
                <a:gd name="T2" fmla="*/ 1 w 148"/>
                <a:gd name="T3" fmla="*/ 1 h 298"/>
                <a:gd name="T4" fmla="*/ 1 w 148"/>
                <a:gd name="T5" fmla="*/ 1 h 298"/>
                <a:gd name="T6" fmla="*/ 1 w 148"/>
                <a:gd name="T7" fmla="*/ 1 h 298"/>
                <a:gd name="T8" fmla="*/ 1 w 148"/>
                <a:gd name="T9" fmla="*/ 1 h 298"/>
                <a:gd name="T10" fmla="*/ 1 w 148"/>
                <a:gd name="T11" fmla="*/ 1 h 298"/>
                <a:gd name="T12" fmla="*/ 1 w 148"/>
                <a:gd name="T13" fmla="*/ 1 h 298"/>
                <a:gd name="T14" fmla="*/ 1 w 148"/>
                <a:gd name="T15" fmla="*/ 1 h 298"/>
                <a:gd name="T16" fmla="*/ 1 w 148"/>
                <a:gd name="T17" fmla="*/ 1 h 298"/>
                <a:gd name="T18" fmla="*/ 1 w 148"/>
                <a:gd name="T19" fmla="*/ 1 h 298"/>
                <a:gd name="T20" fmla="*/ 1 w 148"/>
                <a:gd name="T21" fmla="*/ 1 h 298"/>
                <a:gd name="T22" fmla="*/ 1 w 148"/>
                <a:gd name="T23" fmla="*/ 1 h 298"/>
                <a:gd name="T24" fmla="*/ 1 w 148"/>
                <a:gd name="T25" fmla="*/ 1 h 298"/>
                <a:gd name="T26" fmla="*/ 1 w 148"/>
                <a:gd name="T27" fmla="*/ 1 h 298"/>
                <a:gd name="T28" fmla="*/ 1 w 148"/>
                <a:gd name="T29" fmla="*/ 1 h 298"/>
                <a:gd name="T30" fmla="*/ 1 w 148"/>
                <a:gd name="T31" fmla="*/ 1 h 298"/>
                <a:gd name="T32" fmla="*/ 1 w 148"/>
                <a:gd name="T33" fmla="*/ 1 h 298"/>
                <a:gd name="T34" fmla="*/ 1 w 148"/>
                <a:gd name="T35" fmla="*/ 1 h 298"/>
                <a:gd name="T36" fmla="*/ 1 w 148"/>
                <a:gd name="T37" fmla="*/ 1 h 298"/>
                <a:gd name="T38" fmla="*/ 1 w 148"/>
                <a:gd name="T39" fmla="*/ 1 h 298"/>
                <a:gd name="T40" fmla="*/ 1 w 148"/>
                <a:gd name="T41" fmla="*/ 1 h 298"/>
                <a:gd name="T42" fmla="*/ 1 w 148"/>
                <a:gd name="T43" fmla="*/ 1 h 298"/>
                <a:gd name="T44" fmla="*/ 1 w 148"/>
                <a:gd name="T45" fmla="*/ 1 h 298"/>
                <a:gd name="T46" fmla="*/ 1 w 148"/>
                <a:gd name="T47" fmla="*/ 1 h 298"/>
                <a:gd name="T48" fmla="*/ 1 w 148"/>
                <a:gd name="T49" fmla="*/ 1 h 298"/>
                <a:gd name="T50" fmla="*/ 1 w 148"/>
                <a:gd name="T51" fmla="*/ 1 h 298"/>
                <a:gd name="T52" fmla="*/ 1 w 148"/>
                <a:gd name="T53" fmla="*/ 1 h 298"/>
                <a:gd name="T54" fmla="*/ 1 w 148"/>
                <a:gd name="T55" fmla="*/ 1 h 298"/>
                <a:gd name="T56" fmla="*/ 1 w 148"/>
                <a:gd name="T57" fmla="*/ 1 h 298"/>
                <a:gd name="T58" fmla="*/ 1 w 148"/>
                <a:gd name="T59" fmla="*/ 1 h 298"/>
                <a:gd name="T60" fmla="*/ 1 w 148"/>
                <a:gd name="T61" fmla="*/ 1 h 298"/>
                <a:gd name="T62" fmla="*/ 1 w 148"/>
                <a:gd name="T63" fmla="*/ 1 h 298"/>
                <a:gd name="T64" fmla="*/ 1 w 148"/>
                <a:gd name="T65" fmla="*/ 1 h 298"/>
                <a:gd name="T66" fmla="*/ 1 w 148"/>
                <a:gd name="T67" fmla="*/ 1 h 298"/>
                <a:gd name="T68" fmla="*/ 1 w 148"/>
                <a:gd name="T69" fmla="*/ 1 h 298"/>
                <a:gd name="T70" fmla="*/ 1 w 148"/>
                <a:gd name="T71" fmla="*/ 1 h 298"/>
                <a:gd name="T72" fmla="*/ 1 w 148"/>
                <a:gd name="T73" fmla="*/ 1 h 298"/>
                <a:gd name="T74" fmla="*/ 1 w 148"/>
                <a:gd name="T75" fmla="*/ 1 h 298"/>
                <a:gd name="T76" fmla="*/ 1 w 148"/>
                <a:gd name="T77" fmla="*/ 1 h 298"/>
                <a:gd name="T78" fmla="*/ 1 w 148"/>
                <a:gd name="T79" fmla="*/ 1 h 298"/>
                <a:gd name="T80" fmla="*/ 1 w 148"/>
                <a:gd name="T81" fmla="*/ 1 h 298"/>
                <a:gd name="T82" fmla="*/ 1 w 148"/>
                <a:gd name="T83" fmla="*/ 1 h 298"/>
                <a:gd name="T84" fmla="*/ 1 w 148"/>
                <a:gd name="T85" fmla="*/ 1 h 298"/>
                <a:gd name="T86" fmla="*/ 1 w 148"/>
                <a:gd name="T87" fmla="*/ 1 h 298"/>
                <a:gd name="T88" fmla="*/ 1 w 148"/>
                <a:gd name="T89" fmla="*/ 1 h 298"/>
                <a:gd name="T90" fmla="*/ 1 w 148"/>
                <a:gd name="T91" fmla="*/ 1 h 2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8"/>
                <a:gd name="T139" fmla="*/ 0 h 298"/>
                <a:gd name="T140" fmla="*/ 148 w 148"/>
                <a:gd name="T141" fmla="*/ 298 h 2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8" h="298">
                  <a:moveTo>
                    <a:pt x="129" y="13"/>
                  </a:moveTo>
                  <a:lnTo>
                    <a:pt x="125" y="25"/>
                  </a:lnTo>
                  <a:lnTo>
                    <a:pt x="124" y="38"/>
                  </a:lnTo>
                  <a:lnTo>
                    <a:pt x="122" y="53"/>
                  </a:lnTo>
                  <a:lnTo>
                    <a:pt x="122" y="64"/>
                  </a:lnTo>
                  <a:lnTo>
                    <a:pt x="119" y="64"/>
                  </a:lnTo>
                  <a:lnTo>
                    <a:pt x="117" y="65"/>
                  </a:lnTo>
                  <a:lnTo>
                    <a:pt x="115" y="67"/>
                  </a:lnTo>
                  <a:lnTo>
                    <a:pt x="112" y="68"/>
                  </a:lnTo>
                  <a:lnTo>
                    <a:pt x="112" y="72"/>
                  </a:lnTo>
                  <a:lnTo>
                    <a:pt x="114" y="77"/>
                  </a:lnTo>
                  <a:lnTo>
                    <a:pt x="115" y="83"/>
                  </a:lnTo>
                  <a:lnTo>
                    <a:pt x="116" y="90"/>
                  </a:lnTo>
                  <a:lnTo>
                    <a:pt x="124" y="127"/>
                  </a:lnTo>
                  <a:lnTo>
                    <a:pt x="134" y="168"/>
                  </a:lnTo>
                  <a:lnTo>
                    <a:pt x="142" y="205"/>
                  </a:lnTo>
                  <a:lnTo>
                    <a:pt x="148" y="231"/>
                  </a:lnTo>
                  <a:lnTo>
                    <a:pt x="146" y="235"/>
                  </a:lnTo>
                  <a:lnTo>
                    <a:pt x="142" y="241"/>
                  </a:lnTo>
                  <a:lnTo>
                    <a:pt x="139" y="249"/>
                  </a:lnTo>
                  <a:lnTo>
                    <a:pt x="135" y="257"/>
                  </a:lnTo>
                  <a:lnTo>
                    <a:pt x="133" y="258"/>
                  </a:lnTo>
                  <a:lnTo>
                    <a:pt x="131" y="258"/>
                  </a:lnTo>
                  <a:lnTo>
                    <a:pt x="127" y="259"/>
                  </a:lnTo>
                  <a:lnTo>
                    <a:pt x="125" y="259"/>
                  </a:lnTo>
                  <a:lnTo>
                    <a:pt x="123" y="260"/>
                  </a:lnTo>
                  <a:lnTo>
                    <a:pt x="119" y="260"/>
                  </a:lnTo>
                  <a:lnTo>
                    <a:pt x="116" y="260"/>
                  </a:lnTo>
                  <a:lnTo>
                    <a:pt x="111" y="262"/>
                  </a:lnTo>
                  <a:lnTo>
                    <a:pt x="105" y="262"/>
                  </a:lnTo>
                  <a:lnTo>
                    <a:pt x="99" y="263"/>
                  </a:lnTo>
                  <a:lnTo>
                    <a:pt x="93" y="263"/>
                  </a:lnTo>
                  <a:lnTo>
                    <a:pt x="87" y="263"/>
                  </a:lnTo>
                  <a:lnTo>
                    <a:pt x="81" y="263"/>
                  </a:lnTo>
                  <a:lnTo>
                    <a:pt x="77" y="263"/>
                  </a:lnTo>
                  <a:lnTo>
                    <a:pt x="72" y="263"/>
                  </a:lnTo>
                  <a:lnTo>
                    <a:pt x="69" y="263"/>
                  </a:lnTo>
                  <a:lnTo>
                    <a:pt x="68" y="270"/>
                  </a:lnTo>
                  <a:lnTo>
                    <a:pt x="65" y="280"/>
                  </a:lnTo>
                  <a:lnTo>
                    <a:pt x="64" y="290"/>
                  </a:lnTo>
                  <a:lnTo>
                    <a:pt x="64" y="298"/>
                  </a:lnTo>
                  <a:lnTo>
                    <a:pt x="64" y="290"/>
                  </a:lnTo>
                  <a:lnTo>
                    <a:pt x="64" y="282"/>
                  </a:lnTo>
                  <a:lnTo>
                    <a:pt x="64" y="272"/>
                  </a:lnTo>
                  <a:lnTo>
                    <a:pt x="63" y="263"/>
                  </a:lnTo>
                  <a:lnTo>
                    <a:pt x="62" y="241"/>
                  </a:lnTo>
                  <a:lnTo>
                    <a:pt x="58" y="218"/>
                  </a:lnTo>
                  <a:lnTo>
                    <a:pt x="54" y="196"/>
                  </a:lnTo>
                  <a:lnTo>
                    <a:pt x="48" y="176"/>
                  </a:lnTo>
                  <a:lnTo>
                    <a:pt x="39" y="150"/>
                  </a:lnTo>
                  <a:lnTo>
                    <a:pt x="28" y="117"/>
                  </a:lnTo>
                  <a:lnTo>
                    <a:pt x="18" y="86"/>
                  </a:lnTo>
                  <a:lnTo>
                    <a:pt x="15" y="66"/>
                  </a:lnTo>
                  <a:lnTo>
                    <a:pt x="11" y="64"/>
                  </a:lnTo>
                  <a:lnTo>
                    <a:pt x="7" y="61"/>
                  </a:lnTo>
                  <a:lnTo>
                    <a:pt x="2" y="59"/>
                  </a:lnTo>
                  <a:lnTo>
                    <a:pt x="0" y="57"/>
                  </a:lnTo>
                  <a:lnTo>
                    <a:pt x="3" y="48"/>
                  </a:lnTo>
                  <a:lnTo>
                    <a:pt x="8" y="34"/>
                  </a:lnTo>
                  <a:lnTo>
                    <a:pt x="12" y="20"/>
                  </a:lnTo>
                  <a:lnTo>
                    <a:pt x="15" y="12"/>
                  </a:lnTo>
                  <a:lnTo>
                    <a:pt x="17" y="8"/>
                  </a:lnTo>
                  <a:lnTo>
                    <a:pt x="18" y="7"/>
                  </a:lnTo>
                  <a:lnTo>
                    <a:pt x="20" y="5"/>
                  </a:lnTo>
                  <a:lnTo>
                    <a:pt x="21" y="3"/>
                  </a:lnTo>
                  <a:lnTo>
                    <a:pt x="23" y="7"/>
                  </a:lnTo>
                  <a:lnTo>
                    <a:pt x="25" y="13"/>
                  </a:lnTo>
                  <a:lnTo>
                    <a:pt x="28" y="19"/>
                  </a:lnTo>
                  <a:lnTo>
                    <a:pt x="31" y="23"/>
                  </a:lnTo>
                  <a:lnTo>
                    <a:pt x="33" y="38"/>
                  </a:lnTo>
                  <a:lnTo>
                    <a:pt x="36" y="54"/>
                  </a:lnTo>
                  <a:lnTo>
                    <a:pt x="41" y="71"/>
                  </a:lnTo>
                  <a:lnTo>
                    <a:pt x="47" y="88"/>
                  </a:lnTo>
                  <a:lnTo>
                    <a:pt x="53" y="104"/>
                  </a:lnTo>
                  <a:lnTo>
                    <a:pt x="58" y="118"/>
                  </a:lnTo>
                  <a:lnTo>
                    <a:pt x="63" y="129"/>
                  </a:lnTo>
                  <a:lnTo>
                    <a:pt x="65" y="137"/>
                  </a:lnTo>
                  <a:lnTo>
                    <a:pt x="70" y="113"/>
                  </a:lnTo>
                  <a:lnTo>
                    <a:pt x="76" y="90"/>
                  </a:lnTo>
                  <a:lnTo>
                    <a:pt x="81" y="73"/>
                  </a:lnTo>
                  <a:lnTo>
                    <a:pt x="86" y="61"/>
                  </a:lnTo>
                  <a:lnTo>
                    <a:pt x="92" y="52"/>
                  </a:lnTo>
                  <a:lnTo>
                    <a:pt x="100" y="38"/>
                  </a:lnTo>
                  <a:lnTo>
                    <a:pt x="107" y="26"/>
                  </a:lnTo>
                  <a:lnTo>
                    <a:pt x="109" y="18"/>
                  </a:lnTo>
                  <a:lnTo>
                    <a:pt x="109" y="12"/>
                  </a:lnTo>
                  <a:lnTo>
                    <a:pt x="109" y="7"/>
                  </a:lnTo>
                  <a:lnTo>
                    <a:pt x="110" y="3"/>
                  </a:lnTo>
                  <a:lnTo>
                    <a:pt x="111" y="0"/>
                  </a:lnTo>
                  <a:lnTo>
                    <a:pt x="115" y="3"/>
                  </a:lnTo>
                  <a:lnTo>
                    <a:pt x="119" y="6"/>
                  </a:lnTo>
                  <a:lnTo>
                    <a:pt x="124" y="11"/>
                  </a:lnTo>
                  <a:lnTo>
                    <a:pt x="129" y="1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2" name="Freeform 165"/>
            <p:cNvSpPr>
              <a:spLocks/>
            </p:cNvSpPr>
            <p:nvPr/>
          </p:nvSpPr>
          <p:spPr bwMode="auto">
            <a:xfrm>
              <a:off x="5289" y="2798"/>
              <a:ext cx="21" cy="39"/>
            </a:xfrm>
            <a:custGeom>
              <a:avLst/>
              <a:gdLst>
                <a:gd name="T0" fmla="*/ 0 w 43"/>
                <a:gd name="T1" fmla="*/ 0 h 79"/>
                <a:gd name="T2" fmla="*/ 0 w 43"/>
                <a:gd name="T3" fmla="*/ 0 h 79"/>
                <a:gd name="T4" fmla="*/ 0 w 43"/>
                <a:gd name="T5" fmla="*/ 0 h 79"/>
                <a:gd name="T6" fmla="*/ 0 w 43"/>
                <a:gd name="T7" fmla="*/ 0 h 79"/>
                <a:gd name="T8" fmla="*/ 0 w 43"/>
                <a:gd name="T9" fmla="*/ 0 h 79"/>
                <a:gd name="T10" fmla="*/ 0 w 43"/>
                <a:gd name="T11" fmla="*/ 0 h 79"/>
                <a:gd name="T12" fmla="*/ 0 w 43"/>
                <a:gd name="T13" fmla="*/ 0 h 79"/>
                <a:gd name="T14" fmla="*/ 0 w 43"/>
                <a:gd name="T15" fmla="*/ 0 h 79"/>
                <a:gd name="T16" fmla="*/ 0 w 43"/>
                <a:gd name="T17" fmla="*/ 0 h 79"/>
                <a:gd name="T18" fmla="*/ 0 w 43"/>
                <a:gd name="T19" fmla="*/ 0 h 79"/>
                <a:gd name="T20" fmla="*/ 0 w 43"/>
                <a:gd name="T21" fmla="*/ 0 h 79"/>
                <a:gd name="T22" fmla="*/ 0 w 43"/>
                <a:gd name="T23" fmla="*/ 0 h 79"/>
                <a:gd name="T24" fmla="*/ 0 w 43"/>
                <a:gd name="T25" fmla="*/ 0 h 79"/>
                <a:gd name="T26" fmla="*/ 0 w 43"/>
                <a:gd name="T27" fmla="*/ 0 h 79"/>
                <a:gd name="T28" fmla="*/ 0 w 43"/>
                <a:gd name="T29" fmla="*/ 0 h 79"/>
                <a:gd name="T30" fmla="*/ 0 w 43"/>
                <a:gd name="T31" fmla="*/ 0 h 79"/>
                <a:gd name="T32" fmla="*/ 0 w 43"/>
                <a:gd name="T33" fmla="*/ 0 h 79"/>
                <a:gd name="T34" fmla="*/ 0 w 43"/>
                <a:gd name="T35" fmla="*/ 0 h 79"/>
                <a:gd name="T36" fmla="*/ 0 w 43"/>
                <a:gd name="T37" fmla="*/ 0 h 79"/>
                <a:gd name="T38" fmla="*/ 0 w 43"/>
                <a:gd name="T39" fmla="*/ 0 h 79"/>
                <a:gd name="T40" fmla="*/ 0 w 43"/>
                <a:gd name="T41" fmla="*/ 0 h 79"/>
                <a:gd name="T42" fmla="*/ 0 w 43"/>
                <a:gd name="T43" fmla="*/ 0 h 79"/>
                <a:gd name="T44" fmla="*/ 0 w 43"/>
                <a:gd name="T45" fmla="*/ 0 h 79"/>
                <a:gd name="T46" fmla="*/ 0 w 43"/>
                <a:gd name="T47" fmla="*/ 0 h 79"/>
                <a:gd name="T48" fmla="*/ 0 w 43"/>
                <a:gd name="T49" fmla="*/ 0 h 79"/>
                <a:gd name="T50" fmla="*/ 0 w 43"/>
                <a:gd name="T51" fmla="*/ 0 h 79"/>
                <a:gd name="T52" fmla="*/ 0 w 43"/>
                <a:gd name="T53" fmla="*/ 0 h 79"/>
                <a:gd name="T54" fmla="*/ 0 w 43"/>
                <a:gd name="T55" fmla="*/ 0 h 79"/>
                <a:gd name="T56" fmla="*/ 0 w 43"/>
                <a:gd name="T57" fmla="*/ 0 h 79"/>
                <a:gd name="T58" fmla="*/ 0 w 43"/>
                <a:gd name="T59" fmla="*/ 0 h 79"/>
                <a:gd name="T60" fmla="*/ 0 w 43"/>
                <a:gd name="T61" fmla="*/ 0 h 79"/>
                <a:gd name="T62" fmla="*/ 0 w 43"/>
                <a:gd name="T63" fmla="*/ 0 h 79"/>
                <a:gd name="T64" fmla="*/ 0 w 43"/>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79"/>
                <a:gd name="T101" fmla="*/ 43 w 43"/>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79">
                  <a:moveTo>
                    <a:pt x="26" y="68"/>
                  </a:moveTo>
                  <a:lnTo>
                    <a:pt x="29" y="67"/>
                  </a:lnTo>
                  <a:lnTo>
                    <a:pt x="31" y="65"/>
                  </a:lnTo>
                  <a:lnTo>
                    <a:pt x="33" y="64"/>
                  </a:lnTo>
                  <a:lnTo>
                    <a:pt x="36" y="64"/>
                  </a:lnTo>
                  <a:lnTo>
                    <a:pt x="36" y="53"/>
                  </a:lnTo>
                  <a:lnTo>
                    <a:pt x="38" y="38"/>
                  </a:lnTo>
                  <a:lnTo>
                    <a:pt x="39" y="25"/>
                  </a:lnTo>
                  <a:lnTo>
                    <a:pt x="43" y="13"/>
                  </a:lnTo>
                  <a:lnTo>
                    <a:pt x="38" y="11"/>
                  </a:lnTo>
                  <a:lnTo>
                    <a:pt x="33" y="6"/>
                  </a:lnTo>
                  <a:lnTo>
                    <a:pt x="29" y="3"/>
                  </a:lnTo>
                  <a:lnTo>
                    <a:pt x="25" y="0"/>
                  </a:lnTo>
                  <a:lnTo>
                    <a:pt x="24" y="3"/>
                  </a:lnTo>
                  <a:lnTo>
                    <a:pt x="23" y="7"/>
                  </a:lnTo>
                  <a:lnTo>
                    <a:pt x="23" y="12"/>
                  </a:lnTo>
                  <a:lnTo>
                    <a:pt x="23" y="18"/>
                  </a:lnTo>
                  <a:lnTo>
                    <a:pt x="21" y="26"/>
                  </a:lnTo>
                  <a:lnTo>
                    <a:pt x="14" y="38"/>
                  </a:lnTo>
                  <a:lnTo>
                    <a:pt x="6" y="52"/>
                  </a:lnTo>
                  <a:lnTo>
                    <a:pt x="0" y="61"/>
                  </a:lnTo>
                  <a:lnTo>
                    <a:pt x="3" y="61"/>
                  </a:lnTo>
                  <a:lnTo>
                    <a:pt x="8" y="63"/>
                  </a:lnTo>
                  <a:lnTo>
                    <a:pt x="11" y="63"/>
                  </a:lnTo>
                  <a:lnTo>
                    <a:pt x="13" y="64"/>
                  </a:lnTo>
                  <a:lnTo>
                    <a:pt x="13" y="67"/>
                  </a:lnTo>
                  <a:lnTo>
                    <a:pt x="11" y="72"/>
                  </a:lnTo>
                  <a:lnTo>
                    <a:pt x="10" y="76"/>
                  </a:lnTo>
                  <a:lnTo>
                    <a:pt x="9" y="79"/>
                  </a:lnTo>
                  <a:lnTo>
                    <a:pt x="11" y="77"/>
                  </a:lnTo>
                  <a:lnTo>
                    <a:pt x="16" y="75"/>
                  </a:lnTo>
                  <a:lnTo>
                    <a:pt x="23" y="71"/>
                  </a:lnTo>
                  <a:lnTo>
                    <a:pt x="26"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3" name="Freeform 166"/>
            <p:cNvSpPr>
              <a:spLocks/>
            </p:cNvSpPr>
            <p:nvPr/>
          </p:nvSpPr>
          <p:spPr bwMode="auto">
            <a:xfrm>
              <a:off x="5283" y="2843"/>
              <a:ext cx="35" cy="86"/>
            </a:xfrm>
            <a:custGeom>
              <a:avLst/>
              <a:gdLst>
                <a:gd name="T0" fmla="*/ 0 w 72"/>
                <a:gd name="T1" fmla="*/ 1 h 172"/>
                <a:gd name="T2" fmla="*/ 0 w 72"/>
                <a:gd name="T3" fmla="*/ 1 h 172"/>
                <a:gd name="T4" fmla="*/ 0 w 72"/>
                <a:gd name="T5" fmla="*/ 1 h 172"/>
                <a:gd name="T6" fmla="*/ 0 w 72"/>
                <a:gd name="T7" fmla="*/ 1 h 172"/>
                <a:gd name="T8" fmla="*/ 0 w 72"/>
                <a:gd name="T9" fmla="*/ 1 h 172"/>
                <a:gd name="T10" fmla="*/ 0 w 72"/>
                <a:gd name="T11" fmla="*/ 1 h 172"/>
                <a:gd name="T12" fmla="*/ 0 w 72"/>
                <a:gd name="T13" fmla="*/ 1 h 172"/>
                <a:gd name="T14" fmla="*/ 0 w 72"/>
                <a:gd name="T15" fmla="*/ 1 h 172"/>
                <a:gd name="T16" fmla="*/ 0 w 72"/>
                <a:gd name="T17" fmla="*/ 1 h 172"/>
                <a:gd name="T18" fmla="*/ 0 w 72"/>
                <a:gd name="T19" fmla="*/ 1 h 172"/>
                <a:gd name="T20" fmla="*/ 0 w 72"/>
                <a:gd name="T21" fmla="*/ 1 h 172"/>
                <a:gd name="T22" fmla="*/ 0 w 72"/>
                <a:gd name="T23" fmla="*/ 1 h 172"/>
                <a:gd name="T24" fmla="*/ 0 w 72"/>
                <a:gd name="T25" fmla="*/ 1 h 172"/>
                <a:gd name="T26" fmla="*/ 0 w 72"/>
                <a:gd name="T27" fmla="*/ 1 h 172"/>
                <a:gd name="T28" fmla="*/ 0 w 72"/>
                <a:gd name="T29" fmla="*/ 1 h 172"/>
                <a:gd name="T30" fmla="*/ 0 w 72"/>
                <a:gd name="T31" fmla="*/ 1 h 172"/>
                <a:gd name="T32" fmla="*/ 0 w 72"/>
                <a:gd name="T33" fmla="*/ 1 h 172"/>
                <a:gd name="T34" fmla="*/ 0 w 72"/>
                <a:gd name="T35" fmla="*/ 1 h 172"/>
                <a:gd name="T36" fmla="*/ 0 w 72"/>
                <a:gd name="T37" fmla="*/ 1 h 172"/>
                <a:gd name="T38" fmla="*/ 0 w 72"/>
                <a:gd name="T39" fmla="*/ 1 h 172"/>
                <a:gd name="T40" fmla="*/ 0 w 72"/>
                <a:gd name="T41" fmla="*/ 1 h 172"/>
                <a:gd name="T42" fmla="*/ 0 w 72"/>
                <a:gd name="T43" fmla="*/ 1 h 172"/>
                <a:gd name="T44" fmla="*/ 0 w 72"/>
                <a:gd name="T45" fmla="*/ 1 h 172"/>
                <a:gd name="T46" fmla="*/ 0 w 72"/>
                <a:gd name="T47" fmla="*/ 1 h 172"/>
                <a:gd name="T48" fmla="*/ 0 w 72"/>
                <a:gd name="T49" fmla="*/ 1 h 172"/>
                <a:gd name="T50" fmla="*/ 0 w 72"/>
                <a:gd name="T51" fmla="*/ 1 h 172"/>
                <a:gd name="T52" fmla="*/ 0 w 72"/>
                <a:gd name="T53" fmla="*/ 1 h 172"/>
                <a:gd name="T54" fmla="*/ 0 w 72"/>
                <a:gd name="T55" fmla="*/ 1 h 172"/>
                <a:gd name="T56" fmla="*/ 0 w 72"/>
                <a:gd name="T57" fmla="*/ 1 h 172"/>
                <a:gd name="T58" fmla="*/ 0 w 72"/>
                <a:gd name="T59" fmla="*/ 1 h 172"/>
                <a:gd name="T60" fmla="*/ 0 w 72"/>
                <a:gd name="T61" fmla="*/ 1 h 172"/>
                <a:gd name="T62" fmla="*/ 0 w 72"/>
                <a:gd name="T63" fmla="*/ 1 h 172"/>
                <a:gd name="T64" fmla="*/ 0 w 72"/>
                <a:gd name="T65" fmla="*/ 1 h 172"/>
                <a:gd name="T66" fmla="*/ 0 w 72"/>
                <a:gd name="T67" fmla="*/ 1 h 172"/>
                <a:gd name="T68" fmla="*/ 0 w 72"/>
                <a:gd name="T69" fmla="*/ 1 h 172"/>
                <a:gd name="T70" fmla="*/ 0 w 72"/>
                <a:gd name="T71" fmla="*/ 1 h 172"/>
                <a:gd name="T72" fmla="*/ 0 w 72"/>
                <a:gd name="T73" fmla="*/ 1 h 172"/>
                <a:gd name="T74" fmla="*/ 0 w 72"/>
                <a:gd name="T75" fmla="*/ 1 h 1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172"/>
                <a:gd name="T116" fmla="*/ 72 w 72"/>
                <a:gd name="T117" fmla="*/ 172 h 1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172">
                  <a:moveTo>
                    <a:pt x="43" y="0"/>
                  </a:moveTo>
                  <a:lnTo>
                    <a:pt x="49" y="29"/>
                  </a:lnTo>
                  <a:lnTo>
                    <a:pt x="57" y="60"/>
                  </a:lnTo>
                  <a:lnTo>
                    <a:pt x="65" y="92"/>
                  </a:lnTo>
                  <a:lnTo>
                    <a:pt x="72" y="121"/>
                  </a:lnTo>
                  <a:lnTo>
                    <a:pt x="66" y="129"/>
                  </a:lnTo>
                  <a:lnTo>
                    <a:pt x="58" y="139"/>
                  </a:lnTo>
                  <a:lnTo>
                    <a:pt x="51" y="151"/>
                  </a:lnTo>
                  <a:lnTo>
                    <a:pt x="47" y="159"/>
                  </a:lnTo>
                  <a:lnTo>
                    <a:pt x="52" y="154"/>
                  </a:lnTo>
                  <a:lnTo>
                    <a:pt x="59" y="146"/>
                  </a:lnTo>
                  <a:lnTo>
                    <a:pt x="66" y="139"/>
                  </a:lnTo>
                  <a:lnTo>
                    <a:pt x="69" y="137"/>
                  </a:lnTo>
                  <a:lnTo>
                    <a:pt x="68" y="142"/>
                  </a:lnTo>
                  <a:lnTo>
                    <a:pt x="64" y="151"/>
                  </a:lnTo>
                  <a:lnTo>
                    <a:pt x="58" y="161"/>
                  </a:lnTo>
                  <a:lnTo>
                    <a:pt x="52" y="169"/>
                  </a:lnTo>
                  <a:lnTo>
                    <a:pt x="50" y="170"/>
                  </a:lnTo>
                  <a:lnTo>
                    <a:pt x="46" y="170"/>
                  </a:lnTo>
                  <a:lnTo>
                    <a:pt x="43" y="170"/>
                  </a:lnTo>
                  <a:lnTo>
                    <a:pt x="38" y="172"/>
                  </a:lnTo>
                  <a:lnTo>
                    <a:pt x="34" y="170"/>
                  </a:lnTo>
                  <a:lnTo>
                    <a:pt x="29" y="170"/>
                  </a:lnTo>
                  <a:lnTo>
                    <a:pt x="26" y="169"/>
                  </a:lnTo>
                  <a:lnTo>
                    <a:pt x="26" y="167"/>
                  </a:lnTo>
                  <a:lnTo>
                    <a:pt x="29" y="160"/>
                  </a:lnTo>
                  <a:lnTo>
                    <a:pt x="34" y="147"/>
                  </a:lnTo>
                  <a:lnTo>
                    <a:pt x="38" y="132"/>
                  </a:lnTo>
                  <a:lnTo>
                    <a:pt x="38" y="119"/>
                  </a:lnTo>
                  <a:lnTo>
                    <a:pt x="32" y="120"/>
                  </a:lnTo>
                  <a:lnTo>
                    <a:pt x="27" y="123"/>
                  </a:lnTo>
                  <a:lnTo>
                    <a:pt x="21" y="127"/>
                  </a:lnTo>
                  <a:lnTo>
                    <a:pt x="16" y="131"/>
                  </a:lnTo>
                  <a:lnTo>
                    <a:pt x="12" y="136"/>
                  </a:lnTo>
                  <a:lnTo>
                    <a:pt x="7" y="141"/>
                  </a:lnTo>
                  <a:lnTo>
                    <a:pt x="4" y="143"/>
                  </a:lnTo>
                  <a:lnTo>
                    <a:pt x="0" y="143"/>
                  </a:lnTo>
                  <a:lnTo>
                    <a:pt x="5" y="136"/>
                  </a:lnTo>
                  <a:lnTo>
                    <a:pt x="9" y="129"/>
                  </a:lnTo>
                  <a:lnTo>
                    <a:pt x="14" y="122"/>
                  </a:lnTo>
                  <a:lnTo>
                    <a:pt x="19" y="115"/>
                  </a:lnTo>
                  <a:lnTo>
                    <a:pt x="23" y="109"/>
                  </a:lnTo>
                  <a:lnTo>
                    <a:pt x="28" y="104"/>
                  </a:lnTo>
                  <a:lnTo>
                    <a:pt x="32" y="99"/>
                  </a:lnTo>
                  <a:lnTo>
                    <a:pt x="36" y="96"/>
                  </a:lnTo>
                  <a:lnTo>
                    <a:pt x="43" y="89"/>
                  </a:lnTo>
                  <a:lnTo>
                    <a:pt x="50" y="81"/>
                  </a:lnTo>
                  <a:lnTo>
                    <a:pt x="54" y="69"/>
                  </a:lnTo>
                  <a:lnTo>
                    <a:pt x="53" y="55"/>
                  </a:lnTo>
                  <a:lnTo>
                    <a:pt x="52" y="51"/>
                  </a:lnTo>
                  <a:lnTo>
                    <a:pt x="51" y="46"/>
                  </a:lnTo>
                  <a:lnTo>
                    <a:pt x="50" y="42"/>
                  </a:lnTo>
                  <a:lnTo>
                    <a:pt x="50" y="38"/>
                  </a:lnTo>
                  <a:lnTo>
                    <a:pt x="45" y="39"/>
                  </a:lnTo>
                  <a:lnTo>
                    <a:pt x="38" y="40"/>
                  </a:lnTo>
                  <a:lnTo>
                    <a:pt x="31" y="42"/>
                  </a:lnTo>
                  <a:lnTo>
                    <a:pt x="24" y="43"/>
                  </a:lnTo>
                  <a:lnTo>
                    <a:pt x="16" y="43"/>
                  </a:lnTo>
                  <a:lnTo>
                    <a:pt x="9" y="44"/>
                  </a:lnTo>
                  <a:lnTo>
                    <a:pt x="5" y="45"/>
                  </a:lnTo>
                  <a:lnTo>
                    <a:pt x="1" y="45"/>
                  </a:lnTo>
                  <a:lnTo>
                    <a:pt x="5" y="42"/>
                  </a:lnTo>
                  <a:lnTo>
                    <a:pt x="8" y="39"/>
                  </a:lnTo>
                  <a:lnTo>
                    <a:pt x="13" y="37"/>
                  </a:lnTo>
                  <a:lnTo>
                    <a:pt x="18" y="35"/>
                  </a:lnTo>
                  <a:lnTo>
                    <a:pt x="22" y="34"/>
                  </a:lnTo>
                  <a:lnTo>
                    <a:pt x="27" y="34"/>
                  </a:lnTo>
                  <a:lnTo>
                    <a:pt x="31" y="32"/>
                  </a:lnTo>
                  <a:lnTo>
                    <a:pt x="36" y="32"/>
                  </a:lnTo>
                  <a:lnTo>
                    <a:pt x="38" y="29"/>
                  </a:lnTo>
                  <a:lnTo>
                    <a:pt x="42" y="24"/>
                  </a:lnTo>
                  <a:lnTo>
                    <a:pt x="44" y="20"/>
                  </a:lnTo>
                  <a:lnTo>
                    <a:pt x="44" y="16"/>
                  </a:lnTo>
                  <a:lnTo>
                    <a:pt x="43" y="14"/>
                  </a:lnTo>
                  <a:lnTo>
                    <a:pt x="43" y="9"/>
                  </a:lnTo>
                  <a:lnTo>
                    <a:pt x="43" y="5"/>
                  </a:lnTo>
                  <a:lnTo>
                    <a:pt x="4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4" name="Freeform 167"/>
            <p:cNvSpPr>
              <a:spLocks/>
            </p:cNvSpPr>
            <p:nvPr/>
          </p:nvSpPr>
          <p:spPr bwMode="auto">
            <a:xfrm>
              <a:off x="5306" y="2903"/>
              <a:ext cx="14" cy="25"/>
            </a:xfrm>
            <a:custGeom>
              <a:avLst/>
              <a:gdLst>
                <a:gd name="T0" fmla="*/ 1 w 28"/>
                <a:gd name="T1" fmla="*/ 1 h 48"/>
                <a:gd name="T2" fmla="*/ 1 w 28"/>
                <a:gd name="T3" fmla="*/ 1 h 48"/>
                <a:gd name="T4" fmla="*/ 1 w 28"/>
                <a:gd name="T5" fmla="*/ 1 h 48"/>
                <a:gd name="T6" fmla="*/ 1 w 28"/>
                <a:gd name="T7" fmla="*/ 1 h 48"/>
                <a:gd name="T8" fmla="*/ 1 w 28"/>
                <a:gd name="T9" fmla="*/ 1 h 48"/>
                <a:gd name="T10" fmla="*/ 1 w 28"/>
                <a:gd name="T11" fmla="*/ 1 h 48"/>
                <a:gd name="T12" fmla="*/ 1 w 28"/>
                <a:gd name="T13" fmla="*/ 1 h 48"/>
                <a:gd name="T14" fmla="*/ 1 w 28"/>
                <a:gd name="T15" fmla="*/ 1 h 48"/>
                <a:gd name="T16" fmla="*/ 0 w 28"/>
                <a:gd name="T17" fmla="*/ 1 h 48"/>
                <a:gd name="T18" fmla="*/ 1 w 28"/>
                <a:gd name="T19" fmla="*/ 1 h 48"/>
                <a:gd name="T20" fmla="*/ 1 w 28"/>
                <a:gd name="T21" fmla="*/ 1 h 48"/>
                <a:gd name="T22" fmla="*/ 1 w 28"/>
                <a:gd name="T23" fmla="*/ 1 h 48"/>
                <a:gd name="T24" fmla="*/ 1 w 28"/>
                <a:gd name="T25" fmla="*/ 0 h 48"/>
                <a:gd name="T26" fmla="*/ 1 w 28"/>
                <a:gd name="T27" fmla="*/ 1 h 48"/>
                <a:gd name="T28" fmla="*/ 1 w 28"/>
                <a:gd name="T29" fmla="*/ 1 h 48"/>
                <a:gd name="T30" fmla="*/ 1 w 28"/>
                <a:gd name="T31" fmla="*/ 1 h 48"/>
                <a:gd name="T32" fmla="*/ 1 w 28"/>
                <a:gd name="T33" fmla="*/ 1 h 48"/>
                <a:gd name="T34" fmla="*/ 1 w 28"/>
                <a:gd name="T35" fmla="*/ 1 h 48"/>
                <a:gd name="T36" fmla="*/ 1 w 28"/>
                <a:gd name="T37" fmla="*/ 1 h 48"/>
                <a:gd name="T38" fmla="*/ 1 w 28"/>
                <a:gd name="T39" fmla="*/ 1 h 48"/>
                <a:gd name="T40" fmla="*/ 1 w 28"/>
                <a:gd name="T41" fmla="*/ 1 h 48"/>
                <a:gd name="T42" fmla="*/ 1 w 28"/>
                <a:gd name="T43" fmla="*/ 1 h 48"/>
                <a:gd name="T44" fmla="*/ 1 w 28"/>
                <a:gd name="T45" fmla="*/ 1 h 48"/>
                <a:gd name="T46" fmla="*/ 1 w 28"/>
                <a:gd name="T47" fmla="*/ 1 h 48"/>
                <a:gd name="T48" fmla="*/ 1 w 28"/>
                <a:gd name="T49" fmla="*/ 1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48"/>
                <a:gd name="T77" fmla="*/ 28 w 2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48">
                  <a:moveTo>
                    <a:pt x="5" y="48"/>
                  </a:moveTo>
                  <a:lnTo>
                    <a:pt x="11" y="40"/>
                  </a:lnTo>
                  <a:lnTo>
                    <a:pt x="17" y="30"/>
                  </a:lnTo>
                  <a:lnTo>
                    <a:pt x="21" y="21"/>
                  </a:lnTo>
                  <a:lnTo>
                    <a:pt x="22" y="16"/>
                  </a:lnTo>
                  <a:lnTo>
                    <a:pt x="19" y="18"/>
                  </a:lnTo>
                  <a:lnTo>
                    <a:pt x="12" y="25"/>
                  </a:lnTo>
                  <a:lnTo>
                    <a:pt x="5" y="33"/>
                  </a:lnTo>
                  <a:lnTo>
                    <a:pt x="0" y="38"/>
                  </a:lnTo>
                  <a:lnTo>
                    <a:pt x="4" y="30"/>
                  </a:lnTo>
                  <a:lnTo>
                    <a:pt x="11" y="18"/>
                  </a:lnTo>
                  <a:lnTo>
                    <a:pt x="19" y="8"/>
                  </a:lnTo>
                  <a:lnTo>
                    <a:pt x="25" y="0"/>
                  </a:lnTo>
                  <a:lnTo>
                    <a:pt x="26" y="6"/>
                  </a:lnTo>
                  <a:lnTo>
                    <a:pt x="27" y="11"/>
                  </a:lnTo>
                  <a:lnTo>
                    <a:pt x="28" y="16"/>
                  </a:lnTo>
                  <a:lnTo>
                    <a:pt x="28" y="20"/>
                  </a:lnTo>
                  <a:lnTo>
                    <a:pt x="26" y="24"/>
                  </a:lnTo>
                  <a:lnTo>
                    <a:pt x="22" y="30"/>
                  </a:lnTo>
                  <a:lnTo>
                    <a:pt x="19" y="38"/>
                  </a:lnTo>
                  <a:lnTo>
                    <a:pt x="15" y="46"/>
                  </a:lnTo>
                  <a:lnTo>
                    <a:pt x="13" y="47"/>
                  </a:lnTo>
                  <a:lnTo>
                    <a:pt x="11" y="47"/>
                  </a:lnTo>
                  <a:lnTo>
                    <a:pt x="7" y="48"/>
                  </a:lnTo>
                  <a:lnTo>
                    <a:pt x="5"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5" name="Freeform 168"/>
            <p:cNvSpPr>
              <a:spLocks/>
            </p:cNvSpPr>
            <p:nvPr/>
          </p:nvSpPr>
          <p:spPr bwMode="auto">
            <a:xfrm>
              <a:off x="5278" y="2938"/>
              <a:ext cx="5" cy="9"/>
            </a:xfrm>
            <a:custGeom>
              <a:avLst/>
              <a:gdLst>
                <a:gd name="T0" fmla="*/ 1 w 9"/>
                <a:gd name="T1" fmla="*/ 1 h 18"/>
                <a:gd name="T2" fmla="*/ 1 w 9"/>
                <a:gd name="T3" fmla="*/ 1 h 18"/>
                <a:gd name="T4" fmla="*/ 1 w 9"/>
                <a:gd name="T5" fmla="*/ 1 h 18"/>
                <a:gd name="T6" fmla="*/ 1 w 9"/>
                <a:gd name="T7" fmla="*/ 1 h 18"/>
                <a:gd name="T8" fmla="*/ 0 w 9"/>
                <a:gd name="T9" fmla="*/ 1 h 18"/>
                <a:gd name="T10" fmla="*/ 1 w 9"/>
                <a:gd name="T11" fmla="*/ 1 h 18"/>
                <a:gd name="T12" fmla="*/ 1 w 9"/>
                <a:gd name="T13" fmla="*/ 1 h 18"/>
                <a:gd name="T14" fmla="*/ 1 w 9"/>
                <a:gd name="T15" fmla="*/ 1 h 18"/>
                <a:gd name="T16" fmla="*/ 1 w 9"/>
                <a:gd name="T17" fmla="*/ 0 h 18"/>
                <a:gd name="T18" fmla="*/ 1 w 9"/>
                <a:gd name="T19" fmla="*/ 1 h 18"/>
                <a:gd name="T20" fmla="*/ 1 w 9"/>
                <a:gd name="T21" fmla="*/ 1 h 18"/>
                <a:gd name="T22" fmla="*/ 1 w 9"/>
                <a:gd name="T23" fmla="*/ 1 h 18"/>
                <a:gd name="T24" fmla="*/ 1 w 9"/>
                <a:gd name="T25" fmla="*/ 1 h 18"/>
                <a:gd name="T26" fmla="*/ 1 w 9"/>
                <a:gd name="T27" fmla="*/ 1 h 18"/>
                <a:gd name="T28" fmla="*/ 1 w 9"/>
                <a:gd name="T29" fmla="*/ 1 h 18"/>
                <a:gd name="T30" fmla="*/ 1 w 9"/>
                <a:gd name="T31" fmla="*/ 1 h 18"/>
                <a:gd name="T32" fmla="*/ 1 w 9"/>
                <a:gd name="T33" fmla="*/ 1 h 18"/>
                <a:gd name="T34" fmla="*/ 1 w 9"/>
                <a:gd name="T35" fmla="*/ 1 h 18"/>
                <a:gd name="T36" fmla="*/ 1 w 9"/>
                <a:gd name="T37" fmla="*/ 1 h 18"/>
                <a:gd name="T38" fmla="*/ 1 w 9"/>
                <a:gd name="T39" fmla="*/ 1 h 18"/>
                <a:gd name="T40" fmla="*/ 1 w 9"/>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18"/>
                <a:gd name="T65" fmla="*/ 9 w 9"/>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18">
                  <a:moveTo>
                    <a:pt x="7" y="18"/>
                  </a:moveTo>
                  <a:lnTo>
                    <a:pt x="6" y="18"/>
                  </a:lnTo>
                  <a:lnTo>
                    <a:pt x="4" y="18"/>
                  </a:lnTo>
                  <a:lnTo>
                    <a:pt x="2" y="18"/>
                  </a:lnTo>
                  <a:lnTo>
                    <a:pt x="0" y="18"/>
                  </a:lnTo>
                  <a:lnTo>
                    <a:pt x="1" y="13"/>
                  </a:lnTo>
                  <a:lnTo>
                    <a:pt x="5" y="8"/>
                  </a:lnTo>
                  <a:lnTo>
                    <a:pt x="7" y="3"/>
                  </a:lnTo>
                  <a:lnTo>
                    <a:pt x="9" y="0"/>
                  </a:lnTo>
                  <a:lnTo>
                    <a:pt x="8" y="3"/>
                  </a:lnTo>
                  <a:lnTo>
                    <a:pt x="7" y="7"/>
                  </a:lnTo>
                  <a:lnTo>
                    <a:pt x="6" y="10"/>
                  </a:lnTo>
                  <a:lnTo>
                    <a:pt x="5" y="12"/>
                  </a:lnTo>
                  <a:lnTo>
                    <a:pt x="6" y="12"/>
                  </a:lnTo>
                  <a:lnTo>
                    <a:pt x="7" y="13"/>
                  </a:lnTo>
                  <a:lnTo>
                    <a:pt x="7" y="14"/>
                  </a:lnTo>
                  <a:lnTo>
                    <a:pt x="8" y="15"/>
                  </a:lnTo>
                  <a:lnTo>
                    <a:pt x="8" y="16"/>
                  </a:lnTo>
                  <a:lnTo>
                    <a:pt x="7" y="17"/>
                  </a:lnTo>
                  <a:lnTo>
                    <a:pt x="7"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6" name="Freeform 169"/>
            <p:cNvSpPr>
              <a:spLocks/>
            </p:cNvSpPr>
            <p:nvPr/>
          </p:nvSpPr>
          <p:spPr bwMode="auto">
            <a:xfrm>
              <a:off x="5306" y="2927"/>
              <a:ext cx="8" cy="17"/>
            </a:xfrm>
            <a:custGeom>
              <a:avLst/>
              <a:gdLst>
                <a:gd name="T0" fmla="*/ 0 w 15"/>
                <a:gd name="T1" fmla="*/ 0 h 35"/>
                <a:gd name="T2" fmla="*/ 1 w 15"/>
                <a:gd name="T3" fmla="*/ 0 h 35"/>
                <a:gd name="T4" fmla="*/ 1 w 15"/>
                <a:gd name="T5" fmla="*/ 0 h 35"/>
                <a:gd name="T6" fmla="*/ 1 w 15"/>
                <a:gd name="T7" fmla="*/ 0 h 35"/>
                <a:gd name="T8" fmla="*/ 1 w 15"/>
                <a:gd name="T9" fmla="*/ 0 h 35"/>
                <a:gd name="T10" fmla="*/ 1 w 15"/>
                <a:gd name="T11" fmla="*/ 0 h 35"/>
                <a:gd name="T12" fmla="*/ 1 w 15"/>
                <a:gd name="T13" fmla="*/ 0 h 35"/>
                <a:gd name="T14" fmla="*/ 1 w 15"/>
                <a:gd name="T15" fmla="*/ 0 h 35"/>
                <a:gd name="T16" fmla="*/ 1 w 15"/>
                <a:gd name="T17" fmla="*/ 0 h 35"/>
                <a:gd name="T18" fmla="*/ 1 w 15"/>
                <a:gd name="T19" fmla="*/ 0 h 35"/>
                <a:gd name="T20" fmla="*/ 1 w 15"/>
                <a:gd name="T21" fmla="*/ 0 h 35"/>
                <a:gd name="T22" fmla="*/ 0 w 15"/>
                <a:gd name="T23" fmla="*/ 0 h 35"/>
                <a:gd name="T24" fmla="*/ 0 w 15"/>
                <a:gd name="T25" fmla="*/ 0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35"/>
                <a:gd name="T41" fmla="*/ 15 w 15"/>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35">
                  <a:moveTo>
                    <a:pt x="0" y="35"/>
                  </a:moveTo>
                  <a:lnTo>
                    <a:pt x="3" y="28"/>
                  </a:lnTo>
                  <a:lnTo>
                    <a:pt x="6" y="18"/>
                  </a:lnTo>
                  <a:lnTo>
                    <a:pt x="11" y="9"/>
                  </a:lnTo>
                  <a:lnTo>
                    <a:pt x="15" y="0"/>
                  </a:lnTo>
                  <a:lnTo>
                    <a:pt x="13" y="1"/>
                  </a:lnTo>
                  <a:lnTo>
                    <a:pt x="11" y="1"/>
                  </a:lnTo>
                  <a:lnTo>
                    <a:pt x="7" y="2"/>
                  </a:lnTo>
                  <a:lnTo>
                    <a:pt x="5" y="2"/>
                  </a:lnTo>
                  <a:lnTo>
                    <a:pt x="4" y="9"/>
                  </a:lnTo>
                  <a:lnTo>
                    <a:pt x="3" y="18"/>
                  </a:lnTo>
                  <a:lnTo>
                    <a:pt x="0" y="28"/>
                  </a:lnTo>
                  <a:lnTo>
                    <a:pt x="0" y="3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7" name="Freeform 170"/>
            <p:cNvSpPr>
              <a:spLocks/>
            </p:cNvSpPr>
            <p:nvPr/>
          </p:nvSpPr>
          <p:spPr bwMode="auto">
            <a:xfrm>
              <a:off x="5252" y="3266"/>
              <a:ext cx="27" cy="56"/>
            </a:xfrm>
            <a:custGeom>
              <a:avLst/>
              <a:gdLst>
                <a:gd name="T0" fmla="*/ 0 w 55"/>
                <a:gd name="T1" fmla="*/ 0 h 113"/>
                <a:gd name="T2" fmla="*/ 0 w 55"/>
                <a:gd name="T3" fmla="*/ 0 h 113"/>
                <a:gd name="T4" fmla="*/ 0 w 55"/>
                <a:gd name="T5" fmla="*/ 0 h 113"/>
                <a:gd name="T6" fmla="*/ 0 w 55"/>
                <a:gd name="T7" fmla="*/ 0 h 113"/>
                <a:gd name="T8" fmla="*/ 0 w 55"/>
                <a:gd name="T9" fmla="*/ 0 h 113"/>
                <a:gd name="T10" fmla="*/ 0 w 55"/>
                <a:gd name="T11" fmla="*/ 0 h 113"/>
                <a:gd name="T12" fmla="*/ 0 w 55"/>
                <a:gd name="T13" fmla="*/ 0 h 113"/>
                <a:gd name="T14" fmla="*/ 0 w 55"/>
                <a:gd name="T15" fmla="*/ 0 h 113"/>
                <a:gd name="T16" fmla="*/ 0 w 55"/>
                <a:gd name="T17" fmla="*/ 0 h 113"/>
                <a:gd name="T18" fmla="*/ 0 w 55"/>
                <a:gd name="T19" fmla="*/ 0 h 113"/>
                <a:gd name="T20" fmla="*/ 0 w 55"/>
                <a:gd name="T21" fmla="*/ 0 h 113"/>
                <a:gd name="T22" fmla="*/ 0 w 55"/>
                <a:gd name="T23" fmla="*/ 0 h 113"/>
                <a:gd name="T24" fmla="*/ 0 w 55"/>
                <a:gd name="T25" fmla="*/ 0 h 113"/>
                <a:gd name="T26" fmla="*/ 0 w 55"/>
                <a:gd name="T27" fmla="*/ 0 h 113"/>
                <a:gd name="T28" fmla="*/ 0 w 55"/>
                <a:gd name="T29" fmla="*/ 0 h 113"/>
                <a:gd name="T30" fmla="*/ 0 w 55"/>
                <a:gd name="T31" fmla="*/ 0 h 113"/>
                <a:gd name="T32" fmla="*/ 0 w 55"/>
                <a:gd name="T33" fmla="*/ 0 h 113"/>
                <a:gd name="T34" fmla="*/ 0 w 55"/>
                <a:gd name="T35" fmla="*/ 0 h 113"/>
                <a:gd name="T36" fmla="*/ 0 w 55"/>
                <a:gd name="T37" fmla="*/ 0 h 113"/>
                <a:gd name="T38" fmla="*/ 0 w 55"/>
                <a:gd name="T39" fmla="*/ 0 h 113"/>
                <a:gd name="T40" fmla="*/ 0 w 55"/>
                <a:gd name="T41" fmla="*/ 0 h 113"/>
                <a:gd name="T42" fmla="*/ 0 w 55"/>
                <a:gd name="T43" fmla="*/ 0 h 113"/>
                <a:gd name="T44" fmla="*/ 0 w 55"/>
                <a:gd name="T45" fmla="*/ 0 h 113"/>
                <a:gd name="T46" fmla="*/ 0 w 55"/>
                <a:gd name="T47" fmla="*/ 0 h 113"/>
                <a:gd name="T48" fmla="*/ 0 w 55"/>
                <a:gd name="T49" fmla="*/ 0 h 113"/>
                <a:gd name="T50" fmla="*/ 0 w 55"/>
                <a:gd name="T51" fmla="*/ 0 h 113"/>
                <a:gd name="T52" fmla="*/ 0 w 55"/>
                <a:gd name="T53" fmla="*/ 0 h 113"/>
                <a:gd name="T54" fmla="*/ 0 w 55"/>
                <a:gd name="T55" fmla="*/ 0 h 113"/>
                <a:gd name="T56" fmla="*/ 0 w 55"/>
                <a:gd name="T57" fmla="*/ 0 h 113"/>
                <a:gd name="T58" fmla="*/ 0 w 55"/>
                <a:gd name="T59" fmla="*/ 0 h 113"/>
                <a:gd name="T60" fmla="*/ 0 w 55"/>
                <a:gd name="T61" fmla="*/ 0 h 113"/>
                <a:gd name="T62" fmla="*/ 0 w 55"/>
                <a:gd name="T63" fmla="*/ 0 h 113"/>
                <a:gd name="T64" fmla="*/ 0 w 55"/>
                <a:gd name="T65" fmla="*/ 0 h 113"/>
                <a:gd name="T66" fmla="*/ 0 w 55"/>
                <a:gd name="T67" fmla="*/ 0 h 113"/>
                <a:gd name="T68" fmla="*/ 0 w 55"/>
                <a:gd name="T69" fmla="*/ 0 h 113"/>
                <a:gd name="T70" fmla="*/ 0 w 55"/>
                <a:gd name="T71" fmla="*/ 0 h 113"/>
                <a:gd name="T72" fmla="*/ 0 w 55"/>
                <a:gd name="T73" fmla="*/ 0 h 1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5"/>
                <a:gd name="T112" fmla="*/ 0 h 113"/>
                <a:gd name="T113" fmla="*/ 55 w 55"/>
                <a:gd name="T114" fmla="*/ 113 h 1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5" h="113">
                  <a:moveTo>
                    <a:pt x="21" y="0"/>
                  </a:moveTo>
                  <a:lnTo>
                    <a:pt x="21" y="4"/>
                  </a:lnTo>
                  <a:lnTo>
                    <a:pt x="19" y="10"/>
                  </a:lnTo>
                  <a:lnTo>
                    <a:pt x="16" y="18"/>
                  </a:lnTo>
                  <a:lnTo>
                    <a:pt x="13" y="29"/>
                  </a:lnTo>
                  <a:lnTo>
                    <a:pt x="12" y="31"/>
                  </a:lnTo>
                  <a:lnTo>
                    <a:pt x="9" y="37"/>
                  </a:lnTo>
                  <a:lnTo>
                    <a:pt x="7" y="44"/>
                  </a:lnTo>
                  <a:lnTo>
                    <a:pt x="6" y="52"/>
                  </a:lnTo>
                  <a:lnTo>
                    <a:pt x="6" y="60"/>
                  </a:lnTo>
                  <a:lnTo>
                    <a:pt x="8" y="68"/>
                  </a:lnTo>
                  <a:lnTo>
                    <a:pt x="15" y="74"/>
                  </a:lnTo>
                  <a:lnTo>
                    <a:pt x="27" y="77"/>
                  </a:lnTo>
                  <a:lnTo>
                    <a:pt x="39" y="76"/>
                  </a:lnTo>
                  <a:lnTo>
                    <a:pt x="47" y="68"/>
                  </a:lnTo>
                  <a:lnTo>
                    <a:pt x="52" y="54"/>
                  </a:lnTo>
                  <a:lnTo>
                    <a:pt x="54" y="36"/>
                  </a:lnTo>
                  <a:lnTo>
                    <a:pt x="55" y="46"/>
                  </a:lnTo>
                  <a:lnTo>
                    <a:pt x="55" y="59"/>
                  </a:lnTo>
                  <a:lnTo>
                    <a:pt x="53" y="71"/>
                  </a:lnTo>
                  <a:lnTo>
                    <a:pt x="50" y="84"/>
                  </a:lnTo>
                  <a:lnTo>
                    <a:pt x="44" y="96"/>
                  </a:lnTo>
                  <a:lnTo>
                    <a:pt x="36" y="105"/>
                  </a:lnTo>
                  <a:lnTo>
                    <a:pt x="27" y="111"/>
                  </a:lnTo>
                  <a:lnTo>
                    <a:pt x="16" y="113"/>
                  </a:lnTo>
                  <a:lnTo>
                    <a:pt x="15" y="112"/>
                  </a:lnTo>
                  <a:lnTo>
                    <a:pt x="13" y="109"/>
                  </a:lnTo>
                  <a:lnTo>
                    <a:pt x="10" y="105"/>
                  </a:lnTo>
                  <a:lnTo>
                    <a:pt x="8" y="100"/>
                  </a:lnTo>
                  <a:lnTo>
                    <a:pt x="4" y="88"/>
                  </a:lnTo>
                  <a:lnTo>
                    <a:pt x="0" y="73"/>
                  </a:lnTo>
                  <a:lnTo>
                    <a:pt x="0" y="56"/>
                  </a:lnTo>
                  <a:lnTo>
                    <a:pt x="4" y="43"/>
                  </a:lnTo>
                  <a:lnTo>
                    <a:pt x="9" y="28"/>
                  </a:lnTo>
                  <a:lnTo>
                    <a:pt x="14" y="15"/>
                  </a:lnTo>
                  <a:lnTo>
                    <a:pt x="17" y="6"/>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8" name="Freeform 171"/>
            <p:cNvSpPr>
              <a:spLocks/>
            </p:cNvSpPr>
            <p:nvPr/>
          </p:nvSpPr>
          <p:spPr bwMode="auto">
            <a:xfrm>
              <a:off x="5290" y="3314"/>
              <a:ext cx="32" cy="22"/>
            </a:xfrm>
            <a:custGeom>
              <a:avLst/>
              <a:gdLst>
                <a:gd name="T0" fmla="*/ 1 w 64"/>
                <a:gd name="T1" fmla="*/ 0 h 43"/>
                <a:gd name="T2" fmla="*/ 1 w 64"/>
                <a:gd name="T3" fmla="*/ 1 h 43"/>
                <a:gd name="T4" fmla="*/ 1 w 64"/>
                <a:gd name="T5" fmla="*/ 1 h 43"/>
                <a:gd name="T6" fmla="*/ 1 w 64"/>
                <a:gd name="T7" fmla="*/ 1 h 43"/>
                <a:gd name="T8" fmla="*/ 1 w 64"/>
                <a:gd name="T9" fmla="*/ 1 h 43"/>
                <a:gd name="T10" fmla="*/ 1 w 64"/>
                <a:gd name="T11" fmla="*/ 1 h 43"/>
                <a:gd name="T12" fmla="*/ 1 w 64"/>
                <a:gd name="T13" fmla="*/ 1 h 43"/>
                <a:gd name="T14" fmla="*/ 1 w 64"/>
                <a:gd name="T15" fmla="*/ 1 h 43"/>
                <a:gd name="T16" fmla="*/ 1 w 64"/>
                <a:gd name="T17" fmla="*/ 1 h 43"/>
                <a:gd name="T18" fmla="*/ 1 w 64"/>
                <a:gd name="T19" fmla="*/ 1 h 43"/>
                <a:gd name="T20" fmla="*/ 1 w 64"/>
                <a:gd name="T21" fmla="*/ 1 h 43"/>
                <a:gd name="T22" fmla="*/ 1 w 64"/>
                <a:gd name="T23" fmla="*/ 1 h 43"/>
                <a:gd name="T24" fmla="*/ 1 w 64"/>
                <a:gd name="T25" fmla="*/ 1 h 43"/>
                <a:gd name="T26" fmla="*/ 1 w 64"/>
                <a:gd name="T27" fmla="*/ 1 h 43"/>
                <a:gd name="T28" fmla="*/ 1 w 64"/>
                <a:gd name="T29" fmla="*/ 1 h 43"/>
                <a:gd name="T30" fmla="*/ 1 w 64"/>
                <a:gd name="T31" fmla="*/ 1 h 43"/>
                <a:gd name="T32" fmla="*/ 1 w 64"/>
                <a:gd name="T33" fmla="*/ 1 h 43"/>
                <a:gd name="T34" fmla="*/ 1 w 64"/>
                <a:gd name="T35" fmla="*/ 1 h 43"/>
                <a:gd name="T36" fmla="*/ 1 w 64"/>
                <a:gd name="T37" fmla="*/ 1 h 43"/>
                <a:gd name="T38" fmla="*/ 1 w 64"/>
                <a:gd name="T39" fmla="*/ 1 h 43"/>
                <a:gd name="T40" fmla="*/ 1 w 64"/>
                <a:gd name="T41" fmla="*/ 1 h 43"/>
                <a:gd name="T42" fmla="*/ 1 w 64"/>
                <a:gd name="T43" fmla="*/ 1 h 43"/>
                <a:gd name="T44" fmla="*/ 1 w 64"/>
                <a:gd name="T45" fmla="*/ 1 h 43"/>
                <a:gd name="T46" fmla="*/ 1 w 64"/>
                <a:gd name="T47" fmla="*/ 1 h 43"/>
                <a:gd name="T48" fmla="*/ 1 w 64"/>
                <a:gd name="T49" fmla="*/ 1 h 43"/>
                <a:gd name="T50" fmla="*/ 1 w 64"/>
                <a:gd name="T51" fmla="*/ 1 h 43"/>
                <a:gd name="T52" fmla="*/ 1 w 64"/>
                <a:gd name="T53" fmla="*/ 1 h 43"/>
                <a:gd name="T54" fmla="*/ 1 w 64"/>
                <a:gd name="T55" fmla="*/ 1 h 43"/>
                <a:gd name="T56" fmla="*/ 1 w 64"/>
                <a:gd name="T57" fmla="*/ 1 h 43"/>
                <a:gd name="T58" fmla="*/ 1 w 64"/>
                <a:gd name="T59" fmla="*/ 1 h 43"/>
                <a:gd name="T60" fmla="*/ 1 w 64"/>
                <a:gd name="T61" fmla="*/ 1 h 43"/>
                <a:gd name="T62" fmla="*/ 1 w 64"/>
                <a:gd name="T63" fmla="*/ 1 h 43"/>
                <a:gd name="T64" fmla="*/ 1 w 64"/>
                <a:gd name="T65" fmla="*/ 1 h 43"/>
                <a:gd name="T66" fmla="*/ 1 w 64"/>
                <a:gd name="T67" fmla="*/ 1 h 43"/>
                <a:gd name="T68" fmla="*/ 1 w 64"/>
                <a:gd name="T69" fmla="*/ 1 h 43"/>
                <a:gd name="T70" fmla="*/ 1 w 64"/>
                <a:gd name="T71" fmla="*/ 1 h 43"/>
                <a:gd name="T72" fmla="*/ 0 w 64"/>
                <a:gd name="T73" fmla="*/ 1 h 43"/>
                <a:gd name="T74" fmla="*/ 0 w 64"/>
                <a:gd name="T75" fmla="*/ 1 h 43"/>
                <a:gd name="T76" fmla="*/ 1 w 64"/>
                <a:gd name="T77" fmla="*/ 1 h 43"/>
                <a:gd name="T78" fmla="*/ 1 w 64"/>
                <a:gd name="T79" fmla="*/ 1 h 43"/>
                <a:gd name="T80" fmla="*/ 1 w 64"/>
                <a:gd name="T81" fmla="*/ 0 h 4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4"/>
                <a:gd name="T124" fmla="*/ 0 h 43"/>
                <a:gd name="T125" fmla="*/ 64 w 64"/>
                <a:gd name="T126" fmla="*/ 43 h 4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4" h="43">
                  <a:moveTo>
                    <a:pt x="3" y="0"/>
                  </a:moveTo>
                  <a:lnTo>
                    <a:pt x="3" y="3"/>
                  </a:lnTo>
                  <a:lnTo>
                    <a:pt x="4" y="9"/>
                  </a:lnTo>
                  <a:lnTo>
                    <a:pt x="5" y="15"/>
                  </a:lnTo>
                  <a:lnTo>
                    <a:pt x="6" y="19"/>
                  </a:lnTo>
                  <a:lnTo>
                    <a:pt x="7" y="23"/>
                  </a:lnTo>
                  <a:lnTo>
                    <a:pt x="11" y="24"/>
                  </a:lnTo>
                  <a:lnTo>
                    <a:pt x="13" y="25"/>
                  </a:lnTo>
                  <a:lnTo>
                    <a:pt x="16" y="25"/>
                  </a:lnTo>
                  <a:lnTo>
                    <a:pt x="22" y="24"/>
                  </a:lnTo>
                  <a:lnTo>
                    <a:pt x="30" y="23"/>
                  </a:lnTo>
                  <a:lnTo>
                    <a:pt x="39" y="22"/>
                  </a:lnTo>
                  <a:lnTo>
                    <a:pt x="46" y="22"/>
                  </a:lnTo>
                  <a:lnTo>
                    <a:pt x="51" y="23"/>
                  </a:lnTo>
                  <a:lnTo>
                    <a:pt x="55" y="22"/>
                  </a:lnTo>
                  <a:lnTo>
                    <a:pt x="58" y="18"/>
                  </a:lnTo>
                  <a:lnTo>
                    <a:pt x="58" y="12"/>
                  </a:lnTo>
                  <a:lnTo>
                    <a:pt x="61" y="16"/>
                  </a:lnTo>
                  <a:lnTo>
                    <a:pt x="62" y="18"/>
                  </a:lnTo>
                  <a:lnTo>
                    <a:pt x="64" y="20"/>
                  </a:lnTo>
                  <a:lnTo>
                    <a:pt x="64" y="22"/>
                  </a:lnTo>
                  <a:lnTo>
                    <a:pt x="64" y="26"/>
                  </a:lnTo>
                  <a:lnTo>
                    <a:pt x="64" y="33"/>
                  </a:lnTo>
                  <a:lnTo>
                    <a:pt x="61" y="39"/>
                  </a:lnTo>
                  <a:lnTo>
                    <a:pt x="55" y="42"/>
                  </a:lnTo>
                  <a:lnTo>
                    <a:pt x="51" y="42"/>
                  </a:lnTo>
                  <a:lnTo>
                    <a:pt x="44" y="43"/>
                  </a:lnTo>
                  <a:lnTo>
                    <a:pt x="36" y="43"/>
                  </a:lnTo>
                  <a:lnTo>
                    <a:pt x="27" y="43"/>
                  </a:lnTo>
                  <a:lnTo>
                    <a:pt x="19" y="43"/>
                  </a:lnTo>
                  <a:lnTo>
                    <a:pt x="12" y="43"/>
                  </a:lnTo>
                  <a:lnTo>
                    <a:pt x="7" y="42"/>
                  </a:lnTo>
                  <a:lnTo>
                    <a:pt x="5" y="41"/>
                  </a:lnTo>
                  <a:lnTo>
                    <a:pt x="4" y="38"/>
                  </a:lnTo>
                  <a:lnTo>
                    <a:pt x="3" y="32"/>
                  </a:lnTo>
                  <a:lnTo>
                    <a:pt x="1" y="27"/>
                  </a:lnTo>
                  <a:lnTo>
                    <a:pt x="0" y="24"/>
                  </a:lnTo>
                  <a:lnTo>
                    <a:pt x="0" y="18"/>
                  </a:lnTo>
                  <a:lnTo>
                    <a:pt x="1" y="11"/>
                  </a:lnTo>
                  <a:lnTo>
                    <a:pt x="3" y="4"/>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9" name="Freeform 172"/>
            <p:cNvSpPr>
              <a:spLocks/>
            </p:cNvSpPr>
            <p:nvPr/>
          </p:nvSpPr>
          <p:spPr bwMode="auto">
            <a:xfrm>
              <a:off x="5256" y="3306"/>
              <a:ext cx="4" cy="16"/>
            </a:xfrm>
            <a:custGeom>
              <a:avLst/>
              <a:gdLst>
                <a:gd name="T0" fmla="*/ 0 w 9"/>
                <a:gd name="T1" fmla="*/ 0 h 34"/>
                <a:gd name="T2" fmla="*/ 0 w 9"/>
                <a:gd name="T3" fmla="*/ 0 h 34"/>
                <a:gd name="T4" fmla="*/ 0 w 9"/>
                <a:gd name="T5" fmla="*/ 0 h 34"/>
                <a:gd name="T6" fmla="*/ 0 w 9"/>
                <a:gd name="T7" fmla="*/ 0 h 34"/>
                <a:gd name="T8" fmla="*/ 0 w 9"/>
                <a:gd name="T9" fmla="*/ 0 h 34"/>
                <a:gd name="T10" fmla="*/ 0 w 9"/>
                <a:gd name="T11" fmla="*/ 0 h 34"/>
                <a:gd name="T12" fmla="*/ 0 w 9"/>
                <a:gd name="T13" fmla="*/ 0 h 34"/>
                <a:gd name="T14" fmla="*/ 0 w 9"/>
                <a:gd name="T15" fmla="*/ 0 h 34"/>
                <a:gd name="T16" fmla="*/ 0 w 9"/>
                <a:gd name="T17" fmla="*/ 0 h 34"/>
                <a:gd name="T18" fmla="*/ 0 w 9"/>
                <a:gd name="T19" fmla="*/ 0 h 34"/>
                <a:gd name="T20" fmla="*/ 0 w 9"/>
                <a:gd name="T21" fmla="*/ 0 h 34"/>
                <a:gd name="T22" fmla="*/ 0 w 9"/>
                <a:gd name="T23" fmla="*/ 0 h 34"/>
                <a:gd name="T24" fmla="*/ 0 w 9"/>
                <a:gd name="T25" fmla="*/ 0 h 34"/>
                <a:gd name="T26" fmla="*/ 0 w 9"/>
                <a:gd name="T27" fmla="*/ 0 h 34"/>
                <a:gd name="T28" fmla="*/ 0 w 9"/>
                <a:gd name="T29" fmla="*/ 0 h 34"/>
                <a:gd name="T30" fmla="*/ 0 w 9"/>
                <a:gd name="T31" fmla="*/ 0 h 34"/>
                <a:gd name="T32" fmla="*/ 0 w 9"/>
                <a:gd name="T33" fmla="*/ 0 h 34"/>
                <a:gd name="T34" fmla="*/ 0 w 9"/>
                <a:gd name="T35" fmla="*/ 0 h 34"/>
                <a:gd name="T36" fmla="*/ 0 w 9"/>
                <a:gd name="T37" fmla="*/ 0 h 34"/>
                <a:gd name="T38" fmla="*/ 0 w 9"/>
                <a:gd name="T39" fmla="*/ 0 h 34"/>
                <a:gd name="T40" fmla="*/ 0 w 9"/>
                <a:gd name="T41" fmla="*/ 0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34"/>
                <a:gd name="T65" fmla="*/ 9 w 9"/>
                <a:gd name="T66" fmla="*/ 34 h 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34">
                  <a:moveTo>
                    <a:pt x="0" y="21"/>
                  </a:moveTo>
                  <a:lnTo>
                    <a:pt x="0" y="17"/>
                  </a:lnTo>
                  <a:lnTo>
                    <a:pt x="1" y="10"/>
                  </a:lnTo>
                  <a:lnTo>
                    <a:pt x="2" y="5"/>
                  </a:lnTo>
                  <a:lnTo>
                    <a:pt x="2" y="2"/>
                  </a:lnTo>
                  <a:lnTo>
                    <a:pt x="4" y="0"/>
                  </a:lnTo>
                  <a:lnTo>
                    <a:pt x="5" y="0"/>
                  </a:lnTo>
                  <a:lnTo>
                    <a:pt x="5" y="6"/>
                  </a:lnTo>
                  <a:lnTo>
                    <a:pt x="6" y="14"/>
                  </a:lnTo>
                  <a:lnTo>
                    <a:pt x="8" y="21"/>
                  </a:lnTo>
                  <a:lnTo>
                    <a:pt x="9" y="27"/>
                  </a:lnTo>
                  <a:lnTo>
                    <a:pt x="9" y="28"/>
                  </a:lnTo>
                  <a:lnTo>
                    <a:pt x="9" y="30"/>
                  </a:lnTo>
                  <a:lnTo>
                    <a:pt x="9" y="32"/>
                  </a:lnTo>
                  <a:lnTo>
                    <a:pt x="8" y="34"/>
                  </a:lnTo>
                  <a:lnTo>
                    <a:pt x="7" y="33"/>
                  </a:lnTo>
                  <a:lnTo>
                    <a:pt x="5" y="30"/>
                  </a:lnTo>
                  <a:lnTo>
                    <a:pt x="2" y="26"/>
                  </a:lnTo>
                  <a:lnTo>
                    <a:pt x="0" y="2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0" name="Freeform 173"/>
            <p:cNvSpPr>
              <a:spLocks/>
            </p:cNvSpPr>
            <p:nvPr/>
          </p:nvSpPr>
          <p:spPr bwMode="auto">
            <a:xfrm>
              <a:off x="5294" y="3326"/>
              <a:ext cx="21" cy="10"/>
            </a:xfrm>
            <a:custGeom>
              <a:avLst/>
              <a:gdLst>
                <a:gd name="T0" fmla="*/ 1 w 42"/>
                <a:gd name="T1" fmla="*/ 0 h 19"/>
                <a:gd name="T2" fmla="*/ 1 w 42"/>
                <a:gd name="T3" fmla="*/ 1 h 19"/>
                <a:gd name="T4" fmla="*/ 1 w 42"/>
                <a:gd name="T5" fmla="*/ 1 h 19"/>
                <a:gd name="T6" fmla="*/ 1 w 42"/>
                <a:gd name="T7" fmla="*/ 1 h 19"/>
                <a:gd name="T8" fmla="*/ 0 w 42"/>
                <a:gd name="T9" fmla="*/ 1 h 19"/>
                <a:gd name="T10" fmla="*/ 1 w 42"/>
                <a:gd name="T11" fmla="*/ 1 h 19"/>
                <a:gd name="T12" fmla="*/ 1 w 42"/>
                <a:gd name="T13" fmla="*/ 1 h 19"/>
                <a:gd name="T14" fmla="*/ 1 w 42"/>
                <a:gd name="T15" fmla="*/ 1 h 19"/>
                <a:gd name="T16" fmla="*/ 1 w 42"/>
                <a:gd name="T17" fmla="*/ 1 h 19"/>
                <a:gd name="T18" fmla="*/ 1 w 42"/>
                <a:gd name="T19" fmla="*/ 1 h 19"/>
                <a:gd name="T20" fmla="*/ 1 w 42"/>
                <a:gd name="T21" fmla="*/ 1 h 19"/>
                <a:gd name="T22" fmla="*/ 1 w 42"/>
                <a:gd name="T23" fmla="*/ 1 h 19"/>
                <a:gd name="T24" fmla="*/ 1 w 42"/>
                <a:gd name="T25" fmla="*/ 1 h 19"/>
                <a:gd name="T26" fmla="*/ 1 w 42"/>
                <a:gd name="T27" fmla="*/ 1 h 19"/>
                <a:gd name="T28" fmla="*/ 1 w 42"/>
                <a:gd name="T29" fmla="*/ 1 h 19"/>
                <a:gd name="T30" fmla="*/ 1 w 42"/>
                <a:gd name="T31" fmla="*/ 1 h 19"/>
                <a:gd name="T32" fmla="*/ 1 w 42"/>
                <a:gd name="T33" fmla="*/ 1 h 19"/>
                <a:gd name="T34" fmla="*/ 1 w 42"/>
                <a:gd name="T35" fmla="*/ 1 h 19"/>
                <a:gd name="T36" fmla="*/ 1 w 42"/>
                <a:gd name="T37" fmla="*/ 1 h 19"/>
                <a:gd name="T38" fmla="*/ 1 w 42"/>
                <a:gd name="T39" fmla="*/ 1 h 19"/>
                <a:gd name="T40" fmla="*/ 1 w 42"/>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19"/>
                <a:gd name="T65" fmla="*/ 42 w 4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19">
                  <a:moveTo>
                    <a:pt x="21" y="0"/>
                  </a:moveTo>
                  <a:lnTo>
                    <a:pt x="13" y="2"/>
                  </a:lnTo>
                  <a:lnTo>
                    <a:pt x="6" y="6"/>
                  </a:lnTo>
                  <a:lnTo>
                    <a:pt x="1" y="9"/>
                  </a:lnTo>
                  <a:lnTo>
                    <a:pt x="0" y="11"/>
                  </a:lnTo>
                  <a:lnTo>
                    <a:pt x="1" y="14"/>
                  </a:lnTo>
                  <a:lnTo>
                    <a:pt x="6" y="16"/>
                  </a:lnTo>
                  <a:lnTo>
                    <a:pt x="12" y="18"/>
                  </a:lnTo>
                  <a:lnTo>
                    <a:pt x="19" y="19"/>
                  </a:lnTo>
                  <a:lnTo>
                    <a:pt x="27" y="18"/>
                  </a:lnTo>
                  <a:lnTo>
                    <a:pt x="34" y="16"/>
                  </a:lnTo>
                  <a:lnTo>
                    <a:pt x="39" y="14"/>
                  </a:lnTo>
                  <a:lnTo>
                    <a:pt x="42" y="11"/>
                  </a:lnTo>
                  <a:lnTo>
                    <a:pt x="37" y="10"/>
                  </a:lnTo>
                  <a:lnTo>
                    <a:pt x="28" y="10"/>
                  </a:lnTo>
                  <a:lnTo>
                    <a:pt x="18" y="10"/>
                  </a:lnTo>
                  <a:lnTo>
                    <a:pt x="13" y="9"/>
                  </a:lnTo>
                  <a:lnTo>
                    <a:pt x="14" y="7"/>
                  </a:lnTo>
                  <a:lnTo>
                    <a:pt x="18" y="5"/>
                  </a:lnTo>
                  <a:lnTo>
                    <a:pt x="20" y="2"/>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1" name="Freeform 174"/>
            <p:cNvSpPr>
              <a:spLocks/>
            </p:cNvSpPr>
            <p:nvPr/>
          </p:nvSpPr>
          <p:spPr bwMode="auto">
            <a:xfrm>
              <a:off x="5246" y="3177"/>
              <a:ext cx="37" cy="128"/>
            </a:xfrm>
            <a:custGeom>
              <a:avLst/>
              <a:gdLst>
                <a:gd name="T0" fmla="*/ 1 w 73"/>
                <a:gd name="T1" fmla="*/ 1 h 254"/>
                <a:gd name="T2" fmla="*/ 1 w 73"/>
                <a:gd name="T3" fmla="*/ 1 h 254"/>
                <a:gd name="T4" fmla="*/ 1 w 73"/>
                <a:gd name="T5" fmla="*/ 1 h 254"/>
                <a:gd name="T6" fmla="*/ 1 w 73"/>
                <a:gd name="T7" fmla="*/ 1 h 254"/>
                <a:gd name="T8" fmla="*/ 1 w 73"/>
                <a:gd name="T9" fmla="*/ 1 h 254"/>
                <a:gd name="T10" fmla="*/ 1 w 73"/>
                <a:gd name="T11" fmla="*/ 1 h 254"/>
                <a:gd name="T12" fmla="*/ 1 w 73"/>
                <a:gd name="T13" fmla="*/ 1 h 254"/>
                <a:gd name="T14" fmla="*/ 1 w 73"/>
                <a:gd name="T15" fmla="*/ 1 h 254"/>
                <a:gd name="T16" fmla="*/ 1 w 73"/>
                <a:gd name="T17" fmla="*/ 1 h 254"/>
                <a:gd name="T18" fmla="*/ 1 w 73"/>
                <a:gd name="T19" fmla="*/ 1 h 254"/>
                <a:gd name="T20" fmla="*/ 0 w 73"/>
                <a:gd name="T21" fmla="*/ 1 h 254"/>
                <a:gd name="T22" fmla="*/ 1 w 73"/>
                <a:gd name="T23" fmla="*/ 1 h 254"/>
                <a:gd name="T24" fmla="*/ 1 w 73"/>
                <a:gd name="T25" fmla="*/ 1 h 254"/>
                <a:gd name="T26" fmla="*/ 1 w 73"/>
                <a:gd name="T27" fmla="*/ 1 h 254"/>
                <a:gd name="T28" fmla="*/ 1 w 73"/>
                <a:gd name="T29" fmla="*/ 1 h 254"/>
                <a:gd name="T30" fmla="*/ 1 w 73"/>
                <a:gd name="T31" fmla="*/ 1 h 254"/>
                <a:gd name="T32" fmla="*/ 1 w 73"/>
                <a:gd name="T33" fmla="*/ 1 h 254"/>
                <a:gd name="T34" fmla="*/ 1 w 73"/>
                <a:gd name="T35" fmla="*/ 1 h 254"/>
                <a:gd name="T36" fmla="*/ 1 w 73"/>
                <a:gd name="T37" fmla="*/ 1 h 254"/>
                <a:gd name="T38" fmla="*/ 1 w 73"/>
                <a:gd name="T39" fmla="*/ 1 h 254"/>
                <a:gd name="T40" fmla="*/ 1 w 73"/>
                <a:gd name="T41" fmla="*/ 1 h 254"/>
                <a:gd name="T42" fmla="*/ 1 w 73"/>
                <a:gd name="T43" fmla="*/ 1 h 254"/>
                <a:gd name="T44" fmla="*/ 1 w 73"/>
                <a:gd name="T45" fmla="*/ 1 h 254"/>
                <a:gd name="T46" fmla="*/ 1 w 73"/>
                <a:gd name="T47" fmla="*/ 1 h 254"/>
                <a:gd name="T48" fmla="*/ 1 w 73"/>
                <a:gd name="T49" fmla="*/ 1 h 254"/>
                <a:gd name="T50" fmla="*/ 1 w 73"/>
                <a:gd name="T51" fmla="*/ 1 h 254"/>
                <a:gd name="T52" fmla="*/ 1 w 73"/>
                <a:gd name="T53" fmla="*/ 1 h 254"/>
                <a:gd name="T54" fmla="*/ 1 w 73"/>
                <a:gd name="T55" fmla="*/ 1 h 254"/>
                <a:gd name="T56" fmla="*/ 1 w 73"/>
                <a:gd name="T57" fmla="*/ 1 h 254"/>
                <a:gd name="T58" fmla="*/ 1 w 73"/>
                <a:gd name="T59" fmla="*/ 1 h 254"/>
                <a:gd name="T60" fmla="*/ 1 w 73"/>
                <a:gd name="T61" fmla="*/ 1 h 254"/>
                <a:gd name="T62" fmla="*/ 1 w 73"/>
                <a:gd name="T63" fmla="*/ 1 h 254"/>
                <a:gd name="T64" fmla="*/ 1 w 73"/>
                <a:gd name="T65" fmla="*/ 1 h 254"/>
                <a:gd name="T66" fmla="*/ 1 w 73"/>
                <a:gd name="T67" fmla="*/ 1 h 254"/>
                <a:gd name="T68" fmla="*/ 1 w 73"/>
                <a:gd name="T69" fmla="*/ 1 h 254"/>
                <a:gd name="T70" fmla="*/ 1 w 73"/>
                <a:gd name="T71" fmla="*/ 1 h 2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
                <a:gd name="T109" fmla="*/ 0 h 254"/>
                <a:gd name="T110" fmla="*/ 73 w 73"/>
                <a:gd name="T111" fmla="*/ 254 h 2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 h="254">
                  <a:moveTo>
                    <a:pt x="71" y="0"/>
                  </a:moveTo>
                  <a:lnTo>
                    <a:pt x="69" y="1"/>
                  </a:lnTo>
                  <a:lnTo>
                    <a:pt x="64" y="3"/>
                  </a:lnTo>
                  <a:lnTo>
                    <a:pt x="60" y="6"/>
                  </a:lnTo>
                  <a:lnTo>
                    <a:pt x="56" y="7"/>
                  </a:lnTo>
                  <a:lnTo>
                    <a:pt x="55" y="7"/>
                  </a:lnTo>
                  <a:lnTo>
                    <a:pt x="53" y="7"/>
                  </a:lnTo>
                  <a:lnTo>
                    <a:pt x="52" y="6"/>
                  </a:lnTo>
                  <a:lnTo>
                    <a:pt x="50" y="4"/>
                  </a:lnTo>
                  <a:lnTo>
                    <a:pt x="48" y="4"/>
                  </a:lnTo>
                  <a:lnTo>
                    <a:pt x="47" y="4"/>
                  </a:lnTo>
                  <a:lnTo>
                    <a:pt x="43" y="4"/>
                  </a:lnTo>
                  <a:lnTo>
                    <a:pt x="39" y="4"/>
                  </a:lnTo>
                  <a:lnTo>
                    <a:pt x="35" y="4"/>
                  </a:lnTo>
                  <a:lnTo>
                    <a:pt x="31" y="4"/>
                  </a:lnTo>
                  <a:lnTo>
                    <a:pt x="25" y="4"/>
                  </a:lnTo>
                  <a:lnTo>
                    <a:pt x="18" y="3"/>
                  </a:ln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0" y="141"/>
                  </a:lnTo>
                  <a:lnTo>
                    <a:pt x="30" y="147"/>
                  </a:lnTo>
                  <a:lnTo>
                    <a:pt x="30" y="154"/>
                  </a:lnTo>
                  <a:lnTo>
                    <a:pt x="31" y="158"/>
                  </a:lnTo>
                  <a:lnTo>
                    <a:pt x="32" y="160"/>
                  </a:lnTo>
                  <a:lnTo>
                    <a:pt x="32" y="163"/>
                  </a:lnTo>
                  <a:lnTo>
                    <a:pt x="32" y="167"/>
                  </a:lnTo>
                  <a:lnTo>
                    <a:pt x="32" y="171"/>
                  </a:lnTo>
                  <a:lnTo>
                    <a:pt x="32" y="172"/>
                  </a:lnTo>
                  <a:lnTo>
                    <a:pt x="32" y="175"/>
                  </a:lnTo>
                  <a:lnTo>
                    <a:pt x="32" y="176"/>
                  </a:lnTo>
                  <a:lnTo>
                    <a:pt x="31" y="177"/>
                  </a:lnTo>
                  <a:lnTo>
                    <a:pt x="31" y="181"/>
                  </a:lnTo>
                  <a:lnTo>
                    <a:pt x="29" y="187"/>
                  </a:lnTo>
                  <a:lnTo>
                    <a:pt x="26" y="195"/>
                  </a:lnTo>
                  <a:lnTo>
                    <a:pt x="23" y="206"/>
                  </a:lnTo>
                  <a:lnTo>
                    <a:pt x="22" y="208"/>
                  </a:lnTo>
                  <a:lnTo>
                    <a:pt x="19" y="214"/>
                  </a:lnTo>
                  <a:lnTo>
                    <a:pt x="17" y="221"/>
                  </a:lnTo>
                  <a:lnTo>
                    <a:pt x="16" y="229"/>
                  </a:lnTo>
                  <a:lnTo>
                    <a:pt x="16" y="237"/>
                  </a:lnTo>
                  <a:lnTo>
                    <a:pt x="18" y="245"/>
                  </a:lnTo>
                  <a:lnTo>
                    <a:pt x="25" y="251"/>
                  </a:lnTo>
                  <a:lnTo>
                    <a:pt x="37" y="254"/>
                  </a:lnTo>
                  <a:lnTo>
                    <a:pt x="49" y="253"/>
                  </a:lnTo>
                  <a:lnTo>
                    <a:pt x="57" y="245"/>
                  </a:lnTo>
                  <a:lnTo>
                    <a:pt x="62" y="231"/>
                  </a:lnTo>
                  <a:lnTo>
                    <a:pt x="64" y="213"/>
                  </a:lnTo>
                  <a:lnTo>
                    <a:pt x="67" y="197"/>
                  </a:lnTo>
                  <a:lnTo>
                    <a:pt x="69" y="179"/>
                  </a:lnTo>
                  <a:lnTo>
                    <a:pt x="71" y="164"/>
                  </a:lnTo>
                  <a:lnTo>
                    <a:pt x="70" y="153"/>
                  </a:lnTo>
                  <a:lnTo>
                    <a:pt x="68" y="145"/>
                  </a:lnTo>
                  <a:lnTo>
                    <a:pt x="67" y="136"/>
                  </a:lnTo>
                  <a:lnTo>
                    <a:pt x="67" y="126"/>
                  </a:lnTo>
                  <a:lnTo>
                    <a:pt x="68" y="116"/>
                  </a:lnTo>
                  <a:lnTo>
                    <a:pt x="69" y="100"/>
                  </a:lnTo>
                  <a:lnTo>
                    <a:pt x="72" y="76"/>
                  </a:lnTo>
                  <a:lnTo>
                    <a:pt x="73" y="52"/>
                  </a:lnTo>
                  <a:lnTo>
                    <a:pt x="73" y="37"/>
                  </a:lnTo>
                  <a:lnTo>
                    <a:pt x="72" y="27"/>
                  </a:lnTo>
                  <a:lnTo>
                    <a:pt x="71" y="18"/>
                  </a:lnTo>
                  <a:lnTo>
                    <a:pt x="71" y="9"/>
                  </a:lnTo>
                  <a:lnTo>
                    <a:pt x="7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2" name="Freeform 175"/>
            <p:cNvSpPr>
              <a:spLocks/>
            </p:cNvSpPr>
            <p:nvPr/>
          </p:nvSpPr>
          <p:spPr bwMode="auto">
            <a:xfrm>
              <a:off x="5287" y="3160"/>
              <a:ext cx="39" cy="167"/>
            </a:xfrm>
            <a:custGeom>
              <a:avLst/>
              <a:gdLst>
                <a:gd name="T0" fmla="*/ 0 w 79"/>
                <a:gd name="T1" fmla="*/ 0 h 335"/>
                <a:gd name="T2" fmla="*/ 0 w 79"/>
                <a:gd name="T3" fmla="*/ 0 h 335"/>
                <a:gd name="T4" fmla="*/ 0 w 79"/>
                <a:gd name="T5" fmla="*/ 0 h 335"/>
                <a:gd name="T6" fmla="*/ 0 w 79"/>
                <a:gd name="T7" fmla="*/ 0 h 335"/>
                <a:gd name="T8" fmla="*/ 0 w 79"/>
                <a:gd name="T9" fmla="*/ 0 h 335"/>
                <a:gd name="T10" fmla="*/ 0 w 79"/>
                <a:gd name="T11" fmla="*/ 0 h 335"/>
                <a:gd name="T12" fmla="*/ 0 w 79"/>
                <a:gd name="T13" fmla="*/ 0 h 335"/>
                <a:gd name="T14" fmla="*/ 0 w 79"/>
                <a:gd name="T15" fmla="*/ 0 h 335"/>
                <a:gd name="T16" fmla="*/ 0 w 79"/>
                <a:gd name="T17" fmla="*/ 0 h 335"/>
                <a:gd name="T18" fmla="*/ 0 w 79"/>
                <a:gd name="T19" fmla="*/ 0 h 335"/>
                <a:gd name="T20" fmla="*/ 0 w 79"/>
                <a:gd name="T21" fmla="*/ 0 h 335"/>
                <a:gd name="T22" fmla="*/ 0 w 79"/>
                <a:gd name="T23" fmla="*/ 0 h 335"/>
                <a:gd name="T24" fmla="*/ 0 w 79"/>
                <a:gd name="T25" fmla="*/ 0 h 335"/>
                <a:gd name="T26" fmla="*/ 0 w 79"/>
                <a:gd name="T27" fmla="*/ 0 h 335"/>
                <a:gd name="T28" fmla="*/ 0 w 79"/>
                <a:gd name="T29" fmla="*/ 0 h 335"/>
                <a:gd name="T30" fmla="*/ 0 w 79"/>
                <a:gd name="T31" fmla="*/ 0 h 335"/>
                <a:gd name="T32" fmla="*/ 0 w 79"/>
                <a:gd name="T33" fmla="*/ 0 h 335"/>
                <a:gd name="T34" fmla="*/ 0 w 79"/>
                <a:gd name="T35" fmla="*/ 0 h 335"/>
                <a:gd name="T36" fmla="*/ 0 w 79"/>
                <a:gd name="T37" fmla="*/ 0 h 335"/>
                <a:gd name="T38" fmla="*/ 0 w 79"/>
                <a:gd name="T39" fmla="*/ 0 h 335"/>
                <a:gd name="T40" fmla="*/ 0 w 79"/>
                <a:gd name="T41" fmla="*/ 0 h 335"/>
                <a:gd name="T42" fmla="*/ 0 w 79"/>
                <a:gd name="T43" fmla="*/ 0 h 335"/>
                <a:gd name="T44" fmla="*/ 0 w 79"/>
                <a:gd name="T45" fmla="*/ 0 h 335"/>
                <a:gd name="T46" fmla="*/ 0 w 79"/>
                <a:gd name="T47" fmla="*/ 0 h 335"/>
                <a:gd name="T48" fmla="*/ 0 w 79"/>
                <a:gd name="T49" fmla="*/ 0 h 335"/>
                <a:gd name="T50" fmla="*/ 0 w 79"/>
                <a:gd name="T51" fmla="*/ 0 h 335"/>
                <a:gd name="T52" fmla="*/ 0 w 79"/>
                <a:gd name="T53" fmla="*/ 0 h 335"/>
                <a:gd name="T54" fmla="*/ 0 w 79"/>
                <a:gd name="T55" fmla="*/ 0 h 335"/>
                <a:gd name="T56" fmla="*/ 0 w 79"/>
                <a:gd name="T57" fmla="*/ 0 h 335"/>
                <a:gd name="T58" fmla="*/ 0 w 79"/>
                <a:gd name="T59" fmla="*/ 0 h 335"/>
                <a:gd name="T60" fmla="*/ 0 w 79"/>
                <a:gd name="T61" fmla="*/ 0 h 335"/>
                <a:gd name="T62" fmla="*/ 0 w 79"/>
                <a:gd name="T63" fmla="*/ 0 h 335"/>
                <a:gd name="T64" fmla="*/ 0 w 79"/>
                <a:gd name="T65" fmla="*/ 0 h 335"/>
                <a:gd name="T66" fmla="*/ 0 w 79"/>
                <a:gd name="T67" fmla="*/ 0 h 335"/>
                <a:gd name="T68" fmla="*/ 0 w 79"/>
                <a:gd name="T69" fmla="*/ 0 h 335"/>
                <a:gd name="T70" fmla="*/ 0 w 79"/>
                <a:gd name="T71" fmla="*/ 0 h 3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
                <a:gd name="T109" fmla="*/ 0 h 335"/>
                <a:gd name="T110" fmla="*/ 79 w 79"/>
                <a:gd name="T111" fmla="*/ 335 h 3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 h="335">
                  <a:moveTo>
                    <a:pt x="79" y="0"/>
                  </a:moveTo>
                  <a:lnTo>
                    <a:pt x="74" y="1"/>
                  </a:lnTo>
                  <a:lnTo>
                    <a:pt x="67" y="4"/>
                  </a:lnTo>
                  <a:lnTo>
                    <a:pt x="58" y="7"/>
                  </a:lnTo>
                  <a:lnTo>
                    <a:pt x="48" y="12"/>
                  </a:lnTo>
                  <a:lnTo>
                    <a:pt x="36" y="15"/>
                  </a:lnTo>
                  <a:lnTo>
                    <a:pt x="25" y="20"/>
                  </a:lnTo>
                  <a:lnTo>
                    <a:pt x="14" y="23"/>
                  </a:lnTo>
                  <a:lnTo>
                    <a:pt x="5" y="27"/>
                  </a:lnTo>
                  <a:lnTo>
                    <a:pt x="5" y="28"/>
                  </a:lnTo>
                  <a:lnTo>
                    <a:pt x="5" y="30"/>
                  </a:lnTo>
                  <a:lnTo>
                    <a:pt x="5" y="31"/>
                  </a:lnTo>
                  <a:lnTo>
                    <a:pt x="5" y="34"/>
                  </a:lnTo>
                  <a:lnTo>
                    <a:pt x="3" y="44"/>
                  </a:lnTo>
                  <a:lnTo>
                    <a:pt x="2" y="54"/>
                  </a:lnTo>
                  <a:lnTo>
                    <a:pt x="0" y="68"/>
                  </a:lnTo>
                  <a:lnTo>
                    <a:pt x="0" y="84"/>
                  </a:lnTo>
                  <a:lnTo>
                    <a:pt x="3" y="115"/>
                  </a:lnTo>
                  <a:lnTo>
                    <a:pt x="7" y="147"/>
                  </a:lnTo>
                  <a:lnTo>
                    <a:pt x="11" y="176"/>
                  </a:lnTo>
                  <a:lnTo>
                    <a:pt x="14" y="198"/>
                  </a:lnTo>
                  <a:lnTo>
                    <a:pt x="17" y="215"/>
                  </a:lnTo>
                  <a:lnTo>
                    <a:pt x="18" y="234"/>
                  </a:lnTo>
                  <a:lnTo>
                    <a:pt x="18" y="249"/>
                  </a:lnTo>
                  <a:lnTo>
                    <a:pt x="15" y="260"/>
                  </a:lnTo>
                  <a:lnTo>
                    <a:pt x="13" y="269"/>
                  </a:lnTo>
                  <a:lnTo>
                    <a:pt x="11" y="276"/>
                  </a:lnTo>
                  <a:lnTo>
                    <a:pt x="10" y="283"/>
                  </a:lnTo>
                  <a:lnTo>
                    <a:pt x="10" y="287"/>
                  </a:lnTo>
                  <a:lnTo>
                    <a:pt x="11" y="290"/>
                  </a:lnTo>
                  <a:lnTo>
                    <a:pt x="11" y="292"/>
                  </a:lnTo>
                  <a:lnTo>
                    <a:pt x="11" y="296"/>
                  </a:lnTo>
                  <a:lnTo>
                    <a:pt x="11" y="299"/>
                  </a:lnTo>
                  <a:lnTo>
                    <a:pt x="10" y="302"/>
                  </a:lnTo>
                  <a:lnTo>
                    <a:pt x="10" y="304"/>
                  </a:lnTo>
                  <a:lnTo>
                    <a:pt x="9" y="307"/>
                  </a:lnTo>
                  <a:lnTo>
                    <a:pt x="9" y="310"/>
                  </a:lnTo>
                  <a:lnTo>
                    <a:pt x="9" y="313"/>
                  </a:lnTo>
                  <a:lnTo>
                    <a:pt x="10" y="319"/>
                  </a:lnTo>
                  <a:lnTo>
                    <a:pt x="11" y="325"/>
                  </a:lnTo>
                  <a:lnTo>
                    <a:pt x="12" y="329"/>
                  </a:lnTo>
                  <a:lnTo>
                    <a:pt x="13" y="333"/>
                  </a:lnTo>
                  <a:lnTo>
                    <a:pt x="17" y="334"/>
                  </a:lnTo>
                  <a:lnTo>
                    <a:pt x="19" y="335"/>
                  </a:lnTo>
                  <a:lnTo>
                    <a:pt x="22" y="335"/>
                  </a:lnTo>
                  <a:lnTo>
                    <a:pt x="28" y="334"/>
                  </a:lnTo>
                  <a:lnTo>
                    <a:pt x="36" y="333"/>
                  </a:lnTo>
                  <a:lnTo>
                    <a:pt x="45" y="332"/>
                  </a:lnTo>
                  <a:lnTo>
                    <a:pt x="52" y="332"/>
                  </a:lnTo>
                  <a:lnTo>
                    <a:pt x="57" y="333"/>
                  </a:lnTo>
                  <a:lnTo>
                    <a:pt x="61" y="332"/>
                  </a:lnTo>
                  <a:lnTo>
                    <a:pt x="64" y="328"/>
                  </a:lnTo>
                  <a:lnTo>
                    <a:pt x="64" y="322"/>
                  </a:lnTo>
                  <a:lnTo>
                    <a:pt x="61" y="316"/>
                  </a:lnTo>
                  <a:lnTo>
                    <a:pt x="59" y="306"/>
                  </a:lnTo>
                  <a:lnTo>
                    <a:pt x="56" y="298"/>
                  </a:lnTo>
                  <a:lnTo>
                    <a:pt x="53" y="291"/>
                  </a:lnTo>
                  <a:lnTo>
                    <a:pt x="52" y="282"/>
                  </a:lnTo>
                  <a:lnTo>
                    <a:pt x="50" y="273"/>
                  </a:lnTo>
                  <a:lnTo>
                    <a:pt x="49" y="264"/>
                  </a:lnTo>
                  <a:lnTo>
                    <a:pt x="48" y="258"/>
                  </a:lnTo>
                  <a:lnTo>
                    <a:pt x="49" y="246"/>
                  </a:lnTo>
                  <a:lnTo>
                    <a:pt x="51" y="226"/>
                  </a:lnTo>
                  <a:lnTo>
                    <a:pt x="55" y="203"/>
                  </a:lnTo>
                  <a:lnTo>
                    <a:pt x="57" y="184"/>
                  </a:lnTo>
                  <a:lnTo>
                    <a:pt x="60" y="160"/>
                  </a:lnTo>
                  <a:lnTo>
                    <a:pt x="66" y="127"/>
                  </a:lnTo>
                  <a:lnTo>
                    <a:pt x="72" y="92"/>
                  </a:lnTo>
                  <a:lnTo>
                    <a:pt x="74" y="69"/>
                  </a:lnTo>
                  <a:lnTo>
                    <a:pt x="74" y="52"/>
                  </a:lnTo>
                  <a:lnTo>
                    <a:pt x="75" y="31"/>
                  </a:lnTo>
                  <a:lnTo>
                    <a:pt x="78" y="12"/>
                  </a:lnTo>
                  <a:lnTo>
                    <a:pt x="79"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3" name="Freeform 176"/>
            <p:cNvSpPr>
              <a:spLocks/>
            </p:cNvSpPr>
            <p:nvPr/>
          </p:nvSpPr>
          <p:spPr bwMode="auto">
            <a:xfrm>
              <a:off x="5253" y="2716"/>
              <a:ext cx="62" cy="151"/>
            </a:xfrm>
            <a:custGeom>
              <a:avLst/>
              <a:gdLst>
                <a:gd name="T0" fmla="*/ 0 w 126"/>
                <a:gd name="T1" fmla="*/ 1 h 300"/>
                <a:gd name="T2" fmla="*/ 0 w 126"/>
                <a:gd name="T3" fmla="*/ 1 h 300"/>
                <a:gd name="T4" fmla="*/ 0 w 126"/>
                <a:gd name="T5" fmla="*/ 1 h 300"/>
                <a:gd name="T6" fmla="*/ 0 w 126"/>
                <a:gd name="T7" fmla="*/ 1 h 300"/>
                <a:gd name="T8" fmla="*/ 0 w 126"/>
                <a:gd name="T9" fmla="*/ 1 h 300"/>
                <a:gd name="T10" fmla="*/ 0 w 126"/>
                <a:gd name="T11" fmla="*/ 1 h 300"/>
                <a:gd name="T12" fmla="*/ 0 w 126"/>
                <a:gd name="T13" fmla="*/ 1 h 300"/>
                <a:gd name="T14" fmla="*/ 0 w 126"/>
                <a:gd name="T15" fmla="*/ 1 h 300"/>
                <a:gd name="T16" fmla="*/ 0 w 126"/>
                <a:gd name="T17" fmla="*/ 1 h 300"/>
                <a:gd name="T18" fmla="*/ 0 w 126"/>
                <a:gd name="T19" fmla="*/ 1 h 300"/>
                <a:gd name="T20" fmla="*/ 0 w 126"/>
                <a:gd name="T21" fmla="*/ 1 h 300"/>
                <a:gd name="T22" fmla="*/ 0 w 126"/>
                <a:gd name="T23" fmla="*/ 1 h 300"/>
                <a:gd name="T24" fmla="*/ 0 w 126"/>
                <a:gd name="T25" fmla="*/ 1 h 300"/>
                <a:gd name="T26" fmla="*/ 0 w 126"/>
                <a:gd name="T27" fmla="*/ 1 h 300"/>
                <a:gd name="T28" fmla="*/ 0 w 126"/>
                <a:gd name="T29" fmla="*/ 1 h 300"/>
                <a:gd name="T30" fmla="*/ 0 w 126"/>
                <a:gd name="T31" fmla="*/ 1 h 300"/>
                <a:gd name="T32" fmla="*/ 0 w 126"/>
                <a:gd name="T33" fmla="*/ 1 h 300"/>
                <a:gd name="T34" fmla="*/ 0 w 126"/>
                <a:gd name="T35" fmla="*/ 1 h 300"/>
                <a:gd name="T36" fmla="*/ 0 w 126"/>
                <a:gd name="T37" fmla="*/ 1 h 300"/>
                <a:gd name="T38" fmla="*/ 0 w 126"/>
                <a:gd name="T39" fmla="*/ 1 h 300"/>
                <a:gd name="T40" fmla="*/ 0 w 126"/>
                <a:gd name="T41" fmla="*/ 1 h 300"/>
                <a:gd name="T42" fmla="*/ 0 w 126"/>
                <a:gd name="T43" fmla="*/ 1 h 300"/>
                <a:gd name="T44" fmla="*/ 0 w 126"/>
                <a:gd name="T45" fmla="*/ 1 h 300"/>
                <a:gd name="T46" fmla="*/ 0 w 126"/>
                <a:gd name="T47" fmla="*/ 1 h 300"/>
                <a:gd name="T48" fmla="*/ 0 w 126"/>
                <a:gd name="T49" fmla="*/ 1 h 300"/>
                <a:gd name="T50" fmla="*/ 0 w 126"/>
                <a:gd name="T51" fmla="*/ 1 h 300"/>
                <a:gd name="T52" fmla="*/ 0 w 126"/>
                <a:gd name="T53" fmla="*/ 1 h 300"/>
                <a:gd name="T54" fmla="*/ 0 w 126"/>
                <a:gd name="T55" fmla="*/ 1 h 300"/>
                <a:gd name="T56" fmla="*/ 0 w 126"/>
                <a:gd name="T57" fmla="*/ 1 h 300"/>
                <a:gd name="T58" fmla="*/ 0 w 126"/>
                <a:gd name="T59" fmla="*/ 1 h 300"/>
                <a:gd name="T60" fmla="*/ 0 w 126"/>
                <a:gd name="T61" fmla="*/ 1 h 300"/>
                <a:gd name="T62" fmla="*/ 0 w 126"/>
                <a:gd name="T63" fmla="*/ 1 h 300"/>
                <a:gd name="T64" fmla="*/ 0 w 126"/>
                <a:gd name="T65" fmla="*/ 1 h 300"/>
                <a:gd name="T66" fmla="*/ 0 w 126"/>
                <a:gd name="T67" fmla="*/ 1 h 300"/>
                <a:gd name="T68" fmla="*/ 0 w 126"/>
                <a:gd name="T69" fmla="*/ 1 h 300"/>
                <a:gd name="T70" fmla="*/ 0 w 126"/>
                <a:gd name="T71" fmla="*/ 1 h 300"/>
                <a:gd name="T72" fmla="*/ 0 w 126"/>
                <a:gd name="T73" fmla="*/ 1 h 300"/>
                <a:gd name="T74" fmla="*/ 0 w 126"/>
                <a:gd name="T75" fmla="*/ 1 h 300"/>
                <a:gd name="T76" fmla="*/ 0 w 126"/>
                <a:gd name="T77" fmla="*/ 1 h 300"/>
                <a:gd name="T78" fmla="*/ 0 w 126"/>
                <a:gd name="T79" fmla="*/ 1 h 300"/>
                <a:gd name="T80" fmla="*/ 0 w 126"/>
                <a:gd name="T81" fmla="*/ 1 h 300"/>
                <a:gd name="T82" fmla="*/ 0 w 126"/>
                <a:gd name="T83" fmla="*/ 1 h 300"/>
                <a:gd name="T84" fmla="*/ 0 w 126"/>
                <a:gd name="T85" fmla="*/ 1 h 300"/>
                <a:gd name="T86" fmla="*/ 0 w 126"/>
                <a:gd name="T87" fmla="*/ 1 h 300"/>
                <a:gd name="T88" fmla="*/ 0 w 126"/>
                <a:gd name="T89" fmla="*/ 1 h 300"/>
                <a:gd name="T90" fmla="*/ 0 w 126"/>
                <a:gd name="T91" fmla="*/ 1 h 300"/>
                <a:gd name="T92" fmla="*/ 0 w 126"/>
                <a:gd name="T93" fmla="*/ 1 h 300"/>
                <a:gd name="T94" fmla="*/ 0 w 126"/>
                <a:gd name="T95" fmla="*/ 1 h 300"/>
                <a:gd name="T96" fmla="*/ 0 w 126"/>
                <a:gd name="T97" fmla="*/ 1 h 300"/>
                <a:gd name="T98" fmla="*/ 0 w 126"/>
                <a:gd name="T99" fmla="*/ 1 h 300"/>
                <a:gd name="T100" fmla="*/ 0 w 126"/>
                <a:gd name="T101" fmla="*/ 1 h 300"/>
                <a:gd name="T102" fmla="*/ 0 w 126"/>
                <a:gd name="T103" fmla="*/ 1 h 300"/>
                <a:gd name="T104" fmla="*/ 0 w 126"/>
                <a:gd name="T105" fmla="*/ 1 h 300"/>
                <a:gd name="T106" fmla="*/ 0 w 126"/>
                <a:gd name="T107" fmla="*/ 1 h 300"/>
                <a:gd name="T108" fmla="*/ 0 w 126"/>
                <a:gd name="T109" fmla="*/ 1 h 300"/>
                <a:gd name="T110" fmla="*/ 0 w 126"/>
                <a:gd name="T111" fmla="*/ 1 h 30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6"/>
                <a:gd name="T169" fmla="*/ 0 h 300"/>
                <a:gd name="T170" fmla="*/ 126 w 126"/>
                <a:gd name="T171" fmla="*/ 300 h 30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6" h="300">
                  <a:moveTo>
                    <a:pt x="126" y="87"/>
                  </a:moveTo>
                  <a:lnTo>
                    <a:pt x="125" y="92"/>
                  </a:lnTo>
                  <a:lnTo>
                    <a:pt x="124" y="97"/>
                  </a:lnTo>
                  <a:lnTo>
                    <a:pt x="121" y="101"/>
                  </a:lnTo>
                  <a:lnTo>
                    <a:pt x="119" y="104"/>
                  </a:lnTo>
                  <a:lnTo>
                    <a:pt x="118" y="105"/>
                  </a:lnTo>
                  <a:lnTo>
                    <a:pt x="118" y="106"/>
                  </a:lnTo>
                  <a:lnTo>
                    <a:pt x="117" y="106"/>
                  </a:lnTo>
                  <a:lnTo>
                    <a:pt x="116" y="108"/>
                  </a:lnTo>
                  <a:lnTo>
                    <a:pt x="116" y="110"/>
                  </a:lnTo>
                  <a:lnTo>
                    <a:pt x="116" y="113"/>
                  </a:lnTo>
                  <a:lnTo>
                    <a:pt x="114" y="115"/>
                  </a:lnTo>
                  <a:lnTo>
                    <a:pt x="113" y="116"/>
                  </a:lnTo>
                  <a:lnTo>
                    <a:pt x="112" y="117"/>
                  </a:lnTo>
                  <a:lnTo>
                    <a:pt x="111" y="118"/>
                  </a:lnTo>
                  <a:lnTo>
                    <a:pt x="110" y="118"/>
                  </a:lnTo>
                  <a:lnTo>
                    <a:pt x="107" y="117"/>
                  </a:lnTo>
                  <a:lnTo>
                    <a:pt x="107" y="116"/>
                  </a:lnTo>
                  <a:lnTo>
                    <a:pt x="107" y="113"/>
                  </a:lnTo>
                  <a:lnTo>
                    <a:pt x="106" y="117"/>
                  </a:lnTo>
                  <a:lnTo>
                    <a:pt x="103" y="124"/>
                  </a:lnTo>
                  <a:lnTo>
                    <a:pt x="101" y="131"/>
                  </a:lnTo>
                  <a:lnTo>
                    <a:pt x="98" y="136"/>
                  </a:lnTo>
                  <a:lnTo>
                    <a:pt x="97" y="140"/>
                  </a:lnTo>
                  <a:lnTo>
                    <a:pt x="96" y="145"/>
                  </a:lnTo>
                  <a:lnTo>
                    <a:pt x="96" y="151"/>
                  </a:lnTo>
                  <a:lnTo>
                    <a:pt x="97" y="158"/>
                  </a:lnTo>
                  <a:lnTo>
                    <a:pt x="97" y="159"/>
                  </a:lnTo>
                  <a:lnTo>
                    <a:pt x="97" y="160"/>
                  </a:lnTo>
                  <a:lnTo>
                    <a:pt x="97" y="162"/>
                  </a:lnTo>
                  <a:lnTo>
                    <a:pt x="98" y="163"/>
                  </a:lnTo>
                  <a:lnTo>
                    <a:pt x="97" y="166"/>
                  </a:lnTo>
                  <a:lnTo>
                    <a:pt x="96" y="170"/>
                  </a:lnTo>
                  <a:lnTo>
                    <a:pt x="96" y="175"/>
                  </a:lnTo>
                  <a:lnTo>
                    <a:pt x="96" y="181"/>
                  </a:lnTo>
                  <a:lnTo>
                    <a:pt x="94" y="189"/>
                  </a:lnTo>
                  <a:lnTo>
                    <a:pt x="87" y="201"/>
                  </a:lnTo>
                  <a:lnTo>
                    <a:pt x="79" y="215"/>
                  </a:lnTo>
                  <a:lnTo>
                    <a:pt x="73" y="224"/>
                  </a:lnTo>
                  <a:lnTo>
                    <a:pt x="68" y="236"/>
                  </a:lnTo>
                  <a:lnTo>
                    <a:pt x="63" y="253"/>
                  </a:lnTo>
                  <a:lnTo>
                    <a:pt x="57" y="276"/>
                  </a:lnTo>
                  <a:lnTo>
                    <a:pt x="52" y="300"/>
                  </a:lnTo>
                  <a:lnTo>
                    <a:pt x="50" y="292"/>
                  </a:lnTo>
                  <a:lnTo>
                    <a:pt x="45" y="281"/>
                  </a:lnTo>
                  <a:lnTo>
                    <a:pt x="40" y="267"/>
                  </a:lnTo>
                  <a:lnTo>
                    <a:pt x="34" y="251"/>
                  </a:lnTo>
                  <a:lnTo>
                    <a:pt x="28" y="234"/>
                  </a:lnTo>
                  <a:lnTo>
                    <a:pt x="23" y="217"/>
                  </a:lnTo>
                  <a:lnTo>
                    <a:pt x="20" y="201"/>
                  </a:lnTo>
                  <a:lnTo>
                    <a:pt x="18" y="186"/>
                  </a:lnTo>
                  <a:lnTo>
                    <a:pt x="15" y="182"/>
                  </a:lnTo>
                  <a:lnTo>
                    <a:pt x="12" y="176"/>
                  </a:lnTo>
                  <a:lnTo>
                    <a:pt x="10" y="170"/>
                  </a:lnTo>
                  <a:lnTo>
                    <a:pt x="8" y="166"/>
                  </a:lnTo>
                  <a:lnTo>
                    <a:pt x="12" y="156"/>
                  </a:lnTo>
                  <a:lnTo>
                    <a:pt x="14" y="141"/>
                  </a:lnTo>
                  <a:lnTo>
                    <a:pt x="15" y="128"/>
                  </a:lnTo>
                  <a:lnTo>
                    <a:pt x="14" y="116"/>
                  </a:lnTo>
                  <a:lnTo>
                    <a:pt x="14" y="117"/>
                  </a:lnTo>
                  <a:lnTo>
                    <a:pt x="14" y="118"/>
                  </a:lnTo>
                  <a:lnTo>
                    <a:pt x="13" y="118"/>
                  </a:lnTo>
                  <a:lnTo>
                    <a:pt x="12" y="118"/>
                  </a:lnTo>
                  <a:lnTo>
                    <a:pt x="10" y="118"/>
                  </a:lnTo>
                  <a:lnTo>
                    <a:pt x="8" y="117"/>
                  </a:lnTo>
                  <a:lnTo>
                    <a:pt x="8" y="115"/>
                  </a:lnTo>
                  <a:lnTo>
                    <a:pt x="8" y="110"/>
                  </a:lnTo>
                  <a:lnTo>
                    <a:pt x="6" y="106"/>
                  </a:lnTo>
                  <a:lnTo>
                    <a:pt x="5" y="102"/>
                  </a:lnTo>
                  <a:lnTo>
                    <a:pt x="4" y="99"/>
                  </a:lnTo>
                  <a:lnTo>
                    <a:pt x="3" y="97"/>
                  </a:lnTo>
                  <a:lnTo>
                    <a:pt x="2" y="92"/>
                  </a:lnTo>
                  <a:lnTo>
                    <a:pt x="0" y="89"/>
                  </a:lnTo>
                  <a:lnTo>
                    <a:pt x="2" y="86"/>
                  </a:lnTo>
                  <a:lnTo>
                    <a:pt x="3" y="87"/>
                  </a:lnTo>
                  <a:lnTo>
                    <a:pt x="5" y="87"/>
                  </a:lnTo>
                  <a:lnTo>
                    <a:pt x="6" y="86"/>
                  </a:lnTo>
                  <a:lnTo>
                    <a:pt x="7" y="85"/>
                  </a:lnTo>
                  <a:lnTo>
                    <a:pt x="7" y="86"/>
                  </a:lnTo>
                  <a:lnTo>
                    <a:pt x="7" y="87"/>
                  </a:lnTo>
                  <a:lnTo>
                    <a:pt x="6" y="89"/>
                  </a:lnTo>
                  <a:lnTo>
                    <a:pt x="5" y="89"/>
                  </a:lnTo>
                  <a:lnTo>
                    <a:pt x="8" y="86"/>
                  </a:lnTo>
                  <a:lnTo>
                    <a:pt x="11" y="82"/>
                  </a:lnTo>
                  <a:lnTo>
                    <a:pt x="12" y="77"/>
                  </a:lnTo>
                  <a:lnTo>
                    <a:pt x="12" y="71"/>
                  </a:lnTo>
                  <a:lnTo>
                    <a:pt x="12" y="68"/>
                  </a:lnTo>
                  <a:lnTo>
                    <a:pt x="11" y="64"/>
                  </a:lnTo>
                  <a:lnTo>
                    <a:pt x="8" y="61"/>
                  </a:lnTo>
                  <a:lnTo>
                    <a:pt x="7" y="59"/>
                  </a:lnTo>
                  <a:lnTo>
                    <a:pt x="8" y="57"/>
                  </a:lnTo>
                  <a:lnTo>
                    <a:pt x="8" y="56"/>
                  </a:lnTo>
                  <a:lnTo>
                    <a:pt x="10" y="56"/>
                  </a:lnTo>
                  <a:lnTo>
                    <a:pt x="8" y="55"/>
                  </a:lnTo>
                  <a:lnTo>
                    <a:pt x="7" y="55"/>
                  </a:lnTo>
                  <a:lnTo>
                    <a:pt x="10" y="53"/>
                  </a:lnTo>
                  <a:lnTo>
                    <a:pt x="11" y="51"/>
                  </a:lnTo>
                  <a:lnTo>
                    <a:pt x="13" y="47"/>
                  </a:lnTo>
                  <a:lnTo>
                    <a:pt x="14" y="45"/>
                  </a:lnTo>
                  <a:lnTo>
                    <a:pt x="12" y="46"/>
                  </a:lnTo>
                  <a:lnTo>
                    <a:pt x="10" y="47"/>
                  </a:lnTo>
                  <a:lnTo>
                    <a:pt x="6" y="47"/>
                  </a:lnTo>
                  <a:lnTo>
                    <a:pt x="4" y="48"/>
                  </a:lnTo>
                  <a:lnTo>
                    <a:pt x="4" y="46"/>
                  </a:lnTo>
                  <a:lnTo>
                    <a:pt x="7" y="45"/>
                  </a:lnTo>
                  <a:lnTo>
                    <a:pt x="11" y="43"/>
                  </a:lnTo>
                  <a:lnTo>
                    <a:pt x="17" y="39"/>
                  </a:lnTo>
                  <a:lnTo>
                    <a:pt x="21" y="36"/>
                  </a:lnTo>
                  <a:lnTo>
                    <a:pt x="22" y="34"/>
                  </a:lnTo>
                  <a:lnTo>
                    <a:pt x="23" y="33"/>
                  </a:lnTo>
                  <a:lnTo>
                    <a:pt x="25" y="31"/>
                  </a:lnTo>
                  <a:lnTo>
                    <a:pt x="26" y="30"/>
                  </a:lnTo>
                  <a:lnTo>
                    <a:pt x="23" y="31"/>
                  </a:lnTo>
                  <a:lnTo>
                    <a:pt x="22" y="32"/>
                  </a:lnTo>
                  <a:lnTo>
                    <a:pt x="20" y="33"/>
                  </a:lnTo>
                  <a:lnTo>
                    <a:pt x="18" y="33"/>
                  </a:lnTo>
                  <a:lnTo>
                    <a:pt x="20" y="29"/>
                  </a:lnTo>
                  <a:lnTo>
                    <a:pt x="23" y="23"/>
                  </a:lnTo>
                  <a:lnTo>
                    <a:pt x="27" y="17"/>
                  </a:lnTo>
                  <a:lnTo>
                    <a:pt x="31" y="11"/>
                  </a:lnTo>
                  <a:lnTo>
                    <a:pt x="34" y="9"/>
                  </a:lnTo>
                  <a:lnTo>
                    <a:pt x="37" y="8"/>
                  </a:lnTo>
                  <a:lnTo>
                    <a:pt x="40" y="6"/>
                  </a:lnTo>
                  <a:lnTo>
                    <a:pt x="41" y="5"/>
                  </a:lnTo>
                  <a:lnTo>
                    <a:pt x="43" y="7"/>
                  </a:lnTo>
                  <a:lnTo>
                    <a:pt x="45" y="8"/>
                  </a:lnTo>
                  <a:lnTo>
                    <a:pt x="48" y="9"/>
                  </a:lnTo>
                  <a:lnTo>
                    <a:pt x="52" y="9"/>
                  </a:lnTo>
                  <a:lnTo>
                    <a:pt x="50" y="8"/>
                  </a:lnTo>
                  <a:lnTo>
                    <a:pt x="48" y="7"/>
                  </a:lnTo>
                  <a:lnTo>
                    <a:pt x="45" y="6"/>
                  </a:lnTo>
                  <a:lnTo>
                    <a:pt x="44" y="3"/>
                  </a:lnTo>
                  <a:lnTo>
                    <a:pt x="46" y="3"/>
                  </a:lnTo>
                  <a:lnTo>
                    <a:pt x="49" y="5"/>
                  </a:lnTo>
                  <a:lnTo>
                    <a:pt x="51" y="5"/>
                  </a:lnTo>
                  <a:lnTo>
                    <a:pt x="53" y="6"/>
                  </a:lnTo>
                  <a:lnTo>
                    <a:pt x="55" y="6"/>
                  </a:lnTo>
                  <a:lnTo>
                    <a:pt x="56" y="6"/>
                  </a:lnTo>
                  <a:lnTo>
                    <a:pt x="57" y="6"/>
                  </a:lnTo>
                  <a:lnTo>
                    <a:pt x="58" y="6"/>
                  </a:lnTo>
                  <a:lnTo>
                    <a:pt x="58" y="7"/>
                  </a:lnTo>
                  <a:lnTo>
                    <a:pt x="58" y="8"/>
                  </a:lnTo>
                  <a:lnTo>
                    <a:pt x="59" y="8"/>
                  </a:lnTo>
                  <a:lnTo>
                    <a:pt x="60" y="8"/>
                  </a:lnTo>
                  <a:lnTo>
                    <a:pt x="61" y="7"/>
                  </a:lnTo>
                  <a:lnTo>
                    <a:pt x="61" y="6"/>
                  </a:lnTo>
                  <a:lnTo>
                    <a:pt x="63" y="5"/>
                  </a:lnTo>
                  <a:lnTo>
                    <a:pt x="64" y="5"/>
                  </a:lnTo>
                  <a:lnTo>
                    <a:pt x="66" y="5"/>
                  </a:lnTo>
                  <a:lnTo>
                    <a:pt x="67" y="5"/>
                  </a:lnTo>
                  <a:lnTo>
                    <a:pt x="69" y="6"/>
                  </a:lnTo>
                  <a:lnTo>
                    <a:pt x="71" y="3"/>
                  </a:lnTo>
                  <a:lnTo>
                    <a:pt x="72" y="2"/>
                  </a:lnTo>
                  <a:lnTo>
                    <a:pt x="74" y="0"/>
                  </a:lnTo>
                  <a:lnTo>
                    <a:pt x="75" y="0"/>
                  </a:lnTo>
                  <a:lnTo>
                    <a:pt x="74" y="1"/>
                  </a:lnTo>
                  <a:lnTo>
                    <a:pt x="73" y="3"/>
                  </a:lnTo>
                  <a:lnTo>
                    <a:pt x="72" y="5"/>
                  </a:lnTo>
                  <a:lnTo>
                    <a:pt x="72" y="7"/>
                  </a:lnTo>
                  <a:lnTo>
                    <a:pt x="75" y="7"/>
                  </a:lnTo>
                  <a:lnTo>
                    <a:pt x="78" y="7"/>
                  </a:lnTo>
                  <a:lnTo>
                    <a:pt x="81" y="7"/>
                  </a:lnTo>
                  <a:lnTo>
                    <a:pt x="82" y="8"/>
                  </a:lnTo>
                  <a:lnTo>
                    <a:pt x="86" y="9"/>
                  </a:lnTo>
                  <a:lnTo>
                    <a:pt x="90" y="11"/>
                  </a:lnTo>
                  <a:lnTo>
                    <a:pt x="94" y="14"/>
                  </a:lnTo>
                  <a:lnTo>
                    <a:pt x="97" y="16"/>
                  </a:lnTo>
                  <a:lnTo>
                    <a:pt x="101" y="17"/>
                  </a:lnTo>
                  <a:lnTo>
                    <a:pt x="104" y="18"/>
                  </a:lnTo>
                  <a:lnTo>
                    <a:pt x="107" y="18"/>
                  </a:lnTo>
                  <a:lnTo>
                    <a:pt x="112" y="18"/>
                  </a:lnTo>
                  <a:lnTo>
                    <a:pt x="109" y="19"/>
                  </a:lnTo>
                  <a:lnTo>
                    <a:pt x="104" y="19"/>
                  </a:lnTo>
                  <a:lnTo>
                    <a:pt x="101" y="19"/>
                  </a:lnTo>
                  <a:lnTo>
                    <a:pt x="97" y="18"/>
                  </a:lnTo>
                  <a:lnTo>
                    <a:pt x="99" y="22"/>
                  </a:lnTo>
                  <a:lnTo>
                    <a:pt x="102" y="24"/>
                  </a:lnTo>
                  <a:lnTo>
                    <a:pt x="105" y="26"/>
                  </a:lnTo>
                  <a:lnTo>
                    <a:pt x="109" y="28"/>
                  </a:lnTo>
                  <a:lnTo>
                    <a:pt x="110" y="30"/>
                  </a:lnTo>
                  <a:lnTo>
                    <a:pt x="110" y="31"/>
                  </a:lnTo>
                  <a:lnTo>
                    <a:pt x="110" y="33"/>
                  </a:lnTo>
                  <a:lnTo>
                    <a:pt x="109" y="34"/>
                  </a:lnTo>
                  <a:lnTo>
                    <a:pt x="110" y="39"/>
                  </a:lnTo>
                  <a:lnTo>
                    <a:pt x="111" y="46"/>
                  </a:lnTo>
                  <a:lnTo>
                    <a:pt x="112" y="53"/>
                  </a:lnTo>
                  <a:lnTo>
                    <a:pt x="112" y="57"/>
                  </a:lnTo>
                  <a:lnTo>
                    <a:pt x="113" y="57"/>
                  </a:lnTo>
                  <a:lnTo>
                    <a:pt x="114" y="56"/>
                  </a:lnTo>
                  <a:lnTo>
                    <a:pt x="116" y="56"/>
                  </a:lnTo>
                  <a:lnTo>
                    <a:pt x="117" y="55"/>
                  </a:lnTo>
                  <a:lnTo>
                    <a:pt x="116" y="59"/>
                  </a:lnTo>
                  <a:lnTo>
                    <a:pt x="116" y="62"/>
                  </a:lnTo>
                  <a:lnTo>
                    <a:pt x="114" y="66"/>
                  </a:lnTo>
                  <a:lnTo>
                    <a:pt x="114" y="68"/>
                  </a:lnTo>
                  <a:lnTo>
                    <a:pt x="114" y="70"/>
                  </a:lnTo>
                  <a:lnTo>
                    <a:pt x="116" y="74"/>
                  </a:lnTo>
                  <a:lnTo>
                    <a:pt x="116" y="78"/>
                  </a:lnTo>
                  <a:lnTo>
                    <a:pt x="117" y="82"/>
                  </a:lnTo>
                  <a:lnTo>
                    <a:pt x="117" y="83"/>
                  </a:lnTo>
                  <a:lnTo>
                    <a:pt x="116" y="85"/>
                  </a:lnTo>
                  <a:lnTo>
                    <a:pt x="113" y="87"/>
                  </a:lnTo>
                  <a:lnTo>
                    <a:pt x="113" y="90"/>
                  </a:lnTo>
                  <a:lnTo>
                    <a:pt x="113" y="91"/>
                  </a:lnTo>
                  <a:lnTo>
                    <a:pt x="114" y="93"/>
                  </a:lnTo>
                  <a:lnTo>
                    <a:pt x="116" y="94"/>
                  </a:lnTo>
                  <a:lnTo>
                    <a:pt x="117" y="94"/>
                  </a:lnTo>
                  <a:lnTo>
                    <a:pt x="118" y="93"/>
                  </a:lnTo>
                  <a:lnTo>
                    <a:pt x="119" y="91"/>
                  </a:lnTo>
                  <a:lnTo>
                    <a:pt x="120" y="89"/>
                  </a:lnTo>
                  <a:lnTo>
                    <a:pt x="120" y="86"/>
                  </a:lnTo>
                  <a:lnTo>
                    <a:pt x="121" y="86"/>
                  </a:lnTo>
                  <a:lnTo>
                    <a:pt x="124" y="86"/>
                  </a:lnTo>
                  <a:lnTo>
                    <a:pt x="125" y="86"/>
                  </a:lnTo>
                  <a:lnTo>
                    <a:pt x="126" y="85"/>
                  </a:lnTo>
                  <a:lnTo>
                    <a:pt x="126" y="86"/>
                  </a:lnTo>
                  <a:lnTo>
                    <a:pt x="125" y="87"/>
                  </a:lnTo>
                  <a:lnTo>
                    <a:pt x="126" y="8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4" name="Freeform 177"/>
            <p:cNvSpPr>
              <a:spLocks/>
            </p:cNvSpPr>
            <p:nvPr/>
          </p:nvSpPr>
          <p:spPr bwMode="auto">
            <a:xfrm>
              <a:off x="5177" y="3032"/>
              <a:ext cx="26" cy="33"/>
            </a:xfrm>
            <a:custGeom>
              <a:avLst/>
              <a:gdLst>
                <a:gd name="T0" fmla="*/ 1 w 51"/>
                <a:gd name="T1" fmla="*/ 0 h 66"/>
                <a:gd name="T2" fmla="*/ 1 w 51"/>
                <a:gd name="T3" fmla="*/ 0 h 66"/>
                <a:gd name="T4" fmla="*/ 1 w 51"/>
                <a:gd name="T5" fmla="*/ 1 h 66"/>
                <a:gd name="T6" fmla="*/ 1 w 51"/>
                <a:gd name="T7" fmla="*/ 1 h 66"/>
                <a:gd name="T8" fmla="*/ 1 w 51"/>
                <a:gd name="T9" fmla="*/ 1 h 66"/>
                <a:gd name="T10" fmla="*/ 1 w 51"/>
                <a:gd name="T11" fmla="*/ 1 h 66"/>
                <a:gd name="T12" fmla="*/ 1 w 51"/>
                <a:gd name="T13" fmla="*/ 1 h 66"/>
                <a:gd name="T14" fmla="*/ 1 w 51"/>
                <a:gd name="T15" fmla="*/ 1 h 66"/>
                <a:gd name="T16" fmla="*/ 1 w 51"/>
                <a:gd name="T17" fmla="*/ 1 h 66"/>
                <a:gd name="T18" fmla="*/ 1 w 51"/>
                <a:gd name="T19" fmla="*/ 1 h 66"/>
                <a:gd name="T20" fmla="*/ 1 w 51"/>
                <a:gd name="T21" fmla="*/ 1 h 66"/>
                <a:gd name="T22" fmla="*/ 1 w 51"/>
                <a:gd name="T23" fmla="*/ 1 h 66"/>
                <a:gd name="T24" fmla="*/ 1 w 51"/>
                <a:gd name="T25" fmla="*/ 1 h 66"/>
                <a:gd name="T26" fmla="*/ 1 w 51"/>
                <a:gd name="T27" fmla="*/ 1 h 66"/>
                <a:gd name="T28" fmla="*/ 1 w 51"/>
                <a:gd name="T29" fmla="*/ 1 h 66"/>
                <a:gd name="T30" fmla="*/ 1 w 51"/>
                <a:gd name="T31" fmla="*/ 1 h 66"/>
                <a:gd name="T32" fmla="*/ 1 w 51"/>
                <a:gd name="T33" fmla="*/ 1 h 66"/>
                <a:gd name="T34" fmla="*/ 1 w 51"/>
                <a:gd name="T35" fmla="*/ 1 h 66"/>
                <a:gd name="T36" fmla="*/ 1 w 51"/>
                <a:gd name="T37" fmla="*/ 1 h 66"/>
                <a:gd name="T38" fmla="*/ 1 w 51"/>
                <a:gd name="T39" fmla="*/ 1 h 66"/>
                <a:gd name="T40" fmla="*/ 1 w 51"/>
                <a:gd name="T41" fmla="*/ 1 h 66"/>
                <a:gd name="T42" fmla="*/ 1 w 51"/>
                <a:gd name="T43" fmla="*/ 1 h 66"/>
                <a:gd name="T44" fmla="*/ 1 w 51"/>
                <a:gd name="T45" fmla="*/ 1 h 66"/>
                <a:gd name="T46" fmla="*/ 1 w 51"/>
                <a:gd name="T47" fmla="*/ 1 h 66"/>
                <a:gd name="T48" fmla="*/ 1 w 51"/>
                <a:gd name="T49" fmla="*/ 1 h 66"/>
                <a:gd name="T50" fmla="*/ 1 w 51"/>
                <a:gd name="T51" fmla="*/ 1 h 66"/>
                <a:gd name="T52" fmla="*/ 1 w 51"/>
                <a:gd name="T53" fmla="*/ 1 h 66"/>
                <a:gd name="T54" fmla="*/ 1 w 51"/>
                <a:gd name="T55" fmla="*/ 1 h 66"/>
                <a:gd name="T56" fmla="*/ 1 w 51"/>
                <a:gd name="T57" fmla="*/ 1 h 66"/>
                <a:gd name="T58" fmla="*/ 1 w 51"/>
                <a:gd name="T59" fmla="*/ 1 h 66"/>
                <a:gd name="T60" fmla="*/ 1 w 51"/>
                <a:gd name="T61" fmla="*/ 1 h 66"/>
                <a:gd name="T62" fmla="*/ 1 w 51"/>
                <a:gd name="T63" fmla="*/ 1 h 66"/>
                <a:gd name="T64" fmla="*/ 1 w 51"/>
                <a:gd name="T65" fmla="*/ 1 h 66"/>
                <a:gd name="T66" fmla="*/ 1 w 51"/>
                <a:gd name="T67" fmla="*/ 1 h 66"/>
                <a:gd name="T68" fmla="*/ 1 w 51"/>
                <a:gd name="T69" fmla="*/ 1 h 66"/>
                <a:gd name="T70" fmla="*/ 1 w 51"/>
                <a:gd name="T71" fmla="*/ 1 h 66"/>
                <a:gd name="T72" fmla="*/ 1 w 51"/>
                <a:gd name="T73" fmla="*/ 1 h 66"/>
                <a:gd name="T74" fmla="*/ 1 w 51"/>
                <a:gd name="T75" fmla="*/ 1 h 66"/>
                <a:gd name="T76" fmla="*/ 1 w 51"/>
                <a:gd name="T77" fmla="*/ 1 h 66"/>
                <a:gd name="T78" fmla="*/ 1 w 51"/>
                <a:gd name="T79" fmla="*/ 1 h 66"/>
                <a:gd name="T80" fmla="*/ 1 w 51"/>
                <a:gd name="T81" fmla="*/ 1 h 66"/>
                <a:gd name="T82" fmla="*/ 1 w 51"/>
                <a:gd name="T83" fmla="*/ 1 h 66"/>
                <a:gd name="T84" fmla="*/ 1 w 51"/>
                <a:gd name="T85" fmla="*/ 1 h 66"/>
                <a:gd name="T86" fmla="*/ 0 w 51"/>
                <a:gd name="T87" fmla="*/ 1 h 66"/>
                <a:gd name="T88" fmla="*/ 1 w 51"/>
                <a:gd name="T89" fmla="*/ 1 h 66"/>
                <a:gd name="T90" fmla="*/ 1 w 51"/>
                <a:gd name="T91" fmla="*/ 1 h 66"/>
                <a:gd name="T92" fmla="*/ 1 w 51"/>
                <a:gd name="T93" fmla="*/ 1 h 66"/>
                <a:gd name="T94" fmla="*/ 1 w 51"/>
                <a:gd name="T95" fmla="*/ 1 h 66"/>
                <a:gd name="T96" fmla="*/ 1 w 51"/>
                <a:gd name="T97" fmla="*/ 0 h 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1"/>
                <a:gd name="T148" fmla="*/ 0 h 66"/>
                <a:gd name="T149" fmla="*/ 51 w 51"/>
                <a:gd name="T150" fmla="*/ 66 h 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1" h="66">
                  <a:moveTo>
                    <a:pt x="17" y="0"/>
                  </a:moveTo>
                  <a:lnTo>
                    <a:pt x="20" y="0"/>
                  </a:lnTo>
                  <a:lnTo>
                    <a:pt x="24" y="1"/>
                  </a:lnTo>
                  <a:lnTo>
                    <a:pt x="27" y="1"/>
                  </a:lnTo>
                  <a:lnTo>
                    <a:pt x="32" y="2"/>
                  </a:lnTo>
                  <a:lnTo>
                    <a:pt x="36" y="2"/>
                  </a:lnTo>
                  <a:lnTo>
                    <a:pt x="42" y="2"/>
                  </a:lnTo>
                  <a:lnTo>
                    <a:pt x="47" y="2"/>
                  </a:lnTo>
                  <a:lnTo>
                    <a:pt x="51" y="2"/>
                  </a:lnTo>
                  <a:lnTo>
                    <a:pt x="51" y="7"/>
                  </a:lnTo>
                  <a:lnTo>
                    <a:pt x="51" y="11"/>
                  </a:lnTo>
                  <a:lnTo>
                    <a:pt x="50" y="16"/>
                  </a:lnTo>
                  <a:lnTo>
                    <a:pt x="49" y="18"/>
                  </a:lnTo>
                  <a:lnTo>
                    <a:pt x="48" y="23"/>
                  </a:lnTo>
                  <a:lnTo>
                    <a:pt x="46" y="28"/>
                  </a:lnTo>
                  <a:lnTo>
                    <a:pt x="43" y="35"/>
                  </a:lnTo>
                  <a:lnTo>
                    <a:pt x="42" y="40"/>
                  </a:lnTo>
                  <a:lnTo>
                    <a:pt x="47" y="40"/>
                  </a:lnTo>
                  <a:lnTo>
                    <a:pt x="49" y="41"/>
                  </a:lnTo>
                  <a:lnTo>
                    <a:pt x="49" y="43"/>
                  </a:lnTo>
                  <a:lnTo>
                    <a:pt x="46" y="49"/>
                  </a:lnTo>
                  <a:lnTo>
                    <a:pt x="49" y="50"/>
                  </a:lnTo>
                  <a:lnTo>
                    <a:pt x="50" y="51"/>
                  </a:lnTo>
                  <a:lnTo>
                    <a:pt x="50" y="53"/>
                  </a:lnTo>
                  <a:lnTo>
                    <a:pt x="49" y="55"/>
                  </a:lnTo>
                  <a:lnTo>
                    <a:pt x="46" y="57"/>
                  </a:lnTo>
                  <a:lnTo>
                    <a:pt x="44" y="59"/>
                  </a:lnTo>
                  <a:lnTo>
                    <a:pt x="42" y="62"/>
                  </a:lnTo>
                  <a:lnTo>
                    <a:pt x="40" y="63"/>
                  </a:lnTo>
                  <a:lnTo>
                    <a:pt x="36" y="65"/>
                  </a:lnTo>
                  <a:lnTo>
                    <a:pt x="34" y="65"/>
                  </a:lnTo>
                  <a:lnTo>
                    <a:pt x="32" y="66"/>
                  </a:lnTo>
                  <a:lnTo>
                    <a:pt x="29" y="65"/>
                  </a:lnTo>
                  <a:lnTo>
                    <a:pt x="28" y="64"/>
                  </a:lnTo>
                  <a:lnTo>
                    <a:pt x="26" y="63"/>
                  </a:lnTo>
                  <a:lnTo>
                    <a:pt x="25" y="63"/>
                  </a:lnTo>
                  <a:lnTo>
                    <a:pt x="23" y="62"/>
                  </a:lnTo>
                  <a:lnTo>
                    <a:pt x="21" y="61"/>
                  </a:lnTo>
                  <a:lnTo>
                    <a:pt x="20" y="61"/>
                  </a:lnTo>
                  <a:lnTo>
                    <a:pt x="18" y="59"/>
                  </a:lnTo>
                  <a:lnTo>
                    <a:pt x="16" y="58"/>
                  </a:lnTo>
                  <a:lnTo>
                    <a:pt x="9" y="53"/>
                  </a:lnTo>
                  <a:lnTo>
                    <a:pt x="3" y="46"/>
                  </a:lnTo>
                  <a:lnTo>
                    <a:pt x="0" y="40"/>
                  </a:lnTo>
                  <a:lnTo>
                    <a:pt x="1" y="34"/>
                  </a:lnTo>
                  <a:lnTo>
                    <a:pt x="5" y="27"/>
                  </a:lnTo>
                  <a:lnTo>
                    <a:pt x="11" y="18"/>
                  </a:lnTo>
                  <a:lnTo>
                    <a:pt x="16" y="8"/>
                  </a:lnTo>
                  <a:lnTo>
                    <a:pt x="1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5" name="Freeform 178"/>
            <p:cNvSpPr>
              <a:spLocks/>
            </p:cNvSpPr>
            <p:nvPr/>
          </p:nvSpPr>
          <p:spPr bwMode="auto">
            <a:xfrm>
              <a:off x="5349" y="3027"/>
              <a:ext cx="25" cy="48"/>
            </a:xfrm>
            <a:custGeom>
              <a:avLst/>
              <a:gdLst>
                <a:gd name="T0" fmla="*/ 1 w 48"/>
                <a:gd name="T1" fmla="*/ 1 h 96"/>
                <a:gd name="T2" fmla="*/ 1 w 48"/>
                <a:gd name="T3" fmla="*/ 1 h 96"/>
                <a:gd name="T4" fmla="*/ 0 w 48"/>
                <a:gd name="T5" fmla="*/ 1 h 96"/>
                <a:gd name="T6" fmla="*/ 1 w 48"/>
                <a:gd name="T7" fmla="*/ 1 h 96"/>
                <a:gd name="T8" fmla="*/ 1 w 48"/>
                <a:gd name="T9" fmla="*/ 0 h 96"/>
                <a:gd name="T10" fmla="*/ 1 w 48"/>
                <a:gd name="T11" fmla="*/ 0 h 96"/>
                <a:gd name="T12" fmla="*/ 1 w 48"/>
                <a:gd name="T13" fmla="*/ 1 h 96"/>
                <a:gd name="T14" fmla="*/ 1 w 48"/>
                <a:gd name="T15" fmla="*/ 1 h 96"/>
                <a:gd name="T16" fmla="*/ 1 w 48"/>
                <a:gd name="T17" fmla="*/ 1 h 96"/>
                <a:gd name="T18" fmla="*/ 1 w 48"/>
                <a:gd name="T19" fmla="*/ 1 h 96"/>
                <a:gd name="T20" fmla="*/ 1 w 48"/>
                <a:gd name="T21" fmla="*/ 1 h 96"/>
                <a:gd name="T22" fmla="*/ 1 w 48"/>
                <a:gd name="T23" fmla="*/ 1 h 96"/>
                <a:gd name="T24" fmla="*/ 1 w 48"/>
                <a:gd name="T25" fmla="*/ 1 h 96"/>
                <a:gd name="T26" fmla="*/ 1 w 48"/>
                <a:gd name="T27" fmla="*/ 1 h 96"/>
                <a:gd name="T28" fmla="*/ 1 w 48"/>
                <a:gd name="T29" fmla="*/ 1 h 96"/>
                <a:gd name="T30" fmla="*/ 1 w 48"/>
                <a:gd name="T31" fmla="*/ 1 h 96"/>
                <a:gd name="T32" fmla="*/ 1 w 48"/>
                <a:gd name="T33" fmla="*/ 1 h 96"/>
                <a:gd name="T34" fmla="*/ 1 w 48"/>
                <a:gd name="T35" fmla="*/ 1 h 96"/>
                <a:gd name="T36" fmla="*/ 1 w 48"/>
                <a:gd name="T37" fmla="*/ 1 h 96"/>
                <a:gd name="T38" fmla="*/ 1 w 48"/>
                <a:gd name="T39" fmla="*/ 1 h 96"/>
                <a:gd name="T40" fmla="*/ 1 w 48"/>
                <a:gd name="T41" fmla="*/ 1 h 96"/>
                <a:gd name="T42" fmla="*/ 1 w 48"/>
                <a:gd name="T43" fmla="*/ 1 h 96"/>
                <a:gd name="T44" fmla="*/ 1 w 48"/>
                <a:gd name="T45" fmla="*/ 1 h 96"/>
                <a:gd name="T46" fmla="*/ 1 w 48"/>
                <a:gd name="T47" fmla="*/ 1 h 96"/>
                <a:gd name="T48" fmla="*/ 1 w 48"/>
                <a:gd name="T49" fmla="*/ 1 h 96"/>
                <a:gd name="T50" fmla="*/ 1 w 48"/>
                <a:gd name="T51" fmla="*/ 1 h 96"/>
                <a:gd name="T52" fmla="*/ 0 w 48"/>
                <a:gd name="T53" fmla="*/ 1 h 96"/>
                <a:gd name="T54" fmla="*/ 1 w 48"/>
                <a:gd name="T55" fmla="*/ 1 h 96"/>
                <a:gd name="T56" fmla="*/ 1 w 48"/>
                <a:gd name="T57" fmla="*/ 1 h 96"/>
                <a:gd name="T58" fmla="*/ 1 w 48"/>
                <a:gd name="T59" fmla="*/ 1 h 96"/>
                <a:gd name="T60" fmla="*/ 1 w 48"/>
                <a:gd name="T61" fmla="*/ 1 h 96"/>
                <a:gd name="T62" fmla="*/ 1 w 48"/>
                <a:gd name="T63" fmla="*/ 1 h 96"/>
                <a:gd name="T64" fmla="*/ 1 w 48"/>
                <a:gd name="T65" fmla="*/ 1 h 96"/>
                <a:gd name="T66" fmla="*/ 1 w 48"/>
                <a:gd name="T67" fmla="*/ 1 h 96"/>
                <a:gd name="T68" fmla="*/ 1 w 48"/>
                <a:gd name="T69" fmla="*/ 1 h 96"/>
                <a:gd name="T70" fmla="*/ 1 w 48"/>
                <a:gd name="T71" fmla="*/ 1 h 96"/>
                <a:gd name="T72" fmla="*/ 1 w 48"/>
                <a:gd name="T73" fmla="*/ 1 h 96"/>
                <a:gd name="T74" fmla="*/ 1 w 48"/>
                <a:gd name="T75" fmla="*/ 1 h 96"/>
                <a:gd name="T76" fmla="*/ 1 w 48"/>
                <a:gd name="T77" fmla="*/ 1 h 96"/>
                <a:gd name="T78" fmla="*/ 1 w 48"/>
                <a:gd name="T79" fmla="*/ 1 h 96"/>
                <a:gd name="T80" fmla="*/ 1 w 48"/>
                <a:gd name="T81" fmla="*/ 1 h 9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8"/>
                <a:gd name="T124" fmla="*/ 0 h 96"/>
                <a:gd name="T125" fmla="*/ 48 w 48"/>
                <a:gd name="T126" fmla="*/ 96 h 9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8" h="96">
                  <a:moveTo>
                    <a:pt x="8" y="52"/>
                  </a:moveTo>
                  <a:lnTo>
                    <a:pt x="6" y="49"/>
                  </a:lnTo>
                  <a:lnTo>
                    <a:pt x="3" y="43"/>
                  </a:lnTo>
                  <a:lnTo>
                    <a:pt x="1" y="37"/>
                  </a:lnTo>
                  <a:lnTo>
                    <a:pt x="0" y="34"/>
                  </a:lnTo>
                  <a:lnTo>
                    <a:pt x="0" y="28"/>
                  </a:lnTo>
                  <a:lnTo>
                    <a:pt x="1" y="19"/>
                  </a:lnTo>
                  <a:lnTo>
                    <a:pt x="3" y="8"/>
                  </a:lnTo>
                  <a:lnTo>
                    <a:pt x="4" y="2"/>
                  </a:lnTo>
                  <a:lnTo>
                    <a:pt x="9" y="0"/>
                  </a:lnTo>
                  <a:lnTo>
                    <a:pt x="14" y="0"/>
                  </a:lnTo>
                  <a:lnTo>
                    <a:pt x="18" y="0"/>
                  </a:lnTo>
                  <a:lnTo>
                    <a:pt x="24" y="2"/>
                  </a:lnTo>
                  <a:lnTo>
                    <a:pt x="29" y="3"/>
                  </a:lnTo>
                  <a:lnTo>
                    <a:pt x="34" y="5"/>
                  </a:lnTo>
                  <a:lnTo>
                    <a:pt x="40" y="7"/>
                  </a:lnTo>
                  <a:lnTo>
                    <a:pt x="45" y="10"/>
                  </a:lnTo>
                  <a:lnTo>
                    <a:pt x="47" y="22"/>
                  </a:lnTo>
                  <a:lnTo>
                    <a:pt x="48" y="35"/>
                  </a:lnTo>
                  <a:lnTo>
                    <a:pt x="48" y="48"/>
                  </a:lnTo>
                  <a:lnTo>
                    <a:pt x="46" y="55"/>
                  </a:lnTo>
                  <a:lnTo>
                    <a:pt x="45" y="57"/>
                  </a:lnTo>
                  <a:lnTo>
                    <a:pt x="45" y="58"/>
                  </a:lnTo>
                  <a:lnTo>
                    <a:pt x="43" y="60"/>
                  </a:lnTo>
                  <a:lnTo>
                    <a:pt x="42" y="63"/>
                  </a:lnTo>
                  <a:lnTo>
                    <a:pt x="41" y="65"/>
                  </a:lnTo>
                  <a:lnTo>
                    <a:pt x="40" y="67"/>
                  </a:lnTo>
                  <a:lnTo>
                    <a:pt x="38" y="69"/>
                  </a:lnTo>
                  <a:lnTo>
                    <a:pt x="34" y="72"/>
                  </a:lnTo>
                  <a:lnTo>
                    <a:pt x="31" y="75"/>
                  </a:lnTo>
                  <a:lnTo>
                    <a:pt x="26" y="79"/>
                  </a:lnTo>
                  <a:lnTo>
                    <a:pt x="22" y="82"/>
                  </a:lnTo>
                  <a:lnTo>
                    <a:pt x="18" y="84"/>
                  </a:lnTo>
                  <a:lnTo>
                    <a:pt x="16" y="87"/>
                  </a:lnTo>
                  <a:lnTo>
                    <a:pt x="15" y="90"/>
                  </a:lnTo>
                  <a:lnTo>
                    <a:pt x="12" y="94"/>
                  </a:lnTo>
                  <a:lnTo>
                    <a:pt x="10" y="96"/>
                  </a:lnTo>
                  <a:lnTo>
                    <a:pt x="7" y="96"/>
                  </a:lnTo>
                  <a:lnTo>
                    <a:pt x="6" y="94"/>
                  </a:lnTo>
                  <a:lnTo>
                    <a:pt x="6" y="90"/>
                  </a:lnTo>
                  <a:lnTo>
                    <a:pt x="7" y="86"/>
                  </a:lnTo>
                  <a:lnTo>
                    <a:pt x="6" y="84"/>
                  </a:lnTo>
                  <a:lnTo>
                    <a:pt x="6" y="83"/>
                  </a:lnTo>
                  <a:lnTo>
                    <a:pt x="4" y="83"/>
                  </a:lnTo>
                  <a:lnTo>
                    <a:pt x="6" y="80"/>
                  </a:lnTo>
                  <a:lnTo>
                    <a:pt x="8" y="78"/>
                  </a:lnTo>
                  <a:lnTo>
                    <a:pt x="9" y="74"/>
                  </a:lnTo>
                  <a:lnTo>
                    <a:pt x="10" y="73"/>
                  </a:lnTo>
                  <a:lnTo>
                    <a:pt x="8" y="75"/>
                  </a:lnTo>
                  <a:lnTo>
                    <a:pt x="6" y="76"/>
                  </a:lnTo>
                  <a:lnTo>
                    <a:pt x="2" y="79"/>
                  </a:lnTo>
                  <a:lnTo>
                    <a:pt x="0" y="80"/>
                  </a:lnTo>
                  <a:lnTo>
                    <a:pt x="0" y="79"/>
                  </a:lnTo>
                  <a:lnTo>
                    <a:pt x="1" y="78"/>
                  </a:lnTo>
                  <a:lnTo>
                    <a:pt x="1" y="76"/>
                  </a:lnTo>
                  <a:lnTo>
                    <a:pt x="1" y="74"/>
                  </a:lnTo>
                  <a:lnTo>
                    <a:pt x="2" y="72"/>
                  </a:lnTo>
                  <a:lnTo>
                    <a:pt x="3" y="69"/>
                  </a:lnTo>
                  <a:lnTo>
                    <a:pt x="6" y="67"/>
                  </a:lnTo>
                  <a:lnTo>
                    <a:pt x="8" y="66"/>
                  </a:lnTo>
                  <a:lnTo>
                    <a:pt x="10" y="65"/>
                  </a:lnTo>
                  <a:lnTo>
                    <a:pt x="11" y="64"/>
                  </a:lnTo>
                  <a:lnTo>
                    <a:pt x="11" y="63"/>
                  </a:lnTo>
                  <a:lnTo>
                    <a:pt x="11" y="60"/>
                  </a:lnTo>
                  <a:lnTo>
                    <a:pt x="11" y="57"/>
                  </a:lnTo>
                  <a:lnTo>
                    <a:pt x="10" y="55"/>
                  </a:lnTo>
                  <a:lnTo>
                    <a:pt x="8" y="52"/>
                  </a:lnTo>
                  <a:lnTo>
                    <a:pt x="17" y="46"/>
                  </a:lnTo>
                  <a:lnTo>
                    <a:pt x="17" y="42"/>
                  </a:lnTo>
                  <a:lnTo>
                    <a:pt x="17" y="36"/>
                  </a:lnTo>
                  <a:lnTo>
                    <a:pt x="17" y="30"/>
                  </a:lnTo>
                  <a:lnTo>
                    <a:pt x="17" y="27"/>
                  </a:lnTo>
                  <a:lnTo>
                    <a:pt x="16" y="28"/>
                  </a:lnTo>
                  <a:lnTo>
                    <a:pt x="14" y="30"/>
                  </a:lnTo>
                  <a:lnTo>
                    <a:pt x="12" y="33"/>
                  </a:lnTo>
                  <a:lnTo>
                    <a:pt x="11" y="34"/>
                  </a:lnTo>
                  <a:lnTo>
                    <a:pt x="12" y="36"/>
                  </a:lnTo>
                  <a:lnTo>
                    <a:pt x="15" y="40"/>
                  </a:lnTo>
                  <a:lnTo>
                    <a:pt x="16" y="44"/>
                  </a:lnTo>
                  <a:lnTo>
                    <a:pt x="17" y="46"/>
                  </a:lnTo>
                  <a:lnTo>
                    <a:pt x="8" y="5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6" name="Freeform 179"/>
            <p:cNvSpPr>
              <a:spLocks/>
            </p:cNvSpPr>
            <p:nvPr/>
          </p:nvSpPr>
          <p:spPr bwMode="auto">
            <a:xfrm>
              <a:off x="5243" y="2702"/>
              <a:ext cx="87" cy="62"/>
            </a:xfrm>
            <a:custGeom>
              <a:avLst/>
              <a:gdLst>
                <a:gd name="T0" fmla="*/ 1 w 174"/>
                <a:gd name="T1" fmla="*/ 1 h 124"/>
                <a:gd name="T2" fmla="*/ 1 w 174"/>
                <a:gd name="T3" fmla="*/ 1 h 124"/>
                <a:gd name="T4" fmla="*/ 1 w 174"/>
                <a:gd name="T5" fmla="*/ 1 h 124"/>
                <a:gd name="T6" fmla="*/ 1 w 174"/>
                <a:gd name="T7" fmla="*/ 1 h 124"/>
                <a:gd name="T8" fmla="*/ 1 w 174"/>
                <a:gd name="T9" fmla="*/ 1 h 124"/>
                <a:gd name="T10" fmla="*/ 1 w 174"/>
                <a:gd name="T11" fmla="*/ 1 h 124"/>
                <a:gd name="T12" fmla="*/ 1 w 174"/>
                <a:gd name="T13" fmla="*/ 1 h 124"/>
                <a:gd name="T14" fmla="*/ 1 w 174"/>
                <a:gd name="T15" fmla="*/ 1 h 124"/>
                <a:gd name="T16" fmla="*/ 1 w 174"/>
                <a:gd name="T17" fmla="*/ 1 h 124"/>
                <a:gd name="T18" fmla="*/ 1 w 174"/>
                <a:gd name="T19" fmla="*/ 1 h 124"/>
                <a:gd name="T20" fmla="*/ 1 w 174"/>
                <a:gd name="T21" fmla="*/ 1 h 124"/>
                <a:gd name="T22" fmla="*/ 1 w 174"/>
                <a:gd name="T23" fmla="*/ 1 h 124"/>
                <a:gd name="T24" fmla="*/ 1 w 174"/>
                <a:gd name="T25" fmla="*/ 1 h 124"/>
                <a:gd name="T26" fmla="*/ 1 w 174"/>
                <a:gd name="T27" fmla="*/ 1 h 124"/>
                <a:gd name="T28" fmla="*/ 1 w 174"/>
                <a:gd name="T29" fmla="*/ 1 h 124"/>
                <a:gd name="T30" fmla="*/ 1 w 174"/>
                <a:gd name="T31" fmla="*/ 1 h 124"/>
                <a:gd name="T32" fmla="*/ 1 w 174"/>
                <a:gd name="T33" fmla="*/ 1 h 124"/>
                <a:gd name="T34" fmla="*/ 1 w 174"/>
                <a:gd name="T35" fmla="*/ 1 h 124"/>
                <a:gd name="T36" fmla="*/ 1 w 174"/>
                <a:gd name="T37" fmla="*/ 1 h 124"/>
                <a:gd name="T38" fmla="*/ 1 w 174"/>
                <a:gd name="T39" fmla="*/ 1 h 124"/>
                <a:gd name="T40" fmla="*/ 1 w 174"/>
                <a:gd name="T41" fmla="*/ 1 h 124"/>
                <a:gd name="T42" fmla="*/ 1 w 174"/>
                <a:gd name="T43" fmla="*/ 1 h 124"/>
                <a:gd name="T44" fmla="*/ 1 w 174"/>
                <a:gd name="T45" fmla="*/ 1 h 124"/>
                <a:gd name="T46" fmla="*/ 1 w 174"/>
                <a:gd name="T47" fmla="*/ 1 h 124"/>
                <a:gd name="T48" fmla="*/ 1 w 174"/>
                <a:gd name="T49" fmla="*/ 1 h 124"/>
                <a:gd name="T50" fmla="*/ 1 w 174"/>
                <a:gd name="T51" fmla="*/ 1 h 124"/>
                <a:gd name="T52" fmla="*/ 1 w 174"/>
                <a:gd name="T53" fmla="*/ 1 h 124"/>
                <a:gd name="T54" fmla="*/ 1 w 174"/>
                <a:gd name="T55" fmla="*/ 1 h 124"/>
                <a:gd name="T56" fmla="*/ 1 w 174"/>
                <a:gd name="T57" fmla="*/ 1 h 124"/>
                <a:gd name="T58" fmla="*/ 1 w 174"/>
                <a:gd name="T59" fmla="*/ 1 h 124"/>
                <a:gd name="T60" fmla="*/ 1 w 174"/>
                <a:gd name="T61" fmla="*/ 1 h 124"/>
                <a:gd name="T62" fmla="*/ 1 w 174"/>
                <a:gd name="T63" fmla="*/ 1 h 124"/>
                <a:gd name="T64" fmla="*/ 1 w 174"/>
                <a:gd name="T65" fmla="*/ 1 h 124"/>
                <a:gd name="T66" fmla="*/ 1 w 174"/>
                <a:gd name="T67" fmla="*/ 1 h 124"/>
                <a:gd name="T68" fmla="*/ 1 w 174"/>
                <a:gd name="T69" fmla="*/ 1 h 124"/>
                <a:gd name="T70" fmla="*/ 1 w 174"/>
                <a:gd name="T71" fmla="*/ 1 h 124"/>
                <a:gd name="T72" fmla="*/ 1 w 174"/>
                <a:gd name="T73" fmla="*/ 1 h 124"/>
                <a:gd name="T74" fmla="*/ 1 w 174"/>
                <a:gd name="T75" fmla="*/ 1 h 124"/>
                <a:gd name="T76" fmla="*/ 1 w 174"/>
                <a:gd name="T77" fmla="*/ 1 h 124"/>
                <a:gd name="T78" fmla="*/ 1 w 174"/>
                <a:gd name="T79" fmla="*/ 1 h 124"/>
                <a:gd name="T80" fmla="*/ 1 w 174"/>
                <a:gd name="T81" fmla="*/ 1 h 124"/>
                <a:gd name="T82" fmla="*/ 1 w 174"/>
                <a:gd name="T83" fmla="*/ 1 h 124"/>
                <a:gd name="T84" fmla="*/ 1 w 174"/>
                <a:gd name="T85" fmla="*/ 1 h 124"/>
                <a:gd name="T86" fmla="*/ 1 w 174"/>
                <a:gd name="T87" fmla="*/ 1 h 124"/>
                <a:gd name="T88" fmla="*/ 1 w 174"/>
                <a:gd name="T89" fmla="*/ 1 h 124"/>
                <a:gd name="T90" fmla="*/ 1 w 174"/>
                <a:gd name="T91" fmla="*/ 1 h 124"/>
                <a:gd name="T92" fmla="*/ 1 w 174"/>
                <a:gd name="T93" fmla="*/ 1 h 124"/>
                <a:gd name="T94" fmla="*/ 1 w 174"/>
                <a:gd name="T95" fmla="*/ 1 h 124"/>
                <a:gd name="T96" fmla="*/ 1 w 174"/>
                <a:gd name="T97" fmla="*/ 1 h 124"/>
                <a:gd name="T98" fmla="*/ 1 w 174"/>
                <a:gd name="T99" fmla="*/ 1 h 124"/>
                <a:gd name="T100" fmla="*/ 1 w 174"/>
                <a:gd name="T101" fmla="*/ 1 h 124"/>
                <a:gd name="T102" fmla="*/ 1 w 174"/>
                <a:gd name="T103" fmla="*/ 1 h 124"/>
                <a:gd name="T104" fmla="*/ 1 w 174"/>
                <a:gd name="T105" fmla="*/ 1 h 124"/>
                <a:gd name="T106" fmla="*/ 1 w 174"/>
                <a:gd name="T107" fmla="*/ 1 h 124"/>
                <a:gd name="T108" fmla="*/ 1 w 174"/>
                <a:gd name="T109" fmla="*/ 1 h 124"/>
                <a:gd name="T110" fmla="*/ 1 w 174"/>
                <a:gd name="T111" fmla="*/ 1 h 124"/>
                <a:gd name="T112" fmla="*/ 1 w 174"/>
                <a:gd name="T113" fmla="*/ 1 h 124"/>
                <a:gd name="T114" fmla="*/ 1 w 174"/>
                <a:gd name="T115" fmla="*/ 1 h 124"/>
                <a:gd name="T116" fmla="*/ 1 w 174"/>
                <a:gd name="T117" fmla="*/ 1 h 124"/>
                <a:gd name="T118" fmla="*/ 1 w 174"/>
                <a:gd name="T119" fmla="*/ 1 h 1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4"/>
                <a:gd name="T181" fmla="*/ 0 h 124"/>
                <a:gd name="T182" fmla="*/ 174 w 174"/>
                <a:gd name="T183" fmla="*/ 124 h 12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4" h="124">
                  <a:moveTo>
                    <a:pt x="21" y="116"/>
                  </a:moveTo>
                  <a:lnTo>
                    <a:pt x="22" y="117"/>
                  </a:lnTo>
                  <a:lnTo>
                    <a:pt x="24" y="117"/>
                  </a:lnTo>
                  <a:lnTo>
                    <a:pt x="25" y="116"/>
                  </a:lnTo>
                  <a:lnTo>
                    <a:pt x="26" y="115"/>
                  </a:lnTo>
                  <a:lnTo>
                    <a:pt x="26" y="116"/>
                  </a:lnTo>
                  <a:lnTo>
                    <a:pt x="26" y="117"/>
                  </a:lnTo>
                  <a:lnTo>
                    <a:pt x="25" y="119"/>
                  </a:lnTo>
                  <a:lnTo>
                    <a:pt x="24" y="119"/>
                  </a:lnTo>
                  <a:lnTo>
                    <a:pt x="27" y="116"/>
                  </a:lnTo>
                  <a:lnTo>
                    <a:pt x="30" y="112"/>
                  </a:lnTo>
                  <a:lnTo>
                    <a:pt x="31" y="107"/>
                  </a:lnTo>
                  <a:lnTo>
                    <a:pt x="31" y="101"/>
                  </a:lnTo>
                  <a:lnTo>
                    <a:pt x="31" y="98"/>
                  </a:lnTo>
                  <a:lnTo>
                    <a:pt x="30" y="94"/>
                  </a:lnTo>
                  <a:lnTo>
                    <a:pt x="27" y="91"/>
                  </a:lnTo>
                  <a:lnTo>
                    <a:pt x="26" y="89"/>
                  </a:lnTo>
                  <a:lnTo>
                    <a:pt x="27" y="87"/>
                  </a:lnTo>
                  <a:lnTo>
                    <a:pt x="27" y="86"/>
                  </a:lnTo>
                  <a:lnTo>
                    <a:pt x="29" y="86"/>
                  </a:lnTo>
                  <a:lnTo>
                    <a:pt x="27" y="85"/>
                  </a:lnTo>
                  <a:lnTo>
                    <a:pt x="26" y="85"/>
                  </a:lnTo>
                  <a:lnTo>
                    <a:pt x="29" y="83"/>
                  </a:lnTo>
                  <a:lnTo>
                    <a:pt x="30" y="81"/>
                  </a:lnTo>
                  <a:lnTo>
                    <a:pt x="32" y="77"/>
                  </a:lnTo>
                  <a:lnTo>
                    <a:pt x="33" y="75"/>
                  </a:lnTo>
                  <a:lnTo>
                    <a:pt x="31" y="76"/>
                  </a:lnTo>
                  <a:lnTo>
                    <a:pt x="29" y="77"/>
                  </a:lnTo>
                  <a:lnTo>
                    <a:pt x="25" y="77"/>
                  </a:lnTo>
                  <a:lnTo>
                    <a:pt x="23" y="78"/>
                  </a:lnTo>
                  <a:lnTo>
                    <a:pt x="23" y="76"/>
                  </a:lnTo>
                  <a:lnTo>
                    <a:pt x="27" y="74"/>
                  </a:lnTo>
                  <a:lnTo>
                    <a:pt x="33" y="70"/>
                  </a:lnTo>
                  <a:lnTo>
                    <a:pt x="39" y="66"/>
                  </a:lnTo>
                  <a:lnTo>
                    <a:pt x="45" y="60"/>
                  </a:lnTo>
                  <a:lnTo>
                    <a:pt x="42" y="61"/>
                  </a:lnTo>
                  <a:lnTo>
                    <a:pt x="41" y="62"/>
                  </a:lnTo>
                  <a:lnTo>
                    <a:pt x="39" y="63"/>
                  </a:lnTo>
                  <a:lnTo>
                    <a:pt x="37" y="63"/>
                  </a:lnTo>
                  <a:lnTo>
                    <a:pt x="39" y="59"/>
                  </a:lnTo>
                  <a:lnTo>
                    <a:pt x="42" y="53"/>
                  </a:lnTo>
                  <a:lnTo>
                    <a:pt x="46" y="47"/>
                  </a:lnTo>
                  <a:lnTo>
                    <a:pt x="50" y="41"/>
                  </a:lnTo>
                  <a:lnTo>
                    <a:pt x="53" y="39"/>
                  </a:lnTo>
                  <a:lnTo>
                    <a:pt x="56" y="38"/>
                  </a:lnTo>
                  <a:lnTo>
                    <a:pt x="59" y="36"/>
                  </a:lnTo>
                  <a:lnTo>
                    <a:pt x="60" y="35"/>
                  </a:lnTo>
                  <a:lnTo>
                    <a:pt x="62" y="37"/>
                  </a:lnTo>
                  <a:lnTo>
                    <a:pt x="64" y="38"/>
                  </a:lnTo>
                  <a:lnTo>
                    <a:pt x="67" y="39"/>
                  </a:lnTo>
                  <a:lnTo>
                    <a:pt x="71" y="39"/>
                  </a:lnTo>
                  <a:lnTo>
                    <a:pt x="69" y="38"/>
                  </a:lnTo>
                  <a:lnTo>
                    <a:pt x="67" y="37"/>
                  </a:lnTo>
                  <a:lnTo>
                    <a:pt x="64" y="36"/>
                  </a:lnTo>
                  <a:lnTo>
                    <a:pt x="63" y="33"/>
                  </a:lnTo>
                  <a:lnTo>
                    <a:pt x="65" y="33"/>
                  </a:lnTo>
                  <a:lnTo>
                    <a:pt x="68" y="35"/>
                  </a:lnTo>
                  <a:lnTo>
                    <a:pt x="70" y="35"/>
                  </a:lnTo>
                  <a:lnTo>
                    <a:pt x="72" y="36"/>
                  </a:lnTo>
                  <a:lnTo>
                    <a:pt x="74" y="36"/>
                  </a:lnTo>
                  <a:lnTo>
                    <a:pt x="75" y="36"/>
                  </a:lnTo>
                  <a:lnTo>
                    <a:pt x="76" y="36"/>
                  </a:lnTo>
                  <a:lnTo>
                    <a:pt x="77" y="36"/>
                  </a:lnTo>
                  <a:lnTo>
                    <a:pt x="77" y="37"/>
                  </a:lnTo>
                  <a:lnTo>
                    <a:pt x="77" y="38"/>
                  </a:lnTo>
                  <a:lnTo>
                    <a:pt x="78" y="38"/>
                  </a:lnTo>
                  <a:lnTo>
                    <a:pt x="79" y="38"/>
                  </a:lnTo>
                  <a:lnTo>
                    <a:pt x="80" y="37"/>
                  </a:lnTo>
                  <a:lnTo>
                    <a:pt x="80" y="36"/>
                  </a:lnTo>
                  <a:lnTo>
                    <a:pt x="82" y="35"/>
                  </a:lnTo>
                  <a:lnTo>
                    <a:pt x="83" y="35"/>
                  </a:lnTo>
                  <a:lnTo>
                    <a:pt x="85" y="35"/>
                  </a:lnTo>
                  <a:lnTo>
                    <a:pt x="86" y="35"/>
                  </a:lnTo>
                  <a:lnTo>
                    <a:pt x="88" y="36"/>
                  </a:lnTo>
                  <a:lnTo>
                    <a:pt x="90" y="33"/>
                  </a:lnTo>
                  <a:lnTo>
                    <a:pt x="91" y="32"/>
                  </a:lnTo>
                  <a:lnTo>
                    <a:pt x="93" y="30"/>
                  </a:lnTo>
                  <a:lnTo>
                    <a:pt x="94" y="30"/>
                  </a:lnTo>
                  <a:lnTo>
                    <a:pt x="93" y="31"/>
                  </a:lnTo>
                  <a:lnTo>
                    <a:pt x="92" y="33"/>
                  </a:lnTo>
                  <a:lnTo>
                    <a:pt x="91" y="35"/>
                  </a:lnTo>
                  <a:lnTo>
                    <a:pt x="91" y="37"/>
                  </a:lnTo>
                  <a:lnTo>
                    <a:pt x="94" y="37"/>
                  </a:lnTo>
                  <a:lnTo>
                    <a:pt x="97" y="37"/>
                  </a:lnTo>
                  <a:lnTo>
                    <a:pt x="100" y="37"/>
                  </a:lnTo>
                  <a:lnTo>
                    <a:pt x="101" y="38"/>
                  </a:lnTo>
                  <a:lnTo>
                    <a:pt x="105" y="39"/>
                  </a:lnTo>
                  <a:lnTo>
                    <a:pt x="109" y="41"/>
                  </a:lnTo>
                  <a:lnTo>
                    <a:pt x="113" y="44"/>
                  </a:lnTo>
                  <a:lnTo>
                    <a:pt x="116" y="46"/>
                  </a:lnTo>
                  <a:lnTo>
                    <a:pt x="120" y="47"/>
                  </a:lnTo>
                  <a:lnTo>
                    <a:pt x="123" y="48"/>
                  </a:lnTo>
                  <a:lnTo>
                    <a:pt x="126" y="48"/>
                  </a:lnTo>
                  <a:lnTo>
                    <a:pt x="131" y="48"/>
                  </a:lnTo>
                  <a:lnTo>
                    <a:pt x="128" y="49"/>
                  </a:lnTo>
                  <a:lnTo>
                    <a:pt x="123" y="49"/>
                  </a:lnTo>
                  <a:lnTo>
                    <a:pt x="120" y="49"/>
                  </a:lnTo>
                  <a:lnTo>
                    <a:pt x="116" y="48"/>
                  </a:lnTo>
                  <a:lnTo>
                    <a:pt x="118" y="52"/>
                  </a:lnTo>
                  <a:lnTo>
                    <a:pt x="121" y="54"/>
                  </a:lnTo>
                  <a:lnTo>
                    <a:pt x="124" y="56"/>
                  </a:lnTo>
                  <a:lnTo>
                    <a:pt x="128" y="58"/>
                  </a:lnTo>
                  <a:lnTo>
                    <a:pt x="129" y="60"/>
                  </a:lnTo>
                  <a:lnTo>
                    <a:pt x="129" y="61"/>
                  </a:lnTo>
                  <a:lnTo>
                    <a:pt x="129" y="63"/>
                  </a:lnTo>
                  <a:lnTo>
                    <a:pt x="128" y="64"/>
                  </a:lnTo>
                  <a:lnTo>
                    <a:pt x="129" y="69"/>
                  </a:lnTo>
                  <a:lnTo>
                    <a:pt x="130" y="76"/>
                  </a:lnTo>
                  <a:lnTo>
                    <a:pt x="131" y="83"/>
                  </a:lnTo>
                  <a:lnTo>
                    <a:pt x="131" y="87"/>
                  </a:lnTo>
                  <a:lnTo>
                    <a:pt x="132" y="87"/>
                  </a:lnTo>
                  <a:lnTo>
                    <a:pt x="133" y="86"/>
                  </a:lnTo>
                  <a:lnTo>
                    <a:pt x="135" y="86"/>
                  </a:lnTo>
                  <a:lnTo>
                    <a:pt x="136" y="85"/>
                  </a:lnTo>
                  <a:lnTo>
                    <a:pt x="135" y="89"/>
                  </a:lnTo>
                  <a:lnTo>
                    <a:pt x="135" y="92"/>
                  </a:lnTo>
                  <a:lnTo>
                    <a:pt x="133" y="96"/>
                  </a:lnTo>
                  <a:lnTo>
                    <a:pt x="133" y="98"/>
                  </a:lnTo>
                  <a:lnTo>
                    <a:pt x="133" y="100"/>
                  </a:lnTo>
                  <a:lnTo>
                    <a:pt x="135" y="104"/>
                  </a:lnTo>
                  <a:lnTo>
                    <a:pt x="135" y="108"/>
                  </a:lnTo>
                  <a:lnTo>
                    <a:pt x="136" y="112"/>
                  </a:lnTo>
                  <a:lnTo>
                    <a:pt x="136" y="113"/>
                  </a:lnTo>
                  <a:lnTo>
                    <a:pt x="135" y="115"/>
                  </a:lnTo>
                  <a:lnTo>
                    <a:pt x="132" y="117"/>
                  </a:lnTo>
                  <a:lnTo>
                    <a:pt x="132" y="120"/>
                  </a:lnTo>
                  <a:lnTo>
                    <a:pt x="132" y="121"/>
                  </a:lnTo>
                  <a:lnTo>
                    <a:pt x="133" y="123"/>
                  </a:lnTo>
                  <a:lnTo>
                    <a:pt x="135" y="124"/>
                  </a:lnTo>
                  <a:lnTo>
                    <a:pt x="136" y="124"/>
                  </a:lnTo>
                  <a:lnTo>
                    <a:pt x="137" y="123"/>
                  </a:lnTo>
                  <a:lnTo>
                    <a:pt x="138" y="121"/>
                  </a:lnTo>
                  <a:lnTo>
                    <a:pt x="139" y="119"/>
                  </a:lnTo>
                  <a:lnTo>
                    <a:pt x="139" y="116"/>
                  </a:lnTo>
                  <a:lnTo>
                    <a:pt x="140" y="116"/>
                  </a:lnTo>
                  <a:lnTo>
                    <a:pt x="143" y="116"/>
                  </a:lnTo>
                  <a:lnTo>
                    <a:pt x="144" y="116"/>
                  </a:lnTo>
                  <a:lnTo>
                    <a:pt x="145" y="115"/>
                  </a:lnTo>
                  <a:lnTo>
                    <a:pt x="145" y="116"/>
                  </a:lnTo>
                  <a:lnTo>
                    <a:pt x="144" y="117"/>
                  </a:lnTo>
                  <a:lnTo>
                    <a:pt x="145" y="117"/>
                  </a:lnTo>
                  <a:lnTo>
                    <a:pt x="151" y="116"/>
                  </a:lnTo>
                  <a:lnTo>
                    <a:pt x="155" y="112"/>
                  </a:lnTo>
                  <a:lnTo>
                    <a:pt x="158" y="106"/>
                  </a:lnTo>
                  <a:lnTo>
                    <a:pt x="159" y="101"/>
                  </a:lnTo>
                  <a:lnTo>
                    <a:pt x="156" y="104"/>
                  </a:lnTo>
                  <a:lnTo>
                    <a:pt x="153" y="107"/>
                  </a:lnTo>
                  <a:lnTo>
                    <a:pt x="151" y="108"/>
                  </a:lnTo>
                  <a:lnTo>
                    <a:pt x="149" y="108"/>
                  </a:lnTo>
                  <a:lnTo>
                    <a:pt x="149" y="104"/>
                  </a:lnTo>
                  <a:lnTo>
                    <a:pt x="153" y="99"/>
                  </a:lnTo>
                  <a:lnTo>
                    <a:pt x="158" y="94"/>
                  </a:lnTo>
                  <a:lnTo>
                    <a:pt x="161" y="92"/>
                  </a:lnTo>
                  <a:lnTo>
                    <a:pt x="160" y="91"/>
                  </a:lnTo>
                  <a:lnTo>
                    <a:pt x="159" y="91"/>
                  </a:lnTo>
                  <a:lnTo>
                    <a:pt x="160" y="89"/>
                  </a:lnTo>
                  <a:lnTo>
                    <a:pt x="160" y="86"/>
                  </a:lnTo>
                  <a:lnTo>
                    <a:pt x="160" y="84"/>
                  </a:lnTo>
                  <a:lnTo>
                    <a:pt x="158" y="83"/>
                  </a:lnTo>
                  <a:lnTo>
                    <a:pt x="164" y="82"/>
                  </a:lnTo>
                  <a:lnTo>
                    <a:pt x="169" y="78"/>
                  </a:lnTo>
                  <a:lnTo>
                    <a:pt x="172" y="74"/>
                  </a:lnTo>
                  <a:lnTo>
                    <a:pt x="174" y="68"/>
                  </a:lnTo>
                  <a:lnTo>
                    <a:pt x="170" y="70"/>
                  </a:lnTo>
                  <a:lnTo>
                    <a:pt x="167" y="73"/>
                  </a:lnTo>
                  <a:lnTo>
                    <a:pt x="162" y="74"/>
                  </a:lnTo>
                  <a:lnTo>
                    <a:pt x="158" y="74"/>
                  </a:lnTo>
                  <a:lnTo>
                    <a:pt x="162" y="71"/>
                  </a:lnTo>
                  <a:lnTo>
                    <a:pt x="166" y="68"/>
                  </a:lnTo>
                  <a:lnTo>
                    <a:pt x="168" y="66"/>
                  </a:lnTo>
                  <a:lnTo>
                    <a:pt x="169" y="63"/>
                  </a:lnTo>
                  <a:lnTo>
                    <a:pt x="167" y="64"/>
                  </a:lnTo>
                  <a:lnTo>
                    <a:pt x="163" y="66"/>
                  </a:lnTo>
                  <a:lnTo>
                    <a:pt x="161" y="66"/>
                  </a:lnTo>
                  <a:lnTo>
                    <a:pt x="159" y="66"/>
                  </a:lnTo>
                  <a:lnTo>
                    <a:pt x="158" y="64"/>
                  </a:lnTo>
                  <a:lnTo>
                    <a:pt x="156" y="62"/>
                  </a:lnTo>
                  <a:lnTo>
                    <a:pt x="155" y="61"/>
                  </a:lnTo>
                  <a:lnTo>
                    <a:pt x="154" y="60"/>
                  </a:lnTo>
                  <a:lnTo>
                    <a:pt x="156" y="55"/>
                  </a:lnTo>
                  <a:lnTo>
                    <a:pt x="159" y="51"/>
                  </a:lnTo>
                  <a:lnTo>
                    <a:pt x="160" y="47"/>
                  </a:lnTo>
                  <a:lnTo>
                    <a:pt x="160" y="45"/>
                  </a:lnTo>
                  <a:lnTo>
                    <a:pt x="159" y="44"/>
                  </a:lnTo>
                  <a:lnTo>
                    <a:pt x="156" y="44"/>
                  </a:lnTo>
                  <a:lnTo>
                    <a:pt x="155" y="43"/>
                  </a:lnTo>
                  <a:lnTo>
                    <a:pt x="154" y="40"/>
                  </a:lnTo>
                  <a:lnTo>
                    <a:pt x="158" y="39"/>
                  </a:lnTo>
                  <a:lnTo>
                    <a:pt x="160" y="38"/>
                  </a:lnTo>
                  <a:lnTo>
                    <a:pt x="162" y="37"/>
                  </a:lnTo>
                  <a:lnTo>
                    <a:pt x="163" y="36"/>
                  </a:lnTo>
                  <a:lnTo>
                    <a:pt x="159" y="35"/>
                  </a:lnTo>
                  <a:lnTo>
                    <a:pt x="155" y="33"/>
                  </a:lnTo>
                  <a:lnTo>
                    <a:pt x="152" y="32"/>
                  </a:lnTo>
                  <a:lnTo>
                    <a:pt x="149" y="30"/>
                  </a:lnTo>
                  <a:lnTo>
                    <a:pt x="152" y="29"/>
                  </a:lnTo>
                  <a:lnTo>
                    <a:pt x="154" y="26"/>
                  </a:lnTo>
                  <a:lnTo>
                    <a:pt x="156" y="25"/>
                  </a:lnTo>
                  <a:lnTo>
                    <a:pt x="158" y="25"/>
                  </a:lnTo>
                  <a:lnTo>
                    <a:pt x="158" y="24"/>
                  </a:lnTo>
                  <a:lnTo>
                    <a:pt x="158" y="23"/>
                  </a:lnTo>
                  <a:lnTo>
                    <a:pt x="158" y="22"/>
                  </a:lnTo>
                  <a:lnTo>
                    <a:pt x="156" y="23"/>
                  </a:lnTo>
                  <a:lnTo>
                    <a:pt x="155" y="23"/>
                  </a:lnTo>
                  <a:lnTo>
                    <a:pt x="154" y="23"/>
                  </a:lnTo>
                  <a:lnTo>
                    <a:pt x="153" y="24"/>
                  </a:lnTo>
                  <a:lnTo>
                    <a:pt x="151" y="24"/>
                  </a:lnTo>
                  <a:lnTo>
                    <a:pt x="149" y="25"/>
                  </a:lnTo>
                  <a:lnTo>
                    <a:pt x="148" y="25"/>
                  </a:lnTo>
                  <a:lnTo>
                    <a:pt x="148" y="24"/>
                  </a:lnTo>
                  <a:lnTo>
                    <a:pt x="149" y="23"/>
                  </a:lnTo>
                  <a:lnTo>
                    <a:pt x="149" y="22"/>
                  </a:lnTo>
                  <a:lnTo>
                    <a:pt x="149" y="21"/>
                  </a:lnTo>
                  <a:lnTo>
                    <a:pt x="148" y="22"/>
                  </a:lnTo>
                  <a:lnTo>
                    <a:pt x="146" y="22"/>
                  </a:lnTo>
                  <a:lnTo>
                    <a:pt x="145" y="22"/>
                  </a:lnTo>
                  <a:lnTo>
                    <a:pt x="144" y="22"/>
                  </a:lnTo>
                  <a:lnTo>
                    <a:pt x="141" y="20"/>
                  </a:lnTo>
                  <a:lnTo>
                    <a:pt x="137" y="17"/>
                  </a:lnTo>
                  <a:lnTo>
                    <a:pt x="132" y="14"/>
                  </a:lnTo>
                  <a:lnTo>
                    <a:pt x="130" y="13"/>
                  </a:lnTo>
                  <a:lnTo>
                    <a:pt x="128" y="13"/>
                  </a:lnTo>
                  <a:lnTo>
                    <a:pt x="126" y="13"/>
                  </a:lnTo>
                  <a:lnTo>
                    <a:pt x="124" y="12"/>
                  </a:lnTo>
                  <a:lnTo>
                    <a:pt x="122" y="10"/>
                  </a:lnTo>
                  <a:lnTo>
                    <a:pt x="121" y="8"/>
                  </a:lnTo>
                  <a:lnTo>
                    <a:pt x="118" y="7"/>
                  </a:lnTo>
                  <a:lnTo>
                    <a:pt x="116" y="5"/>
                  </a:lnTo>
                  <a:lnTo>
                    <a:pt x="114" y="3"/>
                  </a:lnTo>
                  <a:lnTo>
                    <a:pt x="109" y="3"/>
                  </a:lnTo>
                  <a:lnTo>
                    <a:pt x="102" y="1"/>
                  </a:lnTo>
                  <a:lnTo>
                    <a:pt x="94" y="0"/>
                  </a:lnTo>
                  <a:lnTo>
                    <a:pt x="90" y="0"/>
                  </a:lnTo>
                  <a:lnTo>
                    <a:pt x="86" y="0"/>
                  </a:lnTo>
                  <a:lnTo>
                    <a:pt x="83" y="1"/>
                  </a:lnTo>
                  <a:lnTo>
                    <a:pt x="80" y="2"/>
                  </a:lnTo>
                  <a:lnTo>
                    <a:pt x="78" y="3"/>
                  </a:lnTo>
                  <a:lnTo>
                    <a:pt x="76" y="1"/>
                  </a:lnTo>
                  <a:lnTo>
                    <a:pt x="70" y="1"/>
                  </a:lnTo>
                  <a:lnTo>
                    <a:pt x="63" y="3"/>
                  </a:lnTo>
                  <a:lnTo>
                    <a:pt x="60" y="6"/>
                  </a:lnTo>
                  <a:lnTo>
                    <a:pt x="59" y="7"/>
                  </a:lnTo>
                  <a:lnTo>
                    <a:pt x="57" y="7"/>
                  </a:lnTo>
                  <a:lnTo>
                    <a:pt x="55" y="7"/>
                  </a:lnTo>
                  <a:lnTo>
                    <a:pt x="54" y="7"/>
                  </a:lnTo>
                  <a:lnTo>
                    <a:pt x="52" y="5"/>
                  </a:lnTo>
                  <a:lnTo>
                    <a:pt x="47" y="3"/>
                  </a:lnTo>
                  <a:lnTo>
                    <a:pt x="42" y="5"/>
                  </a:lnTo>
                  <a:lnTo>
                    <a:pt x="40" y="5"/>
                  </a:lnTo>
                  <a:lnTo>
                    <a:pt x="41" y="6"/>
                  </a:lnTo>
                  <a:lnTo>
                    <a:pt x="44" y="9"/>
                  </a:lnTo>
                  <a:lnTo>
                    <a:pt x="45" y="12"/>
                  </a:lnTo>
                  <a:lnTo>
                    <a:pt x="44" y="14"/>
                  </a:lnTo>
                  <a:lnTo>
                    <a:pt x="40" y="15"/>
                  </a:lnTo>
                  <a:lnTo>
                    <a:pt x="34" y="18"/>
                  </a:lnTo>
                  <a:lnTo>
                    <a:pt x="30" y="21"/>
                  </a:lnTo>
                  <a:lnTo>
                    <a:pt x="27" y="23"/>
                  </a:lnTo>
                  <a:lnTo>
                    <a:pt x="25" y="25"/>
                  </a:lnTo>
                  <a:lnTo>
                    <a:pt x="24" y="29"/>
                  </a:lnTo>
                  <a:lnTo>
                    <a:pt x="23" y="32"/>
                  </a:lnTo>
                  <a:lnTo>
                    <a:pt x="22" y="35"/>
                  </a:lnTo>
                  <a:lnTo>
                    <a:pt x="22" y="36"/>
                  </a:lnTo>
                  <a:lnTo>
                    <a:pt x="22" y="38"/>
                  </a:lnTo>
                  <a:lnTo>
                    <a:pt x="22" y="39"/>
                  </a:lnTo>
                  <a:lnTo>
                    <a:pt x="22" y="41"/>
                  </a:lnTo>
                  <a:lnTo>
                    <a:pt x="16" y="46"/>
                  </a:lnTo>
                  <a:lnTo>
                    <a:pt x="11" y="52"/>
                  </a:lnTo>
                  <a:lnTo>
                    <a:pt x="10" y="59"/>
                  </a:lnTo>
                  <a:lnTo>
                    <a:pt x="10" y="68"/>
                  </a:lnTo>
                  <a:lnTo>
                    <a:pt x="9" y="73"/>
                  </a:lnTo>
                  <a:lnTo>
                    <a:pt x="7" y="75"/>
                  </a:lnTo>
                  <a:lnTo>
                    <a:pt x="3" y="76"/>
                  </a:lnTo>
                  <a:lnTo>
                    <a:pt x="0" y="76"/>
                  </a:lnTo>
                  <a:lnTo>
                    <a:pt x="1" y="77"/>
                  </a:lnTo>
                  <a:lnTo>
                    <a:pt x="3" y="78"/>
                  </a:lnTo>
                  <a:lnTo>
                    <a:pt x="4" y="78"/>
                  </a:lnTo>
                  <a:lnTo>
                    <a:pt x="6" y="78"/>
                  </a:lnTo>
                  <a:lnTo>
                    <a:pt x="6" y="81"/>
                  </a:lnTo>
                  <a:lnTo>
                    <a:pt x="6" y="82"/>
                  </a:lnTo>
                  <a:lnTo>
                    <a:pt x="6" y="84"/>
                  </a:lnTo>
                  <a:lnTo>
                    <a:pt x="7" y="85"/>
                  </a:lnTo>
                  <a:lnTo>
                    <a:pt x="8" y="87"/>
                  </a:lnTo>
                  <a:lnTo>
                    <a:pt x="9" y="92"/>
                  </a:lnTo>
                  <a:lnTo>
                    <a:pt x="10" y="96"/>
                  </a:lnTo>
                  <a:lnTo>
                    <a:pt x="13" y="98"/>
                  </a:lnTo>
                  <a:lnTo>
                    <a:pt x="14" y="100"/>
                  </a:lnTo>
                  <a:lnTo>
                    <a:pt x="15" y="102"/>
                  </a:lnTo>
                  <a:lnTo>
                    <a:pt x="14" y="106"/>
                  </a:lnTo>
                  <a:lnTo>
                    <a:pt x="11" y="107"/>
                  </a:lnTo>
                  <a:lnTo>
                    <a:pt x="14" y="109"/>
                  </a:lnTo>
                  <a:lnTo>
                    <a:pt x="16" y="112"/>
                  </a:lnTo>
                  <a:lnTo>
                    <a:pt x="18" y="115"/>
                  </a:lnTo>
                  <a:lnTo>
                    <a:pt x="21" y="1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7" name="Freeform 180"/>
            <p:cNvSpPr>
              <a:spLocks/>
            </p:cNvSpPr>
            <p:nvPr/>
          </p:nvSpPr>
          <p:spPr bwMode="auto">
            <a:xfrm>
              <a:off x="5254" y="2723"/>
              <a:ext cx="10" cy="8"/>
            </a:xfrm>
            <a:custGeom>
              <a:avLst/>
              <a:gdLst>
                <a:gd name="T0" fmla="*/ 0 w 19"/>
                <a:gd name="T1" fmla="*/ 1 h 15"/>
                <a:gd name="T2" fmla="*/ 1 w 19"/>
                <a:gd name="T3" fmla="*/ 1 h 15"/>
                <a:gd name="T4" fmla="*/ 1 w 19"/>
                <a:gd name="T5" fmla="*/ 1 h 15"/>
                <a:gd name="T6" fmla="*/ 1 w 19"/>
                <a:gd name="T7" fmla="*/ 1 h 15"/>
                <a:gd name="T8" fmla="*/ 1 w 19"/>
                <a:gd name="T9" fmla="*/ 0 h 15"/>
                <a:gd name="T10" fmla="*/ 1 w 19"/>
                <a:gd name="T11" fmla="*/ 0 h 15"/>
                <a:gd name="T12" fmla="*/ 1 w 19"/>
                <a:gd name="T13" fmla="*/ 1 h 15"/>
                <a:gd name="T14" fmla="*/ 1 w 19"/>
                <a:gd name="T15" fmla="*/ 1 h 15"/>
                <a:gd name="T16" fmla="*/ 1 w 19"/>
                <a:gd name="T17" fmla="*/ 1 h 15"/>
                <a:gd name="T18" fmla="*/ 1 w 19"/>
                <a:gd name="T19" fmla="*/ 1 h 15"/>
                <a:gd name="T20" fmla="*/ 1 w 19"/>
                <a:gd name="T21" fmla="*/ 1 h 15"/>
                <a:gd name="T22" fmla="*/ 1 w 19"/>
                <a:gd name="T23" fmla="*/ 1 h 15"/>
                <a:gd name="T24" fmla="*/ 0 w 19"/>
                <a:gd name="T25" fmla="*/ 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5"/>
                <a:gd name="T41" fmla="*/ 19 w 19"/>
                <a:gd name="T42" fmla="*/ 15 h 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5">
                  <a:moveTo>
                    <a:pt x="0" y="15"/>
                  </a:moveTo>
                  <a:lnTo>
                    <a:pt x="3" y="9"/>
                  </a:lnTo>
                  <a:lnTo>
                    <a:pt x="8" y="4"/>
                  </a:lnTo>
                  <a:lnTo>
                    <a:pt x="14" y="2"/>
                  </a:lnTo>
                  <a:lnTo>
                    <a:pt x="19" y="0"/>
                  </a:lnTo>
                  <a:lnTo>
                    <a:pt x="19" y="1"/>
                  </a:lnTo>
                  <a:lnTo>
                    <a:pt x="19" y="2"/>
                  </a:lnTo>
                  <a:lnTo>
                    <a:pt x="19" y="3"/>
                  </a:lnTo>
                  <a:lnTo>
                    <a:pt x="12" y="4"/>
                  </a:lnTo>
                  <a:lnTo>
                    <a:pt x="7" y="8"/>
                  </a:lnTo>
                  <a:lnTo>
                    <a:pt x="2" y="11"/>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8" name="Freeform 181"/>
            <p:cNvSpPr>
              <a:spLocks/>
            </p:cNvSpPr>
            <p:nvPr/>
          </p:nvSpPr>
          <p:spPr bwMode="auto">
            <a:xfrm>
              <a:off x="5271" y="2707"/>
              <a:ext cx="10" cy="11"/>
            </a:xfrm>
            <a:custGeom>
              <a:avLst/>
              <a:gdLst>
                <a:gd name="T0" fmla="*/ 0 w 21"/>
                <a:gd name="T1" fmla="*/ 1 h 20"/>
                <a:gd name="T2" fmla="*/ 0 w 21"/>
                <a:gd name="T3" fmla="*/ 1 h 20"/>
                <a:gd name="T4" fmla="*/ 0 w 21"/>
                <a:gd name="T5" fmla="*/ 1 h 20"/>
                <a:gd name="T6" fmla="*/ 0 w 21"/>
                <a:gd name="T7" fmla="*/ 1 h 20"/>
                <a:gd name="T8" fmla="*/ 0 w 21"/>
                <a:gd name="T9" fmla="*/ 1 h 20"/>
                <a:gd name="T10" fmla="*/ 0 w 21"/>
                <a:gd name="T11" fmla="*/ 1 h 20"/>
                <a:gd name="T12" fmla="*/ 0 w 21"/>
                <a:gd name="T13" fmla="*/ 1 h 20"/>
                <a:gd name="T14" fmla="*/ 0 w 21"/>
                <a:gd name="T15" fmla="*/ 1 h 20"/>
                <a:gd name="T16" fmla="*/ 0 w 21"/>
                <a:gd name="T17" fmla="*/ 1 h 20"/>
                <a:gd name="T18" fmla="*/ 0 w 21"/>
                <a:gd name="T19" fmla="*/ 1 h 20"/>
                <a:gd name="T20" fmla="*/ 0 w 21"/>
                <a:gd name="T21" fmla="*/ 1 h 20"/>
                <a:gd name="T22" fmla="*/ 0 w 21"/>
                <a:gd name="T23" fmla="*/ 1 h 20"/>
                <a:gd name="T24" fmla="*/ 0 w 21"/>
                <a:gd name="T25" fmla="*/ 0 h 20"/>
                <a:gd name="T26" fmla="*/ 0 w 21"/>
                <a:gd name="T27" fmla="*/ 0 h 20"/>
                <a:gd name="T28" fmla="*/ 0 w 21"/>
                <a:gd name="T29" fmla="*/ 1 h 20"/>
                <a:gd name="T30" fmla="*/ 0 w 21"/>
                <a:gd name="T31" fmla="*/ 1 h 20"/>
                <a:gd name="T32" fmla="*/ 0 w 21"/>
                <a:gd name="T33" fmla="*/ 1 h 20"/>
                <a:gd name="T34" fmla="*/ 0 w 21"/>
                <a:gd name="T35" fmla="*/ 1 h 20"/>
                <a:gd name="T36" fmla="*/ 0 w 21"/>
                <a:gd name="T37" fmla="*/ 1 h 20"/>
                <a:gd name="T38" fmla="*/ 0 w 21"/>
                <a:gd name="T39" fmla="*/ 1 h 20"/>
                <a:gd name="T40" fmla="*/ 0 w 21"/>
                <a:gd name="T41" fmla="*/ 1 h 20"/>
                <a:gd name="T42" fmla="*/ 0 w 21"/>
                <a:gd name="T43" fmla="*/ 1 h 20"/>
                <a:gd name="T44" fmla="*/ 0 w 21"/>
                <a:gd name="T45" fmla="*/ 1 h 20"/>
                <a:gd name="T46" fmla="*/ 0 w 21"/>
                <a:gd name="T47" fmla="*/ 1 h 20"/>
                <a:gd name="T48" fmla="*/ 0 w 21"/>
                <a:gd name="T49" fmla="*/ 1 h 20"/>
                <a:gd name="T50" fmla="*/ 0 w 21"/>
                <a:gd name="T51" fmla="*/ 1 h 20"/>
                <a:gd name="T52" fmla="*/ 0 w 21"/>
                <a:gd name="T53" fmla="*/ 1 h 20"/>
                <a:gd name="T54" fmla="*/ 0 w 21"/>
                <a:gd name="T55" fmla="*/ 1 h 20"/>
                <a:gd name="T56" fmla="*/ 0 w 21"/>
                <a:gd name="T57" fmla="*/ 1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
                <a:gd name="T88" fmla="*/ 0 h 20"/>
                <a:gd name="T89" fmla="*/ 21 w 21"/>
                <a:gd name="T90" fmla="*/ 20 h 2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 h="20">
                  <a:moveTo>
                    <a:pt x="5" y="12"/>
                  </a:moveTo>
                  <a:lnTo>
                    <a:pt x="5" y="11"/>
                  </a:lnTo>
                  <a:lnTo>
                    <a:pt x="4" y="10"/>
                  </a:lnTo>
                  <a:lnTo>
                    <a:pt x="2" y="9"/>
                  </a:lnTo>
                  <a:lnTo>
                    <a:pt x="0" y="9"/>
                  </a:lnTo>
                  <a:lnTo>
                    <a:pt x="2" y="8"/>
                  </a:lnTo>
                  <a:lnTo>
                    <a:pt x="5" y="8"/>
                  </a:lnTo>
                  <a:lnTo>
                    <a:pt x="7" y="6"/>
                  </a:lnTo>
                  <a:lnTo>
                    <a:pt x="9" y="6"/>
                  </a:lnTo>
                  <a:lnTo>
                    <a:pt x="9" y="4"/>
                  </a:lnTo>
                  <a:lnTo>
                    <a:pt x="8" y="3"/>
                  </a:lnTo>
                  <a:lnTo>
                    <a:pt x="7" y="1"/>
                  </a:lnTo>
                  <a:lnTo>
                    <a:pt x="6" y="0"/>
                  </a:lnTo>
                  <a:lnTo>
                    <a:pt x="9" y="0"/>
                  </a:lnTo>
                  <a:lnTo>
                    <a:pt x="12" y="1"/>
                  </a:lnTo>
                  <a:lnTo>
                    <a:pt x="15" y="3"/>
                  </a:lnTo>
                  <a:lnTo>
                    <a:pt x="16" y="5"/>
                  </a:lnTo>
                  <a:lnTo>
                    <a:pt x="17" y="9"/>
                  </a:lnTo>
                  <a:lnTo>
                    <a:pt x="19" y="12"/>
                  </a:lnTo>
                  <a:lnTo>
                    <a:pt x="20" y="17"/>
                  </a:lnTo>
                  <a:lnTo>
                    <a:pt x="21" y="20"/>
                  </a:lnTo>
                  <a:lnTo>
                    <a:pt x="19" y="19"/>
                  </a:lnTo>
                  <a:lnTo>
                    <a:pt x="15" y="17"/>
                  </a:lnTo>
                  <a:lnTo>
                    <a:pt x="13" y="16"/>
                  </a:lnTo>
                  <a:lnTo>
                    <a:pt x="10" y="14"/>
                  </a:lnTo>
                  <a:lnTo>
                    <a:pt x="9" y="13"/>
                  </a:lnTo>
                  <a:lnTo>
                    <a:pt x="7" y="13"/>
                  </a:lnTo>
                  <a:lnTo>
                    <a:pt x="6" y="13"/>
                  </a:lnTo>
                  <a:lnTo>
                    <a:pt x="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9" name="Freeform 182"/>
            <p:cNvSpPr>
              <a:spLocks/>
            </p:cNvSpPr>
            <p:nvPr/>
          </p:nvSpPr>
          <p:spPr bwMode="auto">
            <a:xfrm>
              <a:off x="5257" y="2714"/>
              <a:ext cx="22" cy="9"/>
            </a:xfrm>
            <a:custGeom>
              <a:avLst/>
              <a:gdLst>
                <a:gd name="T0" fmla="*/ 0 w 43"/>
                <a:gd name="T1" fmla="*/ 0 h 20"/>
                <a:gd name="T2" fmla="*/ 1 w 43"/>
                <a:gd name="T3" fmla="*/ 0 h 20"/>
                <a:gd name="T4" fmla="*/ 1 w 43"/>
                <a:gd name="T5" fmla="*/ 0 h 20"/>
                <a:gd name="T6" fmla="*/ 1 w 43"/>
                <a:gd name="T7" fmla="*/ 0 h 20"/>
                <a:gd name="T8" fmla="*/ 1 w 43"/>
                <a:gd name="T9" fmla="*/ 0 h 20"/>
                <a:gd name="T10" fmla="*/ 1 w 43"/>
                <a:gd name="T11" fmla="*/ 0 h 20"/>
                <a:gd name="T12" fmla="*/ 1 w 43"/>
                <a:gd name="T13" fmla="*/ 0 h 20"/>
                <a:gd name="T14" fmla="*/ 1 w 43"/>
                <a:gd name="T15" fmla="*/ 0 h 20"/>
                <a:gd name="T16" fmla="*/ 1 w 43"/>
                <a:gd name="T17" fmla="*/ 0 h 20"/>
                <a:gd name="T18" fmla="*/ 1 w 43"/>
                <a:gd name="T19" fmla="*/ 0 h 20"/>
                <a:gd name="T20" fmla="*/ 1 w 43"/>
                <a:gd name="T21" fmla="*/ 0 h 20"/>
                <a:gd name="T22" fmla="*/ 1 w 43"/>
                <a:gd name="T23" fmla="*/ 0 h 20"/>
                <a:gd name="T24" fmla="*/ 1 w 43"/>
                <a:gd name="T25" fmla="*/ 0 h 20"/>
                <a:gd name="T26" fmla="*/ 1 w 43"/>
                <a:gd name="T27" fmla="*/ 0 h 20"/>
                <a:gd name="T28" fmla="*/ 1 w 43"/>
                <a:gd name="T29" fmla="*/ 0 h 20"/>
                <a:gd name="T30" fmla="*/ 1 w 43"/>
                <a:gd name="T31" fmla="*/ 0 h 20"/>
                <a:gd name="T32" fmla="*/ 1 w 43"/>
                <a:gd name="T33" fmla="*/ 0 h 20"/>
                <a:gd name="T34" fmla="*/ 1 w 43"/>
                <a:gd name="T35" fmla="*/ 0 h 20"/>
                <a:gd name="T36" fmla="*/ 1 w 43"/>
                <a:gd name="T37" fmla="*/ 0 h 20"/>
                <a:gd name="T38" fmla="*/ 1 w 43"/>
                <a:gd name="T39" fmla="*/ 0 h 20"/>
                <a:gd name="T40" fmla="*/ 1 w 43"/>
                <a:gd name="T41" fmla="*/ 0 h 20"/>
                <a:gd name="T42" fmla="*/ 1 w 43"/>
                <a:gd name="T43" fmla="*/ 0 h 20"/>
                <a:gd name="T44" fmla="*/ 1 w 43"/>
                <a:gd name="T45" fmla="*/ 0 h 20"/>
                <a:gd name="T46" fmla="*/ 1 w 43"/>
                <a:gd name="T47" fmla="*/ 0 h 20"/>
                <a:gd name="T48" fmla="*/ 1 w 43"/>
                <a:gd name="T49" fmla="*/ 0 h 20"/>
                <a:gd name="T50" fmla="*/ 1 w 43"/>
                <a:gd name="T51" fmla="*/ 0 h 20"/>
                <a:gd name="T52" fmla="*/ 1 w 43"/>
                <a:gd name="T53" fmla="*/ 0 h 20"/>
                <a:gd name="T54" fmla="*/ 1 w 43"/>
                <a:gd name="T55" fmla="*/ 0 h 20"/>
                <a:gd name="T56" fmla="*/ 1 w 43"/>
                <a:gd name="T57" fmla="*/ 0 h 20"/>
                <a:gd name="T58" fmla="*/ 1 w 43"/>
                <a:gd name="T59" fmla="*/ 0 h 20"/>
                <a:gd name="T60" fmla="*/ 1 w 43"/>
                <a:gd name="T61" fmla="*/ 0 h 20"/>
                <a:gd name="T62" fmla="*/ 1 w 43"/>
                <a:gd name="T63" fmla="*/ 0 h 20"/>
                <a:gd name="T64" fmla="*/ 0 w 43"/>
                <a:gd name="T65" fmla="*/ 0 h 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20"/>
                <a:gd name="T101" fmla="*/ 43 w 43"/>
                <a:gd name="T102" fmla="*/ 20 h 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20">
                  <a:moveTo>
                    <a:pt x="0" y="20"/>
                  </a:moveTo>
                  <a:lnTo>
                    <a:pt x="1" y="19"/>
                  </a:lnTo>
                  <a:lnTo>
                    <a:pt x="1" y="17"/>
                  </a:lnTo>
                  <a:lnTo>
                    <a:pt x="2" y="17"/>
                  </a:lnTo>
                  <a:lnTo>
                    <a:pt x="2" y="16"/>
                  </a:lnTo>
                  <a:lnTo>
                    <a:pt x="5" y="15"/>
                  </a:lnTo>
                  <a:lnTo>
                    <a:pt x="9" y="13"/>
                  </a:lnTo>
                  <a:lnTo>
                    <a:pt x="11" y="12"/>
                  </a:lnTo>
                  <a:lnTo>
                    <a:pt x="12" y="11"/>
                  </a:lnTo>
                  <a:lnTo>
                    <a:pt x="12" y="9"/>
                  </a:lnTo>
                  <a:lnTo>
                    <a:pt x="12" y="7"/>
                  </a:lnTo>
                  <a:lnTo>
                    <a:pt x="12" y="5"/>
                  </a:lnTo>
                  <a:lnTo>
                    <a:pt x="13" y="4"/>
                  </a:lnTo>
                  <a:lnTo>
                    <a:pt x="16" y="2"/>
                  </a:lnTo>
                  <a:lnTo>
                    <a:pt x="20" y="1"/>
                  </a:lnTo>
                  <a:lnTo>
                    <a:pt x="25" y="0"/>
                  </a:lnTo>
                  <a:lnTo>
                    <a:pt x="31" y="0"/>
                  </a:lnTo>
                  <a:lnTo>
                    <a:pt x="34" y="2"/>
                  </a:lnTo>
                  <a:lnTo>
                    <a:pt x="38" y="6"/>
                  </a:lnTo>
                  <a:lnTo>
                    <a:pt x="41" y="9"/>
                  </a:lnTo>
                  <a:lnTo>
                    <a:pt x="43" y="12"/>
                  </a:lnTo>
                  <a:lnTo>
                    <a:pt x="41" y="11"/>
                  </a:lnTo>
                  <a:lnTo>
                    <a:pt x="39" y="11"/>
                  </a:lnTo>
                  <a:lnTo>
                    <a:pt x="36" y="9"/>
                  </a:lnTo>
                  <a:lnTo>
                    <a:pt x="34" y="9"/>
                  </a:lnTo>
                  <a:lnTo>
                    <a:pt x="30" y="8"/>
                  </a:lnTo>
                  <a:lnTo>
                    <a:pt x="25" y="8"/>
                  </a:lnTo>
                  <a:lnTo>
                    <a:pt x="19" y="9"/>
                  </a:lnTo>
                  <a:lnTo>
                    <a:pt x="16" y="12"/>
                  </a:lnTo>
                  <a:lnTo>
                    <a:pt x="12" y="14"/>
                  </a:lnTo>
                  <a:lnTo>
                    <a:pt x="8" y="17"/>
                  </a:lnTo>
                  <a:lnTo>
                    <a:pt x="3" y="19"/>
                  </a:lnTo>
                  <a:lnTo>
                    <a:pt x="0"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0" name="Freeform 183"/>
            <p:cNvSpPr>
              <a:spLocks/>
            </p:cNvSpPr>
            <p:nvPr/>
          </p:nvSpPr>
          <p:spPr bwMode="auto">
            <a:xfrm>
              <a:off x="5273" y="2703"/>
              <a:ext cx="33" cy="19"/>
            </a:xfrm>
            <a:custGeom>
              <a:avLst/>
              <a:gdLst>
                <a:gd name="T0" fmla="*/ 1 w 66"/>
                <a:gd name="T1" fmla="*/ 1 h 38"/>
                <a:gd name="T2" fmla="*/ 1 w 66"/>
                <a:gd name="T3" fmla="*/ 1 h 38"/>
                <a:gd name="T4" fmla="*/ 1 w 66"/>
                <a:gd name="T5" fmla="*/ 1 h 38"/>
                <a:gd name="T6" fmla="*/ 1 w 66"/>
                <a:gd name="T7" fmla="*/ 1 h 38"/>
                <a:gd name="T8" fmla="*/ 1 w 66"/>
                <a:gd name="T9" fmla="*/ 1 h 38"/>
                <a:gd name="T10" fmla="*/ 1 w 66"/>
                <a:gd name="T11" fmla="*/ 1 h 38"/>
                <a:gd name="T12" fmla="*/ 1 w 66"/>
                <a:gd name="T13" fmla="*/ 1 h 38"/>
                <a:gd name="T14" fmla="*/ 1 w 66"/>
                <a:gd name="T15" fmla="*/ 1 h 38"/>
                <a:gd name="T16" fmla="*/ 1 w 66"/>
                <a:gd name="T17" fmla="*/ 1 h 38"/>
                <a:gd name="T18" fmla="*/ 1 w 66"/>
                <a:gd name="T19" fmla="*/ 1 h 38"/>
                <a:gd name="T20" fmla="*/ 1 w 66"/>
                <a:gd name="T21" fmla="*/ 1 h 38"/>
                <a:gd name="T22" fmla="*/ 1 w 66"/>
                <a:gd name="T23" fmla="*/ 1 h 38"/>
                <a:gd name="T24" fmla="*/ 1 w 66"/>
                <a:gd name="T25" fmla="*/ 1 h 38"/>
                <a:gd name="T26" fmla="*/ 1 w 66"/>
                <a:gd name="T27" fmla="*/ 1 h 38"/>
                <a:gd name="T28" fmla="*/ 1 w 66"/>
                <a:gd name="T29" fmla="*/ 1 h 38"/>
                <a:gd name="T30" fmla="*/ 1 w 66"/>
                <a:gd name="T31" fmla="*/ 1 h 38"/>
                <a:gd name="T32" fmla="*/ 1 w 66"/>
                <a:gd name="T33" fmla="*/ 1 h 38"/>
                <a:gd name="T34" fmla="*/ 1 w 66"/>
                <a:gd name="T35" fmla="*/ 1 h 38"/>
                <a:gd name="T36" fmla="*/ 1 w 66"/>
                <a:gd name="T37" fmla="*/ 1 h 38"/>
                <a:gd name="T38" fmla="*/ 1 w 66"/>
                <a:gd name="T39" fmla="*/ 1 h 38"/>
                <a:gd name="T40" fmla="*/ 1 w 66"/>
                <a:gd name="T41" fmla="*/ 1 h 38"/>
                <a:gd name="T42" fmla="*/ 1 w 66"/>
                <a:gd name="T43" fmla="*/ 1 h 38"/>
                <a:gd name="T44" fmla="*/ 1 w 66"/>
                <a:gd name="T45" fmla="*/ 1 h 38"/>
                <a:gd name="T46" fmla="*/ 1 w 66"/>
                <a:gd name="T47" fmla="*/ 1 h 38"/>
                <a:gd name="T48" fmla="*/ 1 w 66"/>
                <a:gd name="T49" fmla="*/ 1 h 38"/>
                <a:gd name="T50" fmla="*/ 1 w 66"/>
                <a:gd name="T51" fmla="*/ 1 h 38"/>
                <a:gd name="T52" fmla="*/ 1 w 66"/>
                <a:gd name="T53" fmla="*/ 1 h 38"/>
                <a:gd name="T54" fmla="*/ 1 w 66"/>
                <a:gd name="T55" fmla="*/ 1 h 38"/>
                <a:gd name="T56" fmla="*/ 1 w 66"/>
                <a:gd name="T57" fmla="*/ 1 h 38"/>
                <a:gd name="T58" fmla="*/ 1 w 66"/>
                <a:gd name="T59" fmla="*/ 1 h 38"/>
                <a:gd name="T60" fmla="*/ 1 w 66"/>
                <a:gd name="T61" fmla="*/ 1 h 38"/>
                <a:gd name="T62" fmla="*/ 1 w 66"/>
                <a:gd name="T63" fmla="*/ 1 h 38"/>
                <a:gd name="T64" fmla="*/ 1 w 66"/>
                <a:gd name="T65" fmla="*/ 1 h 38"/>
                <a:gd name="T66" fmla="*/ 1 w 66"/>
                <a:gd name="T67" fmla="*/ 1 h 38"/>
                <a:gd name="T68" fmla="*/ 1 w 66"/>
                <a:gd name="T69" fmla="*/ 1 h 38"/>
                <a:gd name="T70" fmla="*/ 1 w 66"/>
                <a:gd name="T71" fmla="*/ 1 h 38"/>
                <a:gd name="T72" fmla="*/ 1 w 66"/>
                <a:gd name="T73" fmla="*/ 1 h 38"/>
                <a:gd name="T74" fmla="*/ 1 w 66"/>
                <a:gd name="T75" fmla="*/ 1 h 38"/>
                <a:gd name="T76" fmla="*/ 1 w 66"/>
                <a:gd name="T77" fmla="*/ 1 h 38"/>
                <a:gd name="T78" fmla="*/ 1 w 66"/>
                <a:gd name="T79" fmla="*/ 1 h 38"/>
                <a:gd name="T80" fmla="*/ 1 w 66"/>
                <a:gd name="T81" fmla="*/ 1 h 38"/>
                <a:gd name="T82" fmla="*/ 1 w 66"/>
                <a:gd name="T83" fmla="*/ 1 h 38"/>
                <a:gd name="T84" fmla="*/ 1 w 66"/>
                <a:gd name="T85" fmla="*/ 1 h 38"/>
                <a:gd name="T86" fmla="*/ 1 w 66"/>
                <a:gd name="T87" fmla="*/ 1 h 38"/>
                <a:gd name="T88" fmla="*/ 0 w 66"/>
                <a:gd name="T89" fmla="*/ 1 h 38"/>
                <a:gd name="T90" fmla="*/ 1 w 66"/>
                <a:gd name="T91" fmla="*/ 1 h 38"/>
                <a:gd name="T92" fmla="*/ 1 w 66"/>
                <a:gd name="T93" fmla="*/ 1 h 38"/>
                <a:gd name="T94" fmla="*/ 1 w 66"/>
                <a:gd name="T95" fmla="*/ 0 h 38"/>
                <a:gd name="T96" fmla="*/ 1 w 66"/>
                <a:gd name="T97" fmla="*/ 0 h 38"/>
                <a:gd name="T98" fmla="*/ 1 w 66"/>
                <a:gd name="T99" fmla="*/ 0 h 38"/>
                <a:gd name="T100" fmla="*/ 1 w 66"/>
                <a:gd name="T101" fmla="*/ 1 h 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6"/>
                <a:gd name="T154" fmla="*/ 0 h 38"/>
                <a:gd name="T155" fmla="*/ 66 w 66"/>
                <a:gd name="T156" fmla="*/ 38 h 3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6" h="38">
                  <a:moveTo>
                    <a:pt x="18" y="1"/>
                  </a:moveTo>
                  <a:lnTo>
                    <a:pt x="17" y="4"/>
                  </a:lnTo>
                  <a:lnTo>
                    <a:pt x="17" y="6"/>
                  </a:lnTo>
                  <a:lnTo>
                    <a:pt x="16" y="10"/>
                  </a:lnTo>
                  <a:lnTo>
                    <a:pt x="16" y="11"/>
                  </a:lnTo>
                  <a:lnTo>
                    <a:pt x="17" y="10"/>
                  </a:lnTo>
                  <a:lnTo>
                    <a:pt x="18" y="10"/>
                  </a:lnTo>
                  <a:lnTo>
                    <a:pt x="19" y="8"/>
                  </a:lnTo>
                  <a:lnTo>
                    <a:pt x="19" y="12"/>
                  </a:lnTo>
                  <a:lnTo>
                    <a:pt x="24" y="7"/>
                  </a:lnTo>
                  <a:lnTo>
                    <a:pt x="23" y="14"/>
                  </a:lnTo>
                  <a:lnTo>
                    <a:pt x="24" y="13"/>
                  </a:lnTo>
                  <a:lnTo>
                    <a:pt x="27" y="10"/>
                  </a:lnTo>
                  <a:lnTo>
                    <a:pt x="31" y="7"/>
                  </a:lnTo>
                  <a:lnTo>
                    <a:pt x="33" y="5"/>
                  </a:lnTo>
                  <a:lnTo>
                    <a:pt x="33" y="7"/>
                  </a:lnTo>
                  <a:lnTo>
                    <a:pt x="38" y="7"/>
                  </a:lnTo>
                  <a:lnTo>
                    <a:pt x="42" y="6"/>
                  </a:lnTo>
                  <a:lnTo>
                    <a:pt x="47" y="6"/>
                  </a:lnTo>
                  <a:lnTo>
                    <a:pt x="50" y="6"/>
                  </a:lnTo>
                  <a:lnTo>
                    <a:pt x="50" y="8"/>
                  </a:lnTo>
                  <a:lnTo>
                    <a:pt x="48" y="10"/>
                  </a:lnTo>
                  <a:lnTo>
                    <a:pt x="46" y="10"/>
                  </a:lnTo>
                  <a:lnTo>
                    <a:pt x="42" y="11"/>
                  </a:lnTo>
                  <a:lnTo>
                    <a:pt x="40" y="12"/>
                  </a:lnTo>
                  <a:lnTo>
                    <a:pt x="45" y="12"/>
                  </a:lnTo>
                  <a:lnTo>
                    <a:pt x="49" y="13"/>
                  </a:lnTo>
                  <a:lnTo>
                    <a:pt x="51" y="13"/>
                  </a:lnTo>
                  <a:lnTo>
                    <a:pt x="54" y="14"/>
                  </a:lnTo>
                  <a:lnTo>
                    <a:pt x="55" y="16"/>
                  </a:lnTo>
                  <a:lnTo>
                    <a:pt x="57" y="22"/>
                  </a:lnTo>
                  <a:lnTo>
                    <a:pt x="60" y="27"/>
                  </a:lnTo>
                  <a:lnTo>
                    <a:pt x="62" y="30"/>
                  </a:lnTo>
                  <a:lnTo>
                    <a:pt x="63" y="33"/>
                  </a:lnTo>
                  <a:lnTo>
                    <a:pt x="64" y="35"/>
                  </a:lnTo>
                  <a:lnTo>
                    <a:pt x="65" y="37"/>
                  </a:lnTo>
                  <a:lnTo>
                    <a:pt x="66" y="38"/>
                  </a:lnTo>
                  <a:lnTo>
                    <a:pt x="63" y="36"/>
                  </a:lnTo>
                  <a:lnTo>
                    <a:pt x="60" y="33"/>
                  </a:lnTo>
                  <a:lnTo>
                    <a:pt x="56" y="30"/>
                  </a:lnTo>
                  <a:lnTo>
                    <a:pt x="54" y="28"/>
                  </a:lnTo>
                  <a:lnTo>
                    <a:pt x="51" y="26"/>
                  </a:lnTo>
                  <a:lnTo>
                    <a:pt x="47" y="23"/>
                  </a:lnTo>
                  <a:lnTo>
                    <a:pt x="42" y="22"/>
                  </a:lnTo>
                  <a:lnTo>
                    <a:pt x="37" y="23"/>
                  </a:lnTo>
                  <a:lnTo>
                    <a:pt x="35" y="23"/>
                  </a:lnTo>
                  <a:lnTo>
                    <a:pt x="35" y="22"/>
                  </a:lnTo>
                  <a:lnTo>
                    <a:pt x="34" y="22"/>
                  </a:lnTo>
                  <a:lnTo>
                    <a:pt x="33" y="22"/>
                  </a:lnTo>
                  <a:lnTo>
                    <a:pt x="33" y="21"/>
                  </a:lnTo>
                  <a:lnTo>
                    <a:pt x="34" y="20"/>
                  </a:lnTo>
                  <a:lnTo>
                    <a:pt x="34" y="19"/>
                  </a:lnTo>
                  <a:lnTo>
                    <a:pt x="35" y="19"/>
                  </a:lnTo>
                  <a:lnTo>
                    <a:pt x="32" y="20"/>
                  </a:lnTo>
                  <a:lnTo>
                    <a:pt x="28" y="22"/>
                  </a:lnTo>
                  <a:lnTo>
                    <a:pt x="26" y="27"/>
                  </a:lnTo>
                  <a:lnTo>
                    <a:pt x="24" y="33"/>
                  </a:lnTo>
                  <a:lnTo>
                    <a:pt x="23" y="33"/>
                  </a:lnTo>
                  <a:lnTo>
                    <a:pt x="22" y="33"/>
                  </a:lnTo>
                  <a:lnTo>
                    <a:pt x="22" y="29"/>
                  </a:lnTo>
                  <a:lnTo>
                    <a:pt x="23" y="26"/>
                  </a:lnTo>
                  <a:lnTo>
                    <a:pt x="24" y="21"/>
                  </a:lnTo>
                  <a:lnTo>
                    <a:pt x="25" y="19"/>
                  </a:lnTo>
                  <a:lnTo>
                    <a:pt x="25" y="18"/>
                  </a:lnTo>
                  <a:lnTo>
                    <a:pt x="24" y="16"/>
                  </a:lnTo>
                  <a:lnTo>
                    <a:pt x="23" y="18"/>
                  </a:lnTo>
                  <a:lnTo>
                    <a:pt x="22" y="20"/>
                  </a:lnTo>
                  <a:lnTo>
                    <a:pt x="20" y="21"/>
                  </a:lnTo>
                  <a:lnTo>
                    <a:pt x="19" y="23"/>
                  </a:lnTo>
                  <a:lnTo>
                    <a:pt x="18" y="22"/>
                  </a:lnTo>
                  <a:lnTo>
                    <a:pt x="18" y="20"/>
                  </a:lnTo>
                  <a:lnTo>
                    <a:pt x="18" y="19"/>
                  </a:lnTo>
                  <a:lnTo>
                    <a:pt x="17" y="18"/>
                  </a:lnTo>
                  <a:lnTo>
                    <a:pt x="16" y="18"/>
                  </a:lnTo>
                  <a:lnTo>
                    <a:pt x="15" y="18"/>
                  </a:lnTo>
                  <a:lnTo>
                    <a:pt x="12" y="18"/>
                  </a:lnTo>
                  <a:lnTo>
                    <a:pt x="12" y="16"/>
                  </a:lnTo>
                  <a:lnTo>
                    <a:pt x="11" y="14"/>
                  </a:lnTo>
                  <a:lnTo>
                    <a:pt x="10" y="11"/>
                  </a:lnTo>
                  <a:lnTo>
                    <a:pt x="9" y="8"/>
                  </a:lnTo>
                  <a:lnTo>
                    <a:pt x="8" y="7"/>
                  </a:lnTo>
                  <a:lnTo>
                    <a:pt x="7" y="7"/>
                  </a:lnTo>
                  <a:lnTo>
                    <a:pt x="4" y="6"/>
                  </a:lnTo>
                  <a:lnTo>
                    <a:pt x="1" y="5"/>
                  </a:lnTo>
                  <a:lnTo>
                    <a:pt x="0" y="4"/>
                  </a:lnTo>
                  <a:lnTo>
                    <a:pt x="2" y="4"/>
                  </a:lnTo>
                  <a:lnTo>
                    <a:pt x="3" y="3"/>
                  </a:lnTo>
                  <a:lnTo>
                    <a:pt x="5" y="1"/>
                  </a:lnTo>
                  <a:lnTo>
                    <a:pt x="8" y="1"/>
                  </a:lnTo>
                  <a:lnTo>
                    <a:pt x="9" y="1"/>
                  </a:lnTo>
                  <a:lnTo>
                    <a:pt x="11" y="0"/>
                  </a:lnTo>
                  <a:lnTo>
                    <a:pt x="12" y="0"/>
                  </a:lnTo>
                  <a:lnTo>
                    <a:pt x="14" y="0"/>
                  </a:lnTo>
                  <a:lnTo>
                    <a:pt x="15" y="0"/>
                  </a:lnTo>
                  <a:lnTo>
                    <a:pt x="16" y="0"/>
                  </a:lnTo>
                  <a:lnTo>
                    <a:pt x="18" y="0"/>
                  </a:lnTo>
                  <a:lnTo>
                    <a:pt x="18"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1" name="Freeform 184"/>
            <p:cNvSpPr>
              <a:spLocks/>
            </p:cNvSpPr>
            <p:nvPr/>
          </p:nvSpPr>
          <p:spPr bwMode="auto">
            <a:xfrm>
              <a:off x="5273" y="2782"/>
              <a:ext cx="29" cy="47"/>
            </a:xfrm>
            <a:custGeom>
              <a:avLst/>
              <a:gdLst>
                <a:gd name="T0" fmla="*/ 1 w 57"/>
                <a:gd name="T1" fmla="*/ 1 h 93"/>
                <a:gd name="T2" fmla="*/ 1 w 57"/>
                <a:gd name="T3" fmla="*/ 1 h 93"/>
                <a:gd name="T4" fmla="*/ 1 w 57"/>
                <a:gd name="T5" fmla="*/ 1 h 93"/>
                <a:gd name="T6" fmla="*/ 1 w 57"/>
                <a:gd name="T7" fmla="*/ 1 h 93"/>
                <a:gd name="T8" fmla="*/ 1 w 57"/>
                <a:gd name="T9" fmla="*/ 1 h 93"/>
                <a:gd name="T10" fmla="*/ 1 w 57"/>
                <a:gd name="T11" fmla="*/ 1 h 93"/>
                <a:gd name="T12" fmla="*/ 1 w 57"/>
                <a:gd name="T13" fmla="*/ 1 h 93"/>
                <a:gd name="T14" fmla="*/ 1 w 57"/>
                <a:gd name="T15" fmla="*/ 1 h 93"/>
                <a:gd name="T16" fmla="*/ 1 w 57"/>
                <a:gd name="T17" fmla="*/ 1 h 93"/>
                <a:gd name="T18" fmla="*/ 1 w 57"/>
                <a:gd name="T19" fmla="*/ 1 h 93"/>
                <a:gd name="T20" fmla="*/ 1 w 57"/>
                <a:gd name="T21" fmla="*/ 1 h 93"/>
                <a:gd name="T22" fmla="*/ 1 w 57"/>
                <a:gd name="T23" fmla="*/ 1 h 93"/>
                <a:gd name="T24" fmla="*/ 1 w 57"/>
                <a:gd name="T25" fmla="*/ 1 h 93"/>
                <a:gd name="T26" fmla="*/ 1 w 57"/>
                <a:gd name="T27" fmla="*/ 1 h 93"/>
                <a:gd name="T28" fmla="*/ 1 w 57"/>
                <a:gd name="T29" fmla="*/ 1 h 93"/>
                <a:gd name="T30" fmla="*/ 1 w 57"/>
                <a:gd name="T31" fmla="*/ 1 h 93"/>
                <a:gd name="T32" fmla="*/ 1 w 57"/>
                <a:gd name="T33" fmla="*/ 1 h 93"/>
                <a:gd name="T34" fmla="*/ 1 w 57"/>
                <a:gd name="T35" fmla="*/ 1 h 93"/>
                <a:gd name="T36" fmla="*/ 1 w 57"/>
                <a:gd name="T37" fmla="*/ 1 h 93"/>
                <a:gd name="T38" fmla="*/ 1 w 57"/>
                <a:gd name="T39" fmla="*/ 1 h 93"/>
                <a:gd name="T40" fmla="*/ 1 w 57"/>
                <a:gd name="T41" fmla="*/ 1 h 93"/>
                <a:gd name="T42" fmla="*/ 1 w 57"/>
                <a:gd name="T43" fmla="*/ 1 h 93"/>
                <a:gd name="T44" fmla="*/ 1 w 57"/>
                <a:gd name="T45" fmla="*/ 1 h 93"/>
                <a:gd name="T46" fmla="*/ 1 w 57"/>
                <a:gd name="T47" fmla="*/ 1 h 93"/>
                <a:gd name="T48" fmla="*/ 1 w 57"/>
                <a:gd name="T49" fmla="*/ 1 h 93"/>
                <a:gd name="T50" fmla="*/ 1 w 57"/>
                <a:gd name="T51" fmla="*/ 1 h 93"/>
                <a:gd name="T52" fmla="*/ 1 w 57"/>
                <a:gd name="T53" fmla="*/ 1 h 93"/>
                <a:gd name="T54" fmla="*/ 1 w 57"/>
                <a:gd name="T55" fmla="*/ 1 h 93"/>
                <a:gd name="T56" fmla="*/ 0 w 57"/>
                <a:gd name="T57" fmla="*/ 1 h 93"/>
                <a:gd name="T58" fmla="*/ 1 w 57"/>
                <a:gd name="T59" fmla="*/ 1 h 93"/>
                <a:gd name="T60" fmla="*/ 1 w 57"/>
                <a:gd name="T61" fmla="*/ 1 h 93"/>
                <a:gd name="T62" fmla="*/ 1 w 57"/>
                <a:gd name="T63" fmla="*/ 1 h 93"/>
                <a:gd name="T64" fmla="*/ 1 w 57"/>
                <a:gd name="T65" fmla="*/ 1 h 93"/>
                <a:gd name="T66" fmla="*/ 1 w 57"/>
                <a:gd name="T67" fmla="*/ 1 h 93"/>
                <a:gd name="T68" fmla="*/ 1 w 57"/>
                <a:gd name="T69" fmla="*/ 1 h 93"/>
                <a:gd name="T70" fmla="*/ 1 w 57"/>
                <a:gd name="T71" fmla="*/ 1 h 93"/>
                <a:gd name="T72" fmla="*/ 1 w 57"/>
                <a:gd name="T73" fmla="*/ 1 h 93"/>
                <a:gd name="T74" fmla="*/ 1 w 57"/>
                <a:gd name="T75" fmla="*/ 1 h 93"/>
                <a:gd name="T76" fmla="*/ 1 w 57"/>
                <a:gd name="T77" fmla="*/ 1 h 93"/>
                <a:gd name="T78" fmla="*/ 1 w 57"/>
                <a:gd name="T79" fmla="*/ 1 h 93"/>
                <a:gd name="T80" fmla="*/ 1 w 57"/>
                <a:gd name="T81" fmla="*/ 1 h 93"/>
                <a:gd name="T82" fmla="*/ 1 w 57"/>
                <a:gd name="T83" fmla="*/ 0 h 93"/>
                <a:gd name="T84" fmla="*/ 1 w 57"/>
                <a:gd name="T85" fmla="*/ 1 h 93"/>
                <a:gd name="T86" fmla="*/ 1 w 57"/>
                <a:gd name="T87" fmla="*/ 1 h 93"/>
                <a:gd name="T88" fmla="*/ 1 w 57"/>
                <a:gd name="T89" fmla="*/ 1 h 93"/>
                <a:gd name="T90" fmla="*/ 1 w 57"/>
                <a:gd name="T91" fmla="*/ 1 h 93"/>
                <a:gd name="T92" fmla="*/ 1 w 57"/>
                <a:gd name="T93" fmla="*/ 1 h 93"/>
                <a:gd name="T94" fmla="*/ 1 w 57"/>
                <a:gd name="T95" fmla="*/ 1 h 93"/>
                <a:gd name="T96" fmla="*/ 1 w 57"/>
                <a:gd name="T97" fmla="*/ 1 h 93"/>
                <a:gd name="T98" fmla="*/ 1 w 57"/>
                <a:gd name="T99" fmla="*/ 1 h 93"/>
                <a:gd name="T100" fmla="*/ 1 w 57"/>
                <a:gd name="T101" fmla="*/ 1 h 93"/>
                <a:gd name="T102" fmla="*/ 1 w 57"/>
                <a:gd name="T103" fmla="*/ 1 h 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
                <a:gd name="T157" fmla="*/ 0 h 93"/>
                <a:gd name="T158" fmla="*/ 57 w 57"/>
                <a:gd name="T159" fmla="*/ 93 h 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 h="93">
                  <a:moveTo>
                    <a:pt x="56" y="27"/>
                  </a:moveTo>
                  <a:lnTo>
                    <a:pt x="56" y="28"/>
                  </a:lnTo>
                  <a:lnTo>
                    <a:pt x="56" y="29"/>
                  </a:lnTo>
                  <a:lnTo>
                    <a:pt x="56" y="31"/>
                  </a:lnTo>
                  <a:lnTo>
                    <a:pt x="57" y="32"/>
                  </a:lnTo>
                  <a:lnTo>
                    <a:pt x="56" y="35"/>
                  </a:lnTo>
                  <a:lnTo>
                    <a:pt x="55" y="39"/>
                  </a:lnTo>
                  <a:lnTo>
                    <a:pt x="55" y="44"/>
                  </a:lnTo>
                  <a:lnTo>
                    <a:pt x="55" y="50"/>
                  </a:lnTo>
                  <a:lnTo>
                    <a:pt x="53" y="58"/>
                  </a:lnTo>
                  <a:lnTo>
                    <a:pt x="46" y="70"/>
                  </a:lnTo>
                  <a:lnTo>
                    <a:pt x="38" y="84"/>
                  </a:lnTo>
                  <a:lnTo>
                    <a:pt x="32" y="93"/>
                  </a:lnTo>
                  <a:lnTo>
                    <a:pt x="33" y="89"/>
                  </a:lnTo>
                  <a:lnTo>
                    <a:pt x="34" y="84"/>
                  </a:lnTo>
                  <a:lnTo>
                    <a:pt x="35" y="81"/>
                  </a:lnTo>
                  <a:lnTo>
                    <a:pt x="37" y="78"/>
                  </a:lnTo>
                  <a:lnTo>
                    <a:pt x="35" y="77"/>
                  </a:lnTo>
                  <a:lnTo>
                    <a:pt x="34" y="76"/>
                  </a:lnTo>
                  <a:lnTo>
                    <a:pt x="33" y="75"/>
                  </a:lnTo>
                  <a:lnTo>
                    <a:pt x="32" y="75"/>
                  </a:lnTo>
                  <a:lnTo>
                    <a:pt x="33" y="74"/>
                  </a:lnTo>
                  <a:lnTo>
                    <a:pt x="33" y="71"/>
                  </a:lnTo>
                  <a:lnTo>
                    <a:pt x="33" y="70"/>
                  </a:lnTo>
                  <a:lnTo>
                    <a:pt x="32" y="69"/>
                  </a:lnTo>
                  <a:lnTo>
                    <a:pt x="30" y="68"/>
                  </a:lnTo>
                  <a:lnTo>
                    <a:pt x="26" y="66"/>
                  </a:lnTo>
                  <a:lnTo>
                    <a:pt x="22" y="63"/>
                  </a:lnTo>
                  <a:lnTo>
                    <a:pt x="19" y="60"/>
                  </a:lnTo>
                  <a:lnTo>
                    <a:pt x="18" y="57"/>
                  </a:lnTo>
                  <a:lnTo>
                    <a:pt x="17" y="53"/>
                  </a:lnTo>
                  <a:lnTo>
                    <a:pt x="16" y="50"/>
                  </a:lnTo>
                  <a:lnTo>
                    <a:pt x="15" y="46"/>
                  </a:lnTo>
                  <a:lnTo>
                    <a:pt x="14" y="44"/>
                  </a:lnTo>
                  <a:lnTo>
                    <a:pt x="14" y="42"/>
                  </a:lnTo>
                  <a:lnTo>
                    <a:pt x="12" y="39"/>
                  </a:lnTo>
                  <a:lnTo>
                    <a:pt x="12" y="37"/>
                  </a:lnTo>
                  <a:lnTo>
                    <a:pt x="11" y="34"/>
                  </a:lnTo>
                  <a:lnTo>
                    <a:pt x="10" y="29"/>
                  </a:lnTo>
                  <a:lnTo>
                    <a:pt x="7" y="24"/>
                  </a:lnTo>
                  <a:lnTo>
                    <a:pt x="3" y="22"/>
                  </a:lnTo>
                  <a:lnTo>
                    <a:pt x="8" y="23"/>
                  </a:lnTo>
                  <a:lnTo>
                    <a:pt x="11" y="23"/>
                  </a:lnTo>
                  <a:lnTo>
                    <a:pt x="14" y="23"/>
                  </a:lnTo>
                  <a:lnTo>
                    <a:pt x="16" y="22"/>
                  </a:lnTo>
                  <a:lnTo>
                    <a:pt x="17" y="22"/>
                  </a:lnTo>
                  <a:lnTo>
                    <a:pt x="19" y="21"/>
                  </a:lnTo>
                  <a:lnTo>
                    <a:pt x="22" y="21"/>
                  </a:lnTo>
                  <a:lnTo>
                    <a:pt x="24" y="20"/>
                  </a:lnTo>
                  <a:lnTo>
                    <a:pt x="18" y="20"/>
                  </a:lnTo>
                  <a:lnTo>
                    <a:pt x="12" y="19"/>
                  </a:lnTo>
                  <a:lnTo>
                    <a:pt x="8" y="17"/>
                  </a:lnTo>
                  <a:lnTo>
                    <a:pt x="7" y="15"/>
                  </a:lnTo>
                  <a:lnTo>
                    <a:pt x="4" y="14"/>
                  </a:lnTo>
                  <a:lnTo>
                    <a:pt x="2" y="13"/>
                  </a:lnTo>
                  <a:lnTo>
                    <a:pt x="1" y="12"/>
                  </a:lnTo>
                  <a:lnTo>
                    <a:pt x="0" y="10"/>
                  </a:lnTo>
                  <a:lnTo>
                    <a:pt x="1" y="9"/>
                  </a:lnTo>
                  <a:lnTo>
                    <a:pt x="2" y="9"/>
                  </a:lnTo>
                  <a:lnTo>
                    <a:pt x="3" y="9"/>
                  </a:lnTo>
                  <a:lnTo>
                    <a:pt x="4" y="9"/>
                  </a:lnTo>
                  <a:lnTo>
                    <a:pt x="5" y="8"/>
                  </a:lnTo>
                  <a:lnTo>
                    <a:pt x="7" y="8"/>
                  </a:lnTo>
                  <a:lnTo>
                    <a:pt x="11" y="12"/>
                  </a:lnTo>
                  <a:lnTo>
                    <a:pt x="15" y="13"/>
                  </a:lnTo>
                  <a:lnTo>
                    <a:pt x="18" y="13"/>
                  </a:lnTo>
                  <a:lnTo>
                    <a:pt x="23" y="12"/>
                  </a:lnTo>
                  <a:lnTo>
                    <a:pt x="25" y="10"/>
                  </a:lnTo>
                  <a:lnTo>
                    <a:pt x="27" y="10"/>
                  </a:lnTo>
                  <a:lnTo>
                    <a:pt x="28" y="10"/>
                  </a:lnTo>
                  <a:lnTo>
                    <a:pt x="30" y="10"/>
                  </a:lnTo>
                  <a:lnTo>
                    <a:pt x="32" y="12"/>
                  </a:lnTo>
                  <a:lnTo>
                    <a:pt x="35" y="12"/>
                  </a:lnTo>
                  <a:lnTo>
                    <a:pt x="38" y="12"/>
                  </a:lnTo>
                  <a:lnTo>
                    <a:pt x="40" y="10"/>
                  </a:lnTo>
                  <a:lnTo>
                    <a:pt x="41" y="9"/>
                  </a:lnTo>
                  <a:lnTo>
                    <a:pt x="43" y="9"/>
                  </a:lnTo>
                  <a:lnTo>
                    <a:pt x="45" y="8"/>
                  </a:lnTo>
                  <a:lnTo>
                    <a:pt x="46" y="7"/>
                  </a:lnTo>
                  <a:lnTo>
                    <a:pt x="47" y="5"/>
                  </a:lnTo>
                  <a:lnTo>
                    <a:pt x="50" y="2"/>
                  </a:lnTo>
                  <a:lnTo>
                    <a:pt x="53" y="0"/>
                  </a:lnTo>
                  <a:lnTo>
                    <a:pt x="54" y="0"/>
                  </a:lnTo>
                  <a:lnTo>
                    <a:pt x="53" y="1"/>
                  </a:lnTo>
                  <a:lnTo>
                    <a:pt x="49" y="6"/>
                  </a:lnTo>
                  <a:lnTo>
                    <a:pt x="45" y="9"/>
                  </a:lnTo>
                  <a:lnTo>
                    <a:pt x="43" y="12"/>
                  </a:lnTo>
                  <a:lnTo>
                    <a:pt x="43" y="13"/>
                  </a:lnTo>
                  <a:lnTo>
                    <a:pt x="45" y="14"/>
                  </a:lnTo>
                  <a:lnTo>
                    <a:pt x="46" y="16"/>
                  </a:lnTo>
                  <a:lnTo>
                    <a:pt x="46" y="17"/>
                  </a:lnTo>
                  <a:lnTo>
                    <a:pt x="47" y="21"/>
                  </a:lnTo>
                  <a:lnTo>
                    <a:pt x="48" y="27"/>
                  </a:lnTo>
                  <a:lnTo>
                    <a:pt x="48" y="32"/>
                  </a:lnTo>
                  <a:lnTo>
                    <a:pt x="49" y="35"/>
                  </a:lnTo>
                  <a:lnTo>
                    <a:pt x="49" y="36"/>
                  </a:lnTo>
                  <a:lnTo>
                    <a:pt x="51" y="36"/>
                  </a:lnTo>
                  <a:lnTo>
                    <a:pt x="53" y="37"/>
                  </a:lnTo>
                  <a:lnTo>
                    <a:pt x="54" y="35"/>
                  </a:lnTo>
                  <a:lnTo>
                    <a:pt x="55" y="32"/>
                  </a:lnTo>
                  <a:lnTo>
                    <a:pt x="56" y="29"/>
                  </a:lnTo>
                  <a:lnTo>
                    <a:pt x="56" y="2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2" name="Freeform 185"/>
            <p:cNvSpPr>
              <a:spLocks/>
            </p:cNvSpPr>
            <p:nvPr/>
          </p:nvSpPr>
          <p:spPr bwMode="auto">
            <a:xfrm>
              <a:off x="5192" y="3052"/>
              <a:ext cx="10" cy="13"/>
            </a:xfrm>
            <a:custGeom>
              <a:avLst/>
              <a:gdLst>
                <a:gd name="T0" fmla="*/ 0 w 21"/>
                <a:gd name="T1" fmla="*/ 1 h 26"/>
                <a:gd name="T2" fmla="*/ 0 w 21"/>
                <a:gd name="T3" fmla="*/ 1 h 26"/>
                <a:gd name="T4" fmla="*/ 0 w 21"/>
                <a:gd name="T5" fmla="*/ 1 h 26"/>
                <a:gd name="T6" fmla="*/ 0 w 21"/>
                <a:gd name="T7" fmla="*/ 1 h 26"/>
                <a:gd name="T8" fmla="*/ 0 w 21"/>
                <a:gd name="T9" fmla="*/ 1 h 26"/>
                <a:gd name="T10" fmla="*/ 0 w 21"/>
                <a:gd name="T11" fmla="*/ 1 h 26"/>
                <a:gd name="T12" fmla="*/ 0 w 21"/>
                <a:gd name="T13" fmla="*/ 1 h 26"/>
                <a:gd name="T14" fmla="*/ 0 w 21"/>
                <a:gd name="T15" fmla="*/ 1 h 26"/>
                <a:gd name="T16" fmla="*/ 0 w 21"/>
                <a:gd name="T17" fmla="*/ 1 h 26"/>
                <a:gd name="T18" fmla="*/ 0 w 21"/>
                <a:gd name="T19" fmla="*/ 1 h 26"/>
                <a:gd name="T20" fmla="*/ 0 w 21"/>
                <a:gd name="T21" fmla="*/ 1 h 26"/>
                <a:gd name="T22" fmla="*/ 0 w 21"/>
                <a:gd name="T23" fmla="*/ 1 h 26"/>
                <a:gd name="T24" fmla="*/ 0 w 21"/>
                <a:gd name="T25" fmla="*/ 1 h 26"/>
                <a:gd name="T26" fmla="*/ 0 w 21"/>
                <a:gd name="T27" fmla="*/ 1 h 26"/>
                <a:gd name="T28" fmla="*/ 0 w 21"/>
                <a:gd name="T29" fmla="*/ 1 h 26"/>
                <a:gd name="T30" fmla="*/ 0 w 21"/>
                <a:gd name="T31" fmla="*/ 0 h 26"/>
                <a:gd name="T32" fmla="*/ 0 w 21"/>
                <a:gd name="T33" fmla="*/ 0 h 26"/>
                <a:gd name="T34" fmla="*/ 0 w 21"/>
                <a:gd name="T35" fmla="*/ 1 h 26"/>
                <a:gd name="T36" fmla="*/ 0 w 21"/>
                <a:gd name="T37" fmla="*/ 1 h 26"/>
                <a:gd name="T38" fmla="*/ 0 w 21"/>
                <a:gd name="T39" fmla="*/ 1 h 26"/>
                <a:gd name="T40" fmla="*/ 0 w 21"/>
                <a:gd name="T41" fmla="*/ 1 h 26"/>
                <a:gd name="T42" fmla="*/ 0 w 21"/>
                <a:gd name="T43" fmla="*/ 1 h 26"/>
                <a:gd name="T44" fmla="*/ 0 w 21"/>
                <a:gd name="T45" fmla="*/ 1 h 26"/>
                <a:gd name="T46" fmla="*/ 0 w 21"/>
                <a:gd name="T47" fmla="*/ 1 h 26"/>
                <a:gd name="T48" fmla="*/ 0 w 21"/>
                <a:gd name="T49" fmla="*/ 1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
                <a:gd name="T76" fmla="*/ 0 h 26"/>
                <a:gd name="T77" fmla="*/ 21 w 21"/>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 h="26">
                  <a:moveTo>
                    <a:pt x="0" y="25"/>
                  </a:moveTo>
                  <a:lnTo>
                    <a:pt x="3" y="26"/>
                  </a:lnTo>
                  <a:lnTo>
                    <a:pt x="5" y="25"/>
                  </a:lnTo>
                  <a:lnTo>
                    <a:pt x="7" y="25"/>
                  </a:lnTo>
                  <a:lnTo>
                    <a:pt x="11" y="23"/>
                  </a:lnTo>
                  <a:lnTo>
                    <a:pt x="13" y="22"/>
                  </a:lnTo>
                  <a:lnTo>
                    <a:pt x="15" y="19"/>
                  </a:lnTo>
                  <a:lnTo>
                    <a:pt x="17" y="17"/>
                  </a:lnTo>
                  <a:lnTo>
                    <a:pt x="20" y="15"/>
                  </a:lnTo>
                  <a:lnTo>
                    <a:pt x="21" y="13"/>
                  </a:lnTo>
                  <a:lnTo>
                    <a:pt x="21" y="11"/>
                  </a:lnTo>
                  <a:lnTo>
                    <a:pt x="20" y="10"/>
                  </a:lnTo>
                  <a:lnTo>
                    <a:pt x="17" y="9"/>
                  </a:lnTo>
                  <a:lnTo>
                    <a:pt x="20" y="3"/>
                  </a:lnTo>
                  <a:lnTo>
                    <a:pt x="20" y="1"/>
                  </a:lnTo>
                  <a:lnTo>
                    <a:pt x="18" y="0"/>
                  </a:lnTo>
                  <a:lnTo>
                    <a:pt x="13" y="0"/>
                  </a:lnTo>
                  <a:lnTo>
                    <a:pt x="12" y="3"/>
                  </a:lnTo>
                  <a:lnTo>
                    <a:pt x="11" y="8"/>
                  </a:lnTo>
                  <a:lnTo>
                    <a:pt x="10" y="10"/>
                  </a:lnTo>
                  <a:lnTo>
                    <a:pt x="8" y="13"/>
                  </a:lnTo>
                  <a:lnTo>
                    <a:pt x="6" y="15"/>
                  </a:lnTo>
                  <a:lnTo>
                    <a:pt x="4" y="18"/>
                  </a:lnTo>
                  <a:lnTo>
                    <a:pt x="2" y="23"/>
                  </a:lnTo>
                  <a:lnTo>
                    <a:pt x="0" y="2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3" name="Freeform 186"/>
            <p:cNvSpPr>
              <a:spLocks/>
            </p:cNvSpPr>
            <p:nvPr/>
          </p:nvSpPr>
          <p:spPr bwMode="auto">
            <a:xfrm>
              <a:off x="5185" y="3050"/>
              <a:ext cx="7" cy="13"/>
            </a:xfrm>
            <a:custGeom>
              <a:avLst/>
              <a:gdLst>
                <a:gd name="T0" fmla="*/ 1 w 13"/>
                <a:gd name="T1" fmla="*/ 1 h 26"/>
                <a:gd name="T2" fmla="*/ 1 w 13"/>
                <a:gd name="T3" fmla="*/ 1 h 26"/>
                <a:gd name="T4" fmla="*/ 1 w 13"/>
                <a:gd name="T5" fmla="*/ 1 h 26"/>
                <a:gd name="T6" fmla="*/ 1 w 13"/>
                <a:gd name="T7" fmla="*/ 1 h 26"/>
                <a:gd name="T8" fmla="*/ 1 w 13"/>
                <a:gd name="T9" fmla="*/ 1 h 26"/>
                <a:gd name="T10" fmla="*/ 1 w 13"/>
                <a:gd name="T11" fmla="*/ 1 h 26"/>
                <a:gd name="T12" fmla="*/ 1 w 13"/>
                <a:gd name="T13" fmla="*/ 1 h 26"/>
                <a:gd name="T14" fmla="*/ 1 w 13"/>
                <a:gd name="T15" fmla="*/ 1 h 26"/>
                <a:gd name="T16" fmla="*/ 1 w 13"/>
                <a:gd name="T17" fmla="*/ 1 h 26"/>
                <a:gd name="T18" fmla="*/ 1 w 13"/>
                <a:gd name="T19" fmla="*/ 0 h 26"/>
                <a:gd name="T20" fmla="*/ 1 w 13"/>
                <a:gd name="T21" fmla="*/ 0 h 26"/>
                <a:gd name="T22" fmla="*/ 1 w 13"/>
                <a:gd name="T23" fmla="*/ 0 h 26"/>
                <a:gd name="T24" fmla="*/ 1 w 13"/>
                <a:gd name="T25" fmla="*/ 0 h 26"/>
                <a:gd name="T26" fmla="*/ 1 w 13"/>
                <a:gd name="T27" fmla="*/ 1 h 26"/>
                <a:gd name="T28" fmla="*/ 1 w 13"/>
                <a:gd name="T29" fmla="*/ 1 h 26"/>
                <a:gd name="T30" fmla="*/ 0 w 13"/>
                <a:gd name="T31" fmla="*/ 1 h 26"/>
                <a:gd name="T32" fmla="*/ 0 w 13"/>
                <a:gd name="T33" fmla="*/ 1 h 26"/>
                <a:gd name="T34" fmla="*/ 1 w 13"/>
                <a:gd name="T35" fmla="*/ 1 h 26"/>
                <a:gd name="T36" fmla="*/ 1 w 13"/>
                <a:gd name="T37" fmla="*/ 1 h 26"/>
                <a:gd name="T38" fmla="*/ 1 w 13"/>
                <a:gd name="T39" fmla="*/ 1 h 26"/>
                <a:gd name="T40" fmla="*/ 1 w 13"/>
                <a:gd name="T41" fmla="*/ 1 h 26"/>
                <a:gd name="T42" fmla="*/ 1 w 13"/>
                <a:gd name="T43" fmla="*/ 1 h 26"/>
                <a:gd name="T44" fmla="*/ 1 w 13"/>
                <a:gd name="T45" fmla="*/ 1 h 26"/>
                <a:gd name="T46" fmla="*/ 1 w 13"/>
                <a:gd name="T47" fmla="*/ 1 h 26"/>
                <a:gd name="T48" fmla="*/ 0 w 13"/>
                <a:gd name="T49" fmla="*/ 1 h 26"/>
                <a:gd name="T50" fmla="*/ 1 w 13"/>
                <a:gd name="T51" fmla="*/ 1 h 26"/>
                <a:gd name="T52" fmla="*/ 1 w 13"/>
                <a:gd name="T53" fmla="*/ 1 h 26"/>
                <a:gd name="T54" fmla="*/ 1 w 13"/>
                <a:gd name="T55" fmla="*/ 1 h 26"/>
                <a:gd name="T56" fmla="*/ 1 w 13"/>
                <a:gd name="T57" fmla="*/ 1 h 26"/>
                <a:gd name="T58" fmla="*/ 1 w 13"/>
                <a:gd name="T59" fmla="*/ 1 h 26"/>
                <a:gd name="T60" fmla="*/ 1 w 13"/>
                <a:gd name="T61" fmla="*/ 1 h 26"/>
                <a:gd name="T62" fmla="*/ 1 w 13"/>
                <a:gd name="T63" fmla="*/ 1 h 26"/>
                <a:gd name="T64" fmla="*/ 1 w 13"/>
                <a:gd name="T65" fmla="*/ 1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26"/>
                <a:gd name="T101" fmla="*/ 13 w 13"/>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26">
                  <a:moveTo>
                    <a:pt x="13" y="12"/>
                  </a:moveTo>
                  <a:lnTo>
                    <a:pt x="12" y="13"/>
                  </a:lnTo>
                  <a:lnTo>
                    <a:pt x="11" y="12"/>
                  </a:lnTo>
                  <a:lnTo>
                    <a:pt x="10" y="11"/>
                  </a:lnTo>
                  <a:lnTo>
                    <a:pt x="10" y="9"/>
                  </a:lnTo>
                  <a:lnTo>
                    <a:pt x="10" y="6"/>
                  </a:lnTo>
                  <a:lnTo>
                    <a:pt x="10" y="4"/>
                  </a:lnTo>
                  <a:lnTo>
                    <a:pt x="10" y="3"/>
                  </a:lnTo>
                  <a:lnTo>
                    <a:pt x="9" y="2"/>
                  </a:lnTo>
                  <a:lnTo>
                    <a:pt x="8" y="0"/>
                  </a:lnTo>
                  <a:lnTo>
                    <a:pt x="5" y="0"/>
                  </a:lnTo>
                  <a:lnTo>
                    <a:pt x="3" y="0"/>
                  </a:lnTo>
                  <a:lnTo>
                    <a:pt x="2" y="0"/>
                  </a:lnTo>
                  <a:lnTo>
                    <a:pt x="2" y="2"/>
                  </a:lnTo>
                  <a:lnTo>
                    <a:pt x="1" y="4"/>
                  </a:lnTo>
                  <a:lnTo>
                    <a:pt x="0" y="5"/>
                  </a:lnTo>
                  <a:lnTo>
                    <a:pt x="0" y="7"/>
                  </a:lnTo>
                  <a:lnTo>
                    <a:pt x="1" y="9"/>
                  </a:lnTo>
                  <a:lnTo>
                    <a:pt x="1" y="12"/>
                  </a:lnTo>
                  <a:lnTo>
                    <a:pt x="2" y="14"/>
                  </a:lnTo>
                  <a:lnTo>
                    <a:pt x="2" y="17"/>
                  </a:lnTo>
                  <a:lnTo>
                    <a:pt x="2" y="19"/>
                  </a:lnTo>
                  <a:lnTo>
                    <a:pt x="3" y="21"/>
                  </a:lnTo>
                  <a:lnTo>
                    <a:pt x="2" y="22"/>
                  </a:lnTo>
                  <a:lnTo>
                    <a:pt x="0" y="22"/>
                  </a:lnTo>
                  <a:lnTo>
                    <a:pt x="2" y="23"/>
                  </a:lnTo>
                  <a:lnTo>
                    <a:pt x="4" y="25"/>
                  </a:lnTo>
                  <a:lnTo>
                    <a:pt x="5" y="25"/>
                  </a:lnTo>
                  <a:lnTo>
                    <a:pt x="7" y="26"/>
                  </a:lnTo>
                  <a:lnTo>
                    <a:pt x="7" y="22"/>
                  </a:lnTo>
                  <a:lnTo>
                    <a:pt x="8" y="19"/>
                  </a:lnTo>
                  <a:lnTo>
                    <a:pt x="11" y="15"/>
                  </a:lnTo>
                  <a:lnTo>
                    <a:pt x="13"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4" name="Freeform 187"/>
            <p:cNvSpPr>
              <a:spLocks/>
            </p:cNvSpPr>
            <p:nvPr/>
          </p:nvSpPr>
          <p:spPr bwMode="auto">
            <a:xfrm>
              <a:off x="5275" y="2807"/>
              <a:ext cx="5" cy="10"/>
            </a:xfrm>
            <a:custGeom>
              <a:avLst/>
              <a:gdLst>
                <a:gd name="T0" fmla="*/ 0 w 11"/>
                <a:gd name="T1" fmla="*/ 0 h 20"/>
                <a:gd name="T2" fmla="*/ 0 w 11"/>
                <a:gd name="T3" fmla="*/ 1 h 20"/>
                <a:gd name="T4" fmla="*/ 0 w 11"/>
                <a:gd name="T5" fmla="*/ 1 h 20"/>
                <a:gd name="T6" fmla="*/ 0 w 11"/>
                <a:gd name="T7" fmla="*/ 1 h 20"/>
                <a:gd name="T8" fmla="*/ 0 w 11"/>
                <a:gd name="T9" fmla="*/ 1 h 20"/>
                <a:gd name="T10" fmla="*/ 0 w 11"/>
                <a:gd name="T11" fmla="*/ 1 h 20"/>
                <a:gd name="T12" fmla="*/ 0 w 11"/>
                <a:gd name="T13" fmla="*/ 1 h 20"/>
                <a:gd name="T14" fmla="*/ 0 w 11"/>
                <a:gd name="T15" fmla="*/ 1 h 20"/>
                <a:gd name="T16" fmla="*/ 0 w 11"/>
                <a:gd name="T17" fmla="*/ 1 h 20"/>
                <a:gd name="T18" fmla="*/ 0 w 11"/>
                <a:gd name="T19" fmla="*/ 1 h 20"/>
                <a:gd name="T20" fmla="*/ 0 w 11"/>
                <a:gd name="T21" fmla="*/ 1 h 20"/>
                <a:gd name="T22" fmla="*/ 0 w 11"/>
                <a:gd name="T23" fmla="*/ 1 h 20"/>
                <a:gd name="T24" fmla="*/ 0 w 11"/>
                <a:gd name="T25" fmla="*/ 1 h 20"/>
                <a:gd name="T26" fmla="*/ 0 w 11"/>
                <a:gd name="T27" fmla="*/ 1 h 20"/>
                <a:gd name="T28" fmla="*/ 0 w 11"/>
                <a:gd name="T29" fmla="*/ 1 h 20"/>
                <a:gd name="T30" fmla="*/ 0 w 11"/>
                <a:gd name="T31" fmla="*/ 1 h 20"/>
                <a:gd name="T32" fmla="*/ 0 w 11"/>
                <a:gd name="T33" fmla="*/ 1 h 20"/>
                <a:gd name="T34" fmla="*/ 0 w 11"/>
                <a:gd name="T35" fmla="*/ 1 h 20"/>
                <a:gd name="T36" fmla="*/ 0 w 11"/>
                <a:gd name="T37" fmla="*/ 1 h 20"/>
                <a:gd name="T38" fmla="*/ 0 w 11"/>
                <a:gd name="T39" fmla="*/ 1 h 20"/>
                <a:gd name="T40" fmla="*/ 0 w 11"/>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20"/>
                <a:gd name="T65" fmla="*/ 11 w 11"/>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20">
                  <a:moveTo>
                    <a:pt x="1" y="0"/>
                  </a:moveTo>
                  <a:lnTo>
                    <a:pt x="1" y="2"/>
                  </a:lnTo>
                  <a:lnTo>
                    <a:pt x="1" y="4"/>
                  </a:lnTo>
                  <a:lnTo>
                    <a:pt x="1" y="5"/>
                  </a:lnTo>
                  <a:lnTo>
                    <a:pt x="2" y="7"/>
                  </a:lnTo>
                  <a:lnTo>
                    <a:pt x="4" y="7"/>
                  </a:lnTo>
                  <a:lnTo>
                    <a:pt x="5" y="7"/>
                  </a:lnTo>
                  <a:lnTo>
                    <a:pt x="5" y="8"/>
                  </a:lnTo>
                  <a:lnTo>
                    <a:pt x="6" y="8"/>
                  </a:lnTo>
                  <a:lnTo>
                    <a:pt x="6" y="10"/>
                  </a:lnTo>
                  <a:lnTo>
                    <a:pt x="8" y="12"/>
                  </a:lnTo>
                  <a:lnTo>
                    <a:pt x="9" y="15"/>
                  </a:lnTo>
                  <a:lnTo>
                    <a:pt x="11" y="16"/>
                  </a:lnTo>
                  <a:lnTo>
                    <a:pt x="11" y="17"/>
                  </a:lnTo>
                  <a:lnTo>
                    <a:pt x="9" y="18"/>
                  </a:lnTo>
                  <a:lnTo>
                    <a:pt x="7" y="19"/>
                  </a:lnTo>
                  <a:lnTo>
                    <a:pt x="7" y="20"/>
                  </a:lnTo>
                  <a:lnTo>
                    <a:pt x="5" y="18"/>
                  </a:lnTo>
                  <a:lnTo>
                    <a:pt x="1" y="15"/>
                  </a:lnTo>
                  <a:lnTo>
                    <a:pt x="0" y="9"/>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5" name="Freeform 188"/>
            <p:cNvSpPr>
              <a:spLocks/>
            </p:cNvSpPr>
            <p:nvPr/>
          </p:nvSpPr>
          <p:spPr bwMode="auto">
            <a:xfrm>
              <a:off x="5306" y="2772"/>
              <a:ext cx="4" cy="4"/>
            </a:xfrm>
            <a:custGeom>
              <a:avLst/>
              <a:gdLst>
                <a:gd name="T0" fmla="*/ 1 w 7"/>
                <a:gd name="T1" fmla="*/ 0 h 8"/>
                <a:gd name="T2" fmla="*/ 1 w 7"/>
                <a:gd name="T3" fmla="*/ 1 h 8"/>
                <a:gd name="T4" fmla="*/ 1 w 7"/>
                <a:gd name="T5" fmla="*/ 1 h 8"/>
                <a:gd name="T6" fmla="*/ 1 w 7"/>
                <a:gd name="T7" fmla="*/ 1 h 8"/>
                <a:gd name="T8" fmla="*/ 1 w 7"/>
                <a:gd name="T9" fmla="*/ 1 h 8"/>
                <a:gd name="T10" fmla="*/ 1 w 7"/>
                <a:gd name="T11" fmla="*/ 1 h 8"/>
                <a:gd name="T12" fmla="*/ 1 w 7"/>
                <a:gd name="T13" fmla="*/ 1 h 8"/>
                <a:gd name="T14" fmla="*/ 1 w 7"/>
                <a:gd name="T15" fmla="*/ 1 h 8"/>
                <a:gd name="T16" fmla="*/ 1 w 7"/>
                <a:gd name="T17" fmla="*/ 1 h 8"/>
                <a:gd name="T18" fmla="*/ 1 w 7"/>
                <a:gd name="T19" fmla="*/ 1 h 8"/>
                <a:gd name="T20" fmla="*/ 0 w 7"/>
                <a:gd name="T21" fmla="*/ 1 h 8"/>
                <a:gd name="T22" fmla="*/ 0 w 7"/>
                <a:gd name="T23" fmla="*/ 1 h 8"/>
                <a:gd name="T24" fmla="*/ 0 w 7"/>
                <a:gd name="T25" fmla="*/ 1 h 8"/>
                <a:gd name="T26" fmla="*/ 1 w 7"/>
                <a:gd name="T27" fmla="*/ 1 h 8"/>
                <a:gd name="T28" fmla="*/ 1 w 7"/>
                <a:gd name="T29" fmla="*/ 1 h 8"/>
                <a:gd name="T30" fmla="*/ 1 w 7"/>
                <a:gd name="T31" fmla="*/ 1 h 8"/>
                <a:gd name="T32" fmla="*/ 1 w 7"/>
                <a:gd name="T33" fmla="*/ 0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8"/>
                <a:gd name="T53" fmla="*/ 7 w 7"/>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8">
                  <a:moveTo>
                    <a:pt x="4" y="0"/>
                  </a:moveTo>
                  <a:lnTo>
                    <a:pt x="5" y="2"/>
                  </a:lnTo>
                  <a:lnTo>
                    <a:pt x="6" y="3"/>
                  </a:lnTo>
                  <a:lnTo>
                    <a:pt x="6" y="4"/>
                  </a:lnTo>
                  <a:lnTo>
                    <a:pt x="7" y="5"/>
                  </a:lnTo>
                  <a:lnTo>
                    <a:pt x="6" y="6"/>
                  </a:lnTo>
                  <a:lnTo>
                    <a:pt x="5" y="7"/>
                  </a:lnTo>
                  <a:lnTo>
                    <a:pt x="4" y="8"/>
                  </a:lnTo>
                  <a:lnTo>
                    <a:pt x="3" y="8"/>
                  </a:lnTo>
                  <a:lnTo>
                    <a:pt x="0" y="7"/>
                  </a:lnTo>
                  <a:lnTo>
                    <a:pt x="0" y="6"/>
                  </a:lnTo>
                  <a:lnTo>
                    <a:pt x="0" y="3"/>
                  </a:lnTo>
                  <a:lnTo>
                    <a:pt x="2" y="3"/>
                  </a:lnTo>
                  <a:lnTo>
                    <a:pt x="3" y="2"/>
                  </a:lnTo>
                  <a:lnTo>
                    <a:pt x="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6" name="Freeform 189"/>
            <p:cNvSpPr>
              <a:spLocks/>
            </p:cNvSpPr>
            <p:nvPr/>
          </p:nvSpPr>
          <p:spPr bwMode="auto">
            <a:xfrm>
              <a:off x="5273" y="2771"/>
              <a:ext cx="20" cy="9"/>
            </a:xfrm>
            <a:custGeom>
              <a:avLst/>
              <a:gdLst>
                <a:gd name="T0" fmla="*/ 1 w 40"/>
                <a:gd name="T1" fmla="*/ 0 h 20"/>
                <a:gd name="T2" fmla="*/ 1 w 40"/>
                <a:gd name="T3" fmla="*/ 0 h 20"/>
                <a:gd name="T4" fmla="*/ 1 w 40"/>
                <a:gd name="T5" fmla="*/ 0 h 20"/>
                <a:gd name="T6" fmla="*/ 1 w 40"/>
                <a:gd name="T7" fmla="*/ 0 h 20"/>
                <a:gd name="T8" fmla="*/ 1 w 40"/>
                <a:gd name="T9" fmla="*/ 0 h 20"/>
                <a:gd name="T10" fmla="*/ 1 w 40"/>
                <a:gd name="T11" fmla="*/ 0 h 20"/>
                <a:gd name="T12" fmla="*/ 1 w 40"/>
                <a:gd name="T13" fmla="*/ 0 h 20"/>
                <a:gd name="T14" fmla="*/ 1 w 40"/>
                <a:gd name="T15" fmla="*/ 0 h 20"/>
                <a:gd name="T16" fmla="*/ 0 w 40"/>
                <a:gd name="T17" fmla="*/ 0 h 20"/>
                <a:gd name="T18" fmla="*/ 0 w 40"/>
                <a:gd name="T19" fmla="*/ 0 h 20"/>
                <a:gd name="T20" fmla="*/ 0 w 40"/>
                <a:gd name="T21" fmla="*/ 0 h 20"/>
                <a:gd name="T22" fmla="*/ 1 w 40"/>
                <a:gd name="T23" fmla="*/ 0 h 20"/>
                <a:gd name="T24" fmla="*/ 1 w 40"/>
                <a:gd name="T25" fmla="*/ 0 h 20"/>
                <a:gd name="T26" fmla="*/ 1 w 40"/>
                <a:gd name="T27" fmla="*/ 0 h 20"/>
                <a:gd name="T28" fmla="*/ 1 w 40"/>
                <a:gd name="T29" fmla="*/ 0 h 20"/>
                <a:gd name="T30" fmla="*/ 1 w 40"/>
                <a:gd name="T31" fmla="*/ 0 h 20"/>
                <a:gd name="T32" fmla="*/ 1 w 40"/>
                <a:gd name="T33" fmla="*/ 0 h 20"/>
                <a:gd name="T34" fmla="*/ 1 w 40"/>
                <a:gd name="T35" fmla="*/ 0 h 20"/>
                <a:gd name="T36" fmla="*/ 1 w 40"/>
                <a:gd name="T37" fmla="*/ 0 h 20"/>
                <a:gd name="T38" fmla="*/ 1 w 40"/>
                <a:gd name="T39" fmla="*/ 0 h 20"/>
                <a:gd name="T40" fmla="*/ 1 w 40"/>
                <a:gd name="T41" fmla="*/ 0 h 20"/>
                <a:gd name="T42" fmla="*/ 1 w 40"/>
                <a:gd name="T43" fmla="*/ 0 h 20"/>
                <a:gd name="T44" fmla="*/ 1 w 40"/>
                <a:gd name="T45" fmla="*/ 0 h 20"/>
                <a:gd name="T46" fmla="*/ 1 w 40"/>
                <a:gd name="T47" fmla="*/ 0 h 20"/>
                <a:gd name="T48" fmla="*/ 1 w 40"/>
                <a:gd name="T49" fmla="*/ 0 h 20"/>
                <a:gd name="T50" fmla="*/ 1 w 40"/>
                <a:gd name="T51" fmla="*/ 0 h 20"/>
                <a:gd name="T52" fmla="*/ 1 w 40"/>
                <a:gd name="T53" fmla="*/ 0 h 20"/>
                <a:gd name="T54" fmla="*/ 1 w 40"/>
                <a:gd name="T55" fmla="*/ 0 h 20"/>
                <a:gd name="T56" fmla="*/ 1 w 40"/>
                <a:gd name="T57" fmla="*/ 0 h 20"/>
                <a:gd name="T58" fmla="*/ 1 w 40"/>
                <a:gd name="T59" fmla="*/ 0 h 20"/>
                <a:gd name="T60" fmla="*/ 1 w 40"/>
                <a:gd name="T61" fmla="*/ 0 h 20"/>
                <a:gd name="T62" fmla="*/ 1 w 40"/>
                <a:gd name="T63" fmla="*/ 0 h 20"/>
                <a:gd name="T64" fmla="*/ 1 w 40"/>
                <a:gd name="T65" fmla="*/ 0 h 20"/>
                <a:gd name="T66" fmla="*/ 1 w 40"/>
                <a:gd name="T67" fmla="*/ 0 h 20"/>
                <a:gd name="T68" fmla="*/ 1 w 40"/>
                <a:gd name="T69" fmla="*/ 0 h 20"/>
                <a:gd name="T70" fmla="*/ 1 w 40"/>
                <a:gd name="T71" fmla="*/ 0 h 20"/>
                <a:gd name="T72" fmla="*/ 1 w 40"/>
                <a:gd name="T73" fmla="*/ 0 h 20"/>
                <a:gd name="T74" fmla="*/ 1 w 40"/>
                <a:gd name="T75" fmla="*/ 0 h 20"/>
                <a:gd name="T76" fmla="*/ 1 w 40"/>
                <a:gd name="T77" fmla="*/ 0 h 20"/>
                <a:gd name="T78" fmla="*/ 1 w 40"/>
                <a:gd name="T79" fmla="*/ 0 h 20"/>
                <a:gd name="T80" fmla="*/ 1 w 40"/>
                <a:gd name="T81" fmla="*/ 0 h 20"/>
                <a:gd name="T82" fmla="*/ 1 w 40"/>
                <a:gd name="T83" fmla="*/ 0 h 20"/>
                <a:gd name="T84" fmla="*/ 1 w 40"/>
                <a:gd name="T85" fmla="*/ 0 h 20"/>
                <a:gd name="T86" fmla="*/ 1 w 40"/>
                <a:gd name="T87" fmla="*/ 0 h 20"/>
                <a:gd name="T88" fmla="*/ 1 w 40"/>
                <a:gd name="T89" fmla="*/ 0 h 20"/>
                <a:gd name="T90" fmla="*/ 1 w 40"/>
                <a:gd name="T91" fmla="*/ 0 h 20"/>
                <a:gd name="T92" fmla="*/ 1 w 40"/>
                <a:gd name="T93" fmla="*/ 0 h 20"/>
                <a:gd name="T94" fmla="*/ 1 w 40"/>
                <a:gd name="T95" fmla="*/ 0 h 20"/>
                <a:gd name="T96" fmla="*/ 1 w 40"/>
                <a:gd name="T97" fmla="*/ 0 h 20"/>
                <a:gd name="T98" fmla="*/ 1 w 40"/>
                <a:gd name="T99" fmla="*/ 0 h 20"/>
                <a:gd name="T100" fmla="*/ 1 w 40"/>
                <a:gd name="T101" fmla="*/ 0 h 20"/>
                <a:gd name="T102" fmla="*/ 1 w 40"/>
                <a:gd name="T103" fmla="*/ 0 h 20"/>
                <a:gd name="T104" fmla="*/ 1 w 40"/>
                <a:gd name="T105" fmla="*/ 0 h 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
                <a:gd name="T160" fmla="*/ 0 h 20"/>
                <a:gd name="T161" fmla="*/ 40 w 40"/>
                <a:gd name="T162" fmla="*/ 20 h 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 h="20">
                  <a:moveTo>
                    <a:pt x="22" y="0"/>
                  </a:moveTo>
                  <a:lnTo>
                    <a:pt x="20" y="1"/>
                  </a:lnTo>
                  <a:lnTo>
                    <a:pt x="17" y="1"/>
                  </a:lnTo>
                  <a:lnTo>
                    <a:pt x="15" y="1"/>
                  </a:lnTo>
                  <a:lnTo>
                    <a:pt x="12" y="0"/>
                  </a:lnTo>
                  <a:lnTo>
                    <a:pt x="10" y="0"/>
                  </a:lnTo>
                  <a:lnTo>
                    <a:pt x="7" y="0"/>
                  </a:lnTo>
                  <a:lnTo>
                    <a:pt x="3" y="2"/>
                  </a:lnTo>
                  <a:lnTo>
                    <a:pt x="0" y="5"/>
                  </a:lnTo>
                  <a:lnTo>
                    <a:pt x="0" y="6"/>
                  </a:lnTo>
                  <a:lnTo>
                    <a:pt x="0" y="8"/>
                  </a:lnTo>
                  <a:lnTo>
                    <a:pt x="1" y="9"/>
                  </a:lnTo>
                  <a:lnTo>
                    <a:pt x="2" y="12"/>
                  </a:lnTo>
                  <a:lnTo>
                    <a:pt x="4" y="13"/>
                  </a:lnTo>
                  <a:lnTo>
                    <a:pt x="7" y="14"/>
                  </a:lnTo>
                  <a:lnTo>
                    <a:pt x="9" y="15"/>
                  </a:lnTo>
                  <a:lnTo>
                    <a:pt x="11" y="16"/>
                  </a:lnTo>
                  <a:lnTo>
                    <a:pt x="11" y="17"/>
                  </a:lnTo>
                  <a:lnTo>
                    <a:pt x="11" y="19"/>
                  </a:lnTo>
                  <a:lnTo>
                    <a:pt x="11" y="20"/>
                  </a:lnTo>
                  <a:lnTo>
                    <a:pt x="12" y="20"/>
                  </a:lnTo>
                  <a:lnTo>
                    <a:pt x="14" y="20"/>
                  </a:lnTo>
                  <a:lnTo>
                    <a:pt x="17" y="20"/>
                  </a:lnTo>
                  <a:lnTo>
                    <a:pt x="22" y="20"/>
                  </a:lnTo>
                  <a:lnTo>
                    <a:pt x="24" y="20"/>
                  </a:lnTo>
                  <a:lnTo>
                    <a:pt x="25" y="19"/>
                  </a:lnTo>
                  <a:lnTo>
                    <a:pt x="26" y="17"/>
                  </a:lnTo>
                  <a:lnTo>
                    <a:pt x="27" y="17"/>
                  </a:lnTo>
                  <a:lnTo>
                    <a:pt x="28" y="16"/>
                  </a:lnTo>
                  <a:lnTo>
                    <a:pt x="30" y="15"/>
                  </a:lnTo>
                  <a:lnTo>
                    <a:pt x="30" y="14"/>
                  </a:lnTo>
                  <a:lnTo>
                    <a:pt x="31" y="13"/>
                  </a:lnTo>
                  <a:lnTo>
                    <a:pt x="32" y="12"/>
                  </a:lnTo>
                  <a:lnTo>
                    <a:pt x="32" y="9"/>
                  </a:lnTo>
                  <a:lnTo>
                    <a:pt x="33" y="8"/>
                  </a:lnTo>
                  <a:lnTo>
                    <a:pt x="33" y="7"/>
                  </a:lnTo>
                  <a:lnTo>
                    <a:pt x="35" y="7"/>
                  </a:lnTo>
                  <a:lnTo>
                    <a:pt x="37" y="7"/>
                  </a:lnTo>
                  <a:lnTo>
                    <a:pt x="38" y="7"/>
                  </a:lnTo>
                  <a:lnTo>
                    <a:pt x="39" y="8"/>
                  </a:lnTo>
                  <a:lnTo>
                    <a:pt x="40" y="7"/>
                  </a:lnTo>
                  <a:lnTo>
                    <a:pt x="39" y="7"/>
                  </a:lnTo>
                  <a:lnTo>
                    <a:pt x="38" y="6"/>
                  </a:lnTo>
                  <a:lnTo>
                    <a:pt x="37" y="6"/>
                  </a:lnTo>
                  <a:lnTo>
                    <a:pt x="35" y="6"/>
                  </a:lnTo>
                  <a:lnTo>
                    <a:pt x="34" y="6"/>
                  </a:lnTo>
                  <a:lnTo>
                    <a:pt x="32" y="4"/>
                  </a:lnTo>
                  <a:lnTo>
                    <a:pt x="30" y="1"/>
                  </a:lnTo>
                  <a:lnTo>
                    <a:pt x="26" y="0"/>
                  </a:lnTo>
                  <a:lnTo>
                    <a:pt x="2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7" name="Freeform 190"/>
            <p:cNvSpPr>
              <a:spLocks/>
            </p:cNvSpPr>
            <p:nvPr/>
          </p:nvSpPr>
          <p:spPr bwMode="auto">
            <a:xfrm>
              <a:off x="5246" y="3177"/>
              <a:ext cx="24" cy="82"/>
            </a:xfrm>
            <a:custGeom>
              <a:avLst/>
              <a:gdLst>
                <a:gd name="T0" fmla="*/ 1 w 47"/>
                <a:gd name="T1" fmla="*/ 1 h 162"/>
                <a:gd name="T2" fmla="*/ 1 w 47"/>
                <a:gd name="T3" fmla="*/ 1 h 162"/>
                <a:gd name="T4" fmla="*/ 1 w 47"/>
                <a:gd name="T5" fmla="*/ 1 h 162"/>
                <a:gd name="T6" fmla="*/ 1 w 47"/>
                <a:gd name="T7" fmla="*/ 1 h 162"/>
                <a:gd name="T8" fmla="*/ 0 w 47"/>
                <a:gd name="T9" fmla="*/ 0 h 162"/>
                <a:gd name="T10" fmla="*/ 0 w 47"/>
                <a:gd name="T11" fmla="*/ 1 h 162"/>
                <a:gd name="T12" fmla="*/ 1 w 47"/>
                <a:gd name="T13" fmla="*/ 1 h 162"/>
                <a:gd name="T14" fmla="*/ 1 w 47"/>
                <a:gd name="T15" fmla="*/ 1 h 162"/>
                <a:gd name="T16" fmla="*/ 1 w 47"/>
                <a:gd name="T17" fmla="*/ 1 h 162"/>
                <a:gd name="T18" fmla="*/ 1 w 47"/>
                <a:gd name="T19" fmla="*/ 1 h 162"/>
                <a:gd name="T20" fmla="*/ 1 w 47"/>
                <a:gd name="T21" fmla="*/ 1 h 162"/>
                <a:gd name="T22" fmla="*/ 1 w 47"/>
                <a:gd name="T23" fmla="*/ 1 h 162"/>
                <a:gd name="T24" fmla="*/ 1 w 47"/>
                <a:gd name="T25" fmla="*/ 1 h 162"/>
                <a:gd name="T26" fmla="*/ 1 w 47"/>
                <a:gd name="T27" fmla="*/ 1 h 162"/>
                <a:gd name="T28" fmla="*/ 1 w 47"/>
                <a:gd name="T29" fmla="*/ 1 h 162"/>
                <a:gd name="T30" fmla="*/ 1 w 47"/>
                <a:gd name="T31" fmla="*/ 1 h 162"/>
                <a:gd name="T32" fmla="*/ 1 w 47"/>
                <a:gd name="T33" fmla="*/ 1 h 162"/>
                <a:gd name="T34" fmla="*/ 1 w 47"/>
                <a:gd name="T35" fmla="*/ 1 h 162"/>
                <a:gd name="T36" fmla="*/ 1 w 47"/>
                <a:gd name="T37" fmla="*/ 1 h 162"/>
                <a:gd name="T38" fmla="*/ 1 w 47"/>
                <a:gd name="T39" fmla="*/ 1 h 162"/>
                <a:gd name="T40" fmla="*/ 1 w 47"/>
                <a:gd name="T41" fmla="*/ 1 h 162"/>
                <a:gd name="T42" fmla="*/ 1 w 47"/>
                <a:gd name="T43" fmla="*/ 1 h 162"/>
                <a:gd name="T44" fmla="*/ 1 w 47"/>
                <a:gd name="T45" fmla="*/ 1 h 162"/>
                <a:gd name="T46" fmla="*/ 1 w 47"/>
                <a:gd name="T47" fmla="*/ 1 h 162"/>
                <a:gd name="T48" fmla="*/ 1 w 47"/>
                <a:gd name="T49" fmla="*/ 1 h 162"/>
                <a:gd name="T50" fmla="*/ 1 w 47"/>
                <a:gd name="T51" fmla="*/ 1 h 162"/>
                <a:gd name="T52" fmla="*/ 1 w 47"/>
                <a:gd name="T53" fmla="*/ 1 h 162"/>
                <a:gd name="T54" fmla="*/ 1 w 47"/>
                <a:gd name="T55" fmla="*/ 1 h 162"/>
                <a:gd name="T56" fmla="*/ 1 w 47"/>
                <a:gd name="T57" fmla="*/ 1 h 162"/>
                <a:gd name="T58" fmla="*/ 1 w 47"/>
                <a:gd name="T59" fmla="*/ 1 h 162"/>
                <a:gd name="T60" fmla="*/ 1 w 47"/>
                <a:gd name="T61" fmla="*/ 1 h 162"/>
                <a:gd name="T62" fmla="*/ 1 w 47"/>
                <a:gd name="T63" fmla="*/ 1 h 162"/>
                <a:gd name="T64" fmla="*/ 1 w 47"/>
                <a:gd name="T65" fmla="*/ 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162"/>
                <a:gd name="T101" fmla="*/ 47 w 47"/>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162">
                  <a:moveTo>
                    <a:pt x="18" y="3"/>
                  </a:move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2" y="141"/>
                  </a:lnTo>
                  <a:lnTo>
                    <a:pt x="34" y="149"/>
                  </a:lnTo>
                  <a:lnTo>
                    <a:pt x="39" y="158"/>
                  </a:lnTo>
                  <a:lnTo>
                    <a:pt x="45" y="162"/>
                  </a:lnTo>
                  <a:lnTo>
                    <a:pt x="47" y="144"/>
                  </a:lnTo>
                  <a:lnTo>
                    <a:pt x="47" y="124"/>
                  </a:lnTo>
                  <a:lnTo>
                    <a:pt x="46" y="107"/>
                  </a:lnTo>
                  <a:lnTo>
                    <a:pt x="42" y="94"/>
                  </a:lnTo>
                  <a:lnTo>
                    <a:pt x="39" y="77"/>
                  </a:lnTo>
                  <a:lnTo>
                    <a:pt x="35" y="55"/>
                  </a:lnTo>
                  <a:lnTo>
                    <a:pt x="34" y="34"/>
                  </a:lnTo>
                  <a:lnTo>
                    <a:pt x="35" y="21"/>
                  </a:lnTo>
                  <a:lnTo>
                    <a:pt x="33" y="21"/>
                  </a:lnTo>
                  <a:lnTo>
                    <a:pt x="32" y="19"/>
                  </a:lnTo>
                  <a:lnTo>
                    <a:pt x="30" y="18"/>
                  </a:lnTo>
                  <a:lnTo>
                    <a:pt x="29" y="17"/>
                  </a:lnTo>
                  <a:lnTo>
                    <a:pt x="27" y="15"/>
                  </a:lnTo>
                  <a:lnTo>
                    <a:pt x="25" y="10"/>
                  </a:lnTo>
                  <a:lnTo>
                    <a:pt x="22" y="7"/>
                  </a:lnTo>
                  <a:lnTo>
                    <a:pt x="18" y="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8" name="Freeform 191"/>
            <p:cNvSpPr>
              <a:spLocks/>
            </p:cNvSpPr>
            <p:nvPr/>
          </p:nvSpPr>
          <p:spPr bwMode="auto">
            <a:xfrm>
              <a:off x="5287" y="3202"/>
              <a:ext cx="26" cy="125"/>
            </a:xfrm>
            <a:custGeom>
              <a:avLst/>
              <a:gdLst>
                <a:gd name="T0" fmla="*/ 0 w 52"/>
                <a:gd name="T1" fmla="*/ 0 h 251"/>
                <a:gd name="T2" fmla="*/ 1 w 52"/>
                <a:gd name="T3" fmla="*/ 0 h 251"/>
                <a:gd name="T4" fmla="*/ 1 w 52"/>
                <a:gd name="T5" fmla="*/ 0 h 251"/>
                <a:gd name="T6" fmla="*/ 1 w 52"/>
                <a:gd name="T7" fmla="*/ 0 h 251"/>
                <a:gd name="T8" fmla="*/ 1 w 52"/>
                <a:gd name="T9" fmla="*/ 0 h 251"/>
                <a:gd name="T10" fmla="*/ 1 w 52"/>
                <a:gd name="T11" fmla="*/ 0 h 251"/>
                <a:gd name="T12" fmla="*/ 1 w 52"/>
                <a:gd name="T13" fmla="*/ 0 h 251"/>
                <a:gd name="T14" fmla="*/ 1 w 52"/>
                <a:gd name="T15" fmla="*/ 0 h 251"/>
                <a:gd name="T16" fmla="*/ 1 w 52"/>
                <a:gd name="T17" fmla="*/ 0 h 251"/>
                <a:gd name="T18" fmla="*/ 1 w 52"/>
                <a:gd name="T19" fmla="*/ 0 h 251"/>
                <a:gd name="T20" fmla="*/ 1 w 52"/>
                <a:gd name="T21" fmla="*/ 0 h 251"/>
                <a:gd name="T22" fmla="*/ 1 w 52"/>
                <a:gd name="T23" fmla="*/ 0 h 251"/>
                <a:gd name="T24" fmla="*/ 1 w 52"/>
                <a:gd name="T25" fmla="*/ 0 h 251"/>
                <a:gd name="T26" fmla="*/ 1 w 52"/>
                <a:gd name="T27" fmla="*/ 0 h 251"/>
                <a:gd name="T28" fmla="*/ 1 w 52"/>
                <a:gd name="T29" fmla="*/ 0 h 251"/>
                <a:gd name="T30" fmla="*/ 1 w 52"/>
                <a:gd name="T31" fmla="*/ 0 h 251"/>
                <a:gd name="T32" fmla="*/ 1 w 52"/>
                <a:gd name="T33" fmla="*/ 0 h 251"/>
                <a:gd name="T34" fmla="*/ 1 w 52"/>
                <a:gd name="T35" fmla="*/ 0 h 251"/>
                <a:gd name="T36" fmla="*/ 1 w 52"/>
                <a:gd name="T37" fmla="*/ 0 h 251"/>
                <a:gd name="T38" fmla="*/ 1 w 52"/>
                <a:gd name="T39" fmla="*/ 0 h 251"/>
                <a:gd name="T40" fmla="*/ 1 w 52"/>
                <a:gd name="T41" fmla="*/ 0 h 251"/>
                <a:gd name="T42" fmla="*/ 1 w 52"/>
                <a:gd name="T43" fmla="*/ 0 h 251"/>
                <a:gd name="T44" fmla="*/ 1 w 52"/>
                <a:gd name="T45" fmla="*/ 0 h 251"/>
                <a:gd name="T46" fmla="*/ 1 w 52"/>
                <a:gd name="T47" fmla="*/ 0 h 251"/>
                <a:gd name="T48" fmla="*/ 1 w 52"/>
                <a:gd name="T49" fmla="*/ 0 h 251"/>
                <a:gd name="T50" fmla="*/ 1 w 52"/>
                <a:gd name="T51" fmla="*/ 0 h 251"/>
                <a:gd name="T52" fmla="*/ 1 w 52"/>
                <a:gd name="T53" fmla="*/ 0 h 251"/>
                <a:gd name="T54" fmla="*/ 1 w 52"/>
                <a:gd name="T55" fmla="*/ 0 h 251"/>
                <a:gd name="T56" fmla="*/ 1 w 52"/>
                <a:gd name="T57" fmla="*/ 0 h 251"/>
                <a:gd name="T58" fmla="*/ 1 w 52"/>
                <a:gd name="T59" fmla="*/ 0 h 251"/>
                <a:gd name="T60" fmla="*/ 1 w 52"/>
                <a:gd name="T61" fmla="*/ 0 h 251"/>
                <a:gd name="T62" fmla="*/ 1 w 52"/>
                <a:gd name="T63" fmla="*/ 0 h 251"/>
                <a:gd name="T64" fmla="*/ 1 w 52"/>
                <a:gd name="T65" fmla="*/ 0 h 251"/>
                <a:gd name="T66" fmla="*/ 1 w 52"/>
                <a:gd name="T67" fmla="*/ 0 h 251"/>
                <a:gd name="T68" fmla="*/ 1 w 52"/>
                <a:gd name="T69" fmla="*/ 0 h 251"/>
                <a:gd name="T70" fmla="*/ 1 w 52"/>
                <a:gd name="T71" fmla="*/ 0 h 251"/>
                <a:gd name="T72" fmla="*/ 1 w 52"/>
                <a:gd name="T73" fmla="*/ 0 h 251"/>
                <a:gd name="T74" fmla="*/ 1 w 52"/>
                <a:gd name="T75" fmla="*/ 0 h 251"/>
                <a:gd name="T76" fmla="*/ 1 w 52"/>
                <a:gd name="T77" fmla="*/ 0 h 251"/>
                <a:gd name="T78" fmla="*/ 1 w 52"/>
                <a:gd name="T79" fmla="*/ 0 h 251"/>
                <a:gd name="T80" fmla="*/ 1 w 52"/>
                <a:gd name="T81" fmla="*/ 0 h 251"/>
                <a:gd name="T82" fmla="*/ 1 w 52"/>
                <a:gd name="T83" fmla="*/ 0 h 251"/>
                <a:gd name="T84" fmla="*/ 1 w 52"/>
                <a:gd name="T85" fmla="*/ 0 h 251"/>
                <a:gd name="T86" fmla="*/ 1 w 52"/>
                <a:gd name="T87" fmla="*/ 0 h 251"/>
                <a:gd name="T88" fmla="*/ 1 w 52"/>
                <a:gd name="T89" fmla="*/ 0 h 251"/>
                <a:gd name="T90" fmla="*/ 1 w 52"/>
                <a:gd name="T91" fmla="*/ 0 h 251"/>
                <a:gd name="T92" fmla="*/ 1 w 52"/>
                <a:gd name="T93" fmla="*/ 0 h 251"/>
                <a:gd name="T94" fmla="*/ 1 w 52"/>
                <a:gd name="T95" fmla="*/ 0 h 251"/>
                <a:gd name="T96" fmla="*/ 0 w 52"/>
                <a:gd name="T97" fmla="*/ 0 h 2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2"/>
                <a:gd name="T148" fmla="*/ 0 h 251"/>
                <a:gd name="T149" fmla="*/ 52 w 52"/>
                <a:gd name="T150" fmla="*/ 251 h 2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2" h="251">
                  <a:moveTo>
                    <a:pt x="0" y="0"/>
                  </a:moveTo>
                  <a:lnTo>
                    <a:pt x="3" y="31"/>
                  </a:lnTo>
                  <a:lnTo>
                    <a:pt x="7" y="63"/>
                  </a:lnTo>
                  <a:lnTo>
                    <a:pt x="11" y="92"/>
                  </a:lnTo>
                  <a:lnTo>
                    <a:pt x="14" y="114"/>
                  </a:lnTo>
                  <a:lnTo>
                    <a:pt x="17" y="131"/>
                  </a:lnTo>
                  <a:lnTo>
                    <a:pt x="18" y="150"/>
                  </a:lnTo>
                  <a:lnTo>
                    <a:pt x="18" y="165"/>
                  </a:lnTo>
                  <a:lnTo>
                    <a:pt x="15" y="176"/>
                  </a:lnTo>
                  <a:lnTo>
                    <a:pt x="13" y="185"/>
                  </a:lnTo>
                  <a:lnTo>
                    <a:pt x="11" y="192"/>
                  </a:lnTo>
                  <a:lnTo>
                    <a:pt x="10" y="199"/>
                  </a:lnTo>
                  <a:lnTo>
                    <a:pt x="10" y="203"/>
                  </a:lnTo>
                  <a:lnTo>
                    <a:pt x="11" y="206"/>
                  </a:lnTo>
                  <a:lnTo>
                    <a:pt x="11" y="208"/>
                  </a:lnTo>
                  <a:lnTo>
                    <a:pt x="11" y="212"/>
                  </a:lnTo>
                  <a:lnTo>
                    <a:pt x="11" y="215"/>
                  </a:lnTo>
                  <a:lnTo>
                    <a:pt x="10" y="218"/>
                  </a:lnTo>
                  <a:lnTo>
                    <a:pt x="10" y="220"/>
                  </a:lnTo>
                  <a:lnTo>
                    <a:pt x="9" y="223"/>
                  </a:lnTo>
                  <a:lnTo>
                    <a:pt x="9" y="226"/>
                  </a:lnTo>
                  <a:lnTo>
                    <a:pt x="9" y="229"/>
                  </a:lnTo>
                  <a:lnTo>
                    <a:pt x="10" y="235"/>
                  </a:lnTo>
                  <a:lnTo>
                    <a:pt x="11" y="241"/>
                  </a:lnTo>
                  <a:lnTo>
                    <a:pt x="12" y="245"/>
                  </a:lnTo>
                  <a:lnTo>
                    <a:pt x="13" y="249"/>
                  </a:lnTo>
                  <a:lnTo>
                    <a:pt x="17" y="250"/>
                  </a:lnTo>
                  <a:lnTo>
                    <a:pt x="19" y="251"/>
                  </a:lnTo>
                  <a:lnTo>
                    <a:pt x="22" y="251"/>
                  </a:lnTo>
                  <a:lnTo>
                    <a:pt x="28" y="250"/>
                  </a:lnTo>
                  <a:lnTo>
                    <a:pt x="36" y="249"/>
                  </a:lnTo>
                  <a:lnTo>
                    <a:pt x="45" y="248"/>
                  </a:lnTo>
                  <a:lnTo>
                    <a:pt x="52" y="248"/>
                  </a:lnTo>
                  <a:lnTo>
                    <a:pt x="47" y="234"/>
                  </a:lnTo>
                  <a:lnTo>
                    <a:pt x="40" y="220"/>
                  </a:lnTo>
                  <a:lnTo>
                    <a:pt x="34" y="208"/>
                  </a:lnTo>
                  <a:lnTo>
                    <a:pt x="28" y="205"/>
                  </a:lnTo>
                  <a:lnTo>
                    <a:pt x="29" y="187"/>
                  </a:lnTo>
                  <a:lnTo>
                    <a:pt x="29" y="164"/>
                  </a:lnTo>
                  <a:lnTo>
                    <a:pt x="28" y="141"/>
                  </a:lnTo>
                  <a:lnTo>
                    <a:pt x="27" y="121"/>
                  </a:lnTo>
                  <a:lnTo>
                    <a:pt x="25" y="100"/>
                  </a:lnTo>
                  <a:lnTo>
                    <a:pt x="20" y="77"/>
                  </a:lnTo>
                  <a:lnTo>
                    <a:pt x="15" y="57"/>
                  </a:lnTo>
                  <a:lnTo>
                    <a:pt x="11" y="40"/>
                  </a:lnTo>
                  <a:lnTo>
                    <a:pt x="7" y="30"/>
                  </a:lnTo>
                  <a:lnTo>
                    <a:pt x="4" y="19"/>
                  </a:lnTo>
                  <a:lnTo>
                    <a:pt x="2"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9" name="Freeform 192"/>
            <p:cNvSpPr>
              <a:spLocks/>
            </p:cNvSpPr>
            <p:nvPr/>
          </p:nvSpPr>
          <p:spPr bwMode="auto">
            <a:xfrm>
              <a:off x="5254" y="3263"/>
              <a:ext cx="17" cy="42"/>
            </a:xfrm>
            <a:custGeom>
              <a:avLst/>
              <a:gdLst>
                <a:gd name="T0" fmla="*/ 1 w 32"/>
                <a:gd name="T1" fmla="*/ 1 h 83"/>
                <a:gd name="T2" fmla="*/ 1 w 32"/>
                <a:gd name="T3" fmla="*/ 1 h 83"/>
                <a:gd name="T4" fmla="*/ 1 w 32"/>
                <a:gd name="T5" fmla="*/ 1 h 83"/>
                <a:gd name="T6" fmla="*/ 0 w 32"/>
                <a:gd name="T7" fmla="*/ 1 h 83"/>
                <a:gd name="T8" fmla="*/ 0 w 32"/>
                <a:gd name="T9" fmla="*/ 1 h 83"/>
                <a:gd name="T10" fmla="*/ 1 w 32"/>
                <a:gd name="T11" fmla="*/ 1 h 83"/>
                <a:gd name="T12" fmla="*/ 1 w 32"/>
                <a:gd name="T13" fmla="*/ 1 h 83"/>
                <a:gd name="T14" fmla="*/ 1 w 32"/>
                <a:gd name="T15" fmla="*/ 1 h 83"/>
                <a:gd name="T16" fmla="*/ 1 w 32"/>
                <a:gd name="T17" fmla="*/ 1 h 83"/>
                <a:gd name="T18" fmla="*/ 1 w 32"/>
                <a:gd name="T19" fmla="*/ 1 h 83"/>
                <a:gd name="T20" fmla="*/ 1 w 32"/>
                <a:gd name="T21" fmla="*/ 1 h 83"/>
                <a:gd name="T22" fmla="*/ 1 w 32"/>
                <a:gd name="T23" fmla="*/ 1 h 83"/>
                <a:gd name="T24" fmla="*/ 1 w 32"/>
                <a:gd name="T25" fmla="*/ 1 h 83"/>
                <a:gd name="T26" fmla="*/ 1 w 32"/>
                <a:gd name="T27" fmla="*/ 1 h 83"/>
                <a:gd name="T28" fmla="*/ 1 w 32"/>
                <a:gd name="T29" fmla="*/ 1 h 83"/>
                <a:gd name="T30" fmla="*/ 1 w 32"/>
                <a:gd name="T31" fmla="*/ 1 h 83"/>
                <a:gd name="T32" fmla="*/ 1 w 32"/>
                <a:gd name="T33" fmla="*/ 0 h 83"/>
                <a:gd name="T34" fmla="*/ 1 w 32"/>
                <a:gd name="T35" fmla="*/ 1 h 83"/>
                <a:gd name="T36" fmla="*/ 1 w 32"/>
                <a:gd name="T37" fmla="*/ 1 h 83"/>
                <a:gd name="T38" fmla="*/ 1 w 32"/>
                <a:gd name="T39" fmla="*/ 1 h 83"/>
                <a:gd name="T40" fmla="*/ 1 w 32"/>
                <a:gd name="T41" fmla="*/ 1 h 83"/>
                <a:gd name="T42" fmla="*/ 1 w 32"/>
                <a:gd name="T43" fmla="*/ 1 h 83"/>
                <a:gd name="T44" fmla="*/ 1 w 32"/>
                <a:gd name="T45" fmla="*/ 1 h 83"/>
                <a:gd name="T46" fmla="*/ 1 w 32"/>
                <a:gd name="T47" fmla="*/ 1 h 83"/>
                <a:gd name="T48" fmla="*/ 1 w 32"/>
                <a:gd name="T49" fmla="*/ 1 h 83"/>
                <a:gd name="T50" fmla="*/ 1 w 32"/>
                <a:gd name="T51" fmla="*/ 1 h 83"/>
                <a:gd name="T52" fmla="*/ 1 w 32"/>
                <a:gd name="T53" fmla="*/ 1 h 83"/>
                <a:gd name="T54" fmla="*/ 1 w 32"/>
                <a:gd name="T55" fmla="*/ 1 h 83"/>
                <a:gd name="T56" fmla="*/ 1 w 32"/>
                <a:gd name="T57" fmla="*/ 1 h 83"/>
                <a:gd name="T58" fmla="*/ 1 w 32"/>
                <a:gd name="T59" fmla="*/ 1 h 83"/>
                <a:gd name="T60" fmla="*/ 1 w 32"/>
                <a:gd name="T61" fmla="*/ 1 h 83"/>
                <a:gd name="T62" fmla="*/ 1 w 32"/>
                <a:gd name="T63" fmla="*/ 1 h 83"/>
                <a:gd name="T64" fmla="*/ 1 w 32"/>
                <a:gd name="T65" fmla="*/ 1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
                <a:gd name="T100" fmla="*/ 0 h 83"/>
                <a:gd name="T101" fmla="*/ 32 w 32"/>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 h="83">
                  <a:moveTo>
                    <a:pt x="21" y="83"/>
                  </a:moveTo>
                  <a:lnTo>
                    <a:pt x="9" y="80"/>
                  </a:lnTo>
                  <a:lnTo>
                    <a:pt x="2" y="74"/>
                  </a:lnTo>
                  <a:lnTo>
                    <a:pt x="0" y="66"/>
                  </a:lnTo>
                  <a:lnTo>
                    <a:pt x="0" y="58"/>
                  </a:lnTo>
                  <a:lnTo>
                    <a:pt x="1" y="50"/>
                  </a:lnTo>
                  <a:lnTo>
                    <a:pt x="3" y="43"/>
                  </a:lnTo>
                  <a:lnTo>
                    <a:pt x="6" y="37"/>
                  </a:lnTo>
                  <a:lnTo>
                    <a:pt x="7" y="35"/>
                  </a:lnTo>
                  <a:lnTo>
                    <a:pt x="10" y="24"/>
                  </a:lnTo>
                  <a:lnTo>
                    <a:pt x="13" y="16"/>
                  </a:lnTo>
                  <a:lnTo>
                    <a:pt x="15" y="10"/>
                  </a:lnTo>
                  <a:lnTo>
                    <a:pt x="15" y="6"/>
                  </a:lnTo>
                  <a:lnTo>
                    <a:pt x="16" y="5"/>
                  </a:lnTo>
                  <a:lnTo>
                    <a:pt x="16" y="4"/>
                  </a:lnTo>
                  <a:lnTo>
                    <a:pt x="16" y="1"/>
                  </a:lnTo>
                  <a:lnTo>
                    <a:pt x="16" y="0"/>
                  </a:lnTo>
                  <a:lnTo>
                    <a:pt x="21" y="3"/>
                  </a:lnTo>
                  <a:lnTo>
                    <a:pt x="25" y="5"/>
                  </a:lnTo>
                  <a:lnTo>
                    <a:pt x="29" y="8"/>
                  </a:lnTo>
                  <a:lnTo>
                    <a:pt x="31" y="10"/>
                  </a:lnTo>
                  <a:lnTo>
                    <a:pt x="31" y="16"/>
                  </a:lnTo>
                  <a:lnTo>
                    <a:pt x="31" y="23"/>
                  </a:lnTo>
                  <a:lnTo>
                    <a:pt x="31" y="30"/>
                  </a:lnTo>
                  <a:lnTo>
                    <a:pt x="31" y="36"/>
                  </a:lnTo>
                  <a:lnTo>
                    <a:pt x="32" y="42"/>
                  </a:lnTo>
                  <a:lnTo>
                    <a:pt x="32" y="48"/>
                  </a:lnTo>
                  <a:lnTo>
                    <a:pt x="32" y="53"/>
                  </a:lnTo>
                  <a:lnTo>
                    <a:pt x="31" y="59"/>
                  </a:lnTo>
                  <a:lnTo>
                    <a:pt x="27" y="65"/>
                  </a:lnTo>
                  <a:lnTo>
                    <a:pt x="25" y="73"/>
                  </a:lnTo>
                  <a:lnTo>
                    <a:pt x="22" y="79"/>
                  </a:lnTo>
                  <a:lnTo>
                    <a:pt x="21" y="8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0" name="Freeform 193"/>
            <p:cNvSpPr>
              <a:spLocks/>
            </p:cNvSpPr>
            <p:nvPr/>
          </p:nvSpPr>
          <p:spPr bwMode="auto">
            <a:xfrm>
              <a:off x="5257" y="2775"/>
              <a:ext cx="13" cy="40"/>
            </a:xfrm>
            <a:custGeom>
              <a:avLst/>
              <a:gdLst>
                <a:gd name="T0" fmla="*/ 0 w 27"/>
                <a:gd name="T1" fmla="*/ 0 h 81"/>
                <a:gd name="T2" fmla="*/ 0 w 27"/>
                <a:gd name="T3" fmla="*/ 0 h 81"/>
                <a:gd name="T4" fmla="*/ 0 w 27"/>
                <a:gd name="T5" fmla="*/ 0 h 81"/>
                <a:gd name="T6" fmla="*/ 0 w 27"/>
                <a:gd name="T7" fmla="*/ 0 h 81"/>
                <a:gd name="T8" fmla="*/ 0 w 27"/>
                <a:gd name="T9" fmla="*/ 0 h 81"/>
                <a:gd name="T10" fmla="*/ 0 w 27"/>
                <a:gd name="T11" fmla="*/ 0 h 81"/>
                <a:gd name="T12" fmla="*/ 0 w 27"/>
                <a:gd name="T13" fmla="*/ 0 h 81"/>
                <a:gd name="T14" fmla="*/ 0 w 27"/>
                <a:gd name="T15" fmla="*/ 0 h 81"/>
                <a:gd name="T16" fmla="*/ 0 w 27"/>
                <a:gd name="T17" fmla="*/ 0 h 81"/>
                <a:gd name="T18" fmla="*/ 0 w 27"/>
                <a:gd name="T19" fmla="*/ 0 h 81"/>
                <a:gd name="T20" fmla="*/ 0 w 27"/>
                <a:gd name="T21" fmla="*/ 0 h 81"/>
                <a:gd name="T22" fmla="*/ 0 w 27"/>
                <a:gd name="T23" fmla="*/ 0 h 81"/>
                <a:gd name="T24" fmla="*/ 0 w 27"/>
                <a:gd name="T25" fmla="*/ 0 h 81"/>
                <a:gd name="T26" fmla="*/ 0 w 27"/>
                <a:gd name="T27" fmla="*/ 0 h 81"/>
                <a:gd name="T28" fmla="*/ 0 w 27"/>
                <a:gd name="T29" fmla="*/ 0 h 81"/>
                <a:gd name="T30" fmla="*/ 0 w 27"/>
                <a:gd name="T31" fmla="*/ 0 h 81"/>
                <a:gd name="T32" fmla="*/ 0 w 27"/>
                <a:gd name="T33" fmla="*/ 0 h 81"/>
                <a:gd name="T34" fmla="*/ 0 w 27"/>
                <a:gd name="T35" fmla="*/ 0 h 81"/>
                <a:gd name="T36" fmla="*/ 0 w 27"/>
                <a:gd name="T37" fmla="*/ 0 h 81"/>
                <a:gd name="T38" fmla="*/ 0 w 27"/>
                <a:gd name="T39" fmla="*/ 0 h 81"/>
                <a:gd name="T40" fmla="*/ 0 w 27"/>
                <a:gd name="T41" fmla="*/ 0 h 81"/>
                <a:gd name="T42" fmla="*/ 0 w 27"/>
                <a:gd name="T43" fmla="*/ 0 h 81"/>
                <a:gd name="T44" fmla="*/ 0 w 27"/>
                <a:gd name="T45" fmla="*/ 0 h 81"/>
                <a:gd name="T46" fmla="*/ 0 w 27"/>
                <a:gd name="T47" fmla="*/ 0 h 81"/>
                <a:gd name="T48" fmla="*/ 0 w 27"/>
                <a:gd name="T49" fmla="*/ 0 h 81"/>
                <a:gd name="T50" fmla="*/ 0 w 27"/>
                <a:gd name="T51" fmla="*/ 0 h 81"/>
                <a:gd name="T52" fmla="*/ 0 w 27"/>
                <a:gd name="T53" fmla="*/ 0 h 81"/>
                <a:gd name="T54" fmla="*/ 0 w 27"/>
                <a:gd name="T55" fmla="*/ 0 h 81"/>
                <a:gd name="T56" fmla="*/ 0 w 27"/>
                <a:gd name="T57" fmla="*/ 0 h 81"/>
                <a:gd name="T58" fmla="*/ 0 w 27"/>
                <a:gd name="T59" fmla="*/ 0 h 81"/>
                <a:gd name="T60" fmla="*/ 0 w 27"/>
                <a:gd name="T61" fmla="*/ 0 h 81"/>
                <a:gd name="T62" fmla="*/ 0 w 27"/>
                <a:gd name="T63" fmla="*/ 0 h 81"/>
                <a:gd name="T64" fmla="*/ 0 w 2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1"/>
                <a:gd name="T101" fmla="*/ 27 w 27"/>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1">
                  <a:moveTo>
                    <a:pt x="10" y="70"/>
                  </a:moveTo>
                  <a:lnTo>
                    <a:pt x="7" y="66"/>
                  </a:lnTo>
                  <a:lnTo>
                    <a:pt x="4" y="60"/>
                  </a:lnTo>
                  <a:lnTo>
                    <a:pt x="2" y="54"/>
                  </a:lnTo>
                  <a:lnTo>
                    <a:pt x="0" y="50"/>
                  </a:lnTo>
                  <a:lnTo>
                    <a:pt x="4" y="40"/>
                  </a:lnTo>
                  <a:lnTo>
                    <a:pt x="6" y="25"/>
                  </a:lnTo>
                  <a:lnTo>
                    <a:pt x="7" y="12"/>
                  </a:lnTo>
                  <a:lnTo>
                    <a:pt x="6" y="0"/>
                  </a:lnTo>
                  <a:lnTo>
                    <a:pt x="10" y="8"/>
                  </a:lnTo>
                  <a:lnTo>
                    <a:pt x="13" y="15"/>
                  </a:lnTo>
                  <a:lnTo>
                    <a:pt x="18" y="21"/>
                  </a:lnTo>
                  <a:lnTo>
                    <a:pt x="22" y="25"/>
                  </a:lnTo>
                  <a:lnTo>
                    <a:pt x="22" y="31"/>
                  </a:lnTo>
                  <a:lnTo>
                    <a:pt x="25" y="37"/>
                  </a:lnTo>
                  <a:lnTo>
                    <a:pt x="26" y="43"/>
                  </a:lnTo>
                  <a:lnTo>
                    <a:pt x="27" y="47"/>
                  </a:lnTo>
                  <a:lnTo>
                    <a:pt x="26" y="53"/>
                  </a:lnTo>
                  <a:lnTo>
                    <a:pt x="25" y="61"/>
                  </a:lnTo>
                  <a:lnTo>
                    <a:pt x="23" y="68"/>
                  </a:lnTo>
                  <a:lnTo>
                    <a:pt x="23" y="74"/>
                  </a:lnTo>
                  <a:lnTo>
                    <a:pt x="23" y="77"/>
                  </a:lnTo>
                  <a:lnTo>
                    <a:pt x="23" y="80"/>
                  </a:lnTo>
                  <a:lnTo>
                    <a:pt x="21" y="81"/>
                  </a:lnTo>
                  <a:lnTo>
                    <a:pt x="19" y="81"/>
                  </a:lnTo>
                  <a:lnTo>
                    <a:pt x="17" y="80"/>
                  </a:lnTo>
                  <a:lnTo>
                    <a:pt x="15" y="80"/>
                  </a:lnTo>
                  <a:lnTo>
                    <a:pt x="14" y="80"/>
                  </a:lnTo>
                  <a:lnTo>
                    <a:pt x="13" y="80"/>
                  </a:lnTo>
                  <a:lnTo>
                    <a:pt x="12" y="77"/>
                  </a:lnTo>
                  <a:lnTo>
                    <a:pt x="12" y="75"/>
                  </a:lnTo>
                  <a:lnTo>
                    <a:pt x="11" y="73"/>
                  </a:lnTo>
                  <a:lnTo>
                    <a:pt x="10" y="7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1" name="Freeform 194"/>
            <p:cNvSpPr>
              <a:spLocks/>
            </p:cNvSpPr>
            <p:nvPr/>
          </p:nvSpPr>
          <p:spPr bwMode="auto">
            <a:xfrm>
              <a:off x="5177" y="3032"/>
              <a:ext cx="20" cy="29"/>
            </a:xfrm>
            <a:custGeom>
              <a:avLst/>
              <a:gdLst>
                <a:gd name="T0" fmla="*/ 1 w 40"/>
                <a:gd name="T1" fmla="*/ 1 h 57"/>
                <a:gd name="T2" fmla="*/ 1 w 40"/>
                <a:gd name="T3" fmla="*/ 1 h 57"/>
                <a:gd name="T4" fmla="*/ 1 w 40"/>
                <a:gd name="T5" fmla="*/ 1 h 57"/>
                <a:gd name="T6" fmla="*/ 0 w 40"/>
                <a:gd name="T7" fmla="*/ 1 h 57"/>
                <a:gd name="T8" fmla="*/ 1 w 40"/>
                <a:gd name="T9" fmla="*/ 1 h 57"/>
                <a:gd name="T10" fmla="*/ 1 w 40"/>
                <a:gd name="T11" fmla="*/ 1 h 57"/>
                <a:gd name="T12" fmla="*/ 1 w 40"/>
                <a:gd name="T13" fmla="*/ 1 h 57"/>
                <a:gd name="T14" fmla="*/ 1 w 40"/>
                <a:gd name="T15" fmla="*/ 1 h 57"/>
                <a:gd name="T16" fmla="*/ 1 w 40"/>
                <a:gd name="T17" fmla="*/ 1 h 57"/>
                <a:gd name="T18" fmla="*/ 1 w 40"/>
                <a:gd name="T19" fmla="*/ 1 h 57"/>
                <a:gd name="T20" fmla="*/ 1 w 40"/>
                <a:gd name="T21" fmla="*/ 0 h 57"/>
                <a:gd name="T22" fmla="*/ 1 w 40"/>
                <a:gd name="T23" fmla="*/ 1 h 57"/>
                <a:gd name="T24" fmla="*/ 1 w 40"/>
                <a:gd name="T25" fmla="*/ 1 h 57"/>
                <a:gd name="T26" fmla="*/ 1 w 40"/>
                <a:gd name="T27" fmla="*/ 1 h 57"/>
                <a:gd name="T28" fmla="*/ 1 w 40"/>
                <a:gd name="T29" fmla="*/ 1 h 57"/>
                <a:gd name="T30" fmla="*/ 1 w 40"/>
                <a:gd name="T31" fmla="*/ 1 h 57"/>
                <a:gd name="T32" fmla="*/ 1 w 40"/>
                <a:gd name="T33" fmla="*/ 1 h 57"/>
                <a:gd name="T34" fmla="*/ 1 w 40"/>
                <a:gd name="T35" fmla="*/ 1 h 57"/>
                <a:gd name="T36" fmla="*/ 1 w 40"/>
                <a:gd name="T37" fmla="*/ 1 h 57"/>
                <a:gd name="T38" fmla="*/ 1 w 40"/>
                <a:gd name="T39" fmla="*/ 1 h 57"/>
                <a:gd name="T40" fmla="*/ 1 w 40"/>
                <a:gd name="T41" fmla="*/ 1 h 57"/>
                <a:gd name="T42" fmla="*/ 1 w 40"/>
                <a:gd name="T43" fmla="*/ 1 h 57"/>
                <a:gd name="T44" fmla="*/ 1 w 40"/>
                <a:gd name="T45" fmla="*/ 1 h 57"/>
                <a:gd name="T46" fmla="*/ 1 w 40"/>
                <a:gd name="T47" fmla="*/ 1 h 57"/>
                <a:gd name="T48" fmla="*/ 1 w 40"/>
                <a:gd name="T49" fmla="*/ 1 h 57"/>
                <a:gd name="T50" fmla="*/ 1 w 40"/>
                <a:gd name="T51" fmla="*/ 1 h 57"/>
                <a:gd name="T52" fmla="*/ 1 w 40"/>
                <a:gd name="T53" fmla="*/ 1 h 57"/>
                <a:gd name="T54" fmla="*/ 1 w 40"/>
                <a:gd name="T55" fmla="*/ 1 h 57"/>
                <a:gd name="T56" fmla="*/ 1 w 40"/>
                <a:gd name="T57" fmla="*/ 1 h 57"/>
                <a:gd name="T58" fmla="*/ 1 w 40"/>
                <a:gd name="T59" fmla="*/ 1 h 57"/>
                <a:gd name="T60" fmla="*/ 1 w 40"/>
                <a:gd name="T61" fmla="*/ 1 h 57"/>
                <a:gd name="T62" fmla="*/ 1 w 40"/>
                <a:gd name="T63" fmla="*/ 1 h 57"/>
                <a:gd name="T64" fmla="*/ 1 w 40"/>
                <a:gd name="T65" fmla="*/ 1 h 57"/>
                <a:gd name="T66" fmla="*/ 1 w 40"/>
                <a:gd name="T67" fmla="*/ 1 h 57"/>
                <a:gd name="T68" fmla="*/ 1 w 40"/>
                <a:gd name="T69" fmla="*/ 1 h 57"/>
                <a:gd name="T70" fmla="*/ 1 w 40"/>
                <a:gd name="T71" fmla="*/ 1 h 57"/>
                <a:gd name="T72" fmla="*/ 1 w 40"/>
                <a:gd name="T73" fmla="*/ 1 h 57"/>
                <a:gd name="T74" fmla="*/ 1 w 40"/>
                <a:gd name="T75" fmla="*/ 1 h 57"/>
                <a:gd name="T76" fmla="*/ 1 w 40"/>
                <a:gd name="T77" fmla="*/ 1 h 57"/>
                <a:gd name="T78" fmla="*/ 1 w 40"/>
                <a:gd name="T79" fmla="*/ 1 h 57"/>
                <a:gd name="T80" fmla="*/ 1 w 40"/>
                <a:gd name="T81" fmla="*/ 1 h 57"/>
                <a:gd name="T82" fmla="*/ 1 w 40"/>
                <a:gd name="T83" fmla="*/ 1 h 57"/>
                <a:gd name="T84" fmla="*/ 1 w 40"/>
                <a:gd name="T85" fmla="*/ 1 h 57"/>
                <a:gd name="T86" fmla="*/ 1 w 40"/>
                <a:gd name="T87" fmla="*/ 1 h 57"/>
                <a:gd name="T88" fmla="*/ 1 w 40"/>
                <a:gd name="T89" fmla="*/ 1 h 57"/>
                <a:gd name="T90" fmla="*/ 1 w 40"/>
                <a:gd name="T91" fmla="*/ 1 h 57"/>
                <a:gd name="T92" fmla="*/ 1 w 40"/>
                <a:gd name="T93" fmla="*/ 1 h 57"/>
                <a:gd name="T94" fmla="*/ 1 w 40"/>
                <a:gd name="T95" fmla="*/ 1 h 57"/>
                <a:gd name="T96" fmla="*/ 1 w 40"/>
                <a:gd name="T97" fmla="*/ 1 h 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
                <a:gd name="T148" fmla="*/ 0 h 57"/>
                <a:gd name="T149" fmla="*/ 40 w 40"/>
                <a:gd name="T150" fmla="*/ 57 h 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 h="57">
                  <a:moveTo>
                    <a:pt x="16" y="57"/>
                  </a:moveTo>
                  <a:lnTo>
                    <a:pt x="9" y="52"/>
                  </a:lnTo>
                  <a:lnTo>
                    <a:pt x="3" y="45"/>
                  </a:lnTo>
                  <a:lnTo>
                    <a:pt x="0" y="39"/>
                  </a:lnTo>
                  <a:lnTo>
                    <a:pt x="1" y="33"/>
                  </a:lnTo>
                  <a:lnTo>
                    <a:pt x="6" y="26"/>
                  </a:lnTo>
                  <a:lnTo>
                    <a:pt x="11" y="19"/>
                  </a:lnTo>
                  <a:lnTo>
                    <a:pt x="16" y="12"/>
                  </a:lnTo>
                  <a:lnTo>
                    <a:pt x="18" y="7"/>
                  </a:lnTo>
                  <a:lnTo>
                    <a:pt x="20" y="3"/>
                  </a:lnTo>
                  <a:lnTo>
                    <a:pt x="24" y="0"/>
                  </a:lnTo>
                  <a:lnTo>
                    <a:pt x="28" y="1"/>
                  </a:lnTo>
                  <a:lnTo>
                    <a:pt x="33" y="4"/>
                  </a:lnTo>
                  <a:lnTo>
                    <a:pt x="36" y="9"/>
                  </a:lnTo>
                  <a:lnTo>
                    <a:pt x="39" y="12"/>
                  </a:lnTo>
                  <a:lnTo>
                    <a:pt x="40" y="15"/>
                  </a:lnTo>
                  <a:lnTo>
                    <a:pt x="40" y="17"/>
                  </a:lnTo>
                  <a:lnTo>
                    <a:pt x="40" y="22"/>
                  </a:lnTo>
                  <a:lnTo>
                    <a:pt x="39" y="27"/>
                  </a:lnTo>
                  <a:lnTo>
                    <a:pt x="39" y="34"/>
                  </a:lnTo>
                  <a:lnTo>
                    <a:pt x="37" y="38"/>
                  </a:lnTo>
                  <a:lnTo>
                    <a:pt x="35" y="40"/>
                  </a:lnTo>
                  <a:lnTo>
                    <a:pt x="33" y="42"/>
                  </a:lnTo>
                  <a:lnTo>
                    <a:pt x="31" y="46"/>
                  </a:lnTo>
                  <a:lnTo>
                    <a:pt x="29" y="47"/>
                  </a:lnTo>
                  <a:lnTo>
                    <a:pt x="28" y="48"/>
                  </a:lnTo>
                  <a:lnTo>
                    <a:pt x="27" y="47"/>
                  </a:lnTo>
                  <a:lnTo>
                    <a:pt x="26" y="46"/>
                  </a:lnTo>
                  <a:lnTo>
                    <a:pt x="26" y="44"/>
                  </a:lnTo>
                  <a:lnTo>
                    <a:pt x="26" y="41"/>
                  </a:lnTo>
                  <a:lnTo>
                    <a:pt x="26" y="39"/>
                  </a:lnTo>
                  <a:lnTo>
                    <a:pt x="26" y="38"/>
                  </a:lnTo>
                  <a:lnTo>
                    <a:pt x="25" y="37"/>
                  </a:lnTo>
                  <a:lnTo>
                    <a:pt x="24" y="35"/>
                  </a:lnTo>
                  <a:lnTo>
                    <a:pt x="21" y="35"/>
                  </a:lnTo>
                  <a:lnTo>
                    <a:pt x="19" y="35"/>
                  </a:lnTo>
                  <a:lnTo>
                    <a:pt x="18" y="35"/>
                  </a:lnTo>
                  <a:lnTo>
                    <a:pt x="18" y="37"/>
                  </a:lnTo>
                  <a:lnTo>
                    <a:pt x="17" y="39"/>
                  </a:lnTo>
                  <a:lnTo>
                    <a:pt x="16" y="40"/>
                  </a:lnTo>
                  <a:lnTo>
                    <a:pt x="16" y="42"/>
                  </a:lnTo>
                  <a:lnTo>
                    <a:pt x="17" y="44"/>
                  </a:lnTo>
                  <a:lnTo>
                    <a:pt x="17" y="47"/>
                  </a:lnTo>
                  <a:lnTo>
                    <a:pt x="18" y="49"/>
                  </a:lnTo>
                  <a:lnTo>
                    <a:pt x="18" y="52"/>
                  </a:lnTo>
                  <a:lnTo>
                    <a:pt x="18" y="54"/>
                  </a:lnTo>
                  <a:lnTo>
                    <a:pt x="19" y="56"/>
                  </a:lnTo>
                  <a:lnTo>
                    <a:pt x="18" y="57"/>
                  </a:lnTo>
                  <a:lnTo>
                    <a:pt x="16" y="5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2" name="Freeform 195"/>
            <p:cNvSpPr>
              <a:spLocks/>
            </p:cNvSpPr>
            <p:nvPr/>
          </p:nvSpPr>
          <p:spPr bwMode="auto">
            <a:xfrm>
              <a:off x="5291" y="2745"/>
              <a:ext cx="12" cy="9"/>
            </a:xfrm>
            <a:custGeom>
              <a:avLst/>
              <a:gdLst>
                <a:gd name="T0" fmla="*/ 0 w 25"/>
                <a:gd name="T1" fmla="*/ 0 h 18"/>
                <a:gd name="T2" fmla="*/ 0 w 25"/>
                <a:gd name="T3" fmla="*/ 1 h 18"/>
                <a:gd name="T4" fmla="*/ 0 w 25"/>
                <a:gd name="T5" fmla="*/ 1 h 18"/>
                <a:gd name="T6" fmla="*/ 0 w 25"/>
                <a:gd name="T7" fmla="*/ 1 h 18"/>
                <a:gd name="T8" fmla="*/ 0 w 25"/>
                <a:gd name="T9" fmla="*/ 1 h 18"/>
                <a:gd name="T10" fmla="*/ 0 w 25"/>
                <a:gd name="T11" fmla="*/ 1 h 18"/>
                <a:gd name="T12" fmla="*/ 0 w 25"/>
                <a:gd name="T13" fmla="*/ 1 h 18"/>
                <a:gd name="T14" fmla="*/ 0 w 25"/>
                <a:gd name="T15" fmla="*/ 1 h 18"/>
                <a:gd name="T16" fmla="*/ 0 w 25"/>
                <a:gd name="T17" fmla="*/ 1 h 18"/>
                <a:gd name="T18" fmla="*/ 0 w 25"/>
                <a:gd name="T19" fmla="*/ 1 h 18"/>
                <a:gd name="T20" fmla="*/ 0 w 25"/>
                <a:gd name="T21" fmla="*/ 1 h 18"/>
                <a:gd name="T22" fmla="*/ 0 w 25"/>
                <a:gd name="T23" fmla="*/ 1 h 18"/>
                <a:gd name="T24" fmla="*/ 0 w 25"/>
                <a:gd name="T25" fmla="*/ 1 h 18"/>
                <a:gd name="T26" fmla="*/ 0 w 25"/>
                <a:gd name="T27" fmla="*/ 1 h 18"/>
                <a:gd name="T28" fmla="*/ 0 w 25"/>
                <a:gd name="T29" fmla="*/ 1 h 18"/>
                <a:gd name="T30" fmla="*/ 0 w 25"/>
                <a:gd name="T31" fmla="*/ 1 h 18"/>
                <a:gd name="T32" fmla="*/ 0 w 25"/>
                <a:gd name="T33" fmla="*/ 1 h 18"/>
                <a:gd name="T34" fmla="*/ 0 w 25"/>
                <a:gd name="T35" fmla="*/ 1 h 18"/>
                <a:gd name="T36" fmla="*/ 0 w 25"/>
                <a:gd name="T37" fmla="*/ 1 h 18"/>
                <a:gd name="T38" fmla="*/ 0 w 25"/>
                <a:gd name="T39" fmla="*/ 1 h 18"/>
                <a:gd name="T40" fmla="*/ 0 w 25"/>
                <a:gd name="T41" fmla="*/ 1 h 18"/>
                <a:gd name="T42" fmla="*/ 0 w 25"/>
                <a:gd name="T43" fmla="*/ 1 h 18"/>
                <a:gd name="T44" fmla="*/ 0 w 25"/>
                <a:gd name="T45" fmla="*/ 1 h 18"/>
                <a:gd name="T46" fmla="*/ 0 w 25"/>
                <a:gd name="T47" fmla="*/ 1 h 18"/>
                <a:gd name="T48" fmla="*/ 0 w 25"/>
                <a:gd name="T49" fmla="*/ 1 h 18"/>
                <a:gd name="T50" fmla="*/ 0 w 25"/>
                <a:gd name="T51" fmla="*/ 1 h 18"/>
                <a:gd name="T52" fmla="*/ 0 w 25"/>
                <a:gd name="T53" fmla="*/ 1 h 18"/>
                <a:gd name="T54" fmla="*/ 0 w 25"/>
                <a:gd name="T55" fmla="*/ 1 h 18"/>
                <a:gd name="T56" fmla="*/ 0 w 25"/>
                <a:gd name="T57" fmla="*/ 1 h 18"/>
                <a:gd name="T58" fmla="*/ 0 w 25"/>
                <a:gd name="T59" fmla="*/ 1 h 18"/>
                <a:gd name="T60" fmla="*/ 0 w 25"/>
                <a:gd name="T61" fmla="*/ 1 h 18"/>
                <a:gd name="T62" fmla="*/ 0 w 25"/>
                <a:gd name="T63" fmla="*/ 1 h 18"/>
                <a:gd name="T64" fmla="*/ 0 w 25"/>
                <a:gd name="T65" fmla="*/ 1 h 18"/>
                <a:gd name="T66" fmla="*/ 0 w 25"/>
                <a:gd name="T67" fmla="*/ 1 h 18"/>
                <a:gd name="T68" fmla="*/ 0 w 25"/>
                <a:gd name="T69" fmla="*/ 1 h 18"/>
                <a:gd name="T70" fmla="*/ 0 w 25"/>
                <a:gd name="T71" fmla="*/ 1 h 18"/>
                <a:gd name="T72" fmla="*/ 0 w 25"/>
                <a:gd name="T73" fmla="*/ 1 h 18"/>
                <a:gd name="T74" fmla="*/ 0 w 25"/>
                <a:gd name="T75" fmla="*/ 1 h 18"/>
                <a:gd name="T76" fmla="*/ 0 w 25"/>
                <a:gd name="T77" fmla="*/ 1 h 18"/>
                <a:gd name="T78" fmla="*/ 0 w 25"/>
                <a:gd name="T79" fmla="*/ 1 h 18"/>
                <a:gd name="T80" fmla="*/ 0 w 25"/>
                <a:gd name="T81" fmla="*/ 1 h 18"/>
                <a:gd name="T82" fmla="*/ 0 w 25"/>
                <a:gd name="T83" fmla="*/ 1 h 18"/>
                <a:gd name="T84" fmla="*/ 0 w 25"/>
                <a:gd name="T85" fmla="*/ 1 h 18"/>
                <a:gd name="T86" fmla="*/ 0 w 25"/>
                <a:gd name="T87" fmla="*/ 0 h 18"/>
                <a:gd name="T88" fmla="*/ 0 w 25"/>
                <a:gd name="T89" fmla="*/ 0 h 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5"/>
                <a:gd name="T136" fmla="*/ 0 h 18"/>
                <a:gd name="T137" fmla="*/ 25 w 25"/>
                <a:gd name="T138" fmla="*/ 18 h 1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5" h="18">
                  <a:moveTo>
                    <a:pt x="14" y="0"/>
                  </a:moveTo>
                  <a:lnTo>
                    <a:pt x="12" y="2"/>
                  </a:lnTo>
                  <a:lnTo>
                    <a:pt x="11" y="3"/>
                  </a:lnTo>
                  <a:lnTo>
                    <a:pt x="11" y="4"/>
                  </a:lnTo>
                  <a:lnTo>
                    <a:pt x="11" y="5"/>
                  </a:lnTo>
                  <a:lnTo>
                    <a:pt x="14" y="4"/>
                  </a:lnTo>
                  <a:lnTo>
                    <a:pt x="18" y="4"/>
                  </a:lnTo>
                  <a:lnTo>
                    <a:pt x="19" y="5"/>
                  </a:lnTo>
                  <a:lnTo>
                    <a:pt x="21" y="7"/>
                  </a:lnTo>
                  <a:lnTo>
                    <a:pt x="18" y="6"/>
                  </a:lnTo>
                  <a:lnTo>
                    <a:pt x="15" y="6"/>
                  </a:lnTo>
                  <a:lnTo>
                    <a:pt x="12" y="7"/>
                  </a:lnTo>
                  <a:lnTo>
                    <a:pt x="10" y="10"/>
                  </a:lnTo>
                  <a:lnTo>
                    <a:pt x="13" y="11"/>
                  </a:lnTo>
                  <a:lnTo>
                    <a:pt x="16" y="11"/>
                  </a:lnTo>
                  <a:lnTo>
                    <a:pt x="19" y="11"/>
                  </a:lnTo>
                  <a:lnTo>
                    <a:pt x="21" y="11"/>
                  </a:lnTo>
                  <a:lnTo>
                    <a:pt x="22" y="12"/>
                  </a:lnTo>
                  <a:lnTo>
                    <a:pt x="23" y="13"/>
                  </a:lnTo>
                  <a:lnTo>
                    <a:pt x="25" y="14"/>
                  </a:lnTo>
                  <a:lnTo>
                    <a:pt x="23" y="14"/>
                  </a:lnTo>
                  <a:lnTo>
                    <a:pt x="22" y="14"/>
                  </a:lnTo>
                  <a:lnTo>
                    <a:pt x="21" y="14"/>
                  </a:lnTo>
                  <a:lnTo>
                    <a:pt x="20" y="14"/>
                  </a:lnTo>
                  <a:lnTo>
                    <a:pt x="20" y="15"/>
                  </a:lnTo>
                  <a:lnTo>
                    <a:pt x="19" y="17"/>
                  </a:lnTo>
                  <a:lnTo>
                    <a:pt x="16" y="18"/>
                  </a:lnTo>
                  <a:lnTo>
                    <a:pt x="14" y="18"/>
                  </a:lnTo>
                  <a:lnTo>
                    <a:pt x="13" y="18"/>
                  </a:lnTo>
                  <a:lnTo>
                    <a:pt x="12" y="15"/>
                  </a:lnTo>
                  <a:lnTo>
                    <a:pt x="11" y="14"/>
                  </a:lnTo>
                  <a:lnTo>
                    <a:pt x="10" y="11"/>
                  </a:lnTo>
                  <a:lnTo>
                    <a:pt x="7" y="11"/>
                  </a:lnTo>
                  <a:lnTo>
                    <a:pt x="5" y="11"/>
                  </a:lnTo>
                  <a:lnTo>
                    <a:pt x="3" y="13"/>
                  </a:lnTo>
                  <a:lnTo>
                    <a:pt x="2" y="14"/>
                  </a:lnTo>
                  <a:lnTo>
                    <a:pt x="0" y="13"/>
                  </a:lnTo>
                  <a:lnTo>
                    <a:pt x="0" y="12"/>
                  </a:lnTo>
                  <a:lnTo>
                    <a:pt x="0" y="11"/>
                  </a:lnTo>
                  <a:lnTo>
                    <a:pt x="0" y="10"/>
                  </a:lnTo>
                  <a:lnTo>
                    <a:pt x="3" y="5"/>
                  </a:lnTo>
                  <a:lnTo>
                    <a:pt x="6" y="2"/>
                  </a:lnTo>
                  <a:lnTo>
                    <a:pt x="10" y="0"/>
                  </a:lnTo>
                  <a:lnTo>
                    <a:pt x="1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3" name="Freeform 196"/>
            <p:cNvSpPr>
              <a:spLocks/>
            </p:cNvSpPr>
            <p:nvPr/>
          </p:nvSpPr>
          <p:spPr bwMode="auto">
            <a:xfrm>
              <a:off x="5295" y="2754"/>
              <a:ext cx="5" cy="1"/>
            </a:xfrm>
            <a:custGeom>
              <a:avLst/>
              <a:gdLst>
                <a:gd name="T0" fmla="*/ 0 w 11"/>
                <a:gd name="T1" fmla="*/ 0 h 1"/>
                <a:gd name="T2" fmla="*/ 0 w 11"/>
                <a:gd name="T3" fmla="*/ 0 h 1"/>
                <a:gd name="T4" fmla="*/ 0 w 11"/>
                <a:gd name="T5" fmla="*/ 0 h 1"/>
                <a:gd name="T6" fmla="*/ 0 w 11"/>
                <a:gd name="T7" fmla="*/ 0 h 1"/>
                <a:gd name="T8" fmla="*/ 0 w 11"/>
                <a:gd name="T9" fmla="*/ 0 h 1"/>
                <a:gd name="T10" fmla="*/ 0 w 11"/>
                <a:gd name="T11" fmla="*/ 0 h 1"/>
                <a:gd name="T12" fmla="*/ 0 w 11"/>
                <a:gd name="T13" fmla="*/ 0 h 1"/>
                <a:gd name="T14" fmla="*/ 0 w 11"/>
                <a:gd name="T15" fmla="*/ 1 h 1"/>
                <a:gd name="T16" fmla="*/ 0 w 11"/>
                <a:gd name="T17" fmla="*/ 1 h 1"/>
                <a:gd name="T18" fmla="*/ 0 w 11"/>
                <a:gd name="T19" fmla="*/ 1 h 1"/>
                <a:gd name="T20" fmla="*/ 0 w 11"/>
                <a:gd name="T21" fmla="*/ 1 h 1"/>
                <a:gd name="T22" fmla="*/ 0 w 11"/>
                <a:gd name="T23" fmla="*/ 1 h 1"/>
                <a:gd name="T24" fmla="*/ 0 w 11"/>
                <a:gd name="T25" fmla="*/ 1 h 1"/>
                <a:gd name="T26" fmla="*/ 0 w 11"/>
                <a:gd name="T27" fmla="*/ 1 h 1"/>
                <a:gd name="T28" fmla="*/ 0 w 11"/>
                <a:gd name="T29" fmla="*/ 0 h 1"/>
                <a:gd name="T30" fmla="*/ 0 w 11"/>
                <a:gd name="T31" fmla="*/ 0 h 1"/>
                <a:gd name="T32" fmla="*/ 0 w 11"/>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
                <a:gd name="T53" fmla="*/ 11 w 11"/>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
                  <a:moveTo>
                    <a:pt x="2" y="0"/>
                  </a:moveTo>
                  <a:lnTo>
                    <a:pt x="3" y="0"/>
                  </a:lnTo>
                  <a:lnTo>
                    <a:pt x="6" y="0"/>
                  </a:lnTo>
                  <a:lnTo>
                    <a:pt x="8" y="0"/>
                  </a:lnTo>
                  <a:lnTo>
                    <a:pt x="11" y="0"/>
                  </a:lnTo>
                  <a:lnTo>
                    <a:pt x="11" y="1"/>
                  </a:lnTo>
                  <a:lnTo>
                    <a:pt x="10" y="1"/>
                  </a:lnTo>
                  <a:lnTo>
                    <a:pt x="8" y="1"/>
                  </a:lnTo>
                  <a:lnTo>
                    <a:pt x="6" y="1"/>
                  </a:lnTo>
                  <a:lnTo>
                    <a:pt x="4" y="1"/>
                  </a:lnTo>
                  <a:lnTo>
                    <a:pt x="2" y="1"/>
                  </a:lnTo>
                  <a:lnTo>
                    <a:pt x="0" y="1"/>
                  </a:lnTo>
                  <a:lnTo>
                    <a:pt x="0" y="0"/>
                  </a:lnTo>
                  <a:lnTo>
                    <a:pt x="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4" name="Freeform 197"/>
            <p:cNvSpPr>
              <a:spLocks/>
            </p:cNvSpPr>
            <p:nvPr/>
          </p:nvSpPr>
          <p:spPr bwMode="auto">
            <a:xfrm>
              <a:off x="5265" y="2745"/>
              <a:ext cx="15" cy="9"/>
            </a:xfrm>
            <a:custGeom>
              <a:avLst/>
              <a:gdLst>
                <a:gd name="T0" fmla="*/ 1 w 29"/>
                <a:gd name="T1" fmla="*/ 0 h 20"/>
                <a:gd name="T2" fmla="*/ 1 w 29"/>
                <a:gd name="T3" fmla="*/ 0 h 20"/>
                <a:gd name="T4" fmla="*/ 1 w 29"/>
                <a:gd name="T5" fmla="*/ 0 h 20"/>
                <a:gd name="T6" fmla="*/ 1 w 29"/>
                <a:gd name="T7" fmla="*/ 0 h 20"/>
                <a:gd name="T8" fmla="*/ 1 w 29"/>
                <a:gd name="T9" fmla="*/ 0 h 20"/>
                <a:gd name="T10" fmla="*/ 1 w 29"/>
                <a:gd name="T11" fmla="*/ 0 h 20"/>
                <a:gd name="T12" fmla="*/ 1 w 29"/>
                <a:gd name="T13" fmla="*/ 0 h 20"/>
                <a:gd name="T14" fmla="*/ 1 w 29"/>
                <a:gd name="T15" fmla="*/ 0 h 20"/>
                <a:gd name="T16" fmla="*/ 1 w 29"/>
                <a:gd name="T17" fmla="*/ 0 h 20"/>
                <a:gd name="T18" fmla="*/ 1 w 29"/>
                <a:gd name="T19" fmla="*/ 0 h 20"/>
                <a:gd name="T20" fmla="*/ 1 w 29"/>
                <a:gd name="T21" fmla="*/ 0 h 20"/>
                <a:gd name="T22" fmla="*/ 1 w 29"/>
                <a:gd name="T23" fmla="*/ 0 h 20"/>
                <a:gd name="T24" fmla="*/ 1 w 29"/>
                <a:gd name="T25" fmla="*/ 0 h 20"/>
                <a:gd name="T26" fmla="*/ 1 w 29"/>
                <a:gd name="T27" fmla="*/ 0 h 20"/>
                <a:gd name="T28" fmla="*/ 1 w 29"/>
                <a:gd name="T29" fmla="*/ 0 h 20"/>
                <a:gd name="T30" fmla="*/ 1 w 29"/>
                <a:gd name="T31" fmla="*/ 0 h 20"/>
                <a:gd name="T32" fmla="*/ 1 w 29"/>
                <a:gd name="T33" fmla="*/ 0 h 20"/>
                <a:gd name="T34" fmla="*/ 1 w 29"/>
                <a:gd name="T35" fmla="*/ 0 h 20"/>
                <a:gd name="T36" fmla="*/ 1 w 29"/>
                <a:gd name="T37" fmla="*/ 0 h 20"/>
                <a:gd name="T38" fmla="*/ 1 w 29"/>
                <a:gd name="T39" fmla="*/ 0 h 20"/>
                <a:gd name="T40" fmla="*/ 1 w 29"/>
                <a:gd name="T41" fmla="*/ 0 h 20"/>
                <a:gd name="T42" fmla="*/ 1 w 29"/>
                <a:gd name="T43" fmla="*/ 0 h 20"/>
                <a:gd name="T44" fmla="*/ 1 w 29"/>
                <a:gd name="T45" fmla="*/ 0 h 20"/>
                <a:gd name="T46" fmla="*/ 1 w 29"/>
                <a:gd name="T47" fmla="*/ 0 h 20"/>
                <a:gd name="T48" fmla="*/ 1 w 29"/>
                <a:gd name="T49" fmla="*/ 0 h 20"/>
                <a:gd name="T50" fmla="*/ 1 w 29"/>
                <a:gd name="T51" fmla="*/ 0 h 20"/>
                <a:gd name="T52" fmla="*/ 1 w 29"/>
                <a:gd name="T53" fmla="*/ 0 h 20"/>
                <a:gd name="T54" fmla="*/ 0 w 29"/>
                <a:gd name="T55" fmla="*/ 0 h 20"/>
                <a:gd name="T56" fmla="*/ 0 w 29"/>
                <a:gd name="T57" fmla="*/ 0 h 20"/>
                <a:gd name="T58" fmla="*/ 1 w 29"/>
                <a:gd name="T59" fmla="*/ 0 h 20"/>
                <a:gd name="T60" fmla="*/ 1 w 29"/>
                <a:gd name="T61" fmla="*/ 0 h 20"/>
                <a:gd name="T62" fmla="*/ 1 w 29"/>
                <a:gd name="T63" fmla="*/ 0 h 20"/>
                <a:gd name="T64" fmla="*/ 1 w 29"/>
                <a:gd name="T65" fmla="*/ 0 h 20"/>
                <a:gd name="T66" fmla="*/ 1 w 29"/>
                <a:gd name="T67" fmla="*/ 0 h 20"/>
                <a:gd name="T68" fmla="*/ 1 w 29"/>
                <a:gd name="T69" fmla="*/ 0 h 20"/>
                <a:gd name="T70" fmla="*/ 1 w 29"/>
                <a:gd name="T71" fmla="*/ 0 h 20"/>
                <a:gd name="T72" fmla="*/ 1 w 29"/>
                <a:gd name="T73" fmla="*/ 0 h 20"/>
                <a:gd name="T74" fmla="*/ 1 w 29"/>
                <a:gd name="T75" fmla="*/ 0 h 20"/>
                <a:gd name="T76" fmla="*/ 1 w 29"/>
                <a:gd name="T77" fmla="*/ 0 h 20"/>
                <a:gd name="T78" fmla="*/ 1 w 29"/>
                <a:gd name="T79" fmla="*/ 0 h 20"/>
                <a:gd name="T80" fmla="*/ 1 w 29"/>
                <a:gd name="T81" fmla="*/ 0 h 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
                <a:gd name="T124" fmla="*/ 0 h 20"/>
                <a:gd name="T125" fmla="*/ 29 w 29"/>
                <a:gd name="T126" fmla="*/ 20 h 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 h="20">
                  <a:moveTo>
                    <a:pt x="29" y="13"/>
                  </a:moveTo>
                  <a:lnTo>
                    <a:pt x="27" y="12"/>
                  </a:lnTo>
                  <a:lnTo>
                    <a:pt x="25" y="12"/>
                  </a:lnTo>
                  <a:lnTo>
                    <a:pt x="23" y="13"/>
                  </a:lnTo>
                  <a:lnTo>
                    <a:pt x="22" y="13"/>
                  </a:lnTo>
                  <a:lnTo>
                    <a:pt x="20" y="14"/>
                  </a:lnTo>
                  <a:lnTo>
                    <a:pt x="20" y="16"/>
                  </a:lnTo>
                  <a:lnTo>
                    <a:pt x="19" y="18"/>
                  </a:lnTo>
                  <a:lnTo>
                    <a:pt x="18" y="20"/>
                  </a:lnTo>
                  <a:lnTo>
                    <a:pt x="16" y="20"/>
                  </a:lnTo>
                  <a:lnTo>
                    <a:pt x="14" y="20"/>
                  </a:lnTo>
                  <a:lnTo>
                    <a:pt x="12" y="20"/>
                  </a:lnTo>
                  <a:lnTo>
                    <a:pt x="11" y="19"/>
                  </a:lnTo>
                  <a:lnTo>
                    <a:pt x="12" y="18"/>
                  </a:lnTo>
                  <a:lnTo>
                    <a:pt x="14" y="16"/>
                  </a:lnTo>
                  <a:lnTo>
                    <a:pt x="14" y="14"/>
                  </a:lnTo>
                  <a:lnTo>
                    <a:pt x="12" y="13"/>
                  </a:lnTo>
                  <a:lnTo>
                    <a:pt x="11" y="12"/>
                  </a:lnTo>
                  <a:lnTo>
                    <a:pt x="10" y="11"/>
                  </a:lnTo>
                  <a:lnTo>
                    <a:pt x="9" y="11"/>
                  </a:lnTo>
                  <a:lnTo>
                    <a:pt x="7" y="12"/>
                  </a:lnTo>
                  <a:lnTo>
                    <a:pt x="5" y="13"/>
                  </a:lnTo>
                  <a:lnTo>
                    <a:pt x="3" y="13"/>
                  </a:lnTo>
                  <a:lnTo>
                    <a:pt x="2" y="13"/>
                  </a:lnTo>
                  <a:lnTo>
                    <a:pt x="1" y="13"/>
                  </a:lnTo>
                  <a:lnTo>
                    <a:pt x="0" y="13"/>
                  </a:lnTo>
                  <a:lnTo>
                    <a:pt x="4" y="10"/>
                  </a:lnTo>
                  <a:lnTo>
                    <a:pt x="9" y="8"/>
                  </a:lnTo>
                  <a:lnTo>
                    <a:pt x="12" y="7"/>
                  </a:lnTo>
                  <a:lnTo>
                    <a:pt x="16" y="8"/>
                  </a:lnTo>
                  <a:lnTo>
                    <a:pt x="16" y="4"/>
                  </a:lnTo>
                  <a:lnTo>
                    <a:pt x="12" y="1"/>
                  </a:lnTo>
                  <a:lnTo>
                    <a:pt x="5" y="1"/>
                  </a:lnTo>
                  <a:lnTo>
                    <a:pt x="1" y="3"/>
                  </a:lnTo>
                  <a:lnTo>
                    <a:pt x="12" y="0"/>
                  </a:lnTo>
                  <a:lnTo>
                    <a:pt x="22" y="3"/>
                  </a:lnTo>
                  <a:lnTo>
                    <a:pt x="26" y="7"/>
                  </a:lnTo>
                  <a:lnTo>
                    <a:pt x="29" y="13"/>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5" name="Freeform 198"/>
            <p:cNvSpPr>
              <a:spLocks/>
            </p:cNvSpPr>
            <p:nvPr/>
          </p:nvSpPr>
          <p:spPr bwMode="auto">
            <a:xfrm>
              <a:off x="5271" y="2755"/>
              <a:ext cx="3" cy="1"/>
            </a:xfrm>
            <a:custGeom>
              <a:avLst/>
              <a:gdLst>
                <a:gd name="T0" fmla="*/ 0 w 7"/>
                <a:gd name="T1" fmla="*/ 0 h 1"/>
                <a:gd name="T2" fmla="*/ 0 w 7"/>
                <a:gd name="T3" fmla="*/ 0 h 1"/>
                <a:gd name="T4" fmla="*/ 0 w 7"/>
                <a:gd name="T5" fmla="*/ 0 h 1"/>
                <a:gd name="T6" fmla="*/ 0 w 7"/>
                <a:gd name="T7" fmla="*/ 0 h 1"/>
                <a:gd name="T8" fmla="*/ 0 w 7"/>
                <a:gd name="T9" fmla="*/ 0 h 1"/>
                <a:gd name="T10" fmla="*/ 0 w 7"/>
                <a:gd name="T11" fmla="*/ 0 h 1"/>
                <a:gd name="T12" fmla="*/ 0 w 7"/>
                <a:gd name="T13" fmla="*/ 0 h 1"/>
                <a:gd name="T14" fmla="*/ 0 w 7"/>
                <a:gd name="T15" fmla="*/ 1 h 1"/>
                <a:gd name="T16" fmla="*/ 0 w 7"/>
                <a:gd name="T17" fmla="*/ 1 h 1"/>
                <a:gd name="T18" fmla="*/ 0 w 7"/>
                <a:gd name="T19" fmla="*/ 1 h 1"/>
                <a:gd name="T20" fmla="*/ 0 w 7"/>
                <a:gd name="T21" fmla="*/ 1 h 1"/>
                <a:gd name="T22" fmla="*/ 0 w 7"/>
                <a:gd name="T23" fmla="*/ 1 h 1"/>
                <a:gd name="T24" fmla="*/ 0 w 7"/>
                <a:gd name="T25" fmla="*/ 1 h 1"/>
                <a:gd name="T26" fmla="*/ 0 w 7"/>
                <a:gd name="T27" fmla="*/ 1 h 1"/>
                <a:gd name="T28" fmla="*/ 0 w 7"/>
                <a:gd name="T29" fmla="*/ 0 h 1"/>
                <a:gd name="T30" fmla="*/ 0 w 7"/>
                <a:gd name="T31" fmla="*/ 0 h 1"/>
                <a:gd name="T32" fmla="*/ 0 w 7"/>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
                <a:gd name="T53" fmla="*/ 7 w 7"/>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
                  <a:moveTo>
                    <a:pt x="1" y="0"/>
                  </a:moveTo>
                  <a:lnTo>
                    <a:pt x="2" y="0"/>
                  </a:lnTo>
                  <a:lnTo>
                    <a:pt x="5" y="0"/>
                  </a:lnTo>
                  <a:lnTo>
                    <a:pt x="6" y="0"/>
                  </a:lnTo>
                  <a:lnTo>
                    <a:pt x="7" y="0"/>
                  </a:lnTo>
                  <a:lnTo>
                    <a:pt x="7" y="1"/>
                  </a:lnTo>
                  <a:lnTo>
                    <a:pt x="6" y="1"/>
                  </a:lnTo>
                  <a:lnTo>
                    <a:pt x="5" y="1"/>
                  </a:lnTo>
                  <a:lnTo>
                    <a:pt x="2" y="1"/>
                  </a:lnTo>
                  <a:lnTo>
                    <a:pt x="1" y="1"/>
                  </a:lnTo>
                  <a:lnTo>
                    <a:pt x="0" y="1"/>
                  </a:lnTo>
                  <a:lnTo>
                    <a:pt x="0" y="0"/>
                  </a:lnTo>
                  <a:lnTo>
                    <a:pt x="1"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6" name="Freeform 199"/>
            <p:cNvSpPr>
              <a:spLocks/>
            </p:cNvSpPr>
            <p:nvPr/>
          </p:nvSpPr>
          <p:spPr bwMode="auto">
            <a:xfrm>
              <a:off x="5308" y="2769"/>
              <a:ext cx="6" cy="13"/>
            </a:xfrm>
            <a:custGeom>
              <a:avLst/>
              <a:gdLst>
                <a:gd name="T0" fmla="*/ 1 w 11"/>
                <a:gd name="T1" fmla="*/ 1 h 25"/>
                <a:gd name="T2" fmla="*/ 1 w 11"/>
                <a:gd name="T3" fmla="*/ 1 h 25"/>
                <a:gd name="T4" fmla="*/ 1 w 11"/>
                <a:gd name="T5" fmla="*/ 1 h 25"/>
                <a:gd name="T6" fmla="*/ 1 w 11"/>
                <a:gd name="T7" fmla="*/ 1 h 25"/>
                <a:gd name="T8" fmla="*/ 0 w 11"/>
                <a:gd name="T9" fmla="*/ 1 h 25"/>
                <a:gd name="T10" fmla="*/ 0 w 11"/>
                <a:gd name="T11" fmla="*/ 1 h 25"/>
                <a:gd name="T12" fmla="*/ 0 w 11"/>
                <a:gd name="T13" fmla="*/ 1 h 25"/>
                <a:gd name="T14" fmla="*/ 1 w 11"/>
                <a:gd name="T15" fmla="*/ 1 h 25"/>
                <a:gd name="T16" fmla="*/ 1 w 11"/>
                <a:gd name="T17" fmla="*/ 1 h 25"/>
                <a:gd name="T18" fmla="*/ 1 w 11"/>
                <a:gd name="T19" fmla="*/ 1 h 25"/>
                <a:gd name="T20" fmla="*/ 1 w 11"/>
                <a:gd name="T21" fmla="*/ 1 h 25"/>
                <a:gd name="T22" fmla="*/ 1 w 11"/>
                <a:gd name="T23" fmla="*/ 1 h 25"/>
                <a:gd name="T24" fmla="*/ 1 w 11"/>
                <a:gd name="T25" fmla="*/ 1 h 25"/>
                <a:gd name="T26" fmla="*/ 1 w 11"/>
                <a:gd name="T27" fmla="*/ 1 h 25"/>
                <a:gd name="T28" fmla="*/ 1 w 11"/>
                <a:gd name="T29" fmla="*/ 1 h 25"/>
                <a:gd name="T30" fmla="*/ 1 w 11"/>
                <a:gd name="T31" fmla="*/ 1 h 25"/>
                <a:gd name="T32" fmla="*/ 1 w 11"/>
                <a:gd name="T33" fmla="*/ 1 h 25"/>
                <a:gd name="T34" fmla="*/ 1 w 11"/>
                <a:gd name="T35" fmla="*/ 1 h 25"/>
                <a:gd name="T36" fmla="*/ 1 w 11"/>
                <a:gd name="T37" fmla="*/ 1 h 25"/>
                <a:gd name="T38" fmla="*/ 1 w 11"/>
                <a:gd name="T39" fmla="*/ 1 h 25"/>
                <a:gd name="T40" fmla="*/ 1 w 11"/>
                <a:gd name="T41" fmla="*/ 0 h 25"/>
                <a:gd name="T42" fmla="*/ 1 w 11"/>
                <a:gd name="T43" fmla="*/ 0 h 25"/>
                <a:gd name="T44" fmla="*/ 1 w 11"/>
                <a:gd name="T45" fmla="*/ 1 h 25"/>
                <a:gd name="T46" fmla="*/ 1 w 11"/>
                <a:gd name="T47" fmla="*/ 1 h 25"/>
                <a:gd name="T48" fmla="*/ 0 w 11"/>
                <a:gd name="T49" fmla="*/ 1 h 25"/>
                <a:gd name="T50" fmla="*/ 1 w 11"/>
                <a:gd name="T51" fmla="*/ 1 h 25"/>
                <a:gd name="T52" fmla="*/ 1 w 11"/>
                <a:gd name="T53" fmla="*/ 1 h 25"/>
                <a:gd name="T54" fmla="*/ 1 w 11"/>
                <a:gd name="T55" fmla="*/ 1 h 25"/>
                <a:gd name="T56" fmla="*/ 1 w 11"/>
                <a:gd name="T57" fmla="*/ 1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
                <a:gd name="T88" fmla="*/ 0 h 25"/>
                <a:gd name="T89" fmla="*/ 11 w 11"/>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 h="25">
                  <a:moveTo>
                    <a:pt x="3" y="9"/>
                  </a:moveTo>
                  <a:lnTo>
                    <a:pt x="2" y="10"/>
                  </a:lnTo>
                  <a:lnTo>
                    <a:pt x="1" y="11"/>
                  </a:lnTo>
                  <a:lnTo>
                    <a:pt x="0" y="12"/>
                  </a:lnTo>
                  <a:lnTo>
                    <a:pt x="0" y="16"/>
                  </a:lnTo>
                  <a:lnTo>
                    <a:pt x="0" y="19"/>
                  </a:lnTo>
                  <a:lnTo>
                    <a:pt x="1" y="23"/>
                  </a:lnTo>
                  <a:lnTo>
                    <a:pt x="2" y="24"/>
                  </a:lnTo>
                  <a:lnTo>
                    <a:pt x="5" y="25"/>
                  </a:lnTo>
                  <a:lnTo>
                    <a:pt x="8" y="24"/>
                  </a:lnTo>
                  <a:lnTo>
                    <a:pt x="10" y="23"/>
                  </a:lnTo>
                  <a:lnTo>
                    <a:pt x="11" y="18"/>
                  </a:lnTo>
                  <a:lnTo>
                    <a:pt x="11" y="17"/>
                  </a:lnTo>
                  <a:lnTo>
                    <a:pt x="11" y="16"/>
                  </a:lnTo>
                  <a:lnTo>
                    <a:pt x="11" y="15"/>
                  </a:lnTo>
                  <a:lnTo>
                    <a:pt x="11" y="10"/>
                  </a:lnTo>
                  <a:lnTo>
                    <a:pt x="9" y="6"/>
                  </a:lnTo>
                  <a:lnTo>
                    <a:pt x="8" y="2"/>
                  </a:lnTo>
                  <a:lnTo>
                    <a:pt x="6" y="0"/>
                  </a:lnTo>
                  <a:lnTo>
                    <a:pt x="5" y="0"/>
                  </a:lnTo>
                  <a:lnTo>
                    <a:pt x="2" y="1"/>
                  </a:lnTo>
                  <a:lnTo>
                    <a:pt x="1" y="3"/>
                  </a:lnTo>
                  <a:lnTo>
                    <a:pt x="0" y="4"/>
                  </a:lnTo>
                  <a:lnTo>
                    <a:pt x="1" y="6"/>
                  </a:lnTo>
                  <a:lnTo>
                    <a:pt x="2" y="7"/>
                  </a:lnTo>
                  <a:lnTo>
                    <a:pt x="2" y="8"/>
                  </a:lnTo>
                  <a:lnTo>
                    <a:pt x="3" y="9"/>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7" name="Freeform 200"/>
            <p:cNvSpPr>
              <a:spLocks/>
            </p:cNvSpPr>
            <p:nvPr/>
          </p:nvSpPr>
          <p:spPr bwMode="auto">
            <a:xfrm>
              <a:off x="5252" y="2768"/>
              <a:ext cx="7" cy="13"/>
            </a:xfrm>
            <a:custGeom>
              <a:avLst/>
              <a:gdLst>
                <a:gd name="T0" fmla="*/ 1 w 14"/>
                <a:gd name="T1" fmla="*/ 1 h 25"/>
                <a:gd name="T2" fmla="*/ 1 w 14"/>
                <a:gd name="T3" fmla="*/ 1 h 25"/>
                <a:gd name="T4" fmla="*/ 1 w 14"/>
                <a:gd name="T5" fmla="*/ 1 h 25"/>
                <a:gd name="T6" fmla="*/ 1 w 14"/>
                <a:gd name="T7" fmla="*/ 1 h 25"/>
                <a:gd name="T8" fmla="*/ 1 w 14"/>
                <a:gd name="T9" fmla="*/ 1 h 25"/>
                <a:gd name="T10" fmla="*/ 1 w 14"/>
                <a:gd name="T11" fmla="*/ 1 h 25"/>
                <a:gd name="T12" fmla="*/ 1 w 14"/>
                <a:gd name="T13" fmla="*/ 1 h 25"/>
                <a:gd name="T14" fmla="*/ 1 w 14"/>
                <a:gd name="T15" fmla="*/ 1 h 25"/>
                <a:gd name="T16" fmla="*/ 1 w 14"/>
                <a:gd name="T17" fmla="*/ 1 h 25"/>
                <a:gd name="T18" fmla="*/ 1 w 14"/>
                <a:gd name="T19" fmla="*/ 1 h 25"/>
                <a:gd name="T20" fmla="*/ 1 w 14"/>
                <a:gd name="T21" fmla="*/ 1 h 25"/>
                <a:gd name="T22" fmla="*/ 0 w 14"/>
                <a:gd name="T23" fmla="*/ 1 h 25"/>
                <a:gd name="T24" fmla="*/ 0 w 14"/>
                <a:gd name="T25" fmla="*/ 1 h 25"/>
                <a:gd name="T26" fmla="*/ 1 w 14"/>
                <a:gd name="T27" fmla="*/ 1 h 25"/>
                <a:gd name="T28" fmla="*/ 1 w 14"/>
                <a:gd name="T29" fmla="*/ 1 h 25"/>
                <a:gd name="T30" fmla="*/ 1 w 14"/>
                <a:gd name="T31" fmla="*/ 1 h 25"/>
                <a:gd name="T32" fmla="*/ 1 w 14"/>
                <a:gd name="T33" fmla="*/ 0 h 25"/>
                <a:gd name="T34" fmla="*/ 1 w 14"/>
                <a:gd name="T35" fmla="*/ 1 h 25"/>
                <a:gd name="T36" fmla="*/ 1 w 14"/>
                <a:gd name="T37" fmla="*/ 1 h 25"/>
                <a:gd name="T38" fmla="*/ 1 w 14"/>
                <a:gd name="T39" fmla="*/ 1 h 25"/>
                <a:gd name="T40" fmla="*/ 1 w 14"/>
                <a:gd name="T41" fmla="*/ 1 h 25"/>
                <a:gd name="T42" fmla="*/ 1 w 14"/>
                <a:gd name="T43" fmla="*/ 1 h 25"/>
                <a:gd name="T44" fmla="*/ 1 w 14"/>
                <a:gd name="T45" fmla="*/ 1 h 25"/>
                <a:gd name="T46" fmla="*/ 1 w 14"/>
                <a:gd name="T47" fmla="*/ 1 h 25"/>
                <a:gd name="T48" fmla="*/ 1 w 14"/>
                <a:gd name="T49" fmla="*/ 1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
                <a:gd name="T76" fmla="*/ 0 h 25"/>
                <a:gd name="T77" fmla="*/ 14 w 14"/>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 h="25">
                  <a:moveTo>
                    <a:pt x="9" y="11"/>
                  </a:moveTo>
                  <a:lnTo>
                    <a:pt x="9" y="13"/>
                  </a:lnTo>
                  <a:lnTo>
                    <a:pt x="11" y="14"/>
                  </a:lnTo>
                  <a:lnTo>
                    <a:pt x="13" y="14"/>
                  </a:lnTo>
                  <a:lnTo>
                    <a:pt x="14" y="14"/>
                  </a:lnTo>
                  <a:lnTo>
                    <a:pt x="13" y="18"/>
                  </a:lnTo>
                  <a:lnTo>
                    <a:pt x="13" y="21"/>
                  </a:lnTo>
                  <a:lnTo>
                    <a:pt x="12" y="24"/>
                  </a:lnTo>
                  <a:lnTo>
                    <a:pt x="9" y="25"/>
                  </a:lnTo>
                  <a:lnTo>
                    <a:pt x="6" y="24"/>
                  </a:lnTo>
                  <a:lnTo>
                    <a:pt x="4" y="23"/>
                  </a:lnTo>
                  <a:lnTo>
                    <a:pt x="0" y="19"/>
                  </a:lnTo>
                  <a:lnTo>
                    <a:pt x="0" y="16"/>
                  </a:lnTo>
                  <a:lnTo>
                    <a:pt x="1" y="9"/>
                  </a:lnTo>
                  <a:lnTo>
                    <a:pt x="4" y="4"/>
                  </a:lnTo>
                  <a:lnTo>
                    <a:pt x="5" y="2"/>
                  </a:lnTo>
                  <a:lnTo>
                    <a:pt x="7" y="0"/>
                  </a:lnTo>
                  <a:lnTo>
                    <a:pt x="8" y="1"/>
                  </a:lnTo>
                  <a:lnTo>
                    <a:pt x="9" y="2"/>
                  </a:lnTo>
                  <a:lnTo>
                    <a:pt x="12" y="3"/>
                  </a:lnTo>
                  <a:lnTo>
                    <a:pt x="11" y="5"/>
                  </a:lnTo>
                  <a:lnTo>
                    <a:pt x="11" y="8"/>
                  </a:lnTo>
                  <a:lnTo>
                    <a:pt x="9" y="10"/>
                  </a:lnTo>
                  <a:lnTo>
                    <a:pt x="9" y="11"/>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8" name="Freeform 201"/>
            <p:cNvSpPr>
              <a:spLocks/>
            </p:cNvSpPr>
            <p:nvPr/>
          </p:nvSpPr>
          <p:spPr bwMode="auto">
            <a:xfrm>
              <a:off x="5308" y="2774"/>
              <a:ext cx="2" cy="7"/>
            </a:xfrm>
            <a:custGeom>
              <a:avLst/>
              <a:gdLst>
                <a:gd name="T0" fmla="*/ 0 w 5"/>
                <a:gd name="T1" fmla="*/ 0 h 15"/>
                <a:gd name="T2" fmla="*/ 0 w 5"/>
                <a:gd name="T3" fmla="*/ 0 h 15"/>
                <a:gd name="T4" fmla="*/ 0 w 5"/>
                <a:gd name="T5" fmla="*/ 0 h 15"/>
                <a:gd name="T6" fmla="*/ 0 w 5"/>
                <a:gd name="T7" fmla="*/ 0 h 15"/>
                <a:gd name="T8" fmla="*/ 0 w 5"/>
                <a:gd name="T9" fmla="*/ 0 h 15"/>
                <a:gd name="T10" fmla="*/ 0 w 5"/>
                <a:gd name="T11" fmla="*/ 0 h 15"/>
                <a:gd name="T12" fmla="*/ 0 w 5"/>
                <a:gd name="T13" fmla="*/ 0 h 15"/>
                <a:gd name="T14" fmla="*/ 0 w 5"/>
                <a:gd name="T15" fmla="*/ 0 h 15"/>
                <a:gd name="T16" fmla="*/ 0 w 5"/>
                <a:gd name="T17" fmla="*/ 0 h 15"/>
                <a:gd name="T18" fmla="*/ 0 w 5"/>
                <a:gd name="T19" fmla="*/ 0 h 15"/>
                <a:gd name="T20" fmla="*/ 0 w 5"/>
                <a:gd name="T21" fmla="*/ 0 h 15"/>
                <a:gd name="T22" fmla="*/ 0 w 5"/>
                <a:gd name="T23" fmla="*/ 0 h 15"/>
                <a:gd name="T24" fmla="*/ 0 w 5"/>
                <a:gd name="T25" fmla="*/ 0 h 15"/>
                <a:gd name="T26" fmla="*/ 0 w 5"/>
                <a:gd name="T27" fmla="*/ 0 h 15"/>
                <a:gd name="T28" fmla="*/ 0 w 5"/>
                <a:gd name="T29" fmla="*/ 0 h 15"/>
                <a:gd name="T30" fmla="*/ 0 w 5"/>
                <a:gd name="T31" fmla="*/ 0 h 15"/>
                <a:gd name="T32" fmla="*/ 0 w 5"/>
                <a:gd name="T33" fmla="*/ 0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15"/>
                <a:gd name="T53" fmla="*/ 5 w 5"/>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15">
                  <a:moveTo>
                    <a:pt x="5" y="8"/>
                  </a:moveTo>
                  <a:lnTo>
                    <a:pt x="5" y="10"/>
                  </a:lnTo>
                  <a:lnTo>
                    <a:pt x="5" y="13"/>
                  </a:lnTo>
                  <a:lnTo>
                    <a:pt x="3" y="14"/>
                  </a:lnTo>
                  <a:lnTo>
                    <a:pt x="2" y="15"/>
                  </a:lnTo>
                  <a:lnTo>
                    <a:pt x="1" y="14"/>
                  </a:lnTo>
                  <a:lnTo>
                    <a:pt x="0" y="10"/>
                  </a:lnTo>
                  <a:lnTo>
                    <a:pt x="0" y="7"/>
                  </a:lnTo>
                  <a:lnTo>
                    <a:pt x="0" y="3"/>
                  </a:lnTo>
                  <a:lnTo>
                    <a:pt x="1" y="2"/>
                  </a:lnTo>
                  <a:lnTo>
                    <a:pt x="2" y="1"/>
                  </a:lnTo>
                  <a:lnTo>
                    <a:pt x="3" y="0"/>
                  </a:lnTo>
                  <a:lnTo>
                    <a:pt x="3" y="1"/>
                  </a:lnTo>
                  <a:lnTo>
                    <a:pt x="5" y="3"/>
                  </a:lnTo>
                  <a:lnTo>
                    <a:pt x="5" y="6"/>
                  </a:lnTo>
                  <a:lnTo>
                    <a:pt x="5" y="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9" name="Freeform 202"/>
            <p:cNvSpPr>
              <a:spLocks/>
            </p:cNvSpPr>
            <p:nvPr/>
          </p:nvSpPr>
          <p:spPr bwMode="auto">
            <a:xfrm>
              <a:off x="5308" y="2769"/>
              <a:ext cx="6" cy="10"/>
            </a:xfrm>
            <a:custGeom>
              <a:avLst/>
              <a:gdLst>
                <a:gd name="T0" fmla="*/ 1 w 11"/>
                <a:gd name="T1" fmla="*/ 1 h 18"/>
                <a:gd name="T2" fmla="*/ 1 w 11"/>
                <a:gd name="T3" fmla="*/ 1 h 18"/>
                <a:gd name="T4" fmla="*/ 1 w 11"/>
                <a:gd name="T5" fmla="*/ 1 h 18"/>
                <a:gd name="T6" fmla="*/ 1 w 11"/>
                <a:gd name="T7" fmla="*/ 1 h 18"/>
                <a:gd name="T8" fmla="*/ 1 w 11"/>
                <a:gd name="T9" fmla="*/ 0 h 18"/>
                <a:gd name="T10" fmla="*/ 1 w 11"/>
                <a:gd name="T11" fmla="*/ 0 h 18"/>
                <a:gd name="T12" fmla="*/ 1 w 11"/>
                <a:gd name="T13" fmla="*/ 1 h 18"/>
                <a:gd name="T14" fmla="*/ 1 w 11"/>
                <a:gd name="T15" fmla="*/ 1 h 18"/>
                <a:gd name="T16" fmla="*/ 0 w 11"/>
                <a:gd name="T17" fmla="*/ 1 h 18"/>
                <a:gd name="T18" fmla="*/ 1 w 11"/>
                <a:gd name="T19" fmla="*/ 1 h 18"/>
                <a:gd name="T20" fmla="*/ 1 w 11"/>
                <a:gd name="T21" fmla="*/ 1 h 18"/>
                <a:gd name="T22" fmla="*/ 1 w 11"/>
                <a:gd name="T23" fmla="*/ 1 h 18"/>
                <a:gd name="T24" fmla="*/ 1 w 11"/>
                <a:gd name="T25" fmla="*/ 1 h 18"/>
                <a:gd name="T26" fmla="*/ 1 w 11"/>
                <a:gd name="T27" fmla="*/ 1 h 18"/>
                <a:gd name="T28" fmla="*/ 1 w 11"/>
                <a:gd name="T29" fmla="*/ 1 h 18"/>
                <a:gd name="T30" fmla="*/ 1 w 11"/>
                <a:gd name="T31" fmla="*/ 1 h 18"/>
                <a:gd name="T32" fmla="*/ 1 w 11"/>
                <a:gd name="T33" fmla="*/ 1 h 18"/>
                <a:gd name="T34" fmla="*/ 1 w 11"/>
                <a:gd name="T35" fmla="*/ 1 h 18"/>
                <a:gd name="T36" fmla="*/ 1 w 11"/>
                <a:gd name="T37" fmla="*/ 1 h 18"/>
                <a:gd name="T38" fmla="*/ 1 w 11"/>
                <a:gd name="T39" fmla="*/ 1 h 18"/>
                <a:gd name="T40" fmla="*/ 1 w 11"/>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18"/>
                <a:gd name="T65" fmla="*/ 11 w 11"/>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18">
                  <a:moveTo>
                    <a:pt x="11" y="15"/>
                  </a:moveTo>
                  <a:lnTo>
                    <a:pt x="11" y="10"/>
                  </a:lnTo>
                  <a:lnTo>
                    <a:pt x="9" y="6"/>
                  </a:lnTo>
                  <a:lnTo>
                    <a:pt x="8" y="2"/>
                  </a:lnTo>
                  <a:lnTo>
                    <a:pt x="6" y="0"/>
                  </a:lnTo>
                  <a:lnTo>
                    <a:pt x="5" y="0"/>
                  </a:lnTo>
                  <a:lnTo>
                    <a:pt x="2" y="1"/>
                  </a:lnTo>
                  <a:lnTo>
                    <a:pt x="1" y="3"/>
                  </a:lnTo>
                  <a:lnTo>
                    <a:pt x="0" y="4"/>
                  </a:lnTo>
                  <a:lnTo>
                    <a:pt x="1" y="6"/>
                  </a:lnTo>
                  <a:lnTo>
                    <a:pt x="2" y="7"/>
                  </a:lnTo>
                  <a:lnTo>
                    <a:pt x="2" y="8"/>
                  </a:lnTo>
                  <a:lnTo>
                    <a:pt x="3" y="9"/>
                  </a:lnTo>
                  <a:lnTo>
                    <a:pt x="3" y="10"/>
                  </a:lnTo>
                  <a:lnTo>
                    <a:pt x="5" y="12"/>
                  </a:lnTo>
                  <a:lnTo>
                    <a:pt x="5" y="15"/>
                  </a:lnTo>
                  <a:lnTo>
                    <a:pt x="5" y="17"/>
                  </a:lnTo>
                  <a:lnTo>
                    <a:pt x="6" y="18"/>
                  </a:lnTo>
                  <a:lnTo>
                    <a:pt x="8" y="18"/>
                  </a:lnTo>
                  <a:lnTo>
                    <a:pt x="10" y="17"/>
                  </a:lnTo>
                  <a:lnTo>
                    <a:pt x="11" y="15"/>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0" name="Freeform 203"/>
            <p:cNvSpPr>
              <a:spLocks/>
            </p:cNvSpPr>
            <p:nvPr/>
          </p:nvSpPr>
          <p:spPr bwMode="auto">
            <a:xfrm>
              <a:off x="5256" y="2774"/>
              <a:ext cx="3" cy="7"/>
            </a:xfrm>
            <a:custGeom>
              <a:avLst/>
              <a:gdLst>
                <a:gd name="T0" fmla="*/ 0 w 7"/>
                <a:gd name="T1" fmla="*/ 1 h 14"/>
                <a:gd name="T2" fmla="*/ 0 w 7"/>
                <a:gd name="T3" fmla="*/ 1 h 14"/>
                <a:gd name="T4" fmla="*/ 0 w 7"/>
                <a:gd name="T5" fmla="*/ 1 h 14"/>
                <a:gd name="T6" fmla="*/ 0 w 7"/>
                <a:gd name="T7" fmla="*/ 1 h 14"/>
                <a:gd name="T8" fmla="*/ 0 w 7"/>
                <a:gd name="T9" fmla="*/ 1 h 14"/>
                <a:gd name="T10" fmla="*/ 0 w 7"/>
                <a:gd name="T11" fmla="*/ 1 h 14"/>
                <a:gd name="T12" fmla="*/ 0 w 7"/>
                <a:gd name="T13" fmla="*/ 1 h 14"/>
                <a:gd name="T14" fmla="*/ 0 w 7"/>
                <a:gd name="T15" fmla="*/ 1 h 14"/>
                <a:gd name="T16" fmla="*/ 0 w 7"/>
                <a:gd name="T17" fmla="*/ 1 h 14"/>
                <a:gd name="T18" fmla="*/ 0 w 7"/>
                <a:gd name="T19" fmla="*/ 1 h 14"/>
                <a:gd name="T20" fmla="*/ 0 w 7"/>
                <a:gd name="T21" fmla="*/ 1 h 14"/>
                <a:gd name="T22" fmla="*/ 0 w 7"/>
                <a:gd name="T23" fmla="*/ 1 h 14"/>
                <a:gd name="T24" fmla="*/ 0 w 7"/>
                <a:gd name="T25" fmla="*/ 0 h 14"/>
                <a:gd name="T26" fmla="*/ 0 w 7"/>
                <a:gd name="T27" fmla="*/ 1 h 14"/>
                <a:gd name="T28" fmla="*/ 0 w 7"/>
                <a:gd name="T29" fmla="*/ 1 h 14"/>
                <a:gd name="T30" fmla="*/ 0 w 7"/>
                <a:gd name="T31" fmla="*/ 1 h 14"/>
                <a:gd name="T32" fmla="*/ 0 w 7"/>
                <a:gd name="T33" fmla="*/ 1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4"/>
                <a:gd name="T53" fmla="*/ 7 w 7"/>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4">
                  <a:moveTo>
                    <a:pt x="0" y="7"/>
                  </a:moveTo>
                  <a:lnTo>
                    <a:pt x="0" y="8"/>
                  </a:lnTo>
                  <a:lnTo>
                    <a:pt x="1" y="10"/>
                  </a:lnTo>
                  <a:lnTo>
                    <a:pt x="1" y="12"/>
                  </a:lnTo>
                  <a:lnTo>
                    <a:pt x="2" y="14"/>
                  </a:lnTo>
                  <a:lnTo>
                    <a:pt x="5" y="13"/>
                  </a:lnTo>
                  <a:lnTo>
                    <a:pt x="6" y="10"/>
                  </a:lnTo>
                  <a:lnTo>
                    <a:pt x="6" y="7"/>
                  </a:lnTo>
                  <a:lnTo>
                    <a:pt x="7" y="3"/>
                  </a:lnTo>
                  <a:lnTo>
                    <a:pt x="6" y="3"/>
                  </a:lnTo>
                  <a:lnTo>
                    <a:pt x="4" y="3"/>
                  </a:lnTo>
                  <a:lnTo>
                    <a:pt x="2" y="2"/>
                  </a:lnTo>
                  <a:lnTo>
                    <a:pt x="2" y="0"/>
                  </a:lnTo>
                  <a:lnTo>
                    <a:pt x="1" y="1"/>
                  </a:lnTo>
                  <a:lnTo>
                    <a:pt x="1" y="3"/>
                  </a:lnTo>
                  <a:lnTo>
                    <a:pt x="0" y="5"/>
                  </a:lnTo>
                  <a:lnTo>
                    <a:pt x="0" y="7"/>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1" name="Freeform 204"/>
            <p:cNvSpPr>
              <a:spLocks/>
            </p:cNvSpPr>
            <p:nvPr/>
          </p:nvSpPr>
          <p:spPr bwMode="auto">
            <a:xfrm>
              <a:off x="5252" y="2768"/>
              <a:ext cx="6" cy="10"/>
            </a:xfrm>
            <a:custGeom>
              <a:avLst/>
              <a:gdLst>
                <a:gd name="T0" fmla="*/ 1 w 12"/>
                <a:gd name="T1" fmla="*/ 1 h 19"/>
                <a:gd name="T2" fmla="*/ 1 w 12"/>
                <a:gd name="T3" fmla="*/ 1 h 19"/>
                <a:gd name="T4" fmla="*/ 1 w 12"/>
                <a:gd name="T5" fmla="*/ 1 h 19"/>
                <a:gd name="T6" fmla="*/ 1 w 12"/>
                <a:gd name="T7" fmla="*/ 1 h 19"/>
                <a:gd name="T8" fmla="*/ 1 w 12"/>
                <a:gd name="T9" fmla="*/ 1 h 19"/>
                <a:gd name="T10" fmla="*/ 1 w 12"/>
                <a:gd name="T11" fmla="*/ 1 h 19"/>
                <a:gd name="T12" fmla="*/ 1 w 12"/>
                <a:gd name="T13" fmla="*/ 1 h 19"/>
                <a:gd name="T14" fmla="*/ 1 w 12"/>
                <a:gd name="T15" fmla="*/ 1 h 19"/>
                <a:gd name="T16" fmla="*/ 1 w 12"/>
                <a:gd name="T17" fmla="*/ 1 h 19"/>
                <a:gd name="T18" fmla="*/ 1 w 12"/>
                <a:gd name="T19" fmla="*/ 1 h 19"/>
                <a:gd name="T20" fmla="*/ 1 w 12"/>
                <a:gd name="T21" fmla="*/ 1 h 19"/>
                <a:gd name="T22" fmla="*/ 1 w 12"/>
                <a:gd name="T23" fmla="*/ 1 h 19"/>
                <a:gd name="T24" fmla="*/ 1 w 12"/>
                <a:gd name="T25" fmla="*/ 0 h 19"/>
                <a:gd name="T26" fmla="*/ 1 w 12"/>
                <a:gd name="T27" fmla="*/ 1 h 19"/>
                <a:gd name="T28" fmla="*/ 1 w 12"/>
                <a:gd name="T29" fmla="*/ 1 h 19"/>
                <a:gd name="T30" fmla="*/ 1 w 12"/>
                <a:gd name="T31" fmla="*/ 1 h 19"/>
                <a:gd name="T32" fmla="*/ 0 w 12"/>
                <a:gd name="T33" fmla="*/ 1 h 19"/>
                <a:gd name="T34" fmla="*/ 1 w 12"/>
                <a:gd name="T35" fmla="*/ 1 h 19"/>
                <a:gd name="T36" fmla="*/ 1 w 12"/>
                <a:gd name="T37" fmla="*/ 1 h 19"/>
                <a:gd name="T38" fmla="*/ 1 w 12"/>
                <a:gd name="T39" fmla="*/ 1 h 19"/>
                <a:gd name="T40" fmla="*/ 1 w 12"/>
                <a:gd name="T41" fmla="*/ 1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19"/>
                <a:gd name="T65" fmla="*/ 12 w 1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19">
                  <a:moveTo>
                    <a:pt x="7" y="18"/>
                  </a:moveTo>
                  <a:lnTo>
                    <a:pt x="7" y="16"/>
                  </a:lnTo>
                  <a:lnTo>
                    <a:pt x="8" y="14"/>
                  </a:lnTo>
                  <a:lnTo>
                    <a:pt x="8" y="12"/>
                  </a:lnTo>
                  <a:lnTo>
                    <a:pt x="9" y="11"/>
                  </a:lnTo>
                  <a:lnTo>
                    <a:pt x="9" y="10"/>
                  </a:lnTo>
                  <a:lnTo>
                    <a:pt x="11" y="8"/>
                  </a:lnTo>
                  <a:lnTo>
                    <a:pt x="11" y="5"/>
                  </a:lnTo>
                  <a:lnTo>
                    <a:pt x="12" y="3"/>
                  </a:lnTo>
                  <a:lnTo>
                    <a:pt x="9" y="2"/>
                  </a:lnTo>
                  <a:lnTo>
                    <a:pt x="8" y="1"/>
                  </a:lnTo>
                  <a:lnTo>
                    <a:pt x="7" y="0"/>
                  </a:lnTo>
                  <a:lnTo>
                    <a:pt x="5" y="2"/>
                  </a:lnTo>
                  <a:lnTo>
                    <a:pt x="4" y="4"/>
                  </a:lnTo>
                  <a:lnTo>
                    <a:pt x="1" y="9"/>
                  </a:lnTo>
                  <a:lnTo>
                    <a:pt x="0" y="16"/>
                  </a:lnTo>
                  <a:lnTo>
                    <a:pt x="1" y="17"/>
                  </a:lnTo>
                  <a:lnTo>
                    <a:pt x="3" y="18"/>
                  </a:lnTo>
                  <a:lnTo>
                    <a:pt x="5" y="19"/>
                  </a:lnTo>
                  <a:lnTo>
                    <a:pt x="7" y="1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2" name="Freeform 205"/>
            <p:cNvSpPr>
              <a:spLocks/>
            </p:cNvSpPr>
            <p:nvPr/>
          </p:nvSpPr>
          <p:spPr bwMode="auto">
            <a:xfrm>
              <a:off x="5171" y="3063"/>
              <a:ext cx="33" cy="110"/>
            </a:xfrm>
            <a:custGeom>
              <a:avLst/>
              <a:gdLst>
                <a:gd name="T0" fmla="*/ 1 w 66"/>
                <a:gd name="T1" fmla="*/ 1 h 220"/>
                <a:gd name="T2" fmla="*/ 1 w 66"/>
                <a:gd name="T3" fmla="*/ 1 h 220"/>
                <a:gd name="T4" fmla="*/ 0 w 66"/>
                <a:gd name="T5" fmla="*/ 1 h 220"/>
                <a:gd name="T6" fmla="*/ 1 w 66"/>
                <a:gd name="T7" fmla="*/ 1 h 220"/>
                <a:gd name="T8" fmla="*/ 1 w 66"/>
                <a:gd name="T9" fmla="*/ 1 h 220"/>
                <a:gd name="T10" fmla="*/ 1 w 66"/>
                <a:gd name="T11" fmla="*/ 1 h 220"/>
                <a:gd name="T12" fmla="*/ 1 w 66"/>
                <a:gd name="T13" fmla="*/ 1 h 220"/>
                <a:gd name="T14" fmla="*/ 1 w 66"/>
                <a:gd name="T15" fmla="*/ 1 h 220"/>
                <a:gd name="T16" fmla="*/ 1 w 66"/>
                <a:gd name="T17" fmla="*/ 1 h 220"/>
                <a:gd name="T18" fmla="*/ 1 w 66"/>
                <a:gd name="T19" fmla="*/ 1 h 220"/>
                <a:gd name="T20" fmla="*/ 1 w 66"/>
                <a:gd name="T21" fmla="*/ 1 h 220"/>
                <a:gd name="T22" fmla="*/ 1 w 66"/>
                <a:gd name="T23" fmla="*/ 0 h 220"/>
                <a:gd name="T24" fmla="*/ 1 w 66"/>
                <a:gd name="T25" fmla="*/ 1 h 2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6"/>
                <a:gd name="T40" fmla="*/ 0 h 220"/>
                <a:gd name="T41" fmla="*/ 66 w 66"/>
                <a:gd name="T42" fmla="*/ 220 h 2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6" h="220">
                  <a:moveTo>
                    <a:pt x="43" y="1"/>
                  </a:moveTo>
                  <a:lnTo>
                    <a:pt x="13" y="3"/>
                  </a:lnTo>
                  <a:lnTo>
                    <a:pt x="0" y="5"/>
                  </a:lnTo>
                  <a:lnTo>
                    <a:pt x="1" y="31"/>
                  </a:lnTo>
                  <a:lnTo>
                    <a:pt x="12" y="211"/>
                  </a:lnTo>
                  <a:lnTo>
                    <a:pt x="12" y="220"/>
                  </a:lnTo>
                  <a:lnTo>
                    <a:pt x="21" y="220"/>
                  </a:lnTo>
                  <a:lnTo>
                    <a:pt x="58" y="215"/>
                  </a:lnTo>
                  <a:lnTo>
                    <a:pt x="66" y="215"/>
                  </a:lnTo>
                  <a:lnTo>
                    <a:pt x="66" y="206"/>
                  </a:lnTo>
                  <a:lnTo>
                    <a:pt x="56" y="24"/>
                  </a:lnTo>
                  <a:lnTo>
                    <a:pt x="55" y="0"/>
                  </a:lnTo>
                  <a:lnTo>
                    <a:pt x="43"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3" name="Freeform 206"/>
            <p:cNvSpPr>
              <a:spLocks/>
            </p:cNvSpPr>
            <p:nvPr/>
          </p:nvSpPr>
          <p:spPr bwMode="auto">
            <a:xfrm>
              <a:off x="5177" y="3063"/>
              <a:ext cx="43" cy="114"/>
            </a:xfrm>
            <a:custGeom>
              <a:avLst/>
              <a:gdLst>
                <a:gd name="T0" fmla="*/ 0 w 86"/>
                <a:gd name="T1" fmla="*/ 1 h 228"/>
                <a:gd name="T2" fmla="*/ 1 w 86"/>
                <a:gd name="T3" fmla="*/ 1 h 228"/>
                <a:gd name="T4" fmla="*/ 1 w 86"/>
                <a:gd name="T5" fmla="*/ 1 h 228"/>
                <a:gd name="T6" fmla="*/ 1 w 86"/>
                <a:gd name="T7" fmla="*/ 1 h 228"/>
                <a:gd name="T8" fmla="*/ 1 w 86"/>
                <a:gd name="T9" fmla="*/ 1 h 228"/>
                <a:gd name="T10" fmla="*/ 1 w 86"/>
                <a:gd name="T11" fmla="*/ 1 h 228"/>
                <a:gd name="T12" fmla="*/ 1 w 86"/>
                <a:gd name="T13" fmla="*/ 0 h 228"/>
                <a:gd name="T14" fmla="*/ 1 w 86"/>
                <a:gd name="T15" fmla="*/ 1 h 228"/>
                <a:gd name="T16" fmla="*/ 1 w 86"/>
                <a:gd name="T17" fmla="*/ 1 h 228"/>
                <a:gd name="T18" fmla="*/ 1 w 86"/>
                <a:gd name="T19" fmla="*/ 1 h 228"/>
                <a:gd name="T20" fmla="*/ 0 w 86"/>
                <a:gd name="T21" fmla="*/ 1 h 2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228"/>
                <a:gd name="T35" fmla="*/ 86 w 86"/>
                <a:gd name="T36" fmla="*/ 228 h 2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228">
                  <a:moveTo>
                    <a:pt x="0" y="220"/>
                  </a:moveTo>
                  <a:lnTo>
                    <a:pt x="9" y="220"/>
                  </a:lnTo>
                  <a:lnTo>
                    <a:pt x="46" y="215"/>
                  </a:lnTo>
                  <a:lnTo>
                    <a:pt x="54" y="215"/>
                  </a:lnTo>
                  <a:lnTo>
                    <a:pt x="54" y="206"/>
                  </a:lnTo>
                  <a:lnTo>
                    <a:pt x="44" y="24"/>
                  </a:lnTo>
                  <a:lnTo>
                    <a:pt x="43" y="0"/>
                  </a:lnTo>
                  <a:lnTo>
                    <a:pt x="77" y="69"/>
                  </a:lnTo>
                  <a:lnTo>
                    <a:pt x="86" y="224"/>
                  </a:lnTo>
                  <a:lnTo>
                    <a:pt x="50" y="228"/>
                  </a:lnTo>
                  <a:lnTo>
                    <a:pt x="0" y="2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4" name="Freeform 207"/>
            <p:cNvSpPr>
              <a:spLocks/>
            </p:cNvSpPr>
            <p:nvPr/>
          </p:nvSpPr>
          <p:spPr bwMode="auto">
            <a:xfrm>
              <a:off x="5171" y="3065"/>
              <a:ext cx="6" cy="14"/>
            </a:xfrm>
            <a:custGeom>
              <a:avLst/>
              <a:gdLst>
                <a:gd name="T0" fmla="*/ 0 w 13"/>
                <a:gd name="T1" fmla="*/ 0 h 28"/>
                <a:gd name="T2" fmla="*/ 0 w 13"/>
                <a:gd name="T3" fmla="*/ 1 h 28"/>
                <a:gd name="T4" fmla="*/ 0 w 13"/>
                <a:gd name="T5" fmla="*/ 1 h 28"/>
                <a:gd name="T6" fmla="*/ 0 w 13"/>
                <a:gd name="T7" fmla="*/ 1 h 28"/>
                <a:gd name="T8" fmla="*/ 0 w 13"/>
                <a:gd name="T9" fmla="*/ 1 h 28"/>
                <a:gd name="T10" fmla="*/ 0 w 13"/>
                <a:gd name="T11" fmla="*/ 1 h 28"/>
                <a:gd name="T12" fmla="*/ 0 w 13"/>
                <a:gd name="T13" fmla="*/ 1 h 28"/>
                <a:gd name="T14" fmla="*/ 0 w 13"/>
                <a:gd name="T15" fmla="*/ 1 h 28"/>
                <a:gd name="T16" fmla="*/ 0 w 13"/>
                <a:gd name="T17" fmla="*/ 1 h 28"/>
                <a:gd name="T18" fmla="*/ 0 w 13"/>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28"/>
                <a:gd name="T32" fmla="*/ 13 w 13"/>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28">
                  <a:moveTo>
                    <a:pt x="13" y="0"/>
                  </a:moveTo>
                  <a:lnTo>
                    <a:pt x="0" y="2"/>
                  </a:lnTo>
                  <a:lnTo>
                    <a:pt x="1" y="28"/>
                  </a:lnTo>
                  <a:lnTo>
                    <a:pt x="2" y="28"/>
                  </a:lnTo>
                  <a:lnTo>
                    <a:pt x="5" y="27"/>
                  </a:lnTo>
                  <a:lnTo>
                    <a:pt x="6" y="27"/>
                  </a:lnTo>
                  <a:lnTo>
                    <a:pt x="7" y="27"/>
                  </a:lnTo>
                  <a:lnTo>
                    <a:pt x="7" y="10"/>
                  </a:lnTo>
                  <a:lnTo>
                    <a:pt x="13" y="6"/>
                  </a:lnTo>
                  <a:lnTo>
                    <a:pt x="1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5" name="Freeform 208"/>
            <p:cNvSpPr>
              <a:spLocks/>
            </p:cNvSpPr>
            <p:nvPr/>
          </p:nvSpPr>
          <p:spPr bwMode="auto">
            <a:xfrm>
              <a:off x="5177" y="3169"/>
              <a:ext cx="4" cy="4"/>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60000 65536"/>
                <a:gd name="T15" fmla="*/ 0 60000 65536"/>
                <a:gd name="T16" fmla="*/ 0 60000 65536"/>
                <a:gd name="T17" fmla="*/ 0 60000 65536"/>
                <a:gd name="T18" fmla="*/ 0 60000 65536"/>
                <a:gd name="T19" fmla="*/ 0 60000 65536"/>
                <a:gd name="T20" fmla="*/ 0 60000 65536"/>
                <a:gd name="T21" fmla="*/ 0 w 9"/>
                <a:gd name="T22" fmla="*/ 0 h 9"/>
                <a:gd name="T23" fmla="*/ 9 w 9"/>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9">
                  <a:moveTo>
                    <a:pt x="9" y="9"/>
                  </a:moveTo>
                  <a:lnTo>
                    <a:pt x="0" y="9"/>
                  </a:lnTo>
                  <a:lnTo>
                    <a:pt x="0" y="0"/>
                  </a:lnTo>
                  <a:lnTo>
                    <a:pt x="3" y="1"/>
                  </a:lnTo>
                  <a:lnTo>
                    <a:pt x="6" y="2"/>
                  </a:lnTo>
                  <a:lnTo>
                    <a:pt x="8" y="5"/>
                  </a:lnTo>
                  <a:lnTo>
                    <a:pt x="9"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6" name="Freeform 209"/>
            <p:cNvSpPr>
              <a:spLocks/>
            </p:cNvSpPr>
            <p:nvPr/>
          </p:nvSpPr>
          <p:spPr bwMode="auto">
            <a:xfrm>
              <a:off x="5200" y="3166"/>
              <a:ext cx="4" cy="5"/>
            </a:xfrm>
            <a:custGeom>
              <a:avLst/>
              <a:gdLst>
                <a:gd name="T0" fmla="*/ 0 w 8"/>
                <a:gd name="T1" fmla="*/ 1 h 9"/>
                <a:gd name="T2" fmla="*/ 1 w 8"/>
                <a:gd name="T3" fmla="*/ 1 h 9"/>
                <a:gd name="T4" fmla="*/ 1 w 8"/>
                <a:gd name="T5" fmla="*/ 0 h 9"/>
                <a:gd name="T6" fmla="*/ 1 w 8"/>
                <a:gd name="T7" fmla="*/ 1 h 9"/>
                <a:gd name="T8" fmla="*/ 1 w 8"/>
                <a:gd name="T9" fmla="*/ 1 h 9"/>
                <a:gd name="T10" fmla="*/ 1 w 8"/>
                <a:gd name="T11" fmla="*/ 1 h 9"/>
                <a:gd name="T12" fmla="*/ 0 w 8"/>
                <a:gd name="T13" fmla="*/ 1 h 9"/>
                <a:gd name="T14" fmla="*/ 0 60000 65536"/>
                <a:gd name="T15" fmla="*/ 0 60000 65536"/>
                <a:gd name="T16" fmla="*/ 0 60000 65536"/>
                <a:gd name="T17" fmla="*/ 0 60000 65536"/>
                <a:gd name="T18" fmla="*/ 0 60000 65536"/>
                <a:gd name="T19" fmla="*/ 0 60000 65536"/>
                <a:gd name="T20" fmla="*/ 0 60000 65536"/>
                <a:gd name="T21" fmla="*/ 0 w 8"/>
                <a:gd name="T22" fmla="*/ 0 h 9"/>
                <a:gd name="T23" fmla="*/ 8 w 8"/>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9">
                  <a:moveTo>
                    <a:pt x="0" y="9"/>
                  </a:moveTo>
                  <a:lnTo>
                    <a:pt x="8" y="9"/>
                  </a:lnTo>
                  <a:lnTo>
                    <a:pt x="8" y="0"/>
                  </a:lnTo>
                  <a:lnTo>
                    <a:pt x="4" y="1"/>
                  </a:lnTo>
                  <a:lnTo>
                    <a:pt x="2" y="3"/>
                  </a:lnTo>
                  <a:lnTo>
                    <a:pt x="1" y="7"/>
                  </a:lnTo>
                  <a:lnTo>
                    <a:pt x="0"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7" name="Freeform 210"/>
            <p:cNvSpPr>
              <a:spLocks/>
            </p:cNvSpPr>
            <p:nvPr/>
          </p:nvSpPr>
          <p:spPr bwMode="auto">
            <a:xfrm>
              <a:off x="5192" y="3063"/>
              <a:ext cx="7" cy="13"/>
            </a:xfrm>
            <a:custGeom>
              <a:avLst/>
              <a:gdLst>
                <a:gd name="T0" fmla="*/ 1 w 13"/>
                <a:gd name="T1" fmla="*/ 1 h 24"/>
                <a:gd name="T2" fmla="*/ 1 w 13"/>
                <a:gd name="T3" fmla="*/ 0 h 24"/>
                <a:gd name="T4" fmla="*/ 0 w 13"/>
                <a:gd name="T5" fmla="*/ 1 h 24"/>
                <a:gd name="T6" fmla="*/ 0 w 13"/>
                <a:gd name="T7" fmla="*/ 1 h 24"/>
                <a:gd name="T8" fmla="*/ 1 w 13"/>
                <a:gd name="T9" fmla="*/ 1 h 24"/>
                <a:gd name="T10" fmla="*/ 1 w 13"/>
                <a:gd name="T11" fmla="*/ 1 h 24"/>
                <a:gd name="T12" fmla="*/ 1 w 13"/>
                <a:gd name="T13" fmla="*/ 1 h 24"/>
                <a:gd name="T14" fmla="*/ 0 60000 65536"/>
                <a:gd name="T15" fmla="*/ 0 60000 65536"/>
                <a:gd name="T16" fmla="*/ 0 60000 65536"/>
                <a:gd name="T17" fmla="*/ 0 60000 65536"/>
                <a:gd name="T18" fmla="*/ 0 60000 65536"/>
                <a:gd name="T19" fmla="*/ 0 60000 65536"/>
                <a:gd name="T20" fmla="*/ 0 60000 65536"/>
                <a:gd name="T21" fmla="*/ 0 w 13"/>
                <a:gd name="T22" fmla="*/ 0 h 24"/>
                <a:gd name="T23" fmla="*/ 13 w 1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24">
                  <a:moveTo>
                    <a:pt x="13" y="24"/>
                  </a:moveTo>
                  <a:lnTo>
                    <a:pt x="12" y="0"/>
                  </a:lnTo>
                  <a:lnTo>
                    <a:pt x="0" y="1"/>
                  </a:lnTo>
                  <a:lnTo>
                    <a:pt x="0" y="8"/>
                  </a:lnTo>
                  <a:lnTo>
                    <a:pt x="6" y="10"/>
                  </a:lnTo>
                  <a:lnTo>
                    <a:pt x="8" y="23"/>
                  </a:lnTo>
                  <a:lnTo>
                    <a:pt x="13"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8" name="Freeform 211"/>
            <p:cNvSpPr>
              <a:spLocks/>
            </p:cNvSpPr>
            <p:nvPr/>
          </p:nvSpPr>
          <p:spPr bwMode="auto">
            <a:xfrm>
              <a:off x="5459" y="3300"/>
              <a:ext cx="223" cy="35"/>
            </a:xfrm>
            <a:custGeom>
              <a:avLst/>
              <a:gdLst>
                <a:gd name="T0" fmla="*/ 1 w 445"/>
                <a:gd name="T1" fmla="*/ 1 h 69"/>
                <a:gd name="T2" fmla="*/ 1 w 445"/>
                <a:gd name="T3" fmla="*/ 1 h 69"/>
                <a:gd name="T4" fmla="*/ 1 w 445"/>
                <a:gd name="T5" fmla="*/ 1 h 69"/>
                <a:gd name="T6" fmla="*/ 1 w 445"/>
                <a:gd name="T7" fmla="*/ 1 h 69"/>
                <a:gd name="T8" fmla="*/ 1 w 445"/>
                <a:gd name="T9" fmla="*/ 1 h 69"/>
                <a:gd name="T10" fmla="*/ 1 w 445"/>
                <a:gd name="T11" fmla="*/ 1 h 69"/>
                <a:gd name="T12" fmla="*/ 1 w 445"/>
                <a:gd name="T13" fmla="*/ 1 h 69"/>
                <a:gd name="T14" fmla="*/ 1 w 445"/>
                <a:gd name="T15" fmla="*/ 1 h 69"/>
                <a:gd name="T16" fmla="*/ 1 w 445"/>
                <a:gd name="T17" fmla="*/ 1 h 69"/>
                <a:gd name="T18" fmla="*/ 1 w 445"/>
                <a:gd name="T19" fmla="*/ 0 h 69"/>
                <a:gd name="T20" fmla="*/ 1 w 445"/>
                <a:gd name="T21" fmla="*/ 1 h 69"/>
                <a:gd name="T22" fmla="*/ 1 w 445"/>
                <a:gd name="T23" fmla="*/ 1 h 69"/>
                <a:gd name="T24" fmla="*/ 1 w 445"/>
                <a:gd name="T25" fmla="*/ 1 h 69"/>
                <a:gd name="T26" fmla="*/ 1 w 445"/>
                <a:gd name="T27" fmla="*/ 1 h 69"/>
                <a:gd name="T28" fmla="*/ 1 w 445"/>
                <a:gd name="T29" fmla="*/ 1 h 69"/>
                <a:gd name="T30" fmla="*/ 1 w 445"/>
                <a:gd name="T31" fmla="*/ 1 h 69"/>
                <a:gd name="T32" fmla="*/ 1 w 445"/>
                <a:gd name="T33" fmla="*/ 1 h 69"/>
                <a:gd name="T34" fmla="*/ 0 w 445"/>
                <a:gd name="T35" fmla="*/ 1 h 69"/>
                <a:gd name="T36" fmla="*/ 1 w 445"/>
                <a:gd name="T37" fmla="*/ 1 h 69"/>
                <a:gd name="T38" fmla="*/ 1 w 445"/>
                <a:gd name="T39" fmla="*/ 1 h 69"/>
                <a:gd name="T40" fmla="*/ 1 w 445"/>
                <a:gd name="T41" fmla="*/ 1 h 69"/>
                <a:gd name="T42" fmla="*/ 1 w 445"/>
                <a:gd name="T43" fmla="*/ 1 h 69"/>
                <a:gd name="T44" fmla="*/ 1 w 445"/>
                <a:gd name="T45" fmla="*/ 1 h 69"/>
                <a:gd name="T46" fmla="*/ 1 w 445"/>
                <a:gd name="T47" fmla="*/ 1 h 69"/>
                <a:gd name="T48" fmla="*/ 1 w 445"/>
                <a:gd name="T49" fmla="*/ 1 h 69"/>
                <a:gd name="T50" fmla="*/ 1 w 445"/>
                <a:gd name="T51" fmla="*/ 1 h 69"/>
                <a:gd name="T52" fmla="*/ 1 w 445"/>
                <a:gd name="T53" fmla="*/ 1 h 69"/>
                <a:gd name="T54" fmla="*/ 1 w 445"/>
                <a:gd name="T55" fmla="*/ 1 h 69"/>
                <a:gd name="T56" fmla="*/ 1 w 445"/>
                <a:gd name="T57" fmla="*/ 1 h 69"/>
                <a:gd name="T58" fmla="*/ 1 w 445"/>
                <a:gd name="T59" fmla="*/ 1 h 69"/>
                <a:gd name="T60" fmla="*/ 1 w 445"/>
                <a:gd name="T61" fmla="*/ 1 h 69"/>
                <a:gd name="T62" fmla="*/ 1 w 445"/>
                <a:gd name="T63" fmla="*/ 1 h 69"/>
                <a:gd name="T64" fmla="*/ 1 w 445"/>
                <a:gd name="T65" fmla="*/ 1 h 69"/>
                <a:gd name="T66" fmla="*/ 1 w 445"/>
                <a:gd name="T67" fmla="*/ 1 h 69"/>
                <a:gd name="T68" fmla="*/ 1 w 445"/>
                <a:gd name="T69" fmla="*/ 1 h 69"/>
                <a:gd name="T70" fmla="*/ 1 w 445"/>
                <a:gd name="T71" fmla="*/ 1 h 69"/>
                <a:gd name="T72" fmla="*/ 1 w 445"/>
                <a:gd name="T73" fmla="*/ 1 h 69"/>
                <a:gd name="T74" fmla="*/ 1 w 445"/>
                <a:gd name="T75" fmla="*/ 1 h 69"/>
                <a:gd name="T76" fmla="*/ 1 w 445"/>
                <a:gd name="T77" fmla="*/ 1 h 69"/>
                <a:gd name="T78" fmla="*/ 1 w 445"/>
                <a:gd name="T79" fmla="*/ 1 h 69"/>
                <a:gd name="T80" fmla="*/ 1 w 445"/>
                <a:gd name="T81" fmla="*/ 1 h 69"/>
                <a:gd name="T82" fmla="*/ 1 w 445"/>
                <a:gd name="T83" fmla="*/ 1 h 69"/>
                <a:gd name="T84" fmla="*/ 1 w 445"/>
                <a:gd name="T85" fmla="*/ 1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5"/>
                <a:gd name="T130" fmla="*/ 0 h 69"/>
                <a:gd name="T131" fmla="*/ 445 w 445"/>
                <a:gd name="T132" fmla="*/ 69 h 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5" h="69">
                  <a:moveTo>
                    <a:pt x="351" y="11"/>
                  </a:moveTo>
                  <a:lnTo>
                    <a:pt x="343" y="11"/>
                  </a:lnTo>
                  <a:lnTo>
                    <a:pt x="331" y="11"/>
                  </a:lnTo>
                  <a:lnTo>
                    <a:pt x="318" y="11"/>
                  </a:lnTo>
                  <a:lnTo>
                    <a:pt x="303" y="10"/>
                  </a:lnTo>
                  <a:lnTo>
                    <a:pt x="290" y="9"/>
                  </a:lnTo>
                  <a:lnTo>
                    <a:pt x="278" y="8"/>
                  </a:lnTo>
                  <a:lnTo>
                    <a:pt x="269" y="8"/>
                  </a:lnTo>
                  <a:lnTo>
                    <a:pt x="263" y="8"/>
                  </a:lnTo>
                  <a:lnTo>
                    <a:pt x="256" y="9"/>
                  </a:lnTo>
                  <a:lnTo>
                    <a:pt x="250" y="10"/>
                  </a:lnTo>
                  <a:lnTo>
                    <a:pt x="244" y="11"/>
                  </a:lnTo>
                  <a:lnTo>
                    <a:pt x="238" y="11"/>
                  </a:lnTo>
                  <a:lnTo>
                    <a:pt x="234" y="11"/>
                  </a:lnTo>
                  <a:lnTo>
                    <a:pt x="230" y="10"/>
                  </a:lnTo>
                  <a:lnTo>
                    <a:pt x="224" y="10"/>
                  </a:lnTo>
                  <a:lnTo>
                    <a:pt x="218" y="9"/>
                  </a:lnTo>
                  <a:lnTo>
                    <a:pt x="212" y="8"/>
                  </a:lnTo>
                  <a:lnTo>
                    <a:pt x="208" y="8"/>
                  </a:lnTo>
                  <a:lnTo>
                    <a:pt x="203" y="7"/>
                  </a:lnTo>
                  <a:lnTo>
                    <a:pt x="201" y="7"/>
                  </a:lnTo>
                  <a:lnTo>
                    <a:pt x="198" y="7"/>
                  </a:lnTo>
                  <a:lnTo>
                    <a:pt x="193" y="6"/>
                  </a:lnTo>
                  <a:lnTo>
                    <a:pt x="186" y="6"/>
                  </a:lnTo>
                  <a:lnTo>
                    <a:pt x="178" y="5"/>
                  </a:lnTo>
                  <a:lnTo>
                    <a:pt x="170" y="3"/>
                  </a:lnTo>
                  <a:lnTo>
                    <a:pt x="161" y="2"/>
                  </a:lnTo>
                  <a:lnTo>
                    <a:pt x="153" y="1"/>
                  </a:lnTo>
                  <a:lnTo>
                    <a:pt x="146" y="0"/>
                  </a:lnTo>
                  <a:lnTo>
                    <a:pt x="139" y="0"/>
                  </a:lnTo>
                  <a:lnTo>
                    <a:pt x="131" y="1"/>
                  </a:lnTo>
                  <a:lnTo>
                    <a:pt x="122" y="2"/>
                  </a:lnTo>
                  <a:lnTo>
                    <a:pt x="114" y="5"/>
                  </a:lnTo>
                  <a:lnTo>
                    <a:pt x="104" y="8"/>
                  </a:lnTo>
                  <a:lnTo>
                    <a:pt x="97" y="10"/>
                  </a:lnTo>
                  <a:lnTo>
                    <a:pt x="90" y="11"/>
                  </a:lnTo>
                  <a:lnTo>
                    <a:pt x="87" y="13"/>
                  </a:lnTo>
                  <a:lnTo>
                    <a:pt x="80" y="15"/>
                  </a:lnTo>
                  <a:lnTo>
                    <a:pt x="71" y="16"/>
                  </a:lnTo>
                  <a:lnTo>
                    <a:pt x="62" y="18"/>
                  </a:lnTo>
                  <a:lnTo>
                    <a:pt x="56" y="20"/>
                  </a:lnTo>
                  <a:lnTo>
                    <a:pt x="55" y="20"/>
                  </a:lnTo>
                  <a:lnTo>
                    <a:pt x="53" y="22"/>
                  </a:lnTo>
                  <a:lnTo>
                    <a:pt x="53" y="23"/>
                  </a:lnTo>
                  <a:lnTo>
                    <a:pt x="53" y="25"/>
                  </a:lnTo>
                  <a:lnTo>
                    <a:pt x="48" y="25"/>
                  </a:lnTo>
                  <a:lnTo>
                    <a:pt x="42" y="24"/>
                  </a:lnTo>
                  <a:lnTo>
                    <a:pt x="38" y="25"/>
                  </a:lnTo>
                  <a:lnTo>
                    <a:pt x="32" y="25"/>
                  </a:lnTo>
                  <a:lnTo>
                    <a:pt x="26" y="26"/>
                  </a:lnTo>
                  <a:lnTo>
                    <a:pt x="21" y="28"/>
                  </a:lnTo>
                  <a:lnTo>
                    <a:pt x="18" y="29"/>
                  </a:lnTo>
                  <a:lnTo>
                    <a:pt x="15" y="29"/>
                  </a:lnTo>
                  <a:lnTo>
                    <a:pt x="0" y="69"/>
                  </a:lnTo>
                  <a:lnTo>
                    <a:pt x="8" y="66"/>
                  </a:lnTo>
                  <a:lnTo>
                    <a:pt x="16" y="63"/>
                  </a:lnTo>
                  <a:lnTo>
                    <a:pt x="24" y="61"/>
                  </a:lnTo>
                  <a:lnTo>
                    <a:pt x="32" y="58"/>
                  </a:lnTo>
                  <a:lnTo>
                    <a:pt x="40" y="56"/>
                  </a:lnTo>
                  <a:lnTo>
                    <a:pt x="47" y="55"/>
                  </a:lnTo>
                  <a:lnTo>
                    <a:pt x="53" y="54"/>
                  </a:lnTo>
                  <a:lnTo>
                    <a:pt x="57" y="54"/>
                  </a:lnTo>
                  <a:lnTo>
                    <a:pt x="63" y="54"/>
                  </a:lnTo>
                  <a:lnTo>
                    <a:pt x="71" y="54"/>
                  </a:lnTo>
                  <a:lnTo>
                    <a:pt x="80" y="54"/>
                  </a:lnTo>
                  <a:lnTo>
                    <a:pt x="90" y="54"/>
                  </a:lnTo>
                  <a:lnTo>
                    <a:pt x="101" y="54"/>
                  </a:lnTo>
                  <a:lnTo>
                    <a:pt x="111" y="53"/>
                  </a:lnTo>
                  <a:lnTo>
                    <a:pt x="119" y="53"/>
                  </a:lnTo>
                  <a:lnTo>
                    <a:pt x="125" y="52"/>
                  </a:lnTo>
                  <a:lnTo>
                    <a:pt x="134" y="52"/>
                  </a:lnTo>
                  <a:lnTo>
                    <a:pt x="149" y="52"/>
                  </a:lnTo>
                  <a:lnTo>
                    <a:pt x="169" y="52"/>
                  </a:lnTo>
                  <a:lnTo>
                    <a:pt x="191" y="52"/>
                  </a:lnTo>
                  <a:lnTo>
                    <a:pt x="212" y="52"/>
                  </a:lnTo>
                  <a:lnTo>
                    <a:pt x="231" y="52"/>
                  </a:lnTo>
                  <a:lnTo>
                    <a:pt x="245" y="52"/>
                  </a:lnTo>
                  <a:lnTo>
                    <a:pt x="253" y="52"/>
                  </a:lnTo>
                  <a:lnTo>
                    <a:pt x="252" y="52"/>
                  </a:lnTo>
                  <a:lnTo>
                    <a:pt x="252" y="51"/>
                  </a:lnTo>
                  <a:lnTo>
                    <a:pt x="250" y="49"/>
                  </a:lnTo>
                  <a:lnTo>
                    <a:pt x="249" y="48"/>
                  </a:lnTo>
                  <a:lnTo>
                    <a:pt x="254" y="48"/>
                  </a:lnTo>
                  <a:lnTo>
                    <a:pt x="260" y="48"/>
                  </a:lnTo>
                  <a:lnTo>
                    <a:pt x="265" y="48"/>
                  </a:lnTo>
                  <a:lnTo>
                    <a:pt x="271" y="49"/>
                  </a:lnTo>
                  <a:lnTo>
                    <a:pt x="277" y="51"/>
                  </a:lnTo>
                  <a:lnTo>
                    <a:pt x="282" y="51"/>
                  </a:lnTo>
                  <a:lnTo>
                    <a:pt x="285" y="52"/>
                  </a:lnTo>
                  <a:lnTo>
                    <a:pt x="287" y="52"/>
                  </a:lnTo>
                  <a:lnTo>
                    <a:pt x="292" y="52"/>
                  </a:lnTo>
                  <a:lnTo>
                    <a:pt x="298" y="49"/>
                  </a:lnTo>
                  <a:lnTo>
                    <a:pt x="305" y="48"/>
                  </a:lnTo>
                  <a:lnTo>
                    <a:pt x="311" y="48"/>
                  </a:lnTo>
                  <a:lnTo>
                    <a:pt x="318" y="49"/>
                  </a:lnTo>
                  <a:lnTo>
                    <a:pt x="326" y="51"/>
                  </a:lnTo>
                  <a:lnTo>
                    <a:pt x="336" y="52"/>
                  </a:lnTo>
                  <a:lnTo>
                    <a:pt x="343" y="52"/>
                  </a:lnTo>
                  <a:lnTo>
                    <a:pt x="351" y="52"/>
                  </a:lnTo>
                  <a:lnTo>
                    <a:pt x="361" y="51"/>
                  </a:lnTo>
                  <a:lnTo>
                    <a:pt x="374" y="51"/>
                  </a:lnTo>
                  <a:lnTo>
                    <a:pt x="386" y="48"/>
                  </a:lnTo>
                  <a:lnTo>
                    <a:pt x="400" y="47"/>
                  </a:lnTo>
                  <a:lnTo>
                    <a:pt x="412" y="46"/>
                  </a:lnTo>
                  <a:lnTo>
                    <a:pt x="422" y="46"/>
                  </a:lnTo>
                  <a:lnTo>
                    <a:pt x="429" y="46"/>
                  </a:lnTo>
                  <a:lnTo>
                    <a:pt x="436" y="46"/>
                  </a:lnTo>
                  <a:lnTo>
                    <a:pt x="438" y="43"/>
                  </a:lnTo>
                  <a:lnTo>
                    <a:pt x="435" y="39"/>
                  </a:lnTo>
                  <a:lnTo>
                    <a:pt x="428" y="37"/>
                  </a:lnTo>
                  <a:lnTo>
                    <a:pt x="422" y="32"/>
                  </a:lnTo>
                  <a:lnTo>
                    <a:pt x="422" y="28"/>
                  </a:lnTo>
                  <a:lnTo>
                    <a:pt x="428" y="23"/>
                  </a:lnTo>
                  <a:lnTo>
                    <a:pt x="437" y="23"/>
                  </a:lnTo>
                  <a:lnTo>
                    <a:pt x="445" y="24"/>
                  </a:lnTo>
                  <a:lnTo>
                    <a:pt x="445" y="22"/>
                  </a:lnTo>
                  <a:lnTo>
                    <a:pt x="439" y="17"/>
                  </a:lnTo>
                  <a:lnTo>
                    <a:pt x="428" y="15"/>
                  </a:lnTo>
                  <a:lnTo>
                    <a:pt x="421" y="14"/>
                  </a:lnTo>
                  <a:lnTo>
                    <a:pt x="415" y="11"/>
                  </a:lnTo>
                  <a:lnTo>
                    <a:pt x="408" y="10"/>
                  </a:lnTo>
                  <a:lnTo>
                    <a:pt x="402" y="9"/>
                  </a:lnTo>
                  <a:lnTo>
                    <a:pt x="397" y="7"/>
                  </a:lnTo>
                  <a:lnTo>
                    <a:pt x="391" y="6"/>
                  </a:lnTo>
                  <a:lnTo>
                    <a:pt x="387" y="6"/>
                  </a:lnTo>
                  <a:lnTo>
                    <a:pt x="384" y="5"/>
                  </a:lnTo>
                  <a:lnTo>
                    <a:pt x="377" y="5"/>
                  </a:lnTo>
                  <a:lnTo>
                    <a:pt x="369" y="7"/>
                  </a:lnTo>
                  <a:lnTo>
                    <a:pt x="360" y="9"/>
                  </a:lnTo>
                  <a:lnTo>
                    <a:pt x="351"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9" name="Freeform 212"/>
            <p:cNvSpPr>
              <a:spLocks/>
            </p:cNvSpPr>
            <p:nvPr/>
          </p:nvSpPr>
          <p:spPr bwMode="auto">
            <a:xfrm>
              <a:off x="5485" y="3009"/>
              <a:ext cx="78" cy="251"/>
            </a:xfrm>
            <a:custGeom>
              <a:avLst/>
              <a:gdLst>
                <a:gd name="T0" fmla="*/ 0 w 157"/>
                <a:gd name="T1" fmla="*/ 1 h 501"/>
                <a:gd name="T2" fmla="*/ 0 w 157"/>
                <a:gd name="T3" fmla="*/ 1 h 501"/>
                <a:gd name="T4" fmla="*/ 0 w 157"/>
                <a:gd name="T5" fmla="*/ 1 h 501"/>
                <a:gd name="T6" fmla="*/ 0 w 157"/>
                <a:gd name="T7" fmla="*/ 1 h 501"/>
                <a:gd name="T8" fmla="*/ 0 w 157"/>
                <a:gd name="T9" fmla="*/ 1 h 501"/>
                <a:gd name="T10" fmla="*/ 0 w 157"/>
                <a:gd name="T11" fmla="*/ 1 h 501"/>
                <a:gd name="T12" fmla="*/ 0 w 157"/>
                <a:gd name="T13" fmla="*/ 1 h 501"/>
                <a:gd name="T14" fmla="*/ 0 w 157"/>
                <a:gd name="T15" fmla="*/ 1 h 501"/>
                <a:gd name="T16" fmla="*/ 0 w 157"/>
                <a:gd name="T17" fmla="*/ 1 h 501"/>
                <a:gd name="T18" fmla="*/ 0 w 157"/>
                <a:gd name="T19" fmla="*/ 1 h 501"/>
                <a:gd name="T20" fmla="*/ 0 w 157"/>
                <a:gd name="T21" fmla="*/ 1 h 501"/>
                <a:gd name="T22" fmla="*/ 0 w 157"/>
                <a:gd name="T23" fmla="*/ 1 h 501"/>
                <a:gd name="T24" fmla="*/ 0 w 157"/>
                <a:gd name="T25" fmla="*/ 1 h 501"/>
                <a:gd name="T26" fmla="*/ 0 w 157"/>
                <a:gd name="T27" fmla="*/ 1 h 501"/>
                <a:gd name="T28" fmla="*/ 0 w 157"/>
                <a:gd name="T29" fmla="*/ 1 h 501"/>
                <a:gd name="T30" fmla="*/ 0 w 157"/>
                <a:gd name="T31" fmla="*/ 1 h 501"/>
                <a:gd name="T32" fmla="*/ 0 w 157"/>
                <a:gd name="T33" fmla="*/ 1 h 501"/>
                <a:gd name="T34" fmla="*/ 0 w 157"/>
                <a:gd name="T35" fmla="*/ 1 h 501"/>
                <a:gd name="T36" fmla="*/ 0 w 157"/>
                <a:gd name="T37" fmla="*/ 1 h 501"/>
                <a:gd name="T38" fmla="*/ 0 w 157"/>
                <a:gd name="T39" fmla="*/ 1 h 501"/>
                <a:gd name="T40" fmla="*/ 0 w 157"/>
                <a:gd name="T41" fmla="*/ 1 h 501"/>
                <a:gd name="T42" fmla="*/ 0 w 157"/>
                <a:gd name="T43" fmla="*/ 1 h 501"/>
                <a:gd name="T44" fmla="*/ 0 w 157"/>
                <a:gd name="T45" fmla="*/ 1 h 501"/>
                <a:gd name="T46" fmla="*/ 0 w 157"/>
                <a:gd name="T47" fmla="*/ 1 h 501"/>
                <a:gd name="T48" fmla="*/ 0 w 157"/>
                <a:gd name="T49" fmla="*/ 1 h 501"/>
                <a:gd name="T50" fmla="*/ 0 w 157"/>
                <a:gd name="T51" fmla="*/ 1 h 501"/>
                <a:gd name="T52" fmla="*/ 0 w 157"/>
                <a:gd name="T53" fmla="*/ 1 h 501"/>
                <a:gd name="T54" fmla="*/ 0 w 157"/>
                <a:gd name="T55" fmla="*/ 1 h 501"/>
                <a:gd name="T56" fmla="*/ 0 w 157"/>
                <a:gd name="T57" fmla="*/ 1 h 501"/>
                <a:gd name="T58" fmla="*/ 0 w 157"/>
                <a:gd name="T59" fmla="*/ 1 h 501"/>
                <a:gd name="T60" fmla="*/ 0 w 157"/>
                <a:gd name="T61" fmla="*/ 1 h 501"/>
                <a:gd name="T62" fmla="*/ 0 w 157"/>
                <a:gd name="T63" fmla="*/ 1 h 501"/>
                <a:gd name="T64" fmla="*/ 0 w 157"/>
                <a:gd name="T65" fmla="*/ 1 h 501"/>
                <a:gd name="T66" fmla="*/ 0 w 157"/>
                <a:gd name="T67" fmla="*/ 1 h 501"/>
                <a:gd name="T68" fmla="*/ 0 w 157"/>
                <a:gd name="T69" fmla="*/ 1 h 501"/>
                <a:gd name="T70" fmla="*/ 0 w 157"/>
                <a:gd name="T71" fmla="*/ 1 h 501"/>
                <a:gd name="T72" fmla="*/ 0 w 157"/>
                <a:gd name="T73" fmla="*/ 1 h 501"/>
                <a:gd name="T74" fmla="*/ 0 w 157"/>
                <a:gd name="T75" fmla="*/ 1 h 501"/>
                <a:gd name="T76" fmla="*/ 0 w 157"/>
                <a:gd name="T77" fmla="*/ 1 h 501"/>
                <a:gd name="T78" fmla="*/ 0 w 157"/>
                <a:gd name="T79" fmla="*/ 1 h 501"/>
                <a:gd name="T80" fmla="*/ 0 w 157"/>
                <a:gd name="T81" fmla="*/ 1 h 501"/>
                <a:gd name="T82" fmla="*/ 0 w 157"/>
                <a:gd name="T83" fmla="*/ 1 h 501"/>
                <a:gd name="T84" fmla="*/ 0 w 157"/>
                <a:gd name="T85" fmla="*/ 1 h 501"/>
                <a:gd name="T86" fmla="*/ 0 w 157"/>
                <a:gd name="T87" fmla="*/ 1 h 501"/>
                <a:gd name="T88" fmla="*/ 0 w 157"/>
                <a:gd name="T89" fmla="*/ 1 h 501"/>
                <a:gd name="T90" fmla="*/ 0 w 157"/>
                <a:gd name="T91" fmla="*/ 1 h 501"/>
                <a:gd name="T92" fmla="*/ 0 w 157"/>
                <a:gd name="T93" fmla="*/ 1 h 501"/>
                <a:gd name="T94" fmla="*/ 0 w 157"/>
                <a:gd name="T95" fmla="*/ 1 h 501"/>
                <a:gd name="T96" fmla="*/ 0 w 157"/>
                <a:gd name="T97" fmla="*/ 1 h 501"/>
                <a:gd name="T98" fmla="*/ 0 w 157"/>
                <a:gd name="T99" fmla="*/ 1 h 501"/>
                <a:gd name="T100" fmla="*/ 0 w 157"/>
                <a:gd name="T101" fmla="*/ 1 h 501"/>
                <a:gd name="T102" fmla="*/ 0 w 157"/>
                <a:gd name="T103" fmla="*/ 1 h 501"/>
                <a:gd name="T104" fmla="*/ 0 w 157"/>
                <a:gd name="T105" fmla="*/ 1 h 501"/>
                <a:gd name="T106" fmla="*/ 0 w 157"/>
                <a:gd name="T107" fmla="*/ 1 h 501"/>
                <a:gd name="T108" fmla="*/ 0 w 157"/>
                <a:gd name="T109" fmla="*/ 1 h 501"/>
                <a:gd name="T110" fmla="*/ 0 w 157"/>
                <a:gd name="T111" fmla="*/ 1 h 501"/>
                <a:gd name="T112" fmla="*/ 0 w 157"/>
                <a:gd name="T113" fmla="*/ 1 h 501"/>
                <a:gd name="T114" fmla="*/ 0 w 157"/>
                <a:gd name="T115" fmla="*/ 1 h 501"/>
                <a:gd name="T116" fmla="*/ 0 w 157"/>
                <a:gd name="T117" fmla="*/ 1 h 501"/>
                <a:gd name="T118" fmla="*/ 0 w 157"/>
                <a:gd name="T119" fmla="*/ 1 h 501"/>
                <a:gd name="T120" fmla="*/ 0 w 157"/>
                <a:gd name="T121" fmla="*/ 1 h 501"/>
                <a:gd name="T122" fmla="*/ 0 w 157"/>
                <a:gd name="T123" fmla="*/ 1 h 5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7"/>
                <a:gd name="T187" fmla="*/ 0 h 501"/>
                <a:gd name="T188" fmla="*/ 157 w 157"/>
                <a:gd name="T189" fmla="*/ 501 h 50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7" h="501">
                  <a:moveTo>
                    <a:pt x="0" y="0"/>
                  </a:moveTo>
                  <a:lnTo>
                    <a:pt x="4" y="9"/>
                  </a:lnTo>
                  <a:lnTo>
                    <a:pt x="10" y="23"/>
                  </a:lnTo>
                  <a:lnTo>
                    <a:pt x="16" y="36"/>
                  </a:lnTo>
                  <a:lnTo>
                    <a:pt x="26" y="46"/>
                  </a:lnTo>
                  <a:lnTo>
                    <a:pt x="31" y="43"/>
                  </a:lnTo>
                  <a:lnTo>
                    <a:pt x="38" y="40"/>
                  </a:lnTo>
                  <a:lnTo>
                    <a:pt x="48" y="34"/>
                  </a:lnTo>
                  <a:lnTo>
                    <a:pt x="57" y="30"/>
                  </a:lnTo>
                  <a:lnTo>
                    <a:pt x="66" y="25"/>
                  </a:lnTo>
                  <a:lnTo>
                    <a:pt x="74" y="20"/>
                  </a:lnTo>
                  <a:lnTo>
                    <a:pt x="82" y="17"/>
                  </a:lnTo>
                  <a:lnTo>
                    <a:pt x="87" y="15"/>
                  </a:lnTo>
                  <a:lnTo>
                    <a:pt x="95" y="12"/>
                  </a:lnTo>
                  <a:lnTo>
                    <a:pt x="102" y="11"/>
                  </a:lnTo>
                  <a:lnTo>
                    <a:pt x="107" y="11"/>
                  </a:lnTo>
                  <a:lnTo>
                    <a:pt x="113" y="13"/>
                  </a:lnTo>
                  <a:lnTo>
                    <a:pt x="117" y="15"/>
                  </a:lnTo>
                  <a:lnTo>
                    <a:pt x="122" y="15"/>
                  </a:lnTo>
                  <a:lnTo>
                    <a:pt x="128" y="16"/>
                  </a:lnTo>
                  <a:lnTo>
                    <a:pt x="135" y="16"/>
                  </a:lnTo>
                  <a:lnTo>
                    <a:pt x="141" y="16"/>
                  </a:lnTo>
                  <a:lnTo>
                    <a:pt x="148" y="16"/>
                  </a:lnTo>
                  <a:lnTo>
                    <a:pt x="152" y="16"/>
                  </a:lnTo>
                  <a:lnTo>
                    <a:pt x="157" y="16"/>
                  </a:lnTo>
                  <a:lnTo>
                    <a:pt x="156" y="23"/>
                  </a:lnTo>
                  <a:lnTo>
                    <a:pt x="153" y="32"/>
                  </a:lnTo>
                  <a:lnTo>
                    <a:pt x="151" y="41"/>
                  </a:lnTo>
                  <a:lnTo>
                    <a:pt x="150" y="48"/>
                  </a:lnTo>
                  <a:lnTo>
                    <a:pt x="150" y="57"/>
                  </a:lnTo>
                  <a:lnTo>
                    <a:pt x="150" y="71"/>
                  </a:lnTo>
                  <a:lnTo>
                    <a:pt x="150" y="84"/>
                  </a:lnTo>
                  <a:lnTo>
                    <a:pt x="149" y="91"/>
                  </a:lnTo>
                  <a:lnTo>
                    <a:pt x="148" y="97"/>
                  </a:lnTo>
                  <a:lnTo>
                    <a:pt x="145" y="108"/>
                  </a:lnTo>
                  <a:lnTo>
                    <a:pt x="144" y="119"/>
                  </a:lnTo>
                  <a:lnTo>
                    <a:pt x="144" y="129"/>
                  </a:lnTo>
                  <a:lnTo>
                    <a:pt x="143" y="137"/>
                  </a:lnTo>
                  <a:lnTo>
                    <a:pt x="142" y="146"/>
                  </a:lnTo>
                  <a:lnTo>
                    <a:pt x="141" y="156"/>
                  </a:lnTo>
                  <a:lnTo>
                    <a:pt x="140" y="163"/>
                  </a:lnTo>
                  <a:lnTo>
                    <a:pt x="137" y="170"/>
                  </a:lnTo>
                  <a:lnTo>
                    <a:pt x="135" y="180"/>
                  </a:lnTo>
                  <a:lnTo>
                    <a:pt x="133" y="191"/>
                  </a:lnTo>
                  <a:lnTo>
                    <a:pt x="132" y="199"/>
                  </a:lnTo>
                  <a:lnTo>
                    <a:pt x="130" y="207"/>
                  </a:lnTo>
                  <a:lnTo>
                    <a:pt x="129" y="215"/>
                  </a:lnTo>
                  <a:lnTo>
                    <a:pt x="126" y="224"/>
                  </a:lnTo>
                  <a:lnTo>
                    <a:pt x="120" y="234"/>
                  </a:lnTo>
                  <a:lnTo>
                    <a:pt x="115" y="244"/>
                  </a:lnTo>
                  <a:lnTo>
                    <a:pt x="115" y="252"/>
                  </a:lnTo>
                  <a:lnTo>
                    <a:pt x="117" y="261"/>
                  </a:lnTo>
                  <a:lnTo>
                    <a:pt x="119" y="269"/>
                  </a:lnTo>
                  <a:lnTo>
                    <a:pt x="120" y="285"/>
                  </a:lnTo>
                  <a:lnTo>
                    <a:pt x="119" y="312"/>
                  </a:lnTo>
                  <a:lnTo>
                    <a:pt x="117" y="339"/>
                  </a:lnTo>
                  <a:lnTo>
                    <a:pt x="113" y="361"/>
                  </a:lnTo>
                  <a:lnTo>
                    <a:pt x="110" y="381"/>
                  </a:lnTo>
                  <a:lnTo>
                    <a:pt x="105" y="402"/>
                  </a:lnTo>
                  <a:lnTo>
                    <a:pt x="102" y="423"/>
                  </a:lnTo>
                  <a:lnTo>
                    <a:pt x="100" y="435"/>
                  </a:lnTo>
                  <a:lnTo>
                    <a:pt x="99" y="444"/>
                  </a:lnTo>
                  <a:lnTo>
                    <a:pt x="97" y="458"/>
                  </a:lnTo>
                  <a:lnTo>
                    <a:pt x="94" y="475"/>
                  </a:lnTo>
                  <a:lnTo>
                    <a:pt x="90" y="492"/>
                  </a:lnTo>
                  <a:lnTo>
                    <a:pt x="87" y="493"/>
                  </a:lnTo>
                  <a:lnTo>
                    <a:pt x="86" y="495"/>
                  </a:lnTo>
                  <a:lnTo>
                    <a:pt x="83" y="497"/>
                  </a:lnTo>
                  <a:lnTo>
                    <a:pt x="81" y="498"/>
                  </a:lnTo>
                  <a:lnTo>
                    <a:pt x="74" y="501"/>
                  </a:lnTo>
                  <a:lnTo>
                    <a:pt x="66" y="501"/>
                  </a:lnTo>
                  <a:lnTo>
                    <a:pt x="57" y="500"/>
                  </a:lnTo>
                  <a:lnTo>
                    <a:pt x="49" y="498"/>
                  </a:lnTo>
                  <a:lnTo>
                    <a:pt x="45" y="497"/>
                  </a:lnTo>
                  <a:lnTo>
                    <a:pt x="42" y="496"/>
                  </a:lnTo>
                  <a:lnTo>
                    <a:pt x="38" y="493"/>
                  </a:lnTo>
                  <a:lnTo>
                    <a:pt x="36" y="492"/>
                  </a:lnTo>
                  <a:lnTo>
                    <a:pt x="31" y="490"/>
                  </a:lnTo>
                  <a:lnTo>
                    <a:pt x="28" y="488"/>
                  </a:lnTo>
                  <a:lnTo>
                    <a:pt x="25" y="486"/>
                  </a:lnTo>
                  <a:lnTo>
                    <a:pt x="22" y="485"/>
                  </a:lnTo>
                  <a:lnTo>
                    <a:pt x="22" y="477"/>
                  </a:lnTo>
                  <a:lnTo>
                    <a:pt x="21" y="467"/>
                  </a:lnTo>
                  <a:lnTo>
                    <a:pt x="20" y="454"/>
                  </a:lnTo>
                  <a:lnTo>
                    <a:pt x="20" y="442"/>
                  </a:lnTo>
                  <a:lnTo>
                    <a:pt x="20" y="435"/>
                  </a:lnTo>
                  <a:lnTo>
                    <a:pt x="20" y="425"/>
                  </a:lnTo>
                  <a:lnTo>
                    <a:pt x="18" y="415"/>
                  </a:lnTo>
                  <a:lnTo>
                    <a:pt x="15" y="402"/>
                  </a:lnTo>
                  <a:lnTo>
                    <a:pt x="11" y="379"/>
                  </a:lnTo>
                  <a:lnTo>
                    <a:pt x="8" y="356"/>
                  </a:lnTo>
                  <a:lnTo>
                    <a:pt x="10" y="337"/>
                  </a:lnTo>
                  <a:lnTo>
                    <a:pt x="11" y="323"/>
                  </a:lnTo>
                  <a:lnTo>
                    <a:pt x="12" y="320"/>
                  </a:lnTo>
                  <a:lnTo>
                    <a:pt x="12" y="315"/>
                  </a:lnTo>
                  <a:lnTo>
                    <a:pt x="12" y="310"/>
                  </a:lnTo>
                  <a:lnTo>
                    <a:pt x="11" y="307"/>
                  </a:lnTo>
                  <a:lnTo>
                    <a:pt x="10" y="303"/>
                  </a:lnTo>
                  <a:lnTo>
                    <a:pt x="8" y="298"/>
                  </a:lnTo>
                  <a:lnTo>
                    <a:pt x="8" y="292"/>
                  </a:lnTo>
                  <a:lnTo>
                    <a:pt x="8" y="287"/>
                  </a:lnTo>
                  <a:lnTo>
                    <a:pt x="8" y="283"/>
                  </a:lnTo>
                  <a:lnTo>
                    <a:pt x="7" y="276"/>
                  </a:lnTo>
                  <a:lnTo>
                    <a:pt x="5" y="269"/>
                  </a:lnTo>
                  <a:lnTo>
                    <a:pt x="3" y="262"/>
                  </a:lnTo>
                  <a:lnTo>
                    <a:pt x="0" y="256"/>
                  </a:lnTo>
                  <a:lnTo>
                    <a:pt x="2" y="248"/>
                  </a:lnTo>
                  <a:lnTo>
                    <a:pt x="2" y="241"/>
                  </a:lnTo>
                  <a:lnTo>
                    <a:pt x="3" y="236"/>
                  </a:lnTo>
                  <a:lnTo>
                    <a:pt x="4" y="223"/>
                  </a:lnTo>
                  <a:lnTo>
                    <a:pt x="7" y="200"/>
                  </a:lnTo>
                  <a:lnTo>
                    <a:pt x="12" y="177"/>
                  </a:lnTo>
                  <a:lnTo>
                    <a:pt x="14" y="162"/>
                  </a:lnTo>
                  <a:lnTo>
                    <a:pt x="14" y="156"/>
                  </a:lnTo>
                  <a:lnTo>
                    <a:pt x="14" y="147"/>
                  </a:lnTo>
                  <a:lnTo>
                    <a:pt x="14" y="139"/>
                  </a:lnTo>
                  <a:lnTo>
                    <a:pt x="14" y="133"/>
                  </a:lnTo>
                  <a:lnTo>
                    <a:pt x="15" y="129"/>
                  </a:lnTo>
                  <a:lnTo>
                    <a:pt x="15" y="123"/>
                  </a:lnTo>
                  <a:lnTo>
                    <a:pt x="14" y="117"/>
                  </a:lnTo>
                  <a:lnTo>
                    <a:pt x="12" y="111"/>
                  </a:lnTo>
                  <a:lnTo>
                    <a:pt x="10" y="87"/>
                  </a:lnTo>
                  <a:lnTo>
                    <a:pt x="6" y="51"/>
                  </a:lnTo>
                  <a:lnTo>
                    <a:pt x="2" y="17"/>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0" name="Freeform 213"/>
            <p:cNvSpPr>
              <a:spLocks/>
            </p:cNvSpPr>
            <p:nvPr/>
          </p:nvSpPr>
          <p:spPr bwMode="auto">
            <a:xfrm>
              <a:off x="5424" y="3009"/>
              <a:ext cx="69" cy="301"/>
            </a:xfrm>
            <a:custGeom>
              <a:avLst/>
              <a:gdLst>
                <a:gd name="T0" fmla="*/ 1 w 138"/>
                <a:gd name="T1" fmla="*/ 1 h 602"/>
                <a:gd name="T2" fmla="*/ 1 w 138"/>
                <a:gd name="T3" fmla="*/ 1 h 602"/>
                <a:gd name="T4" fmla="*/ 1 w 138"/>
                <a:gd name="T5" fmla="*/ 1 h 602"/>
                <a:gd name="T6" fmla="*/ 1 w 138"/>
                <a:gd name="T7" fmla="*/ 1 h 602"/>
                <a:gd name="T8" fmla="*/ 1 w 138"/>
                <a:gd name="T9" fmla="*/ 1 h 602"/>
                <a:gd name="T10" fmla="*/ 1 w 138"/>
                <a:gd name="T11" fmla="*/ 1 h 602"/>
                <a:gd name="T12" fmla="*/ 1 w 138"/>
                <a:gd name="T13" fmla="*/ 1 h 602"/>
                <a:gd name="T14" fmla="*/ 1 w 138"/>
                <a:gd name="T15" fmla="*/ 1 h 602"/>
                <a:gd name="T16" fmla="*/ 1 w 138"/>
                <a:gd name="T17" fmla="*/ 1 h 602"/>
                <a:gd name="T18" fmla="*/ 1 w 138"/>
                <a:gd name="T19" fmla="*/ 1 h 602"/>
                <a:gd name="T20" fmla="*/ 1 w 138"/>
                <a:gd name="T21" fmla="*/ 1 h 602"/>
                <a:gd name="T22" fmla="*/ 1 w 138"/>
                <a:gd name="T23" fmla="*/ 1 h 602"/>
                <a:gd name="T24" fmla="*/ 1 w 138"/>
                <a:gd name="T25" fmla="*/ 1 h 602"/>
                <a:gd name="T26" fmla="*/ 1 w 138"/>
                <a:gd name="T27" fmla="*/ 1 h 602"/>
                <a:gd name="T28" fmla="*/ 1 w 138"/>
                <a:gd name="T29" fmla="*/ 1 h 602"/>
                <a:gd name="T30" fmla="*/ 1 w 138"/>
                <a:gd name="T31" fmla="*/ 1 h 602"/>
                <a:gd name="T32" fmla="*/ 1 w 138"/>
                <a:gd name="T33" fmla="*/ 1 h 602"/>
                <a:gd name="T34" fmla="*/ 1 w 138"/>
                <a:gd name="T35" fmla="*/ 1 h 602"/>
                <a:gd name="T36" fmla="*/ 1 w 138"/>
                <a:gd name="T37" fmla="*/ 1 h 602"/>
                <a:gd name="T38" fmla="*/ 1 w 138"/>
                <a:gd name="T39" fmla="*/ 1 h 602"/>
                <a:gd name="T40" fmla="*/ 1 w 138"/>
                <a:gd name="T41" fmla="*/ 1 h 602"/>
                <a:gd name="T42" fmla="*/ 1 w 138"/>
                <a:gd name="T43" fmla="*/ 1 h 602"/>
                <a:gd name="T44" fmla="*/ 1 w 138"/>
                <a:gd name="T45" fmla="*/ 1 h 602"/>
                <a:gd name="T46" fmla="*/ 1 w 138"/>
                <a:gd name="T47" fmla="*/ 1 h 602"/>
                <a:gd name="T48" fmla="*/ 1 w 138"/>
                <a:gd name="T49" fmla="*/ 1 h 602"/>
                <a:gd name="T50" fmla="*/ 1 w 138"/>
                <a:gd name="T51" fmla="*/ 1 h 602"/>
                <a:gd name="T52" fmla="*/ 1 w 138"/>
                <a:gd name="T53" fmla="*/ 1 h 602"/>
                <a:gd name="T54" fmla="*/ 1 w 138"/>
                <a:gd name="T55" fmla="*/ 1 h 602"/>
                <a:gd name="T56" fmla="*/ 1 w 138"/>
                <a:gd name="T57" fmla="*/ 1 h 602"/>
                <a:gd name="T58" fmla="*/ 1 w 138"/>
                <a:gd name="T59" fmla="*/ 1 h 602"/>
                <a:gd name="T60" fmla="*/ 1 w 138"/>
                <a:gd name="T61" fmla="*/ 1 h 602"/>
                <a:gd name="T62" fmla="*/ 1 w 138"/>
                <a:gd name="T63" fmla="*/ 1 h 602"/>
                <a:gd name="T64" fmla="*/ 1 w 138"/>
                <a:gd name="T65" fmla="*/ 1 h 602"/>
                <a:gd name="T66" fmla="*/ 1 w 138"/>
                <a:gd name="T67" fmla="*/ 1 h 602"/>
                <a:gd name="T68" fmla="*/ 1 w 138"/>
                <a:gd name="T69" fmla="*/ 1 h 602"/>
                <a:gd name="T70" fmla="*/ 1 w 138"/>
                <a:gd name="T71" fmla="*/ 1 h 602"/>
                <a:gd name="T72" fmla="*/ 1 w 138"/>
                <a:gd name="T73" fmla="*/ 1 h 602"/>
                <a:gd name="T74" fmla="*/ 1 w 138"/>
                <a:gd name="T75" fmla="*/ 1 h 602"/>
                <a:gd name="T76" fmla="*/ 1 w 138"/>
                <a:gd name="T77" fmla="*/ 1 h 602"/>
                <a:gd name="T78" fmla="*/ 1 w 138"/>
                <a:gd name="T79" fmla="*/ 1 h 602"/>
                <a:gd name="T80" fmla="*/ 1 w 138"/>
                <a:gd name="T81" fmla="*/ 1 h 602"/>
                <a:gd name="T82" fmla="*/ 1 w 138"/>
                <a:gd name="T83" fmla="*/ 1 h 602"/>
                <a:gd name="T84" fmla="*/ 1 w 138"/>
                <a:gd name="T85" fmla="*/ 1 h 602"/>
                <a:gd name="T86" fmla="*/ 1 w 138"/>
                <a:gd name="T87" fmla="*/ 1 h 602"/>
                <a:gd name="T88" fmla="*/ 1 w 138"/>
                <a:gd name="T89" fmla="*/ 1 h 602"/>
                <a:gd name="T90" fmla="*/ 1 w 138"/>
                <a:gd name="T91" fmla="*/ 1 h 602"/>
                <a:gd name="T92" fmla="*/ 1 w 138"/>
                <a:gd name="T93" fmla="*/ 1 h 602"/>
                <a:gd name="T94" fmla="*/ 1 w 138"/>
                <a:gd name="T95" fmla="*/ 1 h 602"/>
                <a:gd name="T96" fmla="*/ 1 w 138"/>
                <a:gd name="T97" fmla="*/ 1 h 602"/>
                <a:gd name="T98" fmla="*/ 1 w 138"/>
                <a:gd name="T99" fmla="*/ 1 h 602"/>
                <a:gd name="T100" fmla="*/ 1 w 138"/>
                <a:gd name="T101" fmla="*/ 1 h 602"/>
                <a:gd name="T102" fmla="*/ 1 w 138"/>
                <a:gd name="T103" fmla="*/ 1 h 6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8"/>
                <a:gd name="T157" fmla="*/ 0 h 602"/>
                <a:gd name="T158" fmla="*/ 138 w 138"/>
                <a:gd name="T159" fmla="*/ 602 h 60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8" h="602">
                  <a:moveTo>
                    <a:pt x="137" y="162"/>
                  </a:moveTo>
                  <a:lnTo>
                    <a:pt x="137" y="156"/>
                  </a:lnTo>
                  <a:lnTo>
                    <a:pt x="137" y="147"/>
                  </a:lnTo>
                  <a:lnTo>
                    <a:pt x="137" y="139"/>
                  </a:lnTo>
                  <a:lnTo>
                    <a:pt x="137" y="133"/>
                  </a:lnTo>
                  <a:lnTo>
                    <a:pt x="138" y="129"/>
                  </a:lnTo>
                  <a:lnTo>
                    <a:pt x="138" y="123"/>
                  </a:lnTo>
                  <a:lnTo>
                    <a:pt x="137" y="117"/>
                  </a:lnTo>
                  <a:lnTo>
                    <a:pt x="135" y="111"/>
                  </a:lnTo>
                  <a:lnTo>
                    <a:pt x="133" y="87"/>
                  </a:lnTo>
                  <a:lnTo>
                    <a:pt x="129" y="51"/>
                  </a:lnTo>
                  <a:lnTo>
                    <a:pt x="125" y="17"/>
                  </a:lnTo>
                  <a:lnTo>
                    <a:pt x="123" y="0"/>
                  </a:lnTo>
                  <a:lnTo>
                    <a:pt x="120" y="12"/>
                  </a:lnTo>
                  <a:lnTo>
                    <a:pt x="114" y="34"/>
                  </a:lnTo>
                  <a:lnTo>
                    <a:pt x="107" y="56"/>
                  </a:lnTo>
                  <a:lnTo>
                    <a:pt x="104" y="68"/>
                  </a:lnTo>
                  <a:lnTo>
                    <a:pt x="101" y="72"/>
                  </a:lnTo>
                  <a:lnTo>
                    <a:pt x="99" y="77"/>
                  </a:lnTo>
                  <a:lnTo>
                    <a:pt x="96" y="80"/>
                  </a:lnTo>
                  <a:lnTo>
                    <a:pt x="89" y="80"/>
                  </a:lnTo>
                  <a:lnTo>
                    <a:pt x="83" y="80"/>
                  </a:lnTo>
                  <a:lnTo>
                    <a:pt x="73" y="80"/>
                  </a:lnTo>
                  <a:lnTo>
                    <a:pt x="61" y="81"/>
                  </a:lnTo>
                  <a:lnTo>
                    <a:pt x="49" y="82"/>
                  </a:lnTo>
                  <a:lnTo>
                    <a:pt x="35" y="84"/>
                  </a:lnTo>
                  <a:lnTo>
                    <a:pt x="21" y="85"/>
                  </a:lnTo>
                  <a:lnTo>
                    <a:pt x="9" y="86"/>
                  </a:lnTo>
                  <a:lnTo>
                    <a:pt x="0" y="87"/>
                  </a:lnTo>
                  <a:lnTo>
                    <a:pt x="3" y="101"/>
                  </a:lnTo>
                  <a:lnTo>
                    <a:pt x="6" y="119"/>
                  </a:lnTo>
                  <a:lnTo>
                    <a:pt x="9" y="137"/>
                  </a:lnTo>
                  <a:lnTo>
                    <a:pt x="12" y="147"/>
                  </a:lnTo>
                  <a:lnTo>
                    <a:pt x="13" y="152"/>
                  </a:lnTo>
                  <a:lnTo>
                    <a:pt x="14" y="156"/>
                  </a:lnTo>
                  <a:lnTo>
                    <a:pt x="15" y="161"/>
                  </a:lnTo>
                  <a:lnTo>
                    <a:pt x="15" y="165"/>
                  </a:lnTo>
                  <a:lnTo>
                    <a:pt x="15" y="178"/>
                  </a:lnTo>
                  <a:lnTo>
                    <a:pt x="15" y="202"/>
                  </a:lnTo>
                  <a:lnTo>
                    <a:pt x="14" y="226"/>
                  </a:lnTo>
                  <a:lnTo>
                    <a:pt x="14" y="242"/>
                  </a:lnTo>
                  <a:lnTo>
                    <a:pt x="14" y="254"/>
                  </a:lnTo>
                  <a:lnTo>
                    <a:pt x="15" y="269"/>
                  </a:lnTo>
                  <a:lnTo>
                    <a:pt x="15" y="283"/>
                  </a:lnTo>
                  <a:lnTo>
                    <a:pt x="15" y="292"/>
                  </a:lnTo>
                  <a:lnTo>
                    <a:pt x="15" y="298"/>
                  </a:lnTo>
                  <a:lnTo>
                    <a:pt x="14" y="303"/>
                  </a:lnTo>
                  <a:lnTo>
                    <a:pt x="14" y="310"/>
                  </a:lnTo>
                  <a:lnTo>
                    <a:pt x="14" y="316"/>
                  </a:lnTo>
                  <a:lnTo>
                    <a:pt x="14" y="324"/>
                  </a:lnTo>
                  <a:lnTo>
                    <a:pt x="14" y="337"/>
                  </a:lnTo>
                  <a:lnTo>
                    <a:pt x="15" y="352"/>
                  </a:lnTo>
                  <a:lnTo>
                    <a:pt x="16" y="364"/>
                  </a:lnTo>
                  <a:lnTo>
                    <a:pt x="20" y="384"/>
                  </a:lnTo>
                  <a:lnTo>
                    <a:pt x="26" y="413"/>
                  </a:lnTo>
                  <a:lnTo>
                    <a:pt x="29" y="443"/>
                  </a:lnTo>
                  <a:lnTo>
                    <a:pt x="30" y="463"/>
                  </a:lnTo>
                  <a:lnTo>
                    <a:pt x="30" y="489"/>
                  </a:lnTo>
                  <a:lnTo>
                    <a:pt x="30" y="529"/>
                  </a:lnTo>
                  <a:lnTo>
                    <a:pt x="31" y="569"/>
                  </a:lnTo>
                  <a:lnTo>
                    <a:pt x="31" y="592"/>
                  </a:lnTo>
                  <a:lnTo>
                    <a:pt x="32" y="593"/>
                  </a:lnTo>
                  <a:lnTo>
                    <a:pt x="35" y="593"/>
                  </a:lnTo>
                  <a:lnTo>
                    <a:pt x="36" y="595"/>
                  </a:lnTo>
                  <a:lnTo>
                    <a:pt x="37" y="596"/>
                  </a:lnTo>
                  <a:lnTo>
                    <a:pt x="43" y="598"/>
                  </a:lnTo>
                  <a:lnTo>
                    <a:pt x="50" y="599"/>
                  </a:lnTo>
                  <a:lnTo>
                    <a:pt x="58" y="600"/>
                  </a:lnTo>
                  <a:lnTo>
                    <a:pt x="66" y="602"/>
                  </a:lnTo>
                  <a:lnTo>
                    <a:pt x="74" y="602"/>
                  </a:lnTo>
                  <a:lnTo>
                    <a:pt x="83" y="602"/>
                  </a:lnTo>
                  <a:lnTo>
                    <a:pt x="91" y="602"/>
                  </a:lnTo>
                  <a:lnTo>
                    <a:pt x="99" y="602"/>
                  </a:lnTo>
                  <a:lnTo>
                    <a:pt x="104" y="602"/>
                  </a:lnTo>
                  <a:lnTo>
                    <a:pt x="107" y="602"/>
                  </a:lnTo>
                  <a:lnTo>
                    <a:pt x="112" y="602"/>
                  </a:lnTo>
                  <a:lnTo>
                    <a:pt x="115" y="600"/>
                  </a:lnTo>
                  <a:lnTo>
                    <a:pt x="115" y="576"/>
                  </a:lnTo>
                  <a:lnTo>
                    <a:pt x="114" y="543"/>
                  </a:lnTo>
                  <a:lnTo>
                    <a:pt x="113" y="512"/>
                  </a:lnTo>
                  <a:lnTo>
                    <a:pt x="114" y="489"/>
                  </a:lnTo>
                  <a:lnTo>
                    <a:pt x="115" y="457"/>
                  </a:lnTo>
                  <a:lnTo>
                    <a:pt x="115" y="405"/>
                  </a:lnTo>
                  <a:lnTo>
                    <a:pt x="116" y="355"/>
                  </a:lnTo>
                  <a:lnTo>
                    <a:pt x="116" y="330"/>
                  </a:lnTo>
                  <a:lnTo>
                    <a:pt x="118" y="324"/>
                  </a:lnTo>
                  <a:lnTo>
                    <a:pt x="118" y="320"/>
                  </a:lnTo>
                  <a:lnTo>
                    <a:pt x="116" y="314"/>
                  </a:lnTo>
                  <a:lnTo>
                    <a:pt x="115" y="310"/>
                  </a:lnTo>
                  <a:lnTo>
                    <a:pt x="114" y="306"/>
                  </a:lnTo>
                  <a:lnTo>
                    <a:pt x="114" y="301"/>
                  </a:lnTo>
                  <a:lnTo>
                    <a:pt x="114" y="295"/>
                  </a:lnTo>
                  <a:lnTo>
                    <a:pt x="115" y="290"/>
                  </a:lnTo>
                  <a:lnTo>
                    <a:pt x="118" y="280"/>
                  </a:lnTo>
                  <a:lnTo>
                    <a:pt x="120" y="265"/>
                  </a:lnTo>
                  <a:lnTo>
                    <a:pt x="122" y="251"/>
                  </a:lnTo>
                  <a:lnTo>
                    <a:pt x="123" y="239"/>
                  </a:lnTo>
                  <a:lnTo>
                    <a:pt x="123" y="230"/>
                  </a:lnTo>
                  <a:lnTo>
                    <a:pt x="123" y="219"/>
                  </a:lnTo>
                  <a:lnTo>
                    <a:pt x="123" y="210"/>
                  </a:lnTo>
                  <a:lnTo>
                    <a:pt x="123" y="203"/>
                  </a:lnTo>
                  <a:lnTo>
                    <a:pt x="123" y="193"/>
                  </a:lnTo>
                  <a:lnTo>
                    <a:pt x="127" y="181"/>
                  </a:lnTo>
                  <a:lnTo>
                    <a:pt x="131" y="170"/>
                  </a:lnTo>
                  <a:lnTo>
                    <a:pt x="137" y="16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1" name="Freeform 214"/>
            <p:cNvSpPr>
              <a:spLocks/>
            </p:cNvSpPr>
            <p:nvPr/>
          </p:nvSpPr>
          <p:spPr bwMode="auto">
            <a:xfrm>
              <a:off x="5382" y="2754"/>
              <a:ext cx="204" cy="299"/>
            </a:xfrm>
            <a:custGeom>
              <a:avLst/>
              <a:gdLst>
                <a:gd name="T0" fmla="*/ 1 w 408"/>
                <a:gd name="T1" fmla="*/ 1 h 596"/>
                <a:gd name="T2" fmla="*/ 1 w 408"/>
                <a:gd name="T3" fmla="*/ 1 h 596"/>
                <a:gd name="T4" fmla="*/ 1 w 408"/>
                <a:gd name="T5" fmla="*/ 1 h 596"/>
                <a:gd name="T6" fmla="*/ 1 w 408"/>
                <a:gd name="T7" fmla="*/ 1 h 596"/>
                <a:gd name="T8" fmla="*/ 1 w 408"/>
                <a:gd name="T9" fmla="*/ 1 h 596"/>
                <a:gd name="T10" fmla="*/ 1 w 408"/>
                <a:gd name="T11" fmla="*/ 1 h 596"/>
                <a:gd name="T12" fmla="*/ 1 w 408"/>
                <a:gd name="T13" fmla="*/ 1 h 596"/>
                <a:gd name="T14" fmla="*/ 1 w 408"/>
                <a:gd name="T15" fmla="*/ 1 h 596"/>
                <a:gd name="T16" fmla="*/ 1 w 408"/>
                <a:gd name="T17" fmla="*/ 1 h 596"/>
                <a:gd name="T18" fmla="*/ 1 w 408"/>
                <a:gd name="T19" fmla="*/ 1 h 596"/>
                <a:gd name="T20" fmla="*/ 1 w 408"/>
                <a:gd name="T21" fmla="*/ 1 h 596"/>
                <a:gd name="T22" fmla="*/ 1 w 408"/>
                <a:gd name="T23" fmla="*/ 1 h 596"/>
                <a:gd name="T24" fmla="*/ 1 w 408"/>
                <a:gd name="T25" fmla="*/ 0 h 596"/>
                <a:gd name="T26" fmla="*/ 1 w 408"/>
                <a:gd name="T27" fmla="*/ 1 h 596"/>
                <a:gd name="T28" fmla="*/ 1 w 408"/>
                <a:gd name="T29" fmla="*/ 1 h 596"/>
                <a:gd name="T30" fmla="*/ 1 w 408"/>
                <a:gd name="T31" fmla="*/ 1 h 596"/>
                <a:gd name="T32" fmla="*/ 1 w 408"/>
                <a:gd name="T33" fmla="*/ 1 h 596"/>
                <a:gd name="T34" fmla="*/ 1 w 408"/>
                <a:gd name="T35" fmla="*/ 1 h 596"/>
                <a:gd name="T36" fmla="*/ 1 w 408"/>
                <a:gd name="T37" fmla="*/ 1 h 596"/>
                <a:gd name="T38" fmla="*/ 1 w 408"/>
                <a:gd name="T39" fmla="*/ 1 h 596"/>
                <a:gd name="T40" fmla="*/ 1 w 408"/>
                <a:gd name="T41" fmla="*/ 1 h 596"/>
                <a:gd name="T42" fmla="*/ 1 w 408"/>
                <a:gd name="T43" fmla="*/ 1 h 596"/>
                <a:gd name="T44" fmla="*/ 1 w 408"/>
                <a:gd name="T45" fmla="*/ 1 h 596"/>
                <a:gd name="T46" fmla="*/ 1 w 408"/>
                <a:gd name="T47" fmla="*/ 1 h 596"/>
                <a:gd name="T48" fmla="*/ 1 w 408"/>
                <a:gd name="T49" fmla="*/ 1 h 596"/>
                <a:gd name="T50" fmla="*/ 1 w 408"/>
                <a:gd name="T51" fmla="*/ 1 h 596"/>
                <a:gd name="T52" fmla="*/ 1 w 408"/>
                <a:gd name="T53" fmla="*/ 1 h 596"/>
                <a:gd name="T54" fmla="*/ 1 w 408"/>
                <a:gd name="T55" fmla="*/ 1 h 596"/>
                <a:gd name="T56" fmla="*/ 1 w 408"/>
                <a:gd name="T57" fmla="*/ 1 h 596"/>
                <a:gd name="T58" fmla="*/ 1 w 408"/>
                <a:gd name="T59" fmla="*/ 1 h 596"/>
                <a:gd name="T60" fmla="*/ 1 w 408"/>
                <a:gd name="T61" fmla="*/ 1 h 596"/>
                <a:gd name="T62" fmla="*/ 1 w 408"/>
                <a:gd name="T63" fmla="*/ 1 h 596"/>
                <a:gd name="T64" fmla="*/ 1 w 408"/>
                <a:gd name="T65" fmla="*/ 1 h 596"/>
                <a:gd name="T66" fmla="*/ 1 w 408"/>
                <a:gd name="T67" fmla="*/ 1 h 596"/>
                <a:gd name="T68" fmla="*/ 1 w 408"/>
                <a:gd name="T69" fmla="*/ 1 h 596"/>
                <a:gd name="T70" fmla="*/ 1 w 408"/>
                <a:gd name="T71" fmla="*/ 1 h 596"/>
                <a:gd name="T72" fmla="*/ 0 w 408"/>
                <a:gd name="T73" fmla="*/ 1 h 596"/>
                <a:gd name="T74" fmla="*/ 1 w 408"/>
                <a:gd name="T75" fmla="*/ 1 h 596"/>
                <a:gd name="T76" fmla="*/ 1 w 408"/>
                <a:gd name="T77" fmla="*/ 1 h 596"/>
                <a:gd name="T78" fmla="*/ 1 w 408"/>
                <a:gd name="T79" fmla="*/ 1 h 596"/>
                <a:gd name="T80" fmla="*/ 1 w 408"/>
                <a:gd name="T81" fmla="*/ 1 h 596"/>
                <a:gd name="T82" fmla="*/ 1 w 408"/>
                <a:gd name="T83" fmla="*/ 1 h 596"/>
                <a:gd name="T84" fmla="*/ 1 w 408"/>
                <a:gd name="T85" fmla="*/ 1 h 596"/>
                <a:gd name="T86" fmla="*/ 1 w 408"/>
                <a:gd name="T87" fmla="*/ 1 h 596"/>
                <a:gd name="T88" fmla="*/ 1 w 408"/>
                <a:gd name="T89" fmla="*/ 1 h 596"/>
                <a:gd name="T90" fmla="*/ 1 w 408"/>
                <a:gd name="T91" fmla="*/ 1 h 596"/>
                <a:gd name="T92" fmla="*/ 1 w 408"/>
                <a:gd name="T93" fmla="*/ 1 h 596"/>
                <a:gd name="T94" fmla="*/ 1 w 408"/>
                <a:gd name="T95" fmla="*/ 1 h 596"/>
                <a:gd name="T96" fmla="*/ 1 w 408"/>
                <a:gd name="T97" fmla="*/ 1 h 596"/>
                <a:gd name="T98" fmla="*/ 1 w 408"/>
                <a:gd name="T99" fmla="*/ 1 h 596"/>
                <a:gd name="T100" fmla="*/ 1 w 408"/>
                <a:gd name="T101" fmla="*/ 1 h 596"/>
                <a:gd name="T102" fmla="*/ 1 w 408"/>
                <a:gd name="T103" fmla="*/ 1 h 596"/>
                <a:gd name="T104" fmla="*/ 1 w 408"/>
                <a:gd name="T105" fmla="*/ 1 h 596"/>
                <a:gd name="T106" fmla="*/ 1 w 408"/>
                <a:gd name="T107" fmla="*/ 1 h 596"/>
                <a:gd name="T108" fmla="*/ 1 w 408"/>
                <a:gd name="T109" fmla="*/ 1 h 596"/>
                <a:gd name="T110" fmla="*/ 1 w 408"/>
                <a:gd name="T111" fmla="*/ 1 h 596"/>
                <a:gd name="T112" fmla="*/ 1 w 408"/>
                <a:gd name="T113" fmla="*/ 1 h 596"/>
                <a:gd name="T114" fmla="*/ 1 w 408"/>
                <a:gd name="T115" fmla="*/ 1 h 596"/>
                <a:gd name="T116" fmla="*/ 1 w 408"/>
                <a:gd name="T117" fmla="*/ 1 h 596"/>
                <a:gd name="T118" fmla="*/ 1 w 408"/>
                <a:gd name="T119" fmla="*/ 1 h 596"/>
                <a:gd name="T120" fmla="*/ 1 w 408"/>
                <a:gd name="T121" fmla="*/ 1 h 59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8"/>
                <a:gd name="T184" fmla="*/ 0 h 596"/>
                <a:gd name="T185" fmla="*/ 408 w 408"/>
                <a:gd name="T186" fmla="*/ 596 h 59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8" h="596">
                  <a:moveTo>
                    <a:pt x="373" y="314"/>
                  </a:moveTo>
                  <a:lnTo>
                    <a:pt x="374" y="301"/>
                  </a:lnTo>
                  <a:lnTo>
                    <a:pt x="376" y="282"/>
                  </a:lnTo>
                  <a:lnTo>
                    <a:pt x="379" y="255"/>
                  </a:lnTo>
                  <a:lnTo>
                    <a:pt x="382" y="225"/>
                  </a:lnTo>
                  <a:lnTo>
                    <a:pt x="389" y="168"/>
                  </a:lnTo>
                  <a:lnTo>
                    <a:pt x="397" y="113"/>
                  </a:lnTo>
                  <a:lnTo>
                    <a:pt x="403" y="69"/>
                  </a:lnTo>
                  <a:lnTo>
                    <a:pt x="408" y="45"/>
                  </a:lnTo>
                  <a:lnTo>
                    <a:pt x="405" y="42"/>
                  </a:lnTo>
                  <a:lnTo>
                    <a:pt x="402" y="40"/>
                  </a:lnTo>
                  <a:lnTo>
                    <a:pt x="397" y="37"/>
                  </a:lnTo>
                  <a:lnTo>
                    <a:pt x="393" y="34"/>
                  </a:lnTo>
                  <a:lnTo>
                    <a:pt x="388" y="33"/>
                  </a:lnTo>
                  <a:lnTo>
                    <a:pt x="382" y="31"/>
                  </a:lnTo>
                  <a:lnTo>
                    <a:pt x="377" y="30"/>
                  </a:lnTo>
                  <a:lnTo>
                    <a:pt x="371" y="29"/>
                  </a:lnTo>
                  <a:lnTo>
                    <a:pt x="365" y="28"/>
                  </a:lnTo>
                  <a:lnTo>
                    <a:pt x="358" y="26"/>
                  </a:lnTo>
                  <a:lnTo>
                    <a:pt x="351" y="24"/>
                  </a:lnTo>
                  <a:lnTo>
                    <a:pt x="343" y="23"/>
                  </a:lnTo>
                  <a:lnTo>
                    <a:pt x="335" y="21"/>
                  </a:lnTo>
                  <a:lnTo>
                    <a:pt x="327" y="19"/>
                  </a:lnTo>
                  <a:lnTo>
                    <a:pt x="319" y="18"/>
                  </a:lnTo>
                  <a:lnTo>
                    <a:pt x="311" y="18"/>
                  </a:lnTo>
                  <a:lnTo>
                    <a:pt x="309" y="18"/>
                  </a:lnTo>
                  <a:lnTo>
                    <a:pt x="306" y="18"/>
                  </a:lnTo>
                  <a:lnTo>
                    <a:pt x="304" y="18"/>
                  </a:lnTo>
                  <a:lnTo>
                    <a:pt x="302" y="19"/>
                  </a:lnTo>
                  <a:lnTo>
                    <a:pt x="297" y="16"/>
                  </a:lnTo>
                  <a:lnTo>
                    <a:pt x="292" y="13"/>
                  </a:lnTo>
                  <a:lnTo>
                    <a:pt x="287" y="11"/>
                  </a:lnTo>
                  <a:lnTo>
                    <a:pt x="282" y="10"/>
                  </a:lnTo>
                  <a:lnTo>
                    <a:pt x="279" y="9"/>
                  </a:lnTo>
                  <a:lnTo>
                    <a:pt x="275" y="7"/>
                  </a:lnTo>
                  <a:lnTo>
                    <a:pt x="272" y="4"/>
                  </a:lnTo>
                  <a:lnTo>
                    <a:pt x="270" y="2"/>
                  </a:lnTo>
                  <a:lnTo>
                    <a:pt x="267" y="1"/>
                  </a:lnTo>
                  <a:lnTo>
                    <a:pt x="264" y="0"/>
                  </a:lnTo>
                  <a:lnTo>
                    <a:pt x="262" y="0"/>
                  </a:lnTo>
                  <a:lnTo>
                    <a:pt x="258" y="0"/>
                  </a:lnTo>
                  <a:lnTo>
                    <a:pt x="266" y="23"/>
                  </a:lnTo>
                  <a:lnTo>
                    <a:pt x="270" y="46"/>
                  </a:lnTo>
                  <a:lnTo>
                    <a:pt x="267" y="67"/>
                  </a:lnTo>
                  <a:lnTo>
                    <a:pt x="264" y="85"/>
                  </a:lnTo>
                  <a:lnTo>
                    <a:pt x="260" y="98"/>
                  </a:lnTo>
                  <a:lnTo>
                    <a:pt x="256" y="117"/>
                  </a:lnTo>
                  <a:lnTo>
                    <a:pt x="250" y="141"/>
                  </a:lnTo>
                  <a:lnTo>
                    <a:pt x="244" y="167"/>
                  </a:lnTo>
                  <a:lnTo>
                    <a:pt x="239" y="193"/>
                  </a:lnTo>
                  <a:lnTo>
                    <a:pt x="233" y="215"/>
                  </a:lnTo>
                  <a:lnTo>
                    <a:pt x="229" y="232"/>
                  </a:lnTo>
                  <a:lnTo>
                    <a:pt x="227" y="240"/>
                  </a:lnTo>
                  <a:lnTo>
                    <a:pt x="224" y="250"/>
                  </a:lnTo>
                  <a:lnTo>
                    <a:pt x="220" y="261"/>
                  </a:lnTo>
                  <a:lnTo>
                    <a:pt x="217" y="272"/>
                  </a:lnTo>
                  <a:lnTo>
                    <a:pt x="212" y="280"/>
                  </a:lnTo>
                  <a:lnTo>
                    <a:pt x="204" y="263"/>
                  </a:lnTo>
                  <a:lnTo>
                    <a:pt x="197" y="247"/>
                  </a:lnTo>
                  <a:lnTo>
                    <a:pt x="191" y="231"/>
                  </a:lnTo>
                  <a:lnTo>
                    <a:pt x="186" y="216"/>
                  </a:lnTo>
                  <a:lnTo>
                    <a:pt x="182" y="202"/>
                  </a:lnTo>
                  <a:lnTo>
                    <a:pt x="179" y="191"/>
                  </a:lnTo>
                  <a:lnTo>
                    <a:pt x="178" y="181"/>
                  </a:lnTo>
                  <a:lnTo>
                    <a:pt x="176" y="174"/>
                  </a:lnTo>
                  <a:lnTo>
                    <a:pt x="175" y="154"/>
                  </a:lnTo>
                  <a:lnTo>
                    <a:pt x="173" y="130"/>
                  </a:lnTo>
                  <a:lnTo>
                    <a:pt x="170" y="106"/>
                  </a:lnTo>
                  <a:lnTo>
                    <a:pt x="166" y="90"/>
                  </a:lnTo>
                  <a:lnTo>
                    <a:pt x="165" y="79"/>
                  </a:lnTo>
                  <a:lnTo>
                    <a:pt x="163" y="67"/>
                  </a:lnTo>
                  <a:lnTo>
                    <a:pt x="161" y="54"/>
                  </a:lnTo>
                  <a:lnTo>
                    <a:pt x="160" y="47"/>
                  </a:lnTo>
                  <a:lnTo>
                    <a:pt x="153" y="44"/>
                  </a:lnTo>
                  <a:lnTo>
                    <a:pt x="148" y="40"/>
                  </a:lnTo>
                  <a:lnTo>
                    <a:pt x="143" y="37"/>
                  </a:lnTo>
                  <a:lnTo>
                    <a:pt x="142" y="34"/>
                  </a:lnTo>
                  <a:lnTo>
                    <a:pt x="138" y="34"/>
                  </a:lnTo>
                  <a:lnTo>
                    <a:pt x="137" y="33"/>
                  </a:lnTo>
                  <a:lnTo>
                    <a:pt x="135" y="33"/>
                  </a:lnTo>
                  <a:lnTo>
                    <a:pt x="132" y="33"/>
                  </a:lnTo>
                  <a:lnTo>
                    <a:pt x="128" y="36"/>
                  </a:lnTo>
                  <a:lnTo>
                    <a:pt x="122" y="38"/>
                  </a:lnTo>
                  <a:lnTo>
                    <a:pt x="117" y="40"/>
                  </a:lnTo>
                  <a:lnTo>
                    <a:pt x="110" y="42"/>
                  </a:lnTo>
                  <a:lnTo>
                    <a:pt x="103" y="45"/>
                  </a:lnTo>
                  <a:lnTo>
                    <a:pt x="96" y="47"/>
                  </a:lnTo>
                  <a:lnTo>
                    <a:pt x="88" y="49"/>
                  </a:lnTo>
                  <a:lnTo>
                    <a:pt x="81" y="53"/>
                  </a:lnTo>
                  <a:lnTo>
                    <a:pt x="74" y="55"/>
                  </a:lnTo>
                  <a:lnTo>
                    <a:pt x="68" y="59"/>
                  </a:lnTo>
                  <a:lnTo>
                    <a:pt x="63" y="62"/>
                  </a:lnTo>
                  <a:lnTo>
                    <a:pt x="58" y="65"/>
                  </a:lnTo>
                  <a:lnTo>
                    <a:pt x="53" y="69"/>
                  </a:lnTo>
                  <a:lnTo>
                    <a:pt x="49" y="74"/>
                  </a:lnTo>
                  <a:lnTo>
                    <a:pt x="45" y="78"/>
                  </a:lnTo>
                  <a:lnTo>
                    <a:pt x="43" y="84"/>
                  </a:lnTo>
                  <a:lnTo>
                    <a:pt x="35" y="110"/>
                  </a:lnTo>
                  <a:lnTo>
                    <a:pt x="30" y="138"/>
                  </a:lnTo>
                  <a:lnTo>
                    <a:pt x="27" y="160"/>
                  </a:lnTo>
                  <a:lnTo>
                    <a:pt x="25" y="173"/>
                  </a:lnTo>
                  <a:lnTo>
                    <a:pt x="22" y="196"/>
                  </a:lnTo>
                  <a:lnTo>
                    <a:pt x="18" y="238"/>
                  </a:lnTo>
                  <a:lnTo>
                    <a:pt x="12" y="282"/>
                  </a:lnTo>
                  <a:lnTo>
                    <a:pt x="10" y="304"/>
                  </a:lnTo>
                  <a:lnTo>
                    <a:pt x="8" y="312"/>
                  </a:lnTo>
                  <a:lnTo>
                    <a:pt x="7" y="322"/>
                  </a:lnTo>
                  <a:lnTo>
                    <a:pt x="5" y="333"/>
                  </a:lnTo>
                  <a:lnTo>
                    <a:pt x="4" y="342"/>
                  </a:lnTo>
                  <a:lnTo>
                    <a:pt x="2" y="357"/>
                  </a:lnTo>
                  <a:lnTo>
                    <a:pt x="0" y="382"/>
                  </a:lnTo>
                  <a:lnTo>
                    <a:pt x="0" y="412"/>
                  </a:lnTo>
                  <a:lnTo>
                    <a:pt x="2" y="437"/>
                  </a:lnTo>
                  <a:lnTo>
                    <a:pt x="4" y="466"/>
                  </a:lnTo>
                  <a:lnTo>
                    <a:pt x="5" y="505"/>
                  </a:lnTo>
                  <a:lnTo>
                    <a:pt x="7" y="542"/>
                  </a:lnTo>
                  <a:lnTo>
                    <a:pt x="7" y="563"/>
                  </a:lnTo>
                  <a:lnTo>
                    <a:pt x="14" y="560"/>
                  </a:lnTo>
                  <a:lnTo>
                    <a:pt x="22" y="557"/>
                  </a:lnTo>
                  <a:lnTo>
                    <a:pt x="30" y="556"/>
                  </a:lnTo>
                  <a:lnTo>
                    <a:pt x="35" y="555"/>
                  </a:lnTo>
                  <a:lnTo>
                    <a:pt x="37" y="555"/>
                  </a:lnTo>
                  <a:lnTo>
                    <a:pt x="42" y="556"/>
                  </a:lnTo>
                  <a:lnTo>
                    <a:pt x="46" y="557"/>
                  </a:lnTo>
                  <a:lnTo>
                    <a:pt x="52" y="558"/>
                  </a:lnTo>
                  <a:lnTo>
                    <a:pt x="57" y="560"/>
                  </a:lnTo>
                  <a:lnTo>
                    <a:pt x="61" y="563"/>
                  </a:lnTo>
                  <a:lnTo>
                    <a:pt x="66" y="565"/>
                  </a:lnTo>
                  <a:lnTo>
                    <a:pt x="69" y="567"/>
                  </a:lnTo>
                  <a:lnTo>
                    <a:pt x="71" y="572"/>
                  </a:lnTo>
                  <a:lnTo>
                    <a:pt x="72" y="577"/>
                  </a:lnTo>
                  <a:lnTo>
                    <a:pt x="74" y="581"/>
                  </a:lnTo>
                  <a:lnTo>
                    <a:pt x="74" y="586"/>
                  </a:lnTo>
                  <a:lnTo>
                    <a:pt x="76" y="588"/>
                  </a:lnTo>
                  <a:lnTo>
                    <a:pt x="79" y="590"/>
                  </a:lnTo>
                  <a:lnTo>
                    <a:pt x="81" y="594"/>
                  </a:lnTo>
                  <a:lnTo>
                    <a:pt x="83" y="596"/>
                  </a:lnTo>
                  <a:lnTo>
                    <a:pt x="92" y="595"/>
                  </a:lnTo>
                  <a:lnTo>
                    <a:pt x="104" y="594"/>
                  </a:lnTo>
                  <a:lnTo>
                    <a:pt x="118" y="593"/>
                  </a:lnTo>
                  <a:lnTo>
                    <a:pt x="132" y="591"/>
                  </a:lnTo>
                  <a:lnTo>
                    <a:pt x="144" y="590"/>
                  </a:lnTo>
                  <a:lnTo>
                    <a:pt x="156" y="589"/>
                  </a:lnTo>
                  <a:lnTo>
                    <a:pt x="166" y="589"/>
                  </a:lnTo>
                  <a:lnTo>
                    <a:pt x="172" y="589"/>
                  </a:lnTo>
                  <a:lnTo>
                    <a:pt x="179" y="589"/>
                  </a:lnTo>
                  <a:lnTo>
                    <a:pt x="182" y="586"/>
                  </a:lnTo>
                  <a:lnTo>
                    <a:pt x="184" y="581"/>
                  </a:lnTo>
                  <a:lnTo>
                    <a:pt x="187" y="577"/>
                  </a:lnTo>
                  <a:lnTo>
                    <a:pt x="190" y="565"/>
                  </a:lnTo>
                  <a:lnTo>
                    <a:pt x="197" y="543"/>
                  </a:lnTo>
                  <a:lnTo>
                    <a:pt x="203" y="521"/>
                  </a:lnTo>
                  <a:lnTo>
                    <a:pt x="206" y="509"/>
                  </a:lnTo>
                  <a:lnTo>
                    <a:pt x="210" y="518"/>
                  </a:lnTo>
                  <a:lnTo>
                    <a:pt x="216" y="532"/>
                  </a:lnTo>
                  <a:lnTo>
                    <a:pt x="222" y="545"/>
                  </a:lnTo>
                  <a:lnTo>
                    <a:pt x="232" y="555"/>
                  </a:lnTo>
                  <a:lnTo>
                    <a:pt x="237" y="552"/>
                  </a:lnTo>
                  <a:lnTo>
                    <a:pt x="244" y="549"/>
                  </a:lnTo>
                  <a:lnTo>
                    <a:pt x="254" y="543"/>
                  </a:lnTo>
                  <a:lnTo>
                    <a:pt x="263" y="539"/>
                  </a:lnTo>
                  <a:lnTo>
                    <a:pt x="272" y="534"/>
                  </a:lnTo>
                  <a:lnTo>
                    <a:pt x="280" y="529"/>
                  </a:lnTo>
                  <a:lnTo>
                    <a:pt x="288" y="526"/>
                  </a:lnTo>
                  <a:lnTo>
                    <a:pt x="293" y="524"/>
                  </a:lnTo>
                  <a:lnTo>
                    <a:pt x="301" y="521"/>
                  </a:lnTo>
                  <a:lnTo>
                    <a:pt x="308" y="520"/>
                  </a:lnTo>
                  <a:lnTo>
                    <a:pt x="313" y="520"/>
                  </a:lnTo>
                  <a:lnTo>
                    <a:pt x="319" y="522"/>
                  </a:lnTo>
                  <a:lnTo>
                    <a:pt x="323" y="524"/>
                  </a:lnTo>
                  <a:lnTo>
                    <a:pt x="328" y="524"/>
                  </a:lnTo>
                  <a:lnTo>
                    <a:pt x="334" y="525"/>
                  </a:lnTo>
                  <a:lnTo>
                    <a:pt x="341" y="525"/>
                  </a:lnTo>
                  <a:lnTo>
                    <a:pt x="347" y="525"/>
                  </a:lnTo>
                  <a:lnTo>
                    <a:pt x="354" y="525"/>
                  </a:lnTo>
                  <a:lnTo>
                    <a:pt x="358" y="525"/>
                  </a:lnTo>
                  <a:lnTo>
                    <a:pt x="363" y="525"/>
                  </a:lnTo>
                  <a:lnTo>
                    <a:pt x="369" y="496"/>
                  </a:lnTo>
                  <a:lnTo>
                    <a:pt x="372" y="459"/>
                  </a:lnTo>
                  <a:lnTo>
                    <a:pt x="374" y="420"/>
                  </a:lnTo>
                  <a:lnTo>
                    <a:pt x="377" y="380"/>
                  </a:lnTo>
                  <a:lnTo>
                    <a:pt x="377" y="369"/>
                  </a:lnTo>
                  <a:lnTo>
                    <a:pt x="376" y="356"/>
                  </a:lnTo>
                  <a:lnTo>
                    <a:pt x="373" y="338"/>
                  </a:lnTo>
                  <a:lnTo>
                    <a:pt x="373" y="3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2" name="Freeform 215"/>
            <p:cNvSpPr>
              <a:spLocks/>
            </p:cNvSpPr>
            <p:nvPr/>
          </p:nvSpPr>
          <p:spPr bwMode="auto">
            <a:xfrm>
              <a:off x="5382" y="2824"/>
              <a:ext cx="30" cy="149"/>
            </a:xfrm>
            <a:custGeom>
              <a:avLst/>
              <a:gdLst>
                <a:gd name="T0" fmla="*/ 1 w 60"/>
                <a:gd name="T1" fmla="*/ 0 h 299"/>
                <a:gd name="T2" fmla="*/ 0 w 60"/>
                <a:gd name="T3" fmla="*/ 0 h 299"/>
                <a:gd name="T4" fmla="*/ 0 w 60"/>
                <a:gd name="T5" fmla="*/ 0 h 299"/>
                <a:gd name="T6" fmla="*/ 1 w 60"/>
                <a:gd name="T7" fmla="*/ 0 h 299"/>
                <a:gd name="T8" fmla="*/ 1 w 60"/>
                <a:gd name="T9" fmla="*/ 0 h 299"/>
                <a:gd name="T10" fmla="*/ 1 w 60"/>
                <a:gd name="T11" fmla="*/ 0 h 299"/>
                <a:gd name="T12" fmla="*/ 1 w 60"/>
                <a:gd name="T13" fmla="*/ 0 h 299"/>
                <a:gd name="T14" fmla="*/ 1 w 60"/>
                <a:gd name="T15" fmla="*/ 0 h 299"/>
                <a:gd name="T16" fmla="*/ 1 w 60"/>
                <a:gd name="T17" fmla="*/ 0 h 299"/>
                <a:gd name="T18" fmla="*/ 1 w 60"/>
                <a:gd name="T19" fmla="*/ 0 h 299"/>
                <a:gd name="T20" fmla="*/ 1 w 60"/>
                <a:gd name="T21" fmla="*/ 0 h 299"/>
                <a:gd name="T22" fmla="*/ 1 w 60"/>
                <a:gd name="T23" fmla="*/ 0 h 299"/>
                <a:gd name="T24" fmla="*/ 1 w 60"/>
                <a:gd name="T25" fmla="*/ 0 h 299"/>
                <a:gd name="T26" fmla="*/ 1 w 60"/>
                <a:gd name="T27" fmla="*/ 0 h 299"/>
                <a:gd name="T28" fmla="*/ 1 w 60"/>
                <a:gd name="T29" fmla="*/ 0 h 299"/>
                <a:gd name="T30" fmla="*/ 1 w 60"/>
                <a:gd name="T31" fmla="*/ 0 h 299"/>
                <a:gd name="T32" fmla="*/ 1 w 60"/>
                <a:gd name="T33" fmla="*/ 0 h 299"/>
                <a:gd name="T34" fmla="*/ 1 w 60"/>
                <a:gd name="T35" fmla="*/ 0 h 299"/>
                <a:gd name="T36" fmla="*/ 1 w 60"/>
                <a:gd name="T37" fmla="*/ 0 h 299"/>
                <a:gd name="T38" fmla="*/ 1 w 60"/>
                <a:gd name="T39" fmla="*/ 0 h 299"/>
                <a:gd name="T40" fmla="*/ 1 w 60"/>
                <a:gd name="T41" fmla="*/ 0 h 299"/>
                <a:gd name="T42" fmla="*/ 1 w 60"/>
                <a:gd name="T43" fmla="*/ 0 h 299"/>
                <a:gd name="T44" fmla="*/ 1 w 60"/>
                <a:gd name="T45" fmla="*/ 0 h 299"/>
                <a:gd name="T46" fmla="*/ 1 w 60"/>
                <a:gd name="T47" fmla="*/ 0 h 299"/>
                <a:gd name="T48" fmla="*/ 1 w 60"/>
                <a:gd name="T49" fmla="*/ 0 h 299"/>
                <a:gd name="T50" fmla="*/ 1 w 60"/>
                <a:gd name="T51" fmla="*/ 0 h 299"/>
                <a:gd name="T52" fmla="*/ 1 w 60"/>
                <a:gd name="T53" fmla="*/ 0 h 299"/>
                <a:gd name="T54" fmla="*/ 1 w 60"/>
                <a:gd name="T55" fmla="*/ 0 h 299"/>
                <a:gd name="T56" fmla="*/ 1 w 60"/>
                <a:gd name="T57" fmla="*/ 0 h 299"/>
                <a:gd name="T58" fmla="*/ 1 w 60"/>
                <a:gd name="T59" fmla="*/ 0 h 299"/>
                <a:gd name="T60" fmla="*/ 1 w 60"/>
                <a:gd name="T61" fmla="*/ 0 h 299"/>
                <a:gd name="T62" fmla="*/ 1 w 60"/>
                <a:gd name="T63" fmla="*/ 0 h 299"/>
                <a:gd name="T64" fmla="*/ 1 w 60"/>
                <a:gd name="T65" fmla="*/ 0 h 299"/>
                <a:gd name="T66" fmla="*/ 1 w 60"/>
                <a:gd name="T67" fmla="*/ 0 h 299"/>
                <a:gd name="T68" fmla="*/ 1 w 60"/>
                <a:gd name="T69" fmla="*/ 0 h 299"/>
                <a:gd name="T70" fmla="*/ 1 w 60"/>
                <a:gd name="T71" fmla="*/ 0 h 299"/>
                <a:gd name="T72" fmla="*/ 1 w 60"/>
                <a:gd name="T73" fmla="*/ 0 h 299"/>
                <a:gd name="T74" fmla="*/ 1 w 60"/>
                <a:gd name="T75" fmla="*/ 0 h 299"/>
                <a:gd name="T76" fmla="*/ 1 w 60"/>
                <a:gd name="T77" fmla="*/ 0 h 299"/>
                <a:gd name="T78" fmla="*/ 1 w 60"/>
                <a:gd name="T79" fmla="*/ 0 h 299"/>
                <a:gd name="T80" fmla="*/ 1 w 60"/>
                <a:gd name="T81" fmla="*/ 0 h 299"/>
                <a:gd name="T82" fmla="*/ 1 w 60"/>
                <a:gd name="T83" fmla="*/ 0 h 299"/>
                <a:gd name="T84" fmla="*/ 1 w 60"/>
                <a:gd name="T85" fmla="*/ 0 h 299"/>
                <a:gd name="T86" fmla="*/ 1 w 60"/>
                <a:gd name="T87" fmla="*/ 0 h 299"/>
                <a:gd name="T88" fmla="*/ 1 w 60"/>
                <a:gd name="T89" fmla="*/ 0 h 2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299"/>
                <a:gd name="T137" fmla="*/ 60 w 60"/>
                <a:gd name="T138" fmla="*/ 299 h 2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299">
                  <a:moveTo>
                    <a:pt x="2" y="299"/>
                  </a:moveTo>
                  <a:lnTo>
                    <a:pt x="0" y="274"/>
                  </a:lnTo>
                  <a:lnTo>
                    <a:pt x="0" y="244"/>
                  </a:lnTo>
                  <a:lnTo>
                    <a:pt x="2" y="219"/>
                  </a:lnTo>
                  <a:lnTo>
                    <a:pt x="4" y="204"/>
                  </a:lnTo>
                  <a:lnTo>
                    <a:pt x="5" y="195"/>
                  </a:lnTo>
                  <a:lnTo>
                    <a:pt x="7" y="184"/>
                  </a:lnTo>
                  <a:lnTo>
                    <a:pt x="8" y="174"/>
                  </a:lnTo>
                  <a:lnTo>
                    <a:pt x="10" y="166"/>
                  </a:lnTo>
                  <a:lnTo>
                    <a:pt x="12" y="144"/>
                  </a:lnTo>
                  <a:lnTo>
                    <a:pt x="18" y="100"/>
                  </a:lnTo>
                  <a:lnTo>
                    <a:pt x="22" y="58"/>
                  </a:lnTo>
                  <a:lnTo>
                    <a:pt x="25" y="35"/>
                  </a:lnTo>
                  <a:lnTo>
                    <a:pt x="26" y="51"/>
                  </a:lnTo>
                  <a:lnTo>
                    <a:pt x="27" y="69"/>
                  </a:lnTo>
                  <a:lnTo>
                    <a:pt x="27" y="87"/>
                  </a:lnTo>
                  <a:lnTo>
                    <a:pt x="26" y="101"/>
                  </a:lnTo>
                  <a:lnTo>
                    <a:pt x="30" y="87"/>
                  </a:lnTo>
                  <a:lnTo>
                    <a:pt x="36" y="74"/>
                  </a:lnTo>
                  <a:lnTo>
                    <a:pt x="42" y="60"/>
                  </a:lnTo>
                  <a:lnTo>
                    <a:pt x="48" y="46"/>
                  </a:lnTo>
                  <a:lnTo>
                    <a:pt x="52" y="32"/>
                  </a:lnTo>
                  <a:lnTo>
                    <a:pt x="56" y="21"/>
                  </a:lnTo>
                  <a:lnTo>
                    <a:pt x="59" y="9"/>
                  </a:lnTo>
                  <a:lnTo>
                    <a:pt x="60" y="0"/>
                  </a:lnTo>
                  <a:lnTo>
                    <a:pt x="54" y="40"/>
                  </a:lnTo>
                  <a:lnTo>
                    <a:pt x="43" y="79"/>
                  </a:lnTo>
                  <a:lnTo>
                    <a:pt x="31" y="112"/>
                  </a:lnTo>
                  <a:lnTo>
                    <a:pt x="27" y="131"/>
                  </a:lnTo>
                  <a:lnTo>
                    <a:pt x="26" y="140"/>
                  </a:lnTo>
                  <a:lnTo>
                    <a:pt x="23" y="146"/>
                  </a:lnTo>
                  <a:lnTo>
                    <a:pt x="22" y="150"/>
                  </a:lnTo>
                  <a:lnTo>
                    <a:pt x="20" y="154"/>
                  </a:lnTo>
                  <a:lnTo>
                    <a:pt x="19" y="160"/>
                  </a:lnTo>
                  <a:lnTo>
                    <a:pt x="16" y="166"/>
                  </a:lnTo>
                  <a:lnTo>
                    <a:pt x="15" y="171"/>
                  </a:lnTo>
                  <a:lnTo>
                    <a:pt x="15" y="177"/>
                  </a:lnTo>
                  <a:lnTo>
                    <a:pt x="15" y="184"/>
                  </a:lnTo>
                  <a:lnTo>
                    <a:pt x="15" y="191"/>
                  </a:lnTo>
                  <a:lnTo>
                    <a:pt x="14" y="198"/>
                  </a:lnTo>
                  <a:lnTo>
                    <a:pt x="13" y="203"/>
                  </a:lnTo>
                  <a:lnTo>
                    <a:pt x="11" y="214"/>
                  </a:lnTo>
                  <a:lnTo>
                    <a:pt x="6" y="237"/>
                  </a:lnTo>
                  <a:lnTo>
                    <a:pt x="2" y="267"/>
                  </a:lnTo>
                  <a:lnTo>
                    <a:pt x="2" y="29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3" name="Freeform 216"/>
            <p:cNvSpPr>
              <a:spLocks/>
            </p:cNvSpPr>
            <p:nvPr/>
          </p:nvSpPr>
          <p:spPr bwMode="auto">
            <a:xfrm>
              <a:off x="5567" y="2769"/>
              <a:ext cx="19" cy="10"/>
            </a:xfrm>
            <a:custGeom>
              <a:avLst/>
              <a:gdLst>
                <a:gd name="T0" fmla="*/ 1 w 37"/>
                <a:gd name="T1" fmla="*/ 1 h 19"/>
                <a:gd name="T2" fmla="*/ 1 w 37"/>
                <a:gd name="T3" fmla="*/ 1 h 19"/>
                <a:gd name="T4" fmla="*/ 1 w 37"/>
                <a:gd name="T5" fmla="*/ 1 h 19"/>
                <a:gd name="T6" fmla="*/ 1 w 37"/>
                <a:gd name="T7" fmla="*/ 1 h 19"/>
                <a:gd name="T8" fmla="*/ 1 w 37"/>
                <a:gd name="T9" fmla="*/ 1 h 19"/>
                <a:gd name="T10" fmla="*/ 1 w 37"/>
                <a:gd name="T11" fmla="*/ 1 h 19"/>
                <a:gd name="T12" fmla="*/ 1 w 37"/>
                <a:gd name="T13" fmla="*/ 1 h 19"/>
                <a:gd name="T14" fmla="*/ 1 w 37"/>
                <a:gd name="T15" fmla="*/ 1 h 19"/>
                <a:gd name="T16" fmla="*/ 0 w 37"/>
                <a:gd name="T17" fmla="*/ 0 h 19"/>
                <a:gd name="T18" fmla="*/ 1 w 37"/>
                <a:gd name="T19" fmla="*/ 1 h 19"/>
                <a:gd name="T20" fmla="*/ 1 w 37"/>
                <a:gd name="T21" fmla="*/ 1 h 19"/>
                <a:gd name="T22" fmla="*/ 1 w 37"/>
                <a:gd name="T23" fmla="*/ 1 h 19"/>
                <a:gd name="T24" fmla="*/ 1 w 37"/>
                <a:gd name="T25" fmla="*/ 1 h 19"/>
                <a:gd name="T26" fmla="*/ 1 w 37"/>
                <a:gd name="T27" fmla="*/ 1 h 19"/>
                <a:gd name="T28" fmla="*/ 1 w 37"/>
                <a:gd name="T29" fmla="*/ 1 h 19"/>
                <a:gd name="T30" fmla="*/ 1 w 37"/>
                <a:gd name="T31" fmla="*/ 1 h 19"/>
                <a:gd name="T32" fmla="*/ 1 w 37"/>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19"/>
                <a:gd name="T53" fmla="*/ 37 w 3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19">
                  <a:moveTo>
                    <a:pt x="37" y="16"/>
                  </a:moveTo>
                  <a:lnTo>
                    <a:pt x="34" y="13"/>
                  </a:lnTo>
                  <a:lnTo>
                    <a:pt x="31" y="11"/>
                  </a:lnTo>
                  <a:lnTo>
                    <a:pt x="26" y="8"/>
                  </a:lnTo>
                  <a:lnTo>
                    <a:pt x="22" y="5"/>
                  </a:lnTo>
                  <a:lnTo>
                    <a:pt x="17" y="4"/>
                  </a:lnTo>
                  <a:lnTo>
                    <a:pt x="11" y="2"/>
                  </a:lnTo>
                  <a:lnTo>
                    <a:pt x="6" y="1"/>
                  </a:lnTo>
                  <a:lnTo>
                    <a:pt x="0" y="0"/>
                  </a:lnTo>
                  <a:lnTo>
                    <a:pt x="7" y="5"/>
                  </a:lnTo>
                  <a:lnTo>
                    <a:pt x="16" y="11"/>
                  </a:lnTo>
                  <a:lnTo>
                    <a:pt x="25" y="16"/>
                  </a:lnTo>
                  <a:lnTo>
                    <a:pt x="31" y="19"/>
                  </a:lnTo>
                  <a:lnTo>
                    <a:pt x="32" y="18"/>
                  </a:lnTo>
                  <a:lnTo>
                    <a:pt x="34" y="17"/>
                  </a:lnTo>
                  <a:lnTo>
                    <a:pt x="36" y="17"/>
                  </a:lnTo>
                  <a:lnTo>
                    <a:pt x="37"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4" name="Freeform 217"/>
            <p:cNvSpPr>
              <a:spLocks/>
            </p:cNvSpPr>
            <p:nvPr/>
          </p:nvSpPr>
          <p:spPr bwMode="auto">
            <a:xfrm>
              <a:off x="5532" y="2764"/>
              <a:ext cx="6" cy="5"/>
            </a:xfrm>
            <a:custGeom>
              <a:avLst/>
              <a:gdLst>
                <a:gd name="T0" fmla="*/ 1 w 10"/>
                <a:gd name="T1" fmla="*/ 0 h 12"/>
                <a:gd name="T2" fmla="*/ 1 w 10"/>
                <a:gd name="T3" fmla="*/ 0 h 12"/>
                <a:gd name="T4" fmla="*/ 1 w 10"/>
                <a:gd name="T5" fmla="*/ 0 h 12"/>
                <a:gd name="T6" fmla="*/ 1 w 10"/>
                <a:gd name="T7" fmla="*/ 0 h 12"/>
                <a:gd name="T8" fmla="*/ 1 w 10"/>
                <a:gd name="T9" fmla="*/ 0 h 12"/>
                <a:gd name="T10" fmla="*/ 1 w 10"/>
                <a:gd name="T11" fmla="*/ 0 h 12"/>
                <a:gd name="T12" fmla="*/ 1 w 10"/>
                <a:gd name="T13" fmla="*/ 0 h 12"/>
                <a:gd name="T14" fmla="*/ 0 w 10"/>
                <a:gd name="T15" fmla="*/ 0 h 12"/>
                <a:gd name="T16" fmla="*/ 0 w 10"/>
                <a:gd name="T17" fmla="*/ 0 h 12"/>
                <a:gd name="T18" fmla="*/ 1 w 10"/>
                <a:gd name="T19" fmla="*/ 0 h 12"/>
                <a:gd name="T20" fmla="*/ 1 w 10"/>
                <a:gd name="T21" fmla="*/ 0 h 12"/>
                <a:gd name="T22" fmla="*/ 1 w 10"/>
                <a:gd name="T23" fmla="*/ 0 h 12"/>
                <a:gd name="T24" fmla="*/ 1 w 10"/>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
                <a:gd name="T40" fmla="*/ 0 h 12"/>
                <a:gd name="T41" fmla="*/ 10 w 10"/>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 h="12">
                  <a:moveTo>
                    <a:pt x="10" y="0"/>
                  </a:moveTo>
                  <a:lnTo>
                    <a:pt x="8" y="0"/>
                  </a:lnTo>
                  <a:lnTo>
                    <a:pt x="5" y="0"/>
                  </a:lnTo>
                  <a:lnTo>
                    <a:pt x="3" y="0"/>
                  </a:lnTo>
                  <a:lnTo>
                    <a:pt x="1" y="1"/>
                  </a:lnTo>
                  <a:lnTo>
                    <a:pt x="1" y="4"/>
                  </a:lnTo>
                  <a:lnTo>
                    <a:pt x="1" y="6"/>
                  </a:lnTo>
                  <a:lnTo>
                    <a:pt x="0" y="10"/>
                  </a:lnTo>
                  <a:lnTo>
                    <a:pt x="0" y="12"/>
                  </a:lnTo>
                  <a:lnTo>
                    <a:pt x="3" y="10"/>
                  </a:lnTo>
                  <a:lnTo>
                    <a:pt x="7" y="6"/>
                  </a:lnTo>
                  <a:lnTo>
                    <a:pt x="9" y="3"/>
                  </a:lnTo>
                  <a:lnTo>
                    <a:pt x="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5" name="Freeform 218"/>
            <p:cNvSpPr>
              <a:spLocks/>
            </p:cNvSpPr>
            <p:nvPr/>
          </p:nvSpPr>
          <p:spPr bwMode="auto">
            <a:xfrm>
              <a:off x="5530" y="2834"/>
              <a:ext cx="28" cy="4"/>
            </a:xfrm>
            <a:custGeom>
              <a:avLst/>
              <a:gdLst>
                <a:gd name="T0" fmla="*/ 0 w 57"/>
                <a:gd name="T1" fmla="*/ 0 h 7"/>
                <a:gd name="T2" fmla="*/ 0 w 57"/>
                <a:gd name="T3" fmla="*/ 0 h 7"/>
                <a:gd name="T4" fmla="*/ 0 w 57"/>
                <a:gd name="T5" fmla="*/ 0 h 7"/>
                <a:gd name="T6" fmla="*/ 0 w 57"/>
                <a:gd name="T7" fmla="*/ 0 h 7"/>
                <a:gd name="T8" fmla="*/ 0 w 57"/>
                <a:gd name="T9" fmla="*/ 0 h 7"/>
                <a:gd name="T10" fmla="*/ 0 w 57"/>
                <a:gd name="T11" fmla="*/ 0 h 7"/>
                <a:gd name="T12" fmla="*/ 0 w 57"/>
                <a:gd name="T13" fmla="*/ 0 h 7"/>
                <a:gd name="T14" fmla="*/ 0 w 57"/>
                <a:gd name="T15" fmla="*/ 0 h 7"/>
                <a:gd name="T16" fmla="*/ 0 w 57"/>
                <a:gd name="T17" fmla="*/ 0 h 7"/>
                <a:gd name="T18" fmla="*/ 0 w 57"/>
                <a:gd name="T19" fmla="*/ 1 h 7"/>
                <a:gd name="T20" fmla="*/ 0 w 57"/>
                <a:gd name="T21" fmla="*/ 1 h 7"/>
                <a:gd name="T22" fmla="*/ 0 w 57"/>
                <a:gd name="T23" fmla="*/ 1 h 7"/>
                <a:gd name="T24" fmla="*/ 0 w 57"/>
                <a:gd name="T25" fmla="*/ 1 h 7"/>
                <a:gd name="T26" fmla="*/ 0 w 57"/>
                <a:gd name="T27" fmla="*/ 1 h 7"/>
                <a:gd name="T28" fmla="*/ 0 w 57"/>
                <a:gd name="T29" fmla="*/ 1 h 7"/>
                <a:gd name="T30" fmla="*/ 0 w 57"/>
                <a:gd name="T31" fmla="*/ 1 h 7"/>
                <a:gd name="T32" fmla="*/ 0 w 57"/>
                <a:gd name="T33" fmla="*/ 1 h 7"/>
                <a:gd name="T34" fmla="*/ 0 w 57"/>
                <a:gd name="T35" fmla="*/ 1 h 7"/>
                <a:gd name="T36" fmla="*/ 0 w 57"/>
                <a:gd name="T37" fmla="*/ 1 h 7"/>
                <a:gd name="T38" fmla="*/ 0 w 57"/>
                <a:gd name="T39" fmla="*/ 1 h 7"/>
                <a:gd name="T40" fmla="*/ 0 w 57"/>
                <a:gd name="T41" fmla="*/ 1 h 7"/>
                <a:gd name="T42" fmla="*/ 0 w 57"/>
                <a:gd name="T43" fmla="*/ 1 h 7"/>
                <a:gd name="T44" fmla="*/ 0 w 57"/>
                <a:gd name="T45" fmla="*/ 1 h 7"/>
                <a:gd name="T46" fmla="*/ 0 w 57"/>
                <a:gd name="T47" fmla="*/ 1 h 7"/>
                <a:gd name="T48" fmla="*/ 0 w 57"/>
                <a:gd name="T49" fmla="*/ 0 h 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7"/>
                <a:gd name="T76" fmla="*/ 0 h 7"/>
                <a:gd name="T77" fmla="*/ 57 w 57"/>
                <a:gd name="T78" fmla="*/ 7 h 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7" h="7">
                  <a:moveTo>
                    <a:pt x="1" y="0"/>
                  </a:moveTo>
                  <a:lnTo>
                    <a:pt x="5" y="0"/>
                  </a:lnTo>
                  <a:lnTo>
                    <a:pt x="10" y="0"/>
                  </a:lnTo>
                  <a:lnTo>
                    <a:pt x="20" y="0"/>
                  </a:lnTo>
                  <a:lnTo>
                    <a:pt x="29" y="0"/>
                  </a:lnTo>
                  <a:lnTo>
                    <a:pt x="38" y="0"/>
                  </a:lnTo>
                  <a:lnTo>
                    <a:pt x="47" y="0"/>
                  </a:lnTo>
                  <a:lnTo>
                    <a:pt x="53" y="0"/>
                  </a:lnTo>
                  <a:lnTo>
                    <a:pt x="55" y="0"/>
                  </a:lnTo>
                  <a:lnTo>
                    <a:pt x="57" y="2"/>
                  </a:lnTo>
                  <a:lnTo>
                    <a:pt x="57" y="3"/>
                  </a:lnTo>
                  <a:lnTo>
                    <a:pt x="57" y="6"/>
                  </a:lnTo>
                  <a:lnTo>
                    <a:pt x="55" y="7"/>
                  </a:lnTo>
                  <a:lnTo>
                    <a:pt x="52" y="7"/>
                  </a:lnTo>
                  <a:lnTo>
                    <a:pt x="45" y="7"/>
                  </a:lnTo>
                  <a:lnTo>
                    <a:pt x="37" y="7"/>
                  </a:lnTo>
                  <a:lnTo>
                    <a:pt x="28" y="7"/>
                  </a:lnTo>
                  <a:lnTo>
                    <a:pt x="19" y="7"/>
                  </a:lnTo>
                  <a:lnTo>
                    <a:pt x="10" y="7"/>
                  </a:lnTo>
                  <a:lnTo>
                    <a:pt x="4" y="7"/>
                  </a:lnTo>
                  <a:lnTo>
                    <a:pt x="0" y="7"/>
                  </a:lnTo>
                  <a:lnTo>
                    <a:pt x="1" y="4"/>
                  </a:lnTo>
                  <a:lnTo>
                    <a:pt x="2" y="3"/>
                  </a:lnTo>
                  <a:lnTo>
                    <a:pt x="2" y="1"/>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6" name="Freeform 219"/>
            <p:cNvSpPr>
              <a:spLocks/>
            </p:cNvSpPr>
            <p:nvPr/>
          </p:nvSpPr>
          <p:spPr bwMode="auto">
            <a:xfrm>
              <a:off x="5417" y="3000"/>
              <a:ext cx="3" cy="24"/>
            </a:xfrm>
            <a:custGeom>
              <a:avLst/>
              <a:gdLst>
                <a:gd name="T0" fmla="*/ 0 w 7"/>
                <a:gd name="T1" fmla="*/ 0 h 49"/>
                <a:gd name="T2" fmla="*/ 0 w 7"/>
                <a:gd name="T3" fmla="*/ 0 h 49"/>
                <a:gd name="T4" fmla="*/ 0 w 7"/>
                <a:gd name="T5" fmla="*/ 0 h 49"/>
                <a:gd name="T6" fmla="*/ 0 w 7"/>
                <a:gd name="T7" fmla="*/ 0 h 49"/>
                <a:gd name="T8" fmla="*/ 0 w 7"/>
                <a:gd name="T9" fmla="*/ 0 h 49"/>
                <a:gd name="T10" fmla="*/ 0 w 7"/>
                <a:gd name="T11" fmla="*/ 0 h 49"/>
                <a:gd name="T12" fmla="*/ 0 w 7"/>
                <a:gd name="T13" fmla="*/ 0 h 49"/>
                <a:gd name="T14" fmla="*/ 0 w 7"/>
                <a:gd name="T15" fmla="*/ 0 h 49"/>
                <a:gd name="T16" fmla="*/ 0 w 7"/>
                <a:gd name="T17" fmla="*/ 0 h 49"/>
                <a:gd name="T18" fmla="*/ 0 w 7"/>
                <a:gd name="T19" fmla="*/ 0 h 49"/>
                <a:gd name="T20" fmla="*/ 0 w 7"/>
                <a:gd name="T21" fmla="*/ 0 h 49"/>
                <a:gd name="T22" fmla="*/ 0 w 7"/>
                <a:gd name="T23" fmla="*/ 0 h 49"/>
                <a:gd name="T24" fmla="*/ 0 w 7"/>
                <a:gd name="T25" fmla="*/ 0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49"/>
                <a:gd name="T41" fmla="*/ 7 w 7"/>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49">
                  <a:moveTo>
                    <a:pt x="7" y="0"/>
                  </a:moveTo>
                  <a:lnTo>
                    <a:pt x="5" y="7"/>
                  </a:lnTo>
                  <a:lnTo>
                    <a:pt x="3" y="15"/>
                  </a:lnTo>
                  <a:lnTo>
                    <a:pt x="2" y="23"/>
                  </a:lnTo>
                  <a:lnTo>
                    <a:pt x="0" y="28"/>
                  </a:lnTo>
                  <a:lnTo>
                    <a:pt x="0" y="33"/>
                  </a:lnTo>
                  <a:lnTo>
                    <a:pt x="0" y="38"/>
                  </a:lnTo>
                  <a:lnTo>
                    <a:pt x="0" y="45"/>
                  </a:lnTo>
                  <a:lnTo>
                    <a:pt x="0" y="49"/>
                  </a:lnTo>
                  <a:lnTo>
                    <a:pt x="4" y="38"/>
                  </a:lnTo>
                  <a:lnTo>
                    <a:pt x="6" y="23"/>
                  </a:lnTo>
                  <a:lnTo>
                    <a:pt x="7" y="10"/>
                  </a:lnTo>
                  <a:lnTo>
                    <a:pt x="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7" name="Freeform 220"/>
            <p:cNvSpPr>
              <a:spLocks/>
            </p:cNvSpPr>
            <p:nvPr/>
          </p:nvSpPr>
          <p:spPr bwMode="auto">
            <a:xfrm>
              <a:off x="5500" y="3001"/>
              <a:ext cx="31" cy="20"/>
            </a:xfrm>
            <a:custGeom>
              <a:avLst/>
              <a:gdLst>
                <a:gd name="T0" fmla="*/ 0 w 61"/>
                <a:gd name="T1" fmla="*/ 0 h 41"/>
                <a:gd name="T2" fmla="*/ 1 w 61"/>
                <a:gd name="T3" fmla="*/ 0 h 41"/>
                <a:gd name="T4" fmla="*/ 1 w 61"/>
                <a:gd name="T5" fmla="*/ 0 h 41"/>
                <a:gd name="T6" fmla="*/ 1 w 61"/>
                <a:gd name="T7" fmla="*/ 0 h 41"/>
                <a:gd name="T8" fmla="*/ 1 w 61"/>
                <a:gd name="T9" fmla="*/ 0 h 41"/>
                <a:gd name="T10" fmla="*/ 1 w 61"/>
                <a:gd name="T11" fmla="*/ 0 h 41"/>
                <a:gd name="T12" fmla="*/ 1 w 61"/>
                <a:gd name="T13" fmla="*/ 0 h 41"/>
                <a:gd name="T14" fmla="*/ 1 w 61"/>
                <a:gd name="T15" fmla="*/ 0 h 41"/>
                <a:gd name="T16" fmla="*/ 1 w 61"/>
                <a:gd name="T17" fmla="*/ 0 h 41"/>
                <a:gd name="T18" fmla="*/ 1 w 61"/>
                <a:gd name="T19" fmla="*/ 0 h 41"/>
                <a:gd name="T20" fmla="*/ 1 w 61"/>
                <a:gd name="T21" fmla="*/ 0 h 41"/>
                <a:gd name="T22" fmla="*/ 1 w 61"/>
                <a:gd name="T23" fmla="*/ 0 h 41"/>
                <a:gd name="T24" fmla="*/ 1 w 61"/>
                <a:gd name="T25" fmla="*/ 0 h 41"/>
                <a:gd name="T26" fmla="*/ 1 w 61"/>
                <a:gd name="T27" fmla="*/ 0 h 41"/>
                <a:gd name="T28" fmla="*/ 1 w 61"/>
                <a:gd name="T29" fmla="*/ 0 h 41"/>
                <a:gd name="T30" fmla="*/ 1 w 61"/>
                <a:gd name="T31" fmla="*/ 0 h 41"/>
                <a:gd name="T32" fmla="*/ 1 w 61"/>
                <a:gd name="T33" fmla="*/ 0 h 41"/>
                <a:gd name="T34" fmla="*/ 1 w 61"/>
                <a:gd name="T35" fmla="*/ 0 h 41"/>
                <a:gd name="T36" fmla="*/ 1 w 61"/>
                <a:gd name="T37" fmla="*/ 0 h 41"/>
                <a:gd name="T38" fmla="*/ 1 w 61"/>
                <a:gd name="T39" fmla="*/ 0 h 41"/>
                <a:gd name="T40" fmla="*/ 0 w 61"/>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1"/>
                <a:gd name="T64" fmla="*/ 0 h 41"/>
                <a:gd name="T65" fmla="*/ 61 w 61"/>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1" h="41">
                  <a:moveTo>
                    <a:pt x="0" y="41"/>
                  </a:moveTo>
                  <a:lnTo>
                    <a:pt x="3" y="41"/>
                  </a:lnTo>
                  <a:lnTo>
                    <a:pt x="5" y="41"/>
                  </a:lnTo>
                  <a:lnTo>
                    <a:pt x="7" y="41"/>
                  </a:lnTo>
                  <a:lnTo>
                    <a:pt x="9" y="41"/>
                  </a:lnTo>
                  <a:lnTo>
                    <a:pt x="11" y="38"/>
                  </a:lnTo>
                  <a:lnTo>
                    <a:pt x="14" y="35"/>
                  </a:lnTo>
                  <a:lnTo>
                    <a:pt x="20" y="29"/>
                  </a:lnTo>
                  <a:lnTo>
                    <a:pt x="27" y="22"/>
                  </a:lnTo>
                  <a:lnTo>
                    <a:pt x="34" y="17"/>
                  </a:lnTo>
                  <a:lnTo>
                    <a:pt x="43" y="10"/>
                  </a:lnTo>
                  <a:lnTo>
                    <a:pt x="52" y="4"/>
                  </a:lnTo>
                  <a:lnTo>
                    <a:pt x="61" y="0"/>
                  </a:lnTo>
                  <a:lnTo>
                    <a:pt x="49" y="3"/>
                  </a:lnTo>
                  <a:lnTo>
                    <a:pt x="39" y="6"/>
                  </a:lnTo>
                  <a:lnTo>
                    <a:pt x="33" y="10"/>
                  </a:lnTo>
                  <a:lnTo>
                    <a:pt x="26" y="13"/>
                  </a:lnTo>
                  <a:lnTo>
                    <a:pt x="21" y="19"/>
                  </a:lnTo>
                  <a:lnTo>
                    <a:pt x="15" y="25"/>
                  </a:lnTo>
                  <a:lnTo>
                    <a:pt x="8" y="32"/>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8" name="Freeform 221"/>
            <p:cNvSpPr>
              <a:spLocks/>
            </p:cNvSpPr>
            <p:nvPr/>
          </p:nvSpPr>
          <p:spPr bwMode="auto">
            <a:xfrm>
              <a:off x="5403" y="2772"/>
              <a:ext cx="48" cy="24"/>
            </a:xfrm>
            <a:custGeom>
              <a:avLst/>
              <a:gdLst>
                <a:gd name="T0" fmla="*/ 0 w 96"/>
                <a:gd name="T1" fmla="*/ 1 h 48"/>
                <a:gd name="T2" fmla="*/ 1 w 96"/>
                <a:gd name="T3" fmla="*/ 1 h 48"/>
                <a:gd name="T4" fmla="*/ 1 w 96"/>
                <a:gd name="T5" fmla="*/ 1 h 48"/>
                <a:gd name="T6" fmla="*/ 1 w 96"/>
                <a:gd name="T7" fmla="*/ 1 h 48"/>
                <a:gd name="T8" fmla="*/ 1 w 96"/>
                <a:gd name="T9" fmla="*/ 1 h 48"/>
                <a:gd name="T10" fmla="*/ 1 w 96"/>
                <a:gd name="T11" fmla="*/ 1 h 48"/>
                <a:gd name="T12" fmla="*/ 1 w 96"/>
                <a:gd name="T13" fmla="*/ 1 h 48"/>
                <a:gd name="T14" fmla="*/ 1 w 96"/>
                <a:gd name="T15" fmla="*/ 1 h 48"/>
                <a:gd name="T16" fmla="*/ 1 w 96"/>
                <a:gd name="T17" fmla="*/ 1 h 48"/>
                <a:gd name="T18" fmla="*/ 1 w 96"/>
                <a:gd name="T19" fmla="*/ 1 h 48"/>
                <a:gd name="T20" fmla="*/ 1 w 96"/>
                <a:gd name="T21" fmla="*/ 1 h 48"/>
                <a:gd name="T22" fmla="*/ 1 w 96"/>
                <a:gd name="T23" fmla="*/ 1 h 48"/>
                <a:gd name="T24" fmla="*/ 1 w 96"/>
                <a:gd name="T25" fmla="*/ 1 h 48"/>
                <a:gd name="T26" fmla="*/ 1 w 96"/>
                <a:gd name="T27" fmla="*/ 1 h 48"/>
                <a:gd name="T28" fmla="*/ 1 w 96"/>
                <a:gd name="T29" fmla="*/ 1 h 48"/>
                <a:gd name="T30" fmla="*/ 1 w 96"/>
                <a:gd name="T31" fmla="*/ 1 h 48"/>
                <a:gd name="T32" fmla="*/ 1 w 96"/>
                <a:gd name="T33" fmla="*/ 1 h 48"/>
                <a:gd name="T34" fmla="*/ 1 w 96"/>
                <a:gd name="T35" fmla="*/ 1 h 48"/>
                <a:gd name="T36" fmla="*/ 1 w 96"/>
                <a:gd name="T37" fmla="*/ 1 h 48"/>
                <a:gd name="T38" fmla="*/ 1 w 96"/>
                <a:gd name="T39" fmla="*/ 0 h 48"/>
                <a:gd name="T40" fmla="*/ 1 w 96"/>
                <a:gd name="T41" fmla="*/ 0 h 48"/>
                <a:gd name="T42" fmla="*/ 1 w 96"/>
                <a:gd name="T43" fmla="*/ 0 h 48"/>
                <a:gd name="T44" fmla="*/ 1 w 96"/>
                <a:gd name="T45" fmla="*/ 0 h 48"/>
                <a:gd name="T46" fmla="*/ 1 w 96"/>
                <a:gd name="T47" fmla="*/ 1 h 48"/>
                <a:gd name="T48" fmla="*/ 1 w 96"/>
                <a:gd name="T49" fmla="*/ 1 h 48"/>
                <a:gd name="T50" fmla="*/ 1 w 96"/>
                <a:gd name="T51" fmla="*/ 1 h 48"/>
                <a:gd name="T52" fmla="*/ 1 w 96"/>
                <a:gd name="T53" fmla="*/ 1 h 48"/>
                <a:gd name="T54" fmla="*/ 1 w 96"/>
                <a:gd name="T55" fmla="*/ 1 h 48"/>
                <a:gd name="T56" fmla="*/ 1 w 96"/>
                <a:gd name="T57" fmla="*/ 1 h 48"/>
                <a:gd name="T58" fmla="*/ 1 w 96"/>
                <a:gd name="T59" fmla="*/ 1 h 48"/>
                <a:gd name="T60" fmla="*/ 1 w 96"/>
                <a:gd name="T61" fmla="*/ 1 h 48"/>
                <a:gd name="T62" fmla="*/ 1 w 96"/>
                <a:gd name="T63" fmla="*/ 1 h 48"/>
                <a:gd name="T64" fmla="*/ 1 w 96"/>
                <a:gd name="T65" fmla="*/ 1 h 48"/>
                <a:gd name="T66" fmla="*/ 1 w 96"/>
                <a:gd name="T67" fmla="*/ 1 h 48"/>
                <a:gd name="T68" fmla="*/ 1 w 96"/>
                <a:gd name="T69" fmla="*/ 1 h 48"/>
                <a:gd name="T70" fmla="*/ 1 w 96"/>
                <a:gd name="T71" fmla="*/ 1 h 48"/>
                <a:gd name="T72" fmla="*/ 1 w 96"/>
                <a:gd name="T73" fmla="*/ 1 h 48"/>
                <a:gd name="T74" fmla="*/ 1 w 96"/>
                <a:gd name="T75" fmla="*/ 1 h 48"/>
                <a:gd name="T76" fmla="*/ 1 w 96"/>
                <a:gd name="T77" fmla="*/ 1 h 48"/>
                <a:gd name="T78" fmla="*/ 1 w 96"/>
                <a:gd name="T79" fmla="*/ 1 h 48"/>
                <a:gd name="T80" fmla="*/ 1 w 96"/>
                <a:gd name="T81" fmla="*/ 1 h 48"/>
                <a:gd name="T82" fmla="*/ 1 w 96"/>
                <a:gd name="T83" fmla="*/ 1 h 48"/>
                <a:gd name="T84" fmla="*/ 1 w 96"/>
                <a:gd name="T85" fmla="*/ 1 h 48"/>
                <a:gd name="T86" fmla="*/ 1 w 96"/>
                <a:gd name="T87" fmla="*/ 1 h 48"/>
                <a:gd name="T88" fmla="*/ 1 w 96"/>
                <a:gd name="T89" fmla="*/ 1 h 48"/>
                <a:gd name="T90" fmla="*/ 1 w 96"/>
                <a:gd name="T91" fmla="*/ 1 h 48"/>
                <a:gd name="T92" fmla="*/ 1 w 96"/>
                <a:gd name="T93" fmla="*/ 1 h 48"/>
                <a:gd name="T94" fmla="*/ 1 w 96"/>
                <a:gd name="T95" fmla="*/ 1 h 48"/>
                <a:gd name="T96" fmla="*/ 1 w 96"/>
                <a:gd name="T97" fmla="*/ 1 h 48"/>
                <a:gd name="T98" fmla="*/ 1 w 96"/>
                <a:gd name="T99" fmla="*/ 1 h 48"/>
                <a:gd name="T100" fmla="*/ 1 w 96"/>
                <a:gd name="T101" fmla="*/ 1 h 48"/>
                <a:gd name="T102" fmla="*/ 1 w 96"/>
                <a:gd name="T103" fmla="*/ 1 h 48"/>
                <a:gd name="T104" fmla="*/ 0 w 96"/>
                <a:gd name="T105" fmla="*/ 1 h 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6"/>
                <a:gd name="T160" fmla="*/ 0 h 48"/>
                <a:gd name="T161" fmla="*/ 96 w 96"/>
                <a:gd name="T162" fmla="*/ 48 h 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6" h="48">
                  <a:moveTo>
                    <a:pt x="0" y="48"/>
                  </a:moveTo>
                  <a:lnTo>
                    <a:pt x="2" y="43"/>
                  </a:lnTo>
                  <a:lnTo>
                    <a:pt x="6" y="39"/>
                  </a:lnTo>
                  <a:lnTo>
                    <a:pt x="10" y="34"/>
                  </a:lnTo>
                  <a:lnTo>
                    <a:pt x="15" y="31"/>
                  </a:lnTo>
                  <a:lnTo>
                    <a:pt x="21" y="26"/>
                  </a:lnTo>
                  <a:lnTo>
                    <a:pt x="26" y="23"/>
                  </a:lnTo>
                  <a:lnTo>
                    <a:pt x="32" y="20"/>
                  </a:lnTo>
                  <a:lnTo>
                    <a:pt x="38" y="17"/>
                  </a:lnTo>
                  <a:lnTo>
                    <a:pt x="45" y="16"/>
                  </a:lnTo>
                  <a:lnTo>
                    <a:pt x="49" y="13"/>
                  </a:lnTo>
                  <a:lnTo>
                    <a:pt x="54" y="11"/>
                  </a:lnTo>
                  <a:lnTo>
                    <a:pt x="57" y="10"/>
                  </a:lnTo>
                  <a:lnTo>
                    <a:pt x="61" y="9"/>
                  </a:lnTo>
                  <a:lnTo>
                    <a:pt x="65" y="8"/>
                  </a:lnTo>
                  <a:lnTo>
                    <a:pt x="70" y="5"/>
                  </a:lnTo>
                  <a:lnTo>
                    <a:pt x="73" y="4"/>
                  </a:lnTo>
                  <a:lnTo>
                    <a:pt x="78" y="2"/>
                  </a:lnTo>
                  <a:lnTo>
                    <a:pt x="84" y="1"/>
                  </a:lnTo>
                  <a:lnTo>
                    <a:pt x="88" y="0"/>
                  </a:lnTo>
                  <a:lnTo>
                    <a:pt x="91" y="0"/>
                  </a:lnTo>
                  <a:lnTo>
                    <a:pt x="93" y="0"/>
                  </a:lnTo>
                  <a:lnTo>
                    <a:pt x="94" y="0"/>
                  </a:lnTo>
                  <a:lnTo>
                    <a:pt x="96" y="1"/>
                  </a:lnTo>
                  <a:lnTo>
                    <a:pt x="92" y="3"/>
                  </a:lnTo>
                  <a:lnTo>
                    <a:pt x="85" y="5"/>
                  </a:lnTo>
                  <a:lnTo>
                    <a:pt x="80" y="9"/>
                  </a:lnTo>
                  <a:lnTo>
                    <a:pt x="77" y="10"/>
                  </a:lnTo>
                  <a:lnTo>
                    <a:pt x="76" y="11"/>
                  </a:lnTo>
                  <a:lnTo>
                    <a:pt x="75" y="12"/>
                  </a:lnTo>
                  <a:lnTo>
                    <a:pt x="72" y="12"/>
                  </a:lnTo>
                  <a:lnTo>
                    <a:pt x="70" y="13"/>
                  </a:lnTo>
                  <a:lnTo>
                    <a:pt x="68" y="15"/>
                  </a:lnTo>
                  <a:lnTo>
                    <a:pt x="63" y="16"/>
                  </a:lnTo>
                  <a:lnTo>
                    <a:pt x="56" y="18"/>
                  </a:lnTo>
                  <a:lnTo>
                    <a:pt x="49" y="21"/>
                  </a:lnTo>
                  <a:lnTo>
                    <a:pt x="42" y="24"/>
                  </a:lnTo>
                  <a:lnTo>
                    <a:pt x="35" y="27"/>
                  </a:lnTo>
                  <a:lnTo>
                    <a:pt x="30" y="31"/>
                  </a:lnTo>
                  <a:lnTo>
                    <a:pt x="25" y="33"/>
                  </a:lnTo>
                  <a:lnTo>
                    <a:pt x="24" y="34"/>
                  </a:lnTo>
                  <a:lnTo>
                    <a:pt x="23" y="36"/>
                  </a:lnTo>
                  <a:lnTo>
                    <a:pt x="22" y="38"/>
                  </a:lnTo>
                  <a:lnTo>
                    <a:pt x="21" y="40"/>
                  </a:lnTo>
                  <a:lnTo>
                    <a:pt x="17" y="41"/>
                  </a:lnTo>
                  <a:lnTo>
                    <a:pt x="15" y="41"/>
                  </a:lnTo>
                  <a:lnTo>
                    <a:pt x="12" y="41"/>
                  </a:lnTo>
                  <a:lnTo>
                    <a:pt x="11" y="42"/>
                  </a:lnTo>
                  <a:lnTo>
                    <a:pt x="9" y="43"/>
                  </a:lnTo>
                  <a:lnTo>
                    <a:pt x="7" y="46"/>
                  </a:lnTo>
                  <a:lnTo>
                    <a:pt x="3" y="47"/>
                  </a:lnTo>
                  <a:lnTo>
                    <a:pt x="0"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9" name="Freeform 222"/>
            <p:cNvSpPr>
              <a:spLocks/>
            </p:cNvSpPr>
            <p:nvPr/>
          </p:nvSpPr>
          <p:spPr bwMode="auto">
            <a:xfrm>
              <a:off x="5462" y="2751"/>
              <a:ext cx="55" cy="143"/>
            </a:xfrm>
            <a:custGeom>
              <a:avLst/>
              <a:gdLst>
                <a:gd name="T0" fmla="*/ 1 w 110"/>
                <a:gd name="T1" fmla="*/ 0 h 287"/>
                <a:gd name="T2" fmla="*/ 1 w 110"/>
                <a:gd name="T3" fmla="*/ 0 h 287"/>
                <a:gd name="T4" fmla="*/ 1 w 110"/>
                <a:gd name="T5" fmla="*/ 0 h 287"/>
                <a:gd name="T6" fmla="*/ 1 w 110"/>
                <a:gd name="T7" fmla="*/ 0 h 287"/>
                <a:gd name="T8" fmla="*/ 1 w 110"/>
                <a:gd name="T9" fmla="*/ 0 h 287"/>
                <a:gd name="T10" fmla="*/ 1 w 110"/>
                <a:gd name="T11" fmla="*/ 0 h 287"/>
                <a:gd name="T12" fmla="*/ 1 w 110"/>
                <a:gd name="T13" fmla="*/ 0 h 287"/>
                <a:gd name="T14" fmla="*/ 1 w 110"/>
                <a:gd name="T15" fmla="*/ 0 h 287"/>
                <a:gd name="T16" fmla="*/ 1 w 110"/>
                <a:gd name="T17" fmla="*/ 0 h 287"/>
                <a:gd name="T18" fmla="*/ 1 w 110"/>
                <a:gd name="T19" fmla="*/ 0 h 287"/>
                <a:gd name="T20" fmla="*/ 1 w 110"/>
                <a:gd name="T21" fmla="*/ 0 h 287"/>
                <a:gd name="T22" fmla="*/ 1 w 110"/>
                <a:gd name="T23" fmla="*/ 0 h 287"/>
                <a:gd name="T24" fmla="*/ 1 w 110"/>
                <a:gd name="T25" fmla="*/ 0 h 287"/>
                <a:gd name="T26" fmla="*/ 1 w 110"/>
                <a:gd name="T27" fmla="*/ 0 h 287"/>
                <a:gd name="T28" fmla="*/ 1 w 110"/>
                <a:gd name="T29" fmla="*/ 0 h 287"/>
                <a:gd name="T30" fmla="*/ 1 w 110"/>
                <a:gd name="T31" fmla="*/ 0 h 287"/>
                <a:gd name="T32" fmla="*/ 1 w 110"/>
                <a:gd name="T33" fmla="*/ 0 h 287"/>
                <a:gd name="T34" fmla="*/ 1 w 110"/>
                <a:gd name="T35" fmla="*/ 0 h 287"/>
                <a:gd name="T36" fmla="*/ 1 w 110"/>
                <a:gd name="T37" fmla="*/ 0 h 287"/>
                <a:gd name="T38" fmla="*/ 1 w 110"/>
                <a:gd name="T39" fmla="*/ 0 h 287"/>
                <a:gd name="T40" fmla="*/ 1 w 110"/>
                <a:gd name="T41" fmla="*/ 0 h 287"/>
                <a:gd name="T42" fmla="*/ 1 w 110"/>
                <a:gd name="T43" fmla="*/ 0 h 287"/>
                <a:gd name="T44" fmla="*/ 1 w 110"/>
                <a:gd name="T45" fmla="*/ 0 h 287"/>
                <a:gd name="T46" fmla="*/ 1 w 110"/>
                <a:gd name="T47" fmla="*/ 0 h 287"/>
                <a:gd name="T48" fmla="*/ 1 w 110"/>
                <a:gd name="T49" fmla="*/ 0 h 287"/>
                <a:gd name="T50" fmla="*/ 1 w 110"/>
                <a:gd name="T51" fmla="*/ 0 h 287"/>
                <a:gd name="T52" fmla="*/ 1 w 110"/>
                <a:gd name="T53" fmla="*/ 0 h 287"/>
                <a:gd name="T54" fmla="*/ 1 w 110"/>
                <a:gd name="T55" fmla="*/ 0 h 287"/>
                <a:gd name="T56" fmla="*/ 1 w 110"/>
                <a:gd name="T57" fmla="*/ 0 h 287"/>
                <a:gd name="T58" fmla="*/ 1 w 110"/>
                <a:gd name="T59" fmla="*/ 0 h 287"/>
                <a:gd name="T60" fmla="*/ 1 w 110"/>
                <a:gd name="T61" fmla="*/ 0 h 287"/>
                <a:gd name="T62" fmla="*/ 1 w 110"/>
                <a:gd name="T63" fmla="*/ 0 h 2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
                <a:gd name="T97" fmla="*/ 0 h 287"/>
                <a:gd name="T98" fmla="*/ 110 w 110"/>
                <a:gd name="T99" fmla="*/ 287 h 2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 h="287">
                  <a:moveTo>
                    <a:pt x="98" y="7"/>
                  </a:moveTo>
                  <a:lnTo>
                    <a:pt x="102" y="13"/>
                  </a:lnTo>
                  <a:lnTo>
                    <a:pt x="104" y="20"/>
                  </a:lnTo>
                  <a:lnTo>
                    <a:pt x="106" y="26"/>
                  </a:lnTo>
                  <a:lnTo>
                    <a:pt x="107" y="33"/>
                  </a:lnTo>
                  <a:lnTo>
                    <a:pt x="107" y="36"/>
                  </a:lnTo>
                  <a:lnTo>
                    <a:pt x="109" y="38"/>
                  </a:lnTo>
                  <a:lnTo>
                    <a:pt x="109" y="40"/>
                  </a:lnTo>
                  <a:lnTo>
                    <a:pt x="109" y="43"/>
                  </a:lnTo>
                  <a:lnTo>
                    <a:pt x="110" y="56"/>
                  </a:lnTo>
                  <a:lnTo>
                    <a:pt x="109" y="69"/>
                  </a:lnTo>
                  <a:lnTo>
                    <a:pt x="106" y="81"/>
                  </a:lnTo>
                  <a:lnTo>
                    <a:pt x="104" y="92"/>
                  </a:lnTo>
                  <a:lnTo>
                    <a:pt x="100" y="105"/>
                  </a:lnTo>
                  <a:lnTo>
                    <a:pt x="96" y="123"/>
                  </a:lnTo>
                  <a:lnTo>
                    <a:pt x="90" y="147"/>
                  </a:lnTo>
                  <a:lnTo>
                    <a:pt x="84" y="173"/>
                  </a:lnTo>
                  <a:lnTo>
                    <a:pt x="79" y="199"/>
                  </a:lnTo>
                  <a:lnTo>
                    <a:pt x="73" y="222"/>
                  </a:lnTo>
                  <a:lnTo>
                    <a:pt x="69" y="239"/>
                  </a:lnTo>
                  <a:lnTo>
                    <a:pt x="67" y="247"/>
                  </a:lnTo>
                  <a:lnTo>
                    <a:pt x="64" y="257"/>
                  </a:lnTo>
                  <a:lnTo>
                    <a:pt x="60" y="268"/>
                  </a:lnTo>
                  <a:lnTo>
                    <a:pt x="57" y="279"/>
                  </a:lnTo>
                  <a:lnTo>
                    <a:pt x="52" y="287"/>
                  </a:lnTo>
                  <a:lnTo>
                    <a:pt x="44" y="270"/>
                  </a:lnTo>
                  <a:lnTo>
                    <a:pt x="37" y="254"/>
                  </a:lnTo>
                  <a:lnTo>
                    <a:pt x="31" y="238"/>
                  </a:lnTo>
                  <a:lnTo>
                    <a:pt x="26" y="223"/>
                  </a:lnTo>
                  <a:lnTo>
                    <a:pt x="22" y="209"/>
                  </a:lnTo>
                  <a:lnTo>
                    <a:pt x="19" y="198"/>
                  </a:lnTo>
                  <a:lnTo>
                    <a:pt x="18" y="188"/>
                  </a:lnTo>
                  <a:lnTo>
                    <a:pt x="16" y="181"/>
                  </a:lnTo>
                  <a:lnTo>
                    <a:pt x="15" y="161"/>
                  </a:lnTo>
                  <a:lnTo>
                    <a:pt x="13" y="137"/>
                  </a:lnTo>
                  <a:lnTo>
                    <a:pt x="10" y="113"/>
                  </a:lnTo>
                  <a:lnTo>
                    <a:pt x="6" y="97"/>
                  </a:lnTo>
                  <a:lnTo>
                    <a:pt x="5" y="86"/>
                  </a:lnTo>
                  <a:lnTo>
                    <a:pt x="3" y="74"/>
                  </a:lnTo>
                  <a:lnTo>
                    <a:pt x="1" y="61"/>
                  </a:lnTo>
                  <a:lnTo>
                    <a:pt x="0" y="54"/>
                  </a:lnTo>
                  <a:lnTo>
                    <a:pt x="4" y="55"/>
                  </a:lnTo>
                  <a:lnTo>
                    <a:pt x="11" y="56"/>
                  </a:lnTo>
                  <a:lnTo>
                    <a:pt x="18" y="59"/>
                  </a:lnTo>
                  <a:lnTo>
                    <a:pt x="27" y="60"/>
                  </a:lnTo>
                  <a:lnTo>
                    <a:pt x="33" y="60"/>
                  </a:lnTo>
                  <a:lnTo>
                    <a:pt x="38" y="60"/>
                  </a:lnTo>
                  <a:lnTo>
                    <a:pt x="44" y="59"/>
                  </a:lnTo>
                  <a:lnTo>
                    <a:pt x="49" y="56"/>
                  </a:lnTo>
                  <a:lnTo>
                    <a:pt x="56" y="53"/>
                  </a:lnTo>
                  <a:lnTo>
                    <a:pt x="62" y="46"/>
                  </a:lnTo>
                  <a:lnTo>
                    <a:pt x="69" y="39"/>
                  </a:lnTo>
                  <a:lnTo>
                    <a:pt x="76" y="31"/>
                  </a:lnTo>
                  <a:lnTo>
                    <a:pt x="82" y="22"/>
                  </a:lnTo>
                  <a:lnTo>
                    <a:pt x="88" y="14"/>
                  </a:lnTo>
                  <a:lnTo>
                    <a:pt x="91" y="6"/>
                  </a:lnTo>
                  <a:lnTo>
                    <a:pt x="92" y="0"/>
                  </a:lnTo>
                  <a:lnTo>
                    <a:pt x="94" y="0"/>
                  </a:lnTo>
                  <a:lnTo>
                    <a:pt x="95" y="0"/>
                  </a:lnTo>
                  <a:lnTo>
                    <a:pt x="96" y="1"/>
                  </a:lnTo>
                  <a:lnTo>
                    <a:pt x="97" y="1"/>
                  </a:lnTo>
                  <a:lnTo>
                    <a:pt x="98" y="2"/>
                  </a:lnTo>
                  <a:lnTo>
                    <a:pt x="98" y="3"/>
                  </a:lnTo>
                  <a:lnTo>
                    <a:pt x="98" y="6"/>
                  </a:lnTo>
                  <a:lnTo>
                    <a:pt x="98"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0" name="Freeform 223"/>
            <p:cNvSpPr>
              <a:spLocks/>
            </p:cNvSpPr>
            <p:nvPr/>
          </p:nvSpPr>
          <p:spPr bwMode="auto">
            <a:xfrm>
              <a:off x="5470" y="2779"/>
              <a:ext cx="26" cy="115"/>
            </a:xfrm>
            <a:custGeom>
              <a:avLst/>
              <a:gdLst>
                <a:gd name="T0" fmla="*/ 1 w 51"/>
                <a:gd name="T1" fmla="*/ 0 h 231"/>
                <a:gd name="T2" fmla="*/ 1 w 51"/>
                <a:gd name="T3" fmla="*/ 0 h 231"/>
                <a:gd name="T4" fmla="*/ 1 w 51"/>
                <a:gd name="T5" fmla="*/ 0 h 231"/>
                <a:gd name="T6" fmla="*/ 1 w 51"/>
                <a:gd name="T7" fmla="*/ 0 h 231"/>
                <a:gd name="T8" fmla="*/ 1 w 51"/>
                <a:gd name="T9" fmla="*/ 0 h 231"/>
                <a:gd name="T10" fmla="*/ 1 w 51"/>
                <a:gd name="T11" fmla="*/ 0 h 231"/>
                <a:gd name="T12" fmla="*/ 1 w 51"/>
                <a:gd name="T13" fmla="*/ 0 h 231"/>
                <a:gd name="T14" fmla="*/ 1 w 51"/>
                <a:gd name="T15" fmla="*/ 0 h 231"/>
                <a:gd name="T16" fmla="*/ 1 w 51"/>
                <a:gd name="T17" fmla="*/ 0 h 231"/>
                <a:gd name="T18" fmla="*/ 1 w 51"/>
                <a:gd name="T19" fmla="*/ 0 h 231"/>
                <a:gd name="T20" fmla="*/ 1 w 51"/>
                <a:gd name="T21" fmla="*/ 0 h 231"/>
                <a:gd name="T22" fmla="*/ 1 w 51"/>
                <a:gd name="T23" fmla="*/ 0 h 231"/>
                <a:gd name="T24" fmla="*/ 1 w 51"/>
                <a:gd name="T25" fmla="*/ 0 h 231"/>
                <a:gd name="T26" fmla="*/ 1 w 51"/>
                <a:gd name="T27" fmla="*/ 0 h 231"/>
                <a:gd name="T28" fmla="*/ 1 w 51"/>
                <a:gd name="T29" fmla="*/ 0 h 231"/>
                <a:gd name="T30" fmla="*/ 1 w 51"/>
                <a:gd name="T31" fmla="*/ 0 h 231"/>
                <a:gd name="T32" fmla="*/ 1 w 51"/>
                <a:gd name="T33" fmla="*/ 0 h 231"/>
                <a:gd name="T34" fmla="*/ 1 w 51"/>
                <a:gd name="T35" fmla="*/ 0 h 231"/>
                <a:gd name="T36" fmla="*/ 1 w 51"/>
                <a:gd name="T37" fmla="*/ 0 h 231"/>
                <a:gd name="T38" fmla="*/ 1 w 51"/>
                <a:gd name="T39" fmla="*/ 0 h 231"/>
                <a:gd name="T40" fmla="*/ 1 w 51"/>
                <a:gd name="T41" fmla="*/ 0 h 231"/>
                <a:gd name="T42" fmla="*/ 1 w 51"/>
                <a:gd name="T43" fmla="*/ 0 h 231"/>
                <a:gd name="T44" fmla="*/ 1 w 51"/>
                <a:gd name="T45" fmla="*/ 0 h 231"/>
                <a:gd name="T46" fmla="*/ 1 w 51"/>
                <a:gd name="T47" fmla="*/ 0 h 231"/>
                <a:gd name="T48" fmla="*/ 1 w 51"/>
                <a:gd name="T49" fmla="*/ 0 h 231"/>
                <a:gd name="T50" fmla="*/ 1 w 51"/>
                <a:gd name="T51" fmla="*/ 0 h 231"/>
                <a:gd name="T52" fmla="*/ 1 w 51"/>
                <a:gd name="T53" fmla="*/ 0 h 231"/>
                <a:gd name="T54" fmla="*/ 1 w 51"/>
                <a:gd name="T55" fmla="*/ 0 h 231"/>
                <a:gd name="T56" fmla="*/ 1 w 51"/>
                <a:gd name="T57" fmla="*/ 0 h 231"/>
                <a:gd name="T58" fmla="*/ 1 w 51"/>
                <a:gd name="T59" fmla="*/ 0 h 231"/>
                <a:gd name="T60" fmla="*/ 1 w 51"/>
                <a:gd name="T61" fmla="*/ 0 h 231"/>
                <a:gd name="T62" fmla="*/ 1 w 51"/>
                <a:gd name="T63" fmla="*/ 0 h 231"/>
                <a:gd name="T64" fmla="*/ 1 w 51"/>
                <a:gd name="T65" fmla="*/ 0 h 231"/>
                <a:gd name="T66" fmla="*/ 1 w 51"/>
                <a:gd name="T67" fmla="*/ 0 h 231"/>
                <a:gd name="T68" fmla="*/ 1 w 51"/>
                <a:gd name="T69" fmla="*/ 0 h 231"/>
                <a:gd name="T70" fmla="*/ 1 w 51"/>
                <a:gd name="T71" fmla="*/ 0 h 231"/>
                <a:gd name="T72" fmla="*/ 1 w 51"/>
                <a:gd name="T73" fmla="*/ 0 h 231"/>
                <a:gd name="T74" fmla="*/ 1 w 51"/>
                <a:gd name="T75" fmla="*/ 0 h 231"/>
                <a:gd name="T76" fmla="*/ 1 w 51"/>
                <a:gd name="T77" fmla="*/ 0 h 231"/>
                <a:gd name="T78" fmla="*/ 1 w 51"/>
                <a:gd name="T79" fmla="*/ 0 h 231"/>
                <a:gd name="T80" fmla="*/ 1 w 51"/>
                <a:gd name="T81" fmla="*/ 0 h 231"/>
                <a:gd name="T82" fmla="*/ 1 w 51"/>
                <a:gd name="T83" fmla="*/ 0 h 231"/>
                <a:gd name="T84" fmla="*/ 1 w 51"/>
                <a:gd name="T85" fmla="*/ 0 h 231"/>
                <a:gd name="T86" fmla="*/ 1 w 51"/>
                <a:gd name="T87" fmla="*/ 0 h 231"/>
                <a:gd name="T88" fmla="*/ 0 w 51"/>
                <a:gd name="T89" fmla="*/ 0 h 231"/>
                <a:gd name="T90" fmla="*/ 1 w 51"/>
                <a:gd name="T91" fmla="*/ 0 h 231"/>
                <a:gd name="T92" fmla="*/ 1 w 51"/>
                <a:gd name="T93" fmla="*/ 0 h 231"/>
                <a:gd name="T94" fmla="*/ 1 w 51"/>
                <a:gd name="T95" fmla="*/ 0 h 231"/>
                <a:gd name="T96" fmla="*/ 1 w 51"/>
                <a:gd name="T97" fmla="*/ 0 h 231"/>
                <a:gd name="T98" fmla="*/ 1 w 51"/>
                <a:gd name="T99" fmla="*/ 0 h 231"/>
                <a:gd name="T100" fmla="*/ 1 w 51"/>
                <a:gd name="T101" fmla="*/ 0 h 231"/>
                <a:gd name="T102" fmla="*/ 1 w 51"/>
                <a:gd name="T103" fmla="*/ 0 h 231"/>
                <a:gd name="T104" fmla="*/ 1 w 51"/>
                <a:gd name="T105" fmla="*/ 0 h 231"/>
                <a:gd name="T106" fmla="*/ 1 w 51"/>
                <a:gd name="T107" fmla="*/ 0 h 231"/>
                <a:gd name="T108" fmla="*/ 1 w 51"/>
                <a:gd name="T109" fmla="*/ 0 h 231"/>
                <a:gd name="T110" fmla="*/ 1 w 51"/>
                <a:gd name="T111" fmla="*/ 0 h 231"/>
                <a:gd name="T112" fmla="*/ 1 w 51"/>
                <a:gd name="T113" fmla="*/ 0 h 231"/>
                <a:gd name="T114" fmla="*/ 1 w 51"/>
                <a:gd name="T115" fmla="*/ 0 h 231"/>
                <a:gd name="T116" fmla="*/ 1 w 51"/>
                <a:gd name="T117" fmla="*/ 0 h 231"/>
                <a:gd name="T118" fmla="*/ 1 w 51"/>
                <a:gd name="T119" fmla="*/ 0 h 231"/>
                <a:gd name="T120" fmla="*/ 1 w 51"/>
                <a:gd name="T121" fmla="*/ 0 h 23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1"/>
                <a:gd name="T184" fmla="*/ 0 h 231"/>
                <a:gd name="T185" fmla="*/ 51 w 51"/>
                <a:gd name="T186" fmla="*/ 231 h 23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1" h="231">
                  <a:moveTo>
                    <a:pt x="11" y="4"/>
                  </a:moveTo>
                  <a:lnTo>
                    <a:pt x="17" y="4"/>
                  </a:lnTo>
                  <a:lnTo>
                    <a:pt x="22" y="4"/>
                  </a:lnTo>
                  <a:lnTo>
                    <a:pt x="28" y="3"/>
                  </a:lnTo>
                  <a:lnTo>
                    <a:pt x="33" y="0"/>
                  </a:lnTo>
                  <a:lnTo>
                    <a:pt x="35" y="3"/>
                  </a:lnTo>
                  <a:lnTo>
                    <a:pt x="36" y="4"/>
                  </a:lnTo>
                  <a:lnTo>
                    <a:pt x="37" y="6"/>
                  </a:lnTo>
                  <a:lnTo>
                    <a:pt x="38" y="8"/>
                  </a:lnTo>
                  <a:lnTo>
                    <a:pt x="38" y="13"/>
                  </a:lnTo>
                  <a:lnTo>
                    <a:pt x="38" y="16"/>
                  </a:lnTo>
                  <a:lnTo>
                    <a:pt x="38" y="21"/>
                  </a:lnTo>
                  <a:lnTo>
                    <a:pt x="37" y="26"/>
                  </a:lnTo>
                  <a:lnTo>
                    <a:pt x="36" y="28"/>
                  </a:lnTo>
                  <a:lnTo>
                    <a:pt x="35" y="30"/>
                  </a:lnTo>
                  <a:lnTo>
                    <a:pt x="33" y="33"/>
                  </a:lnTo>
                  <a:lnTo>
                    <a:pt x="32" y="35"/>
                  </a:lnTo>
                  <a:lnTo>
                    <a:pt x="35" y="41"/>
                  </a:lnTo>
                  <a:lnTo>
                    <a:pt x="37" y="46"/>
                  </a:lnTo>
                  <a:lnTo>
                    <a:pt x="40" y="51"/>
                  </a:lnTo>
                  <a:lnTo>
                    <a:pt x="42" y="56"/>
                  </a:lnTo>
                  <a:lnTo>
                    <a:pt x="43" y="60"/>
                  </a:lnTo>
                  <a:lnTo>
                    <a:pt x="44" y="66"/>
                  </a:lnTo>
                  <a:lnTo>
                    <a:pt x="45" y="71"/>
                  </a:lnTo>
                  <a:lnTo>
                    <a:pt x="45" y="75"/>
                  </a:lnTo>
                  <a:lnTo>
                    <a:pt x="45" y="80"/>
                  </a:lnTo>
                  <a:lnTo>
                    <a:pt x="46" y="88"/>
                  </a:lnTo>
                  <a:lnTo>
                    <a:pt x="48" y="96"/>
                  </a:lnTo>
                  <a:lnTo>
                    <a:pt x="49" y="103"/>
                  </a:lnTo>
                  <a:lnTo>
                    <a:pt x="50" y="118"/>
                  </a:lnTo>
                  <a:lnTo>
                    <a:pt x="50" y="145"/>
                  </a:lnTo>
                  <a:lnTo>
                    <a:pt x="51" y="174"/>
                  </a:lnTo>
                  <a:lnTo>
                    <a:pt x="51" y="191"/>
                  </a:lnTo>
                  <a:lnTo>
                    <a:pt x="48" y="201"/>
                  </a:lnTo>
                  <a:lnTo>
                    <a:pt x="44" y="212"/>
                  </a:lnTo>
                  <a:lnTo>
                    <a:pt x="41" y="223"/>
                  </a:lnTo>
                  <a:lnTo>
                    <a:pt x="36" y="231"/>
                  </a:lnTo>
                  <a:lnTo>
                    <a:pt x="28" y="214"/>
                  </a:lnTo>
                  <a:lnTo>
                    <a:pt x="21" y="198"/>
                  </a:lnTo>
                  <a:lnTo>
                    <a:pt x="15" y="182"/>
                  </a:lnTo>
                  <a:lnTo>
                    <a:pt x="10" y="167"/>
                  </a:lnTo>
                  <a:lnTo>
                    <a:pt x="6" y="153"/>
                  </a:lnTo>
                  <a:lnTo>
                    <a:pt x="3" y="142"/>
                  </a:lnTo>
                  <a:lnTo>
                    <a:pt x="2" y="132"/>
                  </a:lnTo>
                  <a:lnTo>
                    <a:pt x="0" y="125"/>
                  </a:lnTo>
                  <a:lnTo>
                    <a:pt x="2" y="103"/>
                  </a:lnTo>
                  <a:lnTo>
                    <a:pt x="5" y="76"/>
                  </a:lnTo>
                  <a:lnTo>
                    <a:pt x="10" y="52"/>
                  </a:lnTo>
                  <a:lnTo>
                    <a:pt x="13" y="37"/>
                  </a:lnTo>
                  <a:lnTo>
                    <a:pt x="10" y="34"/>
                  </a:lnTo>
                  <a:lnTo>
                    <a:pt x="6" y="29"/>
                  </a:lnTo>
                  <a:lnTo>
                    <a:pt x="4" y="26"/>
                  </a:lnTo>
                  <a:lnTo>
                    <a:pt x="4" y="22"/>
                  </a:lnTo>
                  <a:lnTo>
                    <a:pt x="6" y="19"/>
                  </a:lnTo>
                  <a:lnTo>
                    <a:pt x="8" y="15"/>
                  </a:lnTo>
                  <a:lnTo>
                    <a:pt x="10" y="12"/>
                  </a:lnTo>
                  <a:lnTo>
                    <a:pt x="11" y="10"/>
                  </a:lnTo>
                  <a:lnTo>
                    <a:pt x="11" y="8"/>
                  </a:lnTo>
                  <a:lnTo>
                    <a:pt x="11" y="6"/>
                  </a:lnTo>
                  <a:lnTo>
                    <a:pt x="11" y="5"/>
                  </a:lnTo>
                  <a:lnTo>
                    <a:pt x="1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1" name="Freeform 224"/>
            <p:cNvSpPr>
              <a:spLocks/>
            </p:cNvSpPr>
            <p:nvPr/>
          </p:nvSpPr>
          <p:spPr bwMode="auto">
            <a:xfrm>
              <a:off x="5489" y="2783"/>
              <a:ext cx="11" cy="16"/>
            </a:xfrm>
            <a:custGeom>
              <a:avLst/>
              <a:gdLst>
                <a:gd name="T0" fmla="*/ 0 w 23"/>
                <a:gd name="T1" fmla="*/ 1 h 32"/>
                <a:gd name="T2" fmla="*/ 0 w 23"/>
                <a:gd name="T3" fmla="*/ 1 h 32"/>
                <a:gd name="T4" fmla="*/ 0 w 23"/>
                <a:gd name="T5" fmla="*/ 1 h 32"/>
                <a:gd name="T6" fmla="*/ 0 w 23"/>
                <a:gd name="T7" fmla="*/ 1 h 32"/>
                <a:gd name="T8" fmla="*/ 0 w 23"/>
                <a:gd name="T9" fmla="*/ 0 h 32"/>
                <a:gd name="T10" fmla="*/ 0 w 23"/>
                <a:gd name="T11" fmla="*/ 1 h 32"/>
                <a:gd name="T12" fmla="*/ 0 w 23"/>
                <a:gd name="T13" fmla="*/ 1 h 32"/>
                <a:gd name="T14" fmla="*/ 0 w 23"/>
                <a:gd name="T15" fmla="*/ 1 h 32"/>
                <a:gd name="T16" fmla="*/ 0 w 23"/>
                <a:gd name="T17" fmla="*/ 1 h 32"/>
                <a:gd name="T18" fmla="*/ 0 w 23"/>
                <a:gd name="T19" fmla="*/ 1 h 32"/>
                <a:gd name="T20" fmla="*/ 0 w 23"/>
                <a:gd name="T21" fmla="*/ 1 h 32"/>
                <a:gd name="T22" fmla="*/ 0 w 23"/>
                <a:gd name="T23" fmla="*/ 1 h 32"/>
                <a:gd name="T24" fmla="*/ 0 w 23"/>
                <a:gd name="T25" fmla="*/ 1 h 32"/>
                <a:gd name="T26" fmla="*/ 0 w 23"/>
                <a:gd name="T27" fmla="*/ 1 h 32"/>
                <a:gd name="T28" fmla="*/ 0 w 23"/>
                <a:gd name="T29" fmla="*/ 1 h 32"/>
                <a:gd name="T30" fmla="*/ 0 w 23"/>
                <a:gd name="T31" fmla="*/ 1 h 32"/>
                <a:gd name="T32" fmla="*/ 0 w 23"/>
                <a:gd name="T33" fmla="*/ 1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32"/>
                <a:gd name="T53" fmla="*/ 23 w 23"/>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32">
                  <a:moveTo>
                    <a:pt x="0" y="18"/>
                  </a:moveTo>
                  <a:lnTo>
                    <a:pt x="1" y="13"/>
                  </a:lnTo>
                  <a:lnTo>
                    <a:pt x="1" y="8"/>
                  </a:lnTo>
                  <a:lnTo>
                    <a:pt x="1" y="5"/>
                  </a:lnTo>
                  <a:lnTo>
                    <a:pt x="1" y="0"/>
                  </a:lnTo>
                  <a:lnTo>
                    <a:pt x="5" y="8"/>
                  </a:lnTo>
                  <a:lnTo>
                    <a:pt x="8" y="17"/>
                  </a:lnTo>
                  <a:lnTo>
                    <a:pt x="14" y="25"/>
                  </a:lnTo>
                  <a:lnTo>
                    <a:pt x="23" y="32"/>
                  </a:lnTo>
                  <a:lnTo>
                    <a:pt x="19" y="29"/>
                  </a:lnTo>
                  <a:lnTo>
                    <a:pt x="14" y="28"/>
                  </a:lnTo>
                  <a:lnTo>
                    <a:pt x="11" y="27"/>
                  </a:lnTo>
                  <a:lnTo>
                    <a:pt x="7" y="27"/>
                  </a:lnTo>
                  <a:lnTo>
                    <a:pt x="6" y="25"/>
                  </a:lnTo>
                  <a:lnTo>
                    <a:pt x="4" y="22"/>
                  </a:lnTo>
                  <a:lnTo>
                    <a:pt x="3" y="20"/>
                  </a:lnTo>
                  <a:lnTo>
                    <a:pt x="0"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2" name="Freeform 225"/>
            <p:cNvSpPr>
              <a:spLocks/>
            </p:cNvSpPr>
            <p:nvPr/>
          </p:nvSpPr>
          <p:spPr bwMode="auto">
            <a:xfrm>
              <a:off x="5506" y="2768"/>
              <a:ext cx="10" cy="22"/>
            </a:xfrm>
            <a:custGeom>
              <a:avLst/>
              <a:gdLst>
                <a:gd name="T0" fmla="*/ 1 w 20"/>
                <a:gd name="T1" fmla="*/ 0 h 45"/>
                <a:gd name="T2" fmla="*/ 1 w 20"/>
                <a:gd name="T3" fmla="*/ 0 h 45"/>
                <a:gd name="T4" fmla="*/ 1 w 20"/>
                <a:gd name="T5" fmla="*/ 0 h 45"/>
                <a:gd name="T6" fmla="*/ 1 w 20"/>
                <a:gd name="T7" fmla="*/ 0 h 45"/>
                <a:gd name="T8" fmla="*/ 1 w 20"/>
                <a:gd name="T9" fmla="*/ 0 h 45"/>
                <a:gd name="T10" fmla="*/ 1 w 20"/>
                <a:gd name="T11" fmla="*/ 0 h 45"/>
                <a:gd name="T12" fmla="*/ 1 w 20"/>
                <a:gd name="T13" fmla="*/ 0 h 45"/>
                <a:gd name="T14" fmla="*/ 1 w 20"/>
                <a:gd name="T15" fmla="*/ 0 h 45"/>
                <a:gd name="T16" fmla="*/ 0 w 20"/>
                <a:gd name="T17" fmla="*/ 0 h 45"/>
                <a:gd name="T18" fmla="*/ 1 w 20"/>
                <a:gd name="T19" fmla="*/ 0 h 45"/>
                <a:gd name="T20" fmla="*/ 1 w 20"/>
                <a:gd name="T21" fmla="*/ 0 h 45"/>
                <a:gd name="T22" fmla="*/ 1 w 20"/>
                <a:gd name="T23" fmla="*/ 0 h 45"/>
                <a:gd name="T24" fmla="*/ 1 w 20"/>
                <a:gd name="T25" fmla="*/ 0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45"/>
                <a:gd name="T41" fmla="*/ 20 w 20"/>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45">
                  <a:moveTo>
                    <a:pt x="20" y="10"/>
                  </a:moveTo>
                  <a:lnTo>
                    <a:pt x="20" y="7"/>
                  </a:lnTo>
                  <a:lnTo>
                    <a:pt x="20" y="5"/>
                  </a:lnTo>
                  <a:lnTo>
                    <a:pt x="18" y="3"/>
                  </a:lnTo>
                  <a:lnTo>
                    <a:pt x="18" y="0"/>
                  </a:lnTo>
                  <a:lnTo>
                    <a:pt x="13" y="12"/>
                  </a:lnTo>
                  <a:lnTo>
                    <a:pt x="6" y="25"/>
                  </a:lnTo>
                  <a:lnTo>
                    <a:pt x="2" y="37"/>
                  </a:lnTo>
                  <a:lnTo>
                    <a:pt x="0" y="45"/>
                  </a:lnTo>
                  <a:lnTo>
                    <a:pt x="6" y="31"/>
                  </a:lnTo>
                  <a:lnTo>
                    <a:pt x="11" y="22"/>
                  </a:lnTo>
                  <a:lnTo>
                    <a:pt x="16" y="15"/>
                  </a:lnTo>
                  <a:lnTo>
                    <a:pt x="20" y="1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3" name="Freeform 226"/>
            <p:cNvSpPr>
              <a:spLocks/>
            </p:cNvSpPr>
            <p:nvPr/>
          </p:nvSpPr>
          <p:spPr bwMode="auto">
            <a:xfrm>
              <a:off x="5466" y="2793"/>
              <a:ext cx="7" cy="12"/>
            </a:xfrm>
            <a:custGeom>
              <a:avLst/>
              <a:gdLst>
                <a:gd name="T0" fmla="*/ 0 w 14"/>
                <a:gd name="T1" fmla="*/ 1 h 24"/>
                <a:gd name="T2" fmla="*/ 1 w 14"/>
                <a:gd name="T3" fmla="*/ 1 h 24"/>
                <a:gd name="T4" fmla="*/ 1 w 14"/>
                <a:gd name="T5" fmla="*/ 1 h 24"/>
                <a:gd name="T6" fmla="*/ 1 w 14"/>
                <a:gd name="T7" fmla="*/ 1 h 24"/>
                <a:gd name="T8" fmla="*/ 1 w 14"/>
                <a:gd name="T9" fmla="*/ 0 h 24"/>
                <a:gd name="T10" fmla="*/ 1 w 14"/>
                <a:gd name="T11" fmla="*/ 1 h 24"/>
                <a:gd name="T12" fmla="*/ 1 w 14"/>
                <a:gd name="T13" fmla="*/ 1 h 24"/>
                <a:gd name="T14" fmla="*/ 1 w 14"/>
                <a:gd name="T15" fmla="*/ 1 h 24"/>
                <a:gd name="T16" fmla="*/ 1 w 14"/>
                <a:gd name="T17" fmla="*/ 1 h 24"/>
                <a:gd name="T18" fmla="*/ 1 w 14"/>
                <a:gd name="T19" fmla="*/ 1 h 24"/>
                <a:gd name="T20" fmla="*/ 1 w 14"/>
                <a:gd name="T21" fmla="*/ 1 h 24"/>
                <a:gd name="T22" fmla="*/ 1 w 14"/>
                <a:gd name="T23" fmla="*/ 1 h 24"/>
                <a:gd name="T24" fmla="*/ 1 w 14"/>
                <a:gd name="T25" fmla="*/ 1 h 24"/>
                <a:gd name="T26" fmla="*/ 1 w 14"/>
                <a:gd name="T27" fmla="*/ 1 h 24"/>
                <a:gd name="T28" fmla="*/ 1 w 14"/>
                <a:gd name="T29" fmla="*/ 1 h 24"/>
                <a:gd name="T30" fmla="*/ 1 w 14"/>
                <a:gd name="T31" fmla="*/ 1 h 24"/>
                <a:gd name="T32" fmla="*/ 0 w 1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24"/>
                <a:gd name="T53" fmla="*/ 14 w 1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24">
                  <a:moveTo>
                    <a:pt x="0" y="14"/>
                  </a:moveTo>
                  <a:lnTo>
                    <a:pt x="3" y="12"/>
                  </a:lnTo>
                  <a:lnTo>
                    <a:pt x="7" y="7"/>
                  </a:lnTo>
                  <a:lnTo>
                    <a:pt x="12" y="3"/>
                  </a:lnTo>
                  <a:lnTo>
                    <a:pt x="14" y="0"/>
                  </a:lnTo>
                  <a:lnTo>
                    <a:pt x="13" y="6"/>
                  </a:lnTo>
                  <a:lnTo>
                    <a:pt x="12" y="12"/>
                  </a:lnTo>
                  <a:lnTo>
                    <a:pt x="11" y="18"/>
                  </a:lnTo>
                  <a:lnTo>
                    <a:pt x="11" y="24"/>
                  </a:lnTo>
                  <a:lnTo>
                    <a:pt x="9" y="21"/>
                  </a:lnTo>
                  <a:lnTo>
                    <a:pt x="8" y="16"/>
                  </a:lnTo>
                  <a:lnTo>
                    <a:pt x="7" y="13"/>
                  </a:lnTo>
                  <a:lnTo>
                    <a:pt x="7" y="10"/>
                  </a:lnTo>
                  <a:lnTo>
                    <a:pt x="6" y="12"/>
                  </a:lnTo>
                  <a:lnTo>
                    <a:pt x="4" y="12"/>
                  </a:lnTo>
                  <a:lnTo>
                    <a:pt x="3" y="13"/>
                  </a:lnTo>
                  <a:lnTo>
                    <a:pt x="0" y="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4" name="Freeform 227"/>
            <p:cNvSpPr>
              <a:spLocks/>
            </p:cNvSpPr>
            <p:nvPr/>
          </p:nvSpPr>
          <p:spPr bwMode="auto">
            <a:xfrm>
              <a:off x="5492" y="2802"/>
              <a:ext cx="12" cy="73"/>
            </a:xfrm>
            <a:custGeom>
              <a:avLst/>
              <a:gdLst>
                <a:gd name="T0" fmla="*/ 1 w 24"/>
                <a:gd name="T1" fmla="*/ 1 h 145"/>
                <a:gd name="T2" fmla="*/ 1 w 24"/>
                <a:gd name="T3" fmla="*/ 1 h 145"/>
                <a:gd name="T4" fmla="*/ 1 w 24"/>
                <a:gd name="T5" fmla="*/ 1 h 145"/>
                <a:gd name="T6" fmla="*/ 1 w 24"/>
                <a:gd name="T7" fmla="*/ 1 h 145"/>
                <a:gd name="T8" fmla="*/ 1 w 24"/>
                <a:gd name="T9" fmla="*/ 1 h 145"/>
                <a:gd name="T10" fmla="*/ 1 w 24"/>
                <a:gd name="T11" fmla="*/ 1 h 145"/>
                <a:gd name="T12" fmla="*/ 1 w 24"/>
                <a:gd name="T13" fmla="*/ 1 h 145"/>
                <a:gd name="T14" fmla="*/ 1 w 24"/>
                <a:gd name="T15" fmla="*/ 1 h 145"/>
                <a:gd name="T16" fmla="*/ 1 w 24"/>
                <a:gd name="T17" fmla="*/ 1 h 145"/>
                <a:gd name="T18" fmla="*/ 1 w 24"/>
                <a:gd name="T19" fmla="*/ 1 h 145"/>
                <a:gd name="T20" fmla="*/ 1 w 24"/>
                <a:gd name="T21" fmla="*/ 1 h 145"/>
                <a:gd name="T22" fmla="*/ 1 w 24"/>
                <a:gd name="T23" fmla="*/ 1 h 145"/>
                <a:gd name="T24" fmla="*/ 0 w 24"/>
                <a:gd name="T25" fmla="*/ 0 h 145"/>
                <a:gd name="T26" fmla="*/ 1 w 24"/>
                <a:gd name="T27" fmla="*/ 1 h 145"/>
                <a:gd name="T28" fmla="*/ 1 w 24"/>
                <a:gd name="T29" fmla="*/ 1 h 145"/>
                <a:gd name="T30" fmla="*/ 1 w 24"/>
                <a:gd name="T31" fmla="*/ 1 h 145"/>
                <a:gd name="T32" fmla="*/ 1 w 24"/>
                <a:gd name="T33" fmla="*/ 1 h 145"/>
                <a:gd name="T34" fmla="*/ 1 w 24"/>
                <a:gd name="T35" fmla="*/ 1 h 145"/>
                <a:gd name="T36" fmla="*/ 1 w 24"/>
                <a:gd name="T37" fmla="*/ 1 h 145"/>
                <a:gd name="T38" fmla="*/ 1 w 24"/>
                <a:gd name="T39" fmla="*/ 1 h 145"/>
                <a:gd name="T40" fmla="*/ 1 w 24"/>
                <a:gd name="T41" fmla="*/ 1 h 145"/>
                <a:gd name="T42" fmla="*/ 1 w 24"/>
                <a:gd name="T43" fmla="*/ 1 h 145"/>
                <a:gd name="T44" fmla="*/ 1 w 24"/>
                <a:gd name="T45" fmla="*/ 1 h 145"/>
                <a:gd name="T46" fmla="*/ 1 w 24"/>
                <a:gd name="T47" fmla="*/ 1 h 145"/>
                <a:gd name="T48" fmla="*/ 1 w 24"/>
                <a:gd name="T49" fmla="*/ 1 h 145"/>
                <a:gd name="T50" fmla="*/ 1 w 24"/>
                <a:gd name="T51" fmla="*/ 1 h 145"/>
                <a:gd name="T52" fmla="*/ 1 w 24"/>
                <a:gd name="T53" fmla="*/ 1 h 145"/>
                <a:gd name="T54" fmla="*/ 1 w 24"/>
                <a:gd name="T55" fmla="*/ 1 h 145"/>
                <a:gd name="T56" fmla="*/ 1 w 24"/>
                <a:gd name="T57" fmla="*/ 1 h 145"/>
                <a:gd name="T58" fmla="*/ 1 w 24"/>
                <a:gd name="T59" fmla="*/ 1 h 145"/>
                <a:gd name="T60" fmla="*/ 1 w 24"/>
                <a:gd name="T61" fmla="*/ 1 h 145"/>
                <a:gd name="T62" fmla="*/ 1 w 24"/>
                <a:gd name="T63" fmla="*/ 1 h 145"/>
                <a:gd name="T64" fmla="*/ 1 w 24"/>
                <a:gd name="T65" fmla="*/ 1 h 145"/>
                <a:gd name="T66" fmla="*/ 1 w 24"/>
                <a:gd name="T67" fmla="*/ 1 h 145"/>
                <a:gd name="T68" fmla="*/ 1 w 24"/>
                <a:gd name="T69" fmla="*/ 1 h 145"/>
                <a:gd name="T70" fmla="*/ 1 w 24"/>
                <a:gd name="T71" fmla="*/ 1 h 145"/>
                <a:gd name="T72" fmla="*/ 1 w 24"/>
                <a:gd name="T73" fmla="*/ 1 h 145"/>
                <a:gd name="T74" fmla="*/ 1 w 24"/>
                <a:gd name="T75" fmla="*/ 1 h 145"/>
                <a:gd name="T76" fmla="*/ 1 w 24"/>
                <a:gd name="T77" fmla="*/ 1 h 145"/>
                <a:gd name="T78" fmla="*/ 1 w 24"/>
                <a:gd name="T79" fmla="*/ 1 h 145"/>
                <a:gd name="T80" fmla="*/ 1 w 24"/>
                <a:gd name="T81" fmla="*/ 1 h 1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
                <a:gd name="T124" fmla="*/ 0 h 145"/>
                <a:gd name="T125" fmla="*/ 24 w 24"/>
                <a:gd name="T126" fmla="*/ 145 h 1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 h="145">
                  <a:moveTo>
                    <a:pt x="24" y="71"/>
                  </a:moveTo>
                  <a:lnTo>
                    <a:pt x="19" y="97"/>
                  </a:lnTo>
                  <a:lnTo>
                    <a:pt x="13" y="120"/>
                  </a:lnTo>
                  <a:lnTo>
                    <a:pt x="9" y="137"/>
                  </a:lnTo>
                  <a:lnTo>
                    <a:pt x="7" y="145"/>
                  </a:lnTo>
                  <a:lnTo>
                    <a:pt x="7" y="128"/>
                  </a:lnTo>
                  <a:lnTo>
                    <a:pt x="6" y="99"/>
                  </a:lnTo>
                  <a:lnTo>
                    <a:pt x="6" y="72"/>
                  </a:lnTo>
                  <a:lnTo>
                    <a:pt x="5" y="57"/>
                  </a:lnTo>
                  <a:lnTo>
                    <a:pt x="5" y="44"/>
                  </a:lnTo>
                  <a:lnTo>
                    <a:pt x="5" y="27"/>
                  </a:lnTo>
                  <a:lnTo>
                    <a:pt x="2" y="11"/>
                  </a:lnTo>
                  <a:lnTo>
                    <a:pt x="0" y="0"/>
                  </a:lnTo>
                  <a:lnTo>
                    <a:pt x="1" y="2"/>
                  </a:lnTo>
                  <a:lnTo>
                    <a:pt x="2" y="3"/>
                  </a:lnTo>
                  <a:lnTo>
                    <a:pt x="4" y="3"/>
                  </a:lnTo>
                  <a:lnTo>
                    <a:pt x="5" y="3"/>
                  </a:lnTo>
                  <a:lnTo>
                    <a:pt x="6" y="3"/>
                  </a:lnTo>
                  <a:lnTo>
                    <a:pt x="8" y="4"/>
                  </a:lnTo>
                  <a:lnTo>
                    <a:pt x="9" y="6"/>
                  </a:lnTo>
                  <a:lnTo>
                    <a:pt x="9" y="7"/>
                  </a:lnTo>
                  <a:lnTo>
                    <a:pt x="11" y="10"/>
                  </a:lnTo>
                  <a:lnTo>
                    <a:pt x="12" y="12"/>
                  </a:lnTo>
                  <a:lnTo>
                    <a:pt x="14" y="15"/>
                  </a:lnTo>
                  <a:lnTo>
                    <a:pt x="15" y="18"/>
                  </a:lnTo>
                  <a:lnTo>
                    <a:pt x="17" y="20"/>
                  </a:lnTo>
                  <a:lnTo>
                    <a:pt x="19" y="22"/>
                  </a:lnTo>
                  <a:lnTo>
                    <a:pt x="19" y="23"/>
                  </a:lnTo>
                  <a:lnTo>
                    <a:pt x="19" y="26"/>
                  </a:lnTo>
                  <a:lnTo>
                    <a:pt x="19" y="30"/>
                  </a:lnTo>
                  <a:lnTo>
                    <a:pt x="19" y="38"/>
                  </a:lnTo>
                  <a:lnTo>
                    <a:pt x="19" y="46"/>
                  </a:lnTo>
                  <a:lnTo>
                    <a:pt x="20" y="50"/>
                  </a:lnTo>
                  <a:lnTo>
                    <a:pt x="21" y="50"/>
                  </a:lnTo>
                  <a:lnTo>
                    <a:pt x="22" y="51"/>
                  </a:lnTo>
                  <a:lnTo>
                    <a:pt x="24" y="51"/>
                  </a:lnTo>
                  <a:lnTo>
                    <a:pt x="24" y="52"/>
                  </a:lnTo>
                  <a:lnTo>
                    <a:pt x="24" y="56"/>
                  </a:lnTo>
                  <a:lnTo>
                    <a:pt x="24" y="61"/>
                  </a:lnTo>
                  <a:lnTo>
                    <a:pt x="24" y="67"/>
                  </a:lnTo>
                  <a:lnTo>
                    <a:pt x="24"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5" name="Freeform 228"/>
            <p:cNvSpPr>
              <a:spLocks/>
            </p:cNvSpPr>
            <p:nvPr/>
          </p:nvSpPr>
          <p:spPr bwMode="auto">
            <a:xfrm>
              <a:off x="5495" y="3255"/>
              <a:ext cx="37" cy="65"/>
            </a:xfrm>
            <a:custGeom>
              <a:avLst/>
              <a:gdLst>
                <a:gd name="T0" fmla="*/ 0 w 75"/>
                <a:gd name="T1" fmla="*/ 1 h 130"/>
                <a:gd name="T2" fmla="*/ 0 w 75"/>
                <a:gd name="T3" fmla="*/ 1 h 130"/>
                <a:gd name="T4" fmla="*/ 0 w 75"/>
                <a:gd name="T5" fmla="*/ 1 h 130"/>
                <a:gd name="T6" fmla="*/ 0 w 75"/>
                <a:gd name="T7" fmla="*/ 1 h 130"/>
                <a:gd name="T8" fmla="*/ 0 w 75"/>
                <a:gd name="T9" fmla="*/ 1 h 130"/>
                <a:gd name="T10" fmla="*/ 0 w 75"/>
                <a:gd name="T11" fmla="*/ 1 h 130"/>
                <a:gd name="T12" fmla="*/ 0 w 75"/>
                <a:gd name="T13" fmla="*/ 1 h 130"/>
                <a:gd name="T14" fmla="*/ 0 w 75"/>
                <a:gd name="T15" fmla="*/ 1 h 130"/>
                <a:gd name="T16" fmla="*/ 0 w 75"/>
                <a:gd name="T17" fmla="*/ 1 h 130"/>
                <a:gd name="T18" fmla="*/ 0 w 75"/>
                <a:gd name="T19" fmla="*/ 1 h 130"/>
                <a:gd name="T20" fmla="*/ 0 w 75"/>
                <a:gd name="T21" fmla="*/ 1 h 130"/>
                <a:gd name="T22" fmla="*/ 0 w 75"/>
                <a:gd name="T23" fmla="*/ 1 h 130"/>
                <a:gd name="T24" fmla="*/ 0 w 75"/>
                <a:gd name="T25" fmla="*/ 1 h 130"/>
                <a:gd name="T26" fmla="*/ 0 w 75"/>
                <a:gd name="T27" fmla="*/ 1 h 130"/>
                <a:gd name="T28" fmla="*/ 0 w 75"/>
                <a:gd name="T29" fmla="*/ 1 h 130"/>
                <a:gd name="T30" fmla="*/ 0 w 75"/>
                <a:gd name="T31" fmla="*/ 1 h 130"/>
                <a:gd name="T32" fmla="*/ 0 w 75"/>
                <a:gd name="T33" fmla="*/ 1 h 130"/>
                <a:gd name="T34" fmla="*/ 0 w 75"/>
                <a:gd name="T35" fmla="*/ 1 h 130"/>
                <a:gd name="T36" fmla="*/ 0 w 75"/>
                <a:gd name="T37" fmla="*/ 1 h 130"/>
                <a:gd name="T38" fmla="*/ 0 w 75"/>
                <a:gd name="T39" fmla="*/ 1 h 130"/>
                <a:gd name="T40" fmla="*/ 0 w 75"/>
                <a:gd name="T41" fmla="*/ 1 h 130"/>
                <a:gd name="T42" fmla="*/ 0 w 75"/>
                <a:gd name="T43" fmla="*/ 1 h 130"/>
                <a:gd name="T44" fmla="*/ 0 w 75"/>
                <a:gd name="T45" fmla="*/ 1 h 130"/>
                <a:gd name="T46" fmla="*/ 0 w 75"/>
                <a:gd name="T47" fmla="*/ 1 h 130"/>
                <a:gd name="T48" fmla="*/ 0 w 75"/>
                <a:gd name="T49" fmla="*/ 1 h 130"/>
                <a:gd name="T50" fmla="*/ 0 w 75"/>
                <a:gd name="T51" fmla="*/ 1 h 130"/>
                <a:gd name="T52" fmla="*/ 0 w 75"/>
                <a:gd name="T53" fmla="*/ 1 h 130"/>
                <a:gd name="T54" fmla="*/ 0 w 75"/>
                <a:gd name="T55" fmla="*/ 1 h 130"/>
                <a:gd name="T56" fmla="*/ 0 w 75"/>
                <a:gd name="T57" fmla="*/ 1 h 130"/>
                <a:gd name="T58" fmla="*/ 0 w 75"/>
                <a:gd name="T59" fmla="*/ 1 h 130"/>
                <a:gd name="T60" fmla="*/ 0 w 75"/>
                <a:gd name="T61" fmla="*/ 1 h 130"/>
                <a:gd name="T62" fmla="*/ 0 w 75"/>
                <a:gd name="T63" fmla="*/ 1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5"/>
                <a:gd name="T97" fmla="*/ 0 h 130"/>
                <a:gd name="T98" fmla="*/ 75 w 75"/>
                <a:gd name="T99" fmla="*/ 130 h 1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5" h="130">
                  <a:moveTo>
                    <a:pt x="61" y="6"/>
                  </a:moveTo>
                  <a:lnTo>
                    <a:pt x="54" y="9"/>
                  </a:lnTo>
                  <a:lnTo>
                    <a:pt x="46" y="9"/>
                  </a:lnTo>
                  <a:lnTo>
                    <a:pt x="37" y="8"/>
                  </a:lnTo>
                  <a:lnTo>
                    <a:pt x="29" y="6"/>
                  </a:lnTo>
                  <a:lnTo>
                    <a:pt x="25" y="5"/>
                  </a:lnTo>
                  <a:lnTo>
                    <a:pt x="22" y="4"/>
                  </a:lnTo>
                  <a:lnTo>
                    <a:pt x="18" y="1"/>
                  </a:lnTo>
                  <a:lnTo>
                    <a:pt x="16" y="0"/>
                  </a:lnTo>
                  <a:lnTo>
                    <a:pt x="14" y="5"/>
                  </a:lnTo>
                  <a:lnTo>
                    <a:pt x="11" y="9"/>
                  </a:lnTo>
                  <a:lnTo>
                    <a:pt x="9" y="14"/>
                  </a:lnTo>
                  <a:lnTo>
                    <a:pt x="8" y="17"/>
                  </a:lnTo>
                  <a:lnTo>
                    <a:pt x="8" y="20"/>
                  </a:lnTo>
                  <a:lnTo>
                    <a:pt x="9" y="23"/>
                  </a:lnTo>
                  <a:lnTo>
                    <a:pt x="10" y="27"/>
                  </a:lnTo>
                  <a:lnTo>
                    <a:pt x="10" y="29"/>
                  </a:lnTo>
                  <a:lnTo>
                    <a:pt x="9" y="31"/>
                  </a:lnTo>
                  <a:lnTo>
                    <a:pt x="8" y="34"/>
                  </a:lnTo>
                  <a:lnTo>
                    <a:pt x="7" y="37"/>
                  </a:lnTo>
                  <a:lnTo>
                    <a:pt x="7" y="40"/>
                  </a:lnTo>
                  <a:lnTo>
                    <a:pt x="7" y="45"/>
                  </a:lnTo>
                  <a:lnTo>
                    <a:pt x="8" y="53"/>
                  </a:lnTo>
                  <a:lnTo>
                    <a:pt x="9" y="61"/>
                  </a:lnTo>
                  <a:lnTo>
                    <a:pt x="9" y="67"/>
                  </a:lnTo>
                  <a:lnTo>
                    <a:pt x="8" y="72"/>
                  </a:lnTo>
                  <a:lnTo>
                    <a:pt x="6" y="78"/>
                  </a:lnTo>
                  <a:lnTo>
                    <a:pt x="5" y="87"/>
                  </a:lnTo>
                  <a:lnTo>
                    <a:pt x="3" y="92"/>
                  </a:lnTo>
                  <a:lnTo>
                    <a:pt x="3" y="96"/>
                  </a:lnTo>
                  <a:lnTo>
                    <a:pt x="2" y="101"/>
                  </a:lnTo>
                  <a:lnTo>
                    <a:pt x="1" y="107"/>
                  </a:lnTo>
                  <a:lnTo>
                    <a:pt x="0" y="111"/>
                  </a:lnTo>
                  <a:lnTo>
                    <a:pt x="0" y="115"/>
                  </a:lnTo>
                  <a:lnTo>
                    <a:pt x="2" y="121"/>
                  </a:lnTo>
                  <a:lnTo>
                    <a:pt x="8" y="127"/>
                  </a:lnTo>
                  <a:lnTo>
                    <a:pt x="16" y="130"/>
                  </a:lnTo>
                  <a:lnTo>
                    <a:pt x="22" y="130"/>
                  </a:lnTo>
                  <a:lnTo>
                    <a:pt x="29" y="130"/>
                  </a:lnTo>
                  <a:lnTo>
                    <a:pt x="37" y="129"/>
                  </a:lnTo>
                  <a:lnTo>
                    <a:pt x="46" y="129"/>
                  </a:lnTo>
                  <a:lnTo>
                    <a:pt x="54" y="128"/>
                  </a:lnTo>
                  <a:lnTo>
                    <a:pt x="61" y="128"/>
                  </a:lnTo>
                  <a:lnTo>
                    <a:pt x="67" y="127"/>
                  </a:lnTo>
                  <a:lnTo>
                    <a:pt x="70" y="127"/>
                  </a:lnTo>
                  <a:lnTo>
                    <a:pt x="74" y="121"/>
                  </a:lnTo>
                  <a:lnTo>
                    <a:pt x="75" y="114"/>
                  </a:lnTo>
                  <a:lnTo>
                    <a:pt x="75" y="110"/>
                  </a:lnTo>
                  <a:lnTo>
                    <a:pt x="74" y="106"/>
                  </a:lnTo>
                  <a:lnTo>
                    <a:pt x="71" y="101"/>
                  </a:lnTo>
                  <a:lnTo>
                    <a:pt x="70" y="93"/>
                  </a:lnTo>
                  <a:lnTo>
                    <a:pt x="69" y="85"/>
                  </a:lnTo>
                  <a:lnTo>
                    <a:pt x="68" y="78"/>
                  </a:lnTo>
                  <a:lnTo>
                    <a:pt x="68" y="72"/>
                  </a:lnTo>
                  <a:lnTo>
                    <a:pt x="67" y="62"/>
                  </a:lnTo>
                  <a:lnTo>
                    <a:pt x="66" y="53"/>
                  </a:lnTo>
                  <a:lnTo>
                    <a:pt x="64" y="46"/>
                  </a:lnTo>
                  <a:lnTo>
                    <a:pt x="63" y="40"/>
                  </a:lnTo>
                  <a:lnTo>
                    <a:pt x="61" y="34"/>
                  </a:lnTo>
                  <a:lnTo>
                    <a:pt x="60" y="29"/>
                  </a:lnTo>
                  <a:lnTo>
                    <a:pt x="60" y="26"/>
                  </a:lnTo>
                  <a:lnTo>
                    <a:pt x="61" y="21"/>
                  </a:lnTo>
                  <a:lnTo>
                    <a:pt x="62" y="15"/>
                  </a:lnTo>
                  <a:lnTo>
                    <a:pt x="62" y="11"/>
                  </a:lnTo>
                  <a:lnTo>
                    <a:pt x="6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6" name="Freeform 229"/>
            <p:cNvSpPr>
              <a:spLocks/>
            </p:cNvSpPr>
            <p:nvPr/>
          </p:nvSpPr>
          <p:spPr bwMode="auto">
            <a:xfrm>
              <a:off x="5421" y="3307"/>
              <a:ext cx="53" cy="34"/>
            </a:xfrm>
            <a:custGeom>
              <a:avLst/>
              <a:gdLst>
                <a:gd name="T0" fmla="*/ 1 w 104"/>
                <a:gd name="T1" fmla="*/ 0 h 69"/>
                <a:gd name="T2" fmla="*/ 1 w 104"/>
                <a:gd name="T3" fmla="*/ 0 h 69"/>
                <a:gd name="T4" fmla="*/ 1 w 104"/>
                <a:gd name="T5" fmla="*/ 0 h 69"/>
                <a:gd name="T6" fmla="*/ 1 w 104"/>
                <a:gd name="T7" fmla="*/ 0 h 69"/>
                <a:gd name="T8" fmla="*/ 1 w 104"/>
                <a:gd name="T9" fmla="*/ 0 h 69"/>
                <a:gd name="T10" fmla="*/ 1 w 104"/>
                <a:gd name="T11" fmla="*/ 0 h 69"/>
                <a:gd name="T12" fmla="*/ 1 w 104"/>
                <a:gd name="T13" fmla="*/ 0 h 69"/>
                <a:gd name="T14" fmla="*/ 1 w 104"/>
                <a:gd name="T15" fmla="*/ 0 h 69"/>
                <a:gd name="T16" fmla="*/ 1 w 104"/>
                <a:gd name="T17" fmla="*/ 0 h 69"/>
                <a:gd name="T18" fmla="*/ 1 w 104"/>
                <a:gd name="T19" fmla="*/ 0 h 69"/>
                <a:gd name="T20" fmla="*/ 1 w 104"/>
                <a:gd name="T21" fmla="*/ 0 h 69"/>
                <a:gd name="T22" fmla="*/ 1 w 104"/>
                <a:gd name="T23" fmla="*/ 0 h 69"/>
                <a:gd name="T24" fmla="*/ 1 w 104"/>
                <a:gd name="T25" fmla="*/ 0 h 69"/>
                <a:gd name="T26" fmla="*/ 1 w 104"/>
                <a:gd name="T27" fmla="*/ 0 h 69"/>
                <a:gd name="T28" fmla="*/ 1 w 104"/>
                <a:gd name="T29" fmla="*/ 0 h 69"/>
                <a:gd name="T30" fmla="*/ 1 w 104"/>
                <a:gd name="T31" fmla="*/ 0 h 69"/>
                <a:gd name="T32" fmla="*/ 1 w 104"/>
                <a:gd name="T33" fmla="*/ 0 h 69"/>
                <a:gd name="T34" fmla="*/ 1 w 104"/>
                <a:gd name="T35" fmla="*/ 0 h 69"/>
                <a:gd name="T36" fmla="*/ 1 w 104"/>
                <a:gd name="T37" fmla="*/ 0 h 69"/>
                <a:gd name="T38" fmla="*/ 1 w 104"/>
                <a:gd name="T39" fmla="*/ 0 h 69"/>
                <a:gd name="T40" fmla="*/ 1 w 104"/>
                <a:gd name="T41" fmla="*/ 0 h 69"/>
                <a:gd name="T42" fmla="*/ 1 w 104"/>
                <a:gd name="T43" fmla="*/ 0 h 69"/>
                <a:gd name="T44" fmla="*/ 1 w 104"/>
                <a:gd name="T45" fmla="*/ 0 h 69"/>
                <a:gd name="T46" fmla="*/ 1 w 104"/>
                <a:gd name="T47" fmla="*/ 0 h 69"/>
                <a:gd name="T48" fmla="*/ 1 w 104"/>
                <a:gd name="T49" fmla="*/ 0 h 69"/>
                <a:gd name="T50" fmla="*/ 1 w 104"/>
                <a:gd name="T51" fmla="*/ 0 h 69"/>
                <a:gd name="T52" fmla="*/ 1 w 104"/>
                <a:gd name="T53" fmla="*/ 0 h 69"/>
                <a:gd name="T54" fmla="*/ 1 w 104"/>
                <a:gd name="T55" fmla="*/ 0 h 69"/>
                <a:gd name="T56" fmla="*/ 1 w 104"/>
                <a:gd name="T57" fmla="*/ 0 h 69"/>
                <a:gd name="T58" fmla="*/ 1 w 104"/>
                <a:gd name="T59" fmla="*/ 0 h 69"/>
                <a:gd name="T60" fmla="*/ 1 w 104"/>
                <a:gd name="T61" fmla="*/ 0 h 69"/>
                <a:gd name="T62" fmla="*/ 1 w 104"/>
                <a:gd name="T63" fmla="*/ 0 h 69"/>
                <a:gd name="T64" fmla="*/ 1 w 104"/>
                <a:gd name="T65" fmla="*/ 0 h 69"/>
                <a:gd name="T66" fmla="*/ 0 w 104"/>
                <a:gd name="T67" fmla="*/ 0 h 69"/>
                <a:gd name="T68" fmla="*/ 1 w 104"/>
                <a:gd name="T69" fmla="*/ 0 h 69"/>
                <a:gd name="T70" fmla="*/ 1 w 104"/>
                <a:gd name="T71" fmla="*/ 0 h 69"/>
                <a:gd name="T72" fmla="*/ 1 w 104"/>
                <a:gd name="T73" fmla="*/ 0 h 69"/>
                <a:gd name="T74" fmla="*/ 1 w 104"/>
                <a:gd name="T75" fmla="*/ 0 h 69"/>
                <a:gd name="T76" fmla="*/ 1 w 104"/>
                <a:gd name="T77" fmla="*/ 0 h 69"/>
                <a:gd name="T78" fmla="*/ 1 w 104"/>
                <a:gd name="T79" fmla="*/ 0 h 69"/>
                <a:gd name="T80" fmla="*/ 1 w 104"/>
                <a:gd name="T81" fmla="*/ 0 h 69"/>
                <a:gd name="T82" fmla="*/ 1 w 104"/>
                <a:gd name="T83" fmla="*/ 0 h 69"/>
                <a:gd name="T84" fmla="*/ 1 w 104"/>
                <a:gd name="T85" fmla="*/ 0 h 69"/>
                <a:gd name="T86" fmla="*/ 1 w 104"/>
                <a:gd name="T87" fmla="*/ 0 h 69"/>
                <a:gd name="T88" fmla="*/ 1 w 104"/>
                <a:gd name="T89" fmla="*/ 0 h 69"/>
                <a:gd name="T90" fmla="*/ 1 w 104"/>
                <a:gd name="T91" fmla="*/ 0 h 69"/>
                <a:gd name="T92" fmla="*/ 1 w 104"/>
                <a:gd name="T93" fmla="*/ 0 h 69"/>
                <a:gd name="T94" fmla="*/ 1 w 104"/>
                <a:gd name="T95" fmla="*/ 0 h 69"/>
                <a:gd name="T96" fmla="*/ 1 w 104"/>
                <a:gd name="T97" fmla="*/ 0 h 69"/>
                <a:gd name="T98" fmla="*/ 1 w 104"/>
                <a:gd name="T99" fmla="*/ 0 h 69"/>
                <a:gd name="T100" fmla="*/ 1 w 104"/>
                <a:gd name="T101" fmla="*/ 0 h 69"/>
                <a:gd name="T102" fmla="*/ 1 w 104"/>
                <a:gd name="T103" fmla="*/ 0 h 69"/>
                <a:gd name="T104" fmla="*/ 1 w 104"/>
                <a:gd name="T105" fmla="*/ 0 h 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4"/>
                <a:gd name="T160" fmla="*/ 0 h 69"/>
                <a:gd name="T161" fmla="*/ 104 w 104"/>
                <a:gd name="T162" fmla="*/ 69 h 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4" h="69">
                  <a:moveTo>
                    <a:pt x="41" y="0"/>
                  </a:moveTo>
                  <a:lnTo>
                    <a:pt x="47" y="2"/>
                  </a:lnTo>
                  <a:lnTo>
                    <a:pt x="54" y="3"/>
                  </a:lnTo>
                  <a:lnTo>
                    <a:pt x="62" y="4"/>
                  </a:lnTo>
                  <a:lnTo>
                    <a:pt x="70" y="6"/>
                  </a:lnTo>
                  <a:lnTo>
                    <a:pt x="78" y="6"/>
                  </a:lnTo>
                  <a:lnTo>
                    <a:pt x="87" y="6"/>
                  </a:lnTo>
                  <a:lnTo>
                    <a:pt x="95" y="6"/>
                  </a:lnTo>
                  <a:lnTo>
                    <a:pt x="103" y="6"/>
                  </a:lnTo>
                  <a:lnTo>
                    <a:pt x="104" y="15"/>
                  </a:lnTo>
                  <a:lnTo>
                    <a:pt x="104" y="25"/>
                  </a:lnTo>
                  <a:lnTo>
                    <a:pt x="103" y="35"/>
                  </a:lnTo>
                  <a:lnTo>
                    <a:pt x="102" y="41"/>
                  </a:lnTo>
                  <a:lnTo>
                    <a:pt x="97" y="44"/>
                  </a:lnTo>
                  <a:lnTo>
                    <a:pt x="94" y="47"/>
                  </a:lnTo>
                  <a:lnTo>
                    <a:pt x="91" y="50"/>
                  </a:lnTo>
                  <a:lnTo>
                    <a:pt x="87" y="55"/>
                  </a:lnTo>
                  <a:lnTo>
                    <a:pt x="84" y="60"/>
                  </a:lnTo>
                  <a:lnTo>
                    <a:pt x="80" y="62"/>
                  </a:lnTo>
                  <a:lnTo>
                    <a:pt x="73" y="65"/>
                  </a:lnTo>
                  <a:lnTo>
                    <a:pt x="65" y="67"/>
                  </a:lnTo>
                  <a:lnTo>
                    <a:pt x="59" y="67"/>
                  </a:lnTo>
                  <a:lnTo>
                    <a:pt x="53" y="67"/>
                  </a:lnTo>
                  <a:lnTo>
                    <a:pt x="44" y="68"/>
                  </a:lnTo>
                  <a:lnTo>
                    <a:pt x="35" y="68"/>
                  </a:lnTo>
                  <a:lnTo>
                    <a:pt x="26" y="69"/>
                  </a:lnTo>
                  <a:lnTo>
                    <a:pt x="18" y="69"/>
                  </a:lnTo>
                  <a:lnTo>
                    <a:pt x="11" y="69"/>
                  </a:lnTo>
                  <a:lnTo>
                    <a:pt x="7" y="68"/>
                  </a:lnTo>
                  <a:lnTo>
                    <a:pt x="5" y="68"/>
                  </a:lnTo>
                  <a:lnTo>
                    <a:pt x="3" y="67"/>
                  </a:lnTo>
                  <a:lnTo>
                    <a:pt x="2" y="65"/>
                  </a:lnTo>
                  <a:lnTo>
                    <a:pt x="1" y="64"/>
                  </a:lnTo>
                  <a:lnTo>
                    <a:pt x="0" y="57"/>
                  </a:lnTo>
                  <a:lnTo>
                    <a:pt x="2" y="50"/>
                  </a:lnTo>
                  <a:lnTo>
                    <a:pt x="8" y="44"/>
                  </a:lnTo>
                  <a:lnTo>
                    <a:pt x="15" y="40"/>
                  </a:lnTo>
                  <a:lnTo>
                    <a:pt x="17" y="35"/>
                  </a:lnTo>
                  <a:lnTo>
                    <a:pt x="19" y="31"/>
                  </a:lnTo>
                  <a:lnTo>
                    <a:pt x="23" y="27"/>
                  </a:lnTo>
                  <a:lnTo>
                    <a:pt x="25" y="25"/>
                  </a:lnTo>
                  <a:lnTo>
                    <a:pt x="26" y="24"/>
                  </a:lnTo>
                  <a:lnTo>
                    <a:pt x="26" y="23"/>
                  </a:lnTo>
                  <a:lnTo>
                    <a:pt x="26" y="22"/>
                  </a:lnTo>
                  <a:lnTo>
                    <a:pt x="26" y="21"/>
                  </a:lnTo>
                  <a:lnTo>
                    <a:pt x="27" y="17"/>
                  </a:lnTo>
                  <a:lnTo>
                    <a:pt x="28" y="14"/>
                  </a:lnTo>
                  <a:lnTo>
                    <a:pt x="30" y="10"/>
                  </a:lnTo>
                  <a:lnTo>
                    <a:pt x="31" y="9"/>
                  </a:lnTo>
                  <a:lnTo>
                    <a:pt x="33" y="7"/>
                  </a:lnTo>
                  <a:lnTo>
                    <a:pt x="36" y="4"/>
                  </a:lnTo>
                  <a:lnTo>
                    <a:pt x="39" y="2"/>
                  </a:lnTo>
                  <a:lnTo>
                    <a:pt x="4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7" name="Freeform 230"/>
            <p:cNvSpPr>
              <a:spLocks/>
            </p:cNvSpPr>
            <p:nvPr/>
          </p:nvSpPr>
          <p:spPr bwMode="auto">
            <a:xfrm>
              <a:off x="5486" y="3044"/>
              <a:ext cx="25" cy="83"/>
            </a:xfrm>
            <a:custGeom>
              <a:avLst/>
              <a:gdLst>
                <a:gd name="T0" fmla="*/ 1 w 49"/>
                <a:gd name="T1" fmla="*/ 1 h 166"/>
                <a:gd name="T2" fmla="*/ 1 w 49"/>
                <a:gd name="T3" fmla="*/ 1 h 166"/>
                <a:gd name="T4" fmla="*/ 1 w 49"/>
                <a:gd name="T5" fmla="*/ 1 h 166"/>
                <a:gd name="T6" fmla="*/ 1 w 49"/>
                <a:gd name="T7" fmla="*/ 1 h 166"/>
                <a:gd name="T8" fmla="*/ 0 w 49"/>
                <a:gd name="T9" fmla="*/ 1 h 166"/>
                <a:gd name="T10" fmla="*/ 1 w 49"/>
                <a:gd name="T11" fmla="*/ 1 h 166"/>
                <a:gd name="T12" fmla="*/ 1 w 49"/>
                <a:gd name="T13" fmla="*/ 1 h 166"/>
                <a:gd name="T14" fmla="*/ 1 w 49"/>
                <a:gd name="T15" fmla="*/ 1 h 166"/>
                <a:gd name="T16" fmla="*/ 1 w 49"/>
                <a:gd name="T17" fmla="*/ 1 h 166"/>
                <a:gd name="T18" fmla="*/ 1 w 49"/>
                <a:gd name="T19" fmla="*/ 1 h 166"/>
                <a:gd name="T20" fmla="*/ 1 w 49"/>
                <a:gd name="T21" fmla="*/ 1 h 166"/>
                <a:gd name="T22" fmla="*/ 1 w 49"/>
                <a:gd name="T23" fmla="*/ 1 h 166"/>
                <a:gd name="T24" fmla="*/ 1 w 49"/>
                <a:gd name="T25" fmla="*/ 1 h 166"/>
                <a:gd name="T26" fmla="*/ 1 w 49"/>
                <a:gd name="T27" fmla="*/ 1 h 166"/>
                <a:gd name="T28" fmla="*/ 1 w 49"/>
                <a:gd name="T29" fmla="*/ 1 h 166"/>
                <a:gd name="T30" fmla="*/ 1 w 49"/>
                <a:gd name="T31" fmla="*/ 1 h 166"/>
                <a:gd name="T32" fmla="*/ 1 w 49"/>
                <a:gd name="T33" fmla="*/ 1 h 166"/>
                <a:gd name="T34" fmla="*/ 1 w 49"/>
                <a:gd name="T35" fmla="*/ 1 h 166"/>
                <a:gd name="T36" fmla="*/ 1 w 49"/>
                <a:gd name="T37" fmla="*/ 1 h 166"/>
                <a:gd name="T38" fmla="*/ 1 w 49"/>
                <a:gd name="T39" fmla="*/ 1 h 166"/>
                <a:gd name="T40" fmla="*/ 1 w 49"/>
                <a:gd name="T41" fmla="*/ 1 h 166"/>
                <a:gd name="T42" fmla="*/ 1 w 49"/>
                <a:gd name="T43" fmla="*/ 1 h 166"/>
                <a:gd name="T44" fmla="*/ 1 w 49"/>
                <a:gd name="T45" fmla="*/ 1 h 166"/>
                <a:gd name="T46" fmla="*/ 1 w 49"/>
                <a:gd name="T47" fmla="*/ 1 h 166"/>
                <a:gd name="T48" fmla="*/ 1 w 49"/>
                <a:gd name="T49" fmla="*/ 1 h 166"/>
                <a:gd name="T50" fmla="*/ 1 w 49"/>
                <a:gd name="T51" fmla="*/ 1 h 166"/>
                <a:gd name="T52" fmla="*/ 1 w 49"/>
                <a:gd name="T53" fmla="*/ 1 h 166"/>
                <a:gd name="T54" fmla="*/ 1 w 49"/>
                <a:gd name="T55" fmla="*/ 1 h 166"/>
                <a:gd name="T56" fmla="*/ 1 w 49"/>
                <a:gd name="T57" fmla="*/ 1 h 166"/>
                <a:gd name="T58" fmla="*/ 1 w 49"/>
                <a:gd name="T59" fmla="*/ 1 h 166"/>
                <a:gd name="T60" fmla="*/ 1 w 49"/>
                <a:gd name="T61" fmla="*/ 1 h 166"/>
                <a:gd name="T62" fmla="*/ 1 w 49"/>
                <a:gd name="T63" fmla="*/ 1 h 166"/>
                <a:gd name="T64" fmla="*/ 1 w 49"/>
                <a:gd name="T65" fmla="*/ 1 h 166"/>
                <a:gd name="T66" fmla="*/ 1 w 49"/>
                <a:gd name="T67" fmla="*/ 1 h 166"/>
                <a:gd name="T68" fmla="*/ 1 w 49"/>
                <a:gd name="T69" fmla="*/ 1 h 166"/>
                <a:gd name="T70" fmla="*/ 1 w 49"/>
                <a:gd name="T71" fmla="*/ 1 h 166"/>
                <a:gd name="T72" fmla="*/ 1 w 49"/>
                <a:gd name="T73" fmla="*/ 1 h 166"/>
                <a:gd name="T74" fmla="*/ 1 w 49"/>
                <a:gd name="T75" fmla="*/ 1 h 166"/>
                <a:gd name="T76" fmla="*/ 1 w 49"/>
                <a:gd name="T77" fmla="*/ 1 h 166"/>
                <a:gd name="T78" fmla="*/ 1 w 49"/>
                <a:gd name="T79" fmla="*/ 1 h 166"/>
                <a:gd name="T80" fmla="*/ 1 w 49"/>
                <a:gd name="T81" fmla="*/ 1 h 166"/>
                <a:gd name="T82" fmla="*/ 1 w 49"/>
                <a:gd name="T83" fmla="*/ 1 h 166"/>
                <a:gd name="T84" fmla="*/ 1 w 49"/>
                <a:gd name="T85" fmla="*/ 1 h 166"/>
                <a:gd name="T86" fmla="*/ 1 w 49"/>
                <a:gd name="T87" fmla="*/ 1 h 166"/>
                <a:gd name="T88" fmla="*/ 1 w 49"/>
                <a:gd name="T89" fmla="*/ 0 h 166"/>
                <a:gd name="T90" fmla="*/ 1 w 49"/>
                <a:gd name="T91" fmla="*/ 1 h 166"/>
                <a:gd name="T92" fmla="*/ 1 w 49"/>
                <a:gd name="T93" fmla="*/ 1 h 166"/>
                <a:gd name="T94" fmla="*/ 1 w 49"/>
                <a:gd name="T95" fmla="*/ 1 h 166"/>
                <a:gd name="T96" fmla="*/ 1 w 49"/>
                <a:gd name="T97" fmla="*/ 1 h 166"/>
                <a:gd name="T98" fmla="*/ 1 w 49"/>
                <a:gd name="T99" fmla="*/ 1 h 166"/>
                <a:gd name="T100" fmla="*/ 1 w 49"/>
                <a:gd name="T101" fmla="*/ 1 h 166"/>
                <a:gd name="T102" fmla="*/ 1 w 49"/>
                <a:gd name="T103" fmla="*/ 1 h 166"/>
                <a:gd name="T104" fmla="*/ 1 w 49"/>
                <a:gd name="T105" fmla="*/ 1 h 166"/>
                <a:gd name="T106" fmla="*/ 1 w 49"/>
                <a:gd name="T107" fmla="*/ 1 h 166"/>
                <a:gd name="T108" fmla="*/ 1 w 49"/>
                <a:gd name="T109" fmla="*/ 1 h 166"/>
                <a:gd name="T110" fmla="*/ 1 w 49"/>
                <a:gd name="T111" fmla="*/ 1 h 166"/>
                <a:gd name="T112" fmla="*/ 1 w 49"/>
                <a:gd name="T113" fmla="*/ 1 h 1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
                <a:gd name="T172" fmla="*/ 0 h 166"/>
                <a:gd name="T173" fmla="*/ 49 w 49"/>
                <a:gd name="T174" fmla="*/ 166 h 1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 h="166">
                  <a:moveTo>
                    <a:pt x="11" y="92"/>
                  </a:moveTo>
                  <a:lnTo>
                    <a:pt x="9" y="107"/>
                  </a:lnTo>
                  <a:lnTo>
                    <a:pt x="4" y="130"/>
                  </a:lnTo>
                  <a:lnTo>
                    <a:pt x="1" y="153"/>
                  </a:lnTo>
                  <a:lnTo>
                    <a:pt x="0" y="166"/>
                  </a:lnTo>
                  <a:lnTo>
                    <a:pt x="3" y="157"/>
                  </a:lnTo>
                  <a:lnTo>
                    <a:pt x="5" y="151"/>
                  </a:lnTo>
                  <a:lnTo>
                    <a:pt x="9" y="146"/>
                  </a:lnTo>
                  <a:lnTo>
                    <a:pt x="10" y="143"/>
                  </a:lnTo>
                  <a:lnTo>
                    <a:pt x="12" y="134"/>
                  </a:lnTo>
                  <a:lnTo>
                    <a:pt x="16" y="121"/>
                  </a:lnTo>
                  <a:lnTo>
                    <a:pt x="20" y="105"/>
                  </a:lnTo>
                  <a:lnTo>
                    <a:pt x="26" y="93"/>
                  </a:lnTo>
                  <a:lnTo>
                    <a:pt x="28" y="88"/>
                  </a:lnTo>
                  <a:lnTo>
                    <a:pt x="30" y="84"/>
                  </a:lnTo>
                  <a:lnTo>
                    <a:pt x="31" y="79"/>
                  </a:lnTo>
                  <a:lnTo>
                    <a:pt x="31" y="75"/>
                  </a:lnTo>
                  <a:lnTo>
                    <a:pt x="31" y="70"/>
                  </a:lnTo>
                  <a:lnTo>
                    <a:pt x="32" y="62"/>
                  </a:lnTo>
                  <a:lnTo>
                    <a:pt x="33" y="55"/>
                  </a:lnTo>
                  <a:lnTo>
                    <a:pt x="35" y="50"/>
                  </a:lnTo>
                  <a:lnTo>
                    <a:pt x="34" y="49"/>
                  </a:lnTo>
                  <a:lnTo>
                    <a:pt x="32" y="48"/>
                  </a:lnTo>
                  <a:lnTo>
                    <a:pt x="31" y="46"/>
                  </a:lnTo>
                  <a:lnTo>
                    <a:pt x="28" y="46"/>
                  </a:lnTo>
                  <a:lnTo>
                    <a:pt x="32" y="39"/>
                  </a:lnTo>
                  <a:lnTo>
                    <a:pt x="36" y="32"/>
                  </a:lnTo>
                  <a:lnTo>
                    <a:pt x="41" y="25"/>
                  </a:lnTo>
                  <a:lnTo>
                    <a:pt x="47" y="19"/>
                  </a:lnTo>
                  <a:lnTo>
                    <a:pt x="49" y="16"/>
                  </a:lnTo>
                  <a:lnTo>
                    <a:pt x="47" y="15"/>
                  </a:lnTo>
                  <a:lnTo>
                    <a:pt x="43" y="16"/>
                  </a:lnTo>
                  <a:lnTo>
                    <a:pt x="41" y="17"/>
                  </a:lnTo>
                  <a:lnTo>
                    <a:pt x="38" y="19"/>
                  </a:lnTo>
                  <a:lnTo>
                    <a:pt x="33" y="23"/>
                  </a:lnTo>
                  <a:lnTo>
                    <a:pt x="28" y="26"/>
                  </a:lnTo>
                  <a:lnTo>
                    <a:pt x="25" y="30"/>
                  </a:lnTo>
                  <a:lnTo>
                    <a:pt x="25" y="27"/>
                  </a:lnTo>
                  <a:lnTo>
                    <a:pt x="25" y="26"/>
                  </a:lnTo>
                  <a:lnTo>
                    <a:pt x="25" y="24"/>
                  </a:lnTo>
                  <a:lnTo>
                    <a:pt x="26" y="23"/>
                  </a:lnTo>
                  <a:lnTo>
                    <a:pt x="27" y="19"/>
                  </a:lnTo>
                  <a:lnTo>
                    <a:pt x="26" y="12"/>
                  </a:lnTo>
                  <a:lnTo>
                    <a:pt x="25" y="6"/>
                  </a:lnTo>
                  <a:lnTo>
                    <a:pt x="26" y="0"/>
                  </a:lnTo>
                  <a:lnTo>
                    <a:pt x="20" y="11"/>
                  </a:lnTo>
                  <a:lnTo>
                    <a:pt x="15" y="24"/>
                  </a:lnTo>
                  <a:lnTo>
                    <a:pt x="11" y="34"/>
                  </a:lnTo>
                  <a:lnTo>
                    <a:pt x="9" y="41"/>
                  </a:lnTo>
                  <a:lnTo>
                    <a:pt x="11" y="47"/>
                  </a:lnTo>
                  <a:lnTo>
                    <a:pt x="12" y="53"/>
                  </a:lnTo>
                  <a:lnTo>
                    <a:pt x="12" y="59"/>
                  </a:lnTo>
                  <a:lnTo>
                    <a:pt x="11" y="63"/>
                  </a:lnTo>
                  <a:lnTo>
                    <a:pt x="11" y="69"/>
                  </a:lnTo>
                  <a:lnTo>
                    <a:pt x="11" y="77"/>
                  </a:lnTo>
                  <a:lnTo>
                    <a:pt x="11" y="86"/>
                  </a:lnTo>
                  <a:lnTo>
                    <a:pt x="11" y="9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8" name="Freeform 231"/>
            <p:cNvSpPr>
              <a:spLocks/>
            </p:cNvSpPr>
            <p:nvPr/>
          </p:nvSpPr>
          <p:spPr bwMode="auto">
            <a:xfrm>
              <a:off x="5490" y="3162"/>
              <a:ext cx="5" cy="12"/>
            </a:xfrm>
            <a:custGeom>
              <a:avLst/>
              <a:gdLst>
                <a:gd name="T0" fmla="*/ 0 w 9"/>
                <a:gd name="T1" fmla="*/ 1 h 23"/>
                <a:gd name="T2" fmla="*/ 1 w 9"/>
                <a:gd name="T3" fmla="*/ 1 h 23"/>
                <a:gd name="T4" fmla="*/ 1 w 9"/>
                <a:gd name="T5" fmla="*/ 1 h 23"/>
                <a:gd name="T6" fmla="*/ 1 w 9"/>
                <a:gd name="T7" fmla="*/ 1 h 23"/>
                <a:gd name="T8" fmla="*/ 0 w 9"/>
                <a:gd name="T9" fmla="*/ 0 h 23"/>
                <a:gd name="T10" fmla="*/ 1 w 9"/>
                <a:gd name="T11" fmla="*/ 1 h 23"/>
                <a:gd name="T12" fmla="*/ 1 w 9"/>
                <a:gd name="T13" fmla="*/ 1 h 23"/>
                <a:gd name="T14" fmla="*/ 1 w 9"/>
                <a:gd name="T15" fmla="*/ 1 h 23"/>
                <a:gd name="T16" fmla="*/ 1 w 9"/>
                <a:gd name="T17" fmla="*/ 1 h 23"/>
                <a:gd name="T18" fmla="*/ 1 w 9"/>
                <a:gd name="T19" fmla="*/ 1 h 23"/>
                <a:gd name="T20" fmla="*/ 1 w 9"/>
                <a:gd name="T21" fmla="*/ 1 h 23"/>
                <a:gd name="T22" fmla="*/ 1 w 9"/>
                <a:gd name="T23" fmla="*/ 1 h 23"/>
                <a:gd name="T24" fmla="*/ 0 w 9"/>
                <a:gd name="T25" fmla="*/ 1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23"/>
                <a:gd name="T41" fmla="*/ 9 w 9"/>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23">
                  <a:moveTo>
                    <a:pt x="0" y="16"/>
                  </a:moveTo>
                  <a:lnTo>
                    <a:pt x="1" y="13"/>
                  </a:lnTo>
                  <a:lnTo>
                    <a:pt x="1" y="8"/>
                  </a:lnTo>
                  <a:lnTo>
                    <a:pt x="1" y="3"/>
                  </a:lnTo>
                  <a:lnTo>
                    <a:pt x="0" y="0"/>
                  </a:lnTo>
                  <a:lnTo>
                    <a:pt x="3" y="5"/>
                  </a:lnTo>
                  <a:lnTo>
                    <a:pt x="5" y="9"/>
                  </a:lnTo>
                  <a:lnTo>
                    <a:pt x="8" y="15"/>
                  </a:lnTo>
                  <a:lnTo>
                    <a:pt x="9" y="23"/>
                  </a:lnTo>
                  <a:lnTo>
                    <a:pt x="7" y="21"/>
                  </a:lnTo>
                  <a:lnTo>
                    <a:pt x="4" y="18"/>
                  </a:lnTo>
                  <a:lnTo>
                    <a:pt x="2" y="17"/>
                  </a:lnTo>
                  <a:lnTo>
                    <a:pt x="0"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9" name="Freeform 232"/>
            <p:cNvSpPr>
              <a:spLocks/>
            </p:cNvSpPr>
            <p:nvPr/>
          </p:nvSpPr>
          <p:spPr bwMode="auto">
            <a:xfrm>
              <a:off x="5495" y="3230"/>
              <a:ext cx="14" cy="28"/>
            </a:xfrm>
            <a:custGeom>
              <a:avLst/>
              <a:gdLst>
                <a:gd name="T0" fmla="*/ 0 w 29"/>
                <a:gd name="T1" fmla="*/ 1 h 56"/>
                <a:gd name="T2" fmla="*/ 0 w 29"/>
                <a:gd name="T3" fmla="*/ 1 h 56"/>
                <a:gd name="T4" fmla="*/ 0 w 29"/>
                <a:gd name="T5" fmla="*/ 1 h 56"/>
                <a:gd name="T6" fmla="*/ 0 w 29"/>
                <a:gd name="T7" fmla="*/ 1 h 56"/>
                <a:gd name="T8" fmla="*/ 0 w 29"/>
                <a:gd name="T9" fmla="*/ 1 h 56"/>
                <a:gd name="T10" fmla="*/ 0 w 29"/>
                <a:gd name="T11" fmla="*/ 1 h 56"/>
                <a:gd name="T12" fmla="*/ 0 w 29"/>
                <a:gd name="T13" fmla="*/ 1 h 56"/>
                <a:gd name="T14" fmla="*/ 0 w 29"/>
                <a:gd name="T15" fmla="*/ 1 h 56"/>
                <a:gd name="T16" fmla="*/ 0 w 29"/>
                <a:gd name="T17" fmla="*/ 0 h 56"/>
                <a:gd name="T18" fmla="*/ 0 w 29"/>
                <a:gd name="T19" fmla="*/ 1 h 56"/>
                <a:gd name="T20" fmla="*/ 0 w 29"/>
                <a:gd name="T21" fmla="*/ 1 h 56"/>
                <a:gd name="T22" fmla="*/ 0 w 29"/>
                <a:gd name="T23" fmla="*/ 1 h 56"/>
                <a:gd name="T24" fmla="*/ 0 w 29"/>
                <a:gd name="T25" fmla="*/ 1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56"/>
                <a:gd name="T41" fmla="*/ 29 w 29"/>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56">
                  <a:moveTo>
                    <a:pt x="29" y="56"/>
                  </a:moveTo>
                  <a:lnTo>
                    <a:pt x="19" y="53"/>
                  </a:lnTo>
                  <a:lnTo>
                    <a:pt x="13" y="48"/>
                  </a:lnTo>
                  <a:lnTo>
                    <a:pt x="6" y="46"/>
                  </a:lnTo>
                  <a:lnTo>
                    <a:pt x="2" y="43"/>
                  </a:lnTo>
                  <a:lnTo>
                    <a:pt x="2" y="35"/>
                  </a:lnTo>
                  <a:lnTo>
                    <a:pt x="1" y="25"/>
                  </a:lnTo>
                  <a:lnTo>
                    <a:pt x="0" y="12"/>
                  </a:lnTo>
                  <a:lnTo>
                    <a:pt x="0" y="0"/>
                  </a:lnTo>
                  <a:lnTo>
                    <a:pt x="5" y="15"/>
                  </a:lnTo>
                  <a:lnTo>
                    <a:pt x="13" y="32"/>
                  </a:lnTo>
                  <a:lnTo>
                    <a:pt x="21" y="47"/>
                  </a:lnTo>
                  <a:lnTo>
                    <a:pt x="29" y="5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0" name="Freeform 233"/>
            <p:cNvSpPr>
              <a:spLocks/>
            </p:cNvSpPr>
            <p:nvPr/>
          </p:nvSpPr>
          <p:spPr bwMode="auto">
            <a:xfrm>
              <a:off x="5431" y="3130"/>
              <a:ext cx="6" cy="37"/>
            </a:xfrm>
            <a:custGeom>
              <a:avLst/>
              <a:gdLst>
                <a:gd name="T0" fmla="*/ 0 w 13"/>
                <a:gd name="T1" fmla="*/ 1 h 74"/>
                <a:gd name="T2" fmla="*/ 0 w 13"/>
                <a:gd name="T3" fmla="*/ 1 h 74"/>
                <a:gd name="T4" fmla="*/ 0 w 13"/>
                <a:gd name="T5" fmla="*/ 1 h 74"/>
                <a:gd name="T6" fmla="*/ 0 w 13"/>
                <a:gd name="T7" fmla="*/ 1 h 74"/>
                <a:gd name="T8" fmla="*/ 0 w 13"/>
                <a:gd name="T9" fmla="*/ 1 h 74"/>
                <a:gd name="T10" fmla="*/ 0 w 13"/>
                <a:gd name="T11" fmla="*/ 1 h 74"/>
                <a:gd name="T12" fmla="*/ 0 w 13"/>
                <a:gd name="T13" fmla="*/ 1 h 74"/>
                <a:gd name="T14" fmla="*/ 0 w 13"/>
                <a:gd name="T15" fmla="*/ 1 h 74"/>
                <a:gd name="T16" fmla="*/ 0 w 13"/>
                <a:gd name="T17" fmla="*/ 0 h 74"/>
                <a:gd name="T18" fmla="*/ 0 w 13"/>
                <a:gd name="T19" fmla="*/ 1 h 74"/>
                <a:gd name="T20" fmla="*/ 0 w 13"/>
                <a:gd name="T21" fmla="*/ 1 h 74"/>
                <a:gd name="T22" fmla="*/ 0 w 13"/>
                <a:gd name="T23" fmla="*/ 1 h 74"/>
                <a:gd name="T24" fmla="*/ 0 w 13"/>
                <a:gd name="T25" fmla="*/ 1 h 74"/>
                <a:gd name="T26" fmla="*/ 0 w 13"/>
                <a:gd name="T27" fmla="*/ 1 h 74"/>
                <a:gd name="T28" fmla="*/ 0 w 13"/>
                <a:gd name="T29" fmla="*/ 1 h 74"/>
                <a:gd name="T30" fmla="*/ 0 w 13"/>
                <a:gd name="T31" fmla="*/ 1 h 74"/>
                <a:gd name="T32" fmla="*/ 0 w 13"/>
                <a:gd name="T33" fmla="*/ 1 h 74"/>
                <a:gd name="T34" fmla="*/ 0 w 13"/>
                <a:gd name="T35" fmla="*/ 1 h 74"/>
                <a:gd name="T36" fmla="*/ 0 w 13"/>
                <a:gd name="T37" fmla="*/ 1 h 74"/>
                <a:gd name="T38" fmla="*/ 0 w 13"/>
                <a:gd name="T39" fmla="*/ 1 h 74"/>
                <a:gd name="T40" fmla="*/ 0 w 13"/>
                <a:gd name="T41" fmla="*/ 1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
                <a:gd name="T64" fmla="*/ 0 h 74"/>
                <a:gd name="T65" fmla="*/ 13 w 13"/>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 h="74">
                  <a:moveTo>
                    <a:pt x="0" y="74"/>
                  </a:moveTo>
                  <a:lnTo>
                    <a:pt x="0" y="68"/>
                  </a:lnTo>
                  <a:lnTo>
                    <a:pt x="0" y="61"/>
                  </a:lnTo>
                  <a:lnTo>
                    <a:pt x="1" y="56"/>
                  </a:lnTo>
                  <a:lnTo>
                    <a:pt x="1" y="50"/>
                  </a:lnTo>
                  <a:lnTo>
                    <a:pt x="1" y="41"/>
                  </a:lnTo>
                  <a:lnTo>
                    <a:pt x="1" y="27"/>
                  </a:lnTo>
                  <a:lnTo>
                    <a:pt x="0" y="12"/>
                  </a:lnTo>
                  <a:lnTo>
                    <a:pt x="0" y="0"/>
                  </a:lnTo>
                  <a:lnTo>
                    <a:pt x="2" y="14"/>
                  </a:lnTo>
                  <a:lnTo>
                    <a:pt x="6" y="36"/>
                  </a:lnTo>
                  <a:lnTo>
                    <a:pt x="9" y="58"/>
                  </a:lnTo>
                  <a:lnTo>
                    <a:pt x="13" y="71"/>
                  </a:lnTo>
                  <a:lnTo>
                    <a:pt x="10" y="68"/>
                  </a:lnTo>
                  <a:lnTo>
                    <a:pt x="8" y="66"/>
                  </a:lnTo>
                  <a:lnTo>
                    <a:pt x="6" y="63"/>
                  </a:lnTo>
                  <a:lnTo>
                    <a:pt x="3" y="59"/>
                  </a:lnTo>
                  <a:lnTo>
                    <a:pt x="3" y="63"/>
                  </a:lnTo>
                  <a:lnTo>
                    <a:pt x="2" y="66"/>
                  </a:lnTo>
                  <a:lnTo>
                    <a:pt x="0" y="71"/>
                  </a:lnTo>
                  <a:lnTo>
                    <a:pt x="0" y="7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1" name="Freeform 234"/>
            <p:cNvSpPr>
              <a:spLocks/>
            </p:cNvSpPr>
            <p:nvPr/>
          </p:nvSpPr>
          <p:spPr bwMode="auto">
            <a:xfrm>
              <a:off x="5459" y="3223"/>
              <a:ext cx="18" cy="72"/>
            </a:xfrm>
            <a:custGeom>
              <a:avLst/>
              <a:gdLst>
                <a:gd name="T0" fmla="*/ 0 w 34"/>
                <a:gd name="T1" fmla="*/ 0 h 143"/>
                <a:gd name="T2" fmla="*/ 0 w 34"/>
                <a:gd name="T3" fmla="*/ 1 h 143"/>
                <a:gd name="T4" fmla="*/ 0 w 34"/>
                <a:gd name="T5" fmla="*/ 1 h 143"/>
                <a:gd name="T6" fmla="*/ 1 w 34"/>
                <a:gd name="T7" fmla="*/ 1 h 143"/>
                <a:gd name="T8" fmla="*/ 1 w 34"/>
                <a:gd name="T9" fmla="*/ 1 h 143"/>
                <a:gd name="T10" fmla="*/ 1 w 34"/>
                <a:gd name="T11" fmla="*/ 1 h 143"/>
                <a:gd name="T12" fmla="*/ 1 w 34"/>
                <a:gd name="T13" fmla="*/ 1 h 143"/>
                <a:gd name="T14" fmla="*/ 1 w 34"/>
                <a:gd name="T15" fmla="*/ 1 h 143"/>
                <a:gd name="T16" fmla="*/ 1 w 34"/>
                <a:gd name="T17" fmla="*/ 1 h 143"/>
                <a:gd name="T18" fmla="*/ 1 w 34"/>
                <a:gd name="T19" fmla="*/ 1 h 143"/>
                <a:gd name="T20" fmla="*/ 1 w 34"/>
                <a:gd name="T21" fmla="*/ 1 h 143"/>
                <a:gd name="T22" fmla="*/ 1 w 34"/>
                <a:gd name="T23" fmla="*/ 1 h 143"/>
                <a:gd name="T24" fmla="*/ 1 w 34"/>
                <a:gd name="T25" fmla="*/ 1 h 143"/>
                <a:gd name="T26" fmla="*/ 1 w 34"/>
                <a:gd name="T27" fmla="*/ 1 h 143"/>
                <a:gd name="T28" fmla="*/ 1 w 34"/>
                <a:gd name="T29" fmla="*/ 1 h 143"/>
                <a:gd name="T30" fmla="*/ 1 w 34"/>
                <a:gd name="T31" fmla="*/ 1 h 143"/>
                <a:gd name="T32" fmla="*/ 1 w 34"/>
                <a:gd name="T33" fmla="*/ 1 h 143"/>
                <a:gd name="T34" fmla="*/ 1 w 34"/>
                <a:gd name="T35" fmla="*/ 1 h 143"/>
                <a:gd name="T36" fmla="*/ 1 w 34"/>
                <a:gd name="T37" fmla="*/ 1 h 143"/>
                <a:gd name="T38" fmla="*/ 1 w 34"/>
                <a:gd name="T39" fmla="*/ 1 h 143"/>
                <a:gd name="T40" fmla="*/ 1 w 34"/>
                <a:gd name="T41" fmla="*/ 1 h 143"/>
                <a:gd name="T42" fmla="*/ 1 w 34"/>
                <a:gd name="T43" fmla="*/ 1 h 143"/>
                <a:gd name="T44" fmla="*/ 1 w 34"/>
                <a:gd name="T45" fmla="*/ 1 h 143"/>
                <a:gd name="T46" fmla="*/ 1 w 34"/>
                <a:gd name="T47" fmla="*/ 1 h 143"/>
                <a:gd name="T48" fmla="*/ 1 w 34"/>
                <a:gd name="T49" fmla="*/ 1 h 143"/>
                <a:gd name="T50" fmla="*/ 1 w 34"/>
                <a:gd name="T51" fmla="*/ 1 h 143"/>
                <a:gd name="T52" fmla="*/ 1 w 34"/>
                <a:gd name="T53" fmla="*/ 1 h 143"/>
                <a:gd name="T54" fmla="*/ 1 w 34"/>
                <a:gd name="T55" fmla="*/ 1 h 143"/>
                <a:gd name="T56" fmla="*/ 1 w 34"/>
                <a:gd name="T57" fmla="*/ 1 h 143"/>
                <a:gd name="T58" fmla="*/ 1 w 34"/>
                <a:gd name="T59" fmla="*/ 1 h 143"/>
                <a:gd name="T60" fmla="*/ 1 w 34"/>
                <a:gd name="T61" fmla="*/ 1 h 143"/>
                <a:gd name="T62" fmla="*/ 1 w 34"/>
                <a:gd name="T63" fmla="*/ 1 h 143"/>
                <a:gd name="T64" fmla="*/ 0 w 34"/>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
                <a:gd name="T100" fmla="*/ 0 h 143"/>
                <a:gd name="T101" fmla="*/ 34 w 34"/>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 h="143">
                  <a:moveTo>
                    <a:pt x="0" y="0"/>
                  </a:moveTo>
                  <a:lnTo>
                    <a:pt x="0" y="7"/>
                  </a:lnTo>
                  <a:lnTo>
                    <a:pt x="0" y="14"/>
                  </a:lnTo>
                  <a:lnTo>
                    <a:pt x="1" y="21"/>
                  </a:lnTo>
                  <a:lnTo>
                    <a:pt x="2" y="28"/>
                  </a:lnTo>
                  <a:lnTo>
                    <a:pt x="4" y="36"/>
                  </a:lnTo>
                  <a:lnTo>
                    <a:pt x="6" y="47"/>
                  </a:lnTo>
                  <a:lnTo>
                    <a:pt x="9" y="60"/>
                  </a:lnTo>
                  <a:lnTo>
                    <a:pt x="11" y="70"/>
                  </a:lnTo>
                  <a:lnTo>
                    <a:pt x="13" y="85"/>
                  </a:lnTo>
                  <a:lnTo>
                    <a:pt x="18" y="105"/>
                  </a:lnTo>
                  <a:lnTo>
                    <a:pt x="25" y="125"/>
                  </a:lnTo>
                  <a:lnTo>
                    <a:pt x="34" y="143"/>
                  </a:lnTo>
                  <a:lnTo>
                    <a:pt x="31" y="133"/>
                  </a:lnTo>
                  <a:lnTo>
                    <a:pt x="28" y="127"/>
                  </a:lnTo>
                  <a:lnTo>
                    <a:pt x="27" y="122"/>
                  </a:lnTo>
                  <a:lnTo>
                    <a:pt x="26" y="118"/>
                  </a:lnTo>
                  <a:lnTo>
                    <a:pt x="27" y="116"/>
                  </a:lnTo>
                  <a:lnTo>
                    <a:pt x="27" y="112"/>
                  </a:lnTo>
                  <a:lnTo>
                    <a:pt x="27" y="108"/>
                  </a:lnTo>
                  <a:lnTo>
                    <a:pt x="27" y="106"/>
                  </a:lnTo>
                  <a:lnTo>
                    <a:pt x="23" y="86"/>
                  </a:lnTo>
                  <a:lnTo>
                    <a:pt x="18" y="63"/>
                  </a:lnTo>
                  <a:lnTo>
                    <a:pt x="13" y="42"/>
                  </a:lnTo>
                  <a:lnTo>
                    <a:pt x="10" y="30"/>
                  </a:lnTo>
                  <a:lnTo>
                    <a:pt x="8" y="26"/>
                  </a:lnTo>
                  <a:lnTo>
                    <a:pt x="4" y="22"/>
                  </a:lnTo>
                  <a:lnTo>
                    <a:pt x="3" y="17"/>
                  </a:lnTo>
                  <a:lnTo>
                    <a:pt x="2" y="15"/>
                  </a:lnTo>
                  <a:lnTo>
                    <a:pt x="2" y="11"/>
                  </a:lnTo>
                  <a:lnTo>
                    <a:pt x="1" y="8"/>
                  </a:lnTo>
                  <a:lnTo>
                    <a:pt x="1" y="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2" name="Freeform 235"/>
            <p:cNvSpPr>
              <a:spLocks/>
            </p:cNvSpPr>
            <p:nvPr/>
          </p:nvSpPr>
          <p:spPr bwMode="auto">
            <a:xfrm>
              <a:off x="5533" y="3145"/>
              <a:ext cx="11" cy="14"/>
            </a:xfrm>
            <a:custGeom>
              <a:avLst/>
              <a:gdLst>
                <a:gd name="T0" fmla="*/ 0 w 23"/>
                <a:gd name="T1" fmla="*/ 0 h 28"/>
                <a:gd name="T2" fmla="*/ 0 w 23"/>
                <a:gd name="T3" fmla="*/ 0 h 28"/>
                <a:gd name="T4" fmla="*/ 0 w 23"/>
                <a:gd name="T5" fmla="*/ 0 h 28"/>
                <a:gd name="T6" fmla="*/ 0 w 23"/>
                <a:gd name="T7" fmla="*/ 0 h 28"/>
                <a:gd name="T8" fmla="*/ 0 w 23"/>
                <a:gd name="T9" fmla="*/ 0 h 28"/>
                <a:gd name="T10" fmla="*/ 0 w 23"/>
                <a:gd name="T11" fmla="*/ 1 h 28"/>
                <a:gd name="T12" fmla="*/ 0 w 23"/>
                <a:gd name="T13" fmla="*/ 1 h 28"/>
                <a:gd name="T14" fmla="*/ 0 w 23"/>
                <a:gd name="T15" fmla="*/ 1 h 28"/>
                <a:gd name="T16" fmla="*/ 0 w 23"/>
                <a:gd name="T17" fmla="*/ 1 h 28"/>
                <a:gd name="T18" fmla="*/ 0 w 23"/>
                <a:gd name="T19" fmla="*/ 1 h 28"/>
                <a:gd name="T20" fmla="*/ 0 w 23"/>
                <a:gd name="T21" fmla="*/ 1 h 28"/>
                <a:gd name="T22" fmla="*/ 0 w 23"/>
                <a:gd name="T23" fmla="*/ 1 h 28"/>
                <a:gd name="T24" fmla="*/ 0 w 23"/>
                <a:gd name="T25" fmla="*/ 1 h 28"/>
                <a:gd name="T26" fmla="*/ 0 w 23"/>
                <a:gd name="T27" fmla="*/ 1 h 28"/>
                <a:gd name="T28" fmla="*/ 0 w 23"/>
                <a:gd name="T29" fmla="*/ 1 h 28"/>
                <a:gd name="T30" fmla="*/ 0 w 23"/>
                <a:gd name="T31" fmla="*/ 1 h 28"/>
                <a:gd name="T32" fmla="*/ 0 w 23"/>
                <a:gd name="T33" fmla="*/ 0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28"/>
                <a:gd name="T53" fmla="*/ 23 w 23"/>
                <a:gd name="T54" fmla="*/ 28 h 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28">
                  <a:moveTo>
                    <a:pt x="0" y="0"/>
                  </a:moveTo>
                  <a:lnTo>
                    <a:pt x="2" y="0"/>
                  </a:lnTo>
                  <a:lnTo>
                    <a:pt x="6" y="0"/>
                  </a:lnTo>
                  <a:lnTo>
                    <a:pt x="9" y="0"/>
                  </a:lnTo>
                  <a:lnTo>
                    <a:pt x="11" y="0"/>
                  </a:lnTo>
                  <a:lnTo>
                    <a:pt x="13" y="3"/>
                  </a:lnTo>
                  <a:lnTo>
                    <a:pt x="16" y="8"/>
                  </a:lnTo>
                  <a:lnTo>
                    <a:pt x="19" y="13"/>
                  </a:lnTo>
                  <a:lnTo>
                    <a:pt x="22" y="16"/>
                  </a:lnTo>
                  <a:lnTo>
                    <a:pt x="23" y="19"/>
                  </a:lnTo>
                  <a:lnTo>
                    <a:pt x="23" y="21"/>
                  </a:lnTo>
                  <a:lnTo>
                    <a:pt x="23" y="25"/>
                  </a:lnTo>
                  <a:lnTo>
                    <a:pt x="23" y="28"/>
                  </a:lnTo>
                  <a:lnTo>
                    <a:pt x="18" y="21"/>
                  </a:lnTo>
                  <a:lnTo>
                    <a:pt x="13" y="14"/>
                  </a:lnTo>
                  <a:lnTo>
                    <a:pt x="6" y="6"/>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3" name="Freeform 236"/>
            <p:cNvSpPr>
              <a:spLocks/>
            </p:cNvSpPr>
            <p:nvPr/>
          </p:nvSpPr>
          <p:spPr bwMode="auto">
            <a:xfrm>
              <a:off x="5490" y="3112"/>
              <a:ext cx="8" cy="37"/>
            </a:xfrm>
            <a:custGeom>
              <a:avLst/>
              <a:gdLst>
                <a:gd name="T0" fmla="*/ 0 w 17"/>
                <a:gd name="T1" fmla="*/ 0 h 72"/>
                <a:gd name="T2" fmla="*/ 0 w 17"/>
                <a:gd name="T3" fmla="*/ 1 h 72"/>
                <a:gd name="T4" fmla="*/ 0 w 17"/>
                <a:gd name="T5" fmla="*/ 1 h 72"/>
                <a:gd name="T6" fmla="*/ 0 w 17"/>
                <a:gd name="T7" fmla="*/ 1 h 72"/>
                <a:gd name="T8" fmla="*/ 0 w 17"/>
                <a:gd name="T9" fmla="*/ 1 h 72"/>
                <a:gd name="T10" fmla="*/ 0 w 17"/>
                <a:gd name="T11" fmla="*/ 1 h 72"/>
                <a:gd name="T12" fmla="*/ 0 w 17"/>
                <a:gd name="T13" fmla="*/ 1 h 72"/>
                <a:gd name="T14" fmla="*/ 0 w 17"/>
                <a:gd name="T15" fmla="*/ 1 h 72"/>
                <a:gd name="T16" fmla="*/ 0 w 17"/>
                <a:gd name="T17" fmla="*/ 1 h 72"/>
                <a:gd name="T18" fmla="*/ 0 w 17"/>
                <a:gd name="T19" fmla="*/ 1 h 72"/>
                <a:gd name="T20" fmla="*/ 0 w 17"/>
                <a:gd name="T21" fmla="*/ 1 h 72"/>
                <a:gd name="T22" fmla="*/ 0 w 17"/>
                <a:gd name="T23" fmla="*/ 1 h 72"/>
                <a:gd name="T24" fmla="*/ 0 w 17"/>
                <a:gd name="T25" fmla="*/ 1 h 72"/>
                <a:gd name="T26" fmla="*/ 0 w 17"/>
                <a:gd name="T27" fmla="*/ 1 h 72"/>
                <a:gd name="T28" fmla="*/ 0 w 17"/>
                <a:gd name="T29" fmla="*/ 1 h 72"/>
                <a:gd name="T30" fmla="*/ 0 w 17"/>
                <a:gd name="T31" fmla="*/ 1 h 72"/>
                <a:gd name="T32" fmla="*/ 0 w 17"/>
                <a:gd name="T33" fmla="*/ 1 h 72"/>
                <a:gd name="T34" fmla="*/ 0 w 17"/>
                <a:gd name="T35" fmla="*/ 1 h 72"/>
                <a:gd name="T36" fmla="*/ 0 w 17"/>
                <a:gd name="T37" fmla="*/ 1 h 72"/>
                <a:gd name="T38" fmla="*/ 0 w 17"/>
                <a:gd name="T39" fmla="*/ 1 h 72"/>
                <a:gd name="T40" fmla="*/ 0 w 17"/>
                <a:gd name="T41" fmla="*/ 1 h 72"/>
                <a:gd name="T42" fmla="*/ 0 w 17"/>
                <a:gd name="T43" fmla="*/ 1 h 72"/>
                <a:gd name="T44" fmla="*/ 0 w 17"/>
                <a:gd name="T45" fmla="*/ 1 h 72"/>
                <a:gd name="T46" fmla="*/ 0 w 17"/>
                <a:gd name="T47" fmla="*/ 1 h 72"/>
                <a:gd name="T48" fmla="*/ 0 w 17"/>
                <a:gd name="T49" fmla="*/ 1 h 72"/>
                <a:gd name="T50" fmla="*/ 0 w 17"/>
                <a:gd name="T51" fmla="*/ 1 h 72"/>
                <a:gd name="T52" fmla="*/ 0 w 17"/>
                <a:gd name="T53" fmla="*/ 1 h 72"/>
                <a:gd name="T54" fmla="*/ 0 w 17"/>
                <a:gd name="T55" fmla="*/ 1 h 72"/>
                <a:gd name="T56" fmla="*/ 0 w 17"/>
                <a:gd name="T57" fmla="*/ 0 h 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
                <a:gd name="T88" fmla="*/ 0 h 72"/>
                <a:gd name="T89" fmla="*/ 17 w 17"/>
                <a:gd name="T90" fmla="*/ 72 h 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 h="72">
                  <a:moveTo>
                    <a:pt x="11" y="0"/>
                  </a:moveTo>
                  <a:lnTo>
                    <a:pt x="12" y="8"/>
                  </a:lnTo>
                  <a:lnTo>
                    <a:pt x="15" y="17"/>
                  </a:lnTo>
                  <a:lnTo>
                    <a:pt x="16" y="25"/>
                  </a:lnTo>
                  <a:lnTo>
                    <a:pt x="17" y="31"/>
                  </a:lnTo>
                  <a:lnTo>
                    <a:pt x="13" y="40"/>
                  </a:lnTo>
                  <a:lnTo>
                    <a:pt x="9" y="52"/>
                  </a:lnTo>
                  <a:lnTo>
                    <a:pt x="5" y="63"/>
                  </a:lnTo>
                  <a:lnTo>
                    <a:pt x="4" y="72"/>
                  </a:lnTo>
                  <a:lnTo>
                    <a:pt x="3" y="65"/>
                  </a:lnTo>
                  <a:lnTo>
                    <a:pt x="1" y="57"/>
                  </a:lnTo>
                  <a:lnTo>
                    <a:pt x="0" y="52"/>
                  </a:lnTo>
                  <a:lnTo>
                    <a:pt x="0" y="46"/>
                  </a:lnTo>
                  <a:lnTo>
                    <a:pt x="1" y="41"/>
                  </a:lnTo>
                  <a:lnTo>
                    <a:pt x="3" y="35"/>
                  </a:lnTo>
                  <a:lnTo>
                    <a:pt x="4" y="30"/>
                  </a:lnTo>
                  <a:lnTo>
                    <a:pt x="4" y="25"/>
                  </a:lnTo>
                  <a:lnTo>
                    <a:pt x="5" y="29"/>
                  </a:lnTo>
                  <a:lnTo>
                    <a:pt x="6" y="32"/>
                  </a:lnTo>
                  <a:lnTo>
                    <a:pt x="6" y="35"/>
                  </a:lnTo>
                  <a:lnTo>
                    <a:pt x="8" y="39"/>
                  </a:lnTo>
                  <a:lnTo>
                    <a:pt x="8" y="33"/>
                  </a:lnTo>
                  <a:lnTo>
                    <a:pt x="8" y="27"/>
                  </a:lnTo>
                  <a:lnTo>
                    <a:pt x="6" y="23"/>
                  </a:lnTo>
                  <a:lnTo>
                    <a:pt x="6" y="18"/>
                  </a:lnTo>
                  <a:lnTo>
                    <a:pt x="8" y="14"/>
                  </a:lnTo>
                  <a:lnTo>
                    <a:pt x="9" y="9"/>
                  </a:lnTo>
                  <a:lnTo>
                    <a:pt x="10" y="3"/>
                  </a:lnTo>
                  <a:lnTo>
                    <a:pt x="1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4" name="Freeform 237"/>
            <p:cNvSpPr>
              <a:spLocks/>
            </p:cNvSpPr>
            <p:nvPr/>
          </p:nvSpPr>
          <p:spPr bwMode="auto">
            <a:xfrm>
              <a:off x="5421" y="3310"/>
              <a:ext cx="22" cy="29"/>
            </a:xfrm>
            <a:custGeom>
              <a:avLst/>
              <a:gdLst>
                <a:gd name="T0" fmla="*/ 1 w 43"/>
                <a:gd name="T1" fmla="*/ 1 h 58"/>
                <a:gd name="T2" fmla="*/ 0 w 43"/>
                <a:gd name="T3" fmla="*/ 1 h 58"/>
                <a:gd name="T4" fmla="*/ 1 w 43"/>
                <a:gd name="T5" fmla="*/ 1 h 58"/>
                <a:gd name="T6" fmla="*/ 1 w 43"/>
                <a:gd name="T7" fmla="*/ 1 h 58"/>
                <a:gd name="T8" fmla="*/ 1 w 43"/>
                <a:gd name="T9" fmla="*/ 1 h 58"/>
                <a:gd name="T10" fmla="*/ 1 w 43"/>
                <a:gd name="T11" fmla="*/ 1 h 58"/>
                <a:gd name="T12" fmla="*/ 1 w 43"/>
                <a:gd name="T13" fmla="*/ 1 h 58"/>
                <a:gd name="T14" fmla="*/ 1 w 43"/>
                <a:gd name="T15" fmla="*/ 1 h 58"/>
                <a:gd name="T16" fmla="*/ 1 w 43"/>
                <a:gd name="T17" fmla="*/ 1 h 58"/>
                <a:gd name="T18" fmla="*/ 1 w 43"/>
                <a:gd name="T19" fmla="*/ 1 h 58"/>
                <a:gd name="T20" fmla="*/ 1 w 43"/>
                <a:gd name="T21" fmla="*/ 1 h 58"/>
                <a:gd name="T22" fmla="*/ 1 w 43"/>
                <a:gd name="T23" fmla="*/ 1 h 58"/>
                <a:gd name="T24" fmla="*/ 1 w 43"/>
                <a:gd name="T25" fmla="*/ 1 h 58"/>
                <a:gd name="T26" fmla="*/ 1 w 43"/>
                <a:gd name="T27" fmla="*/ 1 h 58"/>
                <a:gd name="T28" fmla="*/ 1 w 43"/>
                <a:gd name="T29" fmla="*/ 1 h 58"/>
                <a:gd name="T30" fmla="*/ 1 w 43"/>
                <a:gd name="T31" fmla="*/ 1 h 58"/>
                <a:gd name="T32" fmla="*/ 1 w 43"/>
                <a:gd name="T33" fmla="*/ 1 h 58"/>
                <a:gd name="T34" fmla="*/ 1 w 43"/>
                <a:gd name="T35" fmla="*/ 1 h 58"/>
                <a:gd name="T36" fmla="*/ 1 w 43"/>
                <a:gd name="T37" fmla="*/ 1 h 58"/>
                <a:gd name="T38" fmla="*/ 1 w 43"/>
                <a:gd name="T39" fmla="*/ 1 h 58"/>
                <a:gd name="T40" fmla="*/ 1 w 43"/>
                <a:gd name="T41" fmla="*/ 0 h 58"/>
                <a:gd name="T42" fmla="*/ 1 w 43"/>
                <a:gd name="T43" fmla="*/ 1 h 58"/>
                <a:gd name="T44" fmla="*/ 1 w 43"/>
                <a:gd name="T45" fmla="*/ 1 h 58"/>
                <a:gd name="T46" fmla="*/ 1 w 43"/>
                <a:gd name="T47" fmla="*/ 1 h 58"/>
                <a:gd name="T48" fmla="*/ 1 w 43"/>
                <a:gd name="T49" fmla="*/ 1 h 58"/>
                <a:gd name="T50" fmla="*/ 1 w 43"/>
                <a:gd name="T51" fmla="*/ 1 h 58"/>
                <a:gd name="T52" fmla="*/ 1 w 43"/>
                <a:gd name="T53" fmla="*/ 1 h 58"/>
                <a:gd name="T54" fmla="*/ 1 w 43"/>
                <a:gd name="T55" fmla="*/ 1 h 58"/>
                <a:gd name="T56" fmla="*/ 1 w 43"/>
                <a:gd name="T57" fmla="*/ 1 h 58"/>
                <a:gd name="T58" fmla="*/ 1 w 43"/>
                <a:gd name="T59" fmla="*/ 1 h 58"/>
                <a:gd name="T60" fmla="*/ 1 w 43"/>
                <a:gd name="T61" fmla="*/ 1 h 58"/>
                <a:gd name="T62" fmla="*/ 1 w 43"/>
                <a:gd name="T63" fmla="*/ 1 h 58"/>
                <a:gd name="T64" fmla="*/ 1 w 43"/>
                <a:gd name="T65" fmla="*/ 1 h 58"/>
                <a:gd name="T66" fmla="*/ 1 w 43"/>
                <a:gd name="T67" fmla="*/ 1 h 58"/>
                <a:gd name="T68" fmla="*/ 1 w 43"/>
                <a:gd name="T69" fmla="*/ 1 h 58"/>
                <a:gd name="T70" fmla="*/ 1 w 43"/>
                <a:gd name="T71" fmla="*/ 1 h 58"/>
                <a:gd name="T72" fmla="*/ 1 w 43"/>
                <a:gd name="T73" fmla="*/ 1 h 58"/>
                <a:gd name="T74" fmla="*/ 1 w 43"/>
                <a:gd name="T75" fmla="*/ 1 h 58"/>
                <a:gd name="T76" fmla="*/ 1 w 43"/>
                <a:gd name="T77" fmla="*/ 1 h 58"/>
                <a:gd name="T78" fmla="*/ 1 w 43"/>
                <a:gd name="T79" fmla="*/ 1 h 58"/>
                <a:gd name="T80" fmla="*/ 1 w 43"/>
                <a:gd name="T81" fmla="*/ 1 h 58"/>
                <a:gd name="T82" fmla="*/ 1 w 43"/>
                <a:gd name="T83" fmla="*/ 1 h 58"/>
                <a:gd name="T84" fmla="*/ 1 w 43"/>
                <a:gd name="T85" fmla="*/ 1 h 58"/>
                <a:gd name="T86" fmla="*/ 1 w 43"/>
                <a:gd name="T87" fmla="*/ 1 h 58"/>
                <a:gd name="T88" fmla="*/ 1 w 43"/>
                <a:gd name="T89" fmla="*/ 1 h 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3"/>
                <a:gd name="T136" fmla="*/ 0 h 58"/>
                <a:gd name="T137" fmla="*/ 43 w 43"/>
                <a:gd name="T138" fmla="*/ 58 h 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3" h="58">
                  <a:moveTo>
                    <a:pt x="1" y="58"/>
                  </a:moveTo>
                  <a:lnTo>
                    <a:pt x="0" y="51"/>
                  </a:lnTo>
                  <a:lnTo>
                    <a:pt x="2" y="44"/>
                  </a:lnTo>
                  <a:lnTo>
                    <a:pt x="8" y="38"/>
                  </a:lnTo>
                  <a:lnTo>
                    <a:pt x="15" y="34"/>
                  </a:lnTo>
                  <a:lnTo>
                    <a:pt x="17" y="29"/>
                  </a:lnTo>
                  <a:lnTo>
                    <a:pt x="19" y="25"/>
                  </a:lnTo>
                  <a:lnTo>
                    <a:pt x="23" y="21"/>
                  </a:lnTo>
                  <a:lnTo>
                    <a:pt x="25" y="19"/>
                  </a:lnTo>
                  <a:lnTo>
                    <a:pt x="26" y="18"/>
                  </a:lnTo>
                  <a:lnTo>
                    <a:pt x="26" y="17"/>
                  </a:lnTo>
                  <a:lnTo>
                    <a:pt x="26" y="16"/>
                  </a:lnTo>
                  <a:lnTo>
                    <a:pt x="26" y="15"/>
                  </a:lnTo>
                  <a:lnTo>
                    <a:pt x="30" y="12"/>
                  </a:lnTo>
                  <a:lnTo>
                    <a:pt x="32" y="9"/>
                  </a:lnTo>
                  <a:lnTo>
                    <a:pt x="33" y="6"/>
                  </a:lnTo>
                  <a:lnTo>
                    <a:pt x="35" y="4"/>
                  </a:lnTo>
                  <a:lnTo>
                    <a:pt x="36" y="3"/>
                  </a:lnTo>
                  <a:lnTo>
                    <a:pt x="39" y="2"/>
                  </a:lnTo>
                  <a:lnTo>
                    <a:pt x="41" y="1"/>
                  </a:lnTo>
                  <a:lnTo>
                    <a:pt x="43" y="0"/>
                  </a:lnTo>
                  <a:lnTo>
                    <a:pt x="42" y="4"/>
                  </a:lnTo>
                  <a:lnTo>
                    <a:pt x="40" y="9"/>
                  </a:lnTo>
                  <a:lnTo>
                    <a:pt x="38" y="13"/>
                  </a:lnTo>
                  <a:lnTo>
                    <a:pt x="36" y="17"/>
                  </a:lnTo>
                  <a:lnTo>
                    <a:pt x="34" y="19"/>
                  </a:lnTo>
                  <a:lnTo>
                    <a:pt x="28" y="23"/>
                  </a:lnTo>
                  <a:lnTo>
                    <a:pt x="24" y="27"/>
                  </a:lnTo>
                  <a:lnTo>
                    <a:pt x="20" y="32"/>
                  </a:lnTo>
                  <a:lnTo>
                    <a:pt x="26" y="29"/>
                  </a:lnTo>
                  <a:lnTo>
                    <a:pt x="32" y="26"/>
                  </a:lnTo>
                  <a:lnTo>
                    <a:pt x="38" y="23"/>
                  </a:lnTo>
                  <a:lnTo>
                    <a:pt x="42" y="20"/>
                  </a:lnTo>
                  <a:lnTo>
                    <a:pt x="42" y="24"/>
                  </a:lnTo>
                  <a:lnTo>
                    <a:pt x="40" y="27"/>
                  </a:lnTo>
                  <a:lnTo>
                    <a:pt x="39" y="29"/>
                  </a:lnTo>
                  <a:lnTo>
                    <a:pt x="38" y="31"/>
                  </a:lnTo>
                  <a:lnTo>
                    <a:pt x="38" y="35"/>
                  </a:lnTo>
                  <a:lnTo>
                    <a:pt x="36" y="39"/>
                  </a:lnTo>
                  <a:lnTo>
                    <a:pt x="34" y="42"/>
                  </a:lnTo>
                  <a:lnTo>
                    <a:pt x="31" y="44"/>
                  </a:lnTo>
                  <a:lnTo>
                    <a:pt x="24" y="47"/>
                  </a:lnTo>
                  <a:lnTo>
                    <a:pt x="15" y="50"/>
                  </a:lnTo>
                  <a:lnTo>
                    <a:pt x="7" y="55"/>
                  </a:lnTo>
                  <a:lnTo>
                    <a:pt x="1" y="5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5" name="Freeform 238"/>
            <p:cNvSpPr>
              <a:spLocks/>
            </p:cNvSpPr>
            <p:nvPr/>
          </p:nvSpPr>
          <p:spPr bwMode="auto">
            <a:xfrm>
              <a:off x="5448" y="3316"/>
              <a:ext cx="13" cy="12"/>
            </a:xfrm>
            <a:custGeom>
              <a:avLst/>
              <a:gdLst>
                <a:gd name="T0" fmla="*/ 1 w 25"/>
                <a:gd name="T1" fmla="*/ 1 h 24"/>
                <a:gd name="T2" fmla="*/ 1 w 25"/>
                <a:gd name="T3" fmla="*/ 1 h 24"/>
                <a:gd name="T4" fmla="*/ 1 w 25"/>
                <a:gd name="T5" fmla="*/ 1 h 24"/>
                <a:gd name="T6" fmla="*/ 1 w 25"/>
                <a:gd name="T7" fmla="*/ 1 h 24"/>
                <a:gd name="T8" fmla="*/ 1 w 25"/>
                <a:gd name="T9" fmla="*/ 1 h 24"/>
                <a:gd name="T10" fmla="*/ 1 w 25"/>
                <a:gd name="T11" fmla="*/ 1 h 24"/>
                <a:gd name="T12" fmla="*/ 1 w 25"/>
                <a:gd name="T13" fmla="*/ 1 h 24"/>
                <a:gd name="T14" fmla="*/ 1 w 25"/>
                <a:gd name="T15" fmla="*/ 1 h 24"/>
                <a:gd name="T16" fmla="*/ 0 w 25"/>
                <a:gd name="T17" fmla="*/ 1 h 24"/>
                <a:gd name="T18" fmla="*/ 0 w 25"/>
                <a:gd name="T19" fmla="*/ 1 h 24"/>
                <a:gd name="T20" fmla="*/ 0 w 25"/>
                <a:gd name="T21" fmla="*/ 1 h 24"/>
                <a:gd name="T22" fmla="*/ 0 w 25"/>
                <a:gd name="T23" fmla="*/ 1 h 24"/>
                <a:gd name="T24" fmla="*/ 1 w 25"/>
                <a:gd name="T25" fmla="*/ 0 h 24"/>
                <a:gd name="T26" fmla="*/ 1 w 25"/>
                <a:gd name="T27" fmla="*/ 0 h 24"/>
                <a:gd name="T28" fmla="*/ 1 w 25"/>
                <a:gd name="T29" fmla="*/ 0 h 24"/>
                <a:gd name="T30" fmla="*/ 1 w 25"/>
                <a:gd name="T31" fmla="*/ 1 h 24"/>
                <a:gd name="T32" fmla="*/ 1 w 25"/>
                <a:gd name="T33" fmla="*/ 1 h 24"/>
                <a:gd name="T34" fmla="*/ 1 w 25"/>
                <a:gd name="T35" fmla="*/ 1 h 24"/>
                <a:gd name="T36" fmla="*/ 1 w 25"/>
                <a:gd name="T37" fmla="*/ 1 h 24"/>
                <a:gd name="T38" fmla="*/ 1 w 25"/>
                <a:gd name="T39" fmla="*/ 1 h 24"/>
                <a:gd name="T40" fmla="*/ 1 w 25"/>
                <a:gd name="T41" fmla="*/ 1 h 24"/>
                <a:gd name="T42" fmla="*/ 1 w 25"/>
                <a:gd name="T43" fmla="*/ 1 h 24"/>
                <a:gd name="T44" fmla="*/ 1 w 25"/>
                <a:gd name="T45" fmla="*/ 1 h 24"/>
                <a:gd name="T46" fmla="*/ 1 w 25"/>
                <a:gd name="T47" fmla="*/ 1 h 24"/>
                <a:gd name="T48" fmla="*/ 1 w 25"/>
                <a:gd name="T49" fmla="*/ 1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24"/>
                <a:gd name="T77" fmla="*/ 25 w 25"/>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24">
                  <a:moveTo>
                    <a:pt x="25" y="24"/>
                  </a:moveTo>
                  <a:lnTo>
                    <a:pt x="22" y="24"/>
                  </a:lnTo>
                  <a:lnTo>
                    <a:pt x="18" y="24"/>
                  </a:lnTo>
                  <a:lnTo>
                    <a:pt x="16" y="23"/>
                  </a:lnTo>
                  <a:lnTo>
                    <a:pt x="14" y="21"/>
                  </a:lnTo>
                  <a:lnTo>
                    <a:pt x="10" y="18"/>
                  </a:lnTo>
                  <a:lnTo>
                    <a:pt x="7" y="15"/>
                  </a:lnTo>
                  <a:lnTo>
                    <a:pt x="2" y="12"/>
                  </a:lnTo>
                  <a:lnTo>
                    <a:pt x="0" y="9"/>
                  </a:lnTo>
                  <a:lnTo>
                    <a:pt x="0" y="7"/>
                  </a:lnTo>
                  <a:lnTo>
                    <a:pt x="0" y="4"/>
                  </a:lnTo>
                  <a:lnTo>
                    <a:pt x="0" y="1"/>
                  </a:lnTo>
                  <a:lnTo>
                    <a:pt x="1" y="0"/>
                  </a:lnTo>
                  <a:lnTo>
                    <a:pt x="3" y="0"/>
                  </a:lnTo>
                  <a:lnTo>
                    <a:pt x="5" y="0"/>
                  </a:lnTo>
                  <a:lnTo>
                    <a:pt x="8" y="1"/>
                  </a:lnTo>
                  <a:lnTo>
                    <a:pt x="9" y="2"/>
                  </a:lnTo>
                  <a:lnTo>
                    <a:pt x="9" y="5"/>
                  </a:lnTo>
                  <a:lnTo>
                    <a:pt x="11" y="9"/>
                  </a:lnTo>
                  <a:lnTo>
                    <a:pt x="14" y="15"/>
                  </a:lnTo>
                  <a:lnTo>
                    <a:pt x="17" y="18"/>
                  </a:lnTo>
                  <a:lnTo>
                    <a:pt x="20" y="20"/>
                  </a:lnTo>
                  <a:lnTo>
                    <a:pt x="23" y="22"/>
                  </a:lnTo>
                  <a:lnTo>
                    <a:pt x="24" y="23"/>
                  </a:lnTo>
                  <a:lnTo>
                    <a:pt x="25"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6" name="Freeform 239"/>
            <p:cNvSpPr>
              <a:spLocks/>
            </p:cNvSpPr>
            <p:nvPr/>
          </p:nvSpPr>
          <p:spPr bwMode="auto">
            <a:xfrm>
              <a:off x="5517" y="3299"/>
              <a:ext cx="13" cy="9"/>
            </a:xfrm>
            <a:custGeom>
              <a:avLst/>
              <a:gdLst>
                <a:gd name="T0" fmla="*/ 1 w 25"/>
                <a:gd name="T1" fmla="*/ 1 h 18"/>
                <a:gd name="T2" fmla="*/ 1 w 25"/>
                <a:gd name="T3" fmla="*/ 1 h 18"/>
                <a:gd name="T4" fmla="*/ 1 w 25"/>
                <a:gd name="T5" fmla="*/ 1 h 18"/>
                <a:gd name="T6" fmla="*/ 1 w 25"/>
                <a:gd name="T7" fmla="*/ 1 h 18"/>
                <a:gd name="T8" fmla="*/ 1 w 25"/>
                <a:gd name="T9" fmla="*/ 1 h 18"/>
                <a:gd name="T10" fmla="*/ 1 w 25"/>
                <a:gd name="T11" fmla="*/ 1 h 18"/>
                <a:gd name="T12" fmla="*/ 1 w 25"/>
                <a:gd name="T13" fmla="*/ 1 h 18"/>
                <a:gd name="T14" fmla="*/ 1 w 25"/>
                <a:gd name="T15" fmla="*/ 1 h 18"/>
                <a:gd name="T16" fmla="*/ 1 w 25"/>
                <a:gd name="T17" fmla="*/ 1 h 18"/>
                <a:gd name="T18" fmla="*/ 1 w 25"/>
                <a:gd name="T19" fmla="*/ 1 h 18"/>
                <a:gd name="T20" fmla="*/ 1 w 25"/>
                <a:gd name="T21" fmla="*/ 1 h 18"/>
                <a:gd name="T22" fmla="*/ 1 w 25"/>
                <a:gd name="T23" fmla="*/ 1 h 18"/>
                <a:gd name="T24" fmla="*/ 0 w 25"/>
                <a:gd name="T25" fmla="*/ 1 h 18"/>
                <a:gd name="T26" fmla="*/ 1 w 25"/>
                <a:gd name="T27" fmla="*/ 1 h 18"/>
                <a:gd name="T28" fmla="*/ 1 w 25"/>
                <a:gd name="T29" fmla="*/ 1 h 18"/>
                <a:gd name="T30" fmla="*/ 1 w 25"/>
                <a:gd name="T31" fmla="*/ 1 h 18"/>
                <a:gd name="T32" fmla="*/ 1 w 25"/>
                <a:gd name="T33" fmla="*/ 0 h 18"/>
                <a:gd name="T34" fmla="*/ 1 w 25"/>
                <a:gd name="T35" fmla="*/ 1 h 18"/>
                <a:gd name="T36" fmla="*/ 1 w 25"/>
                <a:gd name="T37" fmla="*/ 1 h 18"/>
                <a:gd name="T38" fmla="*/ 1 w 25"/>
                <a:gd name="T39" fmla="*/ 1 h 18"/>
                <a:gd name="T40" fmla="*/ 1 w 25"/>
                <a:gd name="T41" fmla="*/ 1 h 18"/>
                <a:gd name="T42" fmla="*/ 1 w 25"/>
                <a:gd name="T43" fmla="*/ 1 h 18"/>
                <a:gd name="T44" fmla="*/ 1 w 25"/>
                <a:gd name="T45" fmla="*/ 1 h 18"/>
                <a:gd name="T46" fmla="*/ 1 w 25"/>
                <a:gd name="T47" fmla="*/ 1 h 18"/>
                <a:gd name="T48" fmla="*/ 1 w 25"/>
                <a:gd name="T49" fmla="*/ 1 h 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8"/>
                <a:gd name="T77" fmla="*/ 25 w 25"/>
                <a:gd name="T78" fmla="*/ 18 h 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8">
                  <a:moveTo>
                    <a:pt x="25" y="12"/>
                  </a:moveTo>
                  <a:lnTo>
                    <a:pt x="23" y="13"/>
                  </a:lnTo>
                  <a:lnTo>
                    <a:pt x="19" y="15"/>
                  </a:lnTo>
                  <a:lnTo>
                    <a:pt x="17" y="17"/>
                  </a:lnTo>
                  <a:lnTo>
                    <a:pt x="15" y="18"/>
                  </a:lnTo>
                  <a:lnTo>
                    <a:pt x="16" y="17"/>
                  </a:lnTo>
                  <a:lnTo>
                    <a:pt x="16" y="16"/>
                  </a:lnTo>
                  <a:lnTo>
                    <a:pt x="16" y="15"/>
                  </a:lnTo>
                  <a:lnTo>
                    <a:pt x="16" y="13"/>
                  </a:lnTo>
                  <a:lnTo>
                    <a:pt x="12" y="11"/>
                  </a:lnTo>
                  <a:lnTo>
                    <a:pt x="8" y="8"/>
                  </a:lnTo>
                  <a:lnTo>
                    <a:pt x="3" y="5"/>
                  </a:lnTo>
                  <a:lnTo>
                    <a:pt x="0" y="3"/>
                  </a:lnTo>
                  <a:lnTo>
                    <a:pt x="1" y="2"/>
                  </a:lnTo>
                  <a:lnTo>
                    <a:pt x="3" y="1"/>
                  </a:lnTo>
                  <a:lnTo>
                    <a:pt x="4" y="1"/>
                  </a:lnTo>
                  <a:lnTo>
                    <a:pt x="6" y="0"/>
                  </a:lnTo>
                  <a:lnTo>
                    <a:pt x="9" y="2"/>
                  </a:lnTo>
                  <a:lnTo>
                    <a:pt x="14" y="3"/>
                  </a:lnTo>
                  <a:lnTo>
                    <a:pt x="17" y="5"/>
                  </a:lnTo>
                  <a:lnTo>
                    <a:pt x="18" y="7"/>
                  </a:lnTo>
                  <a:lnTo>
                    <a:pt x="19" y="8"/>
                  </a:lnTo>
                  <a:lnTo>
                    <a:pt x="22" y="9"/>
                  </a:lnTo>
                  <a:lnTo>
                    <a:pt x="23" y="11"/>
                  </a:lnTo>
                  <a:lnTo>
                    <a:pt x="2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7" name="Freeform 240"/>
            <p:cNvSpPr>
              <a:spLocks/>
            </p:cNvSpPr>
            <p:nvPr/>
          </p:nvSpPr>
          <p:spPr bwMode="auto">
            <a:xfrm>
              <a:off x="5497" y="3278"/>
              <a:ext cx="9" cy="38"/>
            </a:xfrm>
            <a:custGeom>
              <a:avLst/>
              <a:gdLst>
                <a:gd name="T0" fmla="*/ 0 w 19"/>
                <a:gd name="T1" fmla="*/ 0 h 77"/>
                <a:gd name="T2" fmla="*/ 0 w 19"/>
                <a:gd name="T3" fmla="*/ 0 h 77"/>
                <a:gd name="T4" fmla="*/ 0 w 19"/>
                <a:gd name="T5" fmla="*/ 0 h 77"/>
                <a:gd name="T6" fmla="*/ 0 w 19"/>
                <a:gd name="T7" fmla="*/ 0 h 77"/>
                <a:gd name="T8" fmla="*/ 0 w 19"/>
                <a:gd name="T9" fmla="*/ 0 h 77"/>
                <a:gd name="T10" fmla="*/ 0 w 19"/>
                <a:gd name="T11" fmla="*/ 0 h 77"/>
                <a:gd name="T12" fmla="*/ 0 w 19"/>
                <a:gd name="T13" fmla="*/ 0 h 77"/>
                <a:gd name="T14" fmla="*/ 0 w 19"/>
                <a:gd name="T15" fmla="*/ 0 h 77"/>
                <a:gd name="T16" fmla="*/ 0 w 19"/>
                <a:gd name="T17" fmla="*/ 0 h 77"/>
                <a:gd name="T18" fmla="*/ 0 w 19"/>
                <a:gd name="T19" fmla="*/ 0 h 77"/>
                <a:gd name="T20" fmla="*/ 0 w 19"/>
                <a:gd name="T21" fmla="*/ 0 h 77"/>
                <a:gd name="T22" fmla="*/ 0 w 19"/>
                <a:gd name="T23" fmla="*/ 0 h 77"/>
                <a:gd name="T24" fmla="*/ 0 w 19"/>
                <a:gd name="T25" fmla="*/ 0 h 77"/>
                <a:gd name="T26" fmla="*/ 0 w 19"/>
                <a:gd name="T27" fmla="*/ 0 h 77"/>
                <a:gd name="T28" fmla="*/ 0 w 19"/>
                <a:gd name="T29" fmla="*/ 0 h 77"/>
                <a:gd name="T30" fmla="*/ 0 w 19"/>
                <a:gd name="T31" fmla="*/ 0 h 77"/>
                <a:gd name="T32" fmla="*/ 0 w 19"/>
                <a:gd name="T33" fmla="*/ 0 h 77"/>
                <a:gd name="T34" fmla="*/ 0 w 19"/>
                <a:gd name="T35" fmla="*/ 0 h 77"/>
                <a:gd name="T36" fmla="*/ 0 w 19"/>
                <a:gd name="T37" fmla="*/ 0 h 77"/>
                <a:gd name="T38" fmla="*/ 0 w 19"/>
                <a:gd name="T39" fmla="*/ 0 h 77"/>
                <a:gd name="T40" fmla="*/ 0 w 19"/>
                <a:gd name="T41" fmla="*/ 0 h 77"/>
                <a:gd name="T42" fmla="*/ 0 w 19"/>
                <a:gd name="T43" fmla="*/ 0 h 77"/>
                <a:gd name="T44" fmla="*/ 0 w 19"/>
                <a:gd name="T45" fmla="*/ 0 h 77"/>
                <a:gd name="T46" fmla="*/ 0 w 19"/>
                <a:gd name="T47" fmla="*/ 0 h 77"/>
                <a:gd name="T48" fmla="*/ 0 w 19"/>
                <a:gd name="T49" fmla="*/ 0 h 77"/>
                <a:gd name="T50" fmla="*/ 0 w 19"/>
                <a:gd name="T51" fmla="*/ 0 h 77"/>
                <a:gd name="T52" fmla="*/ 0 w 19"/>
                <a:gd name="T53" fmla="*/ 0 h 77"/>
                <a:gd name="T54" fmla="*/ 0 w 19"/>
                <a:gd name="T55" fmla="*/ 0 h 77"/>
                <a:gd name="T56" fmla="*/ 0 w 19"/>
                <a:gd name="T57" fmla="*/ 0 h 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77"/>
                <a:gd name="T89" fmla="*/ 19 w 19"/>
                <a:gd name="T90" fmla="*/ 77 h 7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77">
                  <a:moveTo>
                    <a:pt x="11" y="77"/>
                  </a:moveTo>
                  <a:lnTo>
                    <a:pt x="10" y="73"/>
                  </a:lnTo>
                  <a:lnTo>
                    <a:pt x="10" y="68"/>
                  </a:lnTo>
                  <a:lnTo>
                    <a:pt x="8" y="63"/>
                  </a:lnTo>
                  <a:lnTo>
                    <a:pt x="8" y="59"/>
                  </a:lnTo>
                  <a:lnTo>
                    <a:pt x="10" y="53"/>
                  </a:lnTo>
                  <a:lnTo>
                    <a:pt x="12" y="44"/>
                  </a:lnTo>
                  <a:lnTo>
                    <a:pt x="13" y="35"/>
                  </a:lnTo>
                  <a:lnTo>
                    <a:pt x="14" y="30"/>
                  </a:lnTo>
                  <a:lnTo>
                    <a:pt x="15" y="29"/>
                  </a:lnTo>
                  <a:lnTo>
                    <a:pt x="16" y="28"/>
                  </a:lnTo>
                  <a:lnTo>
                    <a:pt x="18" y="27"/>
                  </a:lnTo>
                  <a:lnTo>
                    <a:pt x="19" y="27"/>
                  </a:lnTo>
                  <a:lnTo>
                    <a:pt x="16" y="20"/>
                  </a:lnTo>
                  <a:lnTo>
                    <a:pt x="13" y="12"/>
                  </a:lnTo>
                  <a:lnTo>
                    <a:pt x="11" y="5"/>
                  </a:lnTo>
                  <a:lnTo>
                    <a:pt x="10" y="0"/>
                  </a:lnTo>
                  <a:lnTo>
                    <a:pt x="10" y="4"/>
                  </a:lnTo>
                  <a:lnTo>
                    <a:pt x="10" y="8"/>
                  </a:lnTo>
                  <a:lnTo>
                    <a:pt x="10" y="13"/>
                  </a:lnTo>
                  <a:lnTo>
                    <a:pt x="10" y="16"/>
                  </a:lnTo>
                  <a:lnTo>
                    <a:pt x="10" y="22"/>
                  </a:lnTo>
                  <a:lnTo>
                    <a:pt x="7" y="30"/>
                  </a:lnTo>
                  <a:lnTo>
                    <a:pt x="5" y="39"/>
                  </a:lnTo>
                  <a:lnTo>
                    <a:pt x="3" y="45"/>
                  </a:lnTo>
                  <a:lnTo>
                    <a:pt x="2" y="51"/>
                  </a:lnTo>
                  <a:lnTo>
                    <a:pt x="0" y="58"/>
                  </a:lnTo>
                  <a:lnTo>
                    <a:pt x="4" y="68"/>
                  </a:lnTo>
                  <a:lnTo>
                    <a:pt x="11" y="7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8" name="Freeform 241"/>
            <p:cNvSpPr>
              <a:spLocks/>
            </p:cNvSpPr>
            <p:nvPr/>
          </p:nvSpPr>
          <p:spPr bwMode="auto">
            <a:xfrm>
              <a:off x="5451" y="2672"/>
              <a:ext cx="65" cy="69"/>
            </a:xfrm>
            <a:custGeom>
              <a:avLst/>
              <a:gdLst>
                <a:gd name="T0" fmla="*/ 1 w 130"/>
                <a:gd name="T1" fmla="*/ 1 h 137"/>
                <a:gd name="T2" fmla="*/ 1 w 130"/>
                <a:gd name="T3" fmla="*/ 1 h 137"/>
                <a:gd name="T4" fmla="*/ 1 w 130"/>
                <a:gd name="T5" fmla="*/ 1 h 137"/>
                <a:gd name="T6" fmla="*/ 1 w 130"/>
                <a:gd name="T7" fmla="*/ 1 h 137"/>
                <a:gd name="T8" fmla="*/ 1 w 130"/>
                <a:gd name="T9" fmla="*/ 1 h 137"/>
                <a:gd name="T10" fmla="*/ 1 w 130"/>
                <a:gd name="T11" fmla="*/ 1 h 137"/>
                <a:gd name="T12" fmla="*/ 1 w 130"/>
                <a:gd name="T13" fmla="*/ 1 h 137"/>
                <a:gd name="T14" fmla="*/ 1 w 130"/>
                <a:gd name="T15" fmla="*/ 1 h 137"/>
                <a:gd name="T16" fmla="*/ 1 w 130"/>
                <a:gd name="T17" fmla="*/ 1 h 137"/>
                <a:gd name="T18" fmla="*/ 1 w 130"/>
                <a:gd name="T19" fmla="*/ 1 h 137"/>
                <a:gd name="T20" fmla="*/ 1 w 130"/>
                <a:gd name="T21" fmla="*/ 1 h 137"/>
                <a:gd name="T22" fmla="*/ 1 w 130"/>
                <a:gd name="T23" fmla="*/ 1 h 137"/>
                <a:gd name="T24" fmla="*/ 1 w 130"/>
                <a:gd name="T25" fmla="*/ 1 h 137"/>
                <a:gd name="T26" fmla="*/ 1 w 130"/>
                <a:gd name="T27" fmla="*/ 1 h 137"/>
                <a:gd name="T28" fmla="*/ 1 w 130"/>
                <a:gd name="T29" fmla="*/ 1 h 137"/>
                <a:gd name="T30" fmla="*/ 1 w 130"/>
                <a:gd name="T31" fmla="*/ 1 h 137"/>
                <a:gd name="T32" fmla="*/ 1 w 130"/>
                <a:gd name="T33" fmla="*/ 0 h 137"/>
                <a:gd name="T34" fmla="*/ 1 w 130"/>
                <a:gd name="T35" fmla="*/ 1 h 137"/>
                <a:gd name="T36" fmla="*/ 1 w 130"/>
                <a:gd name="T37" fmla="*/ 1 h 137"/>
                <a:gd name="T38" fmla="*/ 1 w 130"/>
                <a:gd name="T39" fmla="*/ 1 h 137"/>
                <a:gd name="T40" fmla="*/ 1 w 130"/>
                <a:gd name="T41" fmla="*/ 1 h 137"/>
                <a:gd name="T42" fmla="*/ 1 w 130"/>
                <a:gd name="T43" fmla="*/ 1 h 137"/>
                <a:gd name="T44" fmla="*/ 1 w 130"/>
                <a:gd name="T45" fmla="*/ 1 h 137"/>
                <a:gd name="T46" fmla="*/ 1 w 130"/>
                <a:gd name="T47" fmla="*/ 1 h 137"/>
                <a:gd name="T48" fmla="*/ 1 w 130"/>
                <a:gd name="T49" fmla="*/ 1 h 137"/>
                <a:gd name="T50" fmla="*/ 1 w 130"/>
                <a:gd name="T51" fmla="*/ 1 h 137"/>
                <a:gd name="T52" fmla="*/ 1 w 130"/>
                <a:gd name="T53" fmla="*/ 1 h 137"/>
                <a:gd name="T54" fmla="*/ 1 w 130"/>
                <a:gd name="T55" fmla="*/ 1 h 137"/>
                <a:gd name="T56" fmla="*/ 1 w 130"/>
                <a:gd name="T57" fmla="*/ 1 h 137"/>
                <a:gd name="T58" fmla="*/ 1 w 130"/>
                <a:gd name="T59" fmla="*/ 1 h 137"/>
                <a:gd name="T60" fmla="*/ 1 w 130"/>
                <a:gd name="T61" fmla="*/ 1 h 137"/>
                <a:gd name="T62" fmla="*/ 1 w 130"/>
                <a:gd name="T63" fmla="*/ 1 h 137"/>
                <a:gd name="T64" fmla="*/ 1 w 130"/>
                <a:gd name="T65" fmla="*/ 1 h 137"/>
                <a:gd name="T66" fmla="*/ 1 w 130"/>
                <a:gd name="T67" fmla="*/ 1 h 137"/>
                <a:gd name="T68" fmla="*/ 1 w 130"/>
                <a:gd name="T69" fmla="*/ 1 h 137"/>
                <a:gd name="T70" fmla="*/ 1 w 130"/>
                <a:gd name="T71" fmla="*/ 1 h 137"/>
                <a:gd name="T72" fmla="*/ 1 w 130"/>
                <a:gd name="T73" fmla="*/ 1 h 137"/>
                <a:gd name="T74" fmla="*/ 1 w 130"/>
                <a:gd name="T75" fmla="*/ 1 h 137"/>
                <a:gd name="T76" fmla="*/ 1 w 130"/>
                <a:gd name="T77" fmla="*/ 1 h 137"/>
                <a:gd name="T78" fmla="*/ 1 w 130"/>
                <a:gd name="T79" fmla="*/ 1 h 137"/>
                <a:gd name="T80" fmla="*/ 1 w 130"/>
                <a:gd name="T81" fmla="*/ 1 h 137"/>
                <a:gd name="T82" fmla="*/ 1 w 130"/>
                <a:gd name="T83" fmla="*/ 1 h 137"/>
                <a:gd name="T84" fmla="*/ 1 w 130"/>
                <a:gd name="T85" fmla="*/ 1 h 137"/>
                <a:gd name="T86" fmla="*/ 1 w 130"/>
                <a:gd name="T87" fmla="*/ 1 h 137"/>
                <a:gd name="T88" fmla="*/ 1 w 130"/>
                <a:gd name="T89" fmla="*/ 1 h 137"/>
                <a:gd name="T90" fmla="*/ 1 w 130"/>
                <a:gd name="T91" fmla="*/ 1 h 137"/>
                <a:gd name="T92" fmla="*/ 1 w 130"/>
                <a:gd name="T93" fmla="*/ 1 h 137"/>
                <a:gd name="T94" fmla="*/ 1 w 130"/>
                <a:gd name="T95" fmla="*/ 1 h 137"/>
                <a:gd name="T96" fmla="*/ 1 w 130"/>
                <a:gd name="T97" fmla="*/ 1 h 137"/>
                <a:gd name="T98" fmla="*/ 1 w 130"/>
                <a:gd name="T99" fmla="*/ 1 h 137"/>
                <a:gd name="T100" fmla="*/ 1 w 130"/>
                <a:gd name="T101" fmla="*/ 1 h 137"/>
                <a:gd name="T102" fmla="*/ 1 w 130"/>
                <a:gd name="T103" fmla="*/ 1 h 137"/>
                <a:gd name="T104" fmla="*/ 1 w 130"/>
                <a:gd name="T105" fmla="*/ 1 h 137"/>
                <a:gd name="T106" fmla="*/ 1 w 130"/>
                <a:gd name="T107" fmla="*/ 1 h 137"/>
                <a:gd name="T108" fmla="*/ 1 w 130"/>
                <a:gd name="T109" fmla="*/ 1 h 137"/>
                <a:gd name="T110" fmla="*/ 1 w 130"/>
                <a:gd name="T111" fmla="*/ 1 h 137"/>
                <a:gd name="T112" fmla="*/ 1 w 130"/>
                <a:gd name="T113" fmla="*/ 1 h 13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0"/>
                <a:gd name="T172" fmla="*/ 0 h 137"/>
                <a:gd name="T173" fmla="*/ 130 w 130"/>
                <a:gd name="T174" fmla="*/ 137 h 13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0" h="137">
                  <a:moveTo>
                    <a:pt x="112" y="137"/>
                  </a:moveTo>
                  <a:lnTo>
                    <a:pt x="113" y="135"/>
                  </a:lnTo>
                  <a:lnTo>
                    <a:pt x="115" y="134"/>
                  </a:lnTo>
                  <a:lnTo>
                    <a:pt x="117" y="132"/>
                  </a:lnTo>
                  <a:lnTo>
                    <a:pt x="117" y="129"/>
                  </a:lnTo>
                  <a:lnTo>
                    <a:pt x="119" y="128"/>
                  </a:lnTo>
                  <a:lnTo>
                    <a:pt x="121" y="127"/>
                  </a:lnTo>
                  <a:lnTo>
                    <a:pt x="122" y="125"/>
                  </a:lnTo>
                  <a:lnTo>
                    <a:pt x="122" y="122"/>
                  </a:lnTo>
                  <a:lnTo>
                    <a:pt x="121" y="119"/>
                  </a:lnTo>
                  <a:lnTo>
                    <a:pt x="121" y="115"/>
                  </a:lnTo>
                  <a:lnTo>
                    <a:pt x="121" y="113"/>
                  </a:lnTo>
                  <a:lnTo>
                    <a:pt x="121" y="111"/>
                  </a:lnTo>
                  <a:lnTo>
                    <a:pt x="125" y="106"/>
                  </a:lnTo>
                  <a:lnTo>
                    <a:pt x="128" y="102"/>
                  </a:lnTo>
                  <a:lnTo>
                    <a:pt x="129" y="96"/>
                  </a:lnTo>
                  <a:lnTo>
                    <a:pt x="130" y="92"/>
                  </a:lnTo>
                  <a:lnTo>
                    <a:pt x="130" y="88"/>
                  </a:lnTo>
                  <a:lnTo>
                    <a:pt x="130" y="81"/>
                  </a:lnTo>
                  <a:lnTo>
                    <a:pt x="130" y="74"/>
                  </a:lnTo>
                  <a:lnTo>
                    <a:pt x="130" y="71"/>
                  </a:lnTo>
                  <a:lnTo>
                    <a:pt x="129" y="69"/>
                  </a:lnTo>
                  <a:lnTo>
                    <a:pt x="129" y="68"/>
                  </a:lnTo>
                  <a:lnTo>
                    <a:pt x="128" y="67"/>
                  </a:lnTo>
                  <a:lnTo>
                    <a:pt x="127" y="66"/>
                  </a:lnTo>
                  <a:lnTo>
                    <a:pt x="126" y="61"/>
                  </a:lnTo>
                  <a:lnTo>
                    <a:pt x="126" y="58"/>
                  </a:lnTo>
                  <a:lnTo>
                    <a:pt x="126" y="57"/>
                  </a:lnTo>
                  <a:lnTo>
                    <a:pt x="125" y="54"/>
                  </a:lnTo>
                  <a:lnTo>
                    <a:pt x="123" y="51"/>
                  </a:lnTo>
                  <a:lnTo>
                    <a:pt x="120" y="46"/>
                  </a:lnTo>
                  <a:lnTo>
                    <a:pt x="117" y="41"/>
                  </a:lnTo>
                  <a:lnTo>
                    <a:pt x="113" y="37"/>
                  </a:lnTo>
                  <a:lnTo>
                    <a:pt x="115" y="37"/>
                  </a:lnTo>
                  <a:lnTo>
                    <a:pt x="117" y="37"/>
                  </a:lnTo>
                  <a:lnTo>
                    <a:pt x="119" y="37"/>
                  </a:lnTo>
                  <a:lnTo>
                    <a:pt x="120" y="38"/>
                  </a:lnTo>
                  <a:lnTo>
                    <a:pt x="117" y="33"/>
                  </a:lnTo>
                  <a:lnTo>
                    <a:pt x="114" y="28"/>
                  </a:lnTo>
                  <a:lnTo>
                    <a:pt x="111" y="24"/>
                  </a:lnTo>
                  <a:lnTo>
                    <a:pt x="108" y="22"/>
                  </a:lnTo>
                  <a:lnTo>
                    <a:pt x="104" y="19"/>
                  </a:lnTo>
                  <a:lnTo>
                    <a:pt x="97" y="14"/>
                  </a:lnTo>
                  <a:lnTo>
                    <a:pt x="89" y="10"/>
                  </a:lnTo>
                  <a:lnTo>
                    <a:pt x="82" y="6"/>
                  </a:lnTo>
                  <a:lnTo>
                    <a:pt x="79" y="5"/>
                  </a:lnTo>
                  <a:lnTo>
                    <a:pt x="74" y="4"/>
                  </a:lnTo>
                  <a:lnTo>
                    <a:pt x="68" y="3"/>
                  </a:lnTo>
                  <a:lnTo>
                    <a:pt x="64" y="1"/>
                  </a:lnTo>
                  <a:lnTo>
                    <a:pt x="57" y="0"/>
                  </a:lnTo>
                  <a:lnTo>
                    <a:pt x="51" y="0"/>
                  </a:lnTo>
                  <a:lnTo>
                    <a:pt x="44" y="0"/>
                  </a:lnTo>
                  <a:lnTo>
                    <a:pt x="37" y="1"/>
                  </a:lnTo>
                  <a:lnTo>
                    <a:pt x="30" y="3"/>
                  </a:lnTo>
                  <a:lnTo>
                    <a:pt x="24" y="4"/>
                  </a:lnTo>
                  <a:lnTo>
                    <a:pt x="19" y="6"/>
                  </a:lnTo>
                  <a:lnTo>
                    <a:pt x="14" y="7"/>
                  </a:lnTo>
                  <a:lnTo>
                    <a:pt x="10" y="10"/>
                  </a:lnTo>
                  <a:lnTo>
                    <a:pt x="6" y="12"/>
                  </a:lnTo>
                  <a:lnTo>
                    <a:pt x="3" y="15"/>
                  </a:lnTo>
                  <a:lnTo>
                    <a:pt x="0" y="18"/>
                  </a:lnTo>
                  <a:lnTo>
                    <a:pt x="4" y="16"/>
                  </a:lnTo>
                  <a:lnTo>
                    <a:pt x="7" y="14"/>
                  </a:lnTo>
                  <a:lnTo>
                    <a:pt x="11" y="13"/>
                  </a:lnTo>
                  <a:lnTo>
                    <a:pt x="13" y="12"/>
                  </a:lnTo>
                  <a:lnTo>
                    <a:pt x="12" y="14"/>
                  </a:lnTo>
                  <a:lnTo>
                    <a:pt x="11" y="15"/>
                  </a:lnTo>
                  <a:lnTo>
                    <a:pt x="8" y="18"/>
                  </a:lnTo>
                  <a:lnTo>
                    <a:pt x="7" y="19"/>
                  </a:lnTo>
                  <a:lnTo>
                    <a:pt x="10" y="19"/>
                  </a:lnTo>
                  <a:lnTo>
                    <a:pt x="12" y="18"/>
                  </a:lnTo>
                  <a:lnTo>
                    <a:pt x="14" y="18"/>
                  </a:lnTo>
                  <a:lnTo>
                    <a:pt x="16" y="16"/>
                  </a:lnTo>
                  <a:lnTo>
                    <a:pt x="20" y="15"/>
                  </a:lnTo>
                  <a:lnTo>
                    <a:pt x="23" y="14"/>
                  </a:lnTo>
                  <a:lnTo>
                    <a:pt x="27" y="14"/>
                  </a:lnTo>
                  <a:lnTo>
                    <a:pt x="28" y="13"/>
                  </a:lnTo>
                  <a:lnTo>
                    <a:pt x="30" y="14"/>
                  </a:lnTo>
                  <a:lnTo>
                    <a:pt x="34" y="15"/>
                  </a:lnTo>
                  <a:lnTo>
                    <a:pt x="36" y="15"/>
                  </a:lnTo>
                  <a:lnTo>
                    <a:pt x="39" y="15"/>
                  </a:lnTo>
                  <a:lnTo>
                    <a:pt x="39" y="18"/>
                  </a:lnTo>
                  <a:lnTo>
                    <a:pt x="41" y="20"/>
                  </a:lnTo>
                  <a:lnTo>
                    <a:pt x="42" y="21"/>
                  </a:lnTo>
                  <a:lnTo>
                    <a:pt x="44" y="22"/>
                  </a:lnTo>
                  <a:lnTo>
                    <a:pt x="49" y="22"/>
                  </a:lnTo>
                  <a:lnTo>
                    <a:pt x="54" y="21"/>
                  </a:lnTo>
                  <a:lnTo>
                    <a:pt x="60" y="21"/>
                  </a:lnTo>
                  <a:lnTo>
                    <a:pt x="62" y="22"/>
                  </a:lnTo>
                  <a:lnTo>
                    <a:pt x="61" y="26"/>
                  </a:lnTo>
                  <a:lnTo>
                    <a:pt x="59" y="28"/>
                  </a:lnTo>
                  <a:lnTo>
                    <a:pt x="57" y="30"/>
                  </a:lnTo>
                  <a:lnTo>
                    <a:pt x="56" y="33"/>
                  </a:lnTo>
                  <a:lnTo>
                    <a:pt x="58" y="34"/>
                  </a:lnTo>
                  <a:lnTo>
                    <a:pt x="61" y="36"/>
                  </a:lnTo>
                  <a:lnTo>
                    <a:pt x="64" y="39"/>
                  </a:lnTo>
                  <a:lnTo>
                    <a:pt x="64" y="41"/>
                  </a:lnTo>
                  <a:lnTo>
                    <a:pt x="62" y="42"/>
                  </a:lnTo>
                  <a:lnTo>
                    <a:pt x="60" y="43"/>
                  </a:lnTo>
                  <a:lnTo>
                    <a:pt x="59" y="43"/>
                  </a:lnTo>
                  <a:lnTo>
                    <a:pt x="57" y="42"/>
                  </a:lnTo>
                  <a:lnTo>
                    <a:pt x="58" y="44"/>
                  </a:lnTo>
                  <a:lnTo>
                    <a:pt x="60" y="46"/>
                  </a:lnTo>
                  <a:lnTo>
                    <a:pt x="61" y="50"/>
                  </a:lnTo>
                  <a:lnTo>
                    <a:pt x="64" y="51"/>
                  </a:lnTo>
                  <a:lnTo>
                    <a:pt x="59" y="50"/>
                  </a:lnTo>
                  <a:lnTo>
                    <a:pt x="54" y="47"/>
                  </a:lnTo>
                  <a:lnTo>
                    <a:pt x="50" y="45"/>
                  </a:lnTo>
                  <a:lnTo>
                    <a:pt x="46" y="43"/>
                  </a:lnTo>
                  <a:lnTo>
                    <a:pt x="46" y="45"/>
                  </a:lnTo>
                  <a:lnTo>
                    <a:pt x="47" y="47"/>
                  </a:lnTo>
                  <a:lnTo>
                    <a:pt x="47" y="51"/>
                  </a:lnTo>
                  <a:lnTo>
                    <a:pt x="49" y="52"/>
                  </a:lnTo>
                  <a:lnTo>
                    <a:pt x="47" y="51"/>
                  </a:lnTo>
                  <a:lnTo>
                    <a:pt x="46" y="51"/>
                  </a:lnTo>
                  <a:lnTo>
                    <a:pt x="45" y="51"/>
                  </a:lnTo>
                  <a:lnTo>
                    <a:pt x="44" y="50"/>
                  </a:lnTo>
                  <a:lnTo>
                    <a:pt x="45" y="54"/>
                  </a:lnTo>
                  <a:lnTo>
                    <a:pt x="49" y="59"/>
                  </a:lnTo>
                  <a:lnTo>
                    <a:pt x="51" y="64"/>
                  </a:lnTo>
                  <a:lnTo>
                    <a:pt x="53" y="66"/>
                  </a:lnTo>
                  <a:lnTo>
                    <a:pt x="51" y="66"/>
                  </a:lnTo>
                  <a:lnTo>
                    <a:pt x="49" y="65"/>
                  </a:lnTo>
                  <a:lnTo>
                    <a:pt x="46" y="62"/>
                  </a:lnTo>
                  <a:lnTo>
                    <a:pt x="45" y="61"/>
                  </a:lnTo>
                  <a:lnTo>
                    <a:pt x="46" y="65"/>
                  </a:lnTo>
                  <a:lnTo>
                    <a:pt x="47" y="69"/>
                  </a:lnTo>
                  <a:lnTo>
                    <a:pt x="50" y="73"/>
                  </a:lnTo>
                  <a:lnTo>
                    <a:pt x="53" y="76"/>
                  </a:lnTo>
                  <a:lnTo>
                    <a:pt x="53" y="77"/>
                  </a:lnTo>
                  <a:lnTo>
                    <a:pt x="54" y="79"/>
                  </a:lnTo>
                  <a:lnTo>
                    <a:pt x="54" y="80"/>
                  </a:lnTo>
                  <a:lnTo>
                    <a:pt x="56" y="81"/>
                  </a:lnTo>
                  <a:lnTo>
                    <a:pt x="57" y="84"/>
                  </a:lnTo>
                  <a:lnTo>
                    <a:pt x="60" y="88"/>
                  </a:lnTo>
                  <a:lnTo>
                    <a:pt x="64" y="90"/>
                  </a:lnTo>
                  <a:lnTo>
                    <a:pt x="69" y="91"/>
                  </a:lnTo>
                  <a:lnTo>
                    <a:pt x="68" y="90"/>
                  </a:lnTo>
                  <a:lnTo>
                    <a:pt x="67" y="89"/>
                  </a:lnTo>
                  <a:lnTo>
                    <a:pt x="66" y="87"/>
                  </a:lnTo>
                  <a:lnTo>
                    <a:pt x="65" y="85"/>
                  </a:lnTo>
                  <a:lnTo>
                    <a:pt x="69" y="81"/>
                  </a:lnTo>
                  <a:lnTo>
                    <a:pt x="75" y="77"/>
                  </a:lnTo>
                  <a:lnTo>
                    <a:pt x="80" y="76"/>
                  </a:lnTo>
                  <a:lnTo>
                    <a:pt x="84" y="79"/>
                  </a:lnTo>
                  <a:lnTo>
                    <a:pt x="88" y="82"/>
                  </a:lnTo>
                  <a:lnTo>
                    <a:pt x="90" y="87"/>
                  </a:lnTo>
                  <a:lnTo>
                    <a:pt x="91" y="90"/>
                  </a:lnTo>
                  <a:lnTo>
                    <a:pt x="90" y="96"/>
                  </a:lnTo>
                  <a:lnTo>
                    <a:pt x="90" y="97"/>
                  </a:lnTo>
                  <a:lnTo>
                    <a:pt x="89" y="99"/>
                  </a:lnTo>
                  <a:lnTo>
                    <a:pt x="88" y="100"/>
                  </a:lnTo>
                  <a:lnTo>
                    <a:pt x="87" y="102"/>
                  </a:lnTo>
                  <a:lnTo>
                    <a:pt x="87" y="104"/>
                  </a:lnTo>
                  <a:lnTo>
                    <a:pt x="87" y="106"/>
                  </a:lnTo>
                  <a:lnTo>
                    <a:pt x="87" y="108"/>
                  </a:lnTo>
                  <a:lnTo>
                    <a:pt x="87" y="111"/>
                  </a:lnTo>
                  <a:lnTo>
                    <a:pt x="87" y="114"/>
                  </a:lnTo>
                  <a:lnTo>
                    <a:pt x="87" y="119"/>
                  </a:lnTo>
                  <a:lnTo>
                    <a:pt x="87" y="125"/>
                  </a:lnTo>
                  <a:lnTo>
                    <a:pt x="88" y="128"/>
                  </a:lnTo>
                  <a:lnTo>
                    <a:pt x="90" y="129"/>
                  </a:lnTo>
                  <a:lnTo>
                    <a:pt x="92" y="132"/>
                  </a:lnTo>
                  <a:lnTo>
                    <a:pt x="95" y="133"/>
                  </a:lnTo>
                  <a:lnTo>
                    <a:pt x="97" y="133"/>
                  </a:lnTo>
                  <a:lnTo>
                    <a:pt x="99" y="133"/>
                  </a:lnTo>
                  <a:lnTo>
                    <a:pt x="100" y="133"/>
                  </a:lnTo>
                  <a:lnTo>
                    <a:pt x="103" y="133"/>
                  </a:lnTo>
                  <a:lnTo>
                    <a:pt x="104" y="133"/>
                  </a:lnTo>
                  <a:lnTo>
                    <a:pt x="106" y="134"/>
                  </a:lnTo>
                  <a:lnTo>
                    <a:pt x="107" y="135"/>
                  </a:lnTo>
                  <a:lnTo>
                    <a:pt x="110" y="136"/>
                  </a:lnTo>
                  <a:lnTo>
                    <a:pt x="112" y="13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9" name="Freeform 242"/>
            <p:cNvSpPr>
              <a:spLocks/>
            </p:cNvSpPr>
            <p:nvPr/>
          </p:nvSpPr>
          <p:spPr bwMode="auto">
            <a:xfrm>
              <a:off x="5387" y="3032"/>
              <a:ext cx="36" cy="46"/>
            </a:xfrm>
            <a:custGeom>
              <a:avLst/>
              <a:gdLst>
                <a:gd name="T0" fmla="*/ 1 w 72"/>
                <a:gd name="T1" fmla="*/ 1 h 92"/>
                <a:gd name="T2" fmla="*/ 1 w 72"/>
                <a:gd name="T3" fmla="*/ 1 h 92"/>
                <a:gd name="T4" fmla="*/ 1 w 72"/>
                <a:gd name="T5" fmla="*/ 1 h 92"/>
                <a:gd name="T6" fmla="*/ 1 w 72"/>
                <a:gd name="T7" fmla="*/ 1 h 92"/>
                <a:gd name="T8" fmla="*/ 1 w 72"/>
                <a:gd name="T9" fmla="*/ 1 h 92"/>
                <a:gd name="T10" fmla="*/ 1 w 72"/>
                <a:gd name="T11" fmla="*/ 1 h 92"/>
                <a:gd name="T12" fmla="*/ 1 w 72"/>
                <a:gd name="T13" fmla="*/ 1 h 92"/>
                <a:gd name="T14" fmla="*/ 1 w 72"/>
                <a:gd name="T15" fmla="*/ 1 h 92"/>
                <a:gd name="T16" fmla="*/ 1 w 72"/>
                <a:gd name="T17" fmla="*/ 1 h 92"/>
                <a:gd name="T18" fmla="*/ 1 w 72"/>
                <a:gd name="T19" fmla="*/ 1 h 92"/>
                <a:gd name="T20" fmla="*/ 1 w 72"/>
                <a:gd name="T21" fmla="*/ 1 h 92"/>
                <a:gd name="T22" fmla="*/ 1 w 72"/>
                <a:gd name="T23" fmla="*/ 1 h 92"/>
                <a:gd name="T24" fmla="*/ 1 w 72"/>
                <a:gd name="T25" fmla="*/ 1 h 92"/>
                <a:gd name="T26" fmla="*/ 0 w 72"/>
                <a:gd name="T27" fmla="*/ 1 h 92"/>
                <a:gd name="T28" fmla="*/ 1 w 72"/>
                <a:gd name="T29" fmla="*/ 1 h 92"/>
                <a:gd name="T30" fmla="*/ 1 w 72"/>
                <a:gd name="T31" fmla="*/ 1 h 92"/>
                <a:gd name="T32" fmla="*/ 1 w 72"/>
                <a:gd name="T33" fmla="*/ 0 h 92"/>
                <a:gd name="T34" fmla="*/ 1 w 72"/>
                <a:gd name="T35" fmla="*/ 1 h 92"/>
                <a:gd name="T36" fmla="*/ 1 w 72"/>
                <a:gd name="T37" fmla="*/ 1 h 92"/>
                <a:gd name="T38" fmla="*/ 1 w 72"/>
                <a:gd name="T39" fmla="*/ 1 h 92"/>
                <a:gd name="T40" fmla="*/ 1 w 72"/>
                <a:gd name="T41" fmla="*/ 1 h 92"/>
                <a:gd name="T42" fmla="*/ 1 w 72"/>
                <a:gd name="T43" fmla="*/ 1 h 92"/>
                <a:gd name="T44" fmla="*/ 1 w 72"/>
                <a:gd name="T45" fmla="*/ 1 h 92"/>
                <a:gd name="T46" fmla="*/ 1 w 72"/>
                <a:gd name="T47" fmla="*/ 1 h 92"/>
                <a:gd name="T48" fmla="*/ 1 w 72"/>
                <a:gd name="T49" fmla="*/ 1 h 92"/>
                <a:gd name="T50" fmla="*/ 1 w 72"/>
                <a:gd name="T51" fmla="*/ 1 h 92"/>
                <a:gd name="T52" fmla="*/ 1 w 72"/>
                <a:gd name="T53" fmla="*/ 1 h 92"/>
                <a:gd name="T54" fmla="*/ 1 w 72"/>
                <a:gd name="T55" fmla="*/ 1 h 92"/>
                <a:gd name="T56" fmla="*/ 1 w 72"/>
                <a:gd name="T57" fmla="*/ 1 h 92"/>
                <a:gd name="T58" fmla="*/ 1 w 72"/>
                <a:gd name="T59" fmla="*/ 1 h 92"/>
                <a:gd name="T60" fmla="*/ 1 w 72"/>
                <a:gd name="T61" fmla="*/ 1 h 92"/>
                <a:gd name="T62" fmla="*/ 1 w 72"/>
                <a:gd name="T63" fmla="*/ 1 h 92"/>
                <a:gd name="T64" fmla="*/ 1 w 72"/>
                <a:gd name="T65" fmla="*/ 1 h 92"/>
                <a:gd name="T66" fmla="*/ 1 w 72"/>
                <a:gd name="T67" fmla="*/ 1 h 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
                <a:gd name="T103" fmla="*/ 0 h 92"/>
                <a:gd name="T104" fmla="*/ 72 w 72"/>
                <a:gd name="T105" fmla="*/ 92 h 9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 h="92">
                  <a:moveTo>
                    <a:pt x="71" y="73"/>
                  </a:moveTo>
                  <a:lnTo>
                    <a:pt x="69" y="74"/>
                  </a:lnTo>
                  <a:lnTo>
                    <a:pt x="67" y="74"/>
                  </a:lnTo>
                  <a:lnTo>
                    <a:pt x="65" y="74"/>
                  </a:lnTo>
                  <a:lnTo>
                    <a:pt x="63" y="73"/>
                  </a:lnTo>
                  <a:lnTo>
                    <a:pt x="66" y="78"/>
                  </a:lnTo>
                  <a:lnTo>
                    <a:pt x="69" y="84"/>
                  </a:lnTo>
                  <a:lnTo>
                    <a:pt x="69" y="88"/>
                  </a:lnTo>
                  <a:lnTo>
                    <a:pt x="65" y="92"/>
                  </a:lnTo>
                  <a:lnTo>
                    <a:pt x="59" y="88"/>
                  </a:lnTo>
                  <a:lnTo>
                    <a:pt x="56" y="85"/>
                  </a:lnTo>
                  <a:lnTo>
                    <a:pt x="51" y="81"/>
                  </a:lnTo>
                  <a:lnTo>
                    <a:pt x="49" y="79"/>
                  </a:lnTo>
                  <a:lnTo>
                    <a:pt x="46" y="78"/>
                  </a:lnTo>
                  <a:lnTo>
                    <a:pt x="40" y="77"/>
                  </a:lnTo>
                  <a:lnTo>
                    <a:pt x="33" y="77"/>
                  </a:lnTo>
                  <a:lnTo>
                    <a:pt x="28" y="77"/>
                  </a:lnTo>
                  <a:lnTo>
                    <a:pt x="25" y="74"/>
                  </a:lnTo>
                  <a:lnTo>
                    <a:pt x="23" y="71"/>
                  </a:lnTo>
                  <a:lnTo>
                    <a:pt x="19" y="66"/>
                  </a:lnTo>
                  <a:lnTo>
                    <a:pt x="17" y="63"/>
                  </a:lnTo>
                  <a:lnTo>
                    <a:pt x="13" y="58"/>
                  </a:lnTo>
                  <a:lnTo>
                    <a:pt x="10" y="54"/>
                  </a:lnTo>
                  <a:lnTo>
                    <a:pt x="5" y="49"/>
                  </a:lnTo>
                  <a:lnTo>
                    <a:pt x="2" y="46"/>
                  </a:lnTo>
                  <a:lnTo>
                    <a:pt x="1" y="40"/>
                  </a:lnTo>
                  <a:lnTo>
                    <a:pt x="1" y="30"/>
                  </a:lnTo>
                  <a:lnTo>
                    <a:pt x="0" y="17"/>
                  </a:lnTo>
                  <a:lnTo>
                    <a:pt x="0" y="7"/>
                  </a:lnTo>
                  <a:lnTo>
                    <a:pt x="6" y="4"/>
                  </a:lnTo>
                  <a:lnTo>
                    <a:pt x="15" y="2"/>
                  </a:lnTo>
                  <a:lnTo>
                    <a:pt x="20" y="1"/>
                  </a:lnTo>
                  <a:lnTo>
                    <a:pt x="25" y="0"/>
                  </a:lnTo>
                  <a:lnTo>
                    <a:pt x="27" y="0"/>
                  </a:lnTo>
                  <a:lnTo>
                    <a:pt x="31" y="1"/>
                  </a:lnTo>
                  <a:lnTo>
                    <a:pt x="34" y="1"/>
                  </a:lnTo>
                  <a:lnTo>
                    <a:pt x="39" y="2"/>
                  </a:lnTo>
                  <a:lnTo>
                    <a:pt x="44" y="4"/>
                  </a:lnTo>
                  <a:lnTo>
                    <a:pt x="50" y="7"/>
                  </a:lnTo>
                  <a:lnTo>
                    <a:pt x="55" y="10"/>
                  </a:lnTo>
                  <a:lnTo>
                    <a:pt x="59" y="12"/>
                  </a:lnTo>
                  <a:lnTo>
                    <a:pt x="61" y="17"/>
                  </a:lnTo>
                  <a:lnTo>
                    <a:pt x="62" y="22"/>
                  </a:lnTo>
                  <a:lnTo>
                    <a:pt x="64" y="26"/>
                  </a:lnTo>
                  <a:lnTo>
                    <a:pt x="64" y="31"/>
                  </a:lnTo>
                  <a:lnTo>
                    <a:pt x="64" y="39"/>
                  </a:lnTo>
                  <a:lnTo>
                    <a:pt x="66" y="46"/>
                  </a:lnTo>
                  <a:lnTo>
                    <a:pt x="69" y="50"/>
                  </a:lnTo>
                  <a:lnTo>
                    <a:pt x="71" y="54"/>
                  </a:lnTo>
                  <a:lnTo>
                    <a:pt x="72" y="56"/>
                  </a:lnTo>
                  <a:lnTo>
                    <a:pt x="72" y="57"/>
                  </a:lnTo>
                  <a:lnTo>
                    <a:pt x="72" y="59"/>
                  </a:lnTo>
                  <a:lnTo>
                    <a:pt x="71" y="61"/>
                  </a:lnTo>
                  <a:lnTo>
                    <a:pt x="65" y="61"/>
                  </a:lnTo>
                  <a:lnTo>
                    <a:pt x="62" y="59"/>
                  </a:lnTo>
                  <a:lnTo>
                    <a:pt x="58" y="56"/>
                  </a:lnTo>
                  <a:lnTo>
                    <a:pt x="56" y="50"/>
                  </a:lnTo>
                  <a:lnTo>
                    <a:pt x="56" y="51"/>
                  </a:lnTo>
                  <a:lnTo>
                    <a:pt x="56" y="54"/>
                  </a:lnTo>
                  <a:lnTo>
                    <a:pt x="56" y="56"/>
                  </a:lnTo>
                  <a:lnTo>
                    <a:pt x="56" y="58"/>
                  </a:lnTo>
                  <a:lnTo>
                    <a:pt x="58" y="58"/>
                  </a:lnTo>
                  <a:lnTo>
                    <a:pt x="61" y="59"/>
                  </a:lnTo>
                  <a:lnTo>
                    <a:pt x="63" y="59"/>
                  </a:lnTo>
                  <a:lnTo>
                    <a:pt x="67" y="62"/>
                  </a:lnTo>
                  <a:lnTo>
                    <a:pt x="71" y="64"/>
                  </a:lnTo>
                  <a:lnTo>
                    <a:pt x="72" y="68"/>
                  </a:lnTo>
                  <a:lnTo>
                    <a:pt x="72" y="71"/>
                  </a:lnTo>
                  <a:lnTo>
                    <a:pt x="71" y="7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0" name="Freeform 243"/>
            <p:cNvSpPr>
              <a:spLocks/>
            </p:cNvSpPr>
            <p:nvPr/>
          </p:nvSpPr>
          <p:spPr bwMode="auto">
            <a:xfrm>
              <a:off x="5430" y="2678"/>
              <a:ext cx="78" cy="103"/>
            </a:xfrm>
            <a:custGeom>
              <a:avLst/>
              <a:gdLst>
                <a:gd name="T0" fmla="*/ 1 w 156"/>
                <a:gd name="T1" fmla="*/ 1 h 206"/>
                <a:gd name="T2" fmla="*/ 1 w 156"/>
                <a:gd name="T3" fmla="*/ 1 h 206"/>
                <a:gd name="T4" fmla="*/ 1 w 156"/>
                <a:gd name="T5" fmla="*/ 1 h 206"/>
                <a:gd name="T6" fmla="*/ 1 w 156"/>
                <a:gd name="T7" fmla="*/ 1 h 206"/>
                <a:gd name="T8" fmla="*/ 1 w 156"/>
                <a:gd name="T9" fmla="*/ 1 h 206"/>
                <a:gd name="T10" fmla="*/ 1 w 156"/>
                <a:gd name="T11" fmla="*/ 1 h 206"/>
                <a:gd name="T12" fmla="*/ 1 w 156"/>
                <a:gd name="T13" fmla="*/ 1 h 206"/>
                <a:gd name="T14" fmla="*/ 1 w 156"/>
                <a:gd name="T15" fmla="*/ 1 h 206"/>
                <a:gd name="T16" fmla="*/ 1 w 156"/>
                <a:gd name="T17" fmla="*/ 1 h 206"/>
                <a:gd name="T18" fmla="*/ 1 w 156"/>
                <a:gd name="T19" fmla="*/ 1 h 206"/>
                <a:gd name="T20" fmla="*/ 1 w 156"/>
                <a:gd name="T21" fmla="*/ 1 h 206"/>
                <a:gd name="T22" fmla="*/ 1 w 156"/>
                <a:gd name="T23" fmla="*/ 1 h 206"/>
                <a:gd name="T24" fmla="*/ 1 w 156"/>
                <a:gd name="T25" fmla="*/ 1 h 206"/>
                <a:gd name="T26" fmla="*/ 1 w 156"/>
                <a:gd name="T27" fmla="*/ 1 h 206"/>
                <a:gd name="T28" fmla="*/ 1 w 156"/>
                <a:gd name="T29" fmla="*/ 1 h 206"/>
                <a:gd name="T30" fmla="*/ 1 w 156"/>
                <a:gd name="T31" fmla="*/ 1 h 206"/>
                <a:gd name="T32" fmla="*/ 1 w 156"/>
                <a:gd name="T33" fmla="*/ 1 h 206"/>
                <a:gd name="T34" fmla="*/ 1 w 156"/>
                <a:gd name="T35" fmla="*/ 1 h 206"/>
                <a:gd name="T36" fmla="*/ 1 w 156"/>
                <a:gd name="T37" fmla="*/ 1 h 206"/>
                <a:gd name="T38" fmla="*/ 1 w 156"/>
                <a:gd name="T39" fmla="*/ 1 h 206"/>
                <a:gd name="T40" fmla="*/ 1 w 156"/>
                <a:gd name="T41" fmla="*/ 1 h 206"/>
                <a:gd name="T42" fmla="*/ 1 w 156"/>
                <a:gd name="T43" fmla="*/ 1 h 206"/>
                <a:gd name="T44" fmla="*/ 1 w 156"/>
                <a:gd name="T45" fmla="*/ 1 h 206"/>
                <a:gd name="T46" fmla="*/ 1 w 156"/>
                <a:gd name="T47" fmla="*/ 1 h 206"/>
                <a:gd name="T48" fmla="*/ 1 w 156"/>
                <a:gd name="T49" fmla="*/ 1 h 206"/>
                <a:gd name="T50" fmla="*/ 1 w 156"/>
                <a:gd name="T51" fmla="*/ 1 h 206"/>
                <a:gd name="T52" fmla="*/ 1 w 156"/>
                <a:gd name="T53" fmla="*/ 1 h 206"/>
                <a:gd name="T54" fmla="*/ 1 w 156"/>
                <a:gd name="T55" fmla="*/ 1 h 206"/>
                <a:gd name="T56" fmla="*/ 1 w 156"/>
                <a:gd name="T57" fmla="*/ 1 h 206"/>
                <a:gd name="T58" fmla="*/ 1 w 156"/>
                <a:gd name="T59" fmla="*/ 1 h 206"/>
                <a:gd name="T60" fmla="*/ 1 w 156"/>
                <a:gd name="T61" fmla="*/ 1 h 206"/>
                <a:gd name="T62" fmla="*/ 1 w 156"/>
                <a:gd name="T63" fmla="*/ 1 h 206"/>
                <a:gd name="T64" fmla="*/ 1 w 156"/>
                <a:gd name="T65" fmla="*/ 1 h 206"/>
                <a:gd name="T66" fmla="*/ 1 w 156"/>
                <a:gd name="T67" fmla="*/ 1 h 206"/>
                <a:gd name="T68" fmla="*/ 1 w 156"/>
                <a:gd name="T69" fmla="*/ 1 h 206"/>
                <a:gd name="T70" fmla="*/ 1 w 156"/>
                <a:gd name="T71" fmla="*/ 1 h 206"/>
                <a:gd name="T72" fmla="*/ 1 w 156"/>
                <a:gd name="T73" fmla="*/ 1 h 206"/>
                <a:gd name="T74" fmla="*/ 1 w 156"/>
                <a:gd name="T75" fmla="*/ 1 h 206"/>
                <a:gd name="T76" fmla="*/ 1 w 156"/>
                <a:gd name="T77" fmla="*/ 1 h 206"/>
                <a:gd name="T78" fmla="*/ 1 w 156"/>
                <a:gd name="T79" fmla="*/ 1 h 206"/>
                <a:gd name="T80" fmla="*/ 1 w 156"/>
                <a:gd name="T81" fmla="*/ 1 h 206"/>
                <a:gd name="T82" fmla="*/ 0 w 156"/>
                <a:gd name="T83" fmla="*/ 1 h 206"/>
                <a:gd name="T84" fmla="*/ 1 w 156"/>
                <a:gd name="T85" fmla="*/ 1 h 206"/>
                <a:gd name="T86" fmla="*/ 1 w 156"/>
                <a:gd name="T87" fmla="*/ 1 h 206"/>
                <a:gd name="T88" fmla="*/ 1 w 156"/>
                <a:gd name="T89" fmla="*/ 1 h 206"/>
                <a:gd name="T90" fmla="*/ 1 w 156"/>
                <a:gd name="T91" fmla="*/ 1 h 206"/>
                <a:gd name="T92" fmla="*/ 1 w 156"/>
                <a:gd name="T93" fmla="*/ 1 h 206"/>
                <a:gd name="T94" fmla="*/ 1 w 156"/>
                <a:gd name="T95" fmla="*/ 1 h 206"/>
                <a:gd name="T96" fmla="*/ 1 w 156"/>
                <a:gd name="T97" fmla="*/ 1 h 206"/>
                <a:gd name="T98" fmla="*/ 1 w 156"/>
                <a:gd name="T99" fmla="*/ 1 h 206"/>
                <a:gd name="T100" fmla="*/ 1 w 156"/>
                <a:gd name="T101" fmla="*/ 1 h 206"/>
                <a:gd name="T102" fmla="*/ 1 w 156"/>
                <a:gd name="T103" fmla="*/ 1 h 2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6"/>
                <a:gd name="T157" fmla="*/ 0 h 206"/>
                <a:gd name="T158" fmla="*/ 156 w 156"/>
                <a:gd name="T159" fmla="*/ 206 h 20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6" h="206">
                  <a:moveTo>
                    <a:pt x="41" y="6"/>
                  </a:moveTo>
                  <a:lnTo>
                    <a:pt x="45" y="4"/>
                  </a:lnTo>
                  <a:lnTo>
                    <a:pt x="48" y="2"/>
                  </a:lnTo>
                  <a:lnTo>
                    <a:pt x="52" y="1"/>
                  </a:lnTo>
                  <a:lnTo>
                    <a:pt x="54" y="0"/>
                  </a:lnTo>
                  <a:lnTo>
                    <a:pt x="53" y="2"/>
                  </a:lnTo>
                  <a:lnTo>
                    <a:pt x="52" y="3"/>
                  </a:lnTo>
                  <a:lnTo>
                    <a:pt x="49" y="6"/>
                  </a:lnTo>
                  <a:lnTo>
                    <a:pt x="48" y="7"/>
                  </a:lnTo>
                  <a:lnTo>
                    <a:pt x="54" y="6"/>
                  </a:lnTo>
                  <a:lnTo>
                    <a:pt x="60" y="3"/>
                  </a:lnTo>
                  <a:lnTo>
                    <a:pt x="65" y="2"/>
                  </a:lnTo>
                  <a:lnTo>
                    <a:pt x="69" y="1"/>
                  </a:lnTo>
                  <a:lnTo>
                    <a:pt x="71" y="2"/>
                  </a:lnTo>
                  <a:lnTo>
                    <a:pt x="75" y="3"/>
                  </a:lnTo>
                  <a:lnTo>
                    <a:pt x="77" y="3"/>
                  </a:lnTo>
                  <a:lnTo>
                    <a:pt x="80" y="3"/>
                  </a:lnTo>
                  <a:lnTo>
                    <a:pt x="80" y="6"/>
                  </a:lnTo>
                  <a:lnTo>
                    <a:pt x="82" y="8"/>
                  </a:lnTo>
                  <a:lnTo>
                    <a:pt x="83" y="9"/>
                  </a:lnTo>
                  <a:lnTo>
                    <a:pt x="85" y="10"/>
                  </a:lnTo>
                  <a:lnTo>
                    <a:pt x="90" y="10"/>
                  </a:lnTo>
                  <a:lnTo>
                    <a:pt x="95" y="9"/>
                  </a:lnTo>
                  <a:lnTo>
                    <a:pt x="101" y="9"/>
                  </a:lnTo>
                  <a:lnTo>
                    <a:pt x="103" y="10"/>
                  </a:lnTo>
                  <a:lnTo>
                    <a:pt x="102" y="14"/>
                  </a:lnTo>
                  <a:lnTo>
                    <a:pt x="100" y="16"/>
                  </a:lnTo>
                  <a:lnTo>
                    <a:pt x="98" y="18"/>
                  </a:lnTo>
                  <a:lnTo>
                    <a:pt x="97" y="21"/>
                  </a:lnTo>
                  <a:lnTo>
                    <a:pt x="99" y="22"/>
                  </a:lnTo>
                  <a:lnTo>
                    <a:pt x="102" y="24"/>
                  </a:lnTo>
                  <a:lnTo>
                    <a:pt x="105" y="27"/>
                  </a:lnTo>
                  <a:lnTo>
                    <a:pt x="105" y="29"/>
                  </a:lnTo>
                  <a:lnTo>
                    <a:pt x="103" y="30"/>
                  </a:lnTo>
                  <a:lnTo>
                    <a:pt x="101" y="31"/>
                  </a:lnTo>
                  <a:lnTo>
                    <a:pt x="100" y="31"/>
                  </a:lnTo>
                  <a:lnTo>
                    <a:pt x="98" y="30"/>
                  </a:lnTo>
                  <a:lnTo>
                    <a:pt x="99" y="32"/>
                  </a:lnTo>
                  <a:lnTo>
                    <a:pt x="101" y="34"/>
                  </a:lnTo>
                  <a:lnTo>
                    <a:pt x="102" y="38"/>
                  </a:lnTo>
                  <a:lnTo>
                    <a:pt x="105" y="39"/>
                  </a:lnTo>
                  <a:lnTo>
                    <a:pt x="100" y="38"/>
                  </a:lnTo>
                  <a:lnTo>
                    <a:pt x="95" y="35"/>
                  </a:lnTo>
                  <a:lnTo>
                    <a:pt x="91" y="33"/>
                  </a:lnTo>
                  <a:lnTo>
                    <a:pt x="87" y="31"/>
                  </a:lnTo>
                  <a:lnTo>
                    <a:pt x="87" y="33"/>
                  </a:lnTo>
                  <a:lnTo>
                    <a:pt x="88" y="35"/>
                  </a:lnTo>
                  <a:lnTo>
                    <a:pt x="88" y="39"/>
                  </a:lnTo>
                  <a:lnTo>
                    <a:pt x="90" y="40"/>
                  </a:lnTo>
                  <a:lnTo>
                    <a:pt x="88" y="39"/>
                  </a:lnTo>
                  <a:lnTo>
                    <a:pt x="87" y="39"/>
                  </a:lnTo>
                  <a:lnTo>
                    <a:pt x="86" y="39"/>
                  </a:lnTo>
                  <a:lnTo>
                    <a:pt x="85" y="38"/>
                  </a:lnTo>
                  <a:lnTo>
                    <a:pt x="86" y="42"/>
                  </a:lnTo>
                  <a:lnTo>
                    <a:pt x="90" y="47"/>
                  </a:lnTo>
                  <a:lnTo>
                    <a:pt x="92" y="52"/>
                  </a:lnTo>
                  <a:lnTo>
                    <a:pt x="94" y="54"/>
                  </a:lnTo>
                  <a:lnTo>
                    <a:pt x="92" y="54"/>
                  </a:lnTo>
                  <a:lnTo>
                    <a:pt x="90" y="53"/>
                  </a:lnTo>
                  <a:lnTo>
                    <a:pt x="87" y="50"/>
                  </a:lnTo>
                  <a:lnTo>
                    <a:pt x="86" y="49"/>
                  </a:lnTo>
                  <a:lnTo>
                    <a:pt x="87" y="53"/>
                  </a:lnTo>
                  <a:lnTo>
                    <a:pt x="88" y="57"/>
                  </a:lnTo>
                  <a:lnTo>
                    <a:pt x="91" y="61"/>
                  </a:lnTo>
                  <a:lnTo>
                    <a:pt x="94" y="64"/>
                  </a:lnTo>
                  <a:lnTo>
                    <a:pt x="95" y="68"/>
                  </a:lnTo>
                  <a:lnTo>
                    <a:pt x="98" y="72"/>
                  </a:lnTo>
                  <a:lnTo>
                    <a:pt x="102" y="77"/>
                  </a:lnTo>
                  <a:lnTo>
                    <a:pt x="110" y="79"/>
                  </a:lnTo>
                  <a:lnTo>
                    <a:pt x="109" y="78"/>
                  </a:lnTo>
                  <a:lnTo>
                    <a:pt x="108" y="77"/>
                  </a:lnTo>
                  <a:lnTo>
                    <a:pt x="107" y="75"/>
                  </a:lnTo>
                  <a:lnTo>
                    <a:pt x="106" y="73"/>
                  </a:lnTo>
                  <a:lnTo>
                    <a:pt x="110" y="69"/>
                  </a:lnTo>
                  <a:lnTo>
                    <a:pt x="116" y="65"/>
                  </a:lnTo>
                  <a:lnTo>
                    <a:pt x="121" y="64"/>
                  </a:lnTo>
                  <a:lnTo>
                    <a:pt x="125" y="67"/>
                  </a:lnTo>
                  <a:lnTo>
                    <a:pt x="129" y="70"/>
                  </a:lnTo>
                  <a:lnTo>
                    <a:pt x="131" y="75"/>
                  </a:lnTo>
                  <a:lnTo>
                    <a:pt x="132" y="78"/>
                  </a:lnTo>
                  <a:lnTo>
                    <a:pt x="131" y="84"/>
                  </a:lnTo>
                  <a:lnTo>
                    <a:pt x="131" y="85"/>
                  </a:lnTo>
                  <a:lnTo>
                    <a:pt x="130" y="87"/>
                  </a:lnTo>
                  <a:lnTo>
                    <a:pt x="129" y="88"/>
                  </a:lnTo>
                  <a:lnTo>
                    <a:pt x="128" y="90"/>
                  </a:lnTo>
                  <a:lnTo>
                    <a:pt x="128" y="92"/>
                  </a:lnTo>
                  <a:lnTo>
                    <a:pt x="128" y="94"/>
                  </a:lnTo>
                  <a:lnTo>
                    <a:pt x="128" y="96"/>
                  </a:lnTo>
                  <a:lnTo>
                    <a:pt x="128" y="99"/>
                  </a:lnTo>
                  <a:lnTo>
                    <a:pt x="128" y="102"/>
                  </a:lnTo>
                  <a:lnTo>
                    <a:pt x="128" y="107"/>
                  </a:lnTo>
                  <a:lnTo>
                    <a:pt x="128" y="113"/>
                  </a:lnTo>
                  <a:lnTo>
                    <a:pt x="129" y="116"/>
                  </a:lnTo>
                  <a:lnTo>
                    <a:pt x="131" y="117"/>
                  </a:lnTo>
                  <a:lnTo>
                    <a:pt x="133" y="120"/>
                  </a:lnTo>
                  <a:lnTo>
                    <a:pt x="136" y="121"/>
                  </a:lnTo>
                  <a:lnTo>
                    <a:pt x="138" y="121"/>
                  </a:lnTo>
                  <a:lnTo>
                    <a:pt x="140" y="121"/>
                  </a:lnTo>
                  <a:lnTo>
                    <a:pt x="141" y="121"/>
                  </a:lnTo>
                  <a:lnTo>
                    <a:pt x="144" y="121"/>
                  </a:lnTo>
                  <a:lnTo>
                    <a:pt x="145" y="121"/>
                  </a:lnTo>
                  <a:lnTo>
                    <a:pt x="147" y="122"/>
                  </a:lnTo>
                  <a:lnTo>
                    <a:pt x="148" y="123"/>
                  </a:lnTo>
                  <a:lnTo>
                    <a:pt x="151" y="124"/>
                  </a:lnTo>
                  <a:lnTo>
                    <a:pt x="153" y="125"/>
                  </a:lnTo>
                  <a:lnTo>
                    <a:pt x="152" y="131"/>
                  </a:lnTo>
                  <a:lnTo>
                    <a:pt x="152" y="137"/>
                  </a:lnTo>
                  <a:lnTo>
                    <a:pt x="153" y="141"/>
                  </a:lnTo>
                  <a:lnTo>
                    <a:pt x="156" y="146"/>
                  </a:lnTo>
                  <a:lnTo>
                    <a:pt x="155" y="152"/>
                  </a:lnTo>
                  <a:lnTo>
                    <a:pt x="152" y="160"/>
                  </a:lnTo>
                  <a:lnTo>
                    <a:pt x="146" y="168"/>
                  </a:lnTo>
                  <a:lnTo>
                    <a:pt x="140" y="177"/>
                  </a:lnTo>
                  <a:lnTo>
                    <a:pt x="133" y="185"/>
                  </a:lnTo>
                  <a:lnTo>
                    <a:pt x="126" y="192"/>
                  </a:lnTo>
                  <a:lnTo>
                    <a:pt x="120" y="199"/>
                  </a:lnTo>
                  <a:lnTo>
                    <a:pt x="113" y="202"/>
                  </a:lnTo>
                  <a:lnTo>
                    <a:pt x="108" y="205"/>
                  </a:lnTo>
                  <a:lnTo>
                    <a:pt x="102" y="206"/>
                  </a:lnTo>
                  <a:lnTo>
                    <a:pt x="97" y="206"/>
                  </a:lnTo>
                  <a:lnTo>
                    <a:pt x="91" y="206"/>
                  </a:lnTo>
                  <a:lnTo>
                    <a:pt x="82" y="205"/>
                  </a:lnTo>
                  <a:lnTo>
                    <a:pt x="75" y="202"/>
                  </a:lnTo>
                  <a:lnTo>
                    <a:pt x="68" y="201"/>
                  </a:lnTo>
                  <a:lnTo>
                    <a:pt x="64" y="200"/>
                  </a:lnTo>
                  <a:lnTo>
                    <a:pt x="57" y="197"/>
                  </a:lnTo>
                  <a:lnTo>
                    <a:pt x="52" y="193"/>
                  </a:lnTo>
                  <a:lnTo>
                    <a:pt x="47" y="190"/>
                  </a:lnTo>
                  <a:lnTo>
                    <a:pt x="46" y="187"/>
                  </a:lnTo>
                  <a:lnTo>
                    <a:pt x="42" y="187"/>
                  </a:lnTo>
                  <a:lnTo>
                    <a:pt x="41" y="186"/>
                  </a:lnTo>
                  <a:lnTo>
                    <a:pt x="39" y="186"/>
                  </a:lnTo>
                  <a:lnTo>
                    <a:pt x="36" y="186"/>
                  </a:lnTo>
                  <a:lnTo>
                    <a:pt x="32" y="184"/>
                  </a:lnTo>
                  <a:lnTo>
                    <a:pt x="30" y="182"/>
                  </a:lnTo>
                  <a:lnTo>
                    <a:pt x="27" y="179"/>
                  </a:lnTo>
                  <a:lnTo>
                    <a:pt x="26" y="176"/>
                  </a:lnTo>
                  <a:lnTo>
                    <a:pt x="25" y="174"/>
                  </a:lnTo>
                  <a:lnTo>
                    <a:pt x="25" y="171"/>
                  </a:lnTo>
                  <a:lnTo>
                    <a:pt x="26" y="169"/>
                  </a:lnTo>
                  <a:lnTo>
                    <a:pt x="27" y="167"/>
                  </a:lnTo>
                  <a:lnTo>
                    <a:pt x="27" y="163"/>
                  </a:lnTo>
                  <a:lnTo>
                    <a:pt x="25" y="161"/>
                  </a:lnTo>
                  <a:lnTo>
                    <a:pt x="22" y="159"/>
                  </a:lnTo>
                  <a:lnTo>
                    <a:pt x="19" y="157"/>
                  </a:lnTo>
                  <a:lnTo>
                    <a:pt x="18" y="157"/>
                  </a:lnTo>
                  <a:lnTo>
                    <a:pt x="18" y="155"/>
                  </a:lnTo>
                  <a:lnTo>
                    <a:pt x="18" y="154"/>
                  </a:lnTo>
                  <a:lnTo>
                    <a:pt x="18" y="153"/>
                  </a:lnTo>
                  <a:lnTo>
                    <a:pt x="19" y="152"/>
                  </a:lnTo>
                  <a:lnTo>
                    <a:pt x="21" y="151"/>
                  </a:lnTo>
                  <a:lnTo>
                    <a:pt x="22" y="148"/>
                  </a:lnTo>
                  <a:lnTo>
                    <a:pt x="24" y="145"/>
                  </a:lnTo>
                  <a:lnTo>
                    <a:pt x="17" y="143"/>
                  </a:lnTo>
                  <a:lnTo>
                    <a:pt x="15" y="140"/>
                  </a:lnTo>
                  <a:lnTo>
                    <a:pt x="14" y="137"/>
                  </a:lnTo>
                  <a:lnTo>
                    <a:pt x="15" y="136"/>
                  </a:lnTo>
                  <a:lnTo>
                    <a:pt x="15" y="133"/>
                  </a:lnTo>
                  <a:lnTo>
                    <a:pt x="15" y="131"/>
                  </a:lnTo>
                  <a:lnTo>
                    <a:pt x="14" y="128"/>
                  </a:lnTo>
                  <a:lnTo>
                    <a:pt x="14" y="125"/>
                  </a:lnTo>
                  <a:lnTo>
                    <a:pt x="13" y="125"/>
                  </a:lnTo>
                  <a:lnTo>
                    <a:pt x="10" y="124"/>
                  </a:lnTo>
                  <a:lnTo>
                    <a:pt x="8" y="124"/>
                  </a:lnTo>
                  <a:lnTo>
                    <a:pt x="4" y="124"/>
                  </a:lnTo>
                  <a:lnTo>
                    <a:pt x="2" y="123"/>
                  </a:lnTo>
                  <a:lnTo>
                    <a:pt x="0" y="122"/>
                  </a:lnTo>
                  <a:lnTo>
                    <a:pt x="0" y="120"/>
                  </a:lnTo>
                  <a:lnTo>
                    <a:pt x="0" y="117"/>
                  </a:lnTo>
                  <a:lnTo>
                    <a:pt x="0" y="115"/>
                  </a:lnTo>
                  <a:lnTo>
                    <a:pt x="2" y="110"/>
                  </a:lnTo>
                  <a:lnTo>
                    <a:pt x="3" y="107"/>
                  </a:lnTo>
                  <a:lnTo>
                    <a:pt x="4" y="105"/>
                  </a:lnTo>
                  <a:lnTo>
                    <a:pt x="4" y="101"/>
                  </a:lnTo>
                  <a:lnTo>
                    <a:pt x="7" y="96"/>
                  </a:lnTo>
                  <a:lnTo>
                    <a:pt x="8" y="92"/>
                  </a:lnTo>
                  <a:lnTo>
                    <a:pt x="9" y="88"/>
                  </a:lnTo>
                  <a:lnTo>
                    <a:pt x="8" y="87"/>
                  </a:lnTo>
                  <a:lnTo>
                    <a:pt x="7" y="87"/>
                  </a:lnTo>
                  <a:lnTo>
                    <a:pt x="6" y="86"/>
                  </a:lnTo>
                  <a:lnTo>
                    <a:pt x="8" y="84"/>
                  </a:lnTo>
                  <a:lnTo>
                    <a:pt x="9" y="82"/>
                  </a:lnTo>
                  <a:lnTo>
                    <a:pt x="8" y="79"/>
                  </a:lnTo>
                  <a:lnTo>
                    <a:pt x="7" y="78"/>
                  </a:lnTo>
                  <a:lnTo>
                    <a:pt x="6" y="77"/>
                  </a:lnTo>
                  <a:lnTo>
                    <a:pt x="4" y="76"/>
                  </a:lnTo>
                  <a:lnTo>
                    <a:pt x="4" y="75"/>
                  </a:lnTo>
                  <a:lnTo>
                    <a:pt x="4" y="73"/>
                  </a:lnTo>
                  <a:lnTo>
                    <a:pt x="3" y="73"/>
                  </a:lnTo>
                  <a:lnTo>
                    <a:pt x="3" y="72"/>
                  </a:lnTo>
                  <a:lnTo>
                    <a:pt x="2" y="71"/>
                  </a:lnTo>
                  <a:lnTo>
                    <a:pt x="1" y="70"/>
                  </a:lnTo>
                  <a:lnTo>
                    <a:pt x="2" y="69"/>
                  </a:lnTo>
                  <a:lnTo>
                    <a:pt x="3" y="67"/>
                  </a:lnTo>
                  <a:lnTo>
                    <a:pt x="6" y="63"/>
                  </a:lnTo>
                  <a:lnTo>
                    <a:pt x="8" y="61"/>
                  </a:lnTo>
                  <a:lnTo>
                    <a:pt x="8" y="54"/>
                  </a:lnTo>
                  <a:lnTo>
                    <a:pt x="9" y="48"/>
                  </a:lnTo>
                  <a:lnTo>
                    <a:pt x="10" y="42"/>
                  </a:lnTo>
                  <a:lnTo>
                    <a:pt x="13" y="38"/>
                  </a:lnTo>
                  <a:lnTo>
                    <a:pt x="17" y="30"/>
                  </a:lnTo>
                  <a:lnTo>
                    <a:pt x="21" y="24"/>
                  </a:lnTo>
                  <a:lnTo>
                    <a:pt x="23" y="21"/>
                  </a:lnTo>
                  <a:lnTo>
                    <a:pt x="25" y="18"/>
                  </a:lnTo>
                  <a:lnTo>
                    <a:pt x="29" y="15"/>
                  </a:lnTo>
                  <a:lnTo>
                    <a:pt x="34" y="11"/>
                  </a:lnTo>
                  <a:lnTo>
                    <a:pt x="39" y="8"/>
                  </a:lnTo>
                  <a:lnTo>
                    <a:pt x="4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1" name="Freeform 244"/>
            <p:cNvSpPr>
              <a:spLocks/>
            </p:cNvSpPr>
            <p:nvPr/>
          </p:nvSpPr>
          <p:spPr bwMode="auto">
            <a:xfrm>
              <a:off x="5412" y="3044"/>
              <a:ext cx="11" cy="18"/>
            </a:xfrm>
            <a:custGeom>
              <a:avLst/>
              <a:gdLst>
                <a:gd name="T0" fmla="*/ 0 w 23"/>
                <a:gd name="T1" fmla="*/ 0 h 37"/>
                <a:gd name="T2" fmla="*/ 0 w 23"/>
                <a:gd name="T3" fmla="*/ 0 h 37"/>
                <a:gd name="T4" fmla="*/ 0 w 23"/>
                <a:gd name="T5" fmla="*/ 0 h 37"/>
                <a:gd name="T6" fmla="*/ 0 w 23"/>
                <a:gd name="T7" fmla="*/ 0 h 37"/>
                <a:gd name="T8" fmla="*/ 0 w 23"/>
                <a:gd name="T9" fmla="*/ 0 h 37"/>
                <a:gd name="T10" fmla="*/ 0 w 23"/>
                <a:gd name="T11" fmla="*/ 0 h 37"/>
                <a:gd name="T12" fmla="*/ 0 w 23"/>
                <a:gd name="T13" fmla="*/ 0 h 37"/>
                <a:gd name="T14" fmla="*/ 0 w 23"/>
                <a:gd name="T15" fmla="*/ 0 h 37"/>
                <a:gd name="T16" fmla="*/ 0 w 23"/>
                <a:gd name="T17" fmla="*/ 0 h 37"/>
                <a:gd name="T18" fmla="*/ 0 w 23"/>
                <a:gd name="T19" fmla="*/ 0 h 37"/>
                <a:gd name="T20" fmla="*/ 0 w 23"/>
                <a:gd name="T21" fmla="*/ 0 h 37"/>
                <a:gd name="T22" fmla="*/ 0 w 23"/>
                <a:gd name="T23" fmla="*/ 0 h 37"/>
                <a:gd name="T24" fmla="*/ 0 w 23"/>
                <a:gd name="T25" fmla="*/ 0 h 37"/>
                <a:gd name="T26" fmla="*/ 0 w 23"/>
                <a:gd name="T27" fmla="*/ 0 h 37"/>
                <a:gd name="T28" fmla="*/ 0 w 23"/>
                <a:gd name="T29" fmla="*/ 0 h 37"/>
                <a:gd name="T30" fmla="*/ 0 w 23"/>
                <a:gd name="T31" fmla="*/ 0 h 37"/>
                <a:gd name="T32" fmla="*/ 0 w 23"/>
                <a:gd name="T33" fmla="*/ 0 h 37"/>
                <a:gd name="T34" fmla="*/ 0 w 23"/>
                <a:gd name="T35" fmla="*/ 0 h 37"/>
                <a:gd name="T36" fmla="*/ 0 w 23"/>
                <a:gd name="T37" fmla="*/ 0 h 37"/>
                <a:gd name="T38" fmla="*/ 0 w 23"/>
                <a:gd name="T39" fmla="*/ 0 h 37"/>
                <a:gd name="T40" fmla="*/ 0 w 23"/>
                <a:gd name="T41" fmla="*/ 0 h 37"/>
                <a:gd name="T42" fmla="*/ 0 w 23"/>
                <a:gd name="T43" fmla="*/ 0 h 37"/>
                <a:gd name="T44" fmla="*/ 0 w 23"/>
                <a:gd name="T45" fmla="*/ 0 h 37"/>
                <a:gd name="T46" fmla="*/ 0 w 23"/>
                <a:gd name="T47" fmla="*/ 0 h 37"/>
                <a:gd name="T48" fmla="*/ 0 w 23"/>
                <a:gd name="T49" fmla="*/ 0 h 37"/>
                <a:gd name="T50" fmla="*/ 0 w 23"/>
                <a:gd name="T51" fmla="*/ 0 h 37"/>
                <a:gd name="T52" fmla="*/ 0 w 23"/>
                <a:gd name="T53" fmla="*/ 0 h 37"/>
                <a:gd name="T54" fmla="*/ 0 w 23"/>
                <a:gd name="T55" fmla="*/ 0 h 37"/>
                <a:gd name="T56" fmla="*/ 0 w 23"/>
                <a:gd name="T57" fmla="*/ 0 h 37"/>
                <a:gd name="T58" fmla="*/ 0 w 23"/>
                <a:gd name="T59" fmla="*/ 0 h 37"/>
                <a:gd name="T60" fmla="*/ 0 w 23"/>
                <a:gd name="T61" fmla="*/ 0 h 37"/>
                <a:gd name="T62" fmla="*/ 0 w 23"/>
                <a:gd name="T63" fmla="*/ 0 h 37"/>
                <a:gd name="T64" fmla="*/ 0 w 23"/>
                <a:gd name="T65" fmla="*/ 0 h 37"/>
                <a:gd name="T66" fmla="*/ 0 w 23"/>
                <a:gd name="T67" fmla="*/ 0 h 37"/>
                <a:gd name="T68" fmla="*/ 0 w 23"/>
                <a:gd name="T69" fmla="*/ 0 h 37"/>
                <a:gd name="T70" fmla="*/ 0 w 23"/>
                <a:gd name="T71" fmla="*/ 0 h 37"/>
                <a:gd name="T72" fmla="*/ 0 w 23"/>
                <a:gd name="T73" fmla="*/ 0 h 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
                <a:gd name="T112" fmla="*/ 0 h 37"/>
                <a:gd name="T113" fmla="*/ 23 w 23"/>
                <a:gd name="T114" fmla="*/ 37 h 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 h="37">
                  <a:moveTo>
                    <a:pt x="6" y="0"/>
                  </a:moveTo>
                  <a:lnTo>
                    <a:pt x="6" y="3"/>
                  </a:lnTo>
                  <a:lnTo>
                    <a:pt x="5" y="8"/>
                  </a:lnTo>
                  <a:lnTo>
                    <a:pt x="1" y="12"/>
                  </a:lnTo>
                  <a:lnTo>
                    <a:pt x="0" y="15"/>
                  </a:lnTo>
                  <a:lnTo>
                    <a:pt x="1" y="17"/>
                  </a:lnTo>
                  <a:lnTo>
                    <a:pt x="1" y="19"/>
                  </a:lnTo>
                  <a:lnTo>
                    <a:pt x="1" y="23"/>
                  </a:lnTo>
                  <a:lnTo>
                    <a:pt x="1" y="25"/>
                  </a:lnTo>
                  <a:lnTo>
                    <a:pt x="2" y="26"/>
                  </a:lnTo>
                  <a:lnTo>
                    <a:pt x="2" y="29"/>
                  </a:lnTo>
                  <a:lnTo>
                    <a:pt x="2" y="32"/>
                  </a:lnTo>
                  <a:lnTo>
                    <a:pt x="4" y="34"/>
                  </a:lnTo>
                  <a:lnTo>
                    <a:pt x="5" y="34"/>
                  </a:lnTo>
                  <a:lnTo>
                    <a:pt x="6" y="34"/>
                  </a:lnTo>
                  <a:lnTo>
                    <a:pt x="7" y="34"/>
                  </a:lnTo>
                  <a:lnTo>
                    <a:pt x="7" y="32"/>
                  </a:lnTo>
                  <a:lnTo>
                    <a:pt x="7" y="30"/>
                  </a:lnTo>
                  <a:lnTo>
                    <a:pt x="7" y="27"/>
                  </a:lnTo>
                  <a:lnTo>
                    <a:pt x="7" y="26"/>
                  </a:lnTo>
                  <a:lnTo>
                    <a:pt x="9" y="32"/>
                  </a:lnTo>
                  <a:lnTo>
                    <a:pt x="13" y="35"/>
                  </a:lnTo>
                  <a:lnTo>
                    <a:pt x="16" y="37"/>
                  </a:lnTo>
                  <a:lnTo>
                    <a:pt x="22" y="37"/>
                  </a:lnTo>
                  <a:lnTo>
                    <a:pt x="23" y="35"/>
                  </a:lnTo>
                  <a:lnTo>
                    <a:pt x="23" y="33"/>
                  </a:lnTo>
                  <a:lnTo>
                    <a:pt x="23" y="32"/>
                  </a:lnTo>
                  <a:lnTo>
                    <a:pt x="22" y="30"/>
                  </a:lnTo>
                  <a:lnTo>
                    <a:pt x="20" y="27"/>
                  </a:lnTo>
                  <a:lnTo>
                    <a:pt x="18" y="24"/>
                  </a:lnTo>
                  <a:lnTo>
                    <a:pt x="16" y="19"/>
                  </a:lnTo>
                  <a:lnTo>
                    <a:pt x="15" y="14"/>
                  </a:lnTo>
                  <a:lnTo>
                    <a:pt x="13" y="11"/>
                  </a:lnTo>
                  <a:lnTo>
                    <a:pt x="9" y="8"/>
                  </a:lnTo>
                  <a:lnTo>
                    <a:pt x="7" y="4"/>
                  </a:lnTo>
                  <a:lnTo>
                    <a:pt x="6"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2" name="Freeform 245"/>
            <p:cNvSpPr>
              <a:spLocks/>
            </p:cNvSpPr>
            <p:nvPr/>
          </p:nvSpPr>
          <p:spPr bwMode="auto">
            <a:xfrm>
              <a:off x="5447" y="2748"/>
              <a:ext cx="4" cy="4"/>
            </a:xfrm>
            <a:custGeom>
              <a:avLst/>
              <a:gdLst>
                <a:gd name="T0" fmla="*/ 1 w 7"/>
                <a:gd name="T1" fmla="*/ 1 h 7"/>
                <a:gd name="T2" fmla="*/ 1 w 7"/>
                <a:gd name="T3" fmla="*/ 1 h 7"/>
                <a:gd name="T4" fmla="*/ 1 w 7"/>
                <a:gd name="T5" fmla="*/ 1 h 7"/>
                <a:gd name="T6" fmla="*/ 0 w 7"/>
                <a:gd name="T7" fmla="*/ 1 h 7"/>
                <a:gd name="T8" fmla="*/ 0 w 7"/>
                <a:gd name="T9" fmla="*/ 1 h 7"/>
                <a:gd name="T10" fmla="*/ 1 w 7"/>
                <a:gd name="T11" fmla="*/ 1 h 7"/>
                <a:gd name="T12" fmla="*/ 1 w 7"/>
                <a:gd name="T13" fmla="*/ 1 h 7"/>
                <a:gd name="T14" fmla="*/ 1 w 7"/>
                <a:gd name="T15" fmla="*/ 1 h 7"/>
                <a:gd name="T16" fmla="*/ 1 w 7"/>
                <a:gd name="T17" fmla="*/ 0 h 7"/>
                <a:gd name="T18" fmla="*/ 1 w 7"/>
                <a:gd name="T19" fmla="*/ 1 h 7"/>
                <a:gd name="T20" fmla="*/ 1 w 7"/>
                <a:gd name="T21" fmla="*/ 1 h 7"/>
                <a:gd name="T22" fmla="*/ 1 w 7"/>
                <a:gd name="T23" fmla="*/ 1 h 7"/>
                <a:gd name="T24" fmla="*/ 1 w 7"/>
                <a:gd name="T25" fmla="*/ 1 h 7"/>
                <a:gd name="T26" fmla="*/ 1 w 7"/>
                <a:gd name="T27" fmla="*/ 1 h 7"/>
                <a:gd name="T28" fmla="*/ 1 w 7"/>
                <a:gd name="T29" fmla="*/ 1 h 7"/>
                <a:gd name="T30" fmla="*/ 1 w 7"/>
                <a:gd name="T31" fmla="*/ 1 h 7"/>
                <a:gd name="T32" fmla="*/ 1 w 7"/>
                <a:gd name="T33" fmla="*/ 1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7"/>
                <a:gd name="T53" fmla="*/ 7 w 7"/>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7">
                  <a:moveTo>
                    <a:pt x="2" y="4"/>
                  </a:moveTo>
                  <a:lnTo>
                    <a:pt x="2" y="4"/>
                  </a:lnTo>
                  <a:lnTo>
                    <a:pt x="2" y="3"/>
                  </a:lnTo>
                  <a:lnTo>
                    <a:pt x="0" y="3"/>
                  </a:lnTo>
                  <a:lnTo>
                    <a:pt x="2" y="3"/>
                  </a:lnTo>
                  <a:lnTo>
                    <a:pt x="3" y="1"/>
                  </a:lnTo>
                  <a:lnTo>
                    <a:pt x="4" y="1"/>
                  </a:lnTo>
                  <a:lnTo>
                    <a:pt x="5" y="0"/>
                  </a:lnTo>
                  <a:lnTo>
                    <a:pt x="6" y="3"/>
                  </a:lnTo>
                  <a:lnTo>
                    <a:pt x="6" y="4"/>
                  </a:lnTo>
                  <a:lnTo>
                    <a:pt x="7" y="6"/>
                  </a:lnTo>
                  <a:lnTo>
                    <a:pt x="7" y="7"/>
                  </a:lnTo>
                  <a:lnTo>
                    <a:pt x="6" y="7"/>
                  </a:lnTo>
                  <a:lnTo>
                    <a:pt x="5" y="6"/>
                  </a:lnTo>
                  <a:lnTo>
                    <a:pt x="3" y="5"/>
                  </a:lnTo>
                  <a:lnTo>
                    <a:pt x="2"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3" name="Freeform 246"/>
            <p:cNvSpPr>
              <a:spLocks/>
            </p:cNvSpPr>
            <p:nvPr/>
          </p:nvSpPr>
          <p:spPr bwMode="auto">
            <a:xfrm>
              <a:off x="5443" y="2718"/>
              <a:ext cx="65" cy="63"/>
            </a:xfrm>
            <a:custGeom>
              <a:avLst/>
              <a:gdLst>
                <a:gd name="T0" fmla="*/ 1 w 130"/>
                <a:gd name="T1" fmla="*/ 0 h 127"/>
                <a:gd name="T2" fmla="*/ 1 w 130"/>
                <a:gd name="T3" fmla="*/ 0 h 127"/>
                <a:gd name="T4" fmla="*/ 1 w 130"/>
                <a:gd name="T5" fmla="*/ 0 h 127"/>
                <a:gd name="T6" fmla="*/ 1 w 130"/>
                <a:gd name="T7" fmla="*/ 0 h 127"/>
                <a:gd name="T8" fmla="*/ 1 w 130"/>
                <a:gd name="T9" fmla="*/ 0 h 127"/>
                <a:gd name="T10" fmla="*/ 1 w 130"/>
                <a:gd name="T11" fmla="*/ 0 h 127"/>
                <a:gd name="T12" fmla="*/ 1 w 130"/>
                <a:gd name="T13" fmla="*/ 0 h 127"/>
                <a:gd name="T14" fmla="*/ 1 w 130"/>
                <a:gd name="T15" fmla="*/ 0 h 127"/>
                <a:gd name="T16" fmla="*/ 1 w 130"/>
                <a:gd name="T17" fmla="*/ 0 h 127"/>
                <a:gd name="T18" fmla="*/ 1 w 130"/>
                <a:gd name="T19" fmla="*/ 0 h 127"/>
                <a:gd name="T20" fmla="*/ 1 w 130"/>
                <a:gd name="T21" fmla="*/ 0 h 127"/>
                <a:gd name="T22" fmla="*/ 1 w 130"/>
                <a:gd name="T23" fmla="*/ 0 h 127"/>
                <a:gd name="T24" fmla="*/ 1 w 130"/>
                <a:gd name="T25" fmla="*/ 0 h 127"/>
                <a:gd name="T26" fmla="*/ 1 w 130"/>
                <a:gd name="T27" fmla="*/ 0 h 127"/>
                <a:gd name="T28" fmla="*/ 1 w 130"/>
                <a:gd name="T29" fmla="*/ 0 h 127"/>
                <a:gd name="T30" fmla="*/ 1 w 130"/>
                <a:gd name="T31" fmla="*/ 0 h 127"/>
                <a:gd name="T32" fmla="*/ 1 w 130"/>
                <a:gd name="T33" fmla="*/ 0 h 127"/>
                <a:gd name="T34" fmla="*/ 1 w 130"/>
                <a:gd name="T35" fmla="*/ 0 h 127"/>
                <a:gd name="T36" fmla="*/ 1 w 130"/>
                <a:gd name="T37" fmla="*/ 0 h 127"/>
                <a:gd name="T38" fmla="*/ 1 w 130"/>
                <a:gd name="T39" fmla="*/ 0 h 127"/>
                <a:gd name="T40" fmla="*/ 1 w 130"/>
                <a:gd name="T41" fmla="*/ 0 h 127"/>
                <a:gd name="T42" fmla="*/ 1 w 130"/>
                <a:gd name="T43" fmla="*/ 0 h 127"/>
                <a:gd name="T44" fmla="*/ 1 w 130"/>
                <a:gd name="T45" fmla="*/ 0 h 127"/>
                <a:gd name="T46" fmla="*/ 1 w 130"/>
                <a:gd name="T47" fmla="*/ 0 h 127"/>
                <a:gd name="T48" fmla="*/ 1 w 130"/>
                <a:gd name="T49" fmla="*/ 0 h 127"/>
                <a:gd name="T50" fmla="*/ 1 w 130"/>
                <a:gd name="T51" fmla="*/ 0 h 127"/>
                <a:gd name="T52" fmla="*/ 1 w 130"/>
                <a:gd name="T53" fmla="*/ 0 h 127"/>
                <a:gd name="T54" fmla="*/ 1 w 130"/>
                <a:gd name="T55" fmla="*/ 0 h 127"/>
                <a:gd name="T56" fmla="*/ 1 w 130"/>
                <a:gd name="T57" fmla="*/ 0 h 127"/>
                <a:gd name="T58" fmla="*/ 1 w 130"/>
                <a:gd name="T59" fmla="*/ 0 h 127"/>
                <a:gd name="T60" fmla="*/ 1 w 130"/>
                <a:gd name="T61" fmla="*/ 0 h 127"/>
                <a:gd name="T62" fmla="*/ 1 w 130"/>
                <a:gd name="T63" fmla="*/ 0 h 127"/>
                <a:gd name="T64" fmla="*/ 1 w 130"/>
                <a:gd name="T65" fmla="*/ 0 h 127"/>
                <a:gd name="T66" fmla="*/ 1 w 130"/>
                <a:gd name="T67" fmla="*/ 0 h 127"/>
                <a:gd name="T68" fmla="*/ 1 w 130"/>
                <a:gd name="T69" fmla="*/ 0 h 127"/>
                <a:gd name="T70" fmla="*/ 1 w 130"/>
                <a:gd name="T71" fmla="*/ 0 h 127"/>
                <a:gd name="T72" fmla="*/ 1 w 130"/>
                <a:gd name="T73" fmla="*/ 0 h 127"/>
                <a:gd name="T74" fmla="*/ 1 w 130"/>
                <a:gd name="T75" fmla="*/ 0 h 127"/>
                <a:gd name="T76" fmla="*/ 1 w 130"/>
                <a:gd name="T77" fmla="*/ 0 h 127"/>
                <a:gd name="T78" fmla="*/ 1 w 130"/>
                <a:gd name="T79" fmla="*/ 0 h 127"/>
                <a:gd name="T80" fmla="*/ 1 w 130"/>
                <a:gd name="T81" fmla="*/ 0 h 127"/>
                <a:gd name="T82" fmla="*/ 1 w 130"/>
                <a:gd name="T83" fmla="*/ 0 h 127"/>
                <a:gd name="T84" fmla="*/ 1 w 130"/>
                <a:gd name="T85" fmla="*/ 0 h 127"/>
                <a:gd name="T86" fmla="*/ 1 w 130"/>
                <a:gd name="T87" fmla="*/ 0 h 127"/>
                <a:gd name="T88" fmla="*/ 1 w 130"/>
                <a:gd name="T89" fmla="*/ 0 h 127"/>
                <a:gd name="T90" fmla="*/ 1 w 130"/>
                <a:gd name="T91" fmla="*/ 0 h 127"/>
                <a:gd name="T92" fmla="*/ 1 w 130"/>
                <a:gd name="T93" fmla="*/ 0 h 127"/>
                <a:gd name="T94" fmla="*/ 1 w 130"/>
                <a:gd name="T95" fmla="*/ 0 h 127"/>
                <a:gd name="T96" fmla="*/ 1 w 130"/>
                <a:gd name="T97" fmla="*/ 0 h 127"/>
                <a:gd name="T98" fmla="*/ 1 w 130"/>
                <a:gd name="T99" fmla="*/ 0 h 127"/>
                <a:gd name="T100" fmla="*/ 1 w 130"/>
                <a:gd name="T101" fmla="*/ 0 h 127"/>
                <a:gd name="T102" fmla="*/ 1 w 130"/>
                <a:gd name="T103" fmla="*/ 0 h 1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0"/>
                <a:gd name="T157" fmla="*/ 0 h 127"/>
                <a:gd name="T158" fmla="*/ 130 w 130"/>
                <a:gd name="T159" fmla="*/ 127 h 1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0" h="127">
                  <a:moveTo>
                    <a:pt x="102" y="11"/>
                  </a:moveTo>
                  <a:lnTo>
                    <a:pt x="102" y="13"/>
                  </a:lnTo>
                  <a:lnTo>
                    <a:pt x="102" y="15"/>
                  </a:lnTo>
                  <a:lnTo>
                    <a:pt x="102" y="17"/>
                  </a:lnTo>
                  <a:lnTo>
                    <a:pt x="102" y="20"/>
                  </a:lnTo>
                  <a:lnTo>
                    <a:pt x="102" y="23"/>
                  </a:lnTo>
                  <a:lnTo>
                    <a:pt x="102" y="28"/>
                  </a:lnTo>
                  <a:lnTo>
                    <a:pt x="102" y="34"/>
                  </a:lnTo>
                  <a:lnTo>
                    <a:pt x="103" y="37"/>
                  </a:lnTo>
                  <a:lnTo>
                    <a:pt x="105" y="38"/>
                  </a:lnTo>
                  <a:lnTo>
                    <a:pt x="107" y="41"/>
                  </a:lnTo>
                  <a:lnTo>
                    <a:pt x="110" y="42"/>
                  </a:lnTo>
                  <a:lnTo>
                    <a:pt x="112" y="42"/>
                  </a:lnTo>
                  <a:lnTo>
                    <a:pt x="114" y="42"/>
                  </a:lnTo>
                  <a:lnTo>
                    <a:pt x="115" y="42"/>
                  </a:lnTo>
                  <a:lnTo>
                    <a:pt x="118" y="42"/>
                  </a:lnTo>
                  <a:lnTo>
                    <a:pt x="119" y="42"/>
                  </a:lnTo>
                  <a:lnTo>
                    <a:pt x="121" y="43"/>
                  </a:lnTo>
                  <a:lnTo>
                    <a:pt x="122" y="44"/>
                  </a:lnTo>
                  <a:lnTo>
                    <a:pt x="125" y="45"/>
                  </a:lnTo>
                  <a:lnTo>
                    <a:pt x="127" y="46"/>
                  </a:lnTo>
                  <a:lnTo>
                    <a:pt x="126" y="52"/>
                  </a:lnTo>
                  <a:lnTo>
                    <a:pt x="126" y="58"/>
                  </a:lnTo>
                  <a:lnTo>
                    <a:pt x="127" y="62"/>
                  </a:lnTo>
                  <a:lnTo>
                    <a:pt x="130" y="67"/>
                  </a:lnTo>
                  <a:lnTo>
                    <a:pt x="129" y="73"/>
                  </a:lnTo>
                  <a:lnTo>
                    <a:pt x="126" y="81"/>
                  </a:lnTo>
                  <a:lnTo>
                    <a:pt x="120" y="89"/>
                  </a:lnTo>
                  <a:lnTo>
                    <a:pt x="114" y="98"/>
                  </a:lnTo>
                  <a:lnTo>
                    <a:pt x="107" y="106"/>
                  </a:lnTo>
                  <a:lnTo>
                    <a:pt x="100" y="113"/>
                  </a:lnTo>
                  <a:lnTo>
                    <a:pt x="94" y="120"/>
                  </a:lnTo>
                  <a:lnTo>
                    <a:pt x="87" y="123"/>
                  </a:lnTo>
                  <a:lnTo>
                    <a:pt x="82" y="126"/>
                  </a:lnTo>
                  <a:lnTo>
                    <a:pt x="76" y="127"/>
                  </a:lnTo>
                  <a:lnTo>
                    <a:pt x="71" y="127"/>
                  </a:lnTo>
                  <a:lnTo>
                    <a:pt x="65" y="127"/>
                  </a:lnTo>
                  <a:lnTo>
                    <a:pt x="56" y="126"/>
                  </a:lnTo>
                  <a:lnTo>
                    <a:pt x="49" y="123"/>
                  </a:lnTo>
                  <a:lnTo>
                    <a:pt x="42" y="122"/>
                  </a:lnTo>
                  <a:lnTo>
                    <a:pt x="38" y="121"/>
                  </a:lnTo>
                  <a:lnTo>
                    <a:pt x="31" y="118"/>
                  </a:lnTo>
                  <a:lnTo>
                    <a:pt x="26" y="114"/>
                  </a:lnTo>
                  <a:lnTo>
                    <a:pt x="21" y="111"/>
                  </a:lnTo>
                  <a:lnTo>
                    <a:pt x="20" y="108"/>
                  </a:lnTo>
                  <a:lnTo>
                    <a:pt x="16" y="108"/>
                  </a:lnTo>
                  <a:lnTo>
                    <a:pt x="15" y="107"/>
                  </a:lnTo>
                  <a:lnTo>
                    <a:pt x="13" y="107"/>
                  </a:lnTo>
                  <a:lnTo>
                    <a:pt x="10" y="107"/>
                  </a:lnTo>
                  <a:lnTo>
                    <a:pt x="6" y="105"/>
                  </a:lnTo>
                  <a:lnTo>
                    <a:pt x="4" y="103"/>
                  </a:lnTo>
                  <a:lnTo>
                    <a:pt x="1" y="100"/>
                  </a:lnTo>
                  <a:lnTo>
                    <a:pt x="0" y="97"/>
                  </a:lnTo>
                  <a:lnTo>
                    <a:pt x="4" y="98"/>
                  </a:lnTo>
                  <a:lnTo>
                    <a:pt x="7" y="98"/>
                  </a:lnTo>
                  <a:lnTo>
                    <a:pt x="11" y="98"/>
                  </a:lnTo>
                  <a:lnTo>
                    <a:pt x="13" y="97"/>
                  </a:lnTo>
                  <a:lnTo>
                    <a:pt x="14" y="97"/>
                  </a:lnTo>
                  <a:lnTo>
                    <a:pt x="16" y="97"/>
                  </a:lnTo>
                  <a:lnTo>
                    <a:pt x="18" y="97"/>
                  </a:lnTo>
                  <a:lnTo>
                    <a:pt x="20" y="98"/>
                  </a:lnTo>
                  <a:lnTo>
                    <a:pt x="22" y="98"/>
                  </a:lnTo>
                  <a:lnTo>
                    <a:pt x="27" y="98"/>
                  </a:lnTo>
                  <a:lnTo>
                    <a:pt x="31" y="97"/>
                  </a:lnTo>
                  <a:lnTo>
                    <a:pt x="34" y="96"/>
                  </a:lnTo>
                  <a:lnTo>
                    <a:pt x="35" y="95"/>
                  </a:lnTo>
                  <a:lnTo>
                    <a:pt x="35" y="93"/>
                  </a:lnTo>
                  <a:lnTo>
                    <a:pt x="36" y="93"/>
                  </a:lnTo>
                  <a:lnTo>
                    <a:pt x="39" y="93"/>
                  </a:lnTo>
                  <a:lnTo>
                    <a:pt x="45" y="93"/>
                  </a:lnTo>
                  <a:lnTo>
                    <a:pt x="51" y="93"/>
                  </a:lnTo>
                  <a:lnTo>
                    <a:pt x="57" y="92"/>
                  </a:lnTo>
                  <a:lnTo>
                    <a:pt x="54" y="93"/>
                  </a:lnTo>
                  <a:lnTo>
                    <a:pt x="52" y="95"/>
                  </a:lnTo>
                  <a:lnTo>
                    <a:pt x="50" y="96"/>
                  </a:lnTo>
                  <a:lnTo>
                    <a:pt x="48" y="97"/>
                  </a:lnTo>
                  <a:lnTo>
                    <a:pt x="52" y="98"/>
                  </a:lnTo>
                  <a:lnTo>
                    <a:pt x="56" y="97"/>
                  </a:lnTo>
                  <a:lnTo>
                    <a:pt x="58" y="96"/>
                  </a:lnTo>
                  <a:lnTo>
                    <a:pt x="60" y="95"/>
                  </a:lnTo>
                  <a:lnTo>
                    <a:pt x="65" y="92"/>
                  </a:lnTo>
                  <a:lnTo>
                    <a:pt x="72" y="88"/>
                  </a:lnTo>
                  <a:lnTo>
                    <a:pt x="79" y="82"/>
                  </a:lnTo>
                  <a:lnTo>
                    <a:pt x="82" y="74"/>
                  </a:lnTo>
                  <a:lnTo>
                    <a:pt x="83" y="70"/>
                  </a:lnTo>
                  <a:lnTo>
                    <a:pt x="82" y="68"/>
                  </a:lnTo>
                  <a:lnTo>
                    <a:pt x="80" y="69"/>
                  </a:lnTo>
                  <a:lnTo>
                    <a:pt x="77" y="70"/>
                  </a:lnTo>
                  <a:lnTo>
                    <a:pt x="74" y="72"/>
                  </a:lnTo>
                  <a:lnTo>
                    <a:pt x="68" y="74"/>
                  </a:lnTo>
                  <a:lnTo>
                    <a:pt x="65" y="75"/>
                  </a:lnTo>
                  <a:lnTo>
                    <a:pt x="66" y="72"/>
                  </a:lnTo>
                  <a:lnTo>
                    <a:pt x="71" y="66"/>
                  </a:lnTo>
                  <a:lnTo>
                    <a:pt x="76" y="58"/>
                  </a:lnTo>
                  <a:lnTo>
                    <a:pt x="81" y="52"/>
                  </a:lnTo>
                  <a:lnTo>
                    <a:pt x="83" y="47"/>
                  </a:lnTo>
                  <a:lnTo>
                    <a:pt x="84" y="47"/>
                  </a:lnTo>
                  <a:lnTo>
                    <a:pt x="87" y="46"/>
                  </a:lnTo>
                  <a:lnTo>
                    <a:pt x="88" y="45"/>
                  </a:lnTo>
                  <a:lnTo>
                    <a:pt x="88" y="44"/>
                  </a:lnTo>
                  <a:lnTo>
                    <a:pt x="88" y="43"/>
                  </a:lnTo>
                  <a:lnTo>
                    <a:pt x="87" y="41"/>
                  </a:lnTo>
                  <a:lnTo>
                    <a:pt x="86" y="39"/>
                  </a:lnTo>
                  <a:lnTo>
                    <a:pt x="84" y="38"/>
                  </a:lnTo>
                  <a:lnTo>
                    <a:pt x="88" y="38"/>
                  </a:lnTo>
                  <a:lnTo>
                    <a:pt x="90" y="38"/>
                  </a:lnTo>
                  <a:lnTo>
                    <a:pt x="91" y="37"/>
                  </a:lnTo>
                  <a:lnTo>
                    <a:pt x="91" y="35"/>
                  </a:lnTo>
                  <a:lnTo>
                    <a:pt x="92" y="32"/>
                  </a:lnTo>
                  <a:lnTo>
                    <a:pt x="94" y="30"/>
                  </a:lnTo>
                  <a:lnTo>
                    <a:pt x="95" y="27"/>
                  </a:lnTo>
                  <a:lnTo>
                    <a:pt x="96" y="26"/>
                  </a:lnTo>
                  <a:lnTo>
                    <a:pt x="97" y="24"/>
                  </a:lnTo>
                  <a:lnTo>
                    <a:pt x="98" y="22"/>
                  </a:lnTo>
                  <a:lnTo>
                    <a:pt x="98" y="21"/>
                  </a:lnTo>
                  <a:lnTo>
                    <a:pt x="98" y="20"/>
                  </a:lnTo>
                  <a:lnTo>
                    <a:pt x="97" y="19"/>
                  </a:lnTo>
                  <a:lnTo>
                    <a:pt x="97" y="17"/>
                  </a:lnTo>
                  <a:lnTo>
                    <a:pt x="96" y="17"/>
                  </a:lnTo>
                  <a:lnTo>
                    <a:pt x="95" y="19"/>
                  </a:lnTo>
                  <a:lnTo>
                    <a:pt x="92" y="20"/>
                  </a:lnTo>
                  <a:lnTo>
                    <a:pt x="90" y="22"/>
                  </a:lnTo>
                  <a:lnTo>
                    <a:pt x="87" y="26"/>
                  </a:lnTo>
                  <a:lnTo>
                    <a:pt x="86" y="27"/>
                  </a:lnTo>
                  <a:lnTo>
                    <a:pt x="84" y="27"/>
                  </a:lnTo>
                  <a:lnTo>
                    <a:pt x="84" y="26"/>
                  </a:lnTo>
                  <a:lnTo>
                    <a:pt x="83" y="26"/>
                  </a:lnTo>
                  <a:lnTo>
                    <a:pt x="82" y="26"/>
                  </a:lnTo>
                  <a:lnTo>
                    <a:pt x="82" y="23"/>
                  </a:lnTo>
                  <a:lnTo>
                    <a:pt x="82" y="19"/>
                  </a:lnTo>
                  <a:lnTo>
                    <a:pt x="82" y="14"/>
                  </a:lnTo>
                  <a:lnTo>
                    <a:pt x="82" y="12"/>
                  </a:lnTo>
                  <a:lnTo>
                    <a:pt x="83" y="12"/>
                  </a:lnTo>
                  <a:lnTo>
                    <a:pt x="84" y="11"/>
                  </a:lnTo>
                  <a:lnTo>
                    <a:pt x="86" y="11"/>
                  </a:lnTo>
                  <a:lnTo>
                    <a:pt x="87" y="11"/>
                  </a:lnTo>
                  <a:lnTo>
                    <a:pt x="87" y="9"/>
                  </a:lnTo>
                  <a:lnTo>
                    <a:pt x="88" y="8"/>
                  </a:lnTo>
                  <a:lnTo>
                    <a:pt x="88" y="7"/>
                  </a:lnTo>
                  <a:lnTo>
                    <a:pt x="88" y="6"/>
                  </a:lnTo>
                  <a:lnTo>
                    <a:pt x="91" y="7"/>
                  </a:lnTo>
                  <a:lnTo>
                    <a:pt x="94" y="8"/>
                  </a:lnTo>
                  <a:lnTo>
                    <a:pt x="96" y="9"/>
                  </a:lnTo>
                  <a:lnTo>
                    <a:pt x="97" y="11"/>
                  </a:lnTo>
                  <a:lnTo>
                    <a:pt x="98" y="8"/>
                  </a:lnTo>
                  <a:lnTo>
                    <a:pt x="98" y="5"/>
                  </a:lnTo>
                  <a:lnTo>
                    <a:pt x="98" y="3"/>
                  </a:lnTo>
                  <a:lnTo>
                    <a:pt x="98" y="0"/>
                  </a:lnTo>
                  <a:lnTo>
                    <a:pt x="98" y="4"/>
                  </a:lnTo>
                  <a:lnTo>
                    <a:pt x="98" y="8"/>
                  </a:lnTo>
                  <a:lnTo>
                    <a:pt x="98" y="12"/>
                  </a:lnTo>
                  <a:lnTo>
                    <a:pt x="99" y="14"/>
                  </a:lnTo>
                  <a:lnTo>
                    <a:pt x="99" y="13"/>
                  </a:lnTo>
                  <a:lnTo>
                    <a:pt x="100" y="12"/>
                  </a:lnTo>
                  <a:lnTo>
                    <a:pt x="102"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4" name="Freeform 247"/>
            <p:cNvSpPr>
              <a:spLocks/>
            </p:cNvSpPr>
            <p:nvPr/>
          </p:nvSpPr>
          <p:spPr bwMode="auto">
            <a:xfrm>
              <a:off x="5430" y="2735"/>
              <a:ext cx="17" cy="15"/>
            </a:xfrm>
            <a:custGeom>
              <a:avLst/>
              <a:gdLst>
                <a:gd name="T0" fmla="*/ 1 w 34"/>
                <a:gd name="T1" fmla="*/ 1 h 30"/>
                <a:gd name="T2" fmla="*/ 1 w 34"/>
                <a:gd name="T3" fmla="*/ 1 h 30"/>
                <a:gd name="T4" fmla="*/ 1 w 34"/>
                <a:gd name="T5" fmla="*/ 1 h 30"/>
                <a:gd name="T6" fmla="*/ 1 w 34"/>
                <a:gd name="T7" fmla="*/ 1 h 30"/>
                <a:gd name="T8" fmla="*/ 1 w 34"/>
                <a:gd name="T9" fmla="*/ 1 h 30"/>
                <a:gd name="T10" fmla="*/ 1 w 34"/>
                <a:gd name="T11" fmla="*/ 1 h 30"/>
                <a:gd name="T12" fmla="*/ 1 w 34"/>
                <a:gd name="T13" fmla="*/ 1 h 30"/>
                <a:gd name="T14" fmla="*/ 1 w 34"/>
                <a:gd name="T15" fmla="*/ 1 h 30"/>
                <a:gd name="T16" fmla="*/ 1 w 34"/>
                <a:gd name="T17" fmla="*/ 1 h 30"/>
                <a:gd name="T18" fmla="*/ 1 w 34"/>
                <a:gd name="T19" fmla="*/ 1 h 30"/>
                <a:gd name="T20" fmla="*/ 1 w 34"/>
                <a:gd name="T21" fmla="*/ 1 h 30"/>
                <a:gd name="T22" fmla="*/ 1 w 34"/>
                <a:gd name="T23" fmla="*/ 1 h 30"/>
                <a:gd name="T24" fmla="*/ 1 w 34"/>
                <a:gd name="T25" fmla="*/ 1 h 30"/>
                <a:gd name="T26" fmla="*/ 1 w 34"/>
                <a:gd name="T27" fmla="*/ 1 h 30"/>
                <a:gd name="T28" fmla="*/ 1 w 34"/>
                <a:gd name="T29" fmla="*/ 1 h 30"/>
                <a:gd name="T30" fmla="*/ 1 w 34"/>
                <a:gd name="T31" fmla="*/ 1 h 30"/>
                <a:gd name="T32" fmla="*/ 1 w 34"/>
                <a:gd name="T33" fmla="*/ 1 h 30"/>
                <a:gd name="T34" fmla="*/ 1 w 34"/>
                <a:gd name="T35" fmla="*/ 1 h 30"/>
                <a:gd name="T36" fmla="*/ 0 w 34"/>
                <a:gd name="T37" fmla="*/ 1 h 30"/>
                <a:gd name="T38" fmla="*/ 0 w 34"/>
                <a:gd name="T39" fmla="*/ 1 h 30"/>
                <a:gd name="T40" fmla="*/ 0 w 34"/>
                <a:gd name="T41" fmla="*/ 1 h 30"/>
                <a:gd name="T42" fmla="*/ 1 w 34"/>
                <a:gd name="T43" fmla="*/ 1 h 30"/>
                <a:gd name="T44" fmla="*/ 1 w 34"/>
                <a:gd name="T45" fmla="*/ 1 h 30"/>
                <a:gd name="T46" fmla="*/ 1 w 34"/>
                <a:gd name="T47" fmla="*/ 1 h 30"/>
                <a:gd name="T48" fmla="*/ 1 w 34"/>
                <a:gd name="T49" fmla="*/ 1 h 30"/>
                <a:gd name="T50" fmla="*/ 1 w 34"/>
                <a:gd name="T51" fmla="*/ 1 h 30"/>
                <a:gd name="T52" fmla="*/ 1 w 34"/>
                <a:gd name="T53" fmla="*/ 1 h 30"/>
                <a:gd name="T54" fmla="*/ 1 w 34"/>
                <a:gd name="T55" fmla="*/ 1 h 30"/>
                <a:gd name="T56" fmla="*/ 1 w 34"/>
                <a:gd name="T57" fmla="*/ 0 h 30"/>
                <a:gd name="T58" fmla="*/ 1 w 34"/>
                <a:gd name="T59" fmla="*/ 1 h 30"/>
                <a:gd name="T60" fmla="*/ 1 w 34"/>
                <a:gd name="T61" fmla="*/ 1 h 30"/>
                <a:gd name="T62" fmla="*/ 1 w 34"/>
                <a:gd name="T63" fmla="*/ 1 h 30"/>
                <a:gd name="T64" fmla="*/ 1 w 34"/>
                <a:gd name="T65" fmla="*/ 1 h 30"/>
                <a:gd name="T66" fmla="*/ 1 w 34"/>
                <a:gd name="T67" fmla="*/ 1 h 30"/>
                <a:gd name="T68" fmla="*/ 1 w 34"/>
                <a:gd name="T69" fmla="*/ 1 h 30"/>
                <a:gd name="T70" fmla="*/ 1 w 34"/>
                <a:gd name="T71" fmla="*/ 1 h 30"/>
                <a:gd name="T72" fmla="*/ 1 w 34"/>
                <a:gd name="T73" fmla="*/ 1 h 30"/>
                <a:gd name="T74" fmla="*/ 1 w 34"/>
                <a:gd name="T75" fmla="*/ 1 h 30"/>
                <a:gd name="T76" fmla="*/ 1 w 34"/>
                <a:gd name="T77" fmla="*/ 1 h 30"/>
                <a:gd name="T78" fmla="*/ 1 w 34"/>
                <a:gd name="T79" fmla="*/ 1 h 30"/>
                <a:gd name="T80" fmla="*/ 1 w 34"/>
                <a:gd name="T81" fmla="*/ 1 h 30"/>
                <a:gd name="T82" fmla="*/ 1 w 34"/>
                <a:gd name="T83" fmla="*/ 1 h 30"/>
                <a:gd name="T84" fmla="*/ 1 w 34"/>
                <a:gd name="T85" fmla="*/ 1 h 30"/>
                <a:gd name="T86" fmla="*/ 1 w 34"/>
                <a:gd name="T87" fmla="*/ 1 h 30"/>
                <a:gd name="T88" fmla="*/ 1 w 34"/>
                <a:gd name="T89" fmla="*/ 1 h 30"/>
                <a:gd name="T90" fmla="*/ 1 w 34"/>
                <a:gd name="T91" fmla="*/ 1 h 30"/>
                <a:gd name="T92" fmla="*/ 1 w 34"/>
                <a:gd name="T93" fmla="*/ 1 h 30"/>
                <a:gd name="T94" fmla="*/ 1 w 34"/>
                <a:gd name="T95" fmla="*/ 1 h 30"/>
                <a:gd name="T96" fmla="*/ 1 w 34"/>
                <a:gd name="T97" fmla="*/ 1 h 30"/>
                <a:gd name="T98" fmla="*/ 1 w 34"/>
                <a:gd name="T99" fmla="*/ 1 h 30"/>
                <a:gd name="T100" fmla="*/ 1 w 34"/>
                <a:gd name="T101" fmla="*/ 1 h 30"/>
                <a:gd name="T102" fmla="*/ 1 w 34"/>
                <a:gd name="T103" fmla="*/ 1 h 30"/>
                <a:gd name="T104" fmla="*/ 1 w 34"/>
                <a:gd name="T105" fmla="*/ 1 h 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
                <a:gd name="T160" fmla="*/ 0 h 30"/>
                <a:gd name="T161" fmla="*/ 34 w 34"/>
                <a:gd name="T162" fmla="*/ 30 h 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 h="30">
                  <a:moveTo>
                    <a:pt x="34" y="28"/>
                  </a:moveTo>
                  <a:lnTo>
                    <a:pt x="32" y="29"/>
                  </a:lnTo>
                  <a:lnTo>
                    <a:pt x="30" y="30"/>
                  </a:lnTo>
                  <a:lnTo>
                    <a:pt x="26" y="30"/>
                  </a:lnTo>
                  <a:lnTo>
                    <a:pt x="24" y="30"/>
                  </a:lnTo>
                  <a:lnTo>
                    <a:pt x="17" y="28"/>
                  </a:lnTo>
                  <a:lnTo>
                    <a:pt x="15" y="25"/>
                  </a:lnTo>
                  <a:lnTo>
                    <a:pt x="14" y="22"/>
                  </a:lnTo>
                  <a:lnTo>
                    <a:pt x="15" y="21"/>
                  </a:lnTo>
                  <a:lnTo>
                    <a:pt x="15" y="18"/>
                  </a:lnTo>
                  <a:lnTo>
                    <a:pt x="15" y="16"/>
                  </a:lnTo>
                  <a:lnTo>
                    <a:pt x="14" y="13"/>
                  </a:lnTo>
                  <a:lnTo>
                    <a:pt x="14" y="10"/>
                  </a:lnTo>
                  <a:lnTo>
                    <a:pt x="13" y="10"/>
                  </a:lnTo>
                  <a:lnTo>
                    <a:pt x="10" y="9"/>
                  </a:lnTo>
                  <a:lnTo>
                    <a:pt x="8" y="9"/>
                  </a:lnTo>
                  <a:lnTo>
                    <a:pt x="4" y="9"/>
                  </a:lnTo>
                  <a:lnTo>
                    <a:pt x="2" y="8"/>
                  </a:lnTo>
                  <a:lnTo>
                    <a:pt x="0" y="7"/>
                  </a:lnTo>
                  <a:lnTo>
                    <a:pt x="0" y="5"/>
                  </a:lnTo>
                  <a:lnTo>
                    <a:pt x="0" y="2"/>
                  </a:lnTo>
                  <a:lnTo>
                    <a:pt x="2" y="3"/>
                  </a:lnTo>
                  <a:lnTo>
                    <a:pt x="6" y="5"/>
                  </a:lnTo>
                  <a:lnTo>
                    <a:pt x="8" y="5"/>
                  </a:lnTo>
                  <a:lnTo>
                    <a:pt x="10" y="5"/>
                  </a:lnTo>
                  <a:lnTo>
                    <a:pt x="14" y="5"/>
                  </a:lnTo>
                  <a:lnTo>
                    <a:pt x="17" y="3"/>
                  </a:lnTo>
                  <a:lnTo>
                    <a:pt x="21" y="2"/>
                  </a:lnTo>
                  <a:lnTo>
                    <a:pt x="25" y="0"/>
                  </a:lnTo>
                  <a:lnTo>
                    <a:pt x="26" y="2"/>
                  </a:lnTo>
                  <a:lnTo>
                    <a:pt x="26" y="3"/>
                  </a:lnTo>
                  <a:lnTo>
                    <a:pt x="26" y="5"/>
                  </a:lnTo>
                  <a:lnTo>
                    <a:pt x="25" y="6"/>
                  </a:lnTo>
                  <a:lnTo>
                    <a:pt x="24" y="7"/>
                  </a:lnTo>
                  <a:lnTo>
                    <a:pt x="22" y="8"/>
                  </a:lnTo>
                  <a:lnTo>
                    <a:pt x="19" y="9"/>
                  </a:lnTo>
                  <a:lnTo>
                    <a:pt x="17" y="9"/>
                  </a:lnTo>
                  <a:lnTo>
                    <a:pt x="18" y="11"/>
                  </a:lnTo>
                  <a:lnTo>
                    <a:pt x="18" y="15"/>
                  </a:lnTo>
                  <a:lnTo>
                    <a:pt x="18" y="19"/>
                  </a:lnTo>
                  <a:lnTo>
                    <a:pt x="17" y="22"/>
                  </a:lnTo>
                  <a:lnTo>
                    <a:pt x="18" y="22"/>
                  </a:lnTo>
                  <a:lnTo>
                    <a:pt x="19" y="22"/>
                  </a:lnTo>
                  <a:lnTo>
                    <a:pt x="21" y="22"/>
                  </a:lnTo>
                  <a:lnTo>
                    <a:pt x="22" y="22"/>
                  </a:lnTo>
                  <a:lnTo>
                    <a:pt x="25" y="22"/>
                  </a:lnTo>
                  <a:lnTo>
                    <a:pt x="27" y="22"/>
                  </a:lnTo>
                  <a:lnTo>
                    <a:pt x="29" y="22"/>
                  </a:lnTo>
                  <a:lnTo>
                    <a:pt x="31" y="23"/>
                  </a:lnTo>
                  <a:lnTo>
                    <a:pt x="32" y="24"/>
                  </a:lnTo>
                  <a:lnTo>
                    <a:pt x="34" y="26"/>
                  </a:lnTo>
                  <a:lnTo>
                    <a:pt x="34" y="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5" name="Freeform 248"/>
            <p:cNvSpPr>
              <a:spLocks/>
            </p:cNvSpPr>
            <p:nvPr/>
          </p:nvSpPr>
          <p:spPr bwMode="auto">
            <a:xfrm>
              <a:off x="5432" y="2715"/>
              <a:ext cx="3" cy="7"/>
            </a:xfrm>
            <a:custGeom>
              <a:avLst/>
              <a:gdLst>
                <a:gd name="T0" fmla="*/ 1 w 5"/>
                <a:gd name="T1" fmla="*/ 0 h 15"/>
                <a:gd name="T2" fmla="*/ 1 w 5"/>
                <a:gd name="T3" fmla="*/ 0 h 15"/>
                <a:gd name="T4" fmla="*/ 1 w 5"/>
                <a:gd name="T5" fmla="*/ 0 h 15"/>
                <a:gd name="T6" fmla="*/ 1 w 5"/>
                <a:gd name="T7" fmla="*/ 0 h 15"/>
                <a:gd name="T8" fmla="*/ 1 w 5"/>
                <a:gd name="T9" fmla="*/ 0 h 15"/>
                <a:gd name="T10" fmla="*/ 1 w 5"/>
                <a:gd name="T11" fmla="*/ 0 h 15"/>
                <a:gd name="T12" fmla="*/ 1 w 5"/>
                <a:gd name="T13" fmla="*/ 0 h 15"/>
                <a:gd name="T14" fmla="*/ 1 w 5"/>
                <a:gd name="T15" fmla="*/ 0 h 15"/>
                <a:gd name="T16" fmla="*/ 1 w 5"/>
                <a:gd name="T17" fmla="*/ 0 h 15"/>
                <a:gd name="T18" fmla="*/ 1 w 5"/>
                <a:gd name="T19" fmla="*/ 0 h 15"/>
                <a:gd name="T20" fmla="*/ 0 w 5"/>
                <a:gd name="T21" fmla="*/ 0 h 15"/>
                <a:gd name="T22" fmla="*/ 0 w 5"/>
                <a:gd name="T23" fmla="*/ 0 h 15"/>
                <a:gd name="T24" fmla="*/ 0 w 5"/>
                <a:gd name="T25" fmla="*/ 0 h 15"/>
                <a:gd name="T26" fmla="*/ 1 w 5"/>
                <a:gd name="T27" fmla="*/ 0 h 15"/>
                <a:gd name="T28" fmla="*/ 1 w 5"/>
                <a:gd name="T29" fmla="*/ 0 h 15"/>
                <a:gd name="T30" fmla="*/ 1 w 5"/>
                <a:gd name="T31" fmla="*/ 0 h 15"/>
                <a:gd name="T32" fmla="*/ 1 w 5"/>
                <a:gd name="T33" fmla="*/ 0 h 15"/>
                <a:gd name="T34" fmla="*/ 1 w 5"/>
                <a:gd name="T35" fmla="*/ 0 h 15"/>
                <a:gd name="T36" fmla="*/ 1 w 5"/>
                <a:gd name="T37" fmla="*/ 0 h 15"/>
                <a:gd name="T38" fmla="*/ 1 w 5"/>
                <a:gd name="T39" fmla="*/ 0 h 15"/>
                <a:gd name="T40" fmla="*/ 1 w 5"/>
                <a:gd name="T41" fmla="*/ 0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
                <a:gd name="T64" fmla="*/ 0 h 15"/>
                <a:gd name="T65" fmla="*/ 5 w 5"/>
                <a:gd name="T66" fmla="*/ 15 h 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 h="15">
                  <a:moveTo>
                    <a:pt x="5" y="15"/>
                  </a:moveTo>
                  <a:lnTo>
                    <a:pt x="4" y="14"/>
                  </a:lnTo>
                  <a:lnTo>
                    <a:pt x="3" y="14"/>
                  </a:lnTo>
                  <a:lnTo>
                    <a:pt x="2" y="13"/>
                  </a:lnTo>
                  <a:lnTo>
                    <a:pt x="4" y="11"/>
                  </a:lnTo>
                  <a:lnTo>
                    <a:pt x="5" y="9"/>
                  </a:lnTo>
                  <a:lnTo>
                    <a:pt x="4" y="6"/>
                  </a:lnTo>
                  <a:lnTo>
                    <a:pt x="3" y="5"/>
                  </a:lnTo>
                  <a:lnTo>
                    <a:pt x="2" y="4"/>
                  </a:lnTo>
                  <a:lnTo>
                    <a:pt x="0" y="3"/>
                  </a:lnTo>
                  <a:lnTo>
                    <a:pt x="0" y="2"/>
                  </a:lnTo>
                  <a:lnTo>
                    <a:pt x="0" y="0"/>
                  </a:lnTo>
                  <a:lnTo>
                    <a:pt x="2" y="2"/>
                  </a:lnTo>
                  <a:lnTo>
                    <a:pt x="3" y="2"/>
                  </a:lnTo>
                  <a:lnTo>
                    <a:pt x="4" y="2"/>
                  </a:lnTo>
                  <a:lnTo>
                    <a:pt x="5" y="2"/>
                  </a:lnTo>
                  <a:lnTo>
                    <a:pt x="5" y="4"/>
                  </a:lnTo>
                  <a:lnTo>
                    <a:pt x="5" y="7"/>
                  </a:lnTo>
                  <a:lnTo>
                    <a:pt x="5" y="11"/>
                  </a:lnTo>
                  <a:lnTo>
                    <a:pt x="5"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6" name="Freeform 249"/>
            <p:cNvSpPr>
              <a:spLocks/>
            </p:cNvSpPr>
            <p:nvPr/>
          </p:nvSpPr>
          <p:spPr bwMode="auto">
            <a:xfrm>
              <a:off x="5436" y="2714"/>
              <a:ext cx="19" cy="5"/>
            </a:xfrm>
            <a:custGeom>
              <a:avLst/>
              <a:gdLst>
                <a:gd name="T0" fmla="*/ 1 w 38"/>
                <a:gd name="T1" fmla="*/ 0 h 11"/>
                <a:gd name="T2" fmla="*/ 1 w 38"/>
                <a:gd name="T3" fmla="*/ 0 h 11"/>
                <a:gd name="T4" fmla="*/ 1 w 38"/>
                <a:gd name="T5" fmla="*/ 0 h 11"/>
                <a:gd name="T6" fmla="*/ 1 w 38"/>
                <a:gd name="T7" fmla="*/ 0 h 11"/>
                <a:gd name="T8" fmla="*/ 1 w 38"/>
                <a:gd name="T9" fmla="*/ 0 h 11"/>
                <a:gd name="T10" fmla="*/ 1 w 38"/>
                <a:gd name="T11" fmla="*/ 0 h 11"/>
                <a:gd name="T12" fmla="*/ 1 w 38"/>
                <a:gd name="T13" fmla="*/ 0 h 11"/>
                <a:gd name="T14" fmla="*/ 1 w 38"/>
                <a:gd name="T15" fmla="*/ 0 h 11"/>
                <a:gd name="T16" fmla="*/ 1 w 38"/>
                <a:gd name="T17" fmla="*/ 0 h 11"/>
                <a:gd name="T18" fmla="*/ 1 w 38"/>
                <a:gd name="T19" fmla="*/ 0 h 11"/>
                <a:gd name="T20" fmla="*/ 1 w 38"/>
                <a:gd name="T21" fmla="*/ 0 h 11"/>
                <a:gd name="T22" fmla="*/ 1 w 38"/>
                <a:gd name="T23" fmla="*/ 0 h 11"/>
                <a:gd name="T24" fmla="*/ 1 w 38"/>
                <a:gd name="T25" fmla="*/ 0 h 11"/>
                <a:gd name="T26" fmla="*/ 1 w 38"/>
                <a:gd name="T27" fmla="*/ 0 h 11"/>
                <a:gd name="T28" fmla="*/ 1 w 38"/>
                <a:gd name="T29" fmla="*/ 0 h 11"/>
                <a:gd name="T30" fmla="*/ 1 w 38"/>
                <a:gd name="T31" fmla="*/ 0 h 11"/>
                <a:gd name="T32" fmla="*/ 1 w 38"/>
                <a:gd name="T33" fmla="*/ 0 h 11"/>
                <a:gd name="T34" fmla="*/ 1 w 38"/>
                <a:gd name="T35" fmla="*/ 0 h 11"/>
                <a:gd name="T36" fmla="*/ 1 w 38"/>
                <a:gd name="T37" fmla="*/ 0 h 11"/>
                <a:gd name="T38" fmla="*/ 1 w 38"/>
                <a:gd name="T39" fmla="*/ 0 h 11"/>
                <a:gd name="T40" fmla="*/ 1 w 38"/>
                <a:gd name="T41" fmla="*/ 0 h 11"/>
                <a:gd name="T42" fmla="*/ 1 w 38"/>
                <a:gd name="T43" fmla="*/ 0 h 11"/>
                <a:gd name="T44" fmla="*/ 1 w 38"/>
                <a:gd name="T45" fmla="*/ 0 h 11"/>
                <a:gd name="T46" fmla="*/ 1 w 38"/>
                <a:gd name="T47" fmla="*/ 0 h 11"/>
                <a:gd name="T48" fmla="*/ 1 w 38"/>
                <a:gd name="T49" fmla="*/ 0 h 11"/>
                <a:gd name="T50" fmla="*/ 1 w 38"/>
                <a:gd name="T51" fmla="*/ 0 h 11"/>
                <a:gd name="T52" fmla="*/ 1 w 38"/>
                <a:gd name="T53" fmla="*/ 0 h 11"/>
                <a:gd name="T54" fmla="*/ 0 w 38"/>
                <a:gd name="T55" fmla="*/ 0 h 11"/>
                <a:gd name="T56" fmla="*/ 0 w 38"/>
                <a:gd name="T57" fmla="*/ 0 h 11"/>
                <a:gd name="T58" fmla="*/ 1 w 38"/>
                <a:gd name="T59" fmla="*/ 0 h 11"/>
                <a:gd name="T60" fmla="*/ 1 w 38"/>
                <a:gd name="T61" fmla="*/ 0 h 11"/>
                <a:gd name="T62" fmla="*/ 1 w 38"/>
                <a:gd name="T63" fmla="*/ 0 h 11"/>
                <a:gd name="T64" fmla="*/ 1 w 38"/>
                <a:gd name="T65" fmla="*/ 0 h 11"/>
                <a:gd name="T66" fmla="*/ 1 w 38"/>
                <a:gd name="T67" fmla="*/ 0 h 11"/>
                <a:gd name="T68" fmla="*/ 1 w 38"/>
                <a:gd name="T69" fmla="*/ 0 h 11"/>
                <a:gd name="T70" fmla="*/ 1 w 38"/>
                <a:gd name="T71" fmla="*/ 0 h 11"/>
                <a:gd name="T72" fmla="*/ 1 w 38"/>
                <a:gd name="T73" fmla="*/ 0 h 11"/>
                <a:gd name="T74" fmla="*/ 1 w 38"/>
                <a:gd name="T75" fmla="*/ 0 h 11"/>
                <a:gd name="T76" fmla="*/ 1 w 38"/>
                <a:gd name="T77" fmla="*/ 0 h 11"/>
                <a:gd name="T78" fmla="*/ 1 w 38"/>
                <a:gd name="T79" fmla="*/ 0 h 11"/>
                <a:gd name="T80" fmla="*/ 1 w 38"/>
                <a:gd name="T81" fmla="*/ 0 h 11"/>
                <a:gd name="T82" fmla="*/ 1 w 38"/>
                <a:gd name="T83" fmla="*/ 0 h 11"/>
                <a:gd name="T84" fmla="*/ 1 w 38"/>
                <a:gd name="T85" fmla="*/ 0 h 11"/>
                <a:gd name="T86" fmla="*/ 1 w 38"/>
                <a:gd name="T87" fmla="*/ 0 h 11"/>
                <a:gd name="T88" fmla="*/ 1 w 38"/>
                <a:gd name="T89" fmla="*/ 0 h 1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8"/>
                <a:gd name="T136" fmla="*/ 0 h 11"/>
                <a:gd name="T137" fmla="*/ 38 w 38"/>
                <a:gd name="T138" fmla="*/ 11 h 1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8" h="11">
                  <a:moveTo>
                    <a:pt x="31" y="4"/>
                  </a:moveTo>
                  <a:lnTo>
                    <a:pt x="34" y="6"/>
                  </a:lnTo>
                  <a:lnTo>
                    <a:pt x="35" y="7"/>
                  </a:lnTo>
                  <a:lnTo>
                    <a:pt x="37" y="9"/>
                  </a:lnTo>
                  <a:lnTo>
                    <a:pt x="38" y="11"/>
                  </a:lnTo>
                  <a:lnTo>
                    <a:pt x="36" y="9"/>
                  </a:lnTo>
                  <a:lnTo>
                    <a:pt x="35" y="9"/>
                  </a:lnTo>
                  <a:lnTo>
                    <a:pt x="33" y="9"/>
                  </a:lnTo>
                  <a:lnTo>
                    <a:pt x="31" y="11"/>
                  </a:lnTo>
                  <a:lnTo>
                    <a:pt x="30" y="9"/>
                  </a:lnTo>
                  <a:lnTo>
                    <a:pt x="29" y="8"/>
                  </a:lnTo>
                  <a:lnTo>
                    <a:pt x="28" y="7"/>
                  </a:lnTo>
                  <a:lnTo>
                    <a:pt x="27" y="7"/>
                  </a:lnTo>
                  <a:lnTo>
                    <a:pt x="23" y="7"/>
                  </a:lnTo>
                  <a:lnTo>
                    <a:pt x="20" y="7"/>
                  </a:lnTo>
                  <a:lnTo>
                    <a:pt x="15" y="7"/>
                  </a:lnTo>
                  <a:lnTo>
                    <a:pt x="12" y="7"/>
                  </a:lnTo>
                  <a:lnTo>
                    <a:pt x="11" y="8"/>
                  </a:lnTo>
                  <a:lnTo>
                    <a:pt x="11" y="9"/>
                  </a:lnTo>
                  <a:lnTo>
                    <a:pt x="11" y="11"/>
                  </a:lnTo>
                  <a:lnTo>
                    <a:pt x="8" y="9"/>
                  </a:lnTo>
                  <a:lnTo>
                    <a:pt x="7" y="9"/>
                  </a:lnTo>
                  <a:lnTo>
                    <a:pt x="5" y="9"/>
                  </a:lnTo>
                  <a:lnTo>
                    <a:pt x="4" y="8"/>
                  </a:lnTo>
                  <a:lnTo>
                    <a:pt x="3" y="7"/>
                  </a:lnTo>
                  <a:lnTo>
                    <a:pt x="2" y="6"/>
                  </a:lnTo>
                  <a:lnTo>
                    <a:pt x="0" y="4"/>
                  </a:lnTo>
                  <a:lnTo>
                    <a:pt x="0" y="2"/>
                  </a:lnTo>
                  <a:lnTo>
                    <a:pt x="2" y="1"/>
                  </a:lnTo>
                  <a:lnTo>
                    <a:pt x="4" y="1"/>
                  </a:lnTo>
                  <a:lnTo>
                    <a:pt x="5" y="0"/>
                  </a:lnTo>
                  <a:lnTo>
                    <a:pt x="6" y="0"/>
                  </a:lnTo>
                  <a:lnTo>
                    <a:pt x="8" y="0"/>
                  </a:lnTo>
                  <a:lnTo>
                    <a:pt x="11" y="0"/>
                  </a:lnTo>
                  <a:lnTo>
                    <a:pt x="14" y="0"/>
                  </a:lnTo>
                  <a:lnTo>
                    <a:pt x="18" y="0"/>
                  </a:lnTo>
                  <a:lnTo>
                    <a:pt x="20" y="0"/>
                  </a:lnTo>
                  <a:lnTo>
                    <a:pt x="23" y="1"/>
                  </a:lnTo>
                  <a:lnTo>
                    <a:pt x="26" y="1"/>
                  </a:lnTo>
                  <a:lnTo>
                    <a:pt x="29" y="2"/>
                  </a:lnTo>
                  <a:lnTo>
                    <a:pt x="30" y="2"/>
                  </a:lnTo>
                  <a:lnTo>
                    <a:pt x="3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7" name="Freeform 250"/>
            <p:cNvSpPr>
              <a:spLocks/>
            </p:cNvSpPr>
            <p:nvPr/>
          </p:nvSpPr>
          <p:spPr bwMode="auto">
            <a:xfrm>
              <a:off x="5440" y="2719"/>
              <a:ext cx="13" cy="4"/>
            </a:xfrm>
            <a:custGeom>
              <a:avLst/>
              <a:gdLst>
                <a:gd name="T0" fmla="*/ 0 w 27"/>
                <a:gd name="T1" fmla="*/ 0 h 8"/>
                <a:gd name="T2" fmla="*/ 0 w 27"/>
                <a:gd name="T3" fmla="*/ 1 h 8"/>
                <a:gd name="T4" fmla="*/ 0 w 27"/>
                <a:gd name="T5" fmla="*/ 1 h 8"/>
                <a:gd name="T6" fmla="*/ 0 w 27"/>
                <a:gd name="T7" fmla="*/ 1 h 8"/>
                <a:gd name="T8" fmla="*/ 0 w 27"/>
                <a:gd name="T9" fmla="*/ 1 h 8"/>
                <a:gd name="T10" fmla="*/ 0 w 27"/>
                <a:gd name="T11" fmla="*/ 1 h 8"/>
                <a:gd name="T12" fmla="*/ 0 w 27"/>
                <a:gd name="T13" fmla="*/ 1 h 8"/>
                <a:gd name="T14" fmla="*/ 0 w 27"/>
                <a:gd name="T15" fmla="*/ 1 h 8"/>
                <a:gd name="T16" fmla="*/ 0 w 27"/>
                <a:gd name="T17" fmla="*/ 1 h 8"/>
                <a:gd name="T18" fmla="*/ 0 w 27"/>
                <a:gd name="T19" fmla="*/ 1 h 8"/>
                <a:gd name="T20" fmla="*/ 0 w 27"/>
                <a:gd name="T21" fmla="*/ 1 h 8"/>
                <a:gd name="T22" fmla="*/ 0 w 27"/>
                <a:gd name="T23" fmla="*/ 1 h 8"/>
                <a:gd name="T24" fmla="*/ 0 w 27"/>
                <a:gd name="T25" fmla="*/ 1 h 8"/>
                <a:gd name="T26" fmla="*/ 0 w 27"/>
                <a:gd name="T27" fmla="*/ 1 h 8"/>
                <a:gd name="T28" fmla="*/ 0 w 27"/>
                <a:gd name="T29" fmla="*/ 1 h 8"/>
                <a:gd name="T30" fmla="*/ 0 w 27"/>
                <a:gd name="T31" fmla="*/ 1 h 8"/>
                <a:gd name="T32" fmla="*/ 0 w 27"/>
                <a:gd name="T33" fmla="*/ 1 h 8"/>
                <a:gd name="T34" fmla="*/ 0 w 27"/>
                <a:gd name="T35" fmla="*/ 1 h 8"/>
                <a:gd name="T36" fmla="*/ 0 w 27"/>
                <a:gd name="T37" fmla="*/ 1 h 8"/>
                <a:gd name="T38" fmla="*/ 0 w 27"/>
                <a:gd name="T39" fmla="*/ 1 h 8"/>
                <a:gd name="T40" fmla="*/ 0 w 27"/>
                <a:gd name="T41" fmla="*/ 1 h 8"/>
                <a:gd name="T42" fmla="*/ 0 w 27"/>
                <a:gd name="T43" fmla="*/ 1 h 8"/>
                <a:gd name="T44" fmla="*/ 0 w 27"/>
                <a:gd name="T45" fmla="*/ 1 h 8"/>
                <a:gd name="T46" fmla="*/ 0 w 27"/>
                <a:gd name="T47" fmla="*/ 1 h 8"/>
                <a:gd name="T48" fmla="*/ 0 w 27"/>
                <a:gd name="T49" fmla="*/ 1 h 8"/>
                <a:gd name="T50" fmla="*/ 0 w 27"/>
                <a:gd name="T51" fmla="*/ 1 h 8"/>
                <a:gd name="T52" fmla="*/ 0 w 27"/>
                <a:gd name="T53" fmla="*/ 1 h 8"/>
                <a:gd name="T54" fmla="*/ 0 w 27"/>
                <a:gd name="T55" fmla="*/ 1 h 8"/>
                <a:gd name="T56" fmla="*/ 0 w 27"/>
                <a:gd name="T57" fmla="*/ 1 h 8"/>
                <a:gd name="T58" fmla="*/ 0 w 27"/>
                <a:gd name="T59" fmla="*/ 1 h 8"/>
                <a:gd name="T60" fmla="*/ 0 w 27"/>
                <a:gd name="T61" fmla="*/ 1 h 8"/>
                <a:gd name="T62" fmla="*/ 0 w 27"/>
                <a:gd name="T63" fmla="*/ 1 h 8"/>
                <a:gd name="T64" fmla="*/ 0 w 27"/>
                <a:gd name="T65" fmla="*/ 0 h 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
                <a:gd name="T101" fmla="*/ 27 w 27"/>
                <a:gd name="T102" fmla="*/ 8 h 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
                  <a:moveTo>
                    <a:pt x="3" y="0"/>
                  </a:moveTo>
                  <a:lnTo>
                    <a:pt x="6" y="1"/>
                  </a:lnTo>
                  <a:lnTo>
                    <a:pt x="10" y="1"/>
                  </a:lnTo>
                  <a:lnTo>
                    <a:pt x="13" y="1"/>
                  </a:lnTo>
                  <a:lnTo>
                    <a:pt x="15" y="1"/>
                  </a:lnTo>
                  <a:lnTo>
                    <a:pt x="18" y="2"/>
                  </a:lnTo>
                  <a:lnTo>
                    <a:pt x="21" y="4"/>
                  </a:lnTo>
                  <a:lnTo>
                    <a:pt x="25" y="5"/>
                  </a:lnTo>
                  <a:lnTo>
                    <a:pt x="27" y="6"/>
                  </a:lnTo>
                  <a:lnTo>
                    <a:pt x="26" y="6"/>
                  </a:lnTo>
                  <a:lnTo>
                    <a:pt x="25" y="6"/>
                  </a:lnTo>
                  <a:lnTo>
                    <a:pt x="23" y="8"/>
                  </a:lnTo>
                  <a:lnTo>
                    <a:pt x="22" y="8"/>
                  </a:lnTo>
                  <a:lnTo>
                    <a:pt x="21" y="6"/>
                  </a:lnTo>
                  <a:lnTo>
                    <a:pt x="20" y="6"/>
                  </a:lnTo>
                  <a:lnTo>
                    <a:pt x="19" y="6"/>
                  </a:lnTo>
                  <a:lnTo>
                    <a:pt x="18" y="5"/>
                  </a:lnTo>
                  <a:lnTo>
                    <a:pt x="17" y="6"/>
                  </a:lnTo>
                  <a:lnTo>
                    <a:pt x="13" y="6"/>
                  </a:lnTo>
                  <a:lnTo>
                    <a:pt x="11" y="6"/>
                  </a:lnTo>
                  <a:lnTo>
                    <a:pt x="8" y="5"/>
                  </a:lnTo>
                  <a:lnTo>
                    <a:pt x="7" y="5"/>
                  </a:lnTo>
                  <a:lnTo>
                    <a:pt x="7" y="4"/>
                  </a:lnTo>
                  <a:lnTo>
                    <a:pt x="6" y="4"/>
                  </a:lnTo>
                  <a:lnTo>
                    <a:pt x="5" y="4"/>
                  </a:lnTo>
                  <a:lnTo>
                    <a:pt x="4" y="4"/>
                  </a:lnTo>
                  <a:lnTo>
                    <a:pt x="2" y="4"/>
                  </a:lnTo>
                  <a:lnTo>
                    <a:pt x="0" y="4"/>
                  </a:lnTo>
                  <a:lnTo>
                    <a:pt x="2" y="3"/>
                  </a:lnTo>
                  <a:lnTo>
                    <a:pt x="3" y="2"/>
                  </a:lnTo>
                  <a:lnTo>
                    <a:pt x="3" y="1"/>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8" name="Freeform 251"/>
            <p:cNvSpPr>
              <a:spLocks/>
            </p:cNvSpPr>
            <p:nvPr/>
          </p:nvSpPr>
          <p:spPr bwMode="auto">
            <a:xfrm>
              <a:off x="5441" y="2723"/>
              <a:ext cx="10" cy="3"/>
            </a:xfrm>
            <a:custGeom>
              <a:avLst/>
              <a:gdLst>
                <a:gd name="T0" fmla="*/ 0 w 19"/>
                <a:gd name="T1" fmla="*/ 1 h 6"/>
                <a:gd name="T2" fmla="*/ 1 w 19"/>
                <a:gd name="T3" fmla="*/ 1 h 6"/>
                <a:gd name="T4" fmla="*/ 1 w 19"/>
                <a:gd name="T5" fmla="*/ 1 h 6"/>
                <a:gd name="T6" fmla="*/ 1 w 19"/>
                <a:gd name="T7" fmla="*/ 1 h 6"/>
                <a:gd name="T8" fmla="*/ 1 w 19"/>
                <a:gd name="T9" fmla="*/ 1 h 6"/>
                <a:gd name="T10" fmla="*/ 1 w 19"/>
                <a:gd name="T11" fmla="*/ 1 h 6"/>
                <a:gd name="T12" fmla="*/ 1 w 19"/>
                <a:gd name="T13" fmla="*/ 1 h 6"/>
                <a:gd name="T14" fmla="*/ 1 w 19"/>
                <a:gd name="T15" fmla="*/ 1 h 6"/>
                <a:gd name="T16" fmla="*/ 1 w 19"/>
                <a:gd name="T17" fmla="*/ 0 h 6"/>
                <a:gd name="T18" fmla="*/ 1 w 19"/>
                <a:gd name="T19" fmla="*/ 1 h 6"/>
                <a:gd name="T20" fmla="*/ 1 w 19"/>
                <a:gd name="T21" fmla="*/ 1 h 6"/>
                <a:gd name="T22" fmla="*/ 1 w 19"/>
                <a:gd name="T23" fmla="*/ 1 h 6"/>
                <a:gd name="T24" fmla="*/ 1 w 19"/>
                <a:gd name="T25" fmla="*/ 1 h 6"/>
                <a:gd name="T26" fmla="*/ 1 w 19"/>
                <a:gd name="T27" fmla="*/ 1 h 6"/>
                <a:gd name="T28" fmla="*/ 1 w 19"/>
                <a:gd name="T29" fmla="*/ 1 h 6"/>
                <a:gd name="T30" fmla="*/ 1 w 19"/>
                <a:gd name="T31" fmla="*/ 1 h 6"/>
                <a:gd name="T32" fmla="*/ 0 w 19"/>
                <a:gd name="T33" fmla="*/ 1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6"/>
                <a:gd name="T53" fmla="*/ 19 w 19"/>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6">
                  <a:moveTo>
                    <a:pt x="0" y="1"/>
                  </a:moveTo>
                  <a:lnTo>
                    <a:pt x="2" y="3"/>
                  </a:lnTo>
                  <a:lnTo>
                    <a:pt x="4" y="5"/>
                  </a:lnTo>
                  <a:lnTo>
                    <a:pt x="7" y="6"/>
                  </a:lnTo>
                  <a:lnTo>
                    <a:pt x="9" y="6"/>
                  </a:lnTo>
                  <a:lnTo>
                    <a:pt x="11" y="5"/>
                  </a:lnTo>
                  <a:lnTo>
                    <a:pt x="15" y="4"/>
                  </a:lnTo>
                  <a:lnTo>
                    <a:pt x="17" y="2"/>
                  </a:lnTo>
                  <a:lnTo>
                    <a:pt x="19" y="0"/>
                  </a:lnTo>
                  <a:lnTo>
                    <a:pt x="18" y="1"/>
                  </a:lnTo>
                  <a:lnTo>
                    <a:pt x="16" y="2"/>
                  </a:lnTo>
                  <a:lnTo>
                    <a:pt x="15" y="3"/>
                  </a:lnTo>
                  <a:lnTo>
                    <a:pt x="12" y="3"/>
                  </a:lnTo>
                  <a:lnTo>
                    <a:pt x="10" y="3"/>
                  </a:lnTo>
                  <a:lnTo>
                    <a:pt x="7" y="3"/>
                  </a:lnTo>
                  <a:lnTo>
                    <a:pt x="2" y="2"/>
                  </a:lnTo>
                  <a:lnTo>
                    <a:pt x="0"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9" name="Freeform 252"/>
            <p:cNvSpPr>
              <a:spLocks/>
            </p:cNvSpPr>
            <p:nvPr/>
          </p:nvSpPr>
          <p:spPr bwMode="auto">
            <a:xfrm>
              <a:off x="5387" y="3032"/>
              <a:ext cx="36" cy="37"/>
            </a:xfrm>
            <a:custGeom>
              <a:avLst/>
              <a:gdLst>
                <a:gd name="T0" fmla="*/ 1 w 72"/>
                <a:gd name="T1" fmla="*/ 1 h 74"/>
                <a:gd name="T2" fmla="*/ 1 w 72"/>
                <a:gd name="T3" fmla="*/ 1 h 74"/>
                <a:gd name="T4" fmla="*/ 0 w 72"/>
                <a:gd name="T5" fmla="*/ 1 h 74"/>
                <a:gd name="T6" fmla="*/ 1 w 72"/>
                <a:gd name="T7" fmla="*/ 1 h 74"/>
                <a:gd name="T8" fmla="*/ 1 w 72"/>
                <a:gd name="T9" fmla="*/ 1 h 74"/>
                <a:gd name="T10" fmla="*/ 1 w 72"/>
                <a:gd name="T11" fmla="*/ 1 h 74"/>
                <a:gd name="T12" fmla="*/ 1 w 72"/>
                <a:gd name="T13" fmla="*/ 1 h 74"/>
                <a:gd name="T14" fmla="*/ 1 w 72"/>
                <a:gd name="T15" fmla="*/ 1 h 74"/>
                <a:gd name="T16" fmla="*/ 1 w 72"/>
                <a:gd name="T17" fmla="*/ 1 h 74"/>
                <a:gd name="T18" fmla="*/ 1 w 72"/>
                <a:gd name="T19" fmla="*/ 1 h 74"/>
                <a:gd name="T20" fmla="*/ 1 w 72"/>
                <a:gd name="T21" fmla="*/ 1 h 74"/>
                <a:gd name="T22" fmla="*/ 1 w 72"/>
                <a:gd name="T23" fmla="*/ 1 h 74"/>
                <a:gd name="T24" fmla="*/ 1 w 72"/>
                <a:gd name="T25" fmla="*/ 1 h 74"/>
                <a:gd name="T26" fmla="*/ 1 w 72"/>
                <a:gd name="T27" fmla="*/ 1 h 74"/>
                <a:gd name="T28" fmla="*/ 1 w 72"/>
                <a:gd name="T29" fmla="*/ 1 h 74"/>
                <a:gd name="T30" fmla="*/ 1 w 72"/>
                <a:gd name="T31" fmla="*/ 1 h 74"/>
                <a:gd name="T32" fmla="*/ 1 w 72"/>
                <a:gd name="T33" fmla="*/ 1 h 74"/>
                <a:gd name="T34" fmla="*/ 1 w 72"/>
                <a:gd name="T35" fmla="*/ 1 h 74"/>
                <a:gd name="T36" fmla="*/ 1 w 72"/>
                <a:gd name="T37" fmla="*/ 1 h 74"/>
                <a:gd name="T38" fmla="*/ 1 w 72"/>
                <a:gd name="T39" fmla="*/ 1 h 74"/>
                <a:gd name="T40" fmla="*/ 1 w 72"/>
                <a:gd name="T41" fmla="*/ 1 h 74"/>
                <a:gd name="T42" fmla="*/ 1 w 72"/>
                <a:gd name="T43" fmla="*/ 1 h 74"/>
                <a:gd name="T44" fmla="*/ 1 w 72"/>
                <a:gd name="T45" fmla="*/ 1 h 74"/>
                <a:gd name="T46" fmla="*/ 1 w 72"/>
                <a:gd name="T47" fmla="*/ 1 h 74"/>
                <a:gd name="T48" fmla="*/ 1 w 72"/>
                <a:gd name="T49" fmla="*/ 1 h 74"/>
                <a:gd name="T50" fmla="*/ 1 w 72"/>
                <a:gd name="T51" fmla="*/ 1 h 74"/>
                <a:gd name="T52" fmla="*/ 1 w 72"/>
                <a:gd name="T53" fmla="*/ 1 h 74"/>
                <a:gd name="T54" fmla="*/ 1 w 72"/>
                <a:gd name="T55" fmla="*/ 1 h 74"/>
                <a:gd name="T56" fmla="*/ 1 w 72"/>
                <a:gd name="T57" fmla="*/ 1 h 74"/>
                <a:gd name="T58" fmla="*/ 1 w 72"/>
                <a:gd name="T59" fmla="*/ 1 h 74"/>
                <a:gd name="T60" fmla="*/ 1 w 72"/>
                <a:gd name="T61" fmla="*/ 1 h 74"/>
                <a:gd name="T62" fmla="*/ 1 w 72"/>
                <a:gd name="T63" fmla="*/ 1 h 74"/>
                <a:gd name="T64" fmla="*/ 1 w 72"/>
                <a:gd name="T65" fmla="*/ 1 h 74"/>
                <a:gd name="T66" fmla="*/ 1 w 72"/>
                <a:gd name="T67" fmla="*/ 1 h 74"/>
                <a:gd name="T68" fmla="*/ 1 w 72"/>
                <a:gd name="T69" fmla="*/ 1 h 74"/>
                <a:gd name="T70" fmla="*/ 1 w 72"/>
                <a:gd name="T71" fmla="*/ 1 h 74"/>
                <a:gd name="T72" fmla="*/ 1 w 72"/>
                <a:gd name="T73" fmla="*/ 1 h 74"/>
                <a:gd name="T74" fmla="*/ 1 w 72"/>
                <a:gd name="T75" fmla="*/ 1 h 74"/>
                <a:gd name="T76" fmla="*/ 1 w 72"/>
                <a:gd name="T77" fmla="*/ 1 h 74"/>
                <a:gd name="T78" fmla="*/ 1 w 72"/>
                <a:gd name="T79" fmla="*/ 1 h 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2"/>
                <a:gd name="T121" fmla="*/ 0 h 74"/>
                <a:gd name="T122" fmla="*/ 72 w 72"/>
                <a:gd name="T123" fmla="*/ 74 h 7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2" h="74">
                  <a:moveTo>
                    <a:pt x="25" y="0"/>
                  </a:moveTo>
                  <a:lnTo>
                    <a:pt x="20" y="1"/>
                  </a:lnTo>
                  <a:lnTo>
                    <a:pt x="15" y="2"/>
                  </a:lnTo>
                  <a:lnTo>
                    <a:pt x="6" y="4"/>
                  </a:lnTo>
                  <a:lnTo>
                    <a:pt x="0" y="7"/>
                  </a:lnTo>
                  <a:lnTo>
                    <a:pt x="0" y="17"/>
                  </a:lnTo>
                  <a:lnTo>
                    <a:pt x="1" y="30"/>
                  </a:lnTo>
                  <a:lnTo>
                    <a:pt x="1" y="40"/>
                  </a:lnTo>
                  <a:lnTo>
                    <a:pt x="2" y="46"/>
                  </a:lnTo>
                  <a:lnTo>
                    <a:pt x="4" y="46"/>
                  </a:lnTo>
                  <a:lnTo>
                    <a:pt x="5" y="46"/>
                  </a:lnTo>
                  <a:lnTo>
                    <a:pt x="8" y="46"/>
                  </a:lnTo>
                  <a:lnTo>
                    <a:pt x="8" y="45"/>
                  </a:lnTo>
                  <a:lnTo>
                    <a:pt x="9" y="43"/>
                  </a:lnTo>
                  <a:lnTo>
                    <a:pt x="9" y="42"/>
                  </a:lnTo>
                  <a:lnTo>
                    <a:pt x="10" y="42"/>
                  </a:lnTo>
                  <a:lnTo>
                    <a:pt x="11" y="42"/>
                  </a:lnTo>
                  <a:lnTo>
                    <a:pt x="13" y="43"/>
                  </a:lnTo>
                  <a:lnTo>
                    <a:pt x="16" y="43"/>
                  </a:lnTo>
                  <a:lnTo>
                    <a:pt x="17" y="43"/>
                  </a:lnTo>
                  <a:lnTo>
                    <a:pt x="18" y="41"/>
                  </a:lnTo>
                  <a:lnTo>
                    <a:pt x="19" y="36"/>
                  </a:lnTo>
                  <a:lnTo>
                    <a:pt x="21" y="33"/>
                  </a:lnTo>
                  <a:lnTo>
                    <a:pt x="23" y="31"/>
                  </a:lnTo>
                  <a:lnTo>
                    <a:pt x="25" y="31"/>
                  </a:lnTo>
                  <a:lnTo>
                    <a:pt x="29" y="32"/>
                  </a:lnTo>
                  <a:lnTo>
                    <a:pt x="33" y="34"/>
                  </a:lnTo>
                  <a:lnTo>
                    <a:pt x="35" y="35"/>
                  </a:lnTo>
                  <a:lnTo>
                    <a:pt x="35" y="40"/>
                  </a:lnTo>
                  <a:lnTo>
                    <a:pt x="38" y="49"/>
                  </a:lnTo>
                  <a:lnTo>
                    <a:pt x="39" y="58"/>
                  </a:lnTo>
                  <a:lnTo>
                    <a:pt x="39" y="64"/>
                  </a:lnTo>
                  <a:lnTo>
                    <a:pt x="40" y="65"/>
                  </a:lnTo>
                  <a:lnTo>
                    <a:pt x="41" y="68"/>
                  </a:lnTo>
                  <a:lnTo>
                    <a:pt x="43" y="69"/>
                  </a:lnTo>
                  <a:lnTo>
                    <a:pt x="46" y="69"/>
                  </a:lnTo>
                  <a:lnTo>
                    <a:pt x="49" y="69"/>
                  </a:lnTo>
                  <a:lnTo>
                    <a:pt x="54" y="70"/>
                  </a:lnTo>
                  <a:lnTo>
                    <a:pt x="58" y="72"/>
                  </a:lnTo>
                  <a:lnTo>
                    <a:pt x="63" y="73"/>
                  </a:lnTo>
                  <a:lnTo>
                    <a:pt x="65" y="74"/>
                  </a:lnTo>
                  <a:lnTo>
                    <a:pt x="67" y="74"/>
                  </a:lnTo>
                  <a:lnTo>
                    <a:pt x="69" y="74"/>
                  </a:lnTo>
                  <a:lnTo>
                    <a:pt x="71" y="73"/>
                  </a:lnTo>
                  <a:lnTo>
                    <a:pt x="72" y="71"/>
                  </a:lnTo>
                  <a:lnTo>
                    <a:pt x="72" y="68"/>
                  </a:lnTo>
                  <a:lnTo>
                    <a:pt x="71" y="64"/>
                  </a:lnTo>
                  <a:lnTo>
                    <a:pt x="67" y="62"/>
                  </a:lnTo>
                  <a:lnTo>
                    <a:pt x="63" y="59"/>
                  </a:lnTo>
                  <a:lnTo>
                    <a:pt x="61" y="59"/>
                  </a:lnTo>
                  <a:lnTo>
                    <a:pt x="58" y="58"/>
                  </a:lnTo>
                  <a:lnTo>
                    <a:pt x="56" y="58"/>
                  </a:lnTo>
                  <a:lnTo>
                    <a:pt x="55" y="58"/>
                  </a:lnTo>
                  <a:lnTo>
                    <a:pt x="54" y="58"/>
                  </a:lnTo>
                  <a:lnTo>
                    <a:pt x="53" y="58"/>
                  </a:lnTo>
                  <a:lnTo>
                    <a:pt x="51" y="56"/>
                  </a:lnTo>
                  <a:lnTo>
                    <a:pt x="51" y="53"/>
                  </a:lnTo>
                  <a:lnTo>
                    <a:pt x="51" y="50"/>
                  </a:lnTo>
                  <a:lnTo>
                    <a:pt x="50" y="49"/>
                  </a:lnTo>
                  <a:lnTo>
                    <a:pt x="50" y="47"/>
                  </a:lnTo>
                  <a:lnTo>
                    <a:pt x="50" y="43"/>
                  </a:lnTo>
                  <a:lnTo>
                    <a:pt x="50" y="41"/>
                  </a:lnTo>
                  <a:lnTo>
                    <a:pt x="49" y="39"/>
                  </a:lnTo>
                  <a:lnTo>
                    <a:pt x="50" y="36"/>
                  </a:lnTo>
                  <a:lnTo>
                    <a:pt x="54" y="32"/>
                  </a:lnTo>
                  <a:lnTo>
                    <a:pt x="55" y="27"/>
                  </a:lnTo>
                  <a:lnTo>
                    <a:pt x="55" y="24"/>
                  </a:lnTo>
                  <a:lnTo>
                    <a:pt x="54" y="22"/>
                  </a:lnTo>
                  <a:lnTo>
                    <a:pt x="53" y="19"/>
                  </a:lnTo>
                  <a:lnTo>
                    <a:pt x="50" y="18"/>
                  </a:lnTo>
                  <a:lnTo>
                    <a:pt x="49" y="17"/>
                  </a:lnTo>
                  <a:lnTo>
                    <a:pt x="48" y="15"/>
                  </a:lnTo>
                  <a:lnTo>
                    <a:pt x="46" y="12"/>
                  </a:lnTo>
                  <a:lnTo>
                    <a:pt x="44" y="9"/>
                  </a:lnTo>
                  <a:lnTo>
                    <a:pt x="42" y="7"/>
                  </a:lnTo>
                  <a:lnTo>
                    <a:pt x="40" y="4"/>
                  </a:lnTo>
                  <a:lnTo>
                    <a:pt x="35" y="3"/>
                  </a:lnTo>
                  <a:lnTo>
                    <a:pt x="31" y="1"/>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0" name="Freeform 253"/>
            <p:cNvSpPr>
              <a:spLocks/>
            </p:cNvSpPr>
            <p:nvPr/>
          </p:nvSpPr>
          <p:spPr bwMode="auto">
            <a:xfrm>
              <a:off x="5478" y="2731"/>
              <a:ext cx="5" cy="7"/>
            </a:xfrm>
            <a:custGeom>
              <a:avLst/>
              <a:gdLst>
                <a:gd name="T0" fmla="*/ 1 w 10"/>
                <a:gd name="T1" fmla="*/ 1 h 14"/>
                <a:gd name="T2" fmla="*/ 1 w 10"/>
                <a:gd name="T3" fmla="*/ 1 h 14"/>
                <a:gd name="T4" fmla="*/ 1 w 10"/>
                <a:gd name="T5" fmla="*/ 1 h 14"/>
                <a:gd name="T6" fmla="*/ 1 w 10"/>
                <a:gd name="T7" fmla="*/ 0 h 14"/>
                <a:gd name="T8" fmla="*/ 1 w 10"/>
                <a:gd name="T9" fmla="*/ 0 h 14"/>
                <a:gd name="T10" fmla="*/ 1 w 10"/>
                <a:gd name="T11" fmla="*/ 0 h 14"/>
                <a:gd name="T12" fmla="*/ 0 w 10"/>
                <a:gd name="T13" fmla="*/ 1 h 14"/>
                <a:gd name="T14" fmla="*/ 0 w 10"/>
                <a:gd name="T15" fmla="*/ 1 h 14"/>
                <a:gd name="T16" fmla="*/ 0 w 10"/>
                <a:gd name="T17" fmla="*/ 1 h 14"/>
                <a:gd name="T18" fmla="*/ 0 w 10"/>
                <a:gd name="T19" fmla="*/ 1 h 14"/>
                <a:gd name="T20" fmla="*/ 1 w 10"/>
                <a:gd name="T21" fmla="*/ 1 h 14"/>
                <a:gd name="T22" fmla="*/ 1 w 10"/>
                <a:gd name="T23" fmla="*/ 1 h 14"/>
                <a:gd name="T24" fmla="*/ 1 w 10"/>
                <a:gd name="T25" fmla="*/ 1 h 14"/>
                <a:gd name="T26" fmla="*/ 1 w 10"/>
                <a:gd name="T27" fmla="*/ 1 h 14"/>
                <a:gd name="T28" fmla="*/ 1 w 10"/>
                <a:gd name="T29" fmla="*/ 1 h 14"/>
                <a:gd name="T30" fmla="*/ 1 w 10"/>
                <a:gd name="T31" fmla="*/ 1 h 14"/>
                <a:gd name="T32" fmla="*/ 1 w 10"/>
                <a:gd name="T33" fmla="*/ 1 h 14"/>
                <a:gd name="T34" fmla="*/ 1 w 10"/>
                <a:gd name="T35" fmla="*/ 1 h 14"/>
                <a:gd name="T36" fmla="*/ 1 w 10"/>
                <a:gd name="T37" fmla="*/ 1 h 14"/>
                <a:gd name="T38" fmla="*/ 1 w 10"/>
                <a:gd name="T39" fmla="*/ 1 h 14"/>
                <a:gd name="T40" fmla="*/ 1 w 10"/>
                <a:gd name="T41" fmla="*/ 1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
                <a:gd name="T64" fmla="*/ 0 h 14"/>
                <a:gd name="T65" fmla="*/ 10 w 10"/>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 h="14">
                  <a:moveTo>
                    <a:pt x="5" y="7"/>
                  </a:moveTo>
                  <a:lnTo>
                    <a:pt x="5" y="4"/>
                  </a:lnTo>
                  <a:lnTo>
                    <a:pt x="5" y="1"/>
                  </a:lnTo>
                  <a:lnTo>
                    <a:pt x="4" y="0"/>
                  </a:lnTo>
                  <a:lnTo>
                    <a:pt x="3" y="0"/>
                  </a:lnTo>
                  <a:lnTo>
                    <a:pt x="1" y="0"/>
                  </a:lnTo>
                  <a:lnTo>
                    <a:pt x="0" y="1"/>
                  </a:lnTo>
                  <a:lnTo>
                    <a:pt x="0" y="3"/>
                  </a:lnTo>
                  <a:lnTo>
                    <a:pt x="0" y="4"/>
                  </a:lnTo>
                  <a:lnTo>
                    <a:pt x="0" y="5"/>
                  </a:lnTo>
                  <a:lnTo>
                    <a:pt x="1" y="8"/>
                  </a:lnTo>
                  <a:lnTo>
                    <a:pt x="3" y="10"/>
                  </a:lnTo>
                  <a:lnTo>
                    <a:pt x="5" y="12"/>
                  </a:lnTo>
                  <a:lnTo>
                    <a:pt x="8" y="14"/>
                  </a:lnTo>
                  <a:lnTo>
                    <a:pt x="9" y="14"/>
                  </a:lnTo>
                  <a:lnTo>
                    <a:pt x="10" y="12"/>
                  </a:lnTo>
                  <a:lnTo>
                    <a:pt x="9" y="11"/>
                  </a:lnTo>
                  <a:lnTo>
                    <a:pt x="8" y="10"/>
                  </a:lnTo>
                  <a:lnTo>
                    <a:pt x="6" y="9"/>
                  </a:lnTo>
                  <a:lnTo>
                    <a:pt x="6" y="8"/>
                  </a:lnTo>
                  <a:lnTo>
                    <a:pt x="5"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1" name="Freeform 254"/>
            <p:cNvSpPr>
              <a:spLocks/>
            </p:cNvSpPr>
            <p:nvPr/>
          </p:nvSpPr>
          <p:spPr bwMode="auto">
            <a:xfrm>
              <a:off x="5435" y="2733"/>
              <a:ext cx="8" cy="5"/>
            </a:xfrm>
            <a:custGeom>
              <a:avLst/>
              <a:gdLst>
                <a:gd name="T0" fmla="*/ 1 w 15"/>
                <a:gd name="T1" fmla="*/ 1 h 10"/>
                <a:gd name="T2" fmla="*/ 1 w 15"/>
                <a:gd name="T3" fmla="*/ 1 h 10"/>
                <a:gd name="T4" fmla="*/ 1 w 15"/>
                <a:gd name="T5" fmla="*/ 1 h 10"/>
                <a:gd name="T6" fmla="*/ 1 w 15"/>
                <a:gd name="T7" fmla="*/ 1 h 10"/>
                <a:gd name="T8" fmla="*/ 0 w 15"/>
                <a:gd name="T9" fmla="*/ 1 h 10"/>
                <a:gd name="T10" fmla="*/ 1 w 15"/>
                <a:gd name="T11" fmla="*/ 1 h 10"/>
                <a:gd name="T12" fmla="*/ 1 w 15"/>
                <a:gd name="T13" fmla="*/ 1 h 10"/>
                <a:gd name="T14" fmla="*/ 1 w 15"/>
                <a:gd name="T15" fmla="*/ 1 h 10"/>
                <a:gd name="T16" fmla="*/ 1 w 15"/>
                <a:gd name="T17" fmla="*/ 0 h 10"/>
                <a:gd name="T18" fmla="*/ 1 w 15"/>
                <a:gd name="T19" fmla="*/ 0 h 10"/>
                <a:gd name="T20" fmla="*/ 1 w 15"/>
                <a:gd name="T21" fmla="*/ 1 h 10"/>
                <a:gd name="T22" fmla="*/ 1 w 15"/>
                <a:gd name="T23" fmla="*/ 1 h 10"/>
                <a:gd name="T24" fmla="*/ 1 w 15"/>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10"/>
                <a:gd name="T41" fmla="*/ 15 w 15"/>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10">
                  <a:moveTo>
                    <a:pt x="15" y="5"/>
                  </a:moveTo>
                  <a:lnTo>
                    <a:pt x="11" y="7"/>
                  </a:lnTo>
                  <a:lnTo>
                    <a:pt x="7" y="8"/>
                  </a:lnTo>
                  <a:lnTo>
                    <a:pt x="4" y="10"/>
                  </a:lnTo>
                  <a:lnTo>
                    <a:pt x="0" y="10"/>
                  </a:lnTo>
                  <a:lnTo>
                    <a:pt x="1" y="6"/>
                  </a:lnTo>
                  <a:lnTo>
                    <a:pt x="4" y="4"/>
                  </a:lnTo>
                  <a:lnTo>
                    <a:pt x="6" y="1"/>
                  </a:lnTo>
                  <a:lnTo>
                    <a:pt x="8" y="0"/>
                  </a:lnTo>
                  <a:lnTo>
                    <a:pt x="11" y="0"/>
                  </a:lnTo>
                  <a:lnTo>
                    <a:pt x="13" y="1"/>
                  </a:lnTo>
                  <a:lnTo>
                    <a:pt x="14" y="4"/>
                  </a:lnTo>
                  <a:lnTo>
                    <a:pt x="15" y="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2" name="Freeform 255"/>
            <p:cNvSpPr>
              <a:spLocks/>
            </p:cNvSpPr>
            <p:nvPr/>
          </p:nvSpPr>
          <p:spPr bwMode="auto">
            <a:xfrm>
              <a:off x="5489" y="2675"/>
              <a:ext cx="24" cy="27"/>
            </a:xfrm>
            <a:custGeom>
              <a:avLst/>
              <a:gdLst>
                <a:gd name="T0" fmla="*/ 0 w 49"/>
                <a:gd name="T1" fmla="*/ 1 h 53"/>
                <a:gd name="T2" fmla="*/ 0 w 49"/>
                <a:gd name="T3" fmla="*/ 1 h 53"/>
                <a:gd name="T4" fmla="*/ 0 w 49"/>
                <a:gd name="T5" fmla="*/ 1 h 53"/>
                <a:gd name="T6" fmla="*/ 0 w 49"/>
                <a:gd name="T7" fmla="*/ 1 h 53"/>
                <a:gd name="T8" fmla="*/ 0 w 49"/>
                <a:gd name="T9" fmla="*/ 1 h 53"/>
                <a:gd name="T10" fmla="*/ 0 w 49"/>
                <a:gd name="T11" fmla="*/ 1 h 53"/>
                <a:gd name="T12" fmla="*/ 0 w 49"/>
                <a:gd name="T13" fmla="*/ 1 h 53"/>
                <a:gd name="T14" fmla="*/ 0 w 49"/>
                <a:gd name="T15" fmla="*/ 1 h 53"/>
                <a:gd name="T16" fmla="*/ 0 w 49"/>
                <a:gd name="T17" fmla="*/ 1 h 53"/>
                <a:gd name="T18" fmla="*/ 0 w 49"/>
                <a:gd name="T19" fmla="*/ 1 h 53"/>
                <a:gd name="T20" fmla="*/ 0 w 49"/>
                <a:gd name="T21" fmla="*/ 1 h 53"/>
                <a:gd name="T22" fmla="*/ 0 w 49"/>
                <a:gd name="T23" fmla="*/ 1 h 53"/>
                <a:gd name="T24" fmla="*/ 0 w 49"/>
                <a:gd name="T25" fmla="*/ 1 h 53"/>
                <a:gd name="T26" fmla="*/ 0 w 49"/>
                <a:gd name="T27" fmla="*/ 1 h 53"/>
                <a:gd name="T28" fmla="*/ 0 w 49"/>
                <a:gd name="T29" fmla="*/ 1 h 53"/>
                <a:gd name="T30" fmla="*/ 0 w 49"/>
                <a:gd name="T31" fmla="*/ 1 h 53"/>
                <a:gd name="T32" fmla="*/ 0 w 49"/>
                <a:gd name="T33" fmla="*/ 1 h 53"/>
                <a:gd name="T34" fmla="*/ 0 w 49"/>
                <a:gd name="T35" fmla="*/ 1 h 53"/>
                <a:gd name="T36" fmla="*/ 0 w 49"/>
                <a:gd name="T37" fmla="*/ 1 h 53"/>
                <a:gd name="T38" fmla="*/ 0 w 49"/>
                <a:gd name="T39" fmla="*/ 1 h 53"/>
                <a:gd name="T40" fmla="*/ 0 w 49"/>
                <a:gd name="T41" fmla="*/ 1 h 53"/>
                <a:gd name="T42" fmla="*/ 0 w 49"/>
                <a:gd name="T43" fmla="*/ 1 h 53"/>
                <a:gd name="T44" fmla="*/ 0 w 49"/>
                <a:gd name="T45" fmla="*/ 1 h 53"/>
                <a:gd name="T46" fmla="*/ 0 w 49"/>
                <a:gd name="T47" fmla="*/ 1 h 53"/>
                <a:gd name="T48" fmla="*/ 0 w 49"/>
                <a:gd name="T49" fmla="*/ 1 h 53"/>
                <a:gd name="T50" fmla="*/ 0 w 49"/>
                <a:gd name="T51" fmla="*/ 1 h 53"/>
                <a:gd name="T52" fmla="*/ 0 w 49"/>
                <a:gd name="T53" fmla="*/ 1 h 53"/>
                <a:gd name="T54" fmla="*/ 0 w 49"/>
                <a:gd name="T55" fmla="*/ 1 h 53"/>
                <a:gd name="T56" fmla="*/ 0 w 49"/>
                <a:gd name="T57" fmla="*/ 1 h 53"/>
                <a:gd name="T58" fmla="*/ 0 w 49"/>
                <a:gd name="T59" fmla="*/ 1 h 53"/>
                <a:gd name="T60" fmla="*/ 0 w 49"/>
                <a:gd name="T61" fmla="*/ 1 h 53"/>
                <a:gd name="T62" fmla="*/ 0 w 49"/>
                <a:gd name="T63" fmla="*/ 1 h 53"/>
                <a:gd name="T64" fmla="*/ 0 w 49"/>
                <a:gd name="T65" fmla="*/ 1 h 53"/>
                <a:gd name="T66" fmla="*/ 0 w 49"/>
                <a:gd name="T67" fmla="*/ 1 h 53"/>
                <a:gd name="T68" fmla="*/ 0 w 49"/>
                <a:gd name="T69" fmla="*/ 1 h 53"/>
                <a:gd name="T70" fmla="*/ 0 w 49"/>
                <a:gd name="T71" fmla="*/ 1 h 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
                <a:gd name="T109" fmla="*/ 0 h 53"/>
                <a:gd name="T110" fmla="*/ 49 w 49"/>
                <a:gd name="T111" fmla="*/ 53 h 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 h="53">
                  <a:moveTo>
                    <a:pt x="49" y="48"/>
                  </a:moveTo>
                  <a:lnTo>
                    <a:pt x="47" y="45"/>
                  </a:lnTo>
                  <a:lnTo>
                    <a:pt x="44" y="40"/>
                  </a:lnTo>
                  <a:lnTo>
                    <a:pt x="41" y="35"/>
                  </a:lnTo>
                  <a:lnTo>
                    <a:pt x="37" y="31"/>
                  </a:lnTo>
                  <a:lnTo>
                    <a:pt x="39" y="31"/>
                  </a:lnTo>
                  <a:lnTo>
                    <a:pt x="41" y="31"/>
                  </a:lnTo>
                  <a:lnTo>
                    <a:pt x="43" y="31"/>
                  </a:lnTo>
                  <a:lnTo>
                    <a:pt x="44" y="32"/>
                  </a:lnTo>
                  <a:lnTo>
                    <a:pt x="41" y="27"/>
                  </a:lnTo>
                  <a:lnTo>
                    <a:pt x="38" y="22"/>
                  </a:lnTo>
                  <a:lnTo>
                    <a:pt x="35" y="18"/>
                  </a:lnTo>
                  <a:lnTo>
                    <a:pt x="32" y="16"/>
                  </a:lnTo>
                  <a:lnTo>
                    <a:pt x="28" y="13"/>
                  </a:lnTo>
                  <a:lnTo>
                    <a:pt x="21" y="8"/>
                  </a:lnTo>
                  <a:lnTo>
                    <a:pt x="13" y="4"/>
                  </a:lnTo>
                  <a:lnTo>
                    <a:pt x="6" y="0"/>
                  </a:lnTo>
                  <a:lnTo>
                    <a:pt x="7" y="1"/>
                  </a:lnTo>
                  <a:lnTo>
                    <a:pt x="8" y="2"/>
                  </a:lnTo>
                  <a:lnTo>
                    <a:pt x="8" y="4"/>
                  </a:lnTo>
                  <a:lnTo>
                    <a:pt x="7" y="4"/>
                  </a:lnTo>
                  <a:lnTo>
                    <a:pt x="7" y="5"/>
                  </a:lnTo>
                  <a:lnTo>
                    <a:pt x="6" y="5"/>
                  </a:lnTo>
                  <a:lnTo>
                    <a:pt x="8" y="7"/>
                  </a:lnTo>
                  <a:lnTo>
                    <a:pt x="12" y="9"/>
                  </a:lnTo>
                  <a:lnTo>
                    <a:pt x="15" y="13"/>
                  </a:lnTo>
                  <a:lnTo>
                    <a:pt x="19" y="16"/>
                  </a:lnTo>
                  <a:lnTo>
                    <a:pt x="15" y="14"/>
                  </a:lnTo>
                  <a:lnTo>
                    <a:pt x="11" y="12"/>
                  </a:lnTo>
                  <a:lnTo>
                    <a:pt x="5" y="10"/>
                  </a:lnTo>
                  <a:lnTo>
                    <a:pt x="0" y="9"/>
                  </a:lnTo>
                  <a:lnTo>
                    <a:pt x="3" y="12"/>
                  </a:lnTo>
                  <a:lnTo>
                    <a:pt x="4" y="13"/>
                  </a:lnTo>
                  <a:lnTo>
                    <a:pt x="3" y="14"/>
                  </a:lnTo>
                  <a:lnTo>
                    <a:pt x="0" y="15"/>
                  </a:lnTo>
                  <a:lnTo>
                    <a:pt x="4" y="15"/>
                  </a:lnTo>
                  <a:lnTo>
                    <a:pt x="8" y="15"/>
                  </a:lnTo>
                  <a:lnTo>
                    <a:pt x="13" y="16"/>
                  </a:lnTo>
                  <a:lnTo>
                    <a:pt x="16" y="17"/>
                  </a:lnTo>
                  <a:lnTo>
                    <a:pt x="21" y="20"/>
                  </a:lnTo>
                  <a:lnTo>
                    <a:pt x="26" y="23"/>
                  </a:lnTo>
                  <a:lnTo>
                    <a:pt x="31" y="27"/>
                  </a:lnTo>
                  <a:lnTo>
                    <a:pt x="36" y="31"/>
                  </a:lnTo>
                  <a:lnTo>
                    <a:pt x="31" y="31"/>
                  </a:lnTo>
                  <a:lnTo>
                    <a:pt x="27" y="30"/>
                  </a:lnTo>
                  <a:lnTo>
                    <a:pt x="23" y="28"/>
                  </a:lnTo>
                  <a:lnTo>
                    <a:pt x="21" y="27"/>
                  </a:lnTo>
                  <a:lnTo>
                    <a:pt x="19" y="25"/>
                  </a:lnTo>
                  <a:lnTo>
                    <a:pt x="18" y="24"/>
                  </a:lnTo>
                  <a:lnTo>
                    <a:pt x="16" y="23"/>
                  </a:lnTo>
                  <a:lnTo>
                    <a:pt x="15" y="23"/>
                  </a:lnTo>
                  <a:lnTo>
                    <a:pt x="13" y="23"/>
                  </a:lnTo>
                  <a:lnTo>
                    <a:pt x="9" y="23"/>
                  </a:lnTo>
                  <a:lnTo>
                    <a:pt x="7" y="23"/>
                  </a:lnTo>
                  <a:lnTo>
                    <a:pt x="6" y="23"/>
                  </a:lnTo>
                  <a:lnTo>
                    <a:pt x="12" y="24"/>
                  </a:lnTo>
                  <a:lnTo>
                    <a:pt x="18" y="27"/>
                  </a:lnTo>
                  <a:lnTo>
                    <a:pt x="21" y="28"/>
                  </a:lnTo>
                  <a:lnTo>
                    <a:pt x="24" y="30"/>
                  </a:lnTo>
                  <a:lnTo>
                    <a:pt x="27" y="31"/>
                  </a:lnTo>
                  <a:lnTo>
                    <a:pt x="30" y="32"/>
                  </a:lnTo>
                  <a:lnTo>
                    <a:pt x="34" y="35"/>
                  </a:lnTo>
                  <a:lnTo>
                    <a:pt x="36" y="36"/>
                  </a:lnTo>
                  <a:lnTo>
                    <a:pt x="38" y="39"/>
                  </a:lnTo>
                  <a:lnTo>
                    <a:pt x="43" y="44"/>
                  </a:lnTo>
                  <a:lnTo>
                    <a:pt x="46" y="48"/>
                  </a:lnTo>
                  <a:lnTo>
                    <a:pt x="49" y="53"/>
                  </a:lnTo>
                  <a:lnTo>
                    <a:pt x="49" y="52"/>
                  </a:lnTo>
                  <a:lnTo>
                    <a:pt x="49" y="51"/>
                  </a:lnTo>
                  <a:lnTo>
                    <a:pt x="49" y="50"/>
                  </a:lnTo>
                  <a:lnTo>
                    <a:pt x="49"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3" name="Freeform 256"/>
            <p:cNvSpPr>
              <a:spLocks/>
            </p:cNvSpPr>
            <p:nvPr/>
          </p:nvSpPr>
          <p:spPr bwMode="auto">
            <a:xfrm>
              <a:off x="5494" y="2696"/>
              <a:ext cx="22" cy="45"/>
            </a:xfrm>
            <a:custGeom>
              <a:avLst/>
              <a:gdLst>
                <a:gd name="T0" fmla="*/ 1 w 43"/>
                <a:gd name="T1" fmla="*/ 1 h 88"/>
                <a:gd name="T2" fmla="*/ 1 w 43"/>
                <a:gd name="T3" fmla="*/ 1 h 88"/>
                <a:gd name="T4" fmla="*/ 1 w 43"/>
                <a:gd name="T5" fmla="*/ 1 h 88"/>
                <a:gd name="T6" fmla="*/ 1 w 43"/>
                <a:gd name="T7" fmla="*/ 1 h 88"/>
                <a:gd name="T8" fmla="*/ 1 w 43"/>
                <a:gd name="T9" fmla="*/ 1 h 88"/>
                <a:gd name="T10" fmla="*/ 1 w 43"/>
                <a:gd name="T11" fmla="*/ 1 h 88"/>
                <a:gd name="T12" fmla="*/ 1 w 43"/>
                <a:gd name="T13" fmla="*/ 1 h 88"/>
                <a:gd name="T14" fmla="*/ 1 w 43"/>
                <a:gd name="T15" fmla="*/ 1 h 88"/>
                <a:gd name="T16" fmla="*/ 1 w 43"/>
                <a:gd name="T17" fmla="*/ 1 h 88"/>
                <a:gd name="T18" fmla="*/ 1 w 43"/>
                <a:gd name="T19" fmla="*/ 1 h 88"/>
                <a:gd name="T20" fmla="*/ 1 w 43"/>
                <a:gd name="T21" fmla="*/ 1 h 88"/>
                <a:gd name="T22" fmla="*/ 1 w 43"/>
                <a:gd name="T23" fmla="*/ 1 h 88"/>
                <a:gd name="T24" fmla="*/ 0 w 43"/>
                <a:gd name="T25" fmla="*/ 1 h 88"/>
                <a:gd name="T26" fmla="*/ 0 w 43"/>
                <a:gd name="T27" fmla="*/ 1 h 88"/>
                <a:gd name="T28" fmla="*/ 0 w 43"/>
                <a:gd name="T29" fmla="*/ 1 h 88"/>
                <a:gd name="T30" fmla="*/ 1 w 43"/>
                <a:gd name="T31" fmla="*/ 1 h 88"/>
                <a:gd name="T32" fmla="*/ 1 w 43"/>
                <a:gd name="T33" fmla="*/ 1 h 88"/>
                <a:gd name="T34" fmla="*/ 1 w 43"/>
                <a:gd name="T35" fmla="*/ 1 h 88"/>
                <a:gd name="T36" fmla="*/ 1 w 43"/>
                <a:gd name="T37" fmla="*/ 1 h 88"/>
                <a:gd name="T38" fmla="*/ 1 w 43"/>
                <a:gd name="T39" fmla="*/ 1 h 88"/>
                <a:gd name="T40" fmla="*/ 1 w 43"/>
                <a:gd name="T41" fmla="*/ 1 h 88"/>
                <a:gd name="T42" fmla="*/ 1 w 43"/>
                <a:gd name="T43" fmla="*/ 1 h 88"/>
                <a:gd name="T44" fmla="*/ 1 w 43"/>
                <a:gd name="T45" fmla="*/ 1 h 88"/>
                <a:gd name="T46" fmla="*/ 1 w 43"/>
                <a:gd name="T47" fmla="*/ 1 h 88"/>
                <a:gd name="T48" fmla="*/ 1 w 43"/>
                <a:gd name="T49" fmla="*/ 1 h 88"/>
                <a:gd name="T50" fmla="*/ 1 w 43"/>
                <a:gd name="T51" fmla="*/ 1 h 88"/>
                <a:gd name="T52" fmla="*/ 1 w 43"/>
                <a:gd name="T53" fmla="*/ 1 h 88"/>
                <a:gd name="T54" fmla="*/ 1 w 43"/>
                <a:gd name="T55" fmla="*/ 1 h 88"/>
                <a:gd name="T56" fmla="*/ 1 w 43"/>
                <a:gd name="T57" fmla="*/ 1 h 88"/>
                <a:gd name="T58" fmla="*/ 1 w 43"/>
                <a:gd name="T59" fmla="*/ 1 h 88"/>
                <a:gd name="T60" fmla="*/ 1 w 43"/>
                <a:gd name="T61" fmla="*/ 1 h 88"/>
                <a:gd name="T62" fmla="*/ 1 w 43"/>
                <a:gd name="T63" fmla="*/ 1 h 88"/>
                <a:gd name="T64" fmla="*/ 1 w 43"/>
                <a:gd name="T65" fmla="*/ 1 h 88"/>
                <a:gd name="T66" fmla="*/ 1 w 43"/>
                <a:gd name="T67" fmla="*/ 1 h 88"/>
                <a:gd name="T68" fmla="*/ 1 w 43"/>
                <a:gd name="T69" fmla="*/ 1 h 88"/>
                <a:gd name="T70" fmla="*/ 1 w 43"/>
                <a:gd name="T71" fmla="*/ 1 h 88"/>
                <a:gd name="T72" fmla="*/ 1 w 43"/>
                <a:gd name="T73" fmla="*/ 1 h 88"/>
                <a:gd name="T74" fmla="*/ 1 w 43"/>
                <a:gd name="T75" fmla="*/ 1 h 88"/>
                <a:gd name="T76" fmla="*/ 1 w 43"/>
                <a:gd name="T77" fmla="*/ 0 h 88"/>
                <a:gd name="T78" fmla="*/ 1 w 43"/>
                <a:gd name="T79" fmla="*/ 1 h 88"/>
                <a:gd name="T80" fmla="*/ 1 w 43"/>
                <a:gd name="T81" fmla="*/ 1 h 88"/>
                <a:gd name="T82" fmla="*/ 1 w 43"/>
                <a:gd name="T83" fmla="*/ 1 h 88"/>
                <a:gd name="T84" fmla="*/ 1 w 43"/>
                <a:gd name="T85" fmla="*/ 1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
                <a:gd name="T130" fmla="*/ 0 h 88"/>
                <a:gd name="T131" fmla="*/ 43 w 43"/>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 h="88">
                  <a:moveTo>
                    <a:pt x="40" y="17"/>
                  </a:moveTo>
                  <a:lnTo>
                    <a:pt x="41" y="18"/>
                  </a:lnTo>
                  <a:lnTo>
                    <a:pt x="42" y="19"/>
                  </a:lnTo>
                  <a:lnTo>
                    <a:pt x="42" y="20"/>
                  </a:lnTo>
                  <a:lnTo>
                    <a:pt x="43" y="22"/>
                  </a:lnTo>
                  <a:lnTo>
                    <a:pt x="43" y="25"/>
                  </a:lnTo>
                  <a:lnTo>
                    <a:pt x="43" y="32"/>
                  </a:lnTo>
                  <a:lnTo>
                    <a:pt x="43" y="39"/>
                  </a:lnTo>
                  <a:lnTo>
                    <a:pt x="43" y="43"/>
                  </a:lnTo>
                  <a:lnTo>
                    <a:pt x="42" y="47"/>
                  </a:lnTo>
                  <a:lnTo>
                    <a:pt x="41" y="53"/>
                  </a:lnTo>
                  <a:lnTo>
                    <a:pt x="38" y="57"/>
                  </a:lnTo>
                  <a:lnTo>
                    <a:pt x="34" y="62"/>
                  </a:lnTo>
                  <a:lnTo>
                    <a:pt x="34" y="64"/>
                  </a:lnTo>
                  <a:lnTo>
                    <a:pt x="34" y="66"/>
                  </a:lnTo>
                  <a:lnTo>
                    <a:pt x="34" y="70"/>
                  </a:lnTo>
                  <a:lnTo>
                    <a:pt x="35" y="73"/>
                  </a:lnTo>
                  <a:lnTo>
                    <a:pt x="35" y="76"/>
                  </a:lnTo>
                  <a:lnTo>
                    <a:pt x="34" y="78"/>
                  </a:lnTo>
                  <a:lnTo>
                    <a:pt x="32" y="79"/>
                  </a:lnTo>
                  <a:lnTo>
                    <a:pt x="30" y="80"/>
                  </a:lnTo>
                  <a:lnTo>
                    <a:pt x="30" y="83"/>
                  </a:lnTo>
                  <a:lnTo>
                    <a:pt x="28" y="85"/>
                  </a:lnTo>
                  <a:lnTo>
                    <a:pt x="26" y="86"/>
                  </a:lnTo>
                  <a:lnTo>
                    <a:pt x="25" y="88"/>
                  </a:lnTo>
                  <a:lnTo>
                    <a:pt x="23" y="87"/>
                  </a:lnTo>
                  <a:lnTo>
                    <a:pt x="20" y="86"/>
                  </a:lnTo>
                  <a:lnTo>
                    <a:pt x="19" y="85"/>
                  </a:lnTo>
                  <a:lnTo>
                    <a:pt x="17" y="84"/>
                  </a:lnTo>
                  <a:lnTo>
                    <a:pt x="16" y="84"/>
                  </a:lnTo>
                  <a:lnTo>
                    <a:pt x="13" y="84"/>
                  </a:lnTo>
                  <a:lnTo>
                    <a:pt x="12" y="84"/>
                  </a:lnTo>
                  <a:lnTo>
                    <a:pt x="10" y="84"/>
                  </a:lnTo>
                  <a:lnTo>
                    <a:pt x="8" y="84"/>
                  </a:lnTo>
                  <a:lnTo>
                    <a:pt x="5" y="83"/>
                  </a:lnTo>
                  <a:lnTo>
                    <a:pt x="3" y="80"/>
                  </a:lnTo>
                  <a:lnTo>
                    <a:pt x="1" y="79"/>
                  </a:lnTo>
                  <a:lnTo>
                    <a:pt x="0" y="76"/>
                  </a:lnTo>
                  <a:lnTo>
                    <a:pt x="0" y="70"/>
                  </a:lnTo>
                  <a:lnTo>
                    <a:pt x="0" y="65"/>
                  </a:lnTo>
                  <a:lnTo>
                    <a:pt x="0" y="62"/>
                  </a:lnTo>
                  <a:lnTo>
                    <a:pt x="0" y="59"/>
                  </a:lnTo>
                  <a:lnTo>
                    <a:pt x="0" y="57"/>
                  </a:lnTo>
                  <a:lnTo>
                    <a:pt x="0" y="55"/>
                  </a:lnTo>
                  <a:lnTo>
                    <a:pt x="0" y="53"/>
                  </a:lnTo>
                  <a:lnTo>
                    <a:pt x="1" y="51"/>
                  </a:lnTo>
                  <a:lnTo>
                    <a:pt x="2" y="50"/>
                  </a:lnTo>
                  <a:lnTo>
                    <a:pt x="3" y="48"/>
                  </a:lnTo>
                  <a:lnTo>
                    <a:pt x="3" y="47"/>
                  </a:lnTo>
                  <a:lnTo>
                    <a:pt x="4" y="48"/>
                  </a:lnTo>
                  <a:lnTo>
                    <a:pt x="4" y="49"/>
                  </a:lnTo>
                  <a:lnTo>
                    <a:pt x="5" y="50"/>
                  </a:lnTo>
                  <a:lnTo>
                    <a:pt x="5" y="51"/>
                  </a:lnTo>
                  <a:lnTo>
                    <a:pt x="5" y="53"/>
                  </a:lnTo>
                  <a:lnTo>
                    <a:pt x="7" y="53"/>
                  </a:lnTo>
                  <a:lnTo>
                    <a:pt x="8" y="54"/>
                  </a:lnTo>
                  <a:lnTo>
                    <a:pt x="9" y="55"/>
                  </a:lnTo>
                  <a:lnTo>
                    <a:pt x="9" y="53"/>
                  </a:lnTo>
                  <a:lnTo>
                    <a:pt x="9" y="51"/>
                  </a:lnTo>
                  <a:lnTo>
                    <a:pt x="9" y="49"/>
                  </a:lnTo>
                  <a:lnTo>
                    <a:pt x="10" y="48"/>
                  </a:lnTo>
                  <a:lnTo>
                    <a:pt x="10" y="46"/>
                  </a:lnTo>
                  <a:lnTo>
                    <a:pt x="10" y="43"/>
                  </a:lnTo>
                  <a:lnTo>
                    <a:pt x="10" y="39"/>
                  </a:lnTo>
                  <a:lnTo>
                    <a:pt x="9" y="35"/>
                  </a:lnTo>
                  <a:lnTo>
                    <a:pt x="10" y="36"/>
                  </a:lnTo>
                  <a:lnTo>
                    <a:pt x="11" y="36"/>
                  </a:lnTo>
                  <a:lnTo>
                    <a:pt x="11" y="38"/>
                  </a:lnTo>
                  <a:lnTo>
                    <a:pt x="11" y="40"/>
                  </a:lnTo>
                  <a:lnTo>
                    <a:pt x="13" y="42"/>
                  </a:lnTo>
                  <a:lnTo>
                    <a:pt x="15" y="46"/>
                  </a:lnTo>
                  <a:lnTo>
                    <a:pt x="15" y="47"/>
                  </a:lnTo>
                  <a:lnTo>
                    <a:pt x="15" y="45"/>
                  </a:lnTo>
                  <a:lnTo>
                    <a:pt x="16" y="42"/>
                  </a:lnTo>
                  <a:lnTo>
                    <a:pt x="16" y="39"/>
                  </a:lnTo>
                  <a:lnTo>
                    <a:pt x="16" y="38"/>
                  </a:lnTo>
                  <a:lnTo>
                    <a:pt x="17" y="38"/>
                  </a:lnTo>
                  <a:lnTo>
                    <a:pt x="18" y="36"/>
                  </a:lnTo>
                  <a:lnTo>
                    <a:pt x="20" y="36"/>
                  </a:lnTo>
                  <a:lnTo>
                    <a:pt x="21" y="38"/>
                  </a:lnTo>
                  <a:lnTo>
                    <a:pt x="21" y="39"/>
                  </a:lnTo>
                  <a:lnTo>
                    <a:pt x="23" y="36"/>
                  </a:lnTo>
                  <a:lnTo>
                    <a:pt x="25" y="34"/>
                  </a:lnTo>
                  <a:lnTo>
                    <a:pt x="26" y="30"/>
                  </a:lnTo>
                  <a:lnTo>
                    <a:pt x="26" y="26"/>
                  </a:lnTo>
                  <a:lnTo>
                    <a:pt x="27" y="26"/>
                  </a:lnTo>
                  <a:lnTo>
                    <a:pt x="28" y="28"/>
                  </a:lnTo>
                  <a:lnTo>
                    <a:pt x="30" y="31"/>
                  </a:lnTo>
                  <a:lnTo>
                    <a:pt x="31" y="34"/>
                  </a:lnTo>
                  <a:lnTo>
                    <a:pt x="32" y="33"/>
                  </a:lnTo>
                  <a:lnTo>
                    <a:pt x="32" y="32"/>
                  </a:lnTo>
                  <a:lnTo>
                    <a:pt x="33" y="31"/>
                  </a:lnTo>
                  <a:lnTo>
                    <a:pt x="34" y="30"/>
                  </a:lnTo>
                  <a:lnTo>
                    <a:pt x="34" y="28"/>
                  </a:lnTo>
                  <a:lnTo>
                    <a:pt x="34" y="26"/>
                  </a:lnTo>
                  <a:lnTo>
                    <a:pt x="33" y="24"/>
                  </a:lnTo>
                  <a:lnTo>
                    <a:pt x="32" y="22"/>
                  </a:lnTo>
                  <a:lnTo>
                    <a:pt x="31" y="19"/>
                  </a:lnTo>
                  <a:lnTo>
                    <a:pt x="28" y="18"/>
                  </a:lnTo>
                  <a:lnTo>
                    <a:pt x="27" y="17"/>
                  </a:lnTo>
                  <a:lnTo>
                    <a:pt x="25" y="16"/>
                  </a:lnTo>
                  <a:lnTo>
                    <a:pt x="24" y="13"/>
                  </a:lnTo>
                  <a:lnTo>
                    <a:pt x="21" y="11"/>
                  </a:lnTo>
                  <a:lnTo>
                    <a:pt x="19" y="9"/>
                  </a:lnTo>
                  <a:lnTo>
                    <a:pt x="23" y="10"/>
                  </a:lnTo>
                  <a:lnTo>
                    <a:pt x="25" y="11"/>
                  </a:lnTo>
                  <a:lnTo>
                    <a:pt x="27" y="11"/>
                  </a:lnTo>
                  <a:lnTo>
                    <a:pt x="31" y="12"/>
                  </a:lnTo>
                  <a:lnTo>
                    <a:pt x="27" y="9"/>
                  </a:lnTo>
                  <a:lnTo>
                    <a:pt x="24" y="5"/>
                  </a:lnTo>
                  <a:lnTo>
                    <a:pt x="20" y="2"/>
                  </a:lnTo>
                  <a:lnTo>
                    <a:pt x="17" y="0"/>
                  </a:lnTo>
                  <a:lnTo>
                    <a:pt x="21" y="1"/>
                  </a:lnTo>
                  <a:lnTo>
                    <a:pt x="26" y="4"/>
                  </a:lnTo>
                  <a:lnTo>
                    <a:pt x="31" y="7"/>
                  </a:lnTo>
                  <a:lnTo>
                    <a:pt x="34" y="10"/>
                  </a:lnTo>
                  <a:lnTo>
                    <a:pt x="34" y="12"/>
                  </a:lnTo>
                  <a:lnTo>
                    <a:pt x="34" y="13"/>
                  </a:lnTo>
                  <a:lnTo>
                    <a:pt x="35" y="15"/>
                  </a:lnTo>
                  <a:lnTo>
                    <a:pt x="36" y="15"/>
                  </a:lnTo>
                  <a:lnTo>
                    <a:pt x="38" y="16"/>
                  </a:lnTo>
                  <a:lnTo>
                    <a:pt x="39" y="16"/>
                  </a:lnTo>
                  <a:lnTo>
                    <a:pt x="40" y="1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4" name="Freeform 257"/>
            <p:cNvSpPr>
              <a:spLocks/>
            </p:cNvSpPr>
            <p:nvPr/>
          </p:nvSpPr>
          <p:spPr bwMode="auto">
            <a:xfrm>
              <a:off x="5478" y="2712"/>
              <a:ext cx="7" cy="6"/>
            </a:xfrm>
            <a:custGeom>
              <a:avLst/>
              <a:gdLst>
                <a:gd name="T0" fmla="*/ 1 w 13"/>
                <a:gd name="T1" fmla="*/ 1 h 10"/>
                <a:gd name="T2" fmla="*/ 1 w 13"/>
                <a:gd name="T3" fmla="*/ 1 h 10"/>
                <a:gd name="T4" fmla="*/ 1 w 13"/>
                <a:gd name="T5" fmla="*/ 1 h 10"/>
                <a:gd name="T6" fmla="*/ 1 w 13"/>
                <a:gd name="T7" fmla="*/ 1 h 10"/>
                <a:gd name="T8" fmla="*/ 1 w 13"/>
                <a:gd name="T9" fmla="*/ 1 h 10"/>
                <a:gd name="T10" fmla="*/ 1 w 13"/>
                <a:gd name="T11" fmla="*/ 1 h 10"/>
                <a:gd name="T12" fmla="*/ 1 w 13"/>
                <a:gd name="T13" fmla="*/ 1 h 10"/>
                <a:gd name="T14" fmla="*/ 1 w 13"/>
                <a:gd name="T15" fmla="*/ 1 h 10"/>
                <a:gd name="T16" fmla="*/ 0 w 13"/>
                <a:gd name="T17" fmla="*/ 0 h 10"/>
                <a:gd name="T18" fmla="*/ 1 w 13"/>
                <a:gd name="T19" fmla="*/ 1 h 10"/>
                <a:gd name="T20" fmla="*/ 1 w 13"/>
                <a:gd name="T21" fmla="*/ 1 h 10"/>
                <a:gd name="T22" fmla="*/ 1 w 13"/>
                <a:gd name="T23" fmla="*/ 1 h 10"/>
                <a:gd name="T24" fmla="*/ 1 w 13"/>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10"/>
                <a:gd name="T41" fmla="*/ 13 w 1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10">
                  <a:moveTo>
                    <a:pt x="9" y="4"/>
                  </a:moveTo>
                  <a:lnTo>
                    <a:pt x="10" y="6"/>
                  </a:lnTo>
                  <a:lnTo>
                    <a:pt x="11" y="8"/>
                  </a:lnTo>
                  <a:lnTo>
                    <a:pt x="12" y="9"/>
                  </a:lnTo>
                  <a:lnTo>
                    <a:pt x="13" y="10"/>
                  </a:lnTo>
                  <a:lnTo>
                    <a:pt x="8" y="9"/>
                  </a:lnTo>
                  <a:lnTo>
                    <a:pt x="4" y="7"/>
                  </a:lnTo>
                  <a:lnTo>
                    <a:pt x="1" y="3"/>
                  </a:lnTo>
                  <a:lnTo>
                    <a:pt x="0" y="0"/>
                  </a:lnTo>
                  <a:lnTo>
                    <a:pt x="2" y="1"/>
                  </a:lnTo>
                  <a:lnTo>
                    <a:pt x="4" y="2"/>
                  </a:lnTo>
                  <a:lnTo>
                    <a:pt x="6" y="3"/>
                  </a:lnTo>
                  <a:lnTo>
                    <a:pt x="9"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5" name="Freeform 258"/>
            <p:cNvSpPr>
              <a:spLocks/>
            </p:cNvSpPr>
            <p:nvPr/>
          </p:nvSpPr>
          <p:spPr bwMode="auto">
            <a:xfrm>
              <a:off x="5473" y="2703"/>
              <a:ext cx="11" cy="9"/>
            </a:xfrm>
            <a:custGeom>
              <a:avLst/>
              <a:gdLst>
                <a:gd name="T0" fmla="*/ 1 w 22"/>
                <a:gd name="T1" fmla="*/ 0 h 19"/>
                <a:gd name="T2" fmla="*/ 1 w 22"/>
                <a:gd name="T3" fmla="*/ 0 h 19"/>
                <a:gd name="T4" fmla="*/ 1 w 22"/>
                <a:gd name="T5" fmla="*/ 0 h 19"/>
                <a:gd name="T6" fmla="*/ 1 w 22"/>
                <a:gd name="T7" fmla="*/ 0 h 19"/>
                <a:gd name="T8" fmla="*/ 0 w 22"/>
                <a:gd name="T9" fmla="*/ 0 h 19"/>
                <a:gd name="T10" fmla="*/ 1 w 22"/>
                <a:gd name="T11" fmla="*/ 0 h 19"/>
                <a:gd name="T12" fmla="*/ 1 w 22"/>
                <a:gd name="T13" fmla="*/ 0 h 19"/>
                <a:gd name="T14" fmla="*/ 1 w 22"/>
                <a:gd name="T15" fmla="*/ 0 h 19"/>
                <a:gd name="T16" fmla="*/ 1 w 22"/>
                <a:gd name="T17" fmla="*/ 0 h 19"/>
                <a:gd name="T18" fmla="*/ 1 w 22"/>
                <a:gd name="T19" fmla="*/ 0 h 19"/>
                <a:gd name="T20" fmla="*/ 1 w 22"/>
                <a:gd name="T21" fmla="*/ 0 h 19"/>
                <a:gd name="T22" fmla="*/ 1 w 22"/>
                <a:gd name="T23" fmla="*/ 0 h 19"/>
                <a:gd name="T24" fmla="*/ 1 w 22"/>
                <a:gd name="T25" fmla="*/ 0 h 19"/>
                <a:gd name="T26" fmla="*/ 1 w 22"/>
                <a:gd name="T27" fmla="*/ 0 h 19"/>
                <a:gd name="T28" fmla="*/ 1 w 22"/>
                <a:gd name="T29" fmla="*/ 0 h 19"/>
                <a:gd name="T30" fmla="*/ 1 w 22"/>
                <a:gd name="T31" fmla="*/ 0 h 19"/>
                <a:gd name="T32" fmla="*/ 1 w 22"/>
                <a:gd name="T33" fmla="*/ 0 h 19"/>
                <a:gd name="T34" fmla="*/ 1 w 22"/>
                <a:gd name="T35" fmla="*/ 0 h 19"/>
                <a:gd name="T36" fmla="*/ 1 w 22"/>
                <a:gd name="T37" fmla="*/ 0 h 19"/>
                <a:gd name="T38" fmla="*/ 1 w 22"/>
                <a:gd name="T39" fmla="*/ 0 h 19"/>
                <a:gd name="T40" fmla="*/ 1 w 22"/>
                <a:gd name="T41" fmla="*/ 0 h 19"/>
                <a:gd name="T42" fmla="*/ 1 w 22"/>
                <a:gd name="T43" fmla="*/ 0 h 19"/>
                <a:gd name="T44" fmla="*/ 1 w 22"/>
                <a:gd name="T45" fmla="*/ 0 h 19"/>
                <a:gd name="T46" fmla="*/ 1 w 22"/>
                <a:gd name="T47" fmla="*/ 0 h 19"/>
                <a:gd name="T48" fmla="*/ 1 w 22"/>
                <a:gd name="T49" fmla="*/ 0 h 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19"/>
                <a:gd name="T77" fmla="*/ 22 w 22"/>
                <a:gd name="T78" fmla="*/ 19 h 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19">
                  <a:moveTo>
                    <a:pt x="8" y="15"/>
                  </a:moveTo>
                  <a:lnTo>
                    <a:pt x="5" y="12"/>
                  </a:lnTo>
                  <a:lnTo>
                    <a:pt x="2" y="8"/>
                  </a:lnTo>
                  <a:lnTo>
                    <a:pt x="1" y="4"/>
                  </a:lnTo>
                  <a:lnTo>
                    <a:pt x="0" y="0"/>
                  </a:lnTo>
                  <a:lnTo>
                    <a:pt x="1" y="1"/>
                  </a:lnTo>
                  <a:lnTo>
                    <a:pt x="4" y="4"/>
                  </a:lnTo>
                  <a:lnTo>
                    <a:pt x="6" y="5"/>
                  </a:lnTo>
                  <a:lnTo>
                    <a:pt x="8" y="5"/>
                  </a:lnTo>
                  <a:lnTo>
                    <a:pt x="9" y="7"/>
                  </a:lnTo>
                  <a:lnTo>
                    <a:pt x="11" y="8"/>
                  </a:lnTo>
                  <a:lnTo>
                    <a:pt x="12" y="10"/>
                  </a:lnTo>
                  <a:lnTo>
                    <a:pt x="13" y="11"/>
                  </a:lnTo>
                  <a:lnTo>
                    <a:pt x="14" y="11"/>
                  </a:lnTo>
                  <a:lnTo>
                    <a:pt x="15" y="12"/>
                  </a:lnTo>
                  <a:lnTo>
                    <a:pt x="16" y="12"/>
                  </a:lnTo>
                  <a:lnTo>
                    <a:pt x="17" y="13"/>
                  </a:lnTo>
                  <a:lnTo>
                    <a:pt x="19" y="14"/>
                  </a:lnTo>
                  <a:lnTo>
                    <a:pt x="20" y="15"/>
                  </a:lnTo>
                  <a:lnTo>
                    <a:pt x="21" y="18"/>
                  </a:lnTo>
                  <a:lnTo>
                    <a:pt x="22" y="19"/>
                  </a:lnTo>
                  <a:lnTo>
                    <a:pt x="19" y="19"/>
                  </a:lnTo>
                  <a:lnTo>
                    <a:pt x="15" y="18"/>
                  </a:lnTo>
                  <a:lnTo>
                    <a:pt x="12" y="16"/>
                  </a:lnTo>
                  <a:lnTo>
                    <a:pt x="8"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6" name="Freeform 259"/>
            <p:cNvSpPr>
              <a:spLocks/>
            </p:cNvSpPr>
            <p:nvPr/>
          </p:nvSpPr>
          <p:spPr bwMode="auto">
            <a:xfrm>
              <a:off x="5454" y="2674"/>
              <a:ext cx="22" cy="7"/>
            </a:xfrm>
            <a:custGeom>
              <a:avLst/>
              <a:gdLst>
                <a:gd name="T0" fmla="*/ 1 w 44"/>
                <a:gd name="T1" fmla="*/ 0 h 15"/>
                <a:gd name="T2" fmla="*/ 1 w 44"/>
                <a:gd name="T3" fmla="*/ 0 h 15"/>
                <a:gd name="T4" fmla="*/ 1 w 44"/>
                <a:gd name="T5" fmla="*/ 0 h 15"/>
                <a:gd name="T6" fmla="*/ 1 w 44"/>
                <a:gd name="T7" fmla="*/ 0 h 15"/>
                <a:gd name="T8" fmla="*/ 1 w 44"/>
                <a:gd name="T9" fmla="*/ 0 h 15"/>
                <a:gd name="T10" fmla="*/ 1 w 44"/>
                <a:gd name="T11" fmla="*/ 0 h 15"/>
                <a:gd name="T12" fmla="*/ 1 w 44"/>
                <a:gd name="T13" fmla="*/ 0 h 15"/>
                <a:gd name="T14" fmla="*/ 1 w 44"/>
                <a:gd name="T15" fmla="*/ 0 h 15"/>
                <a:gd name="T16" fmla="*/ 0 w 44"/>
                <a:gd name="T17" fmla="*/ 0 h 15"/>
                <a:gd name="T18" fmla="*/ 1 w 44"/>
                <a:gd name="T19" fmla="*/ 0 h 15"/>
                <a:gd name="T20" fmla="*/ 1 w 44"/>
                <a:gd name="T21" fmla="*/ 0 h 15"/>
                <a:gd name="T22" fmla="*/ 1 w 44"/>
                <a:gd name="T23" fmla="*/ 0 h 15"/>
                <a:gd name="T24" fmla="*/ 1 w 44"/>
                <a:gd name="T25" fmla="*/ 0 h 15"/>
                <a:gd name="T26" fmla="*/ 1 w 44"/>
                <a:gd name="T27" fmla="*/ 0 h 15"/>
                <a:gd name="T28" fmla="*/ 1 w 44"/>
                <a:gd name="T29" fmla="*/ 0 h 15"/>
                <a:gd name="T30" fmla="*/ 1 w 44"/>
                <a:gd name="T31" fmla="*/ 0 h 15"/>
                <a:gd name="T32" fmla="*/ 1 w 44"/>
                <a:gd name="T33" fmla="*/ 0 h 15"/>
                <a:gd name="T34" fmla="*/ 1 w 44"/>
                <a:gd name="T35" fmla="*/ 0 h 15"/>
                <a:gd name="T36" fmla="*/ 1 w 44"/>
                <a:gd name="T37" fmla="*/ 0 h 15"/>
                <a:gd name="T38" fmla="*/ 1 w 44"/>
                <a:gd name="T39" fmla="*/ 0 h 15"/>
                <a:gd name="T40" fmla="*/ 1 w 44"/>
                <a:gd name="T41" fmla="*/ 0 h 15"/>
                <a:gd name="T42" fmla="*/ 1 w 44"/>
                <a:gd name="T43" fmla="*/ 0 h 15"/>
                <a:gd name="T44" fmla="*/ 1 w 44"/>
                <a:gd name="T45" fmla="*/ 0 h 15"/>
                <a:gd name="T46" fmla="*/ 1 w 44"/>
                <a:gd name="T47" fmla="*/ 0 h 15"/>
                <a:gd name="T48" fmla="*/ 1 w 44"/>
                <a:gd name="T49" fmla="*/ 0 h 15"/>
                <a:gd name="T50" fmla="*/ 1 w 44"/>
                <a:gd name="T51" fmla="*/ 0 h 15"/>
                <a:gd name="T52" fmla="*/ 1 w 44"/>
                <a:gd name="T53" fmla="*/ 0 h 15"/>
                <a:gd name="T54" fmla="*/ 1 w 44"/>
                <a:gd name="T55" fmla="*/ 0 h 15"/>
                <a:gd name="T56" fmla="*/ 1 w 44"/>
                <a:gd name="T57" fmla="*/ 0 h 15"/>
                <a:gd name="T58" fmla="*/ 1 w 44"/>
                <a:gd name="T59" fmla="*/ 0 h 15"/>
                <a:gd name="T60" fmla="*/ 1 w 44"/>
                <a:gd name="T61" fmla="*/ 0 h 15"/>
                <a:gd name="T62" fmla="*/ 1 w 44"/>
                <a:gd name="T63" fmla="*/ 0 h 15"/>
                <a:gd name="T64" fmla="*/ 1 w 44"/>
                <a:gd name="T65" fmla="*/ 0 h 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
                <a:gd name="T100" fmla="*/ 0 h 15"/>
                <a:gd name="T101" fmla="*/ 44 w 44"/>
                <a:gd name="T102" fmla="*/ 15 h 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 h="15">
                  <a:moveTo>
                    <a:pt x="21" y="9"/>
                  </a:moveTo>
                  <a:lnTo>
                    <a:pt x="20" y="10"/>
                  </a:lnTo>
                  <a:lnTo>
                    <a:pt x="16" y="10"/>
                  </a:lnTo>
                  <a:lnTo>
                    <a:pt x="13" y="11"/>
                  </a:lnTo>
                  <a:lnTo>
                    <a:pt x="9" y="12"/>
                  </a:lnTo>
                  <a:lnTo>
                    <a:pt x="7" y="14"/>
                  </a:lnTo>
                  <a:lnTo>
                    <a:pt x="5" y="14"/>
                  </a:lnTo>
                  <a:lnTo>
                    <a:pt x="3" y="15"/>
                  </a:lnTo>
                  <a:lnTo>
                    <a:pt x="0" y="15"/>
                  </a:lnTo>
                  <a:lnTo>
                    <a:pt x="1" y="14"/>
                  </a:lnTo>
                  <a:lnTo>
                    <a:pt x="4" y="11"/>
                  </a:lnTo>
                  <a:lnTo>
                    <a:pt x="5" y="10"/>
                  </a:lnTo>
                  <a:lnTo>
                    <a:pt x="6" y="8"/>
                  </a:lnTo>
                  <a:lnTo>
                    <a:pt x="9" y="7"/>
                  </a:lnTo>
                  <a:lnTo>
                    <a:pt x="12" y="6"/>
                  </a:lnTo>
                  <a:lnTo>
                    <a:pt x="15" y="6"/>
                  </a:lnTo>
                  <a:lnTo>
                    <a:pt x="17" y="4"/>
                  </a:lnTo>
                  <a:lnTo>
                    <a:pt x="20" y="3"/>
                  </a:lnTo>
                  <a:lnTo>
                    <a:pt x="22" y="1"/>
                  </a:lnTo>
                  <a:lnTo>
                    <a:pt x="24" y="0"/>
                  </a:lnTo>
                  <a:lnTo>
                    <a:pt x="27" y="0"/>
                  </a:lnTo>
                  <a:lnTo>
                    <a:pt x="29" y="1"/>
                  </a:lnTo>
                  <a:lnTo>
                    <a:pt x="34" y="2"/>
                  </a:lnTo>
                  <a:lnTo>
                    <a:pt x="44" y="2"/>
                  </a:lnTo>
                  <a:lnTo>
                    <a:pt x="37" y="3"/>
                  </a:lnTo>
                  <a:lnTo>
                    <a:pt x="31" y="3"/>
                  </a:lnTo>
                  <a:lnTo>
                    <a:pt x="28" y="3"/>
                  </a:lnTo>
                  <a:lnTo>
                    <a:pt x="26" y="4"/>
                  </a:lnTo>
                  <a:lnTo>
                    <a:pt x="24" y="6"/>
                  </a:lnTo>
                  <a:lnTo>
                    <a:pt x="23" y="8"/>
                  </a:lnTo>
                  <a:lnTo>
                    <a:pt x="22" y="9"/>
                  </a:lnTo>
                  <a:lnTo>
                    <a:pt x="21"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7" name="Freeform 260"/>
            <p:cNvSpPr>
              <a:spLocks/>
            </p:cNvSpPr>
            <p:nvPr/>
          </p:nvSpPr>
          <p:spPr bwMode="auto">
            <a:xfrm>
              <a:off x="5525" y="2779"/>
              <a:ext cx="14" cy="42"/>
            </a:xfrm>
            <a:custGeom>
              <a:avLst/>
              <a:gdLst>
                <a:gd name="T0" fmla="*/ 1 w 27"/>
                <a:gd name="T1" fmla="*/ 0 h 83"/>
                <a:gd name="T2" fmla="*/ 1 w 27"/>
                <a:gd name="T3" fmla="*/ 1 h 83"/>
                <a:gd name="T4" fmla="*/ 1 w 27"/>
                <a:gd name="T5" fmla="*/ 1 h 83"/>
                <a:gd name="T6" fmla="*/ 1 w 27"/>
                <a:gd name="T7" fmla="*/ 1 h 83"/>
                <a:gd name="T8" fmla="*/ 1 w 27"/>
                <a:gd name="T9" fmla="*/ 1 h 83"/>
                <a:gd name="T10" fmla="*/ 1 w 27"/>
                <a:gd name="T11" fmla="*/ 1 h 83"/>
                <a:gd name="T12" fmla="*/ 1 w 27"/>
                <a:gd name="T13" fmla="*/ 1 h 83"/>
                <a:gd name="T14" fmla="*/ 1 w 27"/>
                <a:gd name="T15" fmla="*/ 1 h 83"/>
                <a:gd name="T16" fmla="*/ 1 w 27"/>
                <a:gd name="T17" fmla="*/ 1 h 83"/>
                <a:gd name="T18" fmla="*/ 1 w 27"/>
                <a:gd name="T19" fmla="*/ 1 h 83"/>
                <a:gd name="T20" fmla="*/ 1 w 27"/>
                <a:gd name="T21" fmla="*/ 1 h 83"/>
                <a:gd name="T22" fmla="*/ 1 w 27"/>
                <a:gd name="T23" fmla="*/ 1 h 83"/>
                <a:gd name="T24" fmla="*/ 0 w 27"/>
                <a:gd name="T25" fmla="*/ 1 h 83"/>
                <a:gd name="T26" fmla="*/ 1 w 27"/>
                <a:gd name="T27" fmla="*/ 1 h 83"/>
                <a:gd name="T28" fmla="*/ 1 w 27"/>
                <a:gd name="T29" fmla="*/ 1 h 83"/>
                <a:gd name="T30" fmla="*/ 1 w 27"/>
                <a:gd name="T31" fmla="*/ 1 h 83"/>
                <a:gd name="T32" fmla="*/ 1 w 27"/>
                <a:gd name="T33" fmla="*/ 1 h 83"/>
                <a:gd name="T34" fmla="*/ 1 w 27"/>
                <a:gd name="T35" fmla="*/ 1 h 83"/>
                <a:gd name="T36" fmla="*/ 1 w 27"/>
                <a:gd name="T37" fmla="*/ 1 h 83"/>
                <a:gd name="T38" fmla="*/ 1 w 27"/>
                <a:gd name="T39" fmla="*/ 1 h 83"/>
                <a:gd name="T40" fmla="*/ 1 w 27"/>
                <a:gd name="T41" fmla="*/ 1 h 83"/>
                <a:gd name="T42" fmla="*/ 1 w 27"/>
                <a:gd name="T43" fmla="*/ 1 h 83"/>
                <a:gd name="T44" fmla="*/ 1 w 27"/>
                <a:gd name="T45" fmla="*/ 1 h 83"/>
                <a:gd name="T46" fmla="*/ 1 w 27"/>
                <a:gd name="T47" fmla="*/ 1 h 83"/>
                <a:gd name="T48" fmla="*/ 1 w 27"/>
                <a:gd name="T49" fmla="*/ 0 h 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
                <a:gd name="T76" fmla="*/ 0 h 83"/>
                <a:gd name="T77" fmla="*/ 27 w 27"/>
                <a:gd name="T78" fmla="*/ 83 h 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 h="83">
                  <a:moveTo>
                    <a:pt x="18" y="0"/>
                  </a:moveTo>
                  <a:lnTo>
                    <a:pt x="18" y="12"/>
                  </a:lnTo>
                  <a:lnTo>
                    <a:pt x="19" y="25"/>
                  </a:lnTo>
                  <a:lnTo>
                    <a:pt x="23" y="37"/>
                  </a:lnTo>
                  <a:lnTo>
                    <a:pt x="25" y="44"/>
                  </a:lnTo>
                  <a:lnTo>
                    <a:pt x="27" y="48"/>
                  </a:lnTo>
                  <a:lnTo>
                    <a:pt x="27" y="51"/>
                  </a:lnTo>
                  <a:lnTo>
                    <a:pt x="26" y="54"/>
                  </a:lnTo>
                  <a:lnTo>
                    <a:pt x="24" y="57"/>
                  </a:lnTo>
                  <a:lnTo>
                    <a:pt x="19" y="61"/>
                  </a:lnTo>
                  <a:lnTo>
                    <a:pt x="12" y="69"/>
                  </a:lnTo>
                  <a:lnTo>
                    <a:pt x="6" y="77"/>
                  </a:lnTo>
                  <a:lnTo>
                    <a:pt x="0" y="83"/>
                  </a:lnTo>
                  <a:lnTo>
                    <a:pt x="4" y="75"/>
                  </a:lnTo>
                  <a:lnTo>
                    <a:pt x="10" y="66"/>
                  </a:lnTo>
                  <a:lnTo>
                    <a:pt x="15" y="59"/>
                  </a:lnTo>
                  <a:lnTo>
                    <a:pt x="18" y="54"/>
                  </a:lnTo>
                  <a:lnTo>
                    <a:pt x="19" y="52"/>
                  </a:lnTo>
                  <a:lnTo>
                    <a:pt x="20" y="49"/>
                  </a:lnTo>
                  <a:lnTo>
                    <a:pt x="20" y="46"/>
                  </a:lnTo>
                  <a:lnTo>
                    <a:pt x="19" y="44"/>
                  </a:lnTo>
                  <a:lnTo>
                    <a:pt x="18" y="38"/>
                  </a:lnTo>
                  <a:lnTo>
                    <a:pt x="17" y="27"/>
                  </a:lnTo>
                  <a:lnTo>
                    <a:pt x="17" y="13"/>
                  </a:lnTo>
                  <a:lnTo>
                    <a:pt x="18"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8" name="Freeform 261"/>
            <p:cNvSpPr>
              <a:spLocks/>
            </p:cNvSpPr>
            <p:nvPr/>
          </p:nvSpPr>
          <p:spPr bwMode="auto">
            <a:xfrm>
              <a:off x="5503" y="2831"/>
              <a:ext cx="70" cy="117"/>
            </a:xfrm>
            <a:custGeom>
              <a:avLst/>
              <a:gdLst>
                <a:gd name="T0" fmla="*/ 1 w 140"/>
                <a:gd name="T1" fmla="*/ 1 h 234"/>
                <a:gd name="T2" fmla="*/ 1 w 140"/>
                <a:gd name="T3" fmla="*/ 1 h 234"/>
                <a:gd name="T4" fmla="*/ 1 w 140"/>
                <a:gd name="T5" fmla="*/ 1 h 234"/>
                <a:gd name="T6" fmla="*/ 1 w 140"/>
                <a:gd name="T7" fmla="*/ 1 h 234"/>
                <a:gd name="T8" fmla="*/ 1 w 140"/>
                <a:gd name="T9" fmla="*/ 1 h 234"/>
                <a:gd name="T10" fmla="*/ 1 w 140"/>
                <a:gd name="T11" fmla="*/ 1 h 234"/>
                <a:gd name="T12" fmla="*/ 1 w 140"/>
                <a:gd name="T13" fmla="*/ 1 h 234"/>
                <a:gd name="T14" fmla="*/ 1 w 140"/>
                <a:gd name="T15" fmla="*/ 1 h 234"/>
                <a:gd name="T16" fmla="*/ 1 w 140"/>
                <a:gd name="T17" fmla="*/ 1 h 234"/>
                <a:gd name="T18" fmla="*/ 1 w 140"/>
                <a:gd name="T19" fmla="*/ 1 h 234"/>
                <a:gd name="T20" fmla="*/ 1 w 140"/>
                <a:gd name="T21" fmla="*/ 1 h 234"/>
                <a:gd name="T22" fmla="*/ 1 w 140"/>
                <a:gd name="T23" fmla="*/ 1 h 234"/>
                <a:gd name="T24" fmla="*/ 1 w 140"/>
                <a:gd name="T25" fmla="*/ 1 h 234"/>
                <a:gd name="T26" fmla="*/ 1 w 140"/>
                <a:gd name="T27" fmla="*/ 1 h 234"/>
                <a:gd name="T28" fmla="*/ 1 w 140"/>
                <a:gd name="T29" fmla="*/ 1 h 234"/>
                <a:gd name="T30" fmla="*/ 1 w 140"/>
                <a:gd name="T31" fmla="*/ 1 h 234"/>
                <a:gd name="T32" fmla="*/ 1 w 140"/>
                <a:gd name="T33" fmla="*/ 1 h 234"/>
                <a:gd name="T34" fmla="*/ 1 w 140"/>
                <a:gd name="T35" fmla="*/ 1 h 234"/>
                <a:gd name="T36" fmla="*/ 1 w 140"/>
                <a:gd name="T37" fmla="*/ 1 h 234"/>
                <a:gd name="T38" fmla="*/ 1 w 140"/>
                <a:gd name="T39" fmla="*/ 1 h 234"/>
                <a:gd name="T40" fmla="*/ 1 w 140"/>
                <a:gd name="T41" fmla="*/ 1 h 234"/>
                <a:gd name="T42" fmla="*/ 1 w 140"/>
                <a:gd name="T43" fmla="*/ 1 h 234"/>
                <a:gd name="T44" fmla="*/ 1 w 140"/>
                <a:gd name="T45" fmla="*/ 1 h 234"/>
                <a:gd name="T46" fmla="*/ 1 w 140"/>
                <a:gd name="T47" fmla="*/ 1 h 234"/>
                <a:gd name="T48" fmla="*/ 1 w 140"/>
                <a:gd name="T49" fmla="*/ 1 h 234"/>
                <a:gd name="T50" fmla="*/ 1 w 140"/>
                <a:gd name="T51" fmla="*/ 1 h 234"/>
                <a:gd name="T52" fmla="*/ 1 w 140"/>
                <a:gd name="T53" fmla="*/ 1 h 234"/>
                <a:gd name="T54" fmla="*/ 1 w 140"/>
                <a:gd name="T55" fmla="*/ 1 h 234"/>
                <a:gd name="T56" fmla="*/ 1 w 140"/>
                <a:gd name="T57" fmla="*/ 1 h 234"/>
                <a:gd name="T58" fmla="*/ 1 w 140"/>
                <a:gd name="T59" fmla="*/ 1 h 234"/>
                <a:gd name="T60" fmla="*/ 1 w 140"/>
                <a:gd name="T61" fmla="*/ 1 h 234"/>
                <a:gd name="T62" fmla="*/ 1 w 140"/>
                <a:gd name="T63" fmla="*/ 1 h 234"/>
                <a:gd name="T64" fmla="*/ 1 w 140"/>
                <a:gd name="T65" fmla="*/ 1 h 234"/>
                <a:gd name="T66" fmla="*/ 1 w 140"/>
                <a:gd name="T67" fmla="*/ 1 h 234"/>
                <a:gd name="T68" fmla="*/ 1 w 140"/>
                <a:gd name="T69" fmla="*/ 1 h 234"/>
                <a:gd name="T70" fmla="*/ 1 w 140"/>
                <a:gd name="T71" fmla="*/ 1 h 234"/>
                <a:gd name="T72" fmla="*/ 1 w 140"/>
                <a:gd name="T73" fmla="*/ 1 h 234"/>
                <a:gd name="T74" fmla="*/ 1 w 140"/>
                <a:gd name="T75" fmla="*/ 1 h 234"/>
                <a:gd name="T76" fmla="*/ 1 w 140"/>
                <a:gd name="T77" fmla="*/ 1 h 2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0"/>
                <a:gd name="T118" fmla="*/ 0 h 234"/>
                <a:gd name="T119" fmla="*/ 140 w 140"/>
                <a:gd name="T120" fmla="*/ 234 h 23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0" h="234">
                  <a:moveTo>
                    <a:pt x="62" y="216"/>
                  </a:moveTo>
                  <a:lnTo>
                    <a:pt x="68" y="215"/>
                  </a:lnTo>
                  <a:lnTo>
                    <a:pt x="75" y="213"/>
                  </a:lnTo>
                  <a:lnTo>
                    <a:pt x="83" y="209"/>
                  </a:lnTo>
                  <a:lnTo>
                    <a:pt x="91" y="205"/>
                  </a:lnTo>
                  <a:lnTo>
                    <a:pt x="98" y="200"/>
                  </a:lnTo>
                  <a:lnTo>
                    <a:pt x="105" y="196"/>
                  </a:lnTo>
                  <a:lnTo>
                    <a:pt x="109" y="191"/>
                  </a:lnTo>
                  <a:lnTo>
                    <a:pt x="113" y="186"/>
                  </a:lnTo>
                  <a:lnTo>
                    <a:pt x="115" y="183"/>
                  </a:lnTo>
                  <a:lnTo>
                    <a:pt x="117" y="183"/>
                  </a:lnTo>
                  <a:lnTo>
                    <a:pt x="120" y="185"/>
                  </a:lnTo>
                  <a:lnTo>
                    <a:pt x="121" y="190"/>
                  </a:lnTo>
                  <a:lnTo>
                    <a:pt x="121" y="197"/>
                  </a:lnTo>
                  <a:lnTo>
                    <a:pt x="121" y="206"/>
                  </a:lnTo>
                  <a:lnTo>
                    <a:pt x="121" y="217"/>
                  </a:lnTo>
                  <a:lnTo>
                    <a:pt x="120" y="234"/>
                  </a:lnTo>
                  <a:lnTo>
                    <a:pt x="123" y="232"/>
                  </a:lnTo>
                  <a:lnTo>
                    <a:pt x="128" y="231"/>
                  </a:lnTo>
                  <a:lnTo>
                    <a:pt x="131" y="229"/>
                  </a:lnTo>
                  <a:lnTo>
                    <a:pt x="135" y="227"/>
                  </a:lnTo>
                  <a:lnTo>
                    <a:pt x="135" y="216"/>
                  </a:lnTo>
                  <a:lnTo>
                    <a:pt x="134" y="203"/>
                  </a:lnTo>
                  <a:lnTo>
                    <a:pt x="131" y="185"/>
                  </a:lnTo>
                  <a:lnTo>
                    <a:pt x="131" y="161"/>
                  </a:lnTo>
                  <a:lnTo>
                    <a:pt x="132" y="148"/>
                  </a:lnTo>
                  <a:lnTo>
                    <a:pt x="134" y="129"/>
                  </a:lnTo>
                  <a:lnTo>
                    <a:pt x="137" y="102"/>
                  </a:lnTo>
                  <a:lnTo>
                    <a:pt x="140" y="72"/>
                  </a:lnTo>
                  <a:lnTo>
                    <a:pt x="138" y="54"/>
                  </a:lnTo>
                  <a:lnTo>
                    <a:pt x="135" y="31"/>
                  </a:lnTo>
                  <a:lnTo>
                    <a:pt x="134" y="11"/>
                  </a:lnTo>
                  <a:lnTo>
                    <a:pt x="132" y="0"/>
                  </a:lnTo>
                  <a:lnTo>
                    <a:pt x="128" y="14"/>
                  </a:lnTo>
                  <a:lnTo>
                    <a:pt x="123" y="28"/>
                  </a:lnTo>
                  <a:lnTo>
                    <a:pt x="117" y="43"/>
                  </a:lnTo>
                  <a:lnTo>
                    <a:pt x="112" y="58"/>
                  </a:lnTo>
                  <a:lnTo>
                    <a:pt x="106" y="71"/>
                  </a:lnTo>
                  <a:lnTo>
                    <a:pt x="100" y="83"/>
                  </a:lnTo>
                  <a:lnTo>
                    <a:pt x="97" y="93"/>
                  </a:lnTo>
                  <a:lnTo>
                    <a:pt x="93" y="100"/>
                  </a:lnTo>
                  <a:lnTo>
                    <a:pt x="89" y="109"/>
                  </a:lnTo>
                  <a:lnTo>
                    <a:pt x="82" y="123"/>
                  </a:lnTo>
                  <a:lnTo>
                    <a:pt x="73" y="142"/>
                  </a:lnTo>
                  <a:lnTo>
                    <a:pt x="61" y="162"/>
                  </a:lnTo>
                  <a:lnTo>
                    <a:pt x="47" y="183"/>
                  </a:lnTo>
                  <a:lnTo>
                    <a:pt x="32" y="204"/>
                  </a:lnTo>
                  <a:lnTo>
                    <a:pt x="16" y="221"/>
                  </a:lnTo>
                  <a:lnTo>
                    <a:pt x="0" y="234"/>
                  </a:lnTo>
                  <a:lnTo>
                    <a:pt x="8" y="230"/>
                  </a:lnTo>
                  <a:lnTo>
                    <a:pt x="17" y="228"/>
                  </a:lnTo>
                  <a:lnTo>
                    <a:pt x="27" y="224"/>
                  </a:lnTo>
                  <a:lnTo>
                    <a:pt x="36" y="222"/>
                  </a:lnTo>
                  <a:lnTo>
                    <a:pt x="45" y="220"/>
                  </a:lnTo>
                  <a:lnTo>
                    <a:pt x="52" y="217"/>
                  </a:lnTo>
                  <a:lnTo>
                    <a:pt x="58" y="216"/>
                  </a:lnTo>
                  <a:lnTo>
                    <a:pt x="62" y="216"/>
                  </a:lnTo>
                  <a:lnTo>
                    <a:pt x="44" y="206"/>
                  </a:lnTo>
                  <a:lnTo>
                    <a:pt x="55" y="196"/>
                  </a:lnTo>
                  <a:lnTo>
                    <a:pt x="63" y="186"/>
                  </a:lnTo>
                  <a:lnTo>
                    <a:pt x="69" y="177"/>
                  </a:lnTo>
                  <a:lnTo>
                    <a:pt x="74" y="168"/>
                  </a:lnTo>
                  <a:lnTo>
                    <a:pt x="81" y="156"/>
                  </a:lnTo>
                  <a:lnTo>
                    <a:pt x="90" y="144"/>
                  </a:lnTo>
                  <a:lnTo>
                    <a:pt x="100" y="133"/>
                  </a:lnTo>
                  <a:lnTo>
                    <a:pt x="107" y="128"/>
                  </a:lnTo>
                  <a:lnTo>
                    <a:pt x="104" y="139"/>
                  </a:lnTo>
                  <a:lnTo>
                    <a:pt x="99" y="154"/>
                  </a:lnTo>
                  <a:lnTo>
                    <a:pt x="94" y="168"/>
                  </a:lnTo>
                  <a:lnTo>
                    <a:pt x="90" y="175"/>
                  </a:lnTo>
                  <a:lnTo>
                    <a:pt x="87" y="177"/>
                  </a:lnTo>
                  <a:lnTo>
                    <a:pt x="83" y="180"/>
                  </a:lnTo>
                  <a:lnTo>
                    <a:pt x="78" y="184"/>
                  </a:lnTo>
                  <a:lnTo>
                    <a:pt x="71" y="190"/>
                  </a:lnTo>
                  <a:lnTo>
                    <a:pt x="64" y="194"/>
                  </a:lnTo>
                  <a:lnTo>
                    <a:pt x="58" y="199"/>
                  </a:lnTo>
                  <a:lnTo>
                    <a:pt x="51" y="204"/>
                  </a:lnTo>
                  <a:lnTo>
                    <a:pt x="44" y="206"/>
                  </a:lnTo>
                  <a:lnTo>
                    <a:pt x="62" y="2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9" name="Freeform 262"/>
            <p:cNvSpPr>
              <a:spLocks/>
            </p:cNvSpPr>
            <p:nvPr/>
          </p:nvSpPr>
          <p:spPr bwMode="auto">
            <a:xfrm>
              <a:off x="5409" y="2859"/>
              <a:ext cx="18" cy="116"/>
            </a:xfrm>
            <a:custGeom>
              <a:avLst/>
              <a:gdLst>
                <a:gd name="T0" fmla="*/ 0 w 37"/>
                <a:gd name="T1" fmla="*/ 0 h 234"/>
                <a:gd name="T2" fmla="*/ 0 w 37"/>
                <a:gd name="T3" fmla="*/ 0 h 234"/>
                <a:gd name="T4" fmla="*/ 0 w 37"/>
                <a:gd name="T5" fmla="*/ 0 h 234"/>
                <a:gd name="T6" fmla="*/ 0 w 37"/>
                <a:gd name="T7" fmla="*/ 0 h 234"/>
                <a:gd name="T8" fmla="*/ 0 w 37"/>
                <a:gd name="T9" fmla="*/ 0 h 234"/>
                <a:gd name="T10" fmla="*/ 0 w 37"/>
                <a:gd name="T11" fmla="*/ 0 h 234"/>
                <a:gd name="T12" fmla="*/ 0 w 37"/>
                <a:gd name="T13" fmla="*/ 0 h 234"/>
                <a:gd name="T14" fmla="*/ 0 w 37"/>
                <a:gd name="T15" fmla="*/ 0 h 234"/>
                <a:gd name="T16" fmla="*/ 0 w 37"/>
                <a:gd name="T17" fmla="*/ 0 h 234"/>
                <a:gd name="T18" fmla="*/ 0 w 37"/>
                <a:gd name="T19" fmla="*/ 0 h 234"/>
                <a:gd name="T20" fmla="*/ 0 w 37"/>
                <a:gd name="T21" fmla="*/ 0 h 234"/>
                <a:gd name="T22" fmla="*/ 0 w 37"/>
                <a:gd name="T23" fmla="*/ 0 h 234"/>
                <a:gd name="T24" fmla="*/ 0 w 37"/>
                <a:gd name="T25" fmla="*/ 0 h 234"/>
                <a:gd name="T26" fmla="*/ 0 w 37"/>
                <a:gd name="T27" fmla="*/ 0 h 234"/>
                <a:gd name="T28" fmla="*/ 0 w 37"/>
                <a:gd name="T29" fmla="*/ 0 h 234"/>
                <a:gd name="T30" fmla="*/ 0 w 37"/>
                <a:gd name="T31" fmla="*/ 0 h 234"/>
                <a:gd name="T32" fmla="*/ 0 w 37"/>
                <a:gd name="T33" fmla="*/ 0 h 234"/>
                <a:gd name="T34" fmla="*/ 0 w 37"/>
                <a:gd name="T35" fmla="*/ 0 h 234"/>
                <a:gd name="T36" fmla="*/ 0 w 37"/>
                <a:gd name="T37" fmla="*/ 0 h 234"/>
                <a:gd name="T38" fmla="*/ 0 w 37"/>
                <a:gd name="T39" fmla="*/ 0 h 234"/>
                <a:gd name="T40" fmla="*/ 0 w 37"/>
                <a:gd name="T41" fmla="*/ 0 h 234"/>
                <a:gd name="T42" fmla="*/ 0 w 37"/>
                <a:gd name="T43" fmla="*/ 0 h 234"/>
                <a:gd name="T44" fmla="*/ 0 w 37"/>
                <a:gd name="T45" fmla="*/ 0 h 234"/>
                <a:gd name="T46" fmla="*/ 0 w 37"/>
                <a:gd name="T47" fmla="*/ 0 h 234"/>
                <a:gd name="T48" fmla="*/ 0 w 37"/>
                <a:gd name="T49" fmla="*/ 0 h 234"/>
                <a:gd name="T50" fmla="*/ 0 w 37"/>
                <a:gd name="T51" fmla="*/ 0 h 234"/>
                <a:gd name="T52" fmla="*/ 0 w 37"/>
                <a:gd name="T53" fmla="*/ 0 h 234"/>
                <a:gd name="T54" fmla="*/ 0 w 37"/>
                <a:gd name="T55" fmla="*/ 0 h 234"/>
                <a:gd name="T56" fmla="*/ 0 w 37"/>
                <a:gd name="T57" fmla="*/ 0 h 2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234"/>
                <a:gd name="T89" fmla="*/ 37 w 37"/>
                <a:gd name="T90" fmla="*/ 234 h 2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234">
                  <a:moveTo>
                    <a:pt x="31" y="0"/>
                  </a:moveTo>
                  <a:lnTo>
                    <a:pt x="34" y="26"/>
                  </a:lnTo>
                  <a:lnTo>
                    <a:pt x="36" y="67"/>
                  </a:lnTo>
                  <a:lnTo>
                    <a:pt x="37" y="110"/>
                  </a:lnTo>
                  <a:lnTo>
                    <a:pt x="37" y="137"/>
                  </a:lnTo>
                  <a:lnTo>
                    <a:pt x="36" y="151"/>
                  </a:lnTo>
                  <a:lnTo>
                    <a:pt x="34" y="179"/>
                  </a:lnTo>
                  <a:lnTo>
                    <a:pt x="31" y="209"/>
                  </a:lnTo>
                  <a:lnTo>
                    <a:pt x="28" y="234"/>
                  </a:lnTo>
                  <a:lnTo>
                    <a:pt x="28" y="213"/>
                  </a:lnTo>
                  <a:lnTo>
                    <a:pt x="28" y="199"/>
                  </a:lnTo>
                  <a:lnTo>
                    <a:pt x="27" y="190"/>
                  </a:lnTo>
                  <a:lnTo>
                    <a:pt x="26" y="184"/>
                  </a:lnTo>
                  <a:lnTo>
                    <a:pt x="22" y="189"/>
                  </a:lnTo>
                  <a:lnTo>
                    <a:pt x="19" y="194"/>
                  </a:lnTo>
                  <a:lnTo>
                    <a:pt x="15" y="199"/>
                  </a:lnTo>
                  <a:lnTo>
                    <a:pt x="13" y="203"/>
                  </a:lnTo>
                  <a:lnTo>
                    <a:pt x="11" y="206"/>
                  </a:lnTo>
                  <a:lnTo>
                    <a:pt x="7" y="211"/>
                  </a:lnTo>
                  <a:lnTo>
                    <a:pt x="4" y="217"/>
                  </a:lnTo>
                  <a:lnTo>
                    <a:pt x="0" y="221"/>
                  </a:lnTo>
                  <a:lnTo>
                    <a:pt x="5" y="205"/>
                  </a:lnTo>
                  <a:lnTo>
                    <a:pt x="12" y="175"/>
                  </a:lnTo>
                  <a:lnTo>
                    <a:pt x="19" y="145"/>
                  </a:lnTo>
                  <a:lnTo>
                    <a:pt x="20" y="126"/>
                  </a:lnTo>
                  <a:lnTo>
                    <a:pt x="29" y="105"/>
                  </a:lnTo>
                  <a:lnTo>
                    <a:pt x="31" y="68"/>
                  </a:lnTo>
                  <a:lnTo>
                    <a:pt x="31" y="28"/>
                  </a:lnTo>
                  <a:lnTo>
                    <a:pt x="3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0" name="Freeform 263"/>
            <p:cNvSpPr>
              <a:spLocks/>
            </p:cNvSpPr>
            <p:nvPr/>
          </p:nvSpPr>
          <p:spPr bwMode="auto">
            <a:xfrm>
              <a:off x="5483" y="2922"/>
              <a:ext cx="4" cy="10"/>
            </a:xfrm>
            <a:custGeom>
              <a:avLst/>
              <a:gdLst>
                <a:gd name="T0" fmla="*/ 1 w 8"/>
                <a:gd name="T1" fmla="*/ 1 h 20"/>
                <a:gd name="T2" fmla="*/ 1 w 8"/>
                <a:gd name="T3" fmla="*/ 1 h 20"/>
                <a:gd name="T4" fmla="*/ 1 w 8"/>
                <a:gd name="T5" fmla="*/ 1 h 20"/>
                <a:gd name="T6" fmla="*/ 1 w 8"/>
                <a:gd name="T7" fmla="*/ 1 h 20"/>
                <a:gd name="T8" fmla="*/ 1 w 8"/>
                <a:gd name="T9" fmla="*/ 1 h 20"/>
                <a:gd name="T10" fmla="*/ 1 w 8"/>
                <a:gd name="T11" fmla="*/ 1 h 20"/>
                <a:gd name="T12" fmla="*/ 1 w 8"/>
                <a:gd name="T13" fmla="*/ 1 h 20"/>
                <a:gd name="T14" fmla="*/ 1 w 8"/>
                <a:gd name="T15" fmla="*/ 1 h 20"/>
                <a:gd name="T16" fmla="*/ 1 w 8"/>
                <a:gd name="T17" fmla="*/ 0 h 20"/>
                <a:gd name="T18" fmla="*/ 1 w 8"/>
                <a:gd name="T19" fmla="*/ 1 h 20"/>
                <a:gd name="T20" fmla="*/ 1 w 8"/>
                <a:gd name="T21" fmla="*/ 1 h 20"/>
                <a:gd name="T22" fmla="*/ 0 w 8"/>
                <a:gd name="T23" fmla="*/ 1 h 20"/>
                <a:gd name="T24" fmla="*/ 0 w 8"/>
                <a:gd name="T25" fmla="*/ 1 h 20"/>
                <a:gd name="T26" fmla="*/ 0 w 8"/>
                <a:gd name="T27" fmla="*/ 1 h 20"/>
                <a:gd name="T28" fmla="*/ 0 w 8"/>
                <a:gd name="T29" fmla="*/ 1 h 20"/>
                <a:gd name="T30" fmla="*/ 1 w 8"/>
                <a:gd name="T31" fmla="*/ 1 h 20"/>
                <a:gd name="T32" fmla="*/ 1 w 8"/>
                <a:gd name="T33" fmla="*/ 1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20"/>
                <a:gd name="T53" fmla="*/ 8 w 8"/>
                <a:gd name="T54" fmla="*/ 20 h 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20">
                  <a:moveTo>
                    <a:pt x="2" y="20"/>
                  </a:moveTo>
                  <a:lnTo>
                    <a:pt x="3" y="18"/>
                  </a:lnTo>
                  <a:lnTo>
                    <a:pt x="6" y="17"/>
                  </a:lnTo>
                  <a:lnTo>
                    <a:pt x="7" y="15"/>
                  </a:lnTo>
                  <a:lnTo>
                    <a:pt x="8" y="11"/>
                  </a:lnTo>
                  <a:lnTo>
                    <a:pt x="8" y="7"/>
                  </a:lnTo>
                  <a:lnTo>
                    <a:pt x="8" y="3"/>
                  </a:lnTo>
                  <a:lnTo>
                    <a:pt x="6" y="1"/>
                  </a:lnTo>
                  <a:lnTo>
                    <a:pt x="5" y="0"/>
                  </a:lnTo>
                  <a:lnTo>
                    <a:pt x="3" y="1"/>
                  </a:lnTo>
                  <a:lnTo>
                    <a:pt x="1" y="3"/>
                  </a:lnTo>
                  <a:lnTo>
                    <a:pt x="0" y="6"/>
                  </a:lnTo>
                  <a:lnTo>
                    <a:pt x="0" y="10"/>
                  </a:lnTo>
                  <a:lnTo>
                    <a:pt x="0" y="14"/>
                  </a:lnTo>
                  <a:lnTo>
                    <a:pt x="0" y="16"/>
                  </a:lnTo>
                  <a:lnTo>
                    <a:pt x="1" y="18"/>
                  </a:lnTo>
                  <a:lnTo>
                    <a:pt x="2"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1" name="Freeform 264"/>
            <p:cNvSpPr>
              <a:spLocks/>
            </p:cNvSpPr>
            <p:nvPr/>
          </p:nvSpPr>
          <p:spPr bwMode="auto">
            <a:xfrm>
              <a:off x="5483" y="2959"/>
              <a:ext cx="6" cy="10"/>
            </a:xfrm>
            <a:custGeom>
              <a:avLst/>
              <a:gdLst>
                <a:gd name="T0" fmla="*/ 1 w 11"/>
                <a:gd name="T1" fmla="*/ 1 h 19"/>
                <a:gd name="T2" fmla="*/ 1 w 11"/>
                <a:gd name="T3" fmla="*/ 1 h 19"/>
                <a:gd name="T4" fmla="*/ 1 w 11"/>
                <a:gd name="T5" fmla="*/ 1 h 19"/>
                <a:gd name="T6" fmla="*/ 1 w 11"/>
                <a:gd name="T7" fmla="*/ 1 h 19"/>
                <a:gd name="T8" fmla="*/ 1 w 11"/>
                <a:gd name="T9" fmla="*/ 1 h 19"/>
                <a:gd name="T10" fmla="*/ 1 w 11"/>
                <a:gd name="T11" fmla="*/ 1 h 19"/>
                <a:gd name="T12" fmla="*/ 1 w 11"/>
                <a:gd name="T13" fmla="*/ 1 h 19"/>
                <a:gd name="T14" fmla="*/ 1 w 11"/>
                <a:gd name="T15" fmla="*/ 1 h 19"/>
                <a:gd name="T16" fmla="*/ 1 w 11"/>
                <a:gd name="T17" fmla="*/ 0 h 19"/>
                <a:gd name="T18" fmla="*/ 0 w 11"/>
                <a:gd name="T19" fmla="*/ 1 h 19"/>
                <a:gd name="T20" fmla="*/ 0 w 11"/>
                <a:gd name="T21" fmla="*/ 1 h 19"/>
                <a:gd name="T22" fmla="*/ 1 w 11"/>
                <a:gd name="T23" fmla="*/ 1 h 19"/>
                <a:gd name="T24" fmla="*/ 1 w 11"/>
                <a:gd name="T25" fmla="*/ 1 h 19"/>
                <a:gd name="T26" fmla="*/ 1 w 11"/>
                <a:gd name="T27" fmla="*/ 1 h 19"/>
                <a:gd name="T28" fmla="*/ 1 w 11"/>
                <a:gd name="T29" fmla="*/ 1 h 19"/>
                <a:gd name="T30" fmla="*/ 1 w 11"/>
                <a:gd name="T31" fmla="*/ 1 h 19"/>
                <a:gd name="T32" fmla="*/ 1 w 11"/>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9"/>
                <a:gd name="T53" fmla="*/ 11 w 11"/>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9">
                  <a:moveTo>
                    <a:pt x="10" y="19"/>
                  </a:moveTo>
                  <a:lnTo>
                    <a:pt x="11" y="18"/>
                  </a:lnTo>
                  <a:lnTo>
                    <a:pt x="11" y="15"/>
                  </a:lnTo>
                  <a:lnTo>
                    <a:pt x="10" y="11"/>
                  </a:lnTo>
                  <a:lnTo>
                    <a:pt x="9" y="8"/>
                  </a:lnTo>
                  <a:lnTo>
                    <a:pt x="7" y="4"/>
                  </a:lnTo>
                  <a:lnTo>
                    <a:pt x="6" y="2"/>
                  </a:lnTo>
                  <a:lnTo>
                    <a:pt x="3" y="1"/>
                  </a:lnTo>
                  <a:lnTo>
                    <a:pt x="1" y="0"/>
                  </a:lnTo>
                  <a:lnTo>
                    <a:pt x="0" y="1"/>
                  </a:lnTo>
                  <a:lnTo>
                    <a:pt x="0" y="4"/>
                  </a:lnTo>
                  <a:lnTo>
                    <a:pt x="1" y="8"/>
                  </a:lnTo>
                  <a:lnTo>
                    <a:pt x="2" y="11"/>
                  </a:lnTo>
                  <a:lnTo>
                    <a:pt x="5" y="15"/>
                  </a:lnTo>
                  <a:lnTo>
                    <a:pt x="7" y="17"/>
                  </a:lnTo>
                  <a:lnTo>
                    <a:pt x="8" y="19"/>
                  </a:lnTo>
                  <a:lnTo>
                    <a:pt x="10" y="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2" name="Freeform 265"/>
            <p:cNvSpPr>
              <a:spLocks/>
            </p:cNvSpPr>
            <p:nvPr/>
          </p:nvSpPr>
          <p:spPr bwMode="auto">
            <a:xfrm>
              <a:off x="5454" y="2963"/>
              <a:ext cx="20" cy="15"/>
            </a:xfrm>
            <a:custGeom>
              <a:avLst/>
              <a:gdLst>
                <a:gd name="T0" fmla="*/ 0 w 40"/>
                <a:gd name="T1" fmla="*/ 1 h 30"/>
                <a:gd name="T2" fmla="*/ 1 w 40"/>
                <a:gd name="T3" fmla="*/ 1 h 30"/>
                <a:gd name="T4" fmla="*/ 1 w 40"/>
                <a:gd name="T5" fmla="*/ 1 h 30"/>
                <a:gd name="T6" fmla="*/ 1 w 40"/>
                <a:gd name="T7" fmla="*/ 1 h 30"/>
                <a:gd name="T8" fmla="*/ 1 w 40"/>
                <a:gd name="T9" fmla="*/ 0 h 30"/>
                <a:gd name="T10" fmla="*/ 1 w 40"/>
                <a:gd name="T11" fmla="*/ 1 h 30"/>
                <a:gd name="T12" fmla="*/ 1 w 40"/>
                <a:gd name="T13" fmla="*/ 1 h 30"/>
                <a:gd name="T14" fmla="*/ 1 w 40"/>
                <a:gd name="T15" fmla="*/ 1 h 30"/>
                <a:gd name="T16" fmla="*/ 1 w 40"/>
                <a:gd name="T17" fmla="*/ 1 h 30"/>
                <a:gd name="T18" fmla="*/ 1 w 40"/>
                <a:gd name="T19" fmla="*/ 1 h 30"/>
                <a:gd name="T20" fmla="*/ 1 w 40"/>
                <a:gd name="T21" fmla="*/ 1 h 30"/>
                <a:gd name="T22" fmla="*/ 1 w 40"/>
                <a:gd name="T23" fmla="*/ 1 h 30"/>
                <a:gd name="T24" fmla="*/ 1 w 40"/>
                <a:gd name="T25" fmla="*/ 1 h 30"/>
                <a:gd name="T26" fmla="*/ 1 w 40"/>
                <a:gd name="T27" fmla="*/ 1 h 30"/>
                <a:gd name="T28" fmla="*/ 1 w 40"/>
                <a:gd name="T29" fmla="*/ 1 h 30"/>
                <a:gd name="T30" fmla="*/ 1 w 40"/>
                <a:gd name="T31" fmla="*/ 1 h 30"/>
                <a:gd name="T32" fmla="*/ 0 w 40"/>
                <a:gd name="T33" fmla="*/ 1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0" y="30"/>
                  </a:moveTo>
                  <a:lnTo>
                    <a:pt x="9" y="23"/>
                  </a:lnTo>
                  <a:lnTo>
                    <a:pt x="20" y="13"/>
                  </a:lnTo>
                  <a:lnTo>
                    <a:pt x="28" y="4"/>
                  </a:lnTo>
                  <a:lnTo>
                    <a:pt x="32" y="0"/>
                  </a:lnTo>
                  <a:lnTo>
                    <a:pt x="35" y="1"/>
                  </a:lnTo>
                  <a:lnTo>
                    <a:pt x="37" y="3"/>
                  </a:lnTo>
                  <a:lnTo>
                    <a:pt x="39" y="5"/>
                  </a:lnTo>
                  <a:lnTo>
                    <a:pt x="40" y="8"/>
                  </a:lnTo>
                  <a:lnTo>
                    <a:pt x="37" y="10"/>
                  </a:lnTo>
                  <a:lnTo>
                    <a:pt x="34" y="13"/>
                  </a:lnTo>
                  <a:lnTo>
                    <a:pt x="28" y="17"/>
                  </a:lnTo>
                  <a:lnTo>
                    <a:pt x="22" y="20"/>
                  </a:lnTo>
                  <a:lnTo>
                    <a:pt x="16" y="24"/>
                  </a:lnTo>
                  <a:lnTo>
                    <a:pt x="11" y="27"/>
                  </a:lnTo>
                  <a:lnTo>
                    <a:pt x="5" y="28"/>
                  </a:lnTo>
                  <a:lnTo>
                    <a:pt x="0" y="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3" name="Freeform 266"/>
            <p:cNvSpPr>
              <a:spLocks/>
            </p:cNvSpPr>
            <p:nvPr/>
          </p:nvSpPr>
          <p:spPr bwMode="auto">
            <a:xfrm>
              <a:off x="5493" y="2903"/>
              <a:ext cx="20" cy="22"/>
            </a:xfrm>
            <a:custGeom>
              <a:avLst/>
              <a:gdLst>
                <a:gd name="T0" fmla="*/ 0 w 42"/>
                <a:gd name="T1" fmla="*/ 0 h 44"/>
                <a:gd name="T2" fmla="*/ 0 w 42"/>
                <a:gd name="T3" fmla="*/ 1 h 44"/>
                <a:gd name="T4" fmla="*/ 0 w 42"/>
                <a:gd name="T5" fmla="*/ 1 h 44"/>
                <a:gd name="T6" fmla="*/ 0 w 42"/>
                <a:gd name="T7" fmla="*/ 1 h 44"/>
                <a:gd name="T8" fmla="*/ 0 w 42"/>
                <a:gd name="T9" fmla="*/ 1 h 44"/>
                <a:gd name="T10" fmla="*/ 0 w 42"/>
                <a:gd name="T11" fmla="*/ 1 h 44"/>
                <a:gd name="T12" fmla="*/ 0 w 42"/>
                <a:gd name="T13" fmla="*/ 1 h 44"/>
                <a:gd name="T14" fmla="*/ 0 w 42"/>
                <a:gd name="T15" fmla="*/ 1 h 44"/>
                <a:gd name="T16" fmla="*/ 0 w 42"/>
                <a:gd name="T17" fmla="*/ 1 h 44"/>
                <a:gd name="T18" fmla="*/ 0 w 42"/>
                <a:gd name="T19" fmla="*/ 1 h 44"/>
                <a:gd name="T20" fmla="*/ 0 w 42"/>
                <a:gd name="T21" fmla="*/ 1 h 44"/>
                <a:gd name="T22" fmla="*/ 0 w 42"/>
                <a:gd name="T23" fmla="*/ 1 h 44"/>
                <a:gd name="T24" fmla="*/ 0 w 42"/>
                <a:gd name="T25" fmla="*/ 1 h 44"/>
                <a:gd name="T26" fmla="*/ 0 w 42"/>
                <a:gd name="T27" fmla="*/ 1 h 44"/>
                <a:gd name="T28" fmla="*/ 0 w 42"/>
                <a:gd name="T29" fmla="*/ 1 h 44"/>
                <a:gd name="T30" fmla="*/ 0 w 42"/>
                <a:gd name="T31" fmla="*/ 1 h 44"/>
                <a:gd name="T32" fmla="*/ 0 w 42"/>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4"/>
                <a:gd name="T53" fmla="*/ 42 w 42"/>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4">
                  <a:moveTo>
                    <a:pt x="42" y="0"/>
                  </a:moveTo>
                  <a:lnTo>
                    <a:pt x="35" y="11"/>
                  </a:lnTo>
                  <a:lnTo>
                    <a:pt x="27" y="24"/>
                  </a:lnTo>
                  <a:lnTo>
                    <a:pt x="19" y="36"/>
                  </a:lnTo>
                  <a:lnTo>
                    <a:pt x="12" y="44"/>
                  </a:lnTo>
                  <a:lnTo>
                    <a:pt x="8" y="40"/>
                  </a:lnTo>
                  <a:lnTo>
                    <a:pt x="5" y="36"/>
                  </a:lnTo>
                  <a:lnTo>
                    <a:pt x="3" y="32"/>
                  </a:lnTo>
                  <a:lnTo>
                    <a:pt x="0" y="29"/>
                  </a:lnTo>
                  <a:lnTo>
                    <a:pt x="5" y="25"/>
                  </a:lnTo>
                  <a:lnTo>
                    <a:pt x="11" y="23"/>
                  </a:lnTo>
                  <a:lnTo>
                    <a:pt x="16" y="18"/>
                  </a:lnTo>
                  <a:lnTo>
                    <a:pt x="23" y="15"/>
                  </a:lnTo>
                  <a:lnTo>
                    <a:pt x="29" y="10"/>
                  </a:lnTo>
                  <a:lnTo>
                    <a:pt x="35" y="7"/>
                  </a:lnTo>
                  <a:lnTo>
                    <a:pt x="39" y="3"/>
                  </a:lnTo>
                  <a:lnTo>
                    <a:pt x="42"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4" name="Freeform 267"/>
            <p:cNvSpPr>
              <a:spLocks/>
            </p:cNvSpPr>
            <p:nvPr/>
          </p:nvSpPr>
          <p:spPr bwMode="auto">
            <a:xfrm>
              <a:off x="5489" y="2836"/>
              <a:ext cx="43" cy="71"/>
            </a:xfrm>
            <a:custGeom>
              <a:avLst/>
              <a:gdLst>
                <a:gd name="T0" fmla="*/ 0 w 87"/>
                <a:gd name="T1" fmla="*/ 1 h 142"/>
                <a:gd name="T2" fmla="*/ 0 w 87"/>
                <a:gd name="T3" fmla="*/ 1 h 142"/>
                <a:gd name="T4" fmla="*/ 0 w 87"/>
                <a:gd name="T5" fmla="*/ 1 h 142"/>
                <a:gd name="T6" fmla="*/ 0 w 87"/>
                <a:gd name="T7" fmla="*/ 1 h 142"/>
                <a:gd name="T8" fmla="*/ 0 w 87"/>
                <a:gd name="T9" fmla="*/ 1 h 142"/>
                <a:gd name="T10" fmla="*/ 0 w 87"/>
                <a:gd name="T11" fmla="*/ 1 h 142"/>
                <a:gd name="T12" fmla="*/ 0 w 87"/>
                <a:gd name="T13" fmla="*/ 1 h 142"/>
                <a:gd name="T14" fmla="*/ 0 w 87"/>
                <a:gd name="T15" fmla="*/ 1 h 142"/>
                <a:gd name="T16" fmla="*/ 0 w 87"/>
                <a:gd name="T17" fmla="*/ 1 h 142"/>
                <a:gd name="T18" fmla="*/ 0 w 87"/>
                <a:gd name="T19" fmla="*/ 1 h 142"/>
                <a:gd name="T20" fmla="*/ 0 w 87"/>
                <a:gd name="T21" fmla="*/ 1 h 142"/>
                <a:gd name="T22" fmla="*/ 0 w 87"/>
                <a:gd name="T23" fmla="*/ 1 h 142"/>
                <a:gd name="T24" fmla="*/ 0 w 87"/>
                <a:gd name="T25" fmla="*/ 1 h 142"/>
                <a:gd name="T26" fmla="*/ 0 w 87"/>
                <a:gd name="T27" fmla="*/ 1 h 142"/>
                <a:gd name="T28" fmla="*/ 0 w 87"/>
                <a:gd name="T29" fmla="*/ 1 h 142"/>
                <a:gd name="T30" fmla="*/ 0 w 87"/>
                <a:gd name="T31" fmla="*/ 1 h 142"/>
                <a:gd name="T32" fmla="*/ 0 w 87"/>
                <a:gd name="T33" fmla="*/ 0 h 142"/>
                <a:gd name="T34" fmla="*/ 0 w 87"/>
                <a:gd name="T35" fmla="*/ 1 h 142"/>
                <a:gd name="T36" fmla="*/ 0 w 87"/>
                <a:gd name="T37" fmla="*/ 1 h 142"/>
                <a:gd name="T38" fmla="*/ 0 w 87"/>
                <a:gd name="T39" fmla="*/ 1 h 142"/>
                <a:gd name="T40" fmla="*/ 0 w 87"/>
                <a:gd name="T41" fmla="*/ 1 h 142"/>
                <a:gd name="T42" fmla="*/ 0 w 87"/>
                <a:gd name="T43" fmla="*/ 1 h 142"/>
                <a:gd name="T44" fmla="*/ 0 w 87"/>
                <a:gd name="T45" fmla="*/ 1 h 142"/>
                <a:gd name="T46" fmla="*/ 0 w 87"/>
                <a:gd name="T47" fmla="*/ 1 h 142"/>
                <a:gd name="T48" fmla="*/ 0 w 87"/>
                <a:gd name="T49" fmla="*/ 1 h 142"/>
                <a:gd name="T50" fmla="*/ 0 w 87"/>
                <a:gd name="T51" fmla="*/ 1 h 142"/>
                <a:gd name="T52" fmla="*/ 0 w 87"/>
                <a:gd name="T53" fmla="*/ 1 h 142"/>
                <a:gd name="T54" fmla="*/ 0 w 87"/>
                <a:gd name="T55" fmla="*/ 1 h 142"/>
                <a:gd name="T56" fmla="*/ 0 w 87"/>
                <a:gd name="T57" fmla="*/ 1 h 142"/>
                <a:gd name="T58" fmla="*/ 0 w 87"/>
                <a:gd name="T59" fmla="*/ 1 h 142"/>
                <a:gd name="T60" fmla="*/ 0 w 87"/>
                <a:gd name="T61" fmla="*/ 1 h 142"/>
                <a:gd name="T62" fmla="*/ 0 w 87"/>
                <a:gd name="T63" fmla="*/ 1 h 142"/>
                <a:gd name="T64" fmla="*/ 0 w 87"/>
                <a:gd name="T65" fmla="*/ 1 h 142"/>
                <a:gd name="T66" fmla="*/ 0 w 87"/>
                <a:gd name="T67" fmla="*/ 1 h 142"/>
                <a:gd name="T68" fmla="*/ 0 w 87"/>
                <a:gd name="T69" fmla="*/ 1 h 142"/>
                <a:gd name="T70" fmla="*/ 0 w 87"/>
                <a:gd name="T71" fmla="*/ 1 h 142"/>
                <a:gd name="T72" fmla="*/ 0 w 87"/>
                <a:gd name="T73" fmla="*/ 1 h 142"/>
                <a:gd name="T74" fmla="*/ 0 w 87"/>
                <a:gd name="T75" fmla="*/ 1 h 142"/>
                <a:gd name="T76" fmla="*/ 0 w 87"/>
                <a:gd name="T77" fmla="*/ 1 h 142"/>
                <a:gd name="T78" fmla="*/ 0 w 87"/>
                <a:gd name="T79" fmla="*/ 1 h 142"/>
                <a:gd name="T80" fmla="*/ 0 w 87"/>
                <a:gd name="T81" fmla="*/ 1 h 14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7"/>
                <a:gd name="T124" fmla="*/ 0 h 142"/>
                <a:gd name="T125" fmla="*/ 87 w 87"/>
                <a:gd name="T126" fmla="*/ 142 h 14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7" h="142">
                  <a:moveTo>
                    <a:pt x="0" y="142"/>
                  </a:moveTo>
                  <a:lnTo>
                    <a:pt x="3" y="136"/>
                  </a:lnTo>
                  <a:lnTo>
                    <a:pt x="6" y="127"/>
                  </a:lnTo>
                  <a:lnTo>
                    <a:pt x="9" y="119"/>
                  </a:lnTo>
                  <a:lnTo>
                    <a:pt x="13" y="113"/>
                  </a:lnTo>
                  <a:lnTo>
                    <a:pt x="15" y="110"/>
                  </a:lnTo>
                  <a:lnTo>
                    <a:pt x="20" y="104"/>
                  </a:lnTo>
                  <a:lnTo>
                    <a:pt x="26" y="97"/>
                  </a:lnTo>
                  <a:lnTo>
                    <a:pt x="32" y="88"/>
                  </a:lnTo>
                  <a:lnTo>
                    <a:pt x="39" y="79"/>
                  </a:lnTo>
                  <a:lnTo>
                    <a:pt x="46" y="69"/>
                  </a:lnTo>
                  <a:lnTo>
                    <a:pt x="51" y="62"/>
                  </a:lnTo>
                  <a:lnTo>
                    <a:pt x="53" y="57"/>
                  </a:lnTo>
                  <a:lnTo>
                    <a:pt x="58" y="42"/>
                  </a:lnTo>
                  <a:lnTo>
                    <a:pt x="65" y="24"/>
                  </a:lnTo>
                  <a:lnTo>
                    <a:pt x="72" y="10"/>
                  </a:lnTo>
                  <a:lnTo>
                    <a:pt x="79" y="0"/>
                  </a:lnTo>
                  <a:lnTo>
                    <a:pt x="80" y="3"/>
                  </a:lnTo>
                  <a:lnTo>
                    <a:pt x="82" y="5"/>
                  </a:lnTo>
                  <a:lnTo>
                    <a:pt x="84" y="8"/>
                  </a:lnTo>
                  <a:lnTo>
                    <a:pt x="87" y="11"/>
                  </a:lnTo>
                  <a:lnTo>
                    <a:pt x="81" y="21"/>
                  </a:lnTo>
                  <a:lnTo>
                    <a:pt x="74" y="36"/>
                  </a:lnTo>
                  <a:lnTo>
                    <a:pt x="67" y="50"/>
                  </a:lnTo>
                  <a:lnTo>
                    <a:pt x="62" y="59"/>
                  </a:lnTo>
                  <a:lnTo>
                    <a:pt x="60" y="65"/>
                  </a:lnTo>
                  <a:lnTo>
                    <a:pt x="58" y="71"/>
                  </a:lnTo>
                  <a:lnTo>
                    <a:pt x="54" y="75"/>
                  </a:lnTo>
                  <a:lnTo>
                    <a:pt x="52" y="79"/>
                  </a:lnTo>
                  <a:lnTo>
                    <a:pt x="50" y="81"/>
                  </a:lnTo>
                  <a:lnTo>
                    <a:pt x="45" y="84"/>
                  </a:lnTo>
                  <a:lnTo>
                    <a:pt x="41" y="90"/>
                  </a:lnTo>
                  <a:lnTo>
                    <a:pt x="34" y="96"/>
                  </a:lnTo>
                  <a:lnTo>
                    <a:pt x="28" y="102"/>
                  </a:lnTo>
                  <a:lnTo>
                    <a:pt x="22" y="107"/>
                  </a:lnTo>
                  <a:lnTo>
                    <a:pt x="18" y="113"/>
                  </a:lnTo>
                  <a:lnTo>
                    <a:pt x="14" y="118"/>
                  </a:lnTo>
                  <a:lnTo>
                    <a:pt x="12" y="123"/>
                  </a:lnTo>
                  <a:lnTo>
                    <a:pt x="8" y="132"/>
                  </a:lnTo>
                  <a:lnTo>
                    <a:pt x="5" y="138"/>
                  </a:lnTo>
                  <a:lnTo>
                    <a:pt x="0" y="14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5" name="Freeform 268"/>
            <p:cNvSpPr>
              <a:spLocks/>
            </p:cNvSpPr>
            <p:nvPr/>
          </p:nvSpPr>
          <p:spPr bwMode="auto">
            <a:xfrm>
              <a:off x="5449" y="2838"/>
              <a:ext cx="27" cy="57"/>
            </a:xfrm>
            <a:custGeom>
              <a:avLst/>
              <a:gdLst>
                <a:gd name="T0" fmla="*/ 0 w 54"/>
                <a:gd name="T1" fmla="*/ 0 h 114"/>
                <a:gd name="T2" fmla="*/ 1 w 54"/>
                <a:gd name="T3" fmla="*/ 1 h 114"/>
                <a:gd name="T4" fmla="*/ 1 w 54"/>
                <a:gd name="T5" fmla="*/ 1 h 114"/>
                <a:gd name="T6" fmla="*/ 1 w 54"/>
                <a:gd name="T7" fmla="*/ 1 h 114"/>
                <a:gd name="T8" fmla="*/ 1 w 54"/>
                <a:gd name="T9" fmla="*/ 1 h 114"/>
                <a:gd name="T10" fmla="*/ 1 w 54"/>
                <a:gd name="T11" fmla="*/ 1 h 114"/>
                <a:gd name="T12" fmla="*/ 1 w 54"/>
                <a:gd name="T13" fmla="*/ 1 h 114"/>
                <a:gd name="T14" fmla="*/ 1 w 54"/>
                <a:gd name="T15" fmla="*/ 1 h 114"/>
                <a:gd name="T16" fmla="*/ 1 w 54"/>
                <a:gd name="T17" fmla="*/ 1 h 114"/>
                <a:gd name="T18" fmla="*/ 1 w 54"/>
                <a:gd name="T19" fmla="*/ 1 h 114"/>
                <a:gd name="T20" fmla="*/ 1 w 54"/>
                <a:gd name="T21" fmla="*/ 1 h 114"/>
                <a:gd name="T22" fmla="*/ 1 w 54"/>
                <a:gd name="T23" fmla="*/ 1 h 114"/>
                <a:gd name="T24" fmla="*/ 1 w 54"/>
                <a:gd name="T25" fmla="*/ 1 h 114"/>
                <a:gd name="T26" fmla="*/ 1 w 54"/>
                <a:gd name="T27" fmla="*/ 1 h 114"/>
                <a:gd name="T28" fmla="*/ 1 w 54"/>
                <a:gd name="T29" fmla="*/ 1 h 114"/>
                <a:gd name="T30" fmla="*/ 1 w 54"/>
                <a:gd name="T31" fmla="*/ 1 h 114"/>
                <a:gd name="T32" fmla="*/ 1 w 54"/>
                <a:gd name="T33" fmla="*/ 1 h 114"/>
                <a:gd name="T34" fmla="*/ 1 w 54"/>
                <a:gd name="T35" fmla="*/ 1 h 114"/>
                <a:gd name="T36" fmla="*/ 1 w 54"/>
                <a:gd name="T37" fmla="*/ 1 h 114"/>
                <a:gd name="T38" fmla="*/ 0 w 54"/>
                <a:gd name="T39" fmla="*/ 1 h 114"/>
                <a:gd name="T40" fmla="*/ 0 w 54"/>
                <a:gd name="T41" fmla="*/ 0 h 1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114"/>
                <a:gd name="T65" fmla="*/ 54 w 54"/>
                <a:gd name="T66" fmla="*/ 114 h 1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114">
                  <a:moveTo>
                    <a:pt x="0" y="0"/>
                  </a:moveTo>
                  <a:lnTo>
                    <a:pt x="3" y="13"/>
                  </a:lnTo>
                  <a:lnTo>
                    <a:pt x="9" y="32"/>
                  </a:lnTo>
                  <a:lnTo>
                    <a:pt x="15" y="52"/>
                  </a:lnTo>
                  <a:lnTo>
                    <a:pt x="21" y="63"/>
                  </a:lnTo>
                  <a:lnTo>
                    <a:pt x="29" y="74"/>
                  </a:lnTo>
                  <a:lnTo>
                    <a:pt x="39" y="89"/>
                  </a:lnTo>
                  <a:lnTo>
                    <a:pt x="48" y="104"/>
                  </a:lnTo>
                  <a:lnTo>
                    <a:pt x="54" y="114"/>
                  </a:lnTo>
                  <a:lnTo>
                    <a:pt x="50" y="109"/>
                  </a:lnTo>
                  <a:lnTo>
                    <a:pt x="46" y="104"/>
                  </a:lnTo>
                  <a:lnTo>
                    <a:pt x="40" y="97"/>
                  </a:lnTo>
                  <a:lnTo>
                    <a:pt x="34" y="89"/>
                  </a:lnTo>
                  <a:lnTo>
                    <a:pt x="29" y="82"/>
                  </a:lnTo>
                  <a:lnTo>
                    <a:pt x="23" y="75"/>
                  </a:lnTo>
                  <a:lnTo>
                    <a:pt x="19" y="69"/>
                  </a:lnTo>
                  <a:lnTo>
                    <a:pt x="17" y="66"/>
                  </a:lnTo>
                  <a:lnTo>
                    <a:pt x="13" y="54"/>
                  </a:lnTo>
                  <a:lnTo>
                    <a:pt x="6" y="32"/>
                  </a:lnTo>
                  <a:lnTo>
                    <a:pt x="0" y="10"/>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6" name="Freeform 269"/>
            <p:cNvSpPr>
              <a:spLocks/>
            </p:cNvSpPr>
            <p:nvPr/>
          </p:nvSpPr>
          <p:spPr bwMode="auto">
            <a:xfrm>
              <a:off x="5525" y="2939"/>
              <a:ext cx="99" cy="113"/>
            </a:xfrm>
            <a:custGeom>
              <a:avLst/>
              <a:gdLst>
                <a:gd name="T0" fmla="*/ 1 w 198"/>
                <a:gd name="T1" fmla="*/ 1 h 226"/>
                <a:gd name="T2" fmla="*/ 1 w 198"/>
                <a:gd name="T3" fmla="*/ 1 h 226"/>
                <a:gd name="T4" fmla="*/ 0 w 198"/>
                <a:gd name="T5" fmla="*/ 1 h 226"/>
                <a:gd name="T6" fmla="*/ 1 w 198"/>
                <a:gd name="T7" fmla="*/ 1 h 226"/>
                <a:gd name="T8" fmla="*/ 1 w 198"/>
                <a:gd name="T9" fmla="*/ 1 h 226"/>
                <a:gd name="T10" fmla="*/ 1 w 198"/>
                <a:gd name="T11" fmla="*/ 1 h 226"/>
                <a:gd name="T12" fmla="*/ 1 w 198"/>
                <a:gd name="T13" fmla="*/ 1 h 226"/>
                <a:gd name="T14" fmla="*/ 1 w 198"/>
                <a:gd name="T15" fmla="*/ 1 h 226"/>
                <a:gd name="T16" fmla="*/ 1 w 198"/>
                <a:gd name="T17" fmla="*/ 1 h 226"/>
                <a:gd name="T18" fmla="*/ 1 w 198"/>
                <a:gd name="T19" fmla="*/ 1 h 226"/>
                <a:gd name="T20" fmla="*/ 1 w 198"/>
                <a:gd name="T21" fmla="*/ 1 h 226"/>
                <a:gd name="T22" fmla="*/ 1 w 198"/>
                <a:gd name="T23" fmla="*/ 1 h 226"/>
                <a:gd name="T24" fmla="*/ 1 w 198"/>
                <a:gd name="T25" fmla="*/ 1 h 226"/>
                <a:gd name="T26" fmla="*/ 1 w 198"/>
                <a:gd name="T27" fmla="*/ 1 h 226"/>
                <a:gd name="T28" fmla="*/ 1 w 198"/>
                <a:gd name="T29" fmla="*/ 1 h 226"/>
                <a:gd name="T30" fmla="*/ 1 w 198"/>
                <a:gd name="T31" fmla="*/ 1 h 226"/>
                <a:gd name="T32" fmla="*/ 1 w 198"/>
                <a:gd name="T33" fmla="*/ 1 h 226"/>
                <a:gd name="T34" fmla="*/ 1 w 198"/>
                <a:gd name="T35" fmla="*/ 1 h 226"/>
                <a:gd name="T36" fmla="*/ 1 w 198"/>
                <a:gd name="T37" fmla="*/ 1 h 226"/>
                <a:gd name="T38" fmla="*/ 1 w 198"/>
                <a:gd name="T39" fmla="*/ 1 h 226"/>
                <a:gd name="T40" fmla="*/ 1 w 198"/>
                <a:gd name="T41" fmla="*/ 1 h 226"/>
                <a:gd name="T42" fmla="*/ 1 w 198"/>
                <a:gd name="T43" fmla="*/ 1 h 226"/>
                <a:gd name="T44" fmla="*/ 1 w 198"/>
                <a:gd name="T45" fmla="*/ 1 h 226"/>
                <a:gd name="T46" fmla="*/ 1 w 198"/>
                <a:gd name="T47" fmla="*/ 1 h 226"/>
                <a:gd name="T48" fmla="*/ 1 w 198"/>
                <a:gd name="T49" fmla="*/ 1 h 226"/>
                <a:gd name="T50" fmla="*/ 1 w 198"/>
                <a:gd name="T51" fmla="*/ 1 h 226"/>
                <a:gd name="T52" fmla="*/ 1 w 198"/>
                <a:gd name="T53" fmla="*/ 1 h 226"/>
                <a:gd name="T54" fmla="*/ 1 w 198"/>
                <a:gd name="T55" fmla="*/ 1 h 226"/>
                <a:gd name="T56" fmla="*/ 1 w 198"/>
                <a:gd name="T57" fmla="*/ 1 h 226"/>
                <a:gd name="T58" fmla="*/ 1 w 198"/>
                <a:gd name="T59" fmla="*/ 1 h 226"/>
                <a:gd name="T60" fmla="*/ 1 w 198"/>
                <a:gd name="T61" fmla="*/ 1 h 226"/>
                <a:gd name="T62" fmla="*/ 1 w 198"/>
                <a:gd name="T63" fmla="*/ 1 h 226"/>
                <a:gd name="T64" fmla="*/ 1 w 198"/>
                <a:gd name="T65" fmla="*/ 1 h 226"/>
                <a:gd name="T66" fmla="*/ 1 w 198"/>
                <a:gd name="T67" fmla="*/ 1 h 226"/>
                <a:gd name="T68" fmla="*/ 1 w 198"/>
                <a:gd name="T69" fmla="*/ 1 h 226"/>
                <a:gd name="T70" fmla="*/ 1 w 198"/>
                <a:gd name="T71" fmla="*/ 1 h 226"/>
                <a:gd name="T72" fmla="*/ 1 w 198"/>
                <a:gd name="T73" fmla="*/ 1 h 226"/>
                <a:gd name="T74" fmla="*/ 1 w 198"/>
                <a:gd name="T75" fmla="*/ 1 h 226"/>
                <a:gd name="T76" fmla="*/ 1 w 198"/>
                <a:gd name="T77" fmla="*/ 1 h 226"/>
                <a:gd name="T78" fmla="*/ 1 w 198"/>
                <a:gd name="T79" fmla="*/ 1 h 2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8"/>
                <a:gd name="T121" fmla="*/ 0 h 226"/>
                <a:gd name="T122" fmla="*/ 198 w 198"/>
                <a:gd name="T123" fmla="*/ 226 h 2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8" h="226">
                  <a:moveTo>
                    <a:pt x="8" y="68"/>
                  </a:moveTo>
                  <a:lnTo>
                    <a:pt x="4" y="64"/>
                  </a:lnTo>
                  <a:lnTo>
                    <a:pt x="2" y="60"/>
                  </a:lnTo>
                  <a:lnTo>
                    <a:pt x="1" y="57"/>
                  </a:lnTo>
                  <a:lnTo>
                    <a:pt x="0" y="56"/>
                  </a:lnTo>
                  <a:lnTo>
                    <a:pt x="0" y="51"/>
                  </a:lnTo>
                  <a:lnTo>
                    <a:pt x="0" y="45"/>
                  </a:lnTo>
                  <a:lnTo>
                    <a:pt x="2" y="41"/>
                  </a:lnTo>
                  <a:lnTo>
                    <a:pt x="7" y="37"/>
                  </a:lnTo>
                  <a:lnTo>
                    <a:pt x="10" y="35"/>
                  </a:lnTo>
                  <a:lnTo>
                    <a:pt x="14" y="34"/>
                  </a:lnTo>
                  <a:lnTo>
                    <a:pt x="17" y="34"/>
                  </a:lnTo>
                  <a:lnTo>
                    <a:pt x="20" y="34"/>
                  </a:lnTo>
                  <a:lnTo>
                    <a:pt x="24" y="34"/>
                  </a:lnTo>
                  <a:lnTo>
                    <a:pt x="26" y="31"/>
                  </a:lnTo>
                  <a:lnTo>
                    <a:pt x="27" y="30"/>
                  </a:lnTo>
                  <a:lnTo>
                    <a:pt x="30" y="29"/>
                  </a:lnTo>
                  <a:lnTo>
                    <a:pt x="32" y="28"/>
                  </a:lnTo>
                  <a:lnTo>
                    <a:pt x="37" y="27"/>
                  </a:lnTo>
                  <a:lnTo>
                    <a:pt x="42" y="26"/>
                  </a:lnTo>
                  <a:lnTo>
                    <a:pt x="49" y="23"/>
                  </a:lnTo>
                  <a:lnTo>
                    <a:pt x="57" y="21"/>
                  </a:lnTo>
                  <a:lnTo>
                    <a:pt x="64" y="20"/>
                  </a:lnTo>
                  <a:lnTo>
                    <a:pt x="71" y="19"/>
                  </a:lnTo>
                  <a:lnTo>
                    <a:pt x="76" y="18"/>
                  </a:lnTo>
                  <a:lnTo>
                    <a:pt x="80" y="16"/>
                  </a:lnTo>
                  <a:lnTo>
                    <a:pt x="85" y="15"/>
                  </a:lnTo>
                  <a:lnTo>
                    <a:pt x="92" y="13"/>
                  </a:lnTo>
                  <a:lnTo>
                    <a:pt x="99" y="11"/>
                  </a:lnTo>
                  <a:lnTo>
                    <a:pt x="104" y="8"/>
                  </a:lnTo>
                  <a:lnTo>
                    <a:pt x="111" y="5"/>
                  </a:lnTo>
                  <a:lnTo>
                    <a:pt x="116" y="3"/>
                  </a:lnTo>
                  <a:lnTo>
                    <a:pt x="121" y="0"/>
                  </a:lnTo>
                  <a:lnTo>
                    <a:pt x="128" y="20"/>
                  </a:lnTo>
                  <a:lnTo>
                    <a:pt x="138" y="45"/>
                  </a:lnTo>
                  <a:lnTo>
                    <a:pt x="147" y="67"/>
                  </a:lnTo>
                  <a:lnTo>
                    <a:pt x="154" y="80"/>
                  </a:lnTo>
                  <a:lnTo>
                    <a:pt x="156" y="84"/>
                  </a:lnTo>
                  <a:lnTo>
                    <a:pt x="161" y="91"/>
                  </a:lnTo>
                  <a:lnTo>
                    <a:pt x="165" y="100"/>
                  </a:lnTo>
                  <a:lnTo>
                    <a:pt x="171" y="111"/>
                  </a:lnTo>
                  <a:lnTo>
                    <a:pt x="177" y="121"/>
                  </a:lnTo>
                  <a:lnTo>
                    <a:pt x="183" y="132"/>
                  </a:lnTo>
                  <a:lnTo>
                    <a:pt x="186" y="138"/>
                  </a:lnTo>
                  <a:lnTo>
                    <a:pt x="189" y="142"/>
                  </a:lnTo>
                  <a:lnTo>
                    <a:pt x="192" y="150"/>
                  </a:lnTo>
                  <a:lnTo>
                    <a:pt x="197" y="163"/>
                  </a:lnTo>
                  <a:lnTo>
                    <a:pt x="198" y="175"/>
                  </a:lnTo>
                  <a:lnTo>
                    <a:pt x="194" y="183"/>
                  </a:lnTo>
                  <a:lnTo>
                    <a:pt x="190" y="186"/>
                  </a:lnTo>
                  <a:lnTo>
                    <a:pt x="184" y="189"/>
                  </a:lnTo>
                  <a:lnTo>
                    <a:pt x="176" y="193"/>
                  </a:lnTo>
                  <a:lnTo>
                    <a:pt x="168" y="196"/>
                  </a:lnTo>
                  <a:lnTo>
                    <a:pt x="160" y="199"/>
                  </a:lnTo>
                  <a:lnTo>
                    <a:pt x="153" y="202"/>
                  </a:lnTo>
                  <a:lnTo>
                    <a:pt x="147" y="204"/>
                  </a:lnTo>
                  <a:lnTo>
                    <a:pt x="142" y="206"/>
                  </a:lnTo>
                  <a:lnTo>
                    <a:pt x="139" y="208"/>
                  </a:lnTo>
                  <a:lnTo>
                    <a:pt x="134" y="210"/>
                  </a:lnTo>
                  <a:lnTo>
                    <a:pt x="128" y="213"/>
                  </a:lnTo>
                  <a:lnTo>
                    <a:pt x="122" y="216"/>
                  </a:lnTo>
                  <a:lnTo>
                    <a:pt x="115" y="218"/>
                  </a:lnTo>
                  <a:lnTo>
                    <a:pt x="110" y="220"/>
                  </a:lnTo>
                  <a:lnTo>
                    <a:pt x="106" y="222"/>
                  </a:lnTo>
                  <a:lnTo>
                    <a:pt x="103" y="224"/>
                  </a:lnTo>
                  <a:lnTo>
                    <a:pt x="98" y="225"/>
                  </a:lnTo>
                  <a:lnTo>
                    <a:pt x="88" y="226"/>
                  </a:lnTo>
                  <a:lnTo>
                    <a:pt x="80" y="222"/>
                  </a:lnTo>
                  <a:lnTo>
                    <a:pt x="79" y="214"/>
                  </a:lnTo>
                  <a:lnTo>
                    <a:pt x="76" y="206"/>
                  </a:lnTo>
                  <a:lnTo>
                    <a:pt x="72" y="197"/>
                  </a:lnTo>
                  <a:lnTo>
                    <a:pt x="69" y="188"/>
                  </a:lnTo>
                  <a:lnTo>
                    <a:pt x="65" y="180"/>
                  </a:lnTo>
                  <a:lnTo>
                    <a:pt x="62" y="172"/>
                  </a:lnTo>
                  <a:lnTo>
                    <a:pt x="56" y="160"/>
                  </a:lnTo>
                  <a:lnTo>
                    <a:pt x="48" y="147"/>
                  </a:lnTo>
                  <a:lnTo>
                    <a:pt x="40" y="129"/>
                  </a:lnTo>
                  <a:lnTo>
                    <a:pt x="31" y="113"/>
                  </a:lnTo>
                  <a:lnTo>
                    <a:pt x="23" y="96"/>
                  </a:lnTo>
                  <a:lnTo>
                    <a:pt x="15" y="81"/>
                  </a:lnTo>
                  <a:lnTo>
                    <a:pt x="8"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7" name="Freeform 270"/>
            <p:cNvSpPr>
              <a:spLocks/>
            </p:cNvSpPr>
            <p:nvPr/>
          </p:nvSpPr>
          <p:spPr bwMode="auto">
            <a:xfrm>
              <a:off x="5527" y="2939"/>
              <a:ext cx="58" cy="109"/>
            </a:xfrm>
            <a:custGeom>
              <a:avLst/>
              <a:gdLst>
                <a:gd name="T0" fmla="*/ 0 w 118"/>
                <a:gd name="T1" fmla="*/ 1 h 218"/>
                <a:gd name="T2" fmla="*/ 0 w 118"/>
                <a:gd name="T3" fmla="*/ 1 h 218"/>
                <a:gd name="T4" fmla="*/ 0 w 118"/>
                <a:gd name="T5" fmla="*/ 1 h 218"/>
                <a:gd name="T6" fmla="*/ 0 w 118"/>
                <a:gd name="T7" fmla="*/ 1 h 218"/>
                <a:gd name="T8" fmla="*/ 0 w 118"/>
                <a:gd name="T9" fmla="*/ 1 h 218"/>
                <a:gd name="T10" fmla="*/ 0 w 118"/>
                <a:gd name="T11" fmla="*/ 1 h 218"/>
                <a:gd name="T12" fmla="*/ 0 w 118"/>
                <a:gd name="T13" fmla="*/ 1 h 218"/>
                <a:gd name="T14" fmla="*/ 0 w 118"/>
                <a:gd name="T15" fmla="*/ 1 h 218"/>
                <a:gd name="T16" fmla="*/ 0 w 118"/>
                <a:gd name="T17" fmla="*/ 1 h 218"/>
                <a:gd name="T18" fmla="*/ 0 w 118"/>
                <a:gd name="T19" fmla="*/ 1 h 218"/>
                <a:gd name="T20" fmla="*/ 0 w 118"/>
                <a:gd name="T21" fmla="*/ 1 h 218"/>
                <a:gd name="T22" fmla="*/ 0 w 118"/>
                <a:gd name="T23" fmla="*/ 1 h 218"/>
                <a:gd name="T24" fmla="*/ 0 w 118"/>
                <a:gd name="T25" fmla="*/ 1 h 218"/>
                <a:gd name="T26" fmla="*/ 0 w 118"/>
                <a:gd name="T27" fmla="*/ 1 h 218"/>
                <a:gd name="T28" fmla="*/ 0 w 118"/>
                <a:gd name="T29" fmla="*/ 1 h 218"/>
                <a:gd name="T30" fmla="*/ 0 w 118"/>
                <a:gd name="T31" fmla="*/ 1 h 218"/>
                <a:gd name="T32" fmla="*/ 0 w 118"/>
                <a:gd name="T33" fmla="*/ 1 h 218"/>
                <a:gd name="T34" fmla="*/ 0 w 118"/>
                <a:gd name="T35" fmla="*/ 1 h 218"/>
                <a:gd name="T36" fmla="*/ 0 w 118"/>
                <a:gd name="T37" fmla="*/ 1 h 218"/>
                <a:gd name="T38" fmla="*/ 0 w 118"/>
                <a:gd name="T39" fmla="*/ 1 h 218"/>
                <a:gd name="T40" fmla="*/ 0 w 118"/>
                <a:gd name="T41" fmla="*/ 1 h 218"/>
                <a:gd name="T42" fmla="*/ 0 w 118"/>
                <a:gd name="T43" fmla="*/ 1 h 218"/>
                <a:gd name="T44" fmla="*/ 0 w 118"/>
                <a:gd name="T45" fmla="*/ 1 h 218"/>
                <a:gd name="T46" fmla="*/ 0 w 118"/>
                <a:gd name="T47" fmla="*/ 1 h 218"/>
                <a:gd name="T48" fmla="*/ 0 w 118"/>
                <a:gd name="T49" fmla="*/ 1 h 218"/>
                <a:gd name="T50" fmla="*/ 0 w 118"/>
                <a:gd name="T51" fmla="*/ 1 h 218"/>
                <a:gd name="T52" fmla="*/ 0 w 118"/>
                <a:gd name="T53" fmla="*/ 1 h 218"/>
                <a:gd name="T54" fmla="*/ 0 w 118"/>
                <a:gd name="T55" fmla="*/ 1 h 218"/>
                <a:gd name="T56" fmla="*/ 0 w 118"/>
                <a:gd name="T57" fmla="*/ 1 h 218"/>
                <a:gd name="T58" fmla="*/ 0 w 118"/>
                <a:gd name="T59" fmla="*/ 1 h 218"/>
                <a:gd name="T60" fmla="*/ 0 w 118"/>
                <a:gd name="T61" fmla="*/ 1 h 218"/>
                <a:gd name="T62" fmla="*/ 0 w 118"/>
                <a:gd name="T63" fmla="*/ 1 h 218"/>
                <a:gd name="T64" fmla="*/ 0 w 118"/>
                <a:gd name="T65" fmla="*/ 1 h 218"/>
                <a:gd name="T66" fmla="*/ 0 w 118"/>
                <a:gd name="T67" fmla="*/ 1 h 218"/>
                <a:gd name="T68" fmla="*/ 0 w 118"/>
                <a:gd name="T69" fmla="*/ 1 h 218"/>
                <a:gd name="T70" fmla="*/ 0 w 118"/>
                <a:gd name="T71" fmla="*/ 1 h 218"/>
                <a:gd name="T72" fmla="*/ 0 w 118"/>
                <a:gd name="T73" fmla="*/ 1 h 218"/>
                <a:gd name="T74" fmla="*/ 0 w 118"/>
                <a:gd name="T75" fmla="*/ 1 h 218"/>
                <a:gd name="T76" fmla="*/ 0 w 118"/>
                <a:gd name="T77" fmla="*/ 1 h 218"/>
                <a:gd name="T78" fmla="*/ 0 w 118"/>
                <a:gd name="T79" fmla="*/ 1 h 218"/>
                <a:gd name="T80" fmla="*/ 0 w 118"/>
                <a:gd name="T81" fmla="*/ 1 h 218"/>
                <a:gd name="T82" fmla="*/ 0 w 118"/>
                <a:gd name="T83" fmla="*/ 1 h 218"/>
                <a:gd name="T84" fmla="*/ 0 w 118"/>
                <a:gd name="T85" fmla="*/ 0 h 21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8"/>
                <a:gd name="T130" fmla="*/ 0 h 218"/>
                <a:gd name="T131" fmla="*/ 118 w 118"/>
                <a:gd name="T132" fmla="*/ 218 h 21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8" h="218">
                  <a:moveTo>
                    <a:pt x="118" y="0"/>
                  </a:moveTo>
                  <a:lnTo>
                    <a:pt x="113" y="3"/>
                  </a:lnTo>
                  <a:lnTo>
                    <a:pt x="108" y="5"/>
                  </a:lnTo>
                  <a:lnTo>
                    <a:pt x="101" y="8"/>
                  </a:lnTo>
                  <a:lnTo>
                    <a:pt x="96" y="11"/>
                  </a:lnTo>
                  <a:lnTo>
                    <a:pt x="89" y="13"/>
                  </a:lnTo>
                  <a:lnTo>
                    <a:pt x="82" y="15"/>
                  </a:lnTo>
                  <a:lnTo>
                    <a:pt x="77" y="16"/>
                  </a:lnTo>
                  <a:lnTo>
                    <a:pt x="73" y="18"/>
                  </a:lnTo>
                  <a:lnTo>
                    <a:pt x="68" y="19"/>
                  </a:lnTo>
                  <a:lnTo>
                    <a:pt x="61" y="20"/>
                  </a:lnTo>
                  <a:lnTo>
                    <a:pt x="54" y="21"/>
                  </a:lnTo>
                  <a:lnTo>
                    <a:pt x="46" y="23"/>
                  </a:lnTo>
                  <a:lnTo>
                    <a:pt x="39" y="26"/>
                  </a:lnTo>
                  <a:lnTo>
                    <a:pt x="34" y="27"/>
                  </a:lnTo>
                  <a:lnTo>
                    <a:pt x="29" y="28"/>
                  </a:lnTo>
                  <a:lnTo>
                    <a:pt x="27" y="29"/>
                  </a:lnTo>
                  <a:lnTo>
                    <a:pt x="24" y="30"/>
                  </a:lnTo>
                  <a:lnTo>
                    <a:pt x="23" y="31"/>
                  </a:lnTo>
                  <a:lnTo>
                    <a:pt x="21" y="34"/>
                  </a:lnTo>
                  <a:lnTo>
                    <a:pt x="17" y="34"/>
                  </a:lnTo>
                  <a:lnTo>
                    <a:pt x="14" y="34"/>
                  </a:lnTo>
                  <a:lnTo>
                    <a:pt x="11" y="34"/>
                  </a:lnTo>
                  <a:lnTo>
                    <a:pt x="7" y="35"/>
                  </a:lnTo>
                  <a:lnTo>
                    <a:pt x="4" y="37"/>
                  </a:lnTo>
                  <a:lnTo>
                    <a:pt x="0" y="43"/>
                  </a:lnTo>
                  <a:lnTo>
                    <a:pt x="0" y="48"/>
                  </a:lnTo>
                  <a:lnTo>
                    <a:pt x="0" y="50"/>
                  </a:lnTo>
                  <a:lnTo>
                    <a:pt x="1" y="51"/>
                  </a:lnTo>
                  <a:lnTo>
                    <a:pt x="3" y="53"/>
                  </a:lnTo>
                  <a:lnTo>
                    <a:pt x="5" y="56"/>
                  </a:lnTo>
                  <a:lnTo>
                    <a:pt x="6" y="57"/>
                  </a:lnTo>
                  <a:lnTo>
                    <a:pt x="8" y="58"/>
                  </a:lnTo>
                  <a:lnTo>
                    <a:pt x="9" y="58"/>
                  </a:lnTo>
                  <a:lnTo>
                    <a:pt x="13" y="58"/>
                  </a:lnTo>
                  <a:lnTo>
                    <a:pt x="15" y="58"/>
                  </a:lnTo>
                  <a:lnTo>
                    <a:pt x="16" y="58"/>
                  </a:lnTo>
                  <a:lnTo>
                    <a:pt x="24" y="69"/>
                  </a:lnTo>
                  <a:lnTo>
                    <a:pt x="31" y="81"/>
                  </a:lnTo>
                  <a:lnTo>
                    <a:pt x="39" y="94"/>
                  </a:lnTo>
                  <a:lnTo>
                    <a:pt x="46" y="106"/>
                  </a:lnTo>
                  <a:lnTo>
                    <a:pt x="53" y="118"/>
                  </a:lnTo>
                  <a:lnTo>
                    <a:pt x="58" y="130"/>
                  </a:lnTo>
                  <a:lnTo>
                    <a:pt x="62" y="141"/>
                  </a:lnTo>
                  <a:lnTo>
                    <a:pt x="66" y="151"/>
                  </a:lnTo>
                  <a:lnTo>
                    <a:pt x="68" y="159"/>
                  </a:lnTo>
                  <a:lnTo>
                    <a:pt x="69" y="164"/>
                  </a:lnTo>
                  <a:lnTo>
                    <a:pt x="72" y="167"/>
                  </a:lnTo>
                  <a:lnTo>
                    <a:pt x="76" y="167"/>
                  </a:lnTo>
                  <a:lnTo>
                    <a:pt x="76" y="172"/>
                  </a:lnTo>
                  <a:lnTo>
                    <a:pt x="76" y="176"/>
                  </a:lnTo>
                  <a:lnTo>
                    <a:pt x="76" y="181"/>
                  </a:lnTo>
                  <a:lnTo>
                    <a:pt x="77" y="184"/>
                  </a:lnTo>
                  <a:lnTo>
                    <a:pt x="78" y="188"/>
                  </a:lnTo>
                  <a:lnTo>
                    <a:pt x="78" y="193"/>
                  </a:lnTo>
                  <a:lnTo>
                    <a:pt x="78" y="198"/>
                  </a:lnTo>
                  <a:lnTo>
                    <a:pt x="77" y="202"/>
                  </a:lnTo>
                  <a:lnTo>
                    <a:pt x="70" y="184"/>
                  </a:lnTo>
                  <a:lnTo>
                    <a:pt x="61" y="165"/>
                  </a:lnTo>
                  <a:lnTo>
                    <a:pt x="52" y="145"/>
                  </a:lnTo>
                  <a:lnTo>
                    <a:pt x="42" y="125"/>
                  </a:lnTo>
                  <a:lnTo>
                    <a:pt x="31" y="106"/>
                  </a:lnTo>
                  <a:lnTo>
                    <a:pt x="21" y="90"/>
                  </a:lnTo>
                  <a:lnTo>
                    <a:pt x="13" y="76"/>
                  </a:lnTo>
                  <a:lnTo>
                    <a:pt x="5" y="68"/>
                  </a:lnTo>
                  <a:lnTo>
                    <a:pt x="12" y="81"/>
                  </a:lnTo>
                  <a:lnTo>
                    <a:pt x="20" y="96"/>
                  </a:lnTo>
                  <a:lnTo>
                    <a:pt x="28" y="113"/>
                  </a:lnTo>
                  <a:lnTo>
                    <a:pt x="37" y="129"/>
                  </a:lnTo>
                  <a:lnTo>
                    <a:pt x="45" y="147"/>
                  </a:lnTo>
                  <a:lnTo>
                    <a:pt x="53" y="160"/>
                  </a:lnTo>
                  <a:lnTo>
                    <a:pt x="59" y="172"/>
                  </a:lnTo>
                  <a:lnTo>
                    <a:pt x="62" y="180"/>
                  </a:lnTo>
                  <a:lnTo>
                    <a:pt x="66" y="188"/>
                  </a:lnTo>
                  <a:lnTo>
                    <a:pt x="69" y="197"/>
                  </a:lnTo>
                  <a:lnTo>
                    <a:pt x="73" y="206"/>
                  </a:lnTo>
                  <a:lnTo>
                    <a:pt x="76" y="214"/>
                  </a:lnTo>
                  <a:lnTo>
                    <a:pt x="78" y="217"/>
                  </a:lnTo>
                  <a:lnTo>
                    <a:pt x="80" y="218"/>
                  </a:lnTo>
                  <a:lnTo>
                    <a:pt x="82" y="218"/>
                  </a:lnTo>
                  <a:lnTo>
                    <a:pt x="85" y="217"/>
                  </a:lnTo>
                  <a:lnTo>
                    <a:pt x="90" y="214"/>
                  </a:lnTo>
                  <a:lnTo>
                    <a:pt x="95" y="212"/>
                  </a:lnTo>
                  <a:lnTo>
                    <a:pt x="99" y="210"/>
                  </a:lnTo>
                  <a:lnTo>
                    <a:pt x="103" y="208"/>
                  </a:lnTo>
                  <a:lnTo>
                    <a:pt x="105" y="203"/>
                  </a:lnTo>
                  <a:lnTo>
                    <a:pt x="104" y="196"/>
                  </a:lnTo>
                  <a:lnTo>
                    <a:pt x="101" y="188"/>
                  </a:lnTo>
                  <a:lnTo>
                    <a:pt x="99" y="182"/>
                  </a:lnTo>
                  <a:lnTo>
                    <a:pt x="96" y="186"/>
                  </a:lnTo>
                  <a:lnTo>
                    <a:pt x="91" y="193"/>
                  </a:lnTo>
                  <a:lnTo>
                    <a:pt x="87" y="201"/>
                  </a:lnTo>
                  <a:lnTo>
                    <a:pt x="84" y="208"/>
                  </a:lnTo>
                  <a:lnTo>
                    <a:pt x="84" y="190"/>
                  </a:lnTo>
                  <a:lnTo>
                    <a:pt x="84" y="174"/>
                  </a:lnTo>
                  <a:lnTo>
                    <a:pt x="83" y="160"/>
                  </a:lnTo>
                  <a:lnTo>
                    <a:pt x="81" y="151"/>
                  </a:lnTo>
                  <a:lnTo>
                    <a:pt x="77" y="141"/>
                  </a:lnTo>
                  <a:lnTo>
                    <a:pt x="73" y="127"/>
                  </a:lnTo>
                  <a:lnTo>
                    <a:pt x="68" y="112"/>
                  </a:lnTo>
                  <a:lnTo>
                    <a:pt x="64" y="102"/>
                  </a:lnTo>
                  <a:lnTo>
                    <a:pt x="59" y="95"/>
                  </a:lnTo>
                  <a:lnTo>
                    <a:pt x="55" y="86"/>
                  </a:lnTo>
                  <a:lnTo>
                    <a:pt x="53" y="77"/>
                  </a:lnTo>
                  <a:lnTo>
                    <a:pt x="51" y="71"/>
                  </a:lnTo>
                  <a:lnTo>
                    <a:pt x="49" y="62"/>
                  </a:lnTo>
                  <a:lnTo>
                    <a:pt x="46" y="54"/>
                  </a:lnTo>
                  <a:lnTo>
                    <a:pt x="47" y="48"/>
                  </a:lnTo>
                  <a:lnTo>
                    <a:pt x="52" y="43"/>
                  </a:lnTo>
                  <a:lnTo>
                    <a:pt x="51" y="42"/>
                  </a:lnTo>
                  <a:lnTo>
                    <a:pt x="51" y="39"/>
                  </a:lnTo>
                  <a:lnTo>
                    <a:pt x="50" y="38"/>
                  </a:lnTo>
                  <a:lnTo>
                    <a:pt x="49" y="37"/>
                  </a:lnTo>
                  <a:lnTo>
                    <a:pt x="52" y="36"/>
                  </a:lnTo>
                  <a:lnTo>
                    <a:pt x="57" y="34"/>
                  </a:lnTo>
                  <a:lnTo>
                    <a:pt x="61" y="31"/>
                  </a:lnTo>
                  <a:lnTo>
                    <a:pt x="67" y="29"/>
                  </a:lnTo>
                  <a:lnTo>
                    <a:pt x="73" y="27"/>
                  </a:lnTo>
                  <a:lnTo>
                    <a:pt x="77" y="25"/>
                  </a:lnTo>
                  <a:lnTo>
                    <a:pt x="81" y="23"/>
                  </a:lnTo>
                  <a:lnTo>
                    <a:pt x="84" y="22"/>
                  </a:lnTo>
                  <a:lnTo>
                    <a:pt x="89" y="20"/>
                  </a:lnTo>
                  <a:lnTo>
                    <a:pt x="95" y="16"/>
                  </a:lnTo>
                  <a:lnTo>
                    <a:pt x="100" y="13"/>
                  </a:lnTo>
                  <a:lnTo>
                    <a:pt x="106" y="11"/>
                  </a:lnTo>
                  <a:lnTo>
                    <a:pt x="110" y="10"/>
                  </a:lnTo>
                  <a:lnTo>
                    <a:pt x="113" y="7"/>
                  </a:lnTo>
                  <a:lnTo>
                    <a:pt x="115" y="4"/>
                  </a:lnTo>
                  <a:lnTo>
                    <a:pt x="118" y="0"/>
                  </a:lnTo>
                  <a:close/>
                </a:path>
              </a:pathLst>
            </a:custGeom>
            <a:solidFill>
              <a:srgbClr val="336699"/>
            </a:solidFill>
            <a:ln w="9525">
              <a:solidFill>
                <a:srgbClr val="336699"/>
              </a:solidFill>
              <a:round/>
              <a:headEnd/>
              <a:tailEnd/>
            </a:ln>
          </p:spPr>
          <p:txBody>
            <a:bodyPr/>
            <a:lstStyle/>
            <a:p>
              <a:endParaRPr lang="zh-CN" altLang="en-US"/>
            </a:p>
          </p:txBody>
        </p:sp>
        <p:sp>
          <p:nvSpPr>
            <p:cNvPr id="15488" name="Freeform 271"/>
            <p:cNvSpPr>
              <a:spLocks/>
            </p:cNvSpPr>
            <p:nvPr/>
          </p:nvSpPr>
          <p:spPr bwMode="auto">
            <a:xfrm>
              <a:off x="5596" y="2819"/>
              <a:ext cx="4" cy="17"/>
            </a:xfrm>
            <a:custGeom>
              <a:avLst/>
              <a:gdLst>
                <a:gd name="T0" fmla="*/ 1 w 7"/>
                <a:gd name="T1" fmla="*/ 1 h 32"/>
                <a:gd name="T2" fmla="*/ 1 w 7"/>
                <a:gd name="T3" fmla="*/ 1 h 32"/>
                <a:gd name="T4" fmla="*/ 1 w 7"/>
                <a:gd name="T5" fmla="*/ 1 h 32"/>
                <a:gd name="T6" fmla="*/ 1 w 7"/>
                <a:gd name="T7" fmla="*/ 1 h 32"/>
                <a:gd name="T8" fmla="*/ 0 w 7"/>
                <a:gd name="T9" fmla="*/ 0 h 32"/>
                <a:gd name="T10" fmla="*/ 1 w 7"/>
                <a:gd name="T11" fmla="*/ 1 h 32"/>
                <a:gd name="T12" fmla="*/ 1 w 7"/>
                <a:gd name="T13" fmla="*/ 1 h 32"/>
                <a:gd name="T14" fmla="*/ 1 w 7"/>
                <a:gd name="T15" fmla="*/ 1 h 32"/>
                <a:gd name="T16" fmla="*/ 1 w 7"/>
                <a:gd name="T17" fmla="*/ 1 h 32"/>
                <a:gd name="T18" fmla="*/ 1 w 7"/>
                <a:gd name="T19" fmla="*/ 1 h 32"/>
                <a:gd name="T20" fmla="*/ 1 w 7"/>
                <a:gd name="T21" fmla="*/ 1 h 32"/>
                <a:gd name="T22" fmla="*/ 1 w 7"/>
                <a:gd name="T23" fmla="*/ 1 h 32"/>
                <a:gd name="T24" fmla="*/ 1 w 7"/>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32"/>
                <a:gd name="T41" fmla="*/ 7 w 7"/>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32">
                  <a:moveTo>
                    <a:pt x="7" y="15"/>
                  </a:moveTo>
                  <a:lnTo>
                    <a:pt x="6" y="11"/>
                  </a:lnTo>
                  <a:lnTo>
                    <a:pt x="5" y="7"/>
                  </a:lnTo>
                  <a:lnTo>
                    <a:pt x="3" y="3"/>
                  </a:lnTo>
                  <a:lnTo>
                    <a:pt x="0" y="0"/>
                  </a:lnTo>
                  <a:lnTo>
                    <a:pt x="2" y="8"/>
                  </a:lnTo>
                  <a:lnTo>
                    <a:pt x="2" y="17"/>
                  </a:lnTo>
                  <a:lnTo>
                    <a:pt x="3" y="26"/>
                  </a:lnTo>
                  <a:lnTo>
                    <a:pt x="3" y="32"/>
                  </a:lnTo>
                  <a:lnTo>
                    <a:pt x="4" y="28"/>
                  </a:lnTo>
                  <a:lnTo>
                    <a:pt x="6" y="23"/>
                  </a:lnTo>
                  <a:lnTo>
                    <a:pt x="7" y="18"/>
                  </a:lnTo>
                  <a:lnTo>
                    <a:pt x="7"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9" name="Freeform 272"/>
            <p:cNvSpPr>
              <a:spLocks/>
            </p:cNvSpPr>
            <p:nvPr/>
          </p:nvSpPr>
          <p:spPr bwMode="auto">
            <a:xfrm>
              <a:off x="5575" y="3008"/>
              <a:ext cx="43" cy="43"/>
            </a:xfrm>
            <a:custGeom>
              <a:avLst/>
              <a:gdLst>
                <a:gd name="T0" fmla="*/ 1 w 85"/>
                <a:gd name="T1" fmla="*/ 0 h 87"/>
                <a:gd name="T2" fmla="*/ 1 w 85"/>
                <a:gd name="T3" fmla="*/ 0 h 87"/>
                <a:gd name="T4" fmla="*/ 1 w 85"/>
                <a:gd name="T5" fmla="*/ 0 h 87"/>
                <a:gd name="T6" fmla="*/ 1 w 85"/>
                <a:gd name="T7" fmla="*/ 0 h 87"/>
                <a:gd name="T8" fmla="*/ 1 w 85"/>
                <a:gd name="T9" fmla="*/ 0 h 87"/>
                <a:gd name="T10" fmla="*/ 1 w 85"/>
                <a:gd name="T11" fmla="*/ 0 h 87"/>
                <a:gd name="T12" fmla="*/ 1 w 85"/>
                <a:gd name="T13" fmla="*/ 0 h 87"/>
                <a:gd name="T14" fmla="*/ 1 w 85"/>
                <a:gd name="T15" fmla="*/ 0 h 87"/>
                <a:gd name="T16" fmla="*/ 1 w 85"/>
                <a:gd name="T17" fmla="*/ 0 h 87"/>
                <a:gd name="T18" fmla="*/ 1 w 85"/>
                <a:gd name="T19" fmla="*/ 0 h 87"/>
                <a:gd name="T20" fmla="*/ 1 w 85"/>
                <a:gd name="T21" fmla="*/ 0 h 87"/>
                <a:gd name="T22" fmla="*/ 1 w 85"/>
                <a:gd name="T23" fmla="*/ 0 h 87"/>
                <a:gd name="T24" fmla="*/ 1 w 85"/>
                <a:gd name="T25" fmla="*/ 0 h 87"/>
                <a:gd name="T26" fmla="*/ 1 w 85"/>
                <a:gd name="T27" fmla="*/ 0 h 87"/>
                <a:gd name="T28" fmla="*/ 1 w 85"/>
                <a:gd name="T29" fmla="*/ 0 h 87"/>
                <a:gd name="T30" fmla="*/ 1 w 85"/>
                <a:gd name="T31" fmla="*/ 0 h 87"/>
                <a:gd name="T32" fmla="*/ 1 w 85"/>
                <a:gd name="T33" fmla="*/ 0 h 87"/>
                <a:gd name="T34" fmla="*/ 1 w 85"/>
                <a:gd name="T35" fmla="*/ 0 h 87"/>
                <a:gd name="T36" fmla="*/ 1 w 85"/>
                <a:gd name="T37" fmla="*/ 0 h 87"/>
                <a:gd name="T38" fmla="*/ 1 w 85"/>
                <a:gd name="T39" fmla="*/ 0 h 87"/>
                <a:gd name="T40" fmla="*/ 1 w 85"/>
                <a:gd name="T41" fmla="*/ 0 h 87"/>
                <a:gd name="T42" fmla="*/ 1 w 85"/>
                <a:gd name="T43" fmla="*/ 0 h 87"/>
                <a:gd name="T44" fmla="*/ 1 w 85"/>
                <a:gd name="T45" fmla="*/ 0 h 87"/>
                <a:gd name="T46" fmla="*/ 1 w 85"/>
                <a:gd name="T47" fmla="*/ 0 h 87"/>
                <a:gd name="T48" fmla="*/ 1 w 85"/>
                <a:gd name="T49" fmla="*/ 0 h 87"/>
                <a:gd name="T50" fmla="*/ 1 w 85"/>
                <a:gd name="T51" fmla="*/ 0 h 87"/>
                <a:gd name="T52" fmla="*/ 1 w 85"/>
                <a:gd name="T53" fmla="*/ 0 h 87"/>
                <a:gd name="T54" fmla="*/ 1 w 85"/>
                <a:gd name="T55" fmla="*/ 0 h 87"/>
                <a:gd name="T56" fmla="*/ 1 w 85"/>
                <a:gd name="T57" fmla="*/ 0 h 87"/>
                <a:gd name="T58" fmla="*/ 1 w 85"/>
                <a:gd name="T59" fmla="*/ 0 h 87"/>
                <a:gd name="T60" fmla="*/ 1 w 85"/>
                <a:gd name="T61" fmla="*/ 0 h 87"/>
                <a:gd name="T62" fmla="*/ 1 w 85"/>
                <a:gd name="T63" fmla="*/ 0 h 87"/>
                <a:gd name="T64" fmla="*/ 1 w 85"/>
                <a:gd name="T65" fmla="*/ 0 h 87"/>
                <a:gd name="T66" fmla="*/ 1 w 85"/>
                <a:gd name="T67" fmla="*/ 0 h 87"/>
                <a:gd name="T68" fmla="*/ 1 w 85"/>
                <a:gd name="T69" fmla="*/ 0 h 87"/>
                <a:gd name="T70" fmla="*/ 1 w 85"/>
                <a:gd name="T71" fmla="*/ 0 h 87"/>
                <a:gd name="T72" fmla="*/ 1 w 85"/>
                <a:gd name="T73" fmla="*/ 0 h 87"/>
                <a:gd name="T74" fmla="*/ 0 w 85"/>
                <a:gd name="T75" fmla="*/ 0 h 87"/>
                <a:gd name="T76" fmla="*/ 1 w 85"/>
                <a:gd name="T77" fmla="*/ 0 h 87"/>
                <a:gd name="T78" fmla="*/ 1 w 85"/>
                <a:gd name="T79" fmla="*/ 0 h 87"/>
                <a:gd name="T80" fmla="*/ 1 w 85"/>
                <a:gd name="T81" fmla="*/ 0 h 87"/>
                <a:gd name="T82" fmla="*/ 1 w 85"/>
                <a:gd name="T83" fmla="*/ 0 h 87"/>
                <a:gd name="T84" fmla="*/ 1 w 85"/>
                <a:gd name="T85" fmla="*/ 0 h 87"/>
                <a:gd name="T86" fmla="*/ 1 w 85"/>
                <a:gd name="T87" fmla="*/ 0 h 87"/>
                <a:gd name="T88" fmla="*/ 1 w 85"/>
                <a:gd name="T89" fmla="*/ 0 h 87"/>
                <a:gd name="T90" fmla="*/ 1 w 85"/>
                <a:gd name="T91" fmla="*/ 0 h 87"/>
                <a:gd name="T92" fmla="*/ 1 w 85"/>
                <a:gd name="T93" fmla="*/ 0 h 87"/>
                <a:gd name="T94" fmla="*/ 1 w 85"/>
                <a:gd name="T95" fmla="*/ 0 h 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5"/>
                <a:gd name="T145" fmla="*/ 0 h 87"/>
                <a:gd name="T146" fmla="*/ 85 w 85"/>
                <a:gd name="T147" fmla="*/ 87 h 8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5" h="87">
                  <a:moveTo>
                    <a:pt x="25" y="0"/>
                  </a:moveTo>
                  <a:lnTo>
                    <a:pt x="28" y="1"/>
                  </a:lnTo>
                  <a:lnTo>
                    <a:pt x="31" y="3"/>
                  </a:lnTo>
                  <a:lnTo>
                    <a:pt x="34" y="5"/>
                  </a:lnTo>
                  <a:lnTo>
                    <a:pt x="38" y="6"/>
                  </a:lnTo>
                  <a:lnTo>
                    <a:pt x="44" y="8"/>
                  </a:lnTo>
                  <a:lnTo>
                    <a:pt x="48" y="10"/>
                  </a:lnTo>
                  <a:lnTo>
                    <a:pt x="54" y="11"/>
                  </a:lnTo>
                  <a:lnTo>
                    <a:pt x="60" y="12"/>
                  </a:lnTo>
                  <a:lnTo>
                    <a:pt x="65" y="12"/>
                  </a:lnTo>
                  <a:lnTo>
                    <a:pt x="70" y="11"/>
                  </a:lnTo>
                  <a:lnTo>
                    <a:pt x="76" y="10"/>
                  </a:lnTo>
                  <a:lnTo>
                    <a:pt x="80" y="6"/>
                  </a:lnTo>
                  <a:lnTo>
                    <a:pt x="80" y="13"/>
                  </a:lnTo>
                  <a:lnTo>
                    <a:pt x="82" y="22"/>
                  </a:lnTo>
                  <a:lnTo>
                    <a:pt x="83" y="31"/>
                  </a:lnTo>
                  <a:lnTo>
                    <a:pt x="84" y="37"/>
                  </a:lnTo>
                  <a:lnTo>
                    <a:pt x="85" y="39"/>
                  </a:lnTo>
                  <a:lnTo>
                    <a:pt x="85" y="43"/>
                  </a:lnTo>
                  <a:lnTo>
                    <a:pt x="84" y="46"/>
                  </a:lnTo>
                  <a:lnTo>
                    <a:pt x="82" y="50"/>
                  </a:lnTo>
                  <a:lnTo>
                    <a:pt x="79" y="52"/>
                  </a:lnTo>
                  <a:lnTo>
                    <a:pt x="77" y="54"/>
                  </a:lnTo>
                  <a:lnTo>
                    <a:pt x="76" y="57"/>
                  </a:lnTo>
                  <a:lnTo>
                    <a:pt x="75" y="60"/>
                  </a:lnTo>
                  <a:lnTo>
                    <a:pt x="72" y="64"/>
                  </a:lnTo>
                  <a:lnTo>
                    <a:pt x="70" y="67"/>
                  </a:lnTo>
                  <a:lnTo>
                    <a:pt x="67" y="69"/>
                  </a:lnTo>
                  <a:lnTo>
                    <a:pt x="64" y="71"/>
                  </a:lnTo>
                  <a:lnTo>
                    <a:pt x="63" y="74"/>
                  </a:lnTo>
                  <a:lnTo>
                    <a:pt x="61" y="77"/>
                  </a:lnTo>
                  <a:lnTo>
                    <a:pt x="59" y="81"/>
                  </a:lnTo>
                  <a:lnTo>
                    <a:pt x="57" y="82"/>
                  </a:lnTo>
                  <a:lnTo>
                    <a:pt x="55" y="82"/>
                  </a:lnTo>
                  <a:lnTo>
                    <a:pt x="53" y="81"/>
                  </a:lnTo>
                  <a:lnTo>
                    <a:pt x="49" y="80"/>
                  </a:lnTo>
                  <a:lnTo>
                    <a:pt x="48" y="80"/>
                  </a:lnTo>
                  <a:lnTo>
                    <a:pt x="47" y="82"/>
                  </a:lnTo>
                  <a:lnTo>
                    <a:pt x="45" y="84"/>
                  </a:lnTo>
                  <a:lnTo>
                    <a:pt x="42" y="87"/>
                  </a:lnTo>
                  <a:lnTo>
                    <a:pt x="40" y="87"/>
                  </a:lnTo>
                  <a:lnTo>
                    <a:pt x="38" y="85"/>
                  </a:lnTo>
                  <a:lnTo>
                    <a:pt x="36" y="84"/>
                  </a:lnTo>
                  <a:lnTo>
                    <a:pt x="33" y="83"/>
                  </a:lnTo>
                  <a:lnTo>
                    <a:pt x="32" y="83"/>
                  </a:lnTo>
                  <a:lnTo>
                    <a:pt x="31" y="84"/>
                  </a:lnTo>
                  <a:lnTo>
                    <a:pt x="29" y="85"/>
                  </a:lnTo>
                  <a:lnTo>
                    <a:pt x="26" y="87"/>
                  </a:lnTo>
                  <a:lnTo>
                    <a:pt x="23" y="87"/>
                  </a:lnTo>
                  <a:lnTo>
                    <a:pt x="22" y="87"/>
                  </a:lnTo>
                  <a:lnTo>
                    <a:pt x="21" y="85"/>
                  </a:lnTo>
                  <a:lnTo>
                    <a:pt x="19" y="85"/>
                  </a:lnTo>
                  <a:lnTo>
                    <a:pt x="18" y="84"/>
                  </a:lnTo>
                  <a:lnTo>
                    <a:pt x="16" y="83"/>
                  </a:lnTo>
                  <a:lnTo>
                    <a:pt x="14" y="83"/>
                  </a:lnTo>
                  <a:lnTo>
                    <a:pt x="13" y="83"/>
                  </a:lnTo>
                  <a:lnTo>
                    <a:pt x="16" y="79"/>
                  </a:lnTo>
                  <a:lnTo>
                    <a:pt x="21" y="72"/>
                  </a:lnTo>
                  <a:lnTo>
                    <a:pt x="24" y="65"/>
                  </a:lnTo>
                  <a:lnTo>
                    <a:pt x="25" y="59"/>
                  </a:lnTo>
                  <a:lnTo>
                    <a:pt x="24" y="57"/>
                  </a:lnTo>
                  <a:lnTo>
                    <a:pt x="24" y="54"/>
                  </a:lnTo>
                  <a:lnTo>
                    <a:pt x="23" y="53"/>
                  </a:lnTo>
                  <a:lnTo>
                    <a:pt x="22" y="51"/>
                  </a:lnTo>
                  <a:lnTo>
                    <a:pt x="21" y="53"/>
                  </a:lnTo>
                  <a:lnTo>
                    <a:pt x="21" y="54"/>
                  </a:lnTo>
                  <a:lnTo>
                    <a:pt x="19" y="56"/>
                  </a:lnTo>
                  <a:lnTo>
                    <a:pt x="18" y="57"/>
                  </a:lnTo>
                  <a:lnTo>
                    <a:pt x="18" y="61"/>
                  </a:lnTo>
                  <a:lnTo>
                    <a:pt x="17" y="66"/>
                  </a:lnTo>
                  <a:lnTo>
                    <a:pt x="14" y="69"/>
                  </a:lnTo>
                  <a:lnTo>
                    <a:pt x="8" y="72"/>
                  </a:lnTo>
                  <a:lnTo>
                    <a:pt x="2" y="72"/>
                  </a:lnTo>
                  <a:lnTo>
                    <a:pt x="0" y="69"/>
                  </a:lnTo>
                  <a:lnTo>
                    <a:pt x="0" y="67"/>
                  </a:lnTo>
                  <a:lnTo>
                    <a:pt x="1" y="66"/>
                  </a:lnTo>
                  <a:lnTo>
                    <a:pt x="2" y="64"/>
                  </a:lnTo>
                  <a:lnTo>
                    <a:pt x="4" y="60"/>
                  </a:lnTo>
                  <a:lnTo>
                    <a:pt x="6" y="57"/>
                  </a:lnTo>
                  <a:lnTo>
                    <a:pt x="6" y="54"/>
                  </a:lnTo>
                  <a:lnTo>
                    <a:pt x="7" y="52"/>
                  </a:lnTo>
                  <a:lnTo>
                    <a:pt x="8" y="49"/>
                  </a:lnTo>
                  <a:lnTo>
                    <a:pt x="10" y="46"/>
                  </a:lnTo>
                  <a:lnTo>
                    <a:pt x="10" y="44"/>
                  </a:lnTo>
                  <a:lnTo>
                    <a:pt x="10" y="42"/>
                  </a:lnTo>
                  <a:lnTo>
                    <a:pt x="10" y="38"/>
                  </a:lnTo>
                  <a:lnTo>
                    <a:pt x="11" y="35"/>
                  </a:lnTo>
                  <a:lnTo>
                    <a:pt x="14" y="31"/>
                  </a:lnTo>
                  <a:lnTo>
                    <a:pt x="17" y="28"/>
                  </a:lnTo>
                  <a:lnTo>
                    <a:pt x="21" y="23"/>
                  </a:lnTo>
                  <a:lnTo>
                    <a:pt x="24" y="19"/>
                  </a:lnTo>
                  <a:lnTo>
                    <a:pt x="25" y="15"/>
                  </a:lnTo>
                  <a:lnTo>
                    <a:pt x="25" y="13"/>
                  </a:lnTo>
                  <a:lnTo>
                    <a:pt x="25" y="8"/>
                  </a:lnTo>
                  <a:lnTo>
                    <a:pt x="25" y="4"/>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90" name="Freeform 273"/>
            <p:cNvSpPr>
              <a:spLocks/>
            </p:cNvSpPr>
            <p:nvPr/>
          </p:nvSpPr>
          <p:spPr bwMode="auto">
            <a:xfrm>
              <a:off x="5581" y="3026"/>
              <a:ext cx="8" cy="24"/>
            </a:xfrm>
            <a:custGeom>
              <a:avLst/>
              <a:gdLst>
                <a:gd name="T0" fmla="*/ 1 w 16"/>
                <a:gd name="T1" fmla="*/ 1 h 47"/>
                <a:gd name="T2" fmla="*/ 1 w 16"/>
                <a:gd name="T3" fmla="*/ 1 h 47"/>
                <a:gd name="T4" fmla="*/ 1 w 16"/>
                <a:gd name="T5" fmla="*/ 1 h 47"/>
                <a:gd name="T6" fmla="*/ 1 w 16"/>
                <a:gd name="T7" fmla="*/ 1 h 47"/>
                <a:gd name="T8" fmla="*/ 0 w 16"/>
                <a:gd name="T9" fmla="*/ 1 h 47"/>
                <a:gd name="T10" fmla="*/ 1 w 16"/>
                <a:gd name="T11" fmla="*/ 1 h 47"/>
                <a:gd name="T12" fmla="*/ 1 w 16"/>
                <a:gd name="T13" fmla="*/ 1 h 47"/>
                <a:gd name="T14" fmla="*/ 1 w 16"/>
                <a:gd name="T15" fmla="*/ 1 h 47"/>
                <a:gd name="T16" fmla="*/ 1 w 16"/>
                <a:gd name="T17" fmla="*/ 1 h 47"/>
                <a:gd name="T18" fmla="*/ 1 w 16"/>
                <a:gd name="T19" fmla="*/ 1 h 47"/>
                <a:gd name="T20" fmla="*/ 1 w 16"/>
                <a:gd name="T21" fmla="*/ 1 h 47"/>
                <a:gd name="T22" fmla="*/ 1 w 16"/>
                <a:gd name="T23" fmla="*/ 1 h 47"/>
                <a:gd name="T24" fmla="*/ 1 w 16"/>
                <a:gd name="T25" fmla="*/ 1 h 47"/>
                <a:gd name="T26" fmla="*/ 1 w 16"/>
                <a:gd name="T27" fmla="*/ 1 h 47"/>
                <a:gd name="T28" fmla="*/ 1 w 16"/>
                <a:gd name="T29" fmla="*/ 1 h 47"/>
                <a:gd name="T30" fmla="*/ 1 w 16"/>
                <a:gd name="T31" fmla="*/ 1 h 47"/>
                <a:gd name="T32" fmla="*/ 1 w 16"/>
                <a:gd name="T33" fmla="*/ 0 h 47"/>
                <a:gd name="T34" fmla="*/ 1 w 16"/>
                <a:gd name="T35" fmla="*/ 1 h 47"/>
                <a:gd name="T36" fmla="*/ 1 w 16"/>
                <a:gd name="T37" fmla="*/ 1 h 47"/>
                <a:gd name="T38" fmla="*/ 1 w 16"/>
                <a:gd name="T39" fmla="*/ 1 h 47"/>
                <a:gd name="T40" fmla="*/ 1 w 16"/>
                <a:gd name="T41" fmla="*/ 1 h 47"/>
                <a:gd name="T42" fmla="*/ 1 w 16"/>
                <a:gd name="T43" fmla="*/ 1 h 47"/>
                <a:gd name="T44" fmla="*/ 1 w 16"/>
                <a:gd name="T45" fmla="*/ 1 h 47"/>
                <a:gd name="T46" fmla="*/ 1 w 16"/>
                <a:gd name="T47" fmla="*/ 1 h 47"/>
                <a:gd name="T48" fmla="*/ 1 w 16"/>
                <a:gd name="T49" fmla="*/ 1 h 47"/>
                <a:gd name="T50" fmla="*/ 1 w 16"/>
                <a:gd name="T51" fmla="*/ 1 h 47"/>
                <a:gd name="T52" fmla="*/ 1 w 16"/>
                <a:gd name="T53" fmla="*/ 1 h 47"/>
                <a:gd name="T54" fmla="*/ 1 w 16"/>
                <a:gd name="T55" fmla="*/ 1 h 47"/>
                <a:gd name="T56" fmla="*/ 1 w 16"/>
                <a:gd name="T57" fmla="*/ 1 h 47"/>
                <a:gd name="T58" fmla="*/ 1 w 16"/>
                <a:gd name="T59" fmla="*/ 1 h 47"/>
                <a:gd name="T60" fmla="*/ 1 w 16"/>
                <a:gd name="T61" fmla="*/ 1 h 47"/>
                <a:gd name="T62" fmla="*/ 1 w 16"/>
                <a:gd name="T63" fmla="*/ 1 h 47"/>
                <a:gd name="T64" fmla="*/ 1 w 16"/>
                <a:gd name="T65" fmla="*/ 1 h 47"/>
                <a:gd name="T66" fmla="*/ 1 w 16"/>
                <a:gd name="T67" fmla="*/ 1 h 47"/>
                <a:gd name="T68" fmla="*/ 1 w 16"/>
                <a:gd name="T69" fmla="*/ 1 h 47"/>
                <a:gd name="T70" fmla="*/ 1 w 16"/>
                <a:gd name="T71" fmla="*/ 1 h 47"/>
                <a:gd name="T72" fmla="*/ 1 w 16"/>
                <a:gd name="T73" fmla="*/ 1 h 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
                <a:gd name="T112" fmla="*/ 0 h 47"/>
                <a:gd name="T113" fmla="*/ 16 w 16"/>
                <a:gd name="T114" fmla="*/ 47 h 4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 h="47">
                  <a:moveTo>
                    <a:pt x="5" y="47"/>
                  </a:moveTo>
                  <a:lnTo>
                    <a:pt x="5" y="47"/>
                  </a:lnTo>
                  <a:lnTo>
                    <a:pt x="3" y="46"/>
                  </a:lnTo>
                  <a:lnTo>
                    <a:pt x="1" y="46"/>
                  </a:lnTo>
                  <a:lnTo>
                    <a:pt x="0" y="46"/>
                  </a:lnTo>
                  <a:lnTo>
                    <a:pt x="3" y="42"/>
                  </a:lnTo>
                  <a:lnTo>
                    <a:pt x="8" y="35"/>
                  </a:lnTo>
                  <a:lnTo>
                    <a:pt x="11" y="28"/>
                  </a:lnTo>
                  <a:lnTo>
                    <a:pt x="12" y="22"/>
                  </a:lnTo>
                  <a:lnTo>
                    <a:pt x="11" y="20"/>
                  </a:lnTo>
                  <a:lnTo>
                    <a:pt x="11" y="17"/>
                  </a:lnTo>
                  <a:lnTo>
                    <a:pt x="10" y="16"/>
                  </a:lnTo>
                  <a:lnTo>
                    <a:pt x="9" y="14"/>
                  </a:lnTo>
                  <a:lnTo>
                    <a:pt x="10" y="10"/>
                  </a:lnTo>
                  <a:lnTo>
                    <a:pt x="11" y="7"/>
                  </a:lnTo>
                  <a:lnTo>
                    <a:pt x="13" y="4"/>
                  </a:lnTo>
                  <a:lnTo>
                    <a:pt x="13" y="0"/>
                  </a:lnTo>
                  <a:lnTo>
                    <a:pt x="15" y="1"/>
                  </a:lnTo>
                  <a:lnTo>
                    <a:pt x="15" y="4"/>
                  </a:lnTo>
                  <a:lnTo>
                    <a:pt x="15" y="8"/>
                  </a:lnTo>
                  <a:lnTo>
                    <a:pt x="15" y="10"/>
                  </a:lnTo>
                  <a:lnTo>
                    <a:pt x="15" y="13"/>
                  </a:lnTo>
                  <a:lnTo>
                    <a:pt x="16" y="16"/>
                  </a:lnTo>
                  <a:lnTo>
                    <a:pt x="16" y="19"/>
                  </a:lnTo>
                  <a:lnTo>
                    <a:pt x="16" y="21"/>
                  </a:lnTo>
                  <a:lnTo>
                    <a:pt x="16" y="23"/>
                  </a:lnTo>
                  <a:lnTo>
                    <a:pt x="16" y="25"/>
                  </a:lnTo>
                  <a:lnTo>
                    <a:pt x="16" y="29"/>
                  </a:lnTo>
                  <a:lnTo>
                    <a:pt x="16" y="31"/>
                  </a:lnTo>
                  <a:lnTo>
                    <a:pt x="15" y="34"/>
                  </a:lnTo>
                  <a:lnTo>
                    <a:pt x="13" y="38"/>
                  </a:lnTo>
                  <a:lnTo>
                    <a:pt x="11" y="42"/>
                  </a:lnTo>
                  <a:lnTo>
                    <a:pt x="11" y="45"/>
                  </a:lnTo>
                  <a:lnTo>
                    <a:pt x="10" y="46"/>
                  </a:lnTo>
                  <a:lnTo>
                    <a:pt x="9" y="46"/>
                  </a:lnTo>
                  <a:lnTo>
                    <a:pt x="6" y="47"/>
                  </a:lnTo>
                  <a:lnTo>
                    <a:pt x="5" y="4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91" name="Freeform 274"/>
            <p:cNvSpPr>
              <a:spLocks/>
            </p:cNvSpPr>
            <p:nvPr/>
          </p:nvSpPr>
          <p:spPr bwMode="auto">
            <a:xfrm>
              <a:off x="5591" y="3032"/>
              <a:ext cx="25" cy="19"/>
            </a:xfrm>
            <a:custGeom>
              <a:avLst/>
              <a:gdLst>
                <a:gd name="T0" fmla="*/ 1 w 50"/>
                <a:gd name="T1" fmla="*/ 1 h 37"/>
                <a:gd name="T2" fmla="*/ 1 w 50"/>
                <a:gd name="T3" fmla="*/ 1 h 37"/>
                <a:gd name="T4" fmla="*/ 1 w 50"/>
                <a:gd name="T5" fmla="*/ 1 h 37"/>
                <a:gd name="T6" fmla="*/ 1 w 50"/>
                <a:gd name="T7" fmla="*/ 1 h 37"/>
                <a:gd name="T8" fmla="*/ 1 w 50"/>
                <a:gd name="T9" fmla="*/ 1 h 37"/>
                <a:gd name="T10" fmla="*/ 1 w 50"/>
                <a:gd name="T11" fmla="*/ 1 h 37"/>
                <a:gd name="T12" fmla="*/ 1 w 50"/>
                <a:gd name="T13" fmla="*/ 1 h 37"/>
                <a:gd name="T14" fmla="*/ 1 w 50"/>
                <a:gd name="T15" fmla="*/ 1 h 37"/>
                <a:gd name="T16" fmla="*/ 1 w 50"/>
                <a:gd name="T17" fmla="*/ 1 h 37"/>
                <a:gd name="T18" fmla="*/ 1 w 50"/>
                <a:gd name="T19" fmla="*/ 1 h 37"/>
                <a:gd name="T20" fmla="*/ 1 w 50"/>
                <a:gd name="T21" fmla="*/ 1 h 37"/>
                <a:gd name="T22" fmla="*/ 1 w 50"/>
                <a:gd name="T23" fmla="*/ 1 h 37"/>
                <a:gd name="T24" fmla="*/ 1 w 50"/>
                <a:gd name="T25" fmla="*/ 1 h 37"/>
                <a:gd name="T26" fmla="*/ 1 w 50"/>
                <a:gd name="T27" fmla="*/ 1 h 37"/>
                <a:gd name="T28" fmla="*/ 1 w 50"/>
                <a:gd name="T29" fmla="*/ 1 h 37"/>
                <a:gd name="T30" fmla="*/ 1 w 50"/>
                <a:gd name="T31" fmla="*/ 1 h 37"/>
                <a:gd name="T32" fmla="*/ 1 w 50"/>
                <a:gd name="T33" fmla="*/ 1 h 37"/>
                <a:gd name="T34" fmla="*/ 1 w 50"/>
                <a:gd name="T35" fmla="*/ 1 h 37"/>
                <a:gd name="T36" fmla="*/ 1 w 50"/>
                <a:gd name="T37" fmla="*/ 1 h 37"/>
                <a:gd name="T38" fmla="*/ 1 w 50"/>
                <a:gd name="T39" fmla="*/ 1 h 37"/>
                <a:gd name="T40" fmla="*/ 1 w 50"/>
                <a:gd name="T41" fmla="*/ 1 h 37"/>
                <a:gd name="T42" fmla="*/ 1 w 50"/>
                <a:gd name="T43" fmla="*/ 1 h 37"/>
                <a:gd name="T44" fmla="*/ 1 w 50"/>
                <a:gd name="T45" fmla="*/ 1 h 37"/>
                <a:gd name="T46" fmla="*/ 1 w 50"/>
                <a:gd name="T47" fmla="*/ 1 h 37"/>
                <a:gd name="T48" fmla="*/ 1 w 50"/>
                <a:gd name="T49" fmla="*/ 1 h 37"/>
                <a:gd name="T50" fmla="*/ 1 w 50"/>
                <a:gd name="T51" fmla="*/ 1 h 37"/>
                <a:gd name="T52" fmla="*/ 1 w 50"/>
                <a:gd name="T53" fmla="*/ 1 h 37"/>
                <a:gd name="T54" fmla="*/ 1 w 50"/>
                <a:gd name="T55" fmla="*/ 1 h 37"/>
                <a:gd name="T56" fmla="*/ 1 w 50"/>
                <a:gd name="T57" fmla="*/ 1 h 37"/>
                <a:gd name="T58" fmla="*/ 1 w 50"/>
                <a:gd name="T59" fmla="*/ 1 h 37"/>
                <a:gd name="T60" fmla="*/ 1 w 50"/>
                <a:gd name="T61" fmla="*/ 1 h 37"/>
                <a:gd name="T62" fmla="*/ 1 w 50"/>
                <a:gd name="T63" fmla="*/ 1 h 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
                <a:gd name="T97" fmla="*/ 0 h 37"/>
                <a:gd name="T98" fmla="*/ 50 w 50"/>
                <a:gd name="T99" fmla="*/ 37 h 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 h="37">
                  <a:moveTo>
                    <a:pt x="50" y="0"/>
                  </a:moveTo>
                  <a:lnTo>
                    <a:pt x="47" y="2"/>
                  </a:lnTo>
                  <a:lnTo>
                    <a:pt x="45" y="4"/>
                  </a:lnTo>
                  <a:lnTo>
                    <a:pt x="44" y="7"/>
                  </a:lnTo>
                  <a:lnTo>
                    <a:pt x="43" y="10"/>
                  </a:lnTo>
                  <a:lnTo>
                    <a:pt x="40" y="14"/>
                  </a:lnTo>
                  <a:lnTo>
                    <a:pt x="38" y="17"/>
                  </a:lnTo>
                  <a:lnTo>
                    <a:pt x="35" y="19"/>
                  </a:lnTo>
                  <a:lnTo>
                    <a:pt x="32" y="21"/>
                  </a:lnTo>
                  <a:lnTo>
                    <a:pt x="31" y="24"/>
                  </a:lnTo>
                  <a:lnTo>
                    <a:pt x="29" y="27"/>
                  </a:lnTo>
                  <a:lnTo>
                    <a:pt x="27" y="31"/>
                  </a:lnTo>
                  <a:lnTo>
                    <a:pt x="25" y="32"/>
                  </a:lnTo>
                  <a:lnTo>
                    <a:pt x="23" y="32"/>
                  </a:lnTo>
                  <a:lnTo>
                    <a:pt x="21" y="31"/>
                  </a:lnTo>
                  <a:lnTo>
                    <a:pt x="17" y="30"/>
                  </a:lnTo>
                  <a:lnTo>
                    <a:pt x="16" y="30"/>
                  </a:lnTo>
                  <a:lnTo>
                    <a:pt x="15" y="32"/>
                  </a:lnTo>
                  <a:lnTo>
                    <a:pt x="13" y="34"/>
                  </a:lnTo>
                  <a:lnTo>
                    <a:pt x="10" y="37"/>
                  </a:lnTo>
                  <a:lnTo>
                    <a:pt x="8" y="37"/>
                  </a:lnTo>
                  <a:lnTo>
                    <a:pt x="6" y="35"/>
                  </a:lnTo>
                  <a:lnTo>
                    <a:pt x="4" y="34"/>
                  </a:lnTo>
                  <a:lnTo>
                    <a:pt x="1" y="33"/>
                  </a:lnTo>
                  <a:lnTo>
                    <a:pt x="0" y="33"/>
                  </a:lnTo>
                  <a:lnTo>
                    <a:pt x="1" y="30"/>
                  </a:lnTo>
                  <a:lnTo>
                    <a:pt x="4" y="26"/>
                  </a:lnTo>
                  <a:lnTo>
                    <a:pt x="5" y="23"/>
                  </a:lnTo>
                  <a:lnTo>
                    <a:pt x="6" y="21"/>
                  </a:lnTo>
                  <a:lnTo>
                    <a:pt x="7" y="18"/>
                  </a:lnTo>
                  <a:lnTo>
                    <a:pt x="8" y="16"/>
                  </a:lnTo>
                  <a:lnTo>
                    <a:pt x="9" y="14"/>
                  </a:lnTo>
                  <a:lnTo>
                    <a:pt x="9" y="11"/>
                  </a:lnTo>
                  <a:lnTo>
                    <a:pt x="10" y="11"/>
                  </a:lnTo>
                  <a:lnTo>
                    <a:pt x="13" y="10"/>
                  </a:lnTo>
                  <a:lnTo>
                    <a:pt x="14" y="10"/>
                  </a:lnTo>
                  <a:lnTo>
                    <a:pt x="15" y="10"/>
                  </a:lnTo>
                  <a:lnTo>
                    <a:pt x="15" y="8"/>
                  </a:lnTo>
                  <a:lnTo>
                    <a:pt x="16" y="7"/>
                  </a:lnTo>
                  <a:lnTo>
                    <a:pt x="19" y="7"/>
                  </a:lnTo>
                  <a:lnTo>
                    <a:pt x="20" y="7"/>
                  </a:lnTo>
                  <a:lnTo>
                    <a:pt x="21" y="7"/>
                  </a:lnTo>
                  <a:lnTo>
                    <a:pt x="21" y="8"/>
                  </a:lnTo>
                  <a:lnTo>
                    <a:pt x="21" y="9"/>
                  </a:lnTo>
                  <a:lnTo>
                    <a:pt x="21" y="10"/>
                  </a:lnTo>
                  <a:lnTo>
                    <a:pt x="23" y="10"/>
                  </a:lnTo>
                  <a:lnTo>
                    <a:pt x="25" y="11"/>
                  </a:lnTo>
                  <a:lnTo>
                    <a:pt x="29" y="11"/>
                  </a:lnTo>
                  <a:lnTo>
                    <a:pt x="30" y="11"/>
                  </a:lnTo>
                  <a:lnTo>
                    <a:pt x="31" y="10"/>
                  </a:lnTo>
                  <a:lnTo>
                    <a:pt x="31" y="9"/>
                  </a:lnTo>
                  <a:lnTo>
                    <a:pt x="31" y="8"/>
                  </a:lnTo>
                  <a:lnTo>
                    <a:pt x="32" y="7"/>
                  </a:lnTo>
                  <a:lnTo>
                    <a:pt x="35" y="7"/>
                  </a:lnTo>
                  <a:lnTo>
                    <a:pt x="36" y="7"/>
                  </a:lnTo>
                  <a:lnTo>
                    <a:pt x="37" y="7"/>
                  </a:lnTo>
                  <a:lnTo>
                    <a:pt x="37" y="8"/>
                  </a:lnTo>
                  <a:lnTo>
                    <a:pt x="39" y="8"/>
                  </a:lnTo>
                  <a:lnTo>
                    <a:pt x="40" y="8"/>
                  </a:lnTo>
                  <a:lnTo>
                    <a:pt x="42" y="7"/>
                  </a:lnTo>
                  <a:lnTo>
                    <a:pt x="43" y="6"/>
                  </a:lnTo>
                  <a:lnTo>
                    <a:pt x="45" y="3"/>
                  </a:lnTo>
                  <a:lnTo>
                    <a:pt x="47" y="1"/>
                  </a:lnTo>
                  <a:lnTo>
                    <a:pt x="5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92" name="Freeform 275"/>
            <p:cNvSpPr>
              <a:spLocks/>
            </p:cNvSpPr>
            <p:nvPr/>
          </p:nvSpPr>
          <p:spPr bwMode="auto">
            <a:xfrm>
              <a:off x="5594" y="3011"/>
              <a:ext cx="23" cy="15"/>
            </a:xfrm>
            <a:custGeom>
              <a:avLst/>
              <a:gdLst>
                <a:gd name="T0" fmla="*/ 1 w 46"/>
                <a:gd name="T1" fmla="*/ 0 h 31"/>
                <a:gd name="T2" fmla="*/ 1 w 46"/>
                <a:gd name="T3" fmla="*/ 0 h 31"/>
                <a:gd name="T4" fmla="*/ 1 w 46"/>
                <a:gd name="T5" fmla="*/ 0 h 31"/>
                <a:gd name="T6" fmla="*/ 1 w 46"/>
                <a:gd name="T7" fmla="*/ 0 h 31"/>
                <a:gd name="T8" fmla="*/ 1 w 46"/>
                <a:gd name="T9" fmla="*/ 0 h 31"/>
                <a:gd name="T10" fmla="*/ 1 w 46"/>
                <a:gd name="T11" fmla="*/ 0 h 31"/>
                <a:gd name="T12" fmla="*/ 1 w 46"/>
                <a:gd name="T13" fmla="*/ 0 h 31"/>
                <a:gd name="T14" fmla="*/ 1 w 46"/>
                <a:gd name="T15" fmla="*/ 0 h 31"/>
                <a:gd name="T16" fmla="*/ 1 w 46"/>
                <a:gd name="T17" fmla="*/ 0 h 31"/>
                <a:gd name="T18" fmla="*/ 1 w 46"/>
                <a:gd name="T19" fmla="*/ 0 h 31"/>
                <a:gd name="T20" fmla="*/ 1 w 46"/>
                <a:gd name="T21" fmla="*/ 0 h 31"/>
                <a:gd name="T22" fmla="*/ 1 w 46"/>
                <a:gd name="T23" fmla="*/ 0 h 31"/>
                <a:gd name="T24" fmla="*/ 0 w 46"/>
                <a:gd name="T25" fmla="*/ 0 h 31"/>
                <a:gd name="T26" fmla="*/ 1 w 46"/>
                <a:gd name="T27" fmla="*/ 0 h 31"/>
                <a:gd name="T28" fmla="*/ 1 w 46"/>
                <a:gd name="T29" fmla="*/ 0 h 31"/>
                <a:gd name="T30" fmla="*/ 1 w 46"/>
                <a:gd name="T31" fmla="*/ 0 h 31"/>
                <a:gd name="T32" fmla="*/ 1 w 46"/>
                <a:gd name="T33" fmla="*/ 0 h 31"/>
                <a:gd name="T34" fmla="*/ 1 w 46"/>
                <a:gd name="T35" fmla="*/ 0 h 31"/>
                <a:gd name="T36" fmla="*/ 1 w 46"/>
                <a:gd name="T37" fmla="*/ 0 h 31"/>
                <a:gd name="T38" fmla="*/ 1 w 46"/>
                <a:gd name="T39" fmla="*/ 0 h 31"/>
                <a:gd name="T40" fmla="*/ 1 w 46"/>
                <a:gd name="T41" fmla="*/ 0 h 31"/>
                <a:gd name="T42" fmla="*/ 1 w 46"/>
                <a:gd name="T43" fmla="*/ 0 h 31"/>
                <a:gd name="T44" fmla="*/ 1 w 46"/>
                <a:gd name="T45" fmla="*/ 0 h 31"/>
                <a:gd name="T46" fmla="*/ 1 w 46"/>
                <a:gd name="T47" fmla="*/ 0 h 31"/>
                <a:gd name="T48" fmla="*/ 1 w 46"/>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31"/>
                <a:gd name="T77" fmla="*/ 46 w 46"/>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31">
                  <a:moveTo>
                    <a:pt x="46" y="31"/>
                  </a:moveTo>
                  <a:lnTo>
                    <a:pt x="45" y="25"/>
                  </a:lnTo>
                  <a:lnTo>
                    <a:pt x="44" y="16"/>
                  </a:lnTo>
                  <a:lnTo>
                    <a:pt x="42" y="7"/>
                  </a:lnTo>
                  <a:lnTo>
                    <a:pt x="42" y="0"/>
                  </a:lnTo>
                  <a:lnTo>
                    <a:pt x="38" y="4"/>
                  </a:lnTo>
                  <a:lnTo>
                    <a:pt x="32" y="5"/>
                  </a:lnTo>
                  <a:lnTo>
                    <a:pt x="27" y="6"/>
                  </a:lnTo>
                  <a:lnTo>
                    <a:pt x="22" y="6"/>
                  </a:lnTo>
                  <a:lnTo>
                    <a:pt x="16" y="5"/>
                  </a:lnTo>
                  <a:lnTo>
                    <a:pt x="10" y="4"/>
                  </a:lnTo>
                  <a:lnTo>
                    <a:pt x="6" y="2"/>
                  </a:lnTo>
                  <a:lnTo>
                    <a:pt x="0" y="0"/>
                  </a:lnTo>
                  <a:lnTo>
                    <a:pt x="3" y="2"/>
                  </a:lnTo>
                  <a:lnTo>
                    <a:pt x="7" y="5"/>
                  </a:lnTo>
                  <a:lnTo>
                    <a:pt x="10" y="7"/>
                  </a:lnTo>
                  <a:lnTo>
                    <a:pt x="15" y="9"/>
                  </a:lnTo>
                  <a:lnTo>
                    <a:pt x="19" y="12"/>
                  </a:lnTo>
                  <a:lnTo>
                    <a:pt x="24" y="13"/>
                  </a:lnTo>
                  <a:lnTo>
                    <a:pt x="30" y="13"/>
                  </a:lnTo>
                  <a:lnTo>
                    <a:pt x="36" y="13"/>
                  </a:lnTo>
                  <a:lnTo>
                    <a:pt x="38" y="16"/>
                  </a:lnTo>
                  <a:lnTo>
                    <a:pt x="41" y="21"/>
                  </a:lnTo>
                  <a:lnTo>
                    <a:pt x="44" y="25"/>
                  </a:lnTo>
                  <a:lnTo>
                    <a:pt x="46" y="3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93" name="Freeform 276"/>
            <p:cNvSpPr>
              <a:spLocks/>
            </p:cNvSpPr>
            <p:nvPr/>
          </p:nvSpPr>
          <p:spPr bwMode="auto">
            <a:xfrm>
              <a:off x="5569" y="2777"/>
              <a:ext cx="53" cy="236"/>
            </a:xfrm>
            <a:custGeom>
              <a:avLst/>
              <a:gdLst>
                <a:gd name="T0" fmla="*/ 0 w 107"/>
                <a:gd name="T1" fmla="*/ 0 h 473"/>
                <a:gd name="T2" fmla="*/ 0 w 107"/>
                <a:gd name="T3" fmla="*/ 0 h 473"/>
                <a:gd name="T4" fmla="*/ 0 w 107"/>
                <a:gd name="T5" fmla="*/ 0 h 473"/>
                <a:gd name="T6" fmla="*/ 0 w 107"/>
                <a:gd name="T7" fmla="*/ 0 h 473"/>
                <a:gd name="T8" fmla="*/ 0 w 107"/>
                <a:gd name="T9" fmla="*/ 0 h 473"/>
                <a:gd name="T10" fmla="*/ 0 w 107"/>
                <a:gd name="T11" fmla="*/ 0 h 473"/>
                <a:gd name="T12" fmla="*/ 0 w 107"/>
                <a:gd name="T13" fmla="*/ 0 h 473"/>
                <a:gd name="T14" fmla="*/ 0 w 107"/>
                <a:gd name="T15" fmla="*/ 0 h 473"/>
                <a:gd name="T16" fmla="*/ 0 w 107"/>
                <a:gd name="T17" fmla="*/ 0 h 473"/>
                <a:gd name="T18" fmla="*/ 0 w 107"/>
                <a:gd name="T19" fmla="*/ 0 h 473"/>
                <a:gd name="T20" fmla="*/ 0 w 107"/>
                <a:gd name="T21" fmla="*/ 0 h 473"/>
                <a:gd name="T22" fmla="*/ 0 w 107"/>
                <a:gd name="T23" fmla="*/ 0 h 473"/>
                <a:gd name="T24" fmla="*/ 0 w 107"/>
                <a:gd name="T25" fmla="*/ 0 h 473"/>
                <a:gd name="T26" fmla="*/ 0 w 107"/>
                <a:gd name="T27" fmla="*/ 0 h 473"/>
                <a:gd name="T28" fmla="*/ 0 w 107"/>
                <a:gd name="T29" fmla="*/ 0 h 473"/>
                <a:gd name="T30" fmla="*/ 0 w 107"/>
                <a:gd name="T31" fmla="*/ 0 h 473"/>
                <a:gd name="T32" fmla="*/ 0 w 107"/>
                <a:gd name="T33" fmla="*/ 0 h 473"/>
                <a:gd name="T34" fmla="*/ 0 w 107"/>
                <a:gd name="T35" fmla="*/ 0 h 473"/>
                <a:gd name="T36" fmla="*/ 0 w 107"/>
                <a:gd name="T37" fmla="*/ 0 h 473"/>
                <a:gd name="T38" fmla="*/ 0 w 107"/>
                <a:gd name="T39" fmla="*/ 0 h 473"/>
                <a:gd name="T40" fmla="*/ 0 w 107"/>
                <a:gd name="T41" fmla="*/ 0 h 473"/>
                <a:gd name="T42" fmla="*/ 0 w 107"/>
                <a:gd name="T43" fmla="*/ 0 h 473"/>
                <a:gd name="T44" fmla="*/ 0 w 107"/>
                <a:gd name="T45" fmla="*/ 0 h 473"/>
                <a:gd name="T46" fmla="*/ 0 w 107"/>
                <a:gd name="T47" fmla="*/ 0 h 473"/>
                <a:gd name="T48" fmla="*/ 0 w 107"/>
                <a:gd name="T49" fmla="*/ 0 h 473"/>
                <a:gd name="T50" fmla="*/ 0 w 107"/>
                <a:gd name="T51" fmla="*/ 0 h 473"/>
                <a:gd name="T52" fmla="*/ 0 w 107"/>
                <a:gd name="T53" fmla="*/ 0 h 473"/>
                <a:gd name="T54" fmla="*/ 0 w 107"/>
                <a:gd name="T55" fmla="*/ 0 h 473"/>
                <a:gd name="T56" fmla="*/ 0 w 107"/>
                <a:gd name="T57" fmla="*/ 0 h 473"/>
                <a:gd name="T58" fmla="*/ 0 w 107"/>
                <a:gd name="T59" fmla="*/ 0 h 473"/>
                <a:gd name="T60" fmla="*/ 0 w 107"/>
                <a:gd name="T61" fmla="*/ 0 h 473"/>
                <a:gd name="T62" fmla="*/ 0 w 107"/>
                <a:gd name="T63" fmla="*/ 0 h 473"/>
                <a:gd name="T64" fmla="*/ 0 w 107"/>
                <a:gd name="T65" fmla="*/ 0 h 473"/>
                <a:gd name="T66" fmla="*/ 0 w 107"/>
                <a:gd name="T67" fmla="*/ 0 h 473"/>
                <a:gd name="T68" fmla="*/ 0 w 107"/>
                <a:gd name="T69" fmla="*/ 0 h 473"/>
                <a:gd name="T70" fmla="*/ 0 w 107"/>
                <a:gd name="T71" fmla="*/ 0 h 473"/>
                <a:gd name="T72" fmla="*/ 0 w 107"/>
                <a:gd name="T73" fmla="*/ 0 h 473"/>
                <a:gd name="T74" fmla="*/ 0 w 107"/>
                <a:gd name="T75" fmla="*/ 0 h 473"/>
                <a:gd name="T76" fmla="*/ 0 w 107"/>
                <a:gd name="T77" fmla="*/ 0 h 473"/>
                <a:gd name="T78" fmla="*/ 0 w 107"/>
                <a:gd name="T79" fmla="*/ 0 h 473"/>
                <a:gd name="T80" fmla="*/ 0 w 107"/>
                <a:gd name="T81" fmla="*/ 0 h 473"/>
                <a:gd name="T82" fmla="*/ 0 w 107"/>
                <a:gd name="T83" fmla="*/ 0 h 473"/>
                <a:gd name="T84" fmla="*/ 0 w 107"/>
                <a:gd name="T85" fmla="*/ 0 h 473"/>
                <a:gd name="T86" fmla="*/ 0 w 107"/>
                <a:gd name="T87" fmla="*/ 0 h 473"/>
                <a:gd name="T88" fmla="*/ 0 w 107"/>
                <a:gd name="T89" fmla="*/ 0 h 473"/>
                <a:gd name="T90" fmla="*/ 0 w 107"/>
                <a:gd name="T91" fmla="*/ 0 h 4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7"/>
                <a:gd name="T139" fmla="*/ 0 h 473"/>
                <a:gd name="T140" fmla="*/ 107 w 107"/>
                <a:gd name="T141" fmla="*/ 473 h 4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7" h="473">
                  <a:moveTo>
                    <a:pt x="35" y="0"/>
                  </a:moveTo>
                  <a:lnTo>
                    <a:pt x="32" y="16"/>
                  </a:lnTo>
                  <a:lnTo>
                    <a:pt x="28" y="47"/>
                  </a:lnTo>
                  <a:lnTo>
                    <a:pt x="22" y="86"/>
                  </a:lnTo>
                  <a:lnTo>
                    <a:pt x="16" y="131"/>
                  </a:lnTo>
                  <a:lnTo>
                    <a:pt x="9" y="176"/>
                  </a:lnTo>
                  <a:lnTo>
                    <a:pt x="5" y="217"/>
                  </a:lnTo>
                  <a:lnTo>
                    <a:pt x="1" y="250"/>
                  </a:lnTo>
                  <a:lnTo>
                    <a:pt x="0" y="269"/>
                  </a:lnTo>
                  <a:lnTo>
                    <a:pt x="3" y="290"/>
                  </a:lnTo>
                  <a:lnTo>
                    <a:pt x="6" y="308"/>
                  </a:lnTo>
                  <a:lnTo>
                    <a:pt x="9" y="323"/>
                  </a:lnTo>
                  <a:lnTo>
                    <a:pt x="14" y="336"/>
                  </a:lnTo>
                  <a:lnTo>
                    <a:pt x="19" y="349"/>
                  </a:lnTo>
                  <a:lnTo>
                    <a:pt x="22" y="360"/>
                  </a:lnTo>
                  <a:lnTo>
                    <a:pt x="23" y="373"/>
                  </a:lnTo>
                  <a:lnTo>
                    <a:pt x="24" y="384"/>
                  </a:lnTo>
                  <a:lnTo>
                    <a:pt x="24" y="399"/>
                  </a:lnTo>
                  <a:lnTo>
                    <a:pt x="24" y="420"/>
                  </a:lnTo>
                  <a:lnTo>
                    <a:pt x="24" y="439"/>
                  </a:lnTo>
                  <a:lnTo>
                    <a:pt x="24" y="452"/>
                  </a:lnTo>
                  <a:lnTo>
                    <a:pt x="27" y="454"/>
                  </a:lnTo>
                  <a:lnTo>
                    <a:pt x="30" y="457"/>
                  </a:lnTo>
                  <a:lnTo>
                    <a:pt x="34" y="459"/>
                  </a:lnTo>
                  <a:lnTo>
                    <a:pt x="38" y="461"/>
                  </a:lnTo>
                  <a:lnTo>
                    <a:pt x="45" y="465"/>
                  </a:lnTo>
                  <a:lnTo>
                    <a:pt x="51" y="467"/>
                  </a:lnTo>
                  <a:lnTo>
                    <a:pt x="59" y="469"/>
                  </a:lnTo>
                  <a:lnTo>
                    <a:pt x="66" y="472"/>
                  </a:lnTo>
                  <a:lnTo>
                    <a:pt x="73" y="473"/>
                  </a:lnTo>
                  <a:lnTo>
                    <a:pt x="81" y="472"/>
                  </a:lnTo>
                  <a:lnTo>
                    <a:pt x="87" y="471"/>
                  </a:lnTo>
                  <a:lnTo>
                    <a:pt x="93" y="467"/>
                  </a:lnTo>
                  <a:lnTo>
                    <a:pt x="96" y="466"/>
                  </a:lnTo>
                  <a:lnTo>
                    <a:pt x="97" y="464"/>
                  </a:lnTo>
                  <a:lnTo>
                    <a:pt x="99" y="462"/>
                  </a:lnTo>
                  <a:lnTo>
                    <a:pt x="100" y="460"/>
                  </a:lnTo>
                  <a:lnTo>
                    <a:pt x="102" y="454"/>
                  </a:lnTo>
                  <a:lnTo>
                    <a:pt x="102" y="447"/>
                  </a:lnTo>
                  <a:lnTo>
                    <a:pt x="102" y="441"/>
                  </a:lnTo>
                  <a:lnTo>
                    <a:pt x="102" y="436"/>
                  </a:lnTo>
                  <a:lnTo>
                    <a:pt x="104" y="438"/>
                  </a:lnTo>
                  <a:lnTo>
                    <a:pt x="106" y="434"/>
                  </a:lnTo>
                  <a:lnTo>
                    <a:pt x="106" y="427"/>
                  </a:lnTo>
                  <a:lnTo>
                    <a:pt x="103" y="423"/>
                  </a:lnTo>
                  <a:lnTo>
                    <a:pt x="103" y="422"/>
                  </a:lnTo>
                  <a:lnTo>
                    <a:pt x="103" y="420"/>
                  </a:lnTo>
                  <a:lnTo>
                    <a:pt x="103" y="419"/>
                  </a:lnTo>
                  <a:lnTo>
                    <a:pt x="103" y="416"/>
                  </a:lnTo>
                  <a:lnTo>
                    <a:pt x="104" y="416"/>
                  </a:lnTo>
                  <a:lnTo>
                    <a:pt x="106" y="416"/>
                  </a:lnTo>
                  <a:lnTo>
                    <a:pt x="107" y="416"/>
                  </a:lnTo>
                  <a:lnTo>
                    <a:pt x="107" y="415"/>
                  </a:lnTo>
                  <a:lnTo>
                    <a:pt x="107" y="414"/>
                  </a:lnTo>
                  <a:lnTo>
                    <a:pt x="107" y="411"/>
                  </a:lnTo>
                  <a:lnTo>
                    <a:pt x="107" y="408"/>
                  </a:lnTo>
                  <a:lnTo>
                    <a:pt x="107" y="407"/>
                  </a:lnTo>
                  <a:lnTo>
                    <a:pt x="106" y="407"/>
                  </a:lnTo>
                  <a:lnTo>
                    <a:pt x="105" y="407"/>
                  </a:lnTo>
                  <a:lnTo>
                    <a:pt x="104" y="407"/>
                  </a:lnTo>
                  <a:lnTo>
                    <a:pt x="103" y="408"/>
                  </a:lnTo>
                  <a:lnTo>
                    <a:pt x="103" y="398"/>
                  </a:lnTo>
                  <a:lnTo>
                    <a:pt x="105" y="383"/>
                  </a:lnTo>
                  <a:lnTo>
                    <a:pt x="106" y="369"/>
                  </a:lnTo>
                  <a:lnTo>
                    <a:pt x="106" y="359"/>
                  </a:lnTo>
                  <a:lnTo>
                    <a:pt x="105" y="346"/>
                  </a:lnTo>
                  <a:lnTo>
                    <a:pt x="103" y="329"/>
                  </a:lnTo>
                  <a:lnTo>
                    <a:pt x="99" y="309"/>
                  </a:lnTo>
                  <a:lnTo>
                    <a:pt x="96" y="292"/>
                  </a:lnTo>
                  <a:lnTo>
                    <a:pt x="91" y="271"/>
                  </a:lnTo>
                  <a:lnTo>
                    <a:pt x="87" y="244"/>
                  </a:lnTo>
                  <a:lnTo>
                    <a:pt x="81" y="218"/>
                  </a:lnTo>
                  <a:lnTo>
                    <a:pt x="77" y="203"/>
                  </a:lnTo>
                  <a:lnTo>
                    <a:pt x="77" y="185"/>
                  </a:lnTo>
                  <a:lnTo>
                    <a:pt x="75" y="163"/>
                  </a:lnTo>
                  <a:lnTo>
                    <a:pt x="73" y="144"/>
                  </a:lnTo>
                  <a:lnTo>
                    <a:pt x="69" y="132"/>
                  </a:lnTo>
                  <a:lnTo>
                    <a:pt x="67" y="124"/>
                  </a:lnTo>
                  <a:lnTo>
                    <a:pt x="65" y="115"/>
                  </a:lnTo>
                  <a:lnTo>
                    <a:pt x="64" y="106"/>
                  </a:lnTo>
                  <a:lnTo>
                    <a:pt x="62" y="100"/>
                  </a:lnTo>
                  <a:lnTo>
                    <a:pt x="61" y="96"/>
                  </a:lnTo>
                  <a:lnTo>
                    <a:pt x="60" y="92"/>
                  </a:lnTo>
                  <a:lnTo>
                    <a:pt x="58" y="88"/>
                  </a:lnTo>
                  <a:lnTo>
                    <a:pt x="55" y="85"/>
                  </a:lnTo>
                  <a:lnTo>
                    <a:pt x="53" y="68"/>
                  </a:lnTo>
                  <a:lnTo>
                    <a:pt x="50" y="49"/>
                  </a:lnTo>
                  <a:lnTo>
                    <a:pt x="45" y="33"/>
                  </a:lnTo>
                  <a:lnTo>
                    <a:pt x="42" y="24"/>
                  </a:lnTo>
                  <a:lnTo>
                    <a:pt x="41" y="19"/>
                  </a:lnTo>
                  <a:lnTo>
                    <a:pt x="41" y="12"/>
                  </a:lnTo>
                  <a:lnTo>
                    <a:pt x="38" y="7"/>
                  </a:lnTo>
                  <a:lnTo>
                    <a:pt x="3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5" name="Rectangle 146"/>
          <p:cNvSpPr>
            <a:spLocks noChangeArrowheads="1"/>
          </p:cNvSpPr>
          <p:nvPr/>
        </p:nvSpPr>
        <p:spPr bwMode="auto">
          <a:xfrm>
            <a:off x="1116013" y="1125538"/>
            <a:ext cx="683736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nchorCtr="1"/>
          <a:lstStyle/>
          <a:p>
            <a:pPr algn="ctr" eaLnBrk="1" hangingPunct="1">
              <a:defRPr/>
            </a:pPr>
            <a:r>
              <a:rPr kumimoji="1" lang="en-US" altLang="zh-CN" sz="4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5 </a:t>
            </a:r>
            <a:r>
              <a:rPr kumimoji="1" lang="zh-CN" altLang="en-US" sz="4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总供给</a:t>
            </a:r>
            <a:r>
              <a:rPr kumimoji="1" lang="en-US" altLang="zh-CN" sz="4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a:t>
            </a:r>
            <a:r>
              <a:rPr kumimoji="1" lang="zh-CN" altLang="en-US" sz="4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总需求分析</a:t>
            </a:r>
          </a:p>
        </p:txBody>
      </p:sp>
      <p:sp>
        <p:nvSpPr>
          <p:cNvPr id="15365" name="Comment 147">
            <a:hlinkClick r:id="rId2" action="ppaction://hlinksldjump"/>
          </p:cNvPr>
          <p:cNvSpPr>
            <a:spLocks noChangeArrowheads="1"/>
          </p:cNvSpPr>
          <p:nvPr/>
        </p:nvSpPr>
        <p:spPr bwMode="auto">
          <a:xfrm>
            <a:off x="2123728" y="2348880"/>
            <a:ext cx="5364162" cy="2663825"/>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160000"/>
              </a:lnSpc>
            </a:pPr>
            <a:r>
              <a:rPr lang="en-US" altLang="zh-CN" sz="3600" dirty="0">
                <a:solidFill>
                  <a:srgbClr val="336699"/>
                </a:solidFill>
                <a:latin typeface="微软雅黑" panose="020B0503020204020204" pitchFamily="34" charset="-122"/>
                <a:ea typeface="微软雅黑" panose="020B0503020204020204" pitchFamily="34" charset="-122"/>
              </a:rPr>
              <a:t>5.1 </a:t>
            </a:r>
            <a:r>
              <a:rPr lang="zh-CN" altLang="en-US" sz="3600" dirty="0">
                <a:solidFill>
                  <a:srgbClr val="336699"/>
                </a:solidFill>
                <a:latin typeface="微软雅黑" panose="020B0503020204020204" pitchFamily="34" charset="-122"/>
                <a:ea typeface="微软雅黑" panose="020B0503020204020204" pitchFamily="34" charset="-122"/>
              </a:rPr>
              <a:t>总需求与</a:t>
            </a:r>
            <a:r>
              <a:rPr lang="en-US" altLang="zh-CN" sz="3600" dirty="0">
                <a:solidFill>
                  <a:srgbClr val="336699"/>
                </a:solidFill>
                <a:latin typeface="微软雅黑" panose="020B0503020204020204" pitchFamily="34" charset="-122"/>
                <a:ea typeface="微软雅黑" panose="020B0503020204020204" pitchFamily="34" charset="-122"/>
              </a:rPr>
              <a:t>AD</a:t>
            </a:r>
            <a:r>
              <a:rPr lang="zh-CN" altLang="en-US" sz="3600" dirty="0">
                <a:solidFill>
                  <a:srgbClr val="336699"/>
                </a:solidFill>
                <a:latin typeface="微软雅黑" panose="020B0503020204020204" pitchFamily="34" charset="-122"/>
                <a:ea typeface="微软雅黑" panose="020B0503020204020204" pitchFamily="34" charset="-122"/>
              </a:rPr>
              <a:t>曲线</a:t>
            </a:r>
          </a:p>
          <a:p>
            <a:pPr>
              <a:lnSpc>
                <a:spcPct val="160000"/>
              </a:lnSpc>
            </a:pPr>
            <a:r>
              <a:rPr lang="en-US" altLang="zh-CN" sz="3600" dirty="0">
                <a:solidFill>
                  <a:srgbClr val="336699"/>
                </a:solidFill>
                <a:latin typeface="微软雅黑" panose="020B0503020204020204" pitchFamily="34" charset="-122"/>
                <a:ea typeface="微软雅黑" panose="020B0503020204020204" pitchFamily="34" charset="-122"/>
              </a:rPr>
              <a:t>5.2 </a:t>
            </a:r>
            <a:r>
              <a:rPr lang="zh-CN" altLang="en-US" sz="3600" dirty="0">
                <a:solidFill>
                  <a:srgbClr val="336699"/>
                </a:solidFill>
                <a:latin typeface="微软雅黑" panose="020B0503020204020204" pitchFamily="34" charset="-122"/>
                <a:ea typeface="微软雅黑" panose="020B0503020204020204" pitchFamily="34" charset="-122"/>
              </a:rPr>
              <a:t>总供给与</a:t>
            </a:r>
            <a:r>
              <a:rPr lang="en-US" altLang="zh-CN" sz="3600" dirty="0">
                <a:solidFill>
                  <a:srgbClr val="336699"/>
                </a:solidFill>
                <a:latin typeface="微软雅黑" panose="020B0503020204020204" pitchFamily="34" charset="-122"/>
                <a:ea typeface="微软雅黑" panose="020B0503020204020204" pitchFamily="34" charset="-122"/>
              </a:rPr>
              <a:t>AS</a:t>
            </a:r>
            <a:r>
              <a:rPr lang="zh-CN" altLang="en-US" sz="3600" dirty="0">
                <a:solidFill>
                  <a:srgbClr val="336699"/>
                </a:solidFill>
                <a:latin typeface="微软雅黑" panose="020B0503020204020204" pitchFamily="34" charset="-122"/>
                <a:ea typeface="微软雅黑" panose="020B0503020204020204" pitchFamily="34" charset="-122"/>
              </a:rPr>
              <a:t>曲线</a:t>
            </a:r>
          </a:p>
          <a:p>
            <a:pPr>
              <a:lnSpc>
                <a:spcPct val="160000"/>
              </a:lnSpc>
            </a:pPr>
            <a:r>
              <a:rPr lang="en-US" altLang="zh-CN" sz="3600" dirty="0">
                <a:solidFill>
                  <a:srgbClr val="336699"/>
                </a:solidFill>
                <a:latin typeface="微软雅黑" panose="020B0503020204020204" pitchFamily="34" charset="-122"/>
                <a:ea typeface="微软雅黑" panose="020B0503020204020204" pitchFamily="34" charset="-122"/>
              </a:rPr>
              <a:t>5.3 </a:t>
            </a:r>
            <a:r>
              <a:rPr lang="zh-CN" altLang="en-US" sz="3600" dirty="0">
                <a:solidFill>
                  <a:srgbClr val="336699"/>
                </a:solidFill>
                <a:latin typeface="微软雅黑" panose="020B0503020204020204" pitchFamily="34" charset="-122"/>
                <a:ea typeface="微软雅黑" panose="020B0503020204020204" pitchFamily="34" charset="-122"/>
              </a:rPr>
              <a:t>总需求与总供给均衡</a:t>
            </a:r>
          </a:p>
        </p:txBody>
      </p:sp>
    </p:spTree>
    <p:extLst>
      <p:ext uri="{BB962C8B-B14F-4D97-AF65-F5344CB8AC3E}">
        <p14:creationId xmlns:p14="http://schemas.microsoft.com/office/powerpoint/2010/main" val="3504365227"/>
      </p:ext>
    </p:extLst>
  </p:cSld>
  <p:clrMapOvr>
    <a:masterClrMapping/>
  </p:clrMapOvr>
  <p:transition spd="med">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F7B5CC42-A760-478E-B93C-6B1AB5D6689A}" type="slidenum">
              <a:rPr lang="en-GB" altLang="zh-CN" sz="1200" b="0">
                <a:solidFill>
                  <a:schemeClr val="bg1"/>
                </a:solidFill>
              </a:rPr>
              <a:pPr/>
              <a:t>10</a:t>
            </a:fld>
            <a:endParaRPr lang="en-GB" altLang="zh-CN" sz="1200" b="0">
              <a:solidFill>
                <a:schemeClr val="bg1"/>
              </a:solidFill>
            </a:endParaRPr>
          </a:p>
        </p:txBody>
      </p:sp>
      <p:sp>
        <p:nvSpPr>
          <p:cNvPr id="489475" name="Rectangle 3"/>
          <p:cNvSpPr>
            <a:spLocks noChangeArrowheads="1"/>
          </p:cNvSpPr>
          <p:nvPr/>
        </p:nvSpPr>
        <p:spPr bwMode="auto">
          <a:xfrm>
            <a:off x="4859338" y="1189038"/>
            <a:ext cx="3527425" cy="4535487"/>
          </a:xfrm>
          <a:prstGeom prst="rect">
            <a:avLst/>
          </a:prstGeom>
          <a:noFill/>
          <a:ln w="9525">
            <a:noFill/>
            <a:miter lim="800000"/>
            <a:headEnd/>
            <a:tailEnd/>
          </a:ln>
          <a:effectLst/>
        </p:spPr>
        <p:txBody>
          <a:bodyPr/>
          <a:lstStyle/>
          <a:p>
            <a:pPr marL="263525" indent="-263525" algn="just" eaLnBrk="1" hangingPunct="1">
              <a:lnSpc>
                <a:spcPct val="114000"/>
              </a:lnSpc>
              <a:spcBef>
                <a:spcPct val="40000"/>
              </a:spcBef>
              <a:buClr>
                <a:srgbClr val="FF6600"/>
              </a:buClr>
              <a:buFont typeface="Wingdings" pitchFamily="2" charset="2"/>
              <a:buChar char="§"/>
              <a:defRPr/>
            </a:pPr>
            <a:r>
              <a:rPr kumimoji="1" lang="en-US" altLang="zh-CN" sz="1800" dirty="0">
                <a:effectLst>
                  <a:outerShdw blurRad="38100" dist="38100" dir="2700000" algn="tl">
                    <a:srgbClr val="C0C0C0"/>
                  </a:outerShdw>
                </a:effectLst>
                <a:latin typeface="Times New Roman" pitchFamily="18" charset="0"/>
                <a:ea typeface="楷体_GB2312" pitchFamily="49" charset="-122"/>
              </a:rPr>
              <a:t>d</a:t>
            </a:r>
            <a:r>
              <a:rPr kumimoji="1" lang="zh-CN" altLang="en-US" sz="1800" dirty="0">
                <a:effectLst>
                  <a:outerShdw blurRad="38100" dist="38100" dir="2700000" algn="tl">
                    <a:srgbClr val="C0C0C0"/>
                  </a:outerShdw>
                </a:effectLst>
                <a:latin typeface="楷体" pitchFamily="49" charset="-122"/>
                <a:ea typeface="楷体" pitchFamily="49" charset="-122"/>
              </a:rPr>
              <a:t>越大，</a:t>
            </a:r>
            <a:r>
              <a:rPr kumimoji="1" lang="en-US" altLang="zh-CN" sz="1800" dirty="0">
                <a:effectLst>
                  <a:outerShdw blurRad="38100" dist="38100" dir="2700000" algn="tl">
                    <a:srgbClr val="C0C0C0"/>
                  </a:outerShdw>
                </a:effectLst>
                <a:latin typeface="Times New Roman" pitchFamily="18" charset="0"/>
                <a:ea typeface="楷体_GB2312" pitchFamily="49" charset="-122"/>
              </a:rPr>
              <a:t>AD</a:t>
            </a:r>
            <a:r>
              <a:rPr kumimoji="1" lang="zh-CN" altLang="en-US" sz="1800" dirty="0">
                <a:effectLst>
                  <a:outerShdw blurRad="38100" dist="38100" dir="2700000" algn="tl">
                    <a:srgbClr val="C0C0C0"/>
                  </a:outerShdw>
                </a:effectLst>
                <a:latin typeface="楷体" pitchFamily="49" charset="-122"/>
                <a:ea typeface="楷体" pitchFamily="49" charset="-122"/>
              </a:rPr>
              <a:t>线斜率越小，产出对价格变动反应越敏感</a:t>
            </a:r>
            <a:endParaRPr kumimoji="1" lang="en-US" altLang="zh-CN" sz="1800" dirty="0">
              <a:effectLst>
                <a:outerShdw blurRad="38100" dist="38100" dir="2700000" algn="tl">
                  <a:srgbClr val="C0C0C0"/>
                </a:outerShdw>
              </a:effectLst>
              <a:latin typeface="楷体" pitchFamily="49" charset="-122"/>
              <a:ea typeface="楷体" pitchFamily="49" charset="-122"/>
            </a:endParaRPr>
          </a:p>
          <a:p>
            <a:pPr marL="263525" indent="-263525" algn="just" eaLnBrk="1" hangingPunct="1">
              <a:lnSpc>
                <a:spcPct val="114000"/>
              </a:lnSpc>
              <a:spcBef>
                <a:spcPct val="40000"/>
              </a:spcBef>
              <a:buClr>
                <a:srgbClr val="FF6600"/>
              </a:buClr>
              <a:buFont typeface="Wingdings" pitchFamily="2" charset="2"/>
              <a:buChar char="§"/>
              <a:defRPr/>
            </a:pPr>
            <a:r>
              <a:rPr kumimoji="1" lang="zh-CN" altLang="en-US" sz="1800" dirty="0">
                <a:effectLst>
                  <a:outerShdw blurRad="38100" dist="38100" dir="2700000" algn="tl">
                    <a:srgbClr val="C0C0C0"/>
                  </a:outerShdw>
                </a:effectLst>
                <a:latin typeface="楷体" pitchFamily="49" charset="-122"/>
                <a:ea typeface="楷体" pitchFamily="49" charset="-122"/>
              </a:rPr>
              <a:t>机理</a:t>
            </a:r>
            <a:r>
              <a:rPr kumimoji="1" lang="zh-CN" altLang="zh-CN" sz="1800" dirty="0">
                <a:effectLst>
                  <a:outerShdw blurRad="38100" dist="38100" dir="2700000" algn="tl">
                    <a:srgbClr val="C0C0C0"/>
                  </a:outerShdw>
                </a:effectLst>
                <a:latin typeface="楷体" pitchFamily="49" charset="-122"/>
                <a:ea typeface="楷体" pitchFamily="49" charset="-122"/>
              </a:rPr>
              <a:t>：当</a:t>
            </a:r>
            <a:r>
              <a:rPr kumimoji="1" lang="en-US" altLang="zh-CN" sz="1800" dirty="0">
                <a:effectLst>
                  <a:outerShdw blurRad="38100" dist="38100" dir="2700000" algn="tl">
                    <a:srgbClr val="C0C0C0"/>
                  </a:outerShdw>
                </a:effectLst>
                <a:latin typeface="Times New Roman" pitchFamily="18" charset="0"/>
                <a:ea typeface="楷体_GB2312" pitchFamily="49" charset="-122"/>
              </a:rPr>
              <a:t>P</a:t>
            </a:r>
            <a:r>
              <a:rPr kumimoji="1" lang="zh-CN" altLang="zh-CN" sz="1800" dirty="0">
                <a:effectLst>
                  <a:outerShdw blurRad="38100" dist="38100" dir="2700000" algn="tl">
                    <a:srgbClr val="C0C0C0"/>
                  </a:outerShdw>
                </a:effectLst>
                <a:latin typeface="楷体" pitchFamily="49" charset="-122"/>
                <a:ea typeface="楷体" pitchFamily="49" charset="-122"/>
              </a:rPr>
              <a:t>下降后</a:t>
            </a:r>
            <a:r>
              <a:rPr kumimoji="1" lang="zh-CN" altLang="en-US" sz="1800" dirty="0">
                <a:effectLst>
                  <a:outerShdw blurRad="38100" dist="38100" dir="2700000" algn="tl">
                    <a:srgbClr val="C0C0C0"/>
                  </a:outerShdw>
                </a:effectLst>
                <a:latin typeface="楷体" pitchFamily="49" charset="-122"/>
                <a:ea typeface="楷体" pitchFamily="49" charset="-122"/>
              </a:rPr>
              <a:t>，</a:t>
            </a:r>
            <a:r>
              <a:rPr kumimoji="1" lang="en-US" altLang="zh-CN" sz="1800" dirty="0">
                <a:effectLst>
                  <a:outerShdw blurRad="38100" dist="38100" dir="2700000" algn="tl">
                    <a:srgbClr val="C0C0C0"/>
                  </a:outerShdw>
                </a:effectLst>
                <a:latin typeface="Times New Roman" pitchFamily="18" charset="0"/>
                <a:ea typeface="楷体_GB2312" pitchFamily="49" charset="-122"/>
              </a:rPr>
              <a:t>m</a:t>
            </a:r>
            <a:r>
              <a:rPr kumimoji="1" lang="zh-CN" altLang="zh-CN" sz="1800" dirty="0">
                <a:effectLst>
                  <a:outerShdw blurRad="38100" dist="38100" dir="2700000" algn="tl">
                    <a:srgbClr val="C0C0C0"/>
                  </a:outerShdw>
                </a:effectLst>
                <a:latin typeface="楷体" pitchFamily="49" charset="-122"/>
                <a:ea typeface="楷体" pitchFamily="49" charset="-122"/>
              </a:rPr>
              <a:t>增加，原本均衡的货币市场</a:t>
            </a:r>
            <a:r>
              <a:rPr kumimoji="1" lang="zh-CN" altLang="en-US" sz="1800" dirty="0">
                <a:effectLst>
                  <a:outerShdw blurRad="38100" dist="38100" dir="2700000" algn="tl">
                    <a:srgbClr val="C0C0C0"/>
                  </a:outerShdw>
                </a:effectLst>
                <a:latin typeface="楷体" pitchFamily="49" charset="-122"/>
                <a:ea typeface="楷体" pitchFamily="49" charset="-122"/>
              </a:rPr>
              <a:t>变成</a:t>
            </a:r>
            <a:r>
              <a:rPr kumimoji="1" lang="en-US" altLang="zh-CN" sz="1800" dirty="0">
                <a:effectLst>
                  <a:outerShdw blurRad="38100" dist="38100" dir="2700000" algn="tl">
                    <a:srgbClr val="C0C0C0"/>
                  </a:outerShdw>
                </a:effectLst>
                <a:latin typeface="Times New Roman" pitchFamily="18" charset="0"/>
                <a:ea typeface="楷体_GB2312" pitchFamily="49" charset="-122"/>
              </a:rPr>
              <a:t>m&gt;L</a:t>
            </a:r>
            <a:r>
              <a:rPr kumimoji="1" lang="zh-CN" altLang="zh-CN" sz="1800" dirty="0">
                <a:effectLst>
                  <a:outerShdw blurRad="38100" dist="38100" dir="2700000" algn="tl">
                    <a:srgbClr val="C0C0C0"/>
                  </a:outerShdw>
                </a:effectLst>
                <a:latin typeface="楷体_GB2312" pitchFamily="49" charset="-122"/>
                <a:ea typeface="楷体_GB2312" pitchFamily="49" charset="-122"/>
              </a:rPr>
              <a:t>。</a:t>
            </a:r>
            <a:r>
              <a:rPr kumimoji="1" lang="zh-CN" altLang="zh-CN" sz="1800" dirty="0">
                <a:effectLst>
                  <a:outerShdw blurRad="38100" dist="38100" dir="2700000" algn="tl">
                    <a:srgbClr val="C0C0C0"/>
                  </a:outerShdw>
                </a:effectLst>
                <a:latin typeface="楷体" pitchFamily="49" charset="-122"/>
                <a:ea typeface="楷体" pitchFamily="49" charset="-122"/>
              </a:rPr>
              <a:t>为使货币市场</a:t>
            </a:r>
            <a:r>
              <a:rPr kumimoji="1" lang="zh-CN" altLang="en-US" sz="1800" dirty="0">
                <a:effectLst>
                  <a:outerShdw blurRad="38100" dist="38100" dir="2700000" algn="tl">
                    <a:srgbClr val="C0C0C0"/>
                  </a:outerShdw>
                </a:effectLst>
                <a:latin typeface="楷体" pitchFamily="49" charset="-122"/>
                <a:ea typeface="楷体" pitchFamily="49" charset="-122"/>
              </a:rPr>
              <a:t>恢复</a:t>
            </a:r>
            <a:r>
              <a:rPr kumimoji="1" lang="zh-CN" altLang="zh-CN" sz="1800" dirty="0">
                <a:effectLst>
                  <a:outerShdw blurRad="38100" dist="38100" dir="2700000" algn="tl">
                    <a:srgbClr val="C0C0C0"/>
                  </a:outerShdw>
                </a:effectLst>
                <a:latin typeface="楷体" pitchFamily="49" charset="-122"/>
                <a:ea typeface="楷体" pitchFamily="49" charset="-122"/>
              </a:rPr>
              <a:t>均衡，</a:t>
            </a:r>
            <a:r>
              <a:rPr kumimoji="1" lang="en-US" altLang="zh-CN" sz="1800" dirty="0">
                <a:effectLst>
                  <a:outerShdw blurRad="38100" dist="38100" dir="2700000" algn="tl">
                    <a:srgbClr val="C0C0C0"/>
                  </a:outerShdw>
                </a:effectLst>
                <a:latin typeface="Times New Roman" pitchFamily="18" charset="0"/>
                <a:ea typeface="楷体_GB2312" pitchFamily="49" charset="-122"/>
              </a:rPr>
              <a:t>L</a:t>
            </a:r>
            <a:r>
              <a:rPr kumimoji="1" lang="zh-CN" altLang="zh-CN" sz="1800" dirty="0">
                <a:effectLst>
                  <a:outerShdw blurRad="38100" dist="38100" dir="2700000" algn="tl">
                    <a:srgbClr val="C0C0C0"/>
                  </a:outerShdw>
                </a:effectLst>
                <a:latin typeface="楷体" pitchFamily="49" charset="-122"/>
                <a:ea typeface="楷体" pitchFamily="49" charset="-122"/>
              </a:rPr>
              <a:t>必须增加，而</a:t>
            </a:r>
            <a:r>
              <a:rPr kumimoji="1" lang="en-US" altLang="zh-CN" sz="1800" dirty="0">
                <a:effectLst>
                  <a:outerShdw blurRad="38100" dist="38100" dir="2700000" algn="tl">
                    <a:srgbClr val="C0C0C0"/>
                  </a:outerShdw>
                </a:effectLst>
                <a:latin typeface="Times New Roman" pitchFamily="18" charset="0"/>
                <a:ea typeface="楷体_GB2312" pitchFamily="49" charset="-122"/>
              </a:rPr>
              <a:t>L</a:t>
            </a:r>
            <a:r>
              <a:rPr kumimoji="1" lang="en-US" altLang="zh-CN" sz="1800" baseline="-25000" dirty="0">
                <a:effectLst>
                  <a:outerShdw blurRad="38100" dist="38100" dir="2700000" algn="tl">
                    <a:srgbClr val="C0C0C0"/>
                  </a:outerShdw>
                </a:effectLst>
                <a:latin typeface="Times New Roman" pitchFamily="18" charset="0"/>
                <a:ea typeface="楷体_GB2312" pitchFamily="49" charset="-122"/>
              </a:rPr>
              <a:t>1</a:t>
            </a:r>
            <a:r>
              <a:rPr kumimoji="1" lang="zh-CN" altLang="zh-CN" sz="1800" dirty="0">
                <a:effectLst>
                  <a:outerShdw blurRad="38100" dist="38100" dir="2700000" algn="tl">
                    <a:srgbClr val="C0C0C0"/>
                  </a:outerShdw>
                </a:effectLst>
                <a:latin typeface="楷体" pitchFamily="49" charset="-122"/>
                <a:ea typeface="楷体" pitchFamily="49" charset="-122"/>
              </a:rPr>
              <a:t>取决于</a:t>
            </a:r>
            <a:r>
              <a:rPr kumimoji="1" lang="en-US" altLang="zh-CN" sz="1800" dirty="0">
                <a:effectLst>
                  <a:outerShdw blurRad="38100" dist="38100" dir="2700000" algn="tl">
                    <a:srgbClr val="C0C0C0"/>
                  </a:outerShdw>
                </a:effectLst>
                <a:latin typeface="Times New Roman" pitchFamily="18" charset="0"/>
                <a:ea typeface="楷体_GB2312" pitchFamily="49" charset="-122"/>
              </a:rPr>
              <a:t>Y</a:t>
            </a:r>
            <a:r>
              <a:rPr kumimoji="1" lang="zh-CN" altLang="zh-CN" sz="1800" dirty="0">
                <a:effectLst>
                  <a:outerShdw blurRad="38100" dist="38100" dir="2700000" algn="tl">
                    <a:srgbClr val="C0C0C0"/>
                  </a:outerShdw>
                </a:effectLst>
                <a:latin typeface="楷体" pitchFamily="49" charset="-122"/>
                <a:ea typeface="楷体" pitchFamily="49" charset="-122"/>
              </a:rPr>
              <a:t>，因此需要增加</a:t>
            </a:r>
            <a:r>
              <a:rPr kumimoji="1" lang="en-US" altLang="zh-CN" sz="1800" dirty="0">
                <a:effectLst>
                  <a:outerShdw blurRad="38100" dist="38100" dir="2700000" algn="tl">
                    <a:srgbClr val="C0C0C0"/>
                  </a:outerShdw>
                </a:effectLst>
                <a:latin typeface="Times New Roman" pitchFamily="18" charset="0"/>
                <a:ea typeface="楷体_GB2312" pitchFamily="49" charset="-122"/>
              </a:rPr>
              <a:t>L</a:t>
            </a:r>
            <a:r>
              <a:rPr kumimoji="1" lang="en-US" altLang="zh-CN" sz="1800" baseline="-25000" dirty="0">
                <a:effectLst>
                  <a:outerShdw blurRad="38100" dist="38100" dir="2700000" algn="tl">
                    <a:srgbClr val="C0C0C0"/>
                  </a:outerShdw>
                </a:effectLst>
                <a:latin typeface="Times New Roman" pitchFamily="18" charset="0"/>
                <a:ea typeface="楷体_GB2312" pitchFamily="49" charset="-122"/>
              </a:rPr>
              <a:t>2</a:t>
            </a:r>
            <a:r>
              <a:rPr kumimoji="1" lang="zh-CN" altLang="zh-CN" sz="1800" dirty="0">
                <a:effectLst>
                  <a:outerShdw blurRad="38100" dist="38100" dir="2700000" algn="tl">
                    <a:srgbClr val="C0C0C0"/>
                  </a:outerShdw>
                </a:effectLst>
                <a:latin typeface="楷体" pitchFamily="49" charset="-122"/>
                <a:ea typeface="楷体" pitchFamily="49" charset="-122"/>
              </a:rPr>
              <a:t>，而这必须降低</a:t>
            </a:r>
            <a:r>
              <a:rPr kumimoji="1" lang="en-US" altLang="zh-CN" sz="1800" dirty="0">
                <a:effectLst>
                  <a:outerShdw blurRad="38100" dist="38100" dir="2700000" algn="tl">
                    <a:srgbClr val="C0C0C0"/>
                  </a:outerShdw>
                </a:effectLst>
                <a:latin typeface="Times New Roman" pitchFamily="18" charset="0"/>
                <a:ea typeface="楷体_GB2312" pitchFamily="49" charset="-122"/>
              </a:rPr>
              <a:t>r</a:t>
            </a:r>
            <a:r>
              <a:rPr kumimoji="1" lang="zh-CN" altLang="zh-CN" sz="1800" dirty="0">
                <a:effectLst>
                  <a:outerShdw blurRad="38100" dist="38100" dir="2700000" algn="tl">
                    <a:srgbClr val="C0C0C0"/>
                  </a:outerShdw>
                </a:effectLst>
                <a:latin typeface="楷体" pitchFamily="49" charset="-122"/>
                <a:ea typeface="楷体" pitchFamily="49" charset="-122"/>
              </a:rPr>
              <a:t>。当</a:t>
            </a:r>
            <a:r>
              <a:rPr kumimoji="1" lang="en-US" altLang="zh-CN" sz="1800" dirty="0">
                <a:effectLst>
                  <a:outerShdw blurRad="38100" dist="38100" dir="2700000" algn="tl">
                    <a:srgbClr val="C0C0C0"/>
                  </a:outerShdw>
                </a:effectLst>
                <a:latin typeface="Times New Roman" pitchFamily="18" charset="0"/>
                <a:ea typeface="楷体_GB2312" pitchFamily="49" charset="-122"/>
              </a:rPr>
              <a:t>r</a:t>
            </a:r>
            <a:r>
              <a:rPr kumimoji="1" lang="zh-CN" altLang="zh-CN" sz="1800" dirty="0">
                <a:effectLst>
                  <a:outerShdw blurRad="38100" dist="38100" dir="2700000" algn="tl">
                    <a:srgbClr val="C0C0C0"/>
                  </a:outerShdw>
                </a:effectLst>
                <a:latin typeface="楷体" pitchFamily="49" charset="-122"/>
                <a:ea typeface="楷体" pitchFamily="49" charset="-122"/>
              </a:rPr>
              <a:t>降</a:t>
            </a:r>
            <a:r>
              <a:rPr kumimoji="1" lang="zh-CN" altLang="en-US" sz="1800" dirty="0">
                <a:effectLst>
                  <a:outerShdw blurRad="38100" dist="38100" dir="2700000" algn="tl">
                    <a:srgbClr val="C0C0C0"/>
                  </a:outerShdw>
                </a:effectLst>
                <a:latin typeface="楷体" pitchFamily="49" charset="-122"/>
                <a:ea typeface="楷体" pitchFamily="49" charset="-122"/>
              </a:rPr>
              <a:t>低</a:t>
            </a:r>
            <a:r>
              <a:rPr kumimoji="1" lang="zh-CN" altLang="zh-CN" sz="1800" dirty="0">
                <a:effectLst>
                  <a:outerShdw blurRad="38100" dist="38100" dir="2700000" algn="tl">
                    <a:srgbClr val="C0C0C0"/>
                  </a:outerShdw>
                </a:effectLst>
                <a:latin typeface="楷体" pitchFamily="49" charset="-122"/>
                <a:ea typeface="楷体" pitchFamily="49" charset="-122"/>
              </a:rPr>
              <a:t>后，会引起产品市场中的</a:t>
            </a:r>
            <a:r>
              <a:rPr kumimoji="1" lang="en-US" altLang="zh-CN" sz="1800" dirty="0">
                <a:effectLst>
                  <a:outerShdw blurRad="38100" dist="38100" dir="2700000" algn="tl">
                    <a:srgbClr val="C0C0C0"/>
                  </a:outerShdw>
                </a:effectLst>
                <a:latin typeface="Times New Roman" pitchFamily="18" charset="0"/>
                <a:ea typeface="楷体_GB2312" pitchFamily="49" charset="-122"/>
              </a:rPr>
              <a:t>I</a:t>
            </a:r>
            <a:r>
              <a:rPr kumimoji="1" lang="zh-CN" altLang="zh-CN" sz="1800" dirty="0">
                <a:effectLst>
                  <a:outerShdw blurRad="38100" dist="38100" dir="2700000" algn="tl">
                    <a:srgbClr val="C0C0C0"/>
                  </a:outerShdw>
                </a:effectLst>
                <a:latin typeface="楷体" pitchFamily="49" charset="-122"/>
                <a:ea typeface="楷体" pitchFamily="49" charset="-122"/>
              </a:rPr>
              <a:t>增加，原本均衡的产品市场</a:t>
            </a:r>
            <a:r>
              <a:rPr kumimoji="1" lang="zh-CN" altLang="en-US" sz="1800" dirty="0">
                <a:effectLst>
                  <a:outerShdw blurRad="38100" dist="38100" dir="2700000" algn="tl">
                    <a:srgbClr val="C0C0C0"/>
                  </a:outerShdw>
                </a:effectLst>
                <a:latin typeface="楷体" pitchFamily="49" charset="-122"/>
                <a:ea typeface="楷体" pitchFamily="49" charset="-122"/>
              </a:rPr>
              <a:t>变成不均衡</a:t>
            </a:r>
            <a:r>
              <a:rPr kumimoji="1" lang="zh-CN" altLang="zh-CN" sz="1800" dirty="0">
                <a:effectLst>
                  <a:outerShdw blurRad="38100" dist="38100" dir="2700000" algn="tl">
                    <a:srgbClr val="C0C0C0"/>
                  </a:outerShdw>
                </a:effectLst>
                <a:latin typeface="楷体" pitchFamily="49" charset="-122"/>
                <a:ea typeface="楷体" pitchFamily="49" charset="-122"/>
              </a:rPr>
              <a:t>。</a:t>
            </a:r>
            <a:r>
              <a:rPr kumimoji="1" lang="en-US" altLang="zh-CN" sz="1800" dirty="0">
                <a:effectLst>
                  <a:outerShdw blurRad="38100" dist="38100" dir="2700000" algn="tl">
                    <a:srgbClr val="C0C0C0"/>
                  </a:outerShdw>
                </a:effectLst>
                <a:latin typeface="Times New Roman" pitchFamily="18" charset="0"/>
                <a:ea typeface="楷体_GB2312" pitchFamily="49" charset="-122"/>
              </a:rPr>
              <a:t>d</a:t>
            </a:r>
            <a:r>
              <a:rPr kumimoji="1" lang="zh-CN" altLang="zh-CN" sz="1800" dirty="0">
                <a:effectLst>
                  <a:outerShdw blurRad="38100" dist="38100" dir="2700000" algn="tl">
                    <a:srgbClr val="C0C0C0"/>
                  </a:outerShdw>
                </a:effectLst>
                <a:latin typeface="楷体" pitchFamily="49" charset="-122"/>
                <a:ea typeface="楷体" pitchFamily="49" charset="-122"/>
              </a:rPr>
              <a:t>越大，</a:t>
            </a:r>
            <a:r>
              <a:rPr kumimoji="1" lang="en-US" altLang="zh-CN" sz="1800" dirty="0">
                <a:effectLst>
                  <a:outerShdw blurRad="38100" dist="38100" dir="2700000" algn="tl">
                    <a:srgbClr val="C0C0C0"/>
                  </a:outerShdw>
                </a:effectLst>
                <a:latin typeface="Times New Roman" pitchFamily="18" charset="0"/>
                <a:ea typeface="楷体_GB2312" pitchFamily="49" charset="-122"/>
              </a:rPr>
              <a:t>r</a:t>
            </a:r>
            <a:r>
              <a:rPr kumimoji="1" lang="zh-CN" altLang="zh-CN" sz="1800" dirty="0">
                <a:effectLst>
                  <a:outerShdw blurRad="38100" dist="38100" dir="2700000" algn="tl">
                    <a:srgbClr val="C0C0C0"/>
                  </a:outerShdw>
                </a:effectLst>
                <a:latin typeface="楷体" pitchFamily="49" charset="-122"/>
                <a:ea typeface="楷体" pitchFamily="49" charset="-122"/>
              </a:rPr>
              <a:t>下降时</a:t>
            </a:r>
            <a:r>
              <a:rPr kumimoji="1" lang="en-US" altLang="zh-CN" sz="1800" dirty="0">
                <a:effectLst>
                  <a:outerShdw blurRad="38100" dist="38100" dir="2700000" algn="tl">
                    <a:srgbClr val="C0C0C0"/>
                  </a:outerShdw>
                </a:effectLst>
                <a:latin typeface="Times New Roman" pitchFamily="18" charset="0"/>
                <a:ea typeface="楷体_GB2312" pitchFamily="49" charset="-122"/>
              </a:rPr>
              <a:t>I</a:t>
            </a:r>
            <a:r>
              <a:rPr kumimoji="1" lang="zh-CN" altLang="zh-CN" sz="1800" dirty="0">
                <a:effectLst>
                  <a:outerShdw blurRad="38100" dist="38100" dir="2700000" algn="tl">
                    <a:srgbClr val="C0C0C0"/>
                  </a:outerShdw>
                </a:effectLst>
                <a:latin typeface="楷体" pitchFamily="49" charset="-122"/>
                <a:ea typeface="楷体" pitchFamily="49" charset="-122"/>
              </a:rPr>
              <a:t>增加的幅度也大。当</a:t>
            </a:r>
            <a:r>
              <a:rPr kumimoji="1" lang="en-US" altLang="zh-CN" sz="1800" dirty="0">
                <a:effectLst>
                  <a:outerShdw blurRad="38100" dist="38100" dir="2700000" algn="tl">
                    <a:srgbClr val="C0C0C0"/>
                  </a:outerShdw>
                </a:effectLst>
                <a:latin typeface="Times New Roman" pitchFamily="18" charset="0"/>
                <a:ea typeface="楷体_GB2312" pitchFamily="49" charset="-122"/>
              </a:rPr>
              <a:t>I</a:t>
            </a:r>
            <a:r>
              <a:rPr kumimoji="1" lang="zh-CN" altLang="zh-CN" sz="1800" dirty="0">
                <a:effectLst>
                  <a:outerShdw blurRad="38100" dist="38100" dir="2700000" algn="tl">
                    <a:srgbClr val="C0C0C0"/>
                  </a:outerShdw>
                </a:effectLst>
                <a:latin typeface="楷体" pitchFamily="49" charset="-122"/>
                <a:ea typeface="楷体" pitchFamily="49" charset="-122"/>
              </a:rPr>
              <a:t>大幅度增加后，要恢复产品市场均衡，</a:t>
            </a:r>
            <a:r>
              <a:rPr kumimoji="1" lang="en-US" altLang="zh-CN" sz="1800" dirty="0">
                <a:effectLst>
                  <a:outerShdw blurRad="38100" dist="38100" dir="2700000" algn="tl">
                    <a:srgbClr val="C0C0C0"/>
                  </a:outerShdw>
                </a:effectLst>
                <a:latin typeface="Times New Roman" pitchFamily="18" charset="0"/>
                <a:ea typeface="楷体_GB2312" pitchFamily="49" charset="-122"/>
              </a:rPr>
              <a:t>S</a:t>
            </a:r>
            <a:r>
              <a:rPr kumimoji="1" lang="zh-CN" altLang="zh-CN" sz="1800" dirty="0">
                <a:effectLst>
                  <a:outerShdw blurRad="38100" dist="38100" dir="2700000" algn="tl">
                    <a:srgbClr val="C0C0C0"/>
                  </a:outerShdw>
                </a:effectLst>
                <a:latin typeface="楷体" pitchFamily="49" charset="-122"/>
                <a:ea typeface="楷体" pitchFamily="49" charset="-122"/>
              </a:rPr>
              <a:t>必须大幅度增加，因而</a:t>
            </a:r>
            <a:r>
              <a:rPr kumimoji="1" lang="en-US" altLang="zh-CN" sz="1800" dirty="0">
                <a:effectLst>
                  <a:outerShdw blurRad="38100" dist="38100" dir="2700000" algn="tl">
                    <a:srgbClr val="C0C0C0"/>
                  </a:outerShdw>
                </a:effectLst>
                <a:latin typeface="Times New Roman" pitchFamily="18" charset="0"/>
                <a:ea typeface="楷体" pitchFamily="49" charset="-122"/>
                <a:cs typeface="Times New Roman" pitchFamily="18" charset="0"/>
              </a:rPr>
              <a:t>Y</a:t>
            </a:r>
            <a:r>
              <a:rPr kumimoji="1" lang="zh-CN" altLang="zh-CN" sz="1800" dirty="0">
                <a:effectLst>
                  <a:outerShdw blurRad="38100" dist="38100" dir="2700000" algn="tl">
                    <a:srgbClr val="C0C0C0"/>
                  </a:outerShdw>
                </a:effectLst>
                <a:latin typeface="楷体" pitchFamily="49" charset="-122"/>
                <a:ea typeface="楷体" pitchFamily="49" charset="-122"/>
              </a:rPr>
              <a:t>也必须大幅度增加。</a:t>
            </a:r>
            <a:endParaRPr kumimoji="1" lang="zh-CN" altLang="en-US" sz="1800" dirty="0">
              <a:effectLst>
                <a:outerShdw blurRad="38100" dist="38100" dir="2700000" algn="tl">
                  <a:srgbClr val="C0C0C0"/>
                </a:outerShdw>
              </a:effectLst>
              <a:latin typeface="楷体" pitchFamily="49" charset="-122"/>
              <a:ea typeface="楷体" pitchFamily="49" charset="-122"/>
            </a:endParaRPr>
          </a:p>
        </p:txBody>
      </p:sp>
      <p:grpSp>
        <p:nvGrpSpPr>
          <p:cNvPr id="25604" name="Group 31"/>
          <p:cNvGrpSpPr>
            <a:grpSpLocks/>
          </p:cNvGrpSpPr>
          <p:nvPr/>
        </p:nvGrpSpPr>
        <p:grpSpPr bwMode="auto">
          <a:xfrm>
            <a:off x="881063" y="1793875"/>
            <a:ext cx="3762375" cy="3773488"/>
            <a:chOff x="2562" y="1026"/>
            <a:chExt cx="2370" cy="2377"/>
          </a:xfrm>
        </p:grpSpPr>
        <p:sp>
          <p:nvSpPr>
            <p:cNvPr id="489477" name="Text Box 5"/>
            <p:cNvSpPr txBox="1">
              <a:spLocks noChangeArrowheads="1"/>
            </p:cNvSpPr>
            <p:nvPr/>
          </p:nvSpPr>
          <p:spPr bwMode="auto">
            <a:xfrm>
              <a:off x="2565" y="1026"/>
              <a:ext cx="160" cy="355"/>
            </a:xfrm>
            <a:prstGeom prst="rect">
              <a:avLst/>
            </a:prstGeom>
            <a:noFill/>
            <a:ln w="9525">
              <a:noFill/>
              <a:miter lim="800000"/>
              <a:headEnd/>
              <a:tailEnd/>
            </a:ln>
          </p:spPr>
          <p:txBody>
            <a:bodyPr lIns="18000" tIns="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p>
          </p:txBody>
        </p:sp>
        <p:sp>
          <p:nvSpPr>
            <p:cNvPr id="489479" name="Text Box 7"/>
            <p:cNvSpPr txBox="1">
              <a:spLocks noChangeArrowheads="1"/>
            </p:cNvSpPr>
            <p:nvPr/>
          </p:nvSpPr>
          <p:spPr bwMode="auto">
            <a:xfrm>
              <a:off x="2562" y="3049"/>
              <a:ext cx="199" cy="354"/>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O</a:t>
              </a:r>
            </a:p>
          </p:txBody>
        </p:sp>
        <p:sp>
          <p:nvSpPr>
            <p:cNvPr id="25610" name="Line 8"/>
            <p:cNvSpPr>
              <a:spLocks noChangeShapeType="1"/>
            </p:cNvSpPr>
            <p:nvPr/>
          </p:nvSpPr>
          <p:spPr bwMode="auto">
            <a:xfrm flipV="1">
              <a:off x="2750" y="1055"/>
              <a:ext cx="0" cy="2108"/>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5611" name="Line 9"/>
            <p:cNvSpPr>
              <a:spLocks noChangeShapeType="1"/>
            </p:cNvSpPr>
            <p:nvPr/>
          </p:nvSpPr>
          <p:spPr bwMode="auto">
            <a:xfrm>
              <a:off x="2741" y="3171"/>
              <a:ext cx="1996"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89484" name="Text Box 12"/>
            <p:cNvSpPr txBox="1">
              <a:spLocks noChangeArrowheads="1"/>
            </p:cNvSpPr>
            <p:nvPr/>
          </p:nvSpPr>
          <p:spPr bwMode="auto">
            <a:xfrm>
              <a:off x="4737" y="3049"/>
              <a:ext cx="159" cy="289"/>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p>
          </p:txBody>
        </p:sp>
        <p:sp>
          <p:nvSpPr>
            <p:cNvPr id="489499" name="Text Box 27"/>
            <p:cNvSpPr txBox="1">
              <a:spLocks noChangeArrowheads="1"/>
            </p:cNvSpPr>
            <p:nvPr/>
          </p:nvSpPr>
          <p:spPr bwMode="auto">
            <a:xfrm>
              <a:off x="4649" y="2478"/>
              <a:ext cx="283" cy="247"/>
            </a:xfrm>
            <a:prstGeom prst="rect">
              <a:avLst/>
            </a:prstGeom>
            <a:noFill/>
            <a:ln w="9525">
              <a:noFill/>
              <a:miter lim="800000"/>
              <a:headEnd/>
              <a:tailEnd/>
            </a:ln>
          </p:spPr>
          <p:txBody>
            <a:bodyPr lIns="18000" tIns="0" rIns="1800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AD</a:t>
              </a:r>
            </a:p>
          </p:txBody>
        </p:sp>
        <p:sp>
          <p:nvSpPr>
            <p:cNvPr id="25614" name="Arc 30"/>
            <p:cNvSpPr>
              <a:spLocks/>
            </p:cNvSpPr>
            <p:nvPr/>
          </p:nvSpPr>
          <p:spPr bwMode="auto">
            <a:xfrm rot="-313345" flipH="1" flipV="1">
              <a:off x="3107" y="1162"/>
              <a:ext cx="1407" cy="149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grpSp>
      <p:sp>
        <p:nvSpPr>
          <p:cNvPr id="25605"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5606" name="Rectangle 1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25607" name="Object 2"/>
          <p:cNvGraphicFramePr>
            <a:graphicFrameLocks noChangeAspect="1"/>
          </p:cNvGraphicFramePr>
          <p:nvPr/>
        </p:nvGraphicFramePr>
        <p:xfrm>
          <a:off x="1682750" y="908050"/>
          <a:ext cx="2339975" cy="628650"/>
        </p:xfrm>
        <a:graphic>
          <a:graphicData uri="http://schemas.openxmlformats.org/presentationml/2006/ole">
            <mc:AlternateContent xmlns:mc="http://schemas.openxmlformats.org/markup-compatibility/2006">
              <mc:Choice xmlns:v="urn:schemas-microsoft-com:vml" Requires="v">
                <p:oleObj spid="_x0000_s34827" name="Equation" r:id="rId3" imgW="1651000" imgH="444500" progId="Equation.DSMT4">
                  <p:embed/>
                </p:oleObj>
              </mc:Choice>
              <mc:Fallback>
                <p:oleObj name="Equation" r:id="rId3" imgW="1651000" imgH="444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750" y="908050"/>
                        <a:ext cx="23399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36544831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9475">
                                            <p:txEl>
                                              <p:pRg st="0" end="0"/>
                                            </p:txEl>
                                          </p:spTgt>
                                        </p:tgtEl>
                                        <p:attrNameLst>
                                          <p:attrName>style.visibility</p:attrName>
                                        </p:attrNameLst>
                                      </p:cBhvr>
                                      <p:to>
                                        <p:strVal val="visible"/>
                                      </p:to>
                                    </p:set>
                                    <p:animEffect transition="in" filter="blinds(horizontal)">
                                      <p:cBhvr>
                                        <p:cTn id="7" dur="500"/>
                                        <p:tgtEl>
                                          <p:spTgt spid="489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9475">
                                            <p:txEl>
                                              <p:pRg st="1" end="1"/>
                                            </p:txEl>
                                          </p:spTgt>
                                        </p:tgtEl>
                                        <p:attrNameLst>
                                          <p:attrName>style.visibility</p:attrName>
                                        </p:attrNameLst>
                                      </p:cBhvr>
                                      <p:to>
                                        <p:strVal val="visible"/>
                                      </p:to>
                                    </p:set>
                                    <p:animEffect transition="in" filter="blinds(horizontal)">
                                      <p:cBhvr>
                                        <p:cTn id="12" dur="500"/>
                                        <p:tgtEl>
                                          <p:spTgt spid="4894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F4CF49C-308A-47E4-B6BE-85618B7612D9}" type="slidenum">
              <a:rPr lang="en-GB" altLang="zh-CN" sz="1200" b="0">
                <a:solidFill>
                  <a:schemeClr val="bg1"/>
                </a:solidFill>
              </a:rPr>
              <a:pPr/>
              <a:t>11</a:t>
            </a:fld>
            <a:endParaRPr lang="en-GB" altLang="zh-CN" sz="1200" b="0">
              <a:solidFill>
                <a:schemeClr val="bg1"/>
              </a:solidFill>
            </a:endParaRPr>
          </a:p>
        </p:txBody>
      </p:sp>
      <p:sp>
        <p:nvSpPr>
          <p:cNvPr id="495618" name="Comment 2">
            <a:hlinkClick r:id="rId2" action="ppaction://hlinksldjump"/>
          </p:cNvPr>
          <p:cNvSpPr>
            <a:spLocks noChangeArrowheads="1"/>
          </p:cNvSpPr>
          <p:nvPr/>
        </p:nvSpPr>
        <p:spPr bwMode="auto">
          <a:xfrm>
            <a:off x="611188" y="765175"/>
            <a:ext cx="396081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5.1.4 AD</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曲线的移动 </a:t>
            </a:r>
          </a:p>
        </p:txBody>
      </p:sp>
      <p:sp>
        <p:nvSpPr>
          <p:cNvPr id="495619" name="Rectangle 3"/>
          <p:cNvSpPr>
            <a:spLocks noChangeArrowheads="1"/>
          </p:cNvSpPr>
          <p:nvPr/>
        </p:nvSpPr>
        <p:spPr bwMode="auto">
          <a:xfrm>
            <a:off x="890588" y="1665288"/>
            <a:ext cx="2592387" cy="2411412"/>
          </a:xfrm>
          <a:prstGeom prst="rect">
            <a:avLst/>
          </a:prstGeom>
          <a:noFill/>
          <a:ln w="9525">
            <a:noFill/>
            <a:miter lim="800000"/>
            <a:headEnd/>
            <a:tailEnd/>
          </a:ln>
          <a:effectLst/>
        </p:spPr>
        <p:txBody>
          <a:bodyPr/>
          <a:lstStyle/>
          <a:p>
            <a:pPr marL="263525" indent="-263525" algn="just" eaLnBrk="1" hangingPunct="1">
              <a:spcBef>
                <a:spcPct val="20000"/>
              </a:spcBef>
              <a:buClr>
                <a:srgbClr val="FF6600"/>
              </a:buClr>
              <a:buFont typeface="Wingdings" pitchFamily="2" charset="2"/>
              <a:buChar char="§"/>
              <a:defRPr/>
            </a:pPr>
            <a:r>
              <a:rPr kumimoji="1" lang="zh-CN" altLang="en-US" sz="2200" dirty="0">
                <a:effectLst>
                  <a:outerShdw blurRad="38100" dist="38100" dir="2700000" algn="tl">
                    <a:srgbClr val="C0C0C0"/>
                  </a:outerShdw>
                </a:effectLst>
                <a:latin typeface="宋体" pitchFamily="2" charset="-122"/>
              </a:rPr>
              <a:t>价格水平不变，如果其他因素变化使</a:t>
            </a:r>
            <a:r>
              <a:rPr kumimoji="1" lang="en-US" altLang="zh-CN" sz="2200" dirty="0">
                <a:effectLst>
                  <a:outerShdw blurRad="38100" dist="38100" dir="2700000" algn="tl">
                    <a:srgbClr val="C0C0C0"/>
                  </a:outerShdw>
                </a:effectLst>
                <a:latin typeface="Times New Roman" pitchFamily="18" charset="0"/>
              </a:rPr>
              <a:t>IS</a:t>
            </a:r>
            <a:r>
              <a:rPr kumimoji="1" lang="zh-CN" altLang="en-US" sz="2200" dirty="0">
                <a:effectLst>
                  <a:outerShdw blurRad="38100" dist="38100" dir="2700000" algn="tl">
                    <a:srgbClr val="C0C0C0"/>
                  </a:outerShdw>
                </a:effectLst>
                <a:latin typeface="宋体" pitchFamily="2" charset="-122"/>
              </a:rPr>
              <a:t>曲线或</a:t>
            </a:r>
            <a:r>
              <a:rPr kumimoji="1" lang="en-US" altLang="zh-CN" sz="2200" dirty="0">
                <a:effectLst>
                  <a:outerShdw blurRad="38100" dist="38100" dir="2700000" algn="tl">
                    <a:srgbClr val="C0C0C0"/>
                  </a:outerShdw>
                </a:effectLst>
                <a:latin typeface="Times New Roman" pitchFamily="18" charset="0"/>
              </a:rPr>
              <a:t>LM</a:t>
            </a:r>
            <a:r>
              <a:rPr kumimoji="1" lang="zh-CN" altLang="en-US" sz="2200" dirty="0">
                <a:effectLst>
                  <a:outerShdw blurRad="38100" dist="38100" dir="2700000" algn="tl">
                    <a:srgbClr val="C0C0C0"/>
                  </a:outerShdw>
                </a:effectLst>
                <a:latin typeface="宋体" pitchFamily="2" charset="-122"/>
              </a:rPr>
              <a:t>曲线移动，或两条曲线同时移动，将导致总需求曲线水平移动。 </a:t>
            </a:r>
          </a:p>
        </p:txBody>
      </p:sp>
      <p:sp>
        <p:nvSpPr>
          <p:cNvPr id="495657" name="AutoShape 41"/>
          <p:cNvSpPr>
            <a:spLocks noChangeArrowheads="1"/>
          </p:cNvSpPr>
          <p:nvPr/>
        </p:nvSpPr>
        <p:spPr bwMode="auto">
          <a:xfrm>
            <a:off x="1135063" y="4437063"/>
            <a:ext cx="2484437" cy="1439862"/>
          </a:xfrm>
          <a:prstGeom prst="roundRect">
            <a:avLst>
              <a:gd name="adj" fmla="val 16667"/>
            </a:avLst>
          </a:prstGeom>
          <a:noFill/>
          <a:ln w="9525">
            <a:solidFill>
              <a:srgbClr val="FF6600"/>
            </a:solidFill>
            <a:prstDash val="dash"/>
            <a:round/>
            <a:headEnd/>
            <a:tailEnd/>
          </a:ln>
          <a:effectLst/>
        </p:spPr>
        <p:txBody>
          <a:bodyPr/>
          <a:lstStyle/>
          <a:p>
            <a:pPr algn="just" eaLnBrk="1" hangingPunct="1">
              <a:spcBef>
                <a:spcPct val="50000"/>
              </a:spcBef>
              <a:defRPr/>
            </a:pPr>
            <a:r>
              <a:rPr kumimoji="1" lang="zh-CN" altLang="en-US" sz="2000" dirty="0">
                <a:effectLst>
                  <a:outerShdw blurRad="38100" dist="38100" dir="2700000" algn="tl">
                    <a:srgbClr val="C0C0C0"/>
                  </a:outerShdw>
                </a:effectLst>
                <a:latin typeface="楷体" pitchFamily="49" charset="-122"/>
                <a:ea typeface="楷体" pitchFamily="49" charset="-122"/>
              </a:rPr>
              <a:t>情形</a:t>
            </a:r>
            <a:r>
              <a:rPr kumimoji="1" lang="en-US" altLang="zh-CN" sz="2000" dirty="0">
                <a:effectLst>
                  <a:outerShdw blurRad="38100" dist="38100" dir="2700000" algn="tl">
                    <a:srgbClr val="C0C0C0"/>
                  </a:outerShdw>
                </a:effectLst>
                <a:latin typeface="Times New Roman" pitchFamily="18" charset="0"/>
                <a:ea typeface="楷体_GB2312" pitchFamily="49" charset="-122"/>
              </a:rPr>
              <a:t>1</a:t>
            </a:r>
            <a:r>
              <a:rPr kumimoji="1" lang="zh-CN" altLang="en-US" sz="2000" dirty="0">
                <a:effectLst>
                  <a:outerShdw blurRad="38100" dist="38100" dir="2700000" algn="tl">
                    <a:srgbClr val="C0C0C0"/>
                  </a:outerShdw>
                </a:effectLst>
                <a:latin typeface="Times New Roman" pitchFamily="18" charset="0"/>
                <a:ea typeface="楷体_GB2312" pitchFamily="49" charset="-122"/>
              </a:rPr>
              <a:t>：</a:t>
            </a:r>
            <a:r>
              <a:rPr kumimoji="1" lang="en-US" altLang="zh-CN" sz="2000" dirty="0">
                <a:effectLst>
                  <a:outerShdw blurRad="38100" dist="38100" dir="2700000" algn="tl">
                    <a:srgbClr val="C0C0C0"/>
                  </a:outerShdw>
                </a:effectLst>
                <a:latin typeface="Times New Roman" pitchFamily="18" charset="0"/>
                <a:ea typeface="楷体_GB2312" pitchFamily="49" charset="-122"/>
              </a:rPr>
              <a:t>IS</a:t>
            </a:r>
            <a:r>
              <a:rPr kumimoji="1" lang="zh-CN" altLang="en-US" sz="2000" dirty="0">
                <a:effectLst>
                  <a:outerShdw blurRad="38100" dist="38100" dir="2700000" algn="tl">
                    <a:srgbClr val="C0C0C0"/>
                  </a:outerShdw>
                </a:effectLst>
                <a:latin typeface="楷体" pitchFamily="49" charset="-122"/>
                <a:ea typeface="楷体" pitchFamily="49" charset="-122"/>
              </a:rPr>
              <a:t>曲线不变，</a:t>
            </a:r>
            <a:r>
              <a:rPr kumimoji="1" lang="en-US" altLang="zh-CN" sz="2000" dirty="0">
                <a:effectLst>
                  <a:outerShdw blurRad="38100" dist="38100" dir="2700000" algn="tl">
                    <a:srgbClr val="C0C0C0"/>
                  </a:outerShdw>
                </a:effectLst>
                <a:latin typeface="Times New Roman" pitchFamily="18" charset="0"/>
                <a:ea typeface="楷体_GB2312" pitchFamily="49" charset="-122"/>
              </a:rPr>
              <a:t>LM</a:t>
            </a:r>
            <a:r>
              <a:rPr kumimoji="1" lang="zh-CN" altLang="en-US" sz="2000" dirty="0">
                <a:effectLst>
                  <a:outerShdw blurRad="38100" dist="38100" dir="2700000" algn="tl">
                    <a:srgbClr val="C0C0C0"/>
                  </a:outerShdw>
                </a:effectLst>
                <a:latin typeface="楷体" pitchFamily="49" charset="-122"/>
                <a:ea typeface="楷体" pitchFamily="49" charset="-122"/>
              </a:rPr>
              <a:t>曲线由于货币供给增加向右移动，导致</a:t>
            </a:r>
            <a:r>
              <a:rPr kumimoji="1" lang="en-US" altLang="zh-CN" sz="2000" dirty="0">
                <a:effectLst>
                  <a:outerShdw blurRad="38100" dist="38100" dir="2700000" algn="tl">
                    <a:srgbClr val="C0C0C0"/>
                  </a:outerShdw>
                </a:effectLst>
                <a:latin typeface="Times New Roman" pitchFamily="18" charset="0"/>
                <a:ea typeface="楷体_GB2312" pitchFamily="49" charset="-122"/>
              </a:rPr>
              <a:t>AD</a:t>
            </a:r>
            <a:r>
              <a:rPr kumimoji="1" lang="zh-CN" altLang="en-US" sz="2000" dirty="0">
                <a:effectLst>
                  <a:outerShdw blurRad="38100" dist="38100" dir="2700000" algn="tl">
                    <a:srgbClr val="C0C0C0"/>
                  </a:outerShdw>
                </a:effectLst>
                <a:latin typeface="楷体" pitchFamily="49" charset="-122"/>
                <a:ea typeface="楷体" pitchFamily="49" charset="-122"/>
              </a:rPr>
              <a:t>曲线右移</a:t>
            </a:r>
          </a:p>
        </p:txBody>
      </p:sp>
      <p:grpSp>
        <p:nvGrpSpPr>
          <p:cNvPr id="2" name="Group 58"/>
          <p:cNvGrpSpPr>
            <a:grpSpLocks/>
          </p:cNvGrpSpPr>
          <p:nvPr/>
        </p:nvGrpSpPr>
        <p:grpSpPr bwMode="auto">
          <a:xfrm>
            <a:off x="4573588" y="836613"/>
            <a:ext cx="3959225" cy="2878137"/>
            <a:chOff x="2881" y="572"/>
            <a:chExt cx="2494" cy="1813"/>
          </a:xfrm>
        </p:grpSpPr>
        <p:sp>
          <p:nvSpPr>
            <p:cNvPr id="495621" name="Text Box 5"/>
            <p:cNvSpPr txBox="1">
              <a:spLocks noChangeArrowheads="1"/>
            </p:cNvSpPr>
            <p:nvPr/>
          </p:nvSpPr>
          <p:spPr bwMode="auto">
            <a:xfrm>
              <a:off x="2881" y="1172"/>
              <a:ext cx="193" cy="222"/>
            </a:xfrm>
            <a:prstGeom prst="rect">
              <a:avLst/>
            </a:prstGeom>
            <a:solidFill>
              <a:srgbClr val="FFFFFF"/>
            </a:solidFill>
            <a:ln w="9525">
              <a:noFill/>
              <a:miter lim="800000"/>
              <a:headEnd/>
              <a:tailEnd/>
            </a:ln>
            <a:effectLst/>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r</a:t>
              </a:r>
              <a:r>
                <a:rPr lang="en-US" altLang="zh-CN" sz="1600" baseline="-25000">
                  <a:solidFill>
                    <a:srgbClr val="336699"/>
                  </a:solidFill>
                  <a:effectLst>
                    <a:outerShdw blurRad="38100" dist="38100" dir="2700000" algn="tl">
                      <a:srgbClr val="C0C0C0"/>
                    </a:outerShdw>
                  </a:effectLst>
                  <a:latin typeface="Times New Roman" pitchFamily="18" charset="0"/>
                </a:rPr>
                <a:t>1</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95622" name="Text Box 6"/>
            <p:cNvSpPr txBox="1">
              <a:spLocks noChangeArrowheads="1"/>
            </p:cNvSpPr>
            <p:nvPr/>
          </p:nvSpPr>
          <p:spPr bwMode="auto">
            <a:xfrm>
              <a:off x="2911" y="572"/>
              <a:ext cx="154" cy="222"/>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r</a:t>
              </a:r>
            </a:p>
          </p:txBody>
        </p:sp>
        <p:sp>
          <p:nvSpPr>
            <p:cNvPr id="495623" name="Text Box 7"/>
            <p:cNvSpPr txBox="1">
              <a:spLocks noChangeArrowheads="1"/>
            </p:cNvSpPr>
            <p:nvPr/>
          </p:nvSpPr>
          <p:spPr bwMode="auto">
            <a:xfrm>
              <a:off x="3787" y="2153"/>
              <a:ext cx="194" cy="222"/>
            </a:xfrm>
            <a:prstGeom prst="rect">
              <a:avLst/>
            </a:prstGeom>
            <a:solidFill>
              <a:srgbClr val="FFFFFF"/>
            </a:solidFill>
            <a:ln w="9525">
              <a:noFill/>
              <a:miter lim="800000"/>
              <a:headEnd/>
              <a:tailEnd/>
            </a:ln>
            <a:effectLst/>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1</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95624" name="Text Box 8"/>
            <p:cNvSpPr txBox="1">
              <a:spLocks noChangeArrowheads="1"/>
            </p:cNvSpPr>
            <p:nvPr/>
          </p:nvSpPr>
          <p:spPr bwMode="auto">
            <a:xfrm>
              <a:off x="2887" y="1385"/>
              <a:ext cx="193" cy="223"/>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r</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25" name="Text Box 9"/>
            <p:cNvSpPr txBox="1">
              <a:spLocks noChangeArrowheads="1"/>
            </p:cNvSpPr>
            <p:nvPr/>
          </p:nvSpPr>
          <p:spPr bwMode="auto">
            <a:xfrm>
              <a:off x="2881" y="2020"/>
              <a:ext cx="193" cy="222"/>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O</a:t>
              </a:r>
            </a:p>
          </p:txBody>
        </p:sp>
        <p:sp>
          <p:nvSpPr>
            <p:cNvPr id="495626" name="Text Box 10"/>
            <p:cNvSpPr txBox="1">
              <a:spLocks noChangeArrowheads="1"/>
            </p:cNvSpPr>
            <p:nvPr/>
          </p:nvSpPr>
          <p:spPr bwMode="auto">
            <a:xfrm>
              <a:off x="3948" y="2162"/>
              <a:ext cx="193" cy="223"/>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Y</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27" name="Text Box 11"/>
            <p:cNvSpPr txBox="1">
              <a:spLocks noChangeArrowheads="1"/>
            </p:cNvSpPr>
            <p:nvPr/>
          </p:nvSpPr>
          <p:spPr bwMode="auto">
            <a:xfrm>
              <a:off x="4052" y="1394"/>
              <a:ext cx="193" cy="223"/>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E</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28" name="Text Box 12"/>
            <p:cNvSpPr txBox="1">
              <a:spLocks noChangeArrowheads="1"/>
            </p:cNvSpPr>
            <p:nvPr/>
          </p:nvSpPr>
          <p:spPr bwMode="auto">
            <a:xfrm>
              <a:off x="3749" y="1107"/>
              <a:ext cx="194" cy="223"/>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E</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29" name="Text Box 13"/>
            <p:cNvSpPr txBox="1">
              <a:spLocks noChangeArrowheads="1"/>
            </p:cNvSpPr>
            <p:nvPr/>
          </p:nvSpPr>
          <p:spPr bwMode="auto">
            <a:xfrm>
              <a:off x="4511" y="1848"/>
              <a:ext cx="214" cy="222"/>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IS</a:t>
              </a:r>
            </a:p>
          </p:txBody>
        </p:sp>
        <p:sp>
          <p:nvSpPr>
            <p:cNvPr id="495630" name="Text Box 14"/>
            <p:cNvSpPr txBox="1">
              <a:spLocks noChangeArrowheads="1"/>
            </p:cNvSpPr>
            <p:nvPr/>
          </p:nvSpPr>
          <p:spPr bwMode="auto">
            <a:xfrm>
              <a:off x="3833" y="663"/>
              <a:ext cx="689" cy="154"/>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LM(P</a:t>
              </a:r>
              <a:r>
                <a:rPr lang="en-US" altLang="zh-CN" sz="1600" baseline="-25000" dirty="0">
                  <a:solidFill>
                    <a:srgbClr val="336699"/>
                  </a:solidFill>
                  <a:effectLst>
                    <a:outerShdw blurRad="38100" dist="38100" dir="2700000" algn="tl">
                      <a:srgbClr val="C0C0C0"/>
                    </a:outerShdw>
                  </a:effectLst>
                  <a:latin typeface="Times New Roman" pitchFamily="18" charset="0"/>
                </a:rPr>
                <a:t>1</a:t>
              </a:r>
              <a:r>
                <a:rPr lang="en-US" altLang="zh-CN" sz="1600" dirty="0">
                  <a:solidFill>
                    <a:srgbClr val="336699"/>
                  </a:solidFill>
                  <a:effectLst>
                    <a:outerShdw blurRad="38100" dist="38100" dir="2700000" algn="tl">
                      <a:srgbClr val="C0C0C0"/>
                    </a:outerShdw>
                  </a:effectLst>
                  <a:latin typeface="Times New Roman" pitchFamily="18" charset="0"/>
                </a:rPr>
                <a:t>,M</a:t>
              </a:r>
              <a:r>
                <a:rPr lang="en-US" altLang="zh-CN" sz="1600" baseline="-25000" dirty="0">
                  <a:solidFill>
                    <a:srgbClr val="336699"/>
                  </a:solidFill>
                  <a:effectLst>
                    <a:outerShdw blurRad="38100" dist="38100" dir="2700000" algn="tl">
                      <a:srgbClr val="C0C0C0"/>
                    </a:outerShdw>
                  </a:effectLst>
                  <a:latin typeface="Times New Roman" pitchFamily="18" charset="0"/>
                </a:rPr>
                <a:t>1</a:t>
              </a:r>
              <a:r>
                <a:rPr lang="en-US" altLang="zh-CN" sz="1600" dirty="0">
                  <a:solidFill>
                    <a:srgbClr val="336699"/>
                  </a:solidFill>
                  <a:effectLst>
                    <a:outerShdw blurRad="38100" dist="38100" dir="2700000" algn="tl">
                      <a:srgbClr val="C0C0C0"/>
                    </a:outerShdw>
                  </a:effectLst>
                  <a:latin typeface="Times New Roman" pitchFamily="18" charset="0"/>
                </a:rPr>
                <a:t>)</a:t>
              </a:r>
            </a:p>
          </p:txBody>
        </p:sp>
        <p:sp>
          <p:nvSpPr>
            <p:cNvPr id="26669" name="Line 16"/>
            <p:cNvSpPr>
              <a:spLocks noChangeShapeType="1"/>
            </p:cNvSpPr>
            <p:nvPr/>
          </p:nvSpPr>
          <p:spPr bwMode="auto">
            <a:xfrm>
              <a:off x="3040" y="2143"/>
              <a:ext cx="2072"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70" name="Line 17"/>
            <p:cNvSpPr>
              <a:spLocks noChangeShapeType="1"/>
            </p:cNvSpPr>
            <p:nvPr/>
          </p:nvSpPr>
          <p:spPr bwMode="auto">
            <a:xfrm flipV="1">
              <a:off x="3040" y="643"/>
              <a:ext cx="0" cy="1496"/>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71" name="Line 18"/>
            <p:cNvSpPr>
              <a:spLocks noChangeShapeType="1"/>
            </p:cNvSpPr>
            <p:nvPr/>
          </p:nvSpPr>
          <p:spPr bwMode="auto">
            <a:xfrm>
              <a:off x="3369" y="922"/>
              <a:ext cx="1116" cy="98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72" name="Line 20"/>
            <p:cNvSpPr>
              <a:spLocks noChangeShapeType="1"/>
            </p:cNvSpPr>
            <p:nvPr/>
          </p:nvSpPr>
          <p:spPr bwMode="auto">
            <a:xfrm flipH="1">
              <a:off x="3050" y="1480"/>
              <a:ext cx="952"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73" name="Line 21"/>
            <p:cNvSpPr>
              <a:spLocks noChangeShapeType="1"/>
            </p:cNvSpPr>
            <p:nvPr/>
          </p:nvSpPr>
          <p:spPr bwMode="auto">
            <a:xfrm flipH="1">
              <a:off x="3040" y="1318"/>
              <a:ext cx="761"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74" name="Line 22"/>
            <p:cNvSpPr>
              <a:spLocks noChangeShapeType="1"/>
            </p:cNvSpPr>
            <p:nvPr/>
          </p:nvSpPr>
          <p:spPr bwMode="auto">
            <a:xfrm>
              <a:off x="3817" y="1330"/>
              <a:ext cx="0" cy="808"/>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75" name="Line 23"/>
            <p:cNvSpPr>
              <a:spLocks noChangeShapeType="1"/>
            </p:cNvSpPr>
            <p:nvPr/>
          </p:nvSpPr>
          <p:spPr bwMode="auto">
            <a:xfrm flipV="1">
              <a:off x="3369" y="863"/>
              <a:ext cx="906" cy="90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641" name="Text Box 25"/>
            <p:cNvSpPr txBox="1">
              <a:spLocks noChangeArrowheads="1"/>
            </p:cNvSpPr>
            <p:nvPr/>
          </p:nvSpPr>
          <p:spPr bwMode="auto">
            <a:xfrm>
              <a:off x="5182" y="2054"/>
              <a:ext cx="193" cy="223"/>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p>
          </p:txBody>
        </p:sp>
        <p:sp>
          <p:nvSpPr>
            <p:cNvPr id="26677" name="Line 45"/>
            <p:cNvSpPr>
              <a:spLocks noChangeShapeType="1"/>
            </p:cNvSpPr>
            <p:nvPr/>
          </p:nvSpPr>
          <p:spPr bwMode="auto">
            <a:xfrm flipV="1">
              <a:off x="3606" y="990"/>
              <a:ext cx="907" cy="86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663" name="Text Box 47"/>
            <p:cNvSpPr txBox="1">
              <a:spLocks noChangeArrowheads="1"/>
            </p:cNvSpPr>
            <p:nvPr/>
          </p:nvSpPr>
          <p:spPr bwMode="auto">
            <a:xfrm>
              <a:off x="4576" y="923"/>
              <a:ext cx="680" cy="177"/>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LM(P</a:t>
              </a:r>
              <a:r>
                <a:rPr lang="en-US" altLang="zh-CN" sz="1600" baseline="-25000" dirty="0">
                  <a:solidFill>
                    <a:srgbClr val="336699"/>
                  </a:solidFill>
                  <a:effectLst>
                    <a:outerShdw blurRad="38100" dist="38100" dir="2700000" algn="tl">
                      <a:srgbClr val="C0C0C0"/>
                    </a:outerShdw>
                  </a:effectLst>
                  <a:latin typeface="Times New Roman" pitchFamily="18" charset="0"/>
                </a:rPr>
                <a:t>2</a:t>
              </a:r>
              <a:r>
                <a:rPr lang="en-US" altLang="zh-CN" sz="1600" dirty="0">
                  <a:solidFill>
                    <a:srgbClr val="336699"/>
                  </a:solidFill>
                  <a:effectLst>
                    <a:outerShdw blurRad="38100" dist="38100" dir="2700000" algn="tl">
                      <a:srgbClr val="C0C0C0"/>
                    </a:outerShdw>
                  </a:effectLst>
                  <a:latin typeface="Times New Roman" pitchFamily="18" charset="0"/>
                </a:rPr>
                <a:t>,M</a:t>
              </a:r>
              <a:r>
                <a:rPr lang="en-US" altLang="zh-CN" sz="1600" baseline="-25000" dirty="0">
                  <a:solidFill>
                    <a:srgbClr val="336699"/>
                  </a:solidFill>
                  <a:effectLst>
                    <a:outerShdw blurRad="38100" dist="38100" dir="2700000" algn="tl">
                      <a:srgbClr val="C0C0C0"/>
                    </a:outerShdw>
                  </a:effectLst>
                  <a:latin typeface="Times New Roman" pitchFamily="18" charset="0"/>
                </a:rPr>
                <a:t>1</a:t>
              </a:r>
              <a:r>
                <a:rPr lang="en-US" altLang="zh-CN" sz="1600" dirty="0">
                  <a:solidFill>
                    <a:srgbClr val="336699"/>
                  </a:solidFill>
                  <a:effectLst>
                    <a:outerShdw blurRad="38100" dist="38100" dir="2700000" algn="tl">
                      <a:srgbClr val="C0C0C0"/>
                    </a:outerShdw>
                  </a:effectLst>
                  <a:latin typeface="Times New Roman" pitchFamily="18" charset="0"/>
                </a:rPr>
                <a:t>)</a:t>
              </a:r>
            </a:p>
          </p:txBody>
        </p:sp>
        <p:sp>
          <p:nvSpPr>
            <p:cNvPr id="26679" name="Line 50"/>
            <p:cNvSpPr>
              <a:spLocks noChangeShapeType="1"/>
            </p:cNvSpPr>
            <p:nvPr/>
          </p:nvSpPr>
          <p:spPr bwMode="auto">
            <a:xfrm>
              <a:off x="3996" y="1498"/>
              <a:ext cx="0" cy="646"/>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3" name="Group 64"/>
          <p:cNvGrpSpPr>
            <a:grpSpLocks/>
          </p:cNvGrpSpPr>
          <p:nvPr/>
        </p:nvGrpSpPr>
        <p:grpSpPr bwMode="auto">
          <a:xfrm>
            <a:off x="4573588" y="3502025"/>
            <a:ext cx="3959225" cy="2878138"/>
            <a:chOff x="2881" y="2343"/>
            <a:chExt cx="2494" cy="1813"/>
          </a:xfrm>
        </p:grpSpPr>
        <p:sp>
          <p:nvSpPr>
            <p:cNvPr id="495665" name="Text Box 49"/>
            <p:cNvSpPr txBox="1">
              <a:spLocks noChangeArrowheads="1"/>
            </p:cNvSpPr>
            <p:nvPr/>
          </p:nvSpPr>
          <p:spPr bwMode="auto">
            <a:xfrm>
              <a:off x="2882" y="3341"/>
              <a:ext cx="170" cy="199"/>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P</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42" name="Text Box 26"/>
            <p:cNvSpPr txBox="1">
              <a:spLocks noChangeArrowheads="1"/>
            </p:cNvSpPr>
            <p:nvPr/>
          </p:nvSpPr>
          <p:spPr bwMode="auto">
            <a:xfrm>
              <a:off x="2911" y="2343"/>
              <a:ext cx="154" cy="223"/>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P</a:t>
              </a:r>
            </a:p>
          </p:txBody>
        </p:sp>
        <p:sp>
          <p:nvSpPr>
            <p:cNvPr id="495643" name="Text Box 27"/>
            <p:cNvSpPr txBox="1">
              <a:spLocks noChangeArrowheads="1"/>
            </p:cNvSpPr>
            <p:nvPr/>
          </p:nvSpPr>
          <p:spPr bwMode="auto">
            <a:xfrm>
              <a:off x="3787" y="3924"/>
              <a:ext cx="194" cy="222"/>
            </a:xfrm>
            <a:prstGeom prst="rect">
              <a:avLst/>
            </a:prstGeom>
            <a:solidFill>
              <a:srgbClr val="FFFFFF"/>
            </a:solidFill>
            <a:ln w="9525">
              <a:noFill/>
              <a:miter lim="800000"/>
              <a:headEnd/>
              <a:tailEnd/>
            </a:ln>
            <a:effectLst/>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1</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95644" name="Text Box 28"/>
            <p:cNvSpPr txBox="1">
              <a:spLocks noChangeArrowheads="1"/>
            </p:cNvSpPr>
            <p:nvPr/>
          </p:nvSpPr>
          <p:spPr bwMode="auto">
            <a:xfrm>
              <a:off x="2881" y="3133"/>
              <a:ext cx="193" cy="222"/>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P</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45" name="Text Box 29"/>
            <p:cNvSpPr txBox="1">
              <a:spLocks noChangeArrowheads="1"/>
            </p:cNvSpPr>
            <p:nvPr/>
          </p:nvSpPr>
          <p:spPr bwMode="auto">
            <a:xfrm>
              <a:off x="2881" y="3791"/>
              <a:ext cx="193" cy="223"/>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O</a:t>
              </a:r>
            </a:p>
          </p:txBody>
        </p:sp>
        <p:sp>
          <p:nvSpPr>
            <p:cNvPr id="495646" name="Text Box 30"/>
            <p:cNvSpPr txBox="1">
              <a:spLocks noChangeArrowheads="1"/>
            </p:cNvSpPr>
            <p:nvPr/>
          </p:nvSpPr>
          <p:spPr bwMode="auto">
            <a:xfrm>
              <a:off x="3948" y="3934"/>
              <a:ext cx="193" cy="222"/>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Y</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26650" name="Line 32"/>
            <p:cNvSpPr>
              <a:spLocks noChangeShapeType="1"/>
            </p:cNvSpPr>
            <p:nvPr/>
          </p:nvSpPr>
          <p:spPr bwMode="auto">
            <a:xfrm>
              <a:off x="3040" y="3914"/>
              <a:ext cx="2072"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51" name="Line 33"/>
            <p:cNvSpPr>
              <a:spLocks noChangeShapeType="1"/>
            </p:cNvSpPr>
            <p:nvPr/>
          </p:nvSpPr>
          <p:spPr bwMode="auto">
            <a:xfrm flipV="1">
              <a:off x="3040" y="2414"/>
              <a:ext cx="0" cy="1497"/>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52" name="Line 36"/>
            <p:cNvSpPr>
              <a:spLocks noChangeShapeType="1"/>
            </p:cNvSpPr>
            <p:nvPr/>
          </p:nvSpPr>
          <p:spPr bwMode="auto">
            <a:xfrm flipH="1">
              <a:off x="3050" y="3236"/>
              <a:ext cx="884"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53" name="Line 37"/>
            <p:cNvSpPr>
              <a:spLocks noChangeShapeType="1"/>
            </p:cNvSpPr>
            <p:nvPr/>
          </p:nvSpPr>
          <p:spPr bwMode="auto">
            <a:xfrm>
              <a:off x="3817" y="2821"/>
              <a:ext cx="0" cy="1123"/>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5654" name="Text Box 38"/>
            <p:cNvSpPr txBox="1">
              <a:spLocks noChangeArrowheads="1"/>
            </p:cNvSpPr>
            <p:nvPr/>
          </p:nvSpPr>
          <p:spPr bwMode="auto">
            <a:xfrm>
              <a:off x="5182" y="3826"/>
              <a:ext cx="193" cy="222"/>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p>
          </p:txBody>
        </p:sp>
        <p:sp>
          <p:nvSpPr>
            <p:cNvPr id="26655" name="Line 39"/>
            <p:cNvSpPr>
              <a:spLocks noChangeShapeType="1"/>
            </p:cNvSpPr>
            <p:nvPr/>
          </p:nvSpPr>
          <p:spPr bwMode="auto">
            <a:xfrm>
              <a:off x="3230" y="2723"/>
              <a:ext cx="1115" cy="98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5656" name="Text Box 40"/>
            <p:cNvSpPr txBox="1">
              <a:spLocks noChangeArrowheads="1"/>
            </p:cNvSpPr>
            <p:nvPr/>
          </p:nvSpPr>
          <p:spPr bwMode="auto">
            <a:xfrm>
              <a:off x="4360" y="3693"/>
              <a:ext cx="252" cy="183"/>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AD</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26657" name="Line 48"/>
            <p:cNvSpPr>
              <a:spLocks noChangeShapeType="1"/>
            </p:cNvSpPr>
            <p:nvPr/>
          </p:nvSpPr>
          <p:spPr bwMode="auto">
            <a:xfrm flipH="1">
              <a:off x="3039" y="3412"/>
              <a:ext cx="1111"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58" name="Line 51"/>
            <p:cNvSpPr>
              <a:spLocks noChangeShapeType="1"/>
            </p:cNvSpPr>
            <p:nvPr/>
          </p:nvSpPr>
          <p:spPr bwMode="auto">
            <a:xfrm>
              <a:off x="3996" y="2816"/>
              <a:ext cx="0" cy="1123"/>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4" name="Group 66"/>
          <p:cNvGrpSpPr>
            <a:grpSpLocks/>
          </p:cNvGrpSpPr>
          <p:nvPr/>
        </p:nvGrpSpPr>
        <p:grpSpPr bwMode="auto">
          <a:xfrm>
            <a:off x="5608638" y="1125538"/>
            <a:ext cx="2779712" cy="2224087"/>
            <a:chOff x="3533" y="754"/>
            <a:chExt cx="1751" cy="1401"/>
          </a:xfrm>
        </p:grpSpPr>
        <p:sp>
          <p:nvSpPr>
            <p:cNvPr id="495631" name="Text Box 15"/>
            <p:cNvSpPr txBox="1">
              <a:spLocks noChangeArrowheads="1"/>
            </p:cNvSpPr>
            <p:nvPr/>
          </p:nvSpPr>
          <p:spPr bwMode="auto">
            <a:xfrm>
              <a:off x="4604" y="1107"/>
              <a:ext cx="680" cy="177"/>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009900"/>
                  </a:solidFill>
                  <a:effectLst>
                    <a:outerShdw blurRad="38100" dist="38100" dir="2700000" algn="tl">
                      <a:srgbClr val="C0C0C0"/>
                    </a:outerShdw>
                  </a:effectLst>
                  <a:latin typeface="Times New Roman" pitchFamily="18" charset="0"/>
                </a:rPr>
                <a:t>LM(P</a:t>
              </a:r>
              <a:r>
                <a:rPr lang="en-US" altLang="zh-CN" sz="1600" baseline="-25000" dirty="0">
                  <a:solidFill>
                    <a:srgbClr val="009900"/>
                  </a:solidFill>
                  <a:effectLst>
                    <a:outerShdw blurRad="38100" dist="38100" dir="2700000" algn="tl">
                      <a:srgbClr val="C0C0C0"/>
                    </a:outerShdw>
                  </a:effectLst>
                  <a:latin typeface="Times New Roman" pitchFamily="18" charset="0"/>
                </a:rPr>
                <a:t>2</a:t>
              </a:r>
              <a:r>
                <a:rPr lang="en-US" altLang="zh-CN" sz="1600" dirty="0">
                  <a:solidFill>
                    <a:srgbClr val="009900"/>
                  </a:solidFill>
                  <a:effectLst>
                    <a:outerShdw blurRad="38100" dist="38100" dir="2700000" algn="tl">
                      <a:srgbClr val="C0C0C0"/>
                    </a:outerShdw>
                  </a:effectLst>
                  <a:latin typeface="Times New Roman" pitchFamily="18" charset="0"/>
                </a:rPr>
                <a:t>,M</a:t>
              </a:r>
              <a:r>
                <a:rPr lang="en-US" altLang="zh-CN" sz="1600" baseline="-25000" dirty="0">
                  <a:solidFill>
                    <a:srgbClr val="009900"/>
                  </a:solidFill>
                  <a:effectLst>
                    <a:outerShdw blurRad="38100" dist="38100" dir="2700000" algn="tl">
                      <a:srgbClr val="C0C0C0"/>
                    </a:outerShdw>
                  </a:effectLst>
                  <a:latin typeface="Times New Roman" pitchFamily="18" charset="0"/>
                </a:rPr>
                <a:t>2</a:t>
              </a:r>
              <a:r>
                <a:rPr lang="en-US" altLang="zh-CN" sz="1600" dirty="0">
                  <a:solidFill>
                    <a:srgbClr val="009900"/>
                  </a:solidFill>
                  <a:effectLst>
                    <a:outerShdw blurRad="38100" dist="38100" dir="2700000" algn="tl">
                      <a:srgbClr val="C0C0C0"/>
                    </a:outerShdw>
                  </a:effectLst>
                  <a:latin typeface="Times New Roman" pitchFamily="18" charset="0"/>
                </a:rPr>
                <a:t>)</a:t>
              </a:r>
            </a:p>
          </p:txBody>
        </p:sp>
        <p:sp>
          <p:nvSpPr>
            <p:cNvPr id="26639" name="Line 19"/>
            <p:cNvSpPr>
              <a:spLocks noChangeShapeType="1"/>
            </p:cNvSpPr>
            <p:nvPr/>
          </p:nvSpPr>
          <p:spPr bwMode="auto">
            <a:xfrm>
              <a:off x="4126" y="1586"/>
              <a:ext cx="0" cy="569"/>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40" name="Line 24"/>
            <p:cNvSpPr>
              <a:spLocks noChangeShapeType="1"/>
            </p:cNvSpPr>
            <p:nvPr/>
          </p:nvSpPr>
          <p:spPr bwMode="auto">
            <a:xfrm flipV="1">
              <a:off x="3641" y="1173"/>
              <a:ext cx="907" cy="86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1" name="Line 52"/>
            <p:cNvSpPr>
              <a:spLocks noChangeShapeType="1"/>
            </p:cNvSpPr>
            <p:nvPr/>
          </p:nvSpPr>
          <p:spPr bwMode="auto">
            <a:xfrm flipV="1">
              <a:off x="3533" y="944"/>
              <a:ext cx="907" cy="86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669" name="Text Box 53"/>
            <p:cNvSpPr txBox="1">
              <a:spLocks noChangeArrowheads="1"/>
            </p:cNvSpPr>
            <p:nvPr/>
          </p:nvSpPr>
          <p:spPr bwMode="auto">
            <a:xfrm>
              <a:off x="4548" y="754"/>
              <a:ext cx="680" cy="177"/>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009900"/>
                  </a:solidFill>
                  <a:effectLst>
                    <a:outerShdw blurRad="38100" dist="38100" dir="2700000" algn="tl">
                      <a:srgbClr val="C0C0C0"/>
                    </a:outerShdw>
                  </a:effectLst>
                  <a:latin typeface="Times New Roman" pitchFamily="18" charset="0"/>
                </a:rPr>
                <a:t>LM(P</a:t>
              </a:r>
              <a:r>
                <a:rPr lang="en-US" altLang="zh-CN" sz="1600" baseline="-25000" dirty="0">
                  <a:solidFill>
                    <a:srgbClr val="009900"/>
                  </a:solidFill>
                  <a:effectLst>
                    <a:outerShdw blurRad="38100" dist="38100" dir="2700000" algn="tl">
                      <a:srgbClr val="C0C0C0"/>
                    </a:outerShdw>
                  </a:effectLst>
                  <a:latin typeface="Times New Roman" pitchFamily="18" charset="0"/>
                </a:rPr>
                <a:t>1</a:t>
              </a:r>
              <a:r>
                <a:rPr lang="en-US" altLang="zh-CN" sz="1600" dirty="0">
                  <a:solidFill>
                    <a:srgbClr val="009900"/>
                  </a:solidFill>
                  <a:effectLst>
                    <a:outerShdw blurRad="38100" dist="38100" dir="2700000" algn="tl">
                      <a:srgbClr val="C0C0C0"/>
                    </a:outerShdw>
                  </a:effectLst>
                  <a:latin typeface="Times New Roman" pitchFamily="18" charset="0"/>
                </a:rPr>
                <a:t>,M</a:t>
              </a:r>
              <a:r>
                <a:rPr lang="en-US" altLang="zh-CN" sz="1600" baseline="-25000" dirty="0">
                  <a:solidFill>
                    <a:srgbClr val="009900"/>
                  </a:solidFill>
                  <a:effectLst>
                    <a:outerShdw blurRad="38100" dist="38100" dir="2700000" algn="tl">
                      <a:srgbClr val="C0C0C0"/>
                    </a:outerShdw>
                  </a:effectLst>
                  <a:latin typeface="Times New Roman" pitchFamily="18" charset="0"/>
                </a:rPr>
                <a:t>2</a:t>
              </a:r>
              <a:r>
                <a:rPr lang="en-US" altLang="zh-CN" sz="1600" dirty="0">
                  <a:solidFill>
                    <a:srgbClr val="009900"/>
                  </a:solidFill>
                  <a:effectLst>
                    <a:outerShdw blurRad="38100" dist="38100" dir="2700000" algn="tl">
                      <a:srgbClr val="C0C0C0"/>
                    </a:outerShdw>
                  </a:effectLst>
                  <a:latin typeface="Times New Roman" pitchFamily="18" charset="0"/>
                </a:rPr>
                <a:t>)</a:t>
              </a:r>
            </a:p>
          </p:txBody>
        </p:sp>
        <p:sp>
          <p:nvSpPr>
            <p:cNvPr id="26643" name="Line 54"/>
            <p:cNvSpPr>
              <a:spLocks noChangeShapeType="1"/>
            </p:cNvSpPr>
            <p:nvPr/>
          </p:nvSpPr>
          <p:spPr bwMode="auto">
            <a:xfrm>
              <a:off x="3932" y="1453"/>
              <a:ext cx="0" cy="691"/>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5" name="Group 68"/>
          <p:cNvGrpSpPr>
            <a:grpSpLocks/>
          </p:cNvGrpSpPr>
          <p:nvPr/>
        </p:nvGrpSpPr>
        <p:grpSpPr bwMode="auto">
          <a:xfrm>
            <a:off x="5357813" y="4106863"/>
            <a:ext cx="2108200" cy="1941512"/>
            <a:chOff x="3375" y="2724"/>
            <a:chExt cx="1328" cy="1223"/>
          </a:xfrm>
        </p:grpSpPr>
        <p:sp>
          <p:nvSpPr>
            <p:cNvPr id="495647" name="Text Box 31"/>
            <p:cNvSpPr txBox="1">
              <a:spLocks noChangeArrowheads="1"/>
            </p:cNvSpPr>
            <p:nvPr/>
          </p:nvSpPr>
          <p:spPr bwMode="auto">
            <a:xfrm>
              <a:off x="4451" y="3538"/>
              <a:ext cx="252" cy="183"/>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009900"/>
                  </a:solidFill>
                  <a:effectLst>
                    <a:outerShdw blurRad="38100" dist="38100" dir="2700000" algn="tl">
                      <a:srgbClr val="C0C0C0"/>
                    </a:outerShdw>
                  </a:effectLst>
                  <a:latin typeface="Times New Roman" pitchFamily="18" charset="0"/>
                </a:rPr>
                <a:t>AD</a:t>
              </a:r>
              <a:r>
                <a:rPr lang="en-US" altLang="zh-CN" sz="1600" baseline="-25000" dirty="0">
                  <a:solidFill>
                    <a:srgbClr val="009900"/>
                  </a:solidFill>
                  <a:effectLst>
                    <a:outerShdw blurRad="38100" dist="38100" dir="2700000" algn="tl">
                      <a:srgbClr val="C0C0C0"/>
                    </a:outerShdw>
                  </a:effectLst>
                  <a:latin typeface="Times New Roman" pitchFamily="18" charset="0"/>
                </a:rPr>
                <a:t>2</a:t>
              </a:r>
              <a:endParaRPr lang="en-US" altLang="zh-CN" sz="1600" dirty="0">
                <a:solidFill>
                  <a:srgbClr val="009900"/>
                </a:solidFill>
                <a:effectLst>
                  <a:outerShdw blurRad="38100" dist="38100" dir="2700000" algn="tl">
                    <a:srgbClr val="C0C0C0"/>
                  </a:outerShdw>
                </a:effectLst>
                <a:latin typeface="Times New Roman" pitchFamily="18" charset="0"/>
              </a:endParaRPr>
            </a:p>
          </p:txBody>
        </p:sp>
        <p:sp>
          <p:nvSpPr>
            <p:cNvPr id="26635" name="Line 34"/>
            <p:cNvSpPr>
              <a:spLocks noChangeShapeType="1"/>
            </p:cNvSpPr>
            <p:nvPr/>
          </p:nvSpPr>
          <p:spPr bwMode="auto">
            <a:xfrm>
              <a:off x="3375" y="2724"/>
              <a:ext cx="1033" cy="93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36" name="Line 35"/>
            <p:cNvSpPr>
              <a:spLocks noChangeShapeType="1"/>
            </p:cNvSpPr>
            <p:nvPr/>
          </p:nvSpPr>
          <p:spPr bwMode="auto">
            <a:xfrm>
              <a:off x="4129" y="2814"/>
              <a:ext cx="0" cy="1123"/>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37" name="Line 56"/>
            <p:cNvSpPr>
              <a:spLocks noChangeShapeType="1"/>
            </p:cNvSpPr>
            <p:nvPr/>
          </p:nvSpPr>
          <p:spPr bwMode="auto">
            <a:xfrm>
              <a:off x="3934" y="2824"/>
              <a:ext cx="0" cy="1123"/>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6" name="页脚占位符 5"/>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497492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5618"/>
                                        </p:tgtEl>
                                        <p:attrNameLst>
                                          <p:attrName>style.visibility</p:attrName>
                                        </p:attrNameLst>
                                      </p:cBhvr>
                                      <p:to>
                                        <p:strVal val="visible"/>
                                      </p:to>
                                    </p:set>
                                    <p:animEffect transition="in" filter="blinds(horizontal)">
                                      <p:cBhvr>
                                        <p:cTn id="7" dur="500"/>
                                        <p:tgtEl>
                                          <p:spTgt spid="495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5619">
                                            <p:txEl>
                                              <p:pRg st="0" end="0"/>
                                            </p:txEl>
                                          </p:spTgt>
                                        </p:tgtEl>
                                        <p:attrNameLst>
                                          <p:attrName>style.visibility</p:attrName>
                                        </p:attrNameLst>
                                      </p:cBhvr>
                                      <p:to>
                                        <p:strVal val="visible"/>
                                      </p:to>
                                    </p:set>
                                    <p:animEffect transition="in" filter="blinds(horizontal)">
                                      <p:cBhvr>
                                        <p:cTn id="12" dur="500"/>
                                        <p:tgtEl>
                                          <p:spTgt spid="4956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5657"/>
                                        </p:tgtEl>
                                        <p:attrNameLst>
                                          <p:attrName>style.visibility</p:attrName>
                                        </p:attrNameLst>
                                      </p:cBhvr>
                                      <p:to>
                                        <p:strVal val="visible"/>
                                      </p:to>
                                    </p:set>
                                    <p:animEffect transition="in" filter="blinds(horizontal)">
                                      <p:cBhvr>
                                        <p:cTn id="17" dur="500"/>
                                        <p:tgtEl>
                                          <p:spTgt spid="4956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8" grpId="0"/>
      <p:bldP spid="495619" grpId="0" build="p" autoUpdateAnimBg="0"/>
      <p:bldP spid="495657"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C506872-32FD-47B7-AE56-1590C6E3BC96}" type="slidenum">
              <a:rPr lang="en-GB" altLang="zh-CN" sz="1200" b="0">
                <a:solidFill>
                  <a:schemeClr val="bg1"/>
                </a:solidFill>
              </a:rPr>
              <a:pPr/>
              <a:t>12</a:t>
            </a:fld>
            <a:endParaRPr lang="en-GB" altLang="zh-CN" sz="1200" b="0">
              <a:solidFill>
                <a:schemeClr val="bg1"/>
              </a:solidFill>
            </a:endParaRPr>
          </a:p>
        </p:txBody>
      </p:sp>
      <p:sp>
        <p:nvSpPr>
          <p:cNvPr id="495657" name="AutoShape 41"/>
          <p:cNvSpPr>
            <a:spLocks noChangeArrowheads="1"/>
          </p:cNvSpPr>
          <p:nvPr/>
        </p:nvSpPr>
        <p:spPr bwMode="auto">
          <a:xfrm>
            <a:off x="830263" y="1707129"/>
            <a:ext cx="2428875" cy="1428750"/>
          </a:xfrm>
          <a:prstGeom prst="roundRect">
            <a:avLst>
              <a:gd name="adj" fmla="val 16667"/>
            </a:avLst>
          </a:prstGeom>
          <a:noFill/>
          <a:ln w="9525">
            <a:solidFill>
              <a:srgbClr val="FF6600"/>
            </a:solidFill>
            <a:prstDash val="dash"/>
            <a:round/>
            <a:headEnd/>
            <a:tailEnd/>
          </a:ln>
          <a:effectLst/>
        </p:spPr>
        <p:txBody>
          <a:bodyPr/>
          <a:lstStyle/>
          <a:p>
            <a:pPr algn="just" eaLnBrk="1" hangingPunct="1">
              <a:spcBef>
                <a:spcPct val="50000"/>
              </a:spcBef>
              <a:defRPr/>
            </a:pPr>
            <a:r>
              <a:rPr kumimoji="1" lang="zh-CN" altLang="en-US" sz="2000" dirty="0">
                <a:effectLst>
                  <a:outerShdw blurRad="38100" dist="38100" dir="2700000" algn="tl">
                    <a:srgbClr val="C0C0C0"/>
                  </a:outerShdw>
                </a:effectLst>
                <a:latin typeface="楷体" pitchFamily="49" charset="-122"/>
                <a:ea typeface="楷体" pitchFamily="49" charset="-122"/>
              </a:rPr>
              <a:t>情形</a:t>
            </a:r>
            <a:r>
              <a:rPr kumimoji="1" lang="en-US" altLang="zh-CN" sz="2000" dirty="0">
                <a:effectLst>
                  <a:outerShdw blurRad="38100" dist="38100" dir="2700000" algn="tl">
                    <a:srgbClr val="C0C0C0"/>
                  </a:outerShdw>
                </a:effectLst>
                <a:latin typeface="Times New Roman" pitchFamily="18" charset="0"/>
                <a:ea typeface="楷体_GB2312" pitchFamily="49" charset="-122"/>
              </a:rPr>
              <a:t>2</a:t>
            </a:r>
            <a:r>
              <a:rPr kumimoji="1" lang="zh-CN" altLang="en-US" sz="2000" dirty="0">
                <a:effectLst>
                  <a:outerShdw blurRad="38100" dist="38100" dir="2700000" algn="tl">
                    <a:srgbClr val="C0C0C0"/>
                  </a:outerShdw>
                </a:effectLst>
                <a:latin typeface="Times New Roman" pitchFamily="18" charset="0"/>
                <a:ea typeface="楷体_GB2312" pitchFamily="49" charset="-122"/>
              </a:rPr>
              <a:t>：</a:t>
            </a:r>
            <a:r>
              <a:rPr kumimoji="1" lang="en-US" altLang="zh-CN" sz="2000" dirty="0">
                <a:effectLst>
                  <a:outerShdw blurRad="38100" dist="38100" dir="2700000" algn="tl">
                    <a:srgbClr val="C0C0C0"/>
                  </a:outerShdw>
                </a:effectLst>
                <a:latin typeface="Times New Roman" pitchFamily="18" charset="0"/>
                <a:ea typeface="楷体_GB2312" pitchFamily="49" charset="-122"/>
              </a:rPr>
              <a:t>LM</a:t>
            </a:r>
            <a:r>
              <a:rPr kumimoji="1" lang="zh-CN" altLang="en-US" sz="2000" dirty="0">
                <a:effectLst>
                  <a:outerShdw blurRad="38100" dist="38100" dir="2700000" algn="tl">
                    <a:srgbClr val="C0C0C0"/>
                  </a:outerShdw>
                </a:effectLst>
                <a:latin typeface="楷体" pitchFamily="49" charset="-122"/>
                <a:ea typeface="楷体" pitchFamily="49" charset="-122"/>
              </a:rPr>
              <a:t>曲线不变，</a:t>
            </a:r>
            <a:r>
              <a:rPr kumimoji="1" lang="en-US" altLang="zh-CN" sz="2000" dirty="0">
                <a:effectLst>
                  <a:outerShdw blurRad="38100" dist="38100" dir="2700000" algn="tl">
                    <a:srgbClr val="C0C0C0"/>
                  </a:outerShdw>
                </a:effectLst>
                <a:latin typeface="Times New Roman" pitchFamily="18" charset="0"/>
                <a:ea typeface="楷体_GB2312" pitchFamily="49" charset="-122"/>
              </a:rPr>
              <a:t>IS</a:t>
            </a:r>
            <a:r>
              <a:rPr kumimoji="1" lang="zh-CN" altLang="en-US" sz="2000" dirty="0">
                <a:effectLst>
                  <a:outerShdw blurRad="38100" dist="38100" dir="2700000" algn="tl">
                    <a:srgbClr val="C0C0C0"/>
                  </a:outerShdw>
                </a:effectLst>
                <a:latin typeface="楷体" pitchFamily="49" charset="-122"/>
                <a:ea typeface="楷体" pitchFamily="49" charset="-122"/>
              </a:rPr>
              <a:t>曲线由于需求增加向右移动，导致</a:t>
            </a:r>
            <a:r>
              <a:rPr kumimoji="1" lang="en-US" altLang="zh-CN" sz="2000" dirty="0">
                <a:effectLst>
                  <a:outerShdw blurRad="38100" dist="38100" dir="2700000" algn="tl">
                    <a:srgbClr val="C0C0C0"/>
                  </a:outerShdw>
                </a:effectLst>
                <a:latin typeface="Times New Roman" pitchFamily="18" charset="0"/>
                <a:ea typeface="楷体_GB2312" pitchFamily="49" charset="-122"/>
              </a:rPr>
              <a:t>AD</a:t>
            </a:r>
            <a:r>
              <a:rPr kumimoji="1" lang="zh-CN" altLang="en-US" sz="2000" dirty="0">
                <a:effectLst>
                  <a:outerShdw blurRad="38100" dist="38100" dir="2700000" algn="tl">
                    <a:srgbClr val="C0C0C0"/>
                  </a:outerShdw>
                </a:effectLst>
                <a:latin typeface="楷体" pitchFamily="49" charset="-122"/>
                <a:ea typeface="楷体" pitchFamily="49" charset="-122"/>
              </a:rPr>
              <a:t>曲线右移</a:t>
            </a:r>
          </a:p>
        </p:txBody>
      </p:sp>
      <p:grpSp>
        <p:nvGrpSpPr>
          <p:cNvPr id="2" name="组合 63"/>
          <p:cNvGrpSpPr>
            <a:grpSpLocks/>
          </p:cNvGrpSpPr>
          <p:nvPr/>
        </p:nvGrpSpPr>
        <p:grpSpPr bwMode="auto">
          <a:xfrm>
            <a:off x="4000500" y="765175"/>
            <a:ext cx="3959225" cy="2878138"/>
            <a:chOff x="4573588" y="908050"/>
            <a:chExt cx="3959226" cy="2878138"/>
          </a:xfrm>
        </p:grpSpPr>
        <p:sp>
          <p:nvSpPr>
            <p:cNvPr id="495621" name="Text Box 5"/>
            <p:cNvSpPr txBox="1">
              <a:spLocks noChangeArrowheads="1"/>
            </p:cNvSpPr>
            <p:nvPr/>
          </p:nvSpPr>
          <p:spPr bwMode="auto">
            <a:xfrm>
              <a:off x="4573588" y="1860550"/>
              <a:ext cx="306388" cy="352425"/>
            </a:xfrm>
            <a:prstGeom prst="rect">
              <a:avLst/>
            </a:prstGeom>
            <a:solidFill>
              <a:srgbClr val="FFFFFF"/>
            </a:solidFill>
            <a:ln w="9525">
              <a:noFill/>
              <a:miter lim="800000"/>
              <a:headEnd/>
              <a:tailEnd/>
            </a:ln>
            <a:effectLst/>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r</a:t>
              </a:r>
              <a:r>
                <a:rPr lang="en-US" altLang="zh-CN" sz="1600" baseline="-25000">
                  <a:solidFill>
                    <a:srgbClr val="336699"/>
                  </a:solidFill>
                  <a:effectLst>
                    <a:outerShdw blurRad="38100" dist="38100" dir="2700000" algn="tl">
                      <a:srgbClr val="C0C0C0"/>
                    </a:outerShdw>
                  </a:effectLst>
                  <a:latin typeface="Times New Roman" pitchFamily="18" charset="0"/>
                </a:rPr>
                <a:t>1</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95622" name="Text Box 6"/>
            <p:cNvSpPr txBox="1">
              <a:spLocks noChangeArrowheads="1"/>
            </p:cNvSpPr>
            <p:nvPr/>
          </p:nvSpPr>
          <p:spPr bwMode="auto">
            <a:xfrm>
              <a:off x="4621213" y="908050"/>
              <a:ext cx="244475" cy="352425"/>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r</a:t>
              </a:r>
            </a:p>
          </p:txBody>
        </p:sp>
        <p:sp>
          <p:nvSpPr>
            <p:cNvPr id="495623" name="Text Box 7"/>
            <p:cNvSpPr txBox="1">
              <a:spLocks noChangeArrowheads="1"/>
            </p:cNvSpPr>
            <p:nvPr/>
          </p:nvSpPr>
          <p:spPr bwMode="auto">
            <a:xfrm>
              <a:off x="6011863" y="3417888"/>
              <a:ext cx="307975" cy="352425"/>
            </a:xfrm>
            <a:prstGeom prst="rect">
              <a:avLst/>
            </a:prstGeom>
            <a:solidFill>
              <a:srgbClr val="FFFFFF"/>
            </a:solidFill>
            <a:ln w="9525">
              <a:noFill/>
              <a:miter lim="800000"/>
              <a:headEnd/>
              <a:tailEnd/>
            </a:ln>
            <a:effectLst/>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1</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95624" name="Text Box 8"/>
            <p:cNvSpPr txBox="1">
              <a:spLocks noChangeArrowheads="1"/>
            </p:cNvSpPr>
            <p:nvPr/>
          </p:nvSpPr>
          <p:spPr bwMode="auto">
            <a:xfrm>
              <a:off x="4573588" y="2160588"/>
              <a:ext cx="306388" cy="354012"/>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r</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25" name="Text Box 9"/>
            <p:cNvSpPr txBox="1">
              <a:spLocks noChangeArrowheads="1"/>
            </p:cNvSpPr>
            <p:nvPr/>
          </p:nvSpPr>
          <p:spPr bwMode="auto">
            <a:xfrm>
              <a:off x="4573588" y="3206750"/>
              <a:ext cx="306388" cy="352425"/>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O</a:t>
              </a:r>
            </a:p>
          </p:txBody>
        </p:sp>
        <p:sp>
          <p:nvSpPr>
            <p:cNvPr id="495626" name="Text Box 10"/>
            <p:cNvSpPr txBox="1">
              <a:spLocks noChangeArrowheads="1"/>
            </p:cNvSpPr>
            <p:nvPr/>
          </p:nvSpPr>
          <p:spPr bwMode="auto">
            <a:xfrm>
              <a:off x="6261101" y="3432175"/>
              <a:ext cx="306387" cy="354013"/>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Y</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27" name="Text Box 11"/>
            <p:cNvSpPr txBox="1">
              <a:spLocks noChangeArrowheads="1"/>
            </p:cNvSpPr>
            <p:nvPr/>
          </p:nvSpPr>
          <p:spPr bwMode="auto">
            <a:xfrm>
              <a:off x="6219826" y="2014538"/>
              <a:ext cx="306387" cy="354012"/>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E</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28" name="Text Box 12"/>
            <p:cNvSpPr txBox="1">
              <a:spLocks noChangeArrowheads="1"/>
            </p:cNvSpPr>
            <p:nvPr/>
          </p:nvSpPr>
          <p:spPr bwMode="auto">
            <a:xfrm>
              <a:off x="5922963" y="1747838"/>
              <a:ext cx="307975" cy="354012"/>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E</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29" name="Text Box 13"/>
            <p:cNvSpPr txBox="1">
              <a:spLocks noChangeArrowheads="1"/>
            </p:cNvSpPr>
            <p:nvPr/>
          </p:nvSpPr>
          <p:spPr bwMode="auto">
            <a:xfrm>
              <a:off x="7127877" y="2857500"/>
              <a:ext cx="339725" cy="352425"/>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IS</a:t>
              </a:r>
              <a:r>
                <a:rPr lang="en-US" altLang="zh-CN" sz="1600" baseline="-25000" dirty="0">
                  <a:solidFill>
                    <a:srgbClr val="336699"/>
                  </a:solidFill>
                  <a:effectLst>
                    <a:outerShdw blurRad="38100" dist="38100" dir="2700000" algn="tl">
                      <a:srgbClr val="C0C0C0"/>
                    </a:outerShdw>
                  </a:effectLst>
                  <a:latin typeface="Times New Roman" pitchFamily="18" charset="0"/>
                </a:rPr>
                <a:t>1</a:t>
              </a:r>
            </a:p>
          </p:txBody>
        </p:sp>
        <p:sp>
          <p:nvSpPr>
            <p:cNvPr id="495630" name="Text Box 14"/>
            <p:cNvSpPr txBox="1">
              <a:spLocks noChangeArrowheads="1"/>
            </p:cNvSpPr>
            <p:nvPr/>
          </p:nvSpPr>
          <p:spPr bwMode="auto">
            <a:xfrm>
              <a:off x="6550026" y="1052513"/>
              <a:ext cx="1093787" cy="244475"/>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LM(P</a:t>
              </a:r>
              <a:r>
                <a:rPr lang="en-US" altLang="zh-CN" sz="1600" baseline="-25000" dirty="0">
                  <a:solidFill>
                    <a:srgbClr val="336699"/>
                  </a:solidFill>
                  <a:effectLst>
                    <a:outerShdw blurRad="38100" dist="38100" dir="2700000" algn="tl">
                      <a:srgbClr val="C0C0C0"/>
                    </a:outerShdw>
                  </a:effectLst>
                  <a:latin typeface="Times New Roman" pitchFamily="18" charset="0"/>
                </a:rPr>
                <a:t>1</a:t>
              </a:r>
              <a:r>
                <a:rPr lang="en-US" altLang="zh-CN" sz="1600" dirty="0">
                  <a:solidFill>
                    <a:srgbClr val="336699"/>
                  </a:solidFill>
                  <a:effectLst>
                    <a:outerShdw blurRad="38100" dist="38100" dir="2700000" algn="tl">
                      <a:srgbClr val="C0C0C0"/>
                    </a:outerShdw>
                  </a:effectLst>
                  <a:latin typeface="Times New Roman" pitchFamily="18" charset="0"/>
                </a:rPr>
                <a:t>)</a:t>
              </a:r>
            </a:p>
          </p:txBody>
        </p:sp>
        <p:sp>
          <p:nvSpPr>
            <p:cNvPr id="27689" name="Line 16"/>
            <p:cNvSpPr>
              <a:spLocks noChangeShapeType="1"/>
            </p:cNvSpPr>
            <p:nvPr/>
          </p:nvSpPr>
          <p:spPr bwMode="auto">
            <a:xfrm>
              <a:off x="4826001" y="3402013"/>
              <a:ext cx="3289300"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90" name="Line 17"/>
            <p:cNvSpPr>
              <a:spLocks noChangeShapeType="1"/>
            </p:cNvSpPr>
            <p:nvPr/>
          </p:nvSpPr>
          <p:spPr bwMode="auto">
            <a:xfrm flipV="1">
              <a:off x="4826001" y="1020763"/>
              <a:ext cx="0" cy="237490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91" name="Line 18"/>
            <p:cNvSpPr>
              <a:spLocks noChangeShapeType="1"/>
            </p:cNvSpPr>
            <p:nvPr/>
          </p:nvSpPr>
          <p:spPr bwMode="auto">
            <a:xfrm>
              <a:off x="5348288" y="1463675"/>
              <a:ext cx="1771650" cy="155733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92" name="Line 20"/>
            <p:cNvSpPr>
              <a:spLocks noChangeShapeType="1"/>
            </p:cNvSpPr>
            <p:nvPr/>
          </p:nvSpPr>
          <p:spPr bwMode="auto">
            <a:xfrm flipH="1">
              <a:off x="4841876" y="2361623"/>
              <a:ext cx="1512000"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93" name="Line 21"/>
            <p:cNvSpPr>
              <a:spLocks noChangeShapeType="1"/>
            </p:cNvSpPr>
            <p:nvPr/>
          </p:nvSpPr>
          <p:spPr bwMode="auto">
            <a:xfrm flipH="1">
              <a:off x="4826001" y="2092325"/>
              <a:ext cx="1208088"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94" name="Line 22"/>
            <p:cNvSpPr>
              <a:spLocks noChangeShapeType="1"/>
            </p:cNvSpPr>
            <p:nvPr/>
          </p:nvSpPr>
          <p:spPr bwMode="auto">
            <a:xfrm>
              <a:off x="6059488" y="2111375"/>
              <a:ext cx="0" cy="128270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95" name="Line 23"/>
            <p:cNvSpPr>
              <a:spLocks noChangeShapeType="1"/>
            </p:cNvSpPr>
            <p:nvPr/>
          </p:nvSpPr>
          <p:spPr bwMode="auto">
            <a:xfrm flipV="1">
              <a:off x="5348288" y="1370013"/>
              <a:ext cx="1438275" cy="143192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641" name="Text Box 25"/>
            <p:cNvSpPr txBox="1">
              <a:spLocks noChangeArrowheads="1"/>
            </p:cNvSpPr>
            <p:nvPr/>
          </p:nvSpPr>
          <p:spPr bwMode="auto">
            <a:xfrm>
              <a:off x="8226427" y="3260725"/>
              <a:ext cx="306387" cy="354013"/>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p>
          </p:txBody>
        </p:sp>
        <p:sp>
          <p:nvSpPr>
            <p:cNvPr id="27697" name="Line 45"/>
            <p:cNvSpPr>
              <a:spLocks noChangeShapeType="1"/>
            </p:cNvSpPr>
            <p:nvPr/>
          </p:nvSpPr>
          <p:spPr bwMode="auto">
            <a:xfrm flipV="1">
              <a:off x="5716592" y="1571624"/>
              <a:ext cx="1447797" cy="142874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663" name="Text Box 47"/>
            <p:cNvSpPr txBox="1">
              <a:spLocks noChangeArrowheads="1"/>
            </p:cNvSpPr>
            <p:nvPr/>
          </p:nvSpPr>
          <p:spPr bwMode="auto">
            <a:xfrm>
              <a:off x="7264402" y="1411288"/>
              <a:ext cx="1079500" cy="280987"/>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LM(P</a:t>
              </a:r>
              <a:r>
                <a:rPr lang="en-US" altLang="zh-CN" sz="1600" baseline="-25000" dirty="0">
                  <a:solidFill>
                    <a:srgbClr val="336699"/>
                  </a:solidFill>
                  <a:effectLst>
                    <a:outerShdw blurRad="38100" dist="38100" dir="2700000" algn="tl">
                      <a:srgbClr val="C0C0C0"/>
                    </a:outerShdw>
                  </a:effectLst>
                  <a:latin typeface="Times New Roman" pitchFamily="18" charset="0"/>
                </a:rPr>
                <a:t>2</a:t>
              </a:r>
              <a:r>
                <a:rPr lang="en-US" altLang="zh-CN" sz="1600" dirty="0">
                  <a:solidFill>
                    <a:srgbClr val="336699"/>
                  </a:solidFill>
                  <a:effectLst>
                    <a:outerShdw blurRad="38100" dist="38100" dir="2700000" algn="tl">
                      <a:srgbClr val="C0C0C0"/>
                    </a:outerShdw>
                  </a:effectLst>
                  <a:latin typeface="Times New Roman" pitchFamily="18" charset="0"/>
                </a:rPr>
                <a:t>)</a:t>
              </a:r>
            </a:p>
          </p:txBody>
        </p:sp>
        <p:sp>
          <p:nvSpPr>
            <p:cNvPr id="27699" name="Line 50"/>
            <p:cNvSpPr>
              <a:spLocks noChangeShapeType="1"/>
            </p:cNvSpPr>
            <p:nvPr/>
          </p:nvSpPr>
          <p:spPr bwMode="auto">
            <a:xfrm>
              <a:off x="6365953" y="2378075"/>
              <a:ext cx="0" cy="1025525"/>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3" name="组合 65"/>
          <p:cNvGrpSpPr>
            <a:grpSpLocks/>
          </p:cNvGrpSpPr>
          <p:nvPr/>
        </p:nvGrpSpPr>
        <p:grpSpPr bwMode="auto">
          <a:xfrm>
            <a:off x="4000500" y="3430588"/>
            <a:ext cx="3959225" cy="2878137"/>
            <a:chOff x="4573588" y="3719513"/>
            <a:chExt cx="3959226" cy="2878137"/>
          </a:xfrm>
        </p:grpSpPr>
        <p:sp>
          <p:nvSpPr>
            <p:cNvPr id="495665" name="Text Box 49"/>
            <p:cNvSpPr txBox="1">
              <a:spLocks noChangeArrowheads="1"/>
            </p:cNvSpPr>
            <p:nvPr/>
          </p:nvSpPr>
          <p:spPr bwMode="auto">
            <a:xfrm>
              <a:off x="4575176" y="5303838"/>
              <a:ext cx="269875" cy="315912"/>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P</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42" name="Text Box 26"/>
            <p:cNvSpPr txBox="1">
              <a:spLocks noChangeArrowheads="1"/>
            </p:cNvSpPr>
            <p:nvPr/>
          </p:nvSpPr>
          <p:spPr bwMode="auto">
            <a:xfrm>
              <a:off x="4621213" y="3719513"/>
              <a:ext cx="244475" cy="354012"/>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P</a:t>
              </a:r>
            </a:p>
          </p:txBody>
        </p:sp>
        <p:sp>
          <p:nvSpPr>
            <p:cNvPr id="495643" name="Text Box 27"/>
            <p:cNvSpPr txBox="1">
              <a:spLocks noChangeArrowheads="1"/>
            </p:cNvSpPr>
            <p:nvPr/>
          </p:nvSpPr>
          <p:spPr bwMode="auto">
            <a:xfrm>
              <a:off x="5956301" y="6229350"/>
              <a:ext cx="307975" cy="352425"/>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Y</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44" name="Text Box 28"/>
            <p:cNvSpPr txBox="1">
              <a:spLocks noChangeArrowheads="1"/>
            </p:cNvSpPr>
            <p:nvPr/>
          </p:nvSpPr>
          <p:spPr bwMode="auto">
            <a:xfrm>
              <a:off x="4573588" y="4973638"/>
              <a:ext cx="306388" cy="352425"/>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P</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45" name="Text Box 29"/>
            <p:cNvSpPr txBox="1">
              <a:spLocks noChangeArrowheads="1"/>
            </p:cNvSpPr>
            <p:nvPr/>
          </p:nvSpPr>
          <p:spPr bwMode="auto">
            <a:xfrm>
              <a:off x="4573588" y="6018213"/>
              <a:ext cx="306388" cy="354012"/>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O</a:t>
              </a:r>
            </a:p>
          </p:txBody>
        </p:sp>
        <p:sp>
          <p:nvSpPr>
            <p:cNvPr id="495646" name="Text Box 30"/>
            <p:cNvSpPr txBox="1">
              <a:spLocks noChangeArrowheads="1"/>
            </p:cNvSpPr>
            <p:nvPr/>
          </p:nvSpPr>
          <p:spPr bwMode="auto">
            <a:xfrm>
              <a:off x="6227763" y="6245225"/>
              <a:ext cx="306388" cy="352425"/>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Y</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27670" name="Line 32"/>
            <p:cNvSpPr>
              <a:spLocks noChangeShapeType="1"/>
            </p:cNvSpPr>
            <p:nvPr/>
          </p:nvSpPr>
          <p:spPr bwMode="auto">
            <a:xfrm>
              <a:off x="4826001" y="6213475"/>
              <a:ext cx="3289300"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71" name="Line 33"/>
            <p:cNvSpPr>
              <a:spLocks noChangeShapeType="1"/>
            </p:cNvSpPr>
            <p:nvPr/>
          </p:nvSpPr>
          <p:spPr bwMode="auto">
            <a:xfrm flipV="1">
              <a:off x="4826001" y="3832225"/>
              <a:ext cx="0" cy="2376487"/>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72" name="Line 36"/>
            <p:cNvSpPr>
              <a:spLocks noChangeShapeType="1"/>
            </p:cNvSpPr>
            <p:nvPr/>
          </p:nvSpPr>
          <p:spPr bwMode="auto">
            <a:xfrm flipH="1">
              <a:off x="4841876" y="5137150"/>
              <a:ext cx="1620000"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73" name="Line 37"/>
            <p:cNvSpPr>
              <a:spLocks noChangeShapeType="1"/>
            </p:cNvSpPr>
            <p:nvPr/>
          </p:nvSpPr>
          <p:spPr bwMode="auto">
            <a:xfrm>
              <a:off x="6059488" y="4444885"/>
              <a:ext cx="0" cy="1782762"/>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5654" name="Text Box 38"/>
            <p:cNvSpPr txBox="1">
              <a:spLocks noChangeArrowheads="1"/>
            </p:cNvSpPr>
            <p:nvPr/>
          </p:nvSpPr>
          <p:spPr bwMode="auto">
            <a:xfrm>
              <a:off x="8226427" y="6073775"/>
              <a:ext cx="306387" cy="352425"/>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p>
          </p:txBody>
        </p:sp>
        <p:sp>
          <p:nvSpPr>
            <p:cNvPr id="27675" name="Line 39"/>
            <p:cNvSpPr>
              <a:spLocks noChangeShapeType="1"/>
            </p:cNvSpPr>
            <p:nvPr/>
          </p:nvSpPr>
          <p:spPr bwMode="auto">
            <a:xfrm>
              <a:off x="5127626" y="4322763"/>
              <a:ext cx="1770063" cy="155575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5656" name="Text Box 40"/>
            <p:cNvSpPr txBox="1">
              <a:spLocks noChangeArrowheads="1"/>
            </p:cNvSpPr>
            <p:nvPr/>
          </p:nvSpPr>
          <p:spPr bwMode="auto">
            <a:xfrm>
              <a:off x="7008814" y="5743575"/>
              <a:ext cx="400050" cy="290513"/>
            </a:xfrm>
            <a:prstGeom prst="rect">
              <a:avLst/>
            </a:prstGeom>
            <a:solidFill>
              <a:srgbClr val="FFFFFF"/>
            </a:solidFill>
            <a:ln w="9525">
              <a:noFill/>
              <a:miter lim="800000"/>
              <a:headEnd/>
              <a:tailEnd/>
            </a:ln>
            <a:effectLst/>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AD</a:t>
              </a:r>
              <a:r>
                <a:rPr lang="en-US" altLang="zh-CN" sz="1600" baseline="-25000">
                  <a:solidFill>
                    <a:srgbClr val="336699"/>
                  </a:solidFill>
                  <a:effectLst>
                    <a:outerShdw blurRad="38100" dist="38100" dir="2700000" algn="tl">
                      <a:srgbClr val="C0C0C0"/>
                    </a:outerShdw>
                  </a:effectLst>
                  <a:latin typeface="Times New Roman" pitchFamily="18" charset="0"/>
                </a:rPr>
                <a:t>1</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27677" name="Line 48"/>
            <p:cNvSpPr>
              <a:spLocks noChangeShapeType="1"/>
            </p:cNvSpPr>
            <p:nvPr/>
          </p:nvSpPr>
          <p:spPr bwMode="auto">
            <a:xfrm flipH="1">
              <a:off x="4802187" y="5416550"/>
              <a:ext cx="1980000"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78" name="Line 51"/>
            <p:cNvSpPr>
              <a:spLocks noChangeShapeType="1"/>
            </p:cNvSpPr>
            <p:nvPr/>
          </p:nvSpPr>
          <p:spPr bwMode="auto">
            <a:xfrm>
              <a:off x="6343651" y="4436870"/>
              <a:ext cx="0" cy="1782762"/>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4" name="组合 64"/>
          <p:cNvGrpSpPr>
            <a:grpSpLocks/>
          </p:cNvGrpSpPr>
          <p:nvPr/>
        </p:nvGrpSpPr>
        <p:grpSpPr bwMode="auto">
          <a:xfrm>
            <a:off x="4810125" y="3883025"/>
            <a:ext cx="2128838" cy="2060575"/>
            <a:chOff x="5337175" y="4172298"/>
            <a:chExt cx="2128838" cy="2060113"/>
          </a:xfrm>
        </p:grpSpPr>
        <p:sp>
          <p:nvSpPr>
            <p:cNvPr id="495647" name="Text Box 31"/>
            <p:cNvSpPr txBox="1">
              <a:spLocks noChangeArrowheads="1"/>
            </p:cNvSpPr>
            <p:nvPr/>
          </p:nvSpPr>
          <p:spPr bwMode="auto">
            <a:xfrm>
              <a:off x="7065963" y="5434078"/>
              <a:ext cx="400050" cy="290447"/>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009900"/>
                  </a:solidFill>
                  <a:effectLst>
                    <a:outerShdw blurRad="38100" dist="38100" dir="2700000" algn="tl">
                      <a:srgbClr val="C0C0C0"/>
                    </a:outerShdw>
                  </a:effectLst>
                  <a:latin typeface="Times New Roman" pitchFamily="18" charset="0"/>
                </a:rPr>
                <a:t>AD</a:t>
              </a:r>
              <a:r>
                <a:rPr lang="en-US" altLang="zh-CN" sz="1600" baseline="-25000" dirty="0">
                  <a:solidFill>
                    <a:srgbClr val="009900"/>
                  </a:solidFill>
                  <a:effectLst>
                    <a:outerShdw blurRad="38100" dist="38100" dir="2700000" algn="tl">
                      <a:srgbClr val="C0C0C0"/>
                    </a:outerShdw>
                  </a:effectLst>
                  <a:latin typeface="Times New Roman" pitchFamily="18" charset="0"/>
                </a:rPr>
                <a:t>2</a:t>
              </a:r>
              <a:endParaRPr lang="en-US" altLang="zh-CN" sz="1600" dirty="0">
                <a:solidFill>
                  <a:srgbClr val="009900"/>
                </a:solidFill>
                <a:effectLst>
                  <a:outerShdw blurRad="38100" dist="38100" dir="2700000" algn="tl">
                    <a:srgbClr val="C0C0C0"/>
                  </a:outerShdw>
                </a:effectLst>
                <a:latin typeface="Times New Roman" pitchFamily="18" charset="0"/>
              </a:endParaRPr>
            </a:p>
          </p:txBody>
        </p:sp>
        <p:sp>
          <p:nvSpPr>
            <p:cNvPr id="27661" name="Line 34"/>
            <p:cNvSpPr>
              <a:spLocks noChangeShapeType="1"/>
            </p:cNvSpPr>
            <p:nvPr/>
          </p:nvSpPr>
          <p:spPr bwMode="auto">
            <a:xfrm>
              <a:off x="5337175" y="4172298"/>
              <a:ext cx="1619263" cy="1399877"/>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62" name="Line 35"/>
            <p:cNvSpPr>
              <a:spLocks noChangeShapeType="1"/>
            </p:cNvSpPr>
            <p:nvPr/>
          </p:nvSpPr>
          <p:spPr bwMode="auto">
            <a:xfrm>
              <a:off x="6788959" y="4429132"/>
              <a:ext cx="0" cy="1782763"/>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63" name="Line 56"/>
            <p:cNvSpPr>
              <a:spLocks noChangeShapeType="1"/>
            </p:cNvSpPr>
            <p:nvPr/>
          </p:nvSpPr>
          <p:spPr bwMode="auto">
            <a:xfrm>
              <a:off x="6429388" y="4449648"/>
              <a:ext cx="0" cy="1782763"/>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5" name="组合 62"/>
          <p:cNvGrpSpPr>
            <a:grpSpLocks/>
          </p:cNvGrpSpPr>
          <p:nvPr/>
        </p:nvGrpSpPr>
        <p:grpSpPr bwMode="auto">
          <a:xfrm>
            <a:off x="5173663" y="912813"/>
            <a:ext cx="2197100" cy="2298700"/>
            <a:chOff x="5715008" y="1071546"/>
            <a:chExt cx="2197113" cy="2298379"/>
          </a:xfrm>
        </p:grpSpPr>
        <p:sp>
          <p:nvSpPr>
            <p:cNvPr id="27656" name="Line 19"/>
            <p:cNvSpPr>
              <a:spLocks noChangeShapeType="1"/>
            </p:cNvSpPr>
            <p:nvPr/>
          </p:nvSpPr>
          <p:spPr bwMode="auto">
            <a:xfrm>
              <a:off x="6753125" y="2031606"/>
              <a:ext cx="0" cy="133200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57" name="Line 54"/>
            <p:cNvSpPr>
              <a:spLocks noChangeShapeType="1"/>
            </p:cNvSpPr>
            <p:nvPr/>
          </p:nvSpPr>
          <p:spPr bwMode="auto">
            <a:xfrm>
              <a:off x="6456222" y="1785925"/>
              <a:ext cx="0" cy="158400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58" name="Line 18"/>
            <p:cNvSpPr>
              <a:spLocks noChangeShapeType="1"/>
            </p:cNvSpPr>
            <p:nvPr/>
          </p:nvSpPr>
          <p:spPr bwMode="auto">
            <a:xfrm>
              <a:off x="5715008" y="1071546"/>
              <a:ext cx="1771650" cy="155733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2" name="Text Box 13"/>
            <p:cNvSpPr txBox="1">
              <a:spLocks noChangeArrowheads="1"/>
            </p:cNvSpPr>
            <p:nvPr/>
          </p:nvSpPr>
          <p:spPr bwMode="auto">
            <a:xfrm>
              <a:off x="7572394" y="2571524"/>
              <a:ext cx="339727" cy="352376"/>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009900"/>
                  </a:solidFill>
                  <a:effectLst>
                    <a:outerShdw blurRad="38100" dist="38100" dir="2700000" algn="tl">
                      <a:srgbClr val="C0C0C0"/>
                    </a:outerShdw>
                  </a:effectLst>
                  <a:latin typeface="Times New Roman" pitchFamily="18" charset="0"/>
                </a:rPr>
                <a:t>IS</a:t>
              </a:r>
              <a:r>
                <a:rPr lang="en-US" altLang="zh-CN" sz="1600" baseline="-25000" dirty="0">
                  <a:solidFill>
                    <a:srgbClr val="009900"/>
                  </a:solidFill>
                  <a:effectLst>
                    <a:outerShdw blurRad="38100" dist="38100" dir="2700000" algn="tl">
                      <a:srgbClr val="C0C0C0"/>
                    </a:outerShdw>
                  </a:effectLst>
                  <a:latin typeface="Times New Roman" pitchFamily="18" charset="0"/>
                </a:rPr>
                <a:t>2</a:t>
              </a:r>
            </a:p>
          </p:txBody>
        </p:sp>
      </p:grpSp>
      <p:sp>
        <p:nvSpPr>
          <p:cNvPr id="6" name="页脚占位符 5"/>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663041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5657"/>
                                        </p:tgtEl>
                                        <p:attrNameLst>
                                          <p:attrName>style.visibility</p:attrName>
                                        </p:attrNameLst>
                                      </p:cBhvr>
                                      <p:to>
                                        <p:strVal val="visible"/>
                                      </p:to>
                                    </p:set>
                                    <p:animEffect transition="in" filter="blinds(horizontal)">
                                      <p:cBhvr>
                                        <p:cTn id="7" dur="500"/>
                                        <p:tgtEl>
                                          <p:spTgt spid="4956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5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F9EE7BD-37BA-4FCA-83A2-26CC74D8D16D}" type="slidenum">
              <a:rPr lang="en-GB" altLang="zh-CN" sz="1200" b="0">
                <a:solidFill>
                  <a:schemeClr val="bg1"/>
                </a:solidFill>
              </a:rPr>
              <a:pPr/>
              <a:t>13</a:t>
            </a:fld>
            <a:endParaRPr lang="en-GB" altLang="zh-CN" sz="1200" b="0">
              <a:solidFill>
                <a:schemeClr val="bg1"/>
              </a:solidFill>
            </a:endParaRPr>
          </a:p>
        </p:txBody>
      </p:sp>
      <p:sp>
        <p:nvSpPr>
          <p:cNvPr id="496642" name="Rectangle 2"/>
          <p:cNvSpPr>
            <a:spLocks noChangeArrowheads="1"/>
          </p:cNvSpPr>
          <p:nvPr/>
        </p:nvSpPr>
        <p:spPr bwMode="auto">
          <a:xfrm>
            <a:off x="611188" y="739775"/>
            <a:ext cx="4392612" cy="401638"/>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引起</a:t>
            </a: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AD</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曲线移动的因素</a:t>
            </a:r>
          </a:p>
        </p:txBody>
      </p:sp>
      <p:sp>
        <p:nvSpPr>
          <p:cNvPr id="496643" name="Rectangle 3"/>
          <p:cNvSpPr>
            <a:spLocks noChangeArrowheads="1"/>
          </p:cNvSpPr>
          <p:nvPr/>
        </p:nvSpPr>
        <p:spPr bwMode="auto">
          <a:xfrm>
            <a:off x="1187624" y="1772816"/>
            <a:ext cx="6985000" cy="3887886"/>
          </a:xfrm>
          <a:prstGeom prst="rect">
            <a:avLst/>
          </a:prstGeom>
          <a:noFill/>
          <a:ln w="9525">
            <a:noFill/>
            <a:miter lim="800000"/>
            <a:headEnd/>
            <a:tailEnd/>
          </a:ln>
          <a:effectLst/>
        </p:spPr>
        <p:txBody>
          <a:bodyPr/>
          <a:lstStyle/>
          <a:p>
            <a:pPr marL="263525" indent="-263525" algn="just" eaLnBrk="1" hangingPunct="1">
              <a:spcBef>
                <a:spcPct val="4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消费需求变动（</a:t>
            </a:r>
            <a:r>
              <a:rPr kumimoji="1" lang="zh-CN" altLang="en-US" sz="2400" dirty="0">
                <a:effectLst>
                  <a:outerShdw blurRad="38100" dist="38100" dir="2700000" algn="tl">
                    <a:srgbClr val="C0C0C0"/>
                  </a:outerShdw>
                </a:effectLst>
                <a:latin typeface="楷体" pitchFamily="49" charset="-122"/>
                <a:ea typeface="楷体" pitchFamily="49" charset="-122"/>
              </a:rPr>
              <a:t>个人所得税，福利政策、城市化水平</a:t>
            </a:r>
            <a:r>
              <a:rPr kumimoji="1" lang="zh-CN" altLang="en-US" sz="2400" dirty="0">
                <a:solidFill>
                  <a:schemeClr val="tx1"/>
                </a:solidFill>
                <a:effectLst>
                  <a:outerShdw blurRad="38100" dist="38100" dir="2700000" algn="tl">
                    <a:srgbClr val="C0C0C0"/>
                  </a:outerShdw>
                </a:effectLst>
                <a:latin typeface="宋体" pitchFamily="2" charset="-122"/>
              </a:rPr>
              <a:t>）</a:t>
            </a:r>
          </a:p>
          <a:p>
            <a:pPr marL="263525" indent="-263525" algn="just" eaLnBrk="1" hangingPunct="1">
              <a:spcBef>
                <a:spcPct val="4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投资需求变动</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effectLst>
                  <a:outerShdw blurRad="38100" dist="38100" dir="2700000" algn="tl">
                    <a:srgbClr val="C0C0C0"/>
                  </a:outerShdw>
                </a:effectLst>
                <a:latin typeface="楷体" pitchFamily="49" charset="-122"/>
                <a:ea typeface="楷体" pitchFamily="49" charset="-122"/>
              </a:rPr>
              <a:t>企业税收，对市场前景的预期</a:t>
            </a:r>
            <a:r>
              <a:rPr kumimoji="1" lang="en-US" altLang="zh-CN" sz="2400" dirty="0">
                <a:solidFill>
                  <a:schemeClr val="tx1"/>
                </a:solidFill>
                <a:effectLst>
                  <a:outerShdw blurRad="38100" dist="38100" dir="2700000" algn="tl">
                    <a:srgbClr val="C0C0C0"/>
                  </a:outerShdw>
                </a:effectLst>
                <a:latin typeface="宋体" pitchFamily="2" charset="-122"/>
              </a:rPr>
              <a:t>) </a:t>
            </a:r>
          </a:p>
          <a:p>
            <a:pPr marL="263525" indent="-263525" algn="just" eaLnBrk="1" hangingPunct="1">
              <a:spcBef>
                <a:spcPct val="4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政府购买变动（</a:t>
            </a:r>
            <a:r>
              <a:rPr kumimoji="1" lang="zh-CN" altLang="en-US" sz="2400" dirty="0">
                <a:effectLst>
                  <a:outerShdw blurRad="38100" dist="38100" dir="2700000" algn="tl">
                    <a:srgbClr val="C0C0C0"/>
                  </a:outerShdw>
                </a:effectLst>
                <a:latin typeface="楷体" pitchFamily="49" charset="-122"/>
                <a:ea typeface="楷体" pitchFamily="49" charset="-122"/>
              </a:rPr>
              <a:t>调节宏观经济</a:t>
            </a:r>
            <a:r>
              <a:rPr kumimoji="1" lang="zh-CN" altLang="en-US" sz="2400" dirty="0">
                <a:solidFill>
                  <a:schemeClr val="tx1"/>
                </a:solidFill>
                <a:effectLst>
                  <a:outerShdw blurRad="38100" dist="38100" dir="2700000" algn="tl">
                    <a:srgbClr val="C0C0C0"/>
                  </a:outerShdw>
                </a:effectLst>
                <a:latin typeface="宋体" pitchFamily="2" charset="-122"/>
              </a:rPr>
              <a:t>）</a:t>
            </a:r>
            <a:r>
              <a:rPr kumimoji="1" lang="zh-CN" altLang="en-US" sz="2400" dirty="0">
                <a:latin typeface="Arial" charset="0"/>
              </a:rPr>
              <a:t> </a:t>
            </a:r>
          </a:p>
          <a:p>
            <a:pPr marL="263525" indent="-263525" algn="just" eaLnBrk="1" hangingPunct="1">
              <a:spcBef>
                <a:spcPct val="4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预期变化（</a:t>
            </a:r>
            <a:r>
              <a:rPr kumimoji="1" lang="zh-CN" altLang="en-US" sz="2400" dirty="0">
                <a:effectLst>
                  <a:outerShdw blurRad="38100" dist="38100" dir="2700000" algn="tl">
                    <a:srgbClr val="C0C0C0"/>
                  </a:outerShdw>
                </a:effectLst>
                <a:latin typeface="楷体" pitchFamily="49" charset="-122"/>
                <a:ea typeface="楷体" pitchFamily="49" charset="-122"/>
              </a:rPr>
              <a:t>收入、利润率、通货膨胀</a:t>
            </a:r>
            <a:r>
              <a:rPr kumimoji="1" lang="zh-CN" altLang="en-US" sz="2400" dirty="0">
                <a:solidFill>
                  <a:schemeClr val="tx1"/>
                </a:solidFill>
                <a:effectLst>
                  <a:outerShdw blurRad="38100" dist="38100" dir="2700000" algn="tl">
                    <a:srgbClr val="C0C0C0"/>
                  </a:outerShdw>
                </a:effectLst>
                <a:latin typeface="宋体" pitchFamily="2" charset="-122"/>
              </a:rPr>
              <a:t>）</a:t>
            </a:r>
            <a:r>
              <a:rPr kumimoji="1" lang="zh-CN" altLang="en-US" sz="2400" dirty="0">
                <a:latin typeface="Arial" charset="0"/>
              </a:rPr>
              <a:t> </a:t>
            </a:r>
          </a:p>
          <a:p>
            <a:pPr marL="263525" indent="-263525" algn="just" eaLnBrk="1" hangingPunct="1">
              <a:spcBef>
                <a:spcPct val="4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世界经济形势变化（</a:t>
            </a:r>
            <a:r>
              <a:rPr kumimoji="1" lang="zh-CN" altLang="en-US" sz="2400" dirty="0">
                <a:effectLst>
                  <a:outerShdw blurRad="38100" dist="38100" dir="2700000" algn="tl">
                    <a:srgbClr val="C0C0C0"/>
                  </a:outerShdw>
                </a:effectLst>
                <a:latin typeface="楷体" pitchFamily="49" charset="-122"/>
                <a:ea typeface="楷体" pitchFamily="49" charset="-122"/>
              </a:rPr>
              <a:t>汇率、外国收入</a:t>
            </a:r>
            <a:r>
              <a:rPr kumimoji="1" lang="zh-CN" altLang="en-US" sz="2400" dirty="0">
                <a:solidFill>
                  <a:schemeClr val="tx1"/>
                </a:solidFill>
                <a:effectLst>
                  <a:outerShdw blurRad="38100" dist="38100" dir="2700000" algn="tl">
                    <a:srgbClr val="C0C0C0"/>
                  </a:outerShdw>
                </a:effectLst>
                <a:latin typeface="宋体" pitchFamily="2" charset="-122"/>
              </a:rPr>
              <a:t>）</a:t>
            </a:r>
            <a:r>
              <a:rPr kumimoji="1" lang="zh-CN" altLang="en-US" sz="2400" dirty="0">
                <a:latin typeface="Arial" charset="0"/>
              </a:rPr>
              <a:t> </a:t>
            </a:r>
            <a:r>
              <a:rPr kumimoji="1" lang="zh-CN" altLang="en-US" sz="2400" dirty="0">
                <a:solidFill>
                  <a:schemeClr val="tx1"/>
                </a:solidFill>
                <a:effectLst>
                  <a:outerShdw blurRad="38100" dist="38100" dir="2700000" algn="tl">
                    <a:srgbClr val="C0C0C0"/>
                  </a:outerShdw>
                </a:effectLst>
                <a:latin typeface="宋体" pitchFamily="2" charset="-122"/>
              </a:rPr>
              <a:t> </a:t>
            </a:r>
          </a:p>
          <a:p>
            <a:pPr marL="263525" indent="-263525" algn="just" eaLnBrk="1" hangingPunct="1">
              <a:spcBef>
                <a:spcPct val="4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货币供给变动（</a:t>
            </a:r>
            <a:r>
              <a:rPr kumimoji="1" lang="zh-CN" altLang="en-US" sz="2400" dirty="0">
                <a:effectLst>
                  <a:outerShdw blurRad="38100" dist="38100" dir="2700000" algn="tl">
                    <a:srgbClr val="C0C0C0"/>
                  </a:outerShdw>
                </a:effectLst>
                <a:latin typeface="楷体" pitchFamily="49" charset="-122"/>
                <a:ea typeface="楷体" pitchFamily="49" charset="-122"/>
              </a:rPr>
              <a:t>通过利率影响投资，消费、出口</a:t>
            </a:r>
            <a:r>
              <a:rPr kumimoji="1" lang="zh-CN" altLang="en-US" sz="2400" dirty="0">
                <a:solidFill>
                  <a:schemeClr val="tx1"/>
                </a:solidFill>
                <a:effectLst>
                  <a:outerShdw blurRad="38100" dist="38100" dir="2700000" algn="tl">
                    <a:srgbClr val="C0C0C0"/>
                  </a:outerShdw>
                </a:effectLst>
                <a:latin typeface="宋体" pitchFamily="2" charset="-122"/>
              </a:rPr>
              <a:t>）</a:t>
            </a:r>
          </a:p>
        </p:txBody>
      </p:sp>
      <p:sp>
        <p:nvSpPr>
          <p:cNvPr id="2" name="页脚占位符 1"/>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3577436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6643">
                                            <p:txEl>
                                              <p:pRg st="0" end="0"/>
                                            </p:txEl>
                                          </p:spTgt>
                                        </p:tgtEl>
                                        <p:attrNameLst>
                                          <p:attrName>style.visibility</p:attrName>
                                        </p:attrNameLst>
                                      </p:cBhvr>
                                      <p:to>
                                        <p:strVal val="visible"/>
                                      </p:to>
                                    </p:set>
                                    <p:animEffect transition="in" filter="blinds(horizontal)">
                                      <p:cBhvr>
                                        <p:cTn id="7" dur="500"/>
                                        <p:tgtEl>
                                          <p:spTgt spid="496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6643">
                                            <p:txEl>
                                              <p:pRg st="1" end="1"/>
                                            </p:txEl>
                                          </p:spTgt>
                                        </p:tgtEl>
                                        <p:attrNameLst>
                                          <p:attrName>style.visibility</p:attrName>
                                        </p:attrNameLst>
                                      </p:cBhvr>
                                      <p:to>
                                        <p:strVal val="visible"/>
                                      </p:to>
                                    </p:set>
                                    <p:animEffect transition="in" filter="blinds(horizontal)">
                                      <p:cBhvr>
                                        <p:cTn id="12" dur="500"/>
                                        <p:tgtEl>
                                          <p:spTgt spid="496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6643">
                                            <p:txEl>
                                              <p:pRg st="2" end="2"/>
                                            </p:txEl>
                                          </p:spTgt>
                                        </p:tgtEl>
                                        <p:attrNameLst>
                                          <p:attrName>style.visibility</p:attrName>
                                        </p:attrNameLst>
                                      </p:cBhvr>
                                      <p:to>
                                        <p:strVal val="visible"/>
                                      </p:to>
                                    </p:set>
                                    <p:animEffect transition="in" filter="blinds(horizontal)">
                                      <p:cBhvr>
                                        <p:cTn id="17" dur="500"/>
                                        <p:tgtEl>
                                          <p:spTgt spid="496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6643">
                                            <p:txEl>
                                              <p:pRg st="3" end="3"/>
                                            </p:txEl>
                                          </p:spTgt>
                                        </p:tgtEl>
                                        <p:attrNameLst>
                                          <p:attrName>style.visibility</p:attrName>
                                        </p:attrNameLst>
                                      </p:cBhvr>
                                      <p:to>
                                        <p:strVal val="visible"/>
                                      </p:to>
                                    </p:set>
                                    <p:animEffect transition="in" filter="blinds(horizontal)">
                                      <p:cBhvr>
                                        <p:cTn id="22" dur="500"/>
                                        <p:tgtEl>
                                          <p:spTgt spid="4966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96643">
                                            <p:txEl>
                                              <p:pRg st="4" end="4"/>
                                            </p:txEl>
                                          </p:spTgt>
                                        </p:tgtEl>
                                        <p:attrNameLst>
                                          <p:attrName>style.visibility</p:attrName>
                                        </p:attrNameLst>
                                      </p:cBhvr>
                                      <p:to>
                                        <p:strVal val="visible"/>
                                      </p:to>
                                    </p:set>
                                    <p:animEffect transition="in" filter="blinds(horizontal)">
                                      <p:cBhvr>
                                        <p:cTn id="27" dur="500"/>
                                        <p:tgtEl>
                                          <p:spTgt spid="4966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96643">
                                            <p:txEl>
                                              <p:pRg st="5" end="5"/>
                                            </p:txEl>
                                          </p:spTgt>
                                        </p:tgtEl>
                                        <p:attrNameLst>
                                          <p:attrName>style.visibility</p:attrName>
                                        </p:attrNameLst>
                                      </p:cBhvr>
                                      <p:to>
                                        <p:strVal val="visible"/>
                                      </p:to>
                                    </p:set>
                                    <p:animEffect transition="in" filter="blinds(horizontal)">
                                      <p:cBhvr>
                                        <p:cTn id="32" dur="500"/>
                                        <p:tgtEl>
                                          <p:spTgt spid="496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CE6957B-0F90-4DDC-8425-5BF861B86D45}" type="slidenum">
              <a:rPr lang="en-GB" altLang="zh-CN" sz="1200" b="0">
                <a:solidFill>
                  <a:schemeClr val="bg1"/>
                </a:solidFill>
              </a:rPr>
              <a:pPr/>
              <a:t>14</a:t>
            </a:fld>
            <a:endParaRPr lang="en-GB" altLang="zh-CN" sz="1200" b="0">
              <a:solidFill>
                <a:schemeClr val="bg1"/>
              </a:solidFill>
            </a:endParaRPr>
          </a:p>
        </p:txBody>
      </p:sp>
      <p:sp>
        <p:nvSpPr>
          <p:cNvPr id="2969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43747" name="Rectangle 3"/>
          <p:cNvSpPr>
            <a:spLocks noChangeArrowheads="1"/>
          </p:cNvSpPr>
          <p:nvPr/>
        </p:nvSpPr>
        <p:spPr bwMode="auto">
          <a:xfrm>
            <a:off x="642938" y="620713"/>
            <a:ext cx="7889875" cy="158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1800" dirty="0">
                <a:solidFill>
                  <a:srgbClr val="800000"/>
                </a:solidFill>
                <a:latin typeface="Times New Roman" panose="02020603050405020304" pitchFamily="18" charset="0"/>
                <a:ea typeface="楷体_GB2312" panose="02010609030101010101" pitchFamily="49" charset="-122"/>
              </a:rPr>
              <a:t>例</a:t>
            </a:r>
            <a:r>
              <a:rPr kumimoji="1" lang="en-US" altLang="zh-CN" sz="1800" dirty="0">
                <a:solidFill>
                  <a:srgbClr val="800000"/>
                </a:solidFill>
                <a:latin typeface="Times New Roman" panose="02020603050405020304" pitchFamily="18" charset="0"/>
                <a:ea typeface="楷体_GB2312" panose="02010609030101010101" pitchFamily="49" charset="-122"/>
              </a:rPr>
              <a:t>5.1</a:t>
            </a:r>
            <a:r>
              <a:rPr kumimoji="1" lang="en-US" altLang="zh-CN" sz="1800" dirty="0">
                <a:solidFill>
                  <a:schemeClr val="tx1"/>
                </a:solidFill>
                <a:latin typeface="Times New Roman" panose="02020603050405020304" pitchFamily="18" charset="0"/>
                <a:ea typeface="楷体_GB2312" panose="02010609030101010101" pitchFamily="49" charset="-122"/>
              </a:rPr>
              <a:t> </a:t>
            </a:r>
            <a:r>
              <a:rPr kumimoji="1" lang="zh-CN" altLang="en-US" sz="1800" dirty="0">
                <a:solidFill>
                  <a:schemeClr val="tx1"/>
                </a:solidFill>
                <a:latin typeface="楷体" panose="02010609060101010101" pitchFamily="49" charset="-122"/>
                <a:ea typeface="楷体" panose="02010609060101010101" pitchFamily="49" charset="-122"/>
              </a:rPr>
              <a:t>设某经济的消费函数为</a:t>
            </a:r>
            <a:r>
              <a:rPr kumimoji="1" lang="en-US" altLang="en-US" sz="1800" dirty="0">
                <a:solidFill>
                  <a:schemeClr val="tx1"/>
                </a:solidFill>
                <a:latin typeface="Times New Roman" panose="02020603050405020304" pitchFamily="18" charset="0"/>
                <a:ea typeface="楷体_GB2312" panose="02010609030101010101" pitchFamily="49" charset="-122"/>
              </a:rPr>
              <a:t>C=100+0.8Yd</a:t>
            </a:r>
            <a:r>
              <a:rPr kumimoji="1" lang="zh-CN" altLang="en-US" sz="1800" dirty="0">
                <a:solidFill>
                  <a:schemeClr val="tx1"/>
                </a:solidFill>
                <a:latin typeface="楷体" panose="02010609060101010101" pitchFamily="49" charset="-122"/>
                <a:ea typeface="楷体" panose="02010609060101010101" pitchFamily="49" charset="-122"/>
              </a:rPr>
              <a:t>；投资函数为</a:t>
            </a:r>
            <a:r>
              <a:rPr kumimoji="1" lang="en-US" altLang="en-US" sz="1800" dirty="0">
                <a:solidFill>
                  <a:schemeClr val="tx1"/>
                </a:solidFill>
                <a:latin typeface="Times New Roman" panose="02020603050405020304" pitchFamily="18" charset="0"/>
                <a:ea typeface="楷体_GB2312" panose="02010609030101010101" pitchFamily="49" charset="-122"/>
              </a:rPr>
              <a:t>I=150-6r</a:t>
            </a:r>
            <a:r>
              <a:rPr kumimoji="1" lang="zh-CN" altLang="en-US" sz="1800" dirty="0">
                <a:solidFill>
                  <a:schemeClr val="tx1"/>
                </a:solidFill>
                <a:latin typeface="楷体" panose="02010609060101010101" pitchFamily="49" charset="-122"/>
                <a:ea typeface="楷体" panose="02010609060101010101" pitchFamily="49" charset="-122"/>
              </a:rPr>
              <a:t>；税收</a:t>
            </a:r>
            <a:r>
              <a:rPr kumimoji="1" lang="en-US" altLang="en-US" sz="1800" dirty="0">
                <a:solidFill>
                  <a:schemeClr val="tx1"/>
                </a:solidFill>
                <a:latin typeface="Times New Roman" panose="02020603050405020304" pitchFamily="18" charset="0"/>
                <a:ea typeface="楷体_GB2312" panose="02010609030101010101" pitchFamily="49" charset="-122"/>
              </a:rPr>
              <a:t>T=50</a:t>
            </a:r>
            <a:r>
              <a:rPr kumimoji="1" lang="zh-CN" altLang="en-US" sz="1800" dirty="0">
                <a:solidFill>
                  <a:schemeClr val="tx1"/>
                </a:solidFill>
                <a:latin typeface="Times New Roman" panose="02020603050405020304" pitchFamily="18" charset="0"/>
                <a:ea typeface="楷体_GB2312" panose="02010609030101010101" pitchFamily="49" charset="-122"/>
              </a:rPr>
              <a:t>；</a:t>
            </a:r>
            <a:r>
              <a:rPr kumimoji="1" lang="zh-CN" altLang="en-US" sz="1800" dirty="0">
                <a:solidFill>
                  <a:schemeClr val="tx1"/>
                </a:solidFill>
                <a:latin typeface="楷体" panose="02010609060101010101" pitchFamily="49" charset="-122"/>
                <a:ea typeface="楷体" panose="02010609060101010101" pitchFamily="49" charset="-122"/>
              </a:rPr>
              <a:t>政府购买</a:t>
            </a:r>
            <a:r>
              <a:rPr kumimoji="1" lang="en-US" altLang="en-US" sz="1800" dirty="0">
                <a:solidFill>
                  <a:schemeClr val="tx1"/>
                </a:solidFill>
                <a:latin typeface="Times New Roman" panose="02020603050405020304" pitchFamily="18" charset="0"/>
                <a:ea typeface="楷体_GB2312" panose="02010609030101010101" pitchFamily="49" charset="-122"/>
              </a:rPr>
              <a:t>G=40</a:t>
            </a:r>
            <a:r>
              <a:rPr kumimoji="1" lang="zh-CN" altLang="en-US" sz="1800" dirty="0">
                <a:solidFill>
                  <a:schemeClr val="tx1"/>
                </a:solidFill>
                <a:latin typeface="楷体" panose="02010609060101010101" pitchFamily="49" charset="-122"/>
                <a:ea typeface="楷体" panose="02010609060101010101" pitchFamily="49" charset="-122"/>
              </a:rPr>
              <a:t>；名义货币供给</a:t>
            </a:r>
            <a:r>
              <a:rPr kumimoji="1" lang="en-US" altLang="en-US" sz="1800" dirty="0">
                <a:solidFill>
                  <a:schemeClr val="tx1"/>
                </a:solidFill>
                <a:latin typeface="Times New Roman" panose="02020603050405020304" pitchFamily="18" charset="0"/>
                <a:ea typeface="楷体_GB2312" panose="02010609030101010101" pitchFamily="49" charset="-122"/>
              </a:rPr>
              <a:t>M=150</a:t>
            </a:r>
            <a:r>
              <a:rPr kumimoji="1" lang="zh-CN" altLang="en-US" sz="1800" dirty="0">
                <a:solidFill>
                  <a:schemeClr val="tx1"/>
                </a:solidFill>
                <a:latin typeface="楷体" panose="02010609060101010101" pitchFamily="49" charset="-122"/>
                <a:ea typeface="楷体" panose="02010609060101010101" pitchFamily="49" charset="-122"/>
              </a:rPr>
              <a:t>；货币需求</a:t>
            </a:r>
            <a:r>
              <a:rPr kumimoji="1" lang="en-US" altLang="en-US" sz="1800" dirty="0">
                <a:solidFill>
                  <a:schemeClr val="tx1"/>
                </a:solidFill>
                <a:latin typeface="Times New Roman" panose="02020603050405020304" pitchFamily="18" charset="0"/>
                <a:ea typeface="楷体_GB2312" panose="02010609030101010101" pitchFamily="49" charset="-122"/>
              </a:rPr>
              <a:t>L=0.2Y-4r</a:t>
            </a:r>
            <a:r>
              <a:rPr kumimoji="1" lang="zh-CN" altLang="en-US" sz="1800" dirty="0">
                <a:solidFill>
                  <a:schemeClr val="tx1"/>
                </a:solidFill>
                <a:latin typeface="楷体" panose="02010609060101010101" pitchFamily="49" charset="-122"/>
                <a:ea typeface="楷体" panose="02010609060101010101" pitchFamily="49" charset="-122"/>
              </a:rPr>
              <a:t>。求：</a:t>
            </a:r>
            <a:r>
              <a:rPr kumimoji="1" lang="zh-CN" altLang="en-US" sz="1800" dirty="0">
                <a:solidFill>
                  <a:schemeClr val="tx1"/>
                </a:solidFill>
                <a:latin typeface="Times New Roman" panose="02020603050405020304" pitchFamily="18" charset="0"/>
                <a:ea typeface="楷体_GB2312" panose="02010609030101010101" pitchFamily="49" charset="-122"/>
              </a:rPr>
              <a:t>（</a:t>
            </a:r>
            <a:r>
              <a:rPr kumimoji="1" lang="en-US" altLang="en-US" sz="1800" dirty="0">
                <a:solidFill>
                  <a:schemeClr val="tx1"/>
                </a:solidFill>
                <a:latin typeface="Times New Roman" panose="02020603050405020304" pitchFamily="18" charset="0"/>
                <a:ea typeface="楷体_GB2312" panose="02010609030101010101" pitchFamily="49" charset="-122"/>
              </a:rPr>
              <a:t>1</a:t>
            </a:r>
            <a:r>
              <a:rPr kumimoji="1" lang="zh-CN" altLang="en-US" sz="1800" dirty="0">
                <a:solidFill>
                  <a:schemeClr val="tx1"/>
                </a:solidFill>
                <a:latin typeface="Times New Roman" panose="02020603050405020304" pitchFamily="18" charset="0"/>
                <a:ea typeface="楷体_GB2312" panose="02010609030101010101" pitchFamily="49" charset="-122"/>
              </a:rPr>
              <a:t>）</a:t>
            </a:r>
            <a:r>
              <a:rPr kumimoji="1" lang="zh-CN" altLang="en-US" sz="1800" dirty="0">
                <a:solidFill>
                  <a:schemeClr val="tx1"/>
                </a:solidFill>
                <a:latin typeface="楷体" panose="02010609060101010101" pitchFamily="49" charset="-122"/>
                <a:ea typeface="楷体" panose="02010609060101010101" pitchFamily="49" charset="-122"/>
              </a:rPr>
              <a:t>当价格水平为</a:t>
            </a:r>
            <a:r>
              <a:rPr kumimoji="1" lang="en-US" altLang="en-US" sz="1800" dirty="0">
                <a:solidFill>
                  <a:schemeClr val="tx1"/>
                </a:solidFill>
                <a:latin typeface="Times New Roman" panose="02020603050405020304" pitchFamily="18" charset="0"/>
                <a:ea typeface="楷体_GB2312" panose="02010609030101010101" pitchFamily="49" charset="-122"/>
              </a:rPr>
              <a:t>100%</a:t>
            </a:r>
            <a:r>
              <a:rPr kumimoji="1" lang="zh-CN" altLang="en-US" sz="1800" dirty="0">
                <a:solidFill>
                  <a:schemeClr val="tx1"/>
                </a:solidFill>
                <a:latin typeface="楷体" panose="02010609060101010101" pitchFamily="49" charset="-122"/>
                <a:ea typeface="楷体" panose="02010609060101010101" pitchFamily="49" charset="-122"/>
              </a:rPr>
              <a:t>和</a:t>
            </a:r>
            <a:r>
              <a:rPr kumimoji="1" lang="en-US" altLang="en-US" sz="1800" dirty="0">
                <a:solidFill>
                  <a:schemeClr val="tx1"/>
                </a:solidFill>
                <a:latin typeface="Times New Roman" panose="02020603050405020304" pitchFamily="18" charset="0"/>
                <a:ea typeface="楷体_GB2312" panose="02010609030101010101" pitchFamily="49" charset="-122"/>
              </a:rPr>
              <a:t>150%</a:t>
            </a:r>
            <a:r>
              <a:rPr kumimoji="1" lang="zh-CN" altLang="en-US" sz="1800" dirty="0">
                <a:solidFill>
                  <a:schemeClr val="tx1"/>
                </a:solidFill>
                <a:latin typeface="楷体" panose="02010609060101010101" pitchFamily="49" charset="-122"/>
                <a:ea typeface="楷体" panose="02010609060101010101" pitchFamily="49" charset="-122"/>
              </a:rPr>
              <a:t>时，</a:t>
            </a:r>
            <a:r>
              <a:rPr kumimoji="1" lang="en-US" altLang="en-US" sz="1800" dirty="0">
                <a:solidFill>
                  <a:schemeClr val="tx1"/>
                </a:solidFill>
                <a:latin typeface="Times New Roman" panose="02020603050405020304" pitchFamily="18" charset="0"/>
                <a:ea typeface="楷体_GB2312" panose="02010609030101010101" pitchFamily="49" charset="-122"/>
              </a:rPr>
              <a:t>IS-LM</a:t>
            </a:r>
            <a:r>
              <a:rPr kumimoji="1" lang="zh-CN" altLang="en-US" sz="1800" dirty="0">
                <a:solidFill>
                  <a:schemeClr val="tx1"/>
                </a:solidFill>
                <a:latin typeface="楷体" panose="02010609060101010101" pitchFamily="49" charset="-122"/>
                <a:ea typeface="楷体" panose="02010609060101010101" pitchFamily="49" charset="-122"/>
              </a:rPr>
              <a:t>模型均衡时的产出和利率水平。</a:t>
            </a:r>
            <a:r>
              <a:rPr kumimoji="1" lang="zh-CN" altLang="en-US" sz="1800" dirty="0">
                <a:solidFill>
                  <a:schemeClr val="tx1"/>
                </a:solidFill>
                <a:latin typeface="Times New Roman" panose="02020603050405020304" pitchFamily="18" charset="0"/>
                <a:ea typeface="楷体_GB2312" panose="02010609030101010101" pitchFamily="49" charset="-122"/>
              </a:rPr>
              <a:t>（</a:t>
            </a:r>
            <a:r>
              <a:rPr kumimoji="1" lang="en-US" altLang="en-US" sz="1800" dirty="0">
                <a:solidFill>
                  <a:schemeClr val="tx1"/>
                </a:solidFill>
                <a:latin typeface="Times New Roman" panose="02020603050405020304" pitchFamily="18" charset="0"/>
                <a:ea typeface="楷体_GB2312" panose="02010609030101010101" pitchFamily="49" charset="-122"/>
              </a:rPr>
              <a:t>2</a:t>
            </a:r>
            <a:r>
              <a:rPr kumimoji="1" lang="zh-CN" altLang="en-US" sz="1800" dirty="0">
                <a:solidFill>
                  <a:schemeClr val="tx1"/>
                </a:solidFill>
                <a:latin typeface="Times New Roman" panose="02020603050405020304" pitchFamily="18" charset="0"/>
                <a:ea typeface="楷体_GB2312" panose="02010609030101010101" pitchFamily="49" charset="-122"/>
              </a:rPr>
              <a:t>）</a:t>
            </a:r>
            <a:r>
              <a:rPr kumimoji="1" lang="zh-CN" altLang="en-US" sz="1800" dirty="0">
                <a:solidFill>
                  <a:schemeClr val="tx1"/>
                </a:solidFill>
                <a:latin typeface="楷体" panose="02010609060101010101" pitchFamily="49" charset="-122"/>
                <a:ea typeface="楷体" panose="02010609060101010101" pitchFamily="49" charset="-122"/>
              </a:rPr>
              <a:t>当价格水平为</a:t>
            </a:r>
            <a:r>
              <a:rPr kumimoji="1" lang="en-US" altLang="en-US" sz="1800" dirty="0">
                <a:solidFill>
                  <a:schemeClr val="tx1"/>
                </a:solidFill>
                <a:latin typeface="Times New Roman" panose="02020603050405020304" pitchFamily="18" charset="0"/>
                <a:ea typeface="楷体_GB2312" panose="02010609030101010101" pitchFamily="49" charset="-122"/>
              </a:rPr>
              <a:t>100%</a:t>
            </a:r>
            <a:r>
              <a:rPr kumimoji="1" lang="zh-CN" altLang="en-US" sz="1800" dirty="0">
                <a:solidFill>
                  <a:schemeClr val="tx1"/>
                </a:solidFill>
                <a:latin typeface="楷体" panose="02010609060101010101" pitchFamily="49" charset="-122"/>
                <a:ea typeface="楷体" panose="02010609060101010101" pitchFamily="49" charset="-122"/>
              </a:rPr>
              <a:t>，名义货币供给从</a:t>
            </a:r>
            <a:r>
              <a:rPr kumimoji="1" lang="en-US" altLang="en-US" sz="1800" dirty="0">
                <a:solidFill>
                  <a:schemeClr val="tx1"/>
                </a:solidFill>
                <a:latin typeface="Times New Roman" panose="02020603050405020304" pitchFamily="18" charset="0"/>
                <a:ea typeface="楷体_GB2312" panose="02010609030101010101" pitchFamily="49" charset="-122"/>
              </a:rPr>
              <a:t>150</a:t>
            </a:r>
            <a:r>
              <a:rPr kumimoji="1" lang="zh-CN" altLang="en-US" sz="1800" dirty="0">
                <a:solidFill>
                  <a:schemeClr val="tx1"/>
                </a:solidFill>
                <a:latin typeface="楷体" panose="02010609060101010101" pitchFamily="49" charset="-122"/>
                <a:ea typeface="楷体" panose="02010609060101010101" pitchFamily="49" charset="-122"/>
              </a:rPr>
              <a:t>减少到</a:t>
            </a:r>
            <a:r>
              <a:rPr kumimoji="1" lang="en-US" altLang="en-US" sz="1800" dirty="0">
                <a:solidFill>
                  <a:schemeClr val="tx1"/>
                </a:solidFill>
                <a:latin typeface="Times New Roman" panose="02020603050405020304" pitchFamily="18" charset="0"/>
                <a:ea typeface="楷体_GB2312" panose="02010609030101010101" pitchFamily="49" charset="-122"/>
              </a:rPr>
              <a:t>125</a:t>
            </a:r>
            <a:r>
              <a:rPr kumimoji="1" lang="zh-CN" altLang="en-US" sz="1800" dirty="0">
                <a:solidFill>
                  <a:schemeClr val="tx1"/>
                </a:solidFill>
                <a:latin typeface="楷体" panose="02010609060101010101" pitchFamily="49" charset="-122"/>
                <a:ea typeface="楷体" panose="02010609060101010101" pitchFamily="49" charset="-122"/>
              </a:rPr>
              <a:t>时，</a:t>
            </a:r>
            <a:r>
              <a:rPr kumimoji="1" lang="en-US" altLang="en-US" sz="1800" dirty="0">
                <a:solidFill>
                  <a:schemeClr val="tx1"/>
                </a:solidFill>
                <a:latin typeface="Times New Roman" panose="02020603050405020304" pitchFamily="18" charset="0"/>
                <a:ea typeface="楷体_GB2312" panose="02010609030101010101" pitchFamily="49" charset="-122"/>
              </a:rPr>
              <a:t>IS-LM</a:t>
            </a:r>
            <a:r>
              <a:rPr kumimoji="1" lang="zh-CN" altLang="en-US" sz="1800" dirty="0">
                <a:solidFill>
                  <a:schemeClr val="tx1"/>
                </a:solidFill>
                <a:latin typeface="楷体" panose="02010609060101010101" pitchFamily="49" charset="-122"/>
                <a:ea typeface="楷体" panose="02010609060101010101" pitchFamily="49" charset="-122"/>
              </a:rPr>
              <a:t>模型均衡时的产出和利率水平。</a:t>
            </a:r>
            <a:r>
              <a:rPr kumimoji="1" lang="zh-CN" altLang="en-US" sz="1800" dirty="0">
                <a:solidFill>
                  <a:schemeClr val="tx1"/>
                </a:solidFill>
                <a:latin typeface="Times New Roman" panose="02020603050405020304" pitchFamily="18" charset="0"/>
                <a:ea typeface="楷体_GB2312" panose="02010609030101010101" pitchFamily="49" charset="-122"/>
              </a:rPr>
              <a:t>（</a:t>
            </a:r>
            <a:r>
              <a:rPr kumimoji="1" lang="en-US" altLang="en-US" sz="1800" dirty="0">
                <a:solidFill>
                  <a:schemeClr val="tx1"/>
                </a:solidFill>
                <a:latin typeface="Times New Roman" panose="02020603050405020304" pitchFamily="18" charset="0"/>
                <a:ea typeface="楷体_GB2312" panose="02010609030101010101" pitchFamily="49" charset="-122"/>
              </a:rPr>
              <a:t>3</a:t>
            </a:r>
            <a:r>
              <a:rPr kumimoji="1" lang="zh-CN" altLang="en-US" sz="1800" dirty="0">
                <a:solidFill>
                  <a:schemeClr val="tx1"/>
                </a:solidFill>
                <a:latin typeface="Times New Roman" panose="02020603050405020304" pitchFamily="18" charset="0"/>
                <a:ea typeface="楷体_GB2312" panose="02010609030101010101" pitchFamily="49" charset="-122"/>
              </a:rPr>
              <a:t>）</a:t>
            </a:r>
            <a:r>
              <a:rPr kumimoji="1" lang="zh-CN" altLang="en-US" sz="1800" dirty="0">
                <a:solidFill>
                  <a:schemeClr val="tx1"/>
                </a:solidFill>
                <a:latin typeface="楷体" panose="02010609060101010101" pitchFamily="49" charset="-122"/>
                <a:ea typeface="楷体" panose="02010609060101010101" pitchFamily="49" charset="-122"/>
              </a:rPr>
              <a:t>总需求函数</a:t>
            </a:r>
            <a:r>
              <a:rPr kumimoji="1" lang="zh-CN" altLang="en-US" sz="1800" dirty="0">
                <a:solidFill>
                  <a:schemeClr val="tx1"/>
                </a:solidFill>
                <a:latin typeface="Times New Roman" panose="02020603050405020304" pitchFamily="18" charset="0"/>
                <a:ea typeface="楷体_GB2312" panose="02010609030101010101" pitchFamily="49" charset="-122"/>
              </a:rPr>
              <a:t>（</a:t>
            </a:r>
            <a:r>
              <a:rPr kumimoji="1" lang="en-US" altLang="en-US" sz="1800" dirty="0">
                <a:solidFill>
                  <a:schemeClr val="tx1"/>
                </a:solidFill>
                <a:latin typeface="Times New Roman" panose="02020603050405020304" pitchFamily="18" charset="0"/>
                <a:ea typeface="楷体_GB2312" panose="02010609030101010101" pitchFamily="49" charset="-122"/>
              </a:rPr>
              <a:t>AD</a:t>
            </a:r>
            <a:r>
              <a:rPr kumimoji="1" lang="zh-CN" altLang="en-US" sz="1800" dirty="0">
                <a:solidFill>
                  <a:schemeClr val="tx1"/>
                </a:solidFill>
                <a:latin typeface="楷体" panose="02010609060101010101" pitchFamily="49" charset="-122"/>
                <a:ea typeface="楷体" panose="02010609060101010101" pitchFamily="49" charset="-122"/>
              </a:rPr>
              <a:t>曲线方程</a:t>
            </a:r>
            <a:r>
              <a:rPr kumimoji="1" lang="zh-CN" altLang="en-US" sz="1800" dirty="0">
                <a:solidFill>
                  <a:schemeClr val="tx1"/>
                </a:solidFill>
                <a:latin typeface="Times New Roman" panose="02020603050405020304" pitchFamily="18" charset="0"/>
                <a:ea typeface="楷体_GB2312" panose="02010609030101010101" pitchFamily="49" charset="-122"/>
              </a:rPr>
              <a:t>） ？</a:t>
            </a:r>
          </a:p>
        </p:txBody>
      </p:sp>
      <p:sp>
        <p:nvSpPr>
          <p:cNvPr id="12" name="Rectangle 3"/>
          <p:cNvSpPr>
            <a:spLocks noChangeArrowheads="1"/>
          </p:cNvSpPr>
          <p:nvPr/>
        </p:nvSpPr>
        <p:spPr bwMode="auto">
          <a:xfrm>
            <a:off x="642938" y="2276475"/>
            <a:ext cx="785812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110000"/>
              </a:lnSpc>
            </a:pPr>
            <a:r>
              <a:rPr kumimoji="1" lang="zh-CN" altLang="en-US" sz="1600">
                <a:solidFill>
                  <a:schemeClr val="tx1"/>
                </a:solidFill>
                <a:latin typeface="Times New Roman" panose="02020603050405020304" pitchFamily="18" charset="0"/>
                <a:ea typeface="楷体_GB2312" panose="02010609030101010101" pitchFamily="49" charset="-122"/>
              </a:rPr>
              <a:t>解：</a:t>
            </a:r>
            <a:r>
              <a:rPr lang="zh-CN" altLang="en-US" sz="1600">
                <a:latin typeface="Times New Roman" panose="02020603050405020304" pitchFamily="18" charset="0"/>
                <a:ea typeface="楷体_GB2312" panose="02010609030101010101" pitchFamily="49" charset="-122"/>
              </a:rPr>
              <a:t> （</a:t>
            </a:r>
            <a:r>
              <a:rPr lang="en-US" altLang="zh-CN" sz="1600">
                <a:latin typeface="Times New Roman" panose="02020603050405020304" pitchFamily="18" charset="0"/>
                <a:ea typeface="楷体_GB2312" panose="02010609030101010101" pitchFamily="49" charset="-122"/>
              </a:rPr>
              <a:t>1</a:t>
            </a:r>
            <a:r>
              <a:rPr lang="zh-CN" altLang="en-US" sz="1600">
                <a:latin typeface="Times New Roman" panose="02020603050405020304" pitchFamily="18" charset="0"/>
                <a:ea typeface="楷体_GB2312" panose="02010609030101010101" pitchFamily="49" charset="-122"/>
              </a:rPr>
              <a:t>）</a:t>
            </a:r>
            <a:r>
              <a:rPr lang="en-US" altLang="zh-CN" sz="1600">
                <a:latin typeface="Times New Roman" panose="02020603050405020304" pitchFamily="18" charset="0"/>
                <a:ea typeface="楷体_GB2312" panose="02010609030101010101" pitchFamily="49" charset="-122"/>
              </a:rPr>
              <a:t>IS</a:t>
            </a:r>
            <a:r>
              <a:rPr lang="zh-CN" altLang="en-US" sz="1600">
                <a:latin typeface="楷体" panose="02010609060101010101" pitchFamily="49" charset="-122"/>
                <a:ea typeface="楷体" panose="02010609060101010101" pitchFamily="49" charset="-122"/>
              </a:rPr>
              <a:t>方程：</a:t>
            </a:r>
          </a:p>
          <a:p>
            <a:pPr>
              <a:lnSpc>
                <a:spcPct val="110000"/>
              </a:lnSpc>
            </a:pPr>
            <a:r>
              <a:rPr lang="en-US" altLang="zh-CN" sz="1600">
                <a:latin typeface="Times New Roman" panose="02020603050405020304" pitchFamily="18" charset="0"/>
                <a:ea typeface="楷体_GB2312" panose="02010609030101010101" pitchFamily="49" charset="-122"/>
              </a:rPr>
              <a:t>                       C=100+0.8Yd   →  C=100+0.8(Y-50)    →  S=-100+0.2(Y-50)</a:t>
            </a:r>
            <a:endParaRPr lang="zh-CN" altLang="en-US" sz="1600">
              <a:latin typeface="Times New Roman" panose="02020603050405020304" pitchFamily="18" charset="0"/>
              <a:ea typeface="楷体_GB2312" panose="02010609030101010101" pitchFamily="49" charset="-122"/>
            </a:endParaRPr>
          </a:p>
          <a:p>
            <a:pPr>
              <a:lnSpc>
                <a:spcPct val="110000"/>
              </a:lnSpc>
            </a:pPr>
            <a:r>
              <a:rPr lang="zh-CN" altLang="en-US" sz="1600">
                <a:latin typeface="Times New Roman" panose="02020603050405020304" pitchFamily="18" charset="0"/>
                <a:ea typeface="楷体_GB2312" panose="02010609030101010101" pitchFamily="49" charset="-122"/>
              </a:rPr>
              <a:t>                      由</a:t>
            </a:r>
            <a:r>
              <a:rPr lang="en-US" altLang="zh-CN" sz="1600">
                <a:latin typeface="Times New Roman" panose="02020603050405020304" pitchFamily="18" charset="0"/>
                <a:ea typeface="楷体_GB2312" panose="02010609030101010101" pitchFamily="49" charset="-122"/>
              </a:rPr>
              <a:t>I=S+(T-G)</a:t>
            </a:r>
            <a:r>
              <a:rPr lang="zh-CN" altLang="en-US" sz="1600">
                <a:latin typeface="Times New Roman" panose="02020603050405020304" pitchFamily="18" charset="0"/>
                <a:ea typeface="楷体_GB2312" panose="02010609030101010101" pitchFamily="49" charset="-122"/>
              </a:rPr>
              <a:t>，即</a:t>
            </a:r>
            <a:r>
              <a:rPr lang="en-US" altLang="zh-CN" sz="1600">
                <a:latin typeface="Times New Roman" panose="02020603050405020304" pitchFamily="18" charset="0"/>
                <a:ea typeface="楷体_GB2312" panose="02010609030101010101" pitchFamily="49" charset="-122"/>
              </a:rPr>
              <a:t>150-6r=-100+0.2(Y-50)+(50-40)</a:t>
            </a:r>
            <a:r>
              <a:rPr lang="zh-CN" altLang="en-US" sz="1600">
                <a:latin typeface="Times New Roman" panose="02020603050405020304" pitchFamily="18" charset="0"/>
                <a:ea typeface="楷体_GB2312" panose="02010609030101010101" pitchFamily="49" charset="-122"/>
              </a:rPr>
              <a:t>，得：</a:t>
            </a:r>
            <a:r>
              <a:rPr lang="en-US" altLang="zh-CN" sz="1600">
                <a:latin typeface="Times New Roman" panose="02020603050405020304" pitchFamily="18" charset="0"/>
                <a:ea typeface="楷体_GB2312" panose="02010609030101010101" pitchFamily="49" charset="-122"/>
              </a:rPr>
              <a:t>Y=1250-30r</a:t>
            </a:r>
          </a:p>
          <a:p>
            <a:pPr>
              <a:lnSpc>
                <a:spcPct val="110000"/>
              </a:lnSpc>
            </a:pPr>
            <a:r>
              <a:rPr lang="en-US" altLang="zh-CN" sz="1600">
                <a:latin typeface="Times New Roman" panose="02020603050405020304" pitchFamily="18" charset="0"/>
                <a:ea typeface="楷体_GB2312" panose="02010609030101010101" pitchFamily="49" charset="-122"/>
              </a:rPr>
              <a:t>                      </a:t>
            </a:r>
            <a:r>
              <a:rPr lang="en-US" altLang="zh-CN" sz="1600">
                <a:solidFill>
                  <a:srgbClr val="FF0000"/>
                </a:solidFill>
                <a:latin typeface="楷体" panose="02010609060101010101" pitchFamily="49" charset="-122"/>
                <a:ea typeface="楷体" panose="02010609060101010101" pitchFamily="49" charset="-122"/>
              </a:rPr>
              <a:t> </a:t>
            </a:r>
            <a:r>
              <a:rPr lang="zh-CN" altLang="en-US" sz="1600">
                <a:solidFill>
                  <a:srgbClr val="FF0000"/>
                </a:solidFill>
                <a:latin typeface="楷体" panose="02010609060101010101" pitchFamily="49" charset="-122"/>
                <a:ea typeface="楷体" panose="02010609060101010101" pitchFamily="49" charset="-122"/>
              </a:rPr>
              <a:t>或，由</a:t>
            </a:r>
            <a:r>
              <a:rPr lang="en-US" altLang="zh-CN" sz="1600">
                <a:solidFill>
                  <a:srgbClr val="FF0000"/>
                </a:solidFill>
                <a:latin typeface="Times New Roman" panose="02020603050405020304" pitchFamily="18" charset="0"/>
                <a:ea typeface="楷体_GB2312" panose="02010609030101010101" pitchFamily="49" charset="-122"/>
              </a:rPr>
              <a:t>Y=C+I+G=100+0.8(Y-50)+150-6r+40</a:t>
            </a:r>
            <a:r>
              <a:rPr lang="zh-CN" altLang="en-US" sz="1600">
                <a:solidFill>
                  <a:srgbClr val="FF0000"/>
                </a:solidFill>
                <a:latin typeface="Times New Roman" panose="02020603050405020304" pitchFamily="18" charset="0"/>
                <a:ea typeface="楷体_GB2312" panose="02010609030101010101" pitchFamily="49" charset="-122"/>
              </a:rPr>
              <a:t>，</a:t>
            </a:r>
            <a:r>
              <a:rPr lang="zh-CN" altLang="en-US" sz="1600">
                <a:solidFill>
                  <a:srgbClr val="FF0000"/>
                </a:solidFill>
                <a:latin typeface="楷体" panose="02010609060101010101" pitchFamily="49" charset="-122"/>
                <a:ea typeface="楷体" panose="02010609060101010101" pitchFamily="49" charset="-122"/>
              </a:rPr>
              <a:t>得：</a:t>
            </a:r>
            <a:r>
              <a:rPr lang="en-US" altLang="zh-CN" sz="1600">
                <a:solidFill>
                  <a:srgbClr val="FF0000"/>
                </a:solidFill>
                <a:latin typeface="Times New Roman" panose="02020603050405020304" pitchFamily="18" charset="0"/>
                <a:ea typeface="楷体_GB2312" panose="02010609030101010101" pitchFamily="49" charset="-122"/>
              </a:rPr>
              <a:t>Y=1250-30r</a:t>
            </a:r>
            <a:endParaRPr lang="zh-CN" altLang="en-US" sz="1600">
              <a:solidFill>
                <a:srgbClr val="FF0000"/>
              </a:solidFill>
              <a:latin typeface="Times New Roman" panose="02020603050405020304" pitchFamily="18" charset="0"/>
              <a:ea typeface="楷体_GB2312" panose="02010609030101010101" pitchFamily="49" charset="-122"/>
            </a:endParaRPr>
          </a:p>
          <a:p>
            <a:pPr>
              <a:lnSpc>
                <a:spcPct val="110000"/>
              </a:lnSpc>
              <a:spcBef>
                <a:spcPts val="300"/>
              </a:spcBef>
            </a:pPr>
            <a:r>
              <a:rPr lang="en-US" altLang="zh-CN" sz="1600">
                <a:latin typeface="Times New Roman" panose="02020603050405020304" pitchFamily="18" charset="0"/>
                <a:ea typeface="楷体_GB2312" panose="02010609030101010101" pitchFamily="49" charset="-122"/>
              </a:rPr>
              <a:t>                   LM</a:t>
            </a:r>
            <a:r>
              <a:rPr lang="zh-CN" altLang="en-US" sz="1600">
                <a:latin typeface="楷体" panose="02010609060101010101" pitchFamily="49" charset="-122"/>
                <a:ea typeface="楷体" panose="02010609060101010101" pitchFamily="49" charset="-122"/>
              </a:rPr>
              <a:t>方程：</a:t>
            </a:r>
            <a:r>
              <a:rPr lang="en-US" altLang="zh-CN" sz="1600">
                <a:latin typeface="Times New Roman" panose="02020603050405020304" pitchFamily="18" charset="0"/>
                <a:ea typeface="楷体_GB2312" panose="02010609030101010101" pitchFamily="49" charset="-122"/>
              </a:rPr>
              <a:t>L=M/P </a:t>
            </a:r>
            <a:endParaRPr lang="zh-CN" altLang="en-US" sz="1600">
              <a:latin typeface="Times New Roman" panose="02020603050405020304" pitchFamily="18" charset="0"/>
              <a:ea typeface="楷体_GB2312" panose="02010609030101010101" pitchFamily="49" charset="-122"/>
            </a:endParaRPr>
          </a:p>
          <a:p>
            <a:pPr>
              <a:lnSpc>
                <a:spcPct val="110000"/>
              </a:lnSpc>
            </a:pPr>
            <a:r>
              <a:rPr lang="zh-CN" altLang="en-US" sz="1600">
                <a:latin typeface="Times New Roman" panose="02020603050405020304" pitchFamily="18" charset="0"/>
                <a:ea typeface="楷体_GB2312" panose="02010609030101010101" pitchFamily="49" charset="-122"/>
              </a:rPr>
              <a:t>                      当</a:t>
            </a:r>
            <a:r>
              <a:rPr lang="en-US" altLang="zh-CN" sz="1600">
                <a:latin typeface="Times New Roman" panose="02020603050405020304" pitchFamily="18" charset="0"/>
                <a:ea typeface="楷体_GB2312" panose="02010609030101010101" pitchFamily="49" charset="-122"/>
              </a:rPr>
              <a:t>P=100%</a:t>
            </a:r>
            <a:r>
              <a:rPr lang="zh-CN" altLang="en-US" sz="1600">
                <a:latin typeface="Times New Roman" panose="02020603050405020304" pitchFamily="18" charset="0"/>
                <a:ea typeface="楷体_GB2312" panose="02010609030101010101" pitchFamily="49" charset="-122"/>
              </a:rPr>
              <a:t>：</a:t>
            </a:r>
            <a:r>
              <a:rPr lang="en-US" altLang="zh-CN" sz="1600">
                <a:latin typeface="Times New Roman" panose="02020603050405020304" pitchFamily="18" charset="0"/>
                <a:ea typeface="楷体_GB2312" panose="02010609030101010101" pitchFamily="49" charset="-122"/>
              </a:rPr>
              <a:t>0.2Y-4r=150/1       </a:t>
            </a:r>
            <a:r>
              <a:rPr lang="zh-CN" altLang="en-US" sz="1600">
                <a:latin typeface="Times New Roman" panose="02020603050405020304" pitchFamily="18" charset="0"/>
                <a:ea typeface="楷体_GB2312" panose="02010609030101010101" pitchFamily="49" charset="-122"/>
              </a:rPr>
              <a:t>得：</a:t>
            </a:r>
            <a:r>
              <a:rPr lang="en-US" altLang="zh-CN" sz="1600">
                <a:latin typeface="Times New Roman" panose="02020603050405020304" pitchFamily="18" charset="0"/>
                <a:ea typeface="楷体_GB2312" panose="02010609030101010101" pitchFamily="49" charset="-122"/>
              </a:rPr>
              <a:t>Y=750+20r   </a:t>
            </a:r>
            <a:r>
              <a:rPr lang="zh-CN" altLang="en-US" sz="1600">
                <a:latin typeface="Times New Roman" panose="02020603050405020304" pitchFamily="18" charset="0"/>
                <a:ea typeface="楷体_GB2312" panose="02010609030101010101" pitchFamily="49" charset="-122"/>
              </a:rPr>
              <a:t>均衡时</a:t>
            </a:r>
            <a:r>
              <a:rPr lang="en-US" altLang="zh-CN" sz="1600">
                <a:latin typeface="Times New Roman" panose="02020603050405020304" pitchFamily="18" charset="0"/>
                <a:ea typeface="楷体_GB2312" panose="02010609030101010101" pitchFamily="49" charset="-122"/>
              </a:rPr>
              <a:t>r=10</a:t>
            </a:r>
            <a:r>
              <a:rPr lang="zh-CN" altLang="en-US" sz="1600">
                <a:latin typeface="Times New Roman" panose="02020603050405020304" pitchFamily="18" charset="0"/>
                <a:ea typeface="楷体_GB2312" panose="02010609030101010101" pitchFamily="49" charset="-122"/>
              </a:rPr>
              <a:t>，</a:t>
            </a:r>
            <a:r>
              <a:rPr lang="en-US" altLang="zh-CN" sz="1600">
                <a:latin typeface="Times New Roman" panose="02020603050405020304" pitchFamily="18" charset="0"/>
                <a:ea typeface="楷体_GB2312" panose="02010609030101010101" pitchFamily="49" charset="-122"/>
              </a:rPr>
              <a:t>Y=950 </a:t>
            </a:r>
            <a:endParaRPr lang="zh-CN" altLang="en-US" sz="1600">
              <a:latin typeface="Times New Roman" panose="02020603050405020304" pitchFamily="18" charset="0"/>
              <a:ea typeface="楷体_GB2312" panose="02010609030101010101" pitchFamily="49" charset="-122"/>
            </a:endParaRPr>
          </a:p>
          <a:p>
            <a:pPr>
              <a:lnSpc>
                <a:spcPct val="110000"/>
              </a:lnSpc>
            </a:pPr>
            <a:r>
              <a:rPr lang="zh-CN" altLang="en-US" sz="1600">
                <a:latin typeface="Times New Roman" panose="02020603050405020304" pitchFamily="18" charset="0"/>
                <a:ea typeface="楷体_GB2312" panose="02010609030101010101" pitchFamily="49" charset="-122"/>
              </a:rPr>
              <a:t>                      当</a:t>
            </a:r>
            <a:r>
              <a:rPr lang="en-US" altLang="zh-CN" sz="1600">
                <a:latin typeface="Times New Roman" panose="02020603050405020304" pitchFamily="18" charset="0"/>
                <a:ea typeface="楷体_GB2312" panose="02010609030101010101" pitchFamily="49" charset="-122"/>
              </a:rPr>
              <a:t>P=150%</a:t>
            </a:r>
            <a:r>
              <a:rPr lang="zh-CN" altLang="en-US" sz="1600">
                <a:latin typeface="Times New Roman" panose="02020603050405020304" pitchFamily="18" charset="0"/>
                <a:ea typeface="楷体_GB2312" panose="02010609030101010101" pitchFamily="49" charset="-122"/>
              </a:rPr>
              <a:t>：</a:t>
            </a:r>
            <a:r>
              <a:rPr lang="en-US" altLang="zh-CN" sz="1600">
                <a:latin typeface="Times New Roman" panose="02020603050405020304" pitchFamily="18" charset="0"/>
                <a:ea typeface="楷体_GB2312" panose="02010609030101010101" pitchFamily="49" charset="-122"/>
              </a:rPr>
              <a:t>0.2Y-4r=150/1.5    </a:t>
            </a:r>
            <a:r>
              <a:rPr lang="zh-CN" altLang="en-US" sz="1600">
                <a:latin typeface="Times New Roman" panose="02020603050405020304" pitchFamily="18" charset="0"/>
                <a:ea typeface="楷体_GB2312" panose="02010609030101010101" pitchFamily="49" charset="-122"/>
              </a:rPr>
              <a:t>得：</a:t>
            </a:r>
            <a:r>
              <a:rPr lang="en-US" altLang="zh-CN" sz="1600">
                <a:latin typeface="Times New Roman" panose="02020603050405020304" pitchFamily="18" charset="0"/>
                <a:ea typeface="楷体_GB2312" panose="02010609030101010101" pitchFamily="49" charset="-122"/>
              </a:rPr>
              <a:t>Y=500+20r   </a:t>
            </a:r>
            <a:r>
              <a:rPr lang="zh-CN" altLang="en-US" sz="1600">
                <a:latin typeface="Times New Roman" panose="02020603050405020304" pitchFamily="18" charset="0"/>
                <a:ea typeface="楷体_GB2312" panose="02010609030101010101" pitchFamily="49" charset="-122"/>
              </a:rPr>
              <a:t>均衡时</a:t>
            </a:r>
            <a:r>
              <a:rPr lang="en-US" altLang="zh-CN" sz="1600">
                <a:latin typeface="Times New Roman" panose="02020603050405020304" pitchFamily="18" charset="0"/>
                <a:ea typeface="楷体_GB2312" panose="02010609030101010101" pitchFamily="49" charset="-122"/>
              </a:rPr>
              <a:t>r=15</a:t>
            </a:r>
            <a:r>
              <a:rPr lang="zh-CN" altLang="en-US" sz="1600">
                <a:latin typeface="Times New Roman" panose="02020603050405020304" pitchFamily="18" charset="0"/>
                <a:ea typeface="楷体_GB2312" panose="02010609030101010101" pitchFamily="49" charset="-122"/>
              </a:rPr>
              <a:t>，</a:t>
            </a:r>
            <a:r>
              <a:rPr lang="en-US" altLang="zh-CN" sz="1600">
                <a:latin typeface="Times New Roman" panose="02020603050405020304" pitchFamily="18" charset="0"/>
                <a:ea typeface="楷体_GB2312" panose="02010609030101010101" pitchFamily="49" charset="-122"/>
              </a:rPr>
              <a:t>Y=800 </a:t>
            </a:r>
            <a:endParaRPr lang="zh-CN" altLang="en-US" sz="1600">
              <a:latin typeface="Times New Roman" panose="02020603050405020304" pitchFamily="18" charset="0"/>
              <a:ea typeface="楷体_GB2312" panose="02010609030101010101" pitchFamily="49" charset="-122"/>
            </a:endParaRPr>
          </a:p>
          <a:p>
            <a:pPr>
              <a:lnSpc>
                <a:spcPct val="110000"/>
              </a:lnSpc>
              <a:spcBef>
                <a:spcPts val="600"/>
              </a:spcBef>
            </a:pPr>
            <a:r>
              <a:rPr lang="zh-CN" altLang="en-US" sz="1600">
                <a:latin typeface="Times New Roman" panose="02020603050405020304" pitchFamily="18" charset="0"/>
                <a:ea typeface="楷体_GB2312" panose="02010609030101010101" pitchFamily="49" charset="-122"/>
              </a:rPr>
              <a:t>           （</a:t>
            </a:r>
            <a:r>
              <a:rPr lang="en-US" altLang="zh-CN" sz="1600">
                <a:latin typeface="Times New Roman" panose="02020603050405020304" pitchFamily="18" charset="0"/>
                <a:ea typeface="楷体_GB2312" panose="02010609030101010101" pitchFamily="49" charset="-122"/>
              </a:rPr>
              <a:t>2</a:t>
            </a:r>
            <a:r>
              <a:rPr lang="zh-CN" altLang="en-US" sz="1600">
                <a:latin typeface="Times New Roman" panose="02020603050405020304" pitchFamily="18" charset="0"/>
                <a:ea typeface="楷体_GB2312" panose="02010609030101010101" pitchFamily="49" charset="-122"/>
              </a:rPr>
              <a:t>）</a:t>
            </a:r>
            <a:r>
              <a:rPr lang="zh-CN" altLang="en-US" sz="1600">
                <a:solidFill>
                  <a:srgbClr val="009900"/>
                </a:solidFill>
                <a:latin typeface="楷体" panose="02010609060101010101" pitchFamily="49" charset="-122"/>
                <a:ea typeface="楷体" panose="02010609060101010101" pitchFamily="49" charset="-122"/>
              </a:rPr>
              <a:t>当</a:t>
            </a:r>
            <a:r>
              <a:rPr lang="en-US" altLang="zh-CN" sz="1600">
                <a:solidFill>
                  <a:srgbClr val="009900"/>
                </a:solidFill>
                <a:latin typeface="Times New Roman" panose="02020603050405020304" pitchFamily="18" charset="0"/>
                <a:ea typeface="楷体_GB2312" panose="02010609030101010101" pitchFamily="49" charset="-122"/>
              </a:rPr>
              <a:t>P=100%</a:t>
            </a:r>
            <a:r>
              <a:rPr lang="zh-CN" altLang="en-US" sz="1600">
                <a:solidFill>
                  <a:srgbClr val="009900"/>
                </a:solidFill>
                <a:latin typeface="Times New Roman" panose="02020603050405020304" pitchFamily="18" charset="0"/>
                <a:ea typeface="楷体_GB2312" panose="02010609030101010101" pitchFamily="49" charset="-122"/>
              </a:rPr>
              <a:t>，</a:t>
            </a:r>
            <a:r>
              <a:rPr lang="en-US" altLang="zh-CN" sz="1600">
                <a:solidFill>
                  <a:srgbClr val="009900"/>
                </a:solidFill>
                <a:latin typeface="Times New Roman" panose="02020603050405020304" pitchFamily="18" charset="0"/>
                <a:ea typeface="楷体_GB2312" panose="02010609030101010101" pitchFamily="49" charset="-122"/>
              </a:rPr>
              <a:t>M=125</a:t>
            </a:r>
            <a:r>
              <a:rPr lang="zh-CN" altLang="en-US" sz="1600">
                <a:solidFill>
                  <a:srgbClr val="009900"/>
                </a:solidFill>
                <a:latin typeface="楷体" panose="02010609060101010101" pitchFamily="49" charset="-122"/>
                <a:ea typeface="楷体" panose="02010609060101010101" pitchFamily="49" charset="-122"/>
              </a:rPr>
              <a:t>时：</a:t>
            </a:r>
            <a:r>
              <a:rPr lang="en-US" altLang="zh-CN" sz="1600">
                <a:solidFill>
                  <a:srgbClr val="009900"/>
                </a:solidFill>
                <a:latin typeface="Times New Roman" panose="02020603050405020304" pitchFamily="18" charset="0"/>
                <a:ea typeface="楷体_GB2312" panose="02010609030101010101" pitchFamily="49" charset="-122"/>
              </a:rPr>
              <a:t>0.2Y-4r=125/1  </a:t>
            </a:r>
            <a:r>
              <a:rPr lang="zh-CN" altLang="en-US" sz="1600">
                <a:solidFill>
                  <a:srgbClr val="009900"/>
                </a:solidFill>
                <a:latin typeface="楷体" panose="02010609060101010101" pitchFamily="49" charset="-122"/>
                <a:ea typeface="楷体" panose="02010609060101010101" pitchFamily="49" charset="-122"/>
              </a:rPr>
              <a:t>得</a:t>
            </a:r>
            <a:r>
              <a:rPr lang="en-US" altLang="zh-CN" sz="1600">
                <a:solidFill>
                  <a:srgbClr val="009900"/>
                </a:solidFill>
                <a:latin typeface="Times New Roman" panose="02020603050405020304" pitchFamily="18" charset="0"/>
                <a:ea typeface="楷体_GB2312" panose="02010609030101010101" pitchFamily="49" charset="-122"/>
              </a:rPr>
              <a:t>LM</a:t>
            </a:r>
            <a:r>
              <a:rPr lang="zh-CN" altLang="en-US" sz="1600">
                <a:solidFill>
                  <a:srgbClr val="009900"/>
                </a:solidFill>
                <a:latin typeface="楷体" panose="02010609060101010101" pitchFamily="49" charset="-122"/>
                <a:ea typeface="楷体" panose="02010609060101010101" pitchFamily="49" charset="-122"/>
              </a:rPr>
              <a:t>方程：</a:t>
            </a:r>
            <a:r>
              <a:rPr lang="en-US" altLang="zh-CN" sz="1600">
                <a:solidFill>
                  <a:srgbClr val="009900"/>
                </a:solidFill>
                <a:latin typeface="Times New Roman" panose="02020603050405020304" pitchFamily="18" charset="0"/>
                <a:ea typeface="楷体_GB2312" panose="02010609030101010101" pitchFamily="49" charset="-122"/>
              </a:rPr>
              <a:t>Y=625+20r  </a:t>
            </a:r>
          </a:p>
          <a:p>
            <a:pPr>
              <a:lnSpc>
                <a:spcPct val="110000"/>
              </a:lnSpc>
            </a:pPr>
            <a:r>
              <a:rPr lang="en-US" altLang="zh-CN" sz="1600">
                <a:latin typeface="Times New Roman" panose="02020603050405020304" pitchFamily="18" charset="0"/>
                <a:ea typeface="楷体_GB2312" panose="02010609030101010101" pitchFamily="49" charset="-122"/>
              </a:rPr>
              <a:t>                      </a:t>
            </a:r>
            <a:r>
              <a:rPr lang="zh-CN" altLang="en-US" sz="1600">
                <a:latin typeface="Times New Roman" panose="02020603050405020304" pitchFamily="18" charset="0"/>
                <a:ea typeface="楷体_GB2312" panose="02010609030101010101" pitchFamily="49" charset="-122"/>
              </a:rPr>
              <a:t>而</a:t>
            </a:r>
            <a:r>
              <a:rPr lang="en-US" altLang="zh-CN" sz="1600">
                <a:latin typeface="Times New Roman" panose="02020603050405020304" pitchFamily="18" charset="0"/>
                <a:ea typeface="楷体_GB2312" panose="02010609030101010101" pitchFamily="49" charset="-122"/>
              </a:rPr>
              <a:t>IS</a:t>
            </a:r>
            <a:r>
              <a:rPr lang="zh-CN" altLang="en-US" sz="1600">
                <a:latin typeface="Times New Roman" panose="02020603050405020304" pitchFamily="18" charset="0"/>
                <a:ea typeface="楷体_GB2312" panose="02010609030101010101" pitchFamily="49" charset="-122"/>
              </a:rPr>
              <a:t>方程是</a:t>
            </a:r>
            <a:r>
              <a:rPr lang="en-US" altLang="zh-CN" sz="1600">
                <a:solidFill>
                  <a:srgbClr val="FF0000"/>
                </a:solidFill>
                <a:latin typeface="Times New Roman" panose="02020603050405020304" pitchFamily="18" charset="0"/>
                <a:ea typeface="楷体_GB2312" panose="02010609030101010101" pitchFamily="49" charset="-122"/>
              </a:rPr>
              <a:t>Y=1250-30r </a:t>
            </a:r>
            <a:r>
              <a:rPr lang="zh-CN" altLang="en-US" sz="1600">
                <a:latin typeface="Times New Roman" panose="02020603050405020304" pitchFamily="18" charset="0"/>
                <a:ea typeface="楷体_GB2312" panose="02010609030101010101" pitchFamily="49" charset="-122"/>
              </a:rPr>
              <a:t>；故均衡时</a:t>
            </a:r>
            <a:r>
              <a:rPr lang="en-US" altLang="zh-CN" sz="1600">
                <a:latin typeface="Times New Roman" panose="02020603050405020304" pitchFamily="18" charset="0"/>
                <a:ea typeface="楷体_GB2312" panose="02010609030101010101" pitchFamily="49" charset="-122"/>
              </a:rPr>
              <a:t>r=12.5</a:t>
            </a:r>
            <a:r>
              <a:rPr lang="zh-CN" altLang="en-US" sz="1600">
                <a:latin typeface="Times New Roman" panose="02020603050405020304" pitchFamily="18" charset="0"/>
                <a:ea typeface="楷体_GB2312" panose="02010609030101010101" pitchFamily="49" charset="-122"/>
              </a:rPr>
              <a:t>，</a:t>
            </a:r>
            <a:r>
              <a:rPr lang="en-US" altLang="zh-CN" sz="1600">
                <a:latin typeface="Times New Roman" panose="02020603050405020304" pitchFamily="18" charset="0"/>
                <a:ea typeface="楷体_GB2312" panose="02010609030101010101" pitchFamily="49" charset="-122"/>
              </a:rPr>
              <a:t>Y=875 </a:t>
            </a:r>
            <a:endParaRPr lang="zh-CN" altLang="en-US" sz="1600">
              <a:latin typeface="Times New Roman" panose="02020603050405020304" pitchFamily="18" charset="0"/>
              <a:ea typeface="楷体_GB2312" panose="02010609030101010101" pitchFamily="49" charset="-122"/>
            </a:endParaRPr>
          </a:p>
          <a:p>
            <a:pPr>
              <a:lnSpc>
                <a:spcPct val="110000"/>
              </a:lnSpc>
              <a:spcBef>
                <a:spcPts val="600"/>
              </a:spcBef>
            </a:pPr>
            <a:r>
              <a:rPr lang="zh-CN" altLang="en-US" sz="1600">
                <a:latin typeface="Times New Roman" panose="02020603050405020304" pitchFamily="18" charset="0"/>
                <a:ea typeface="楷体_GB2312" panose="02010609030101010101" pitchFamily="49" charset="-122"/>
              </a:rPr>
              <a:t>           （</a:t>
            </a:r>
            <a:r>
              <a:rPr lang="en-US" altLang="zh-CN" sz="1600">
                <a:latin typeface="Times New Roman" panose="02020603050405020304" pitchFamily="18" charset="0"/>
                <a:ea typeface="楷体_GB2312" panose="02010609030101010101" pitchFamily="49" charset="-122"/>
              </a:rPr>
              <a:t>3</a:t>
            </a:r>
            <a:r>
              <a:rPr lang="zh-CN" altLang="en-US" sz="1600">
                <a:latin typeface="Times New Roman" panose="02020603050405020304" pitchFamily="18" charset="0"/>
                <a:ea typeface="楷体_GB2312" panose="02010609030101010101" pitchFamily="49" charset="-122"/>
              </a:rPr>
              <a:t>）</a:t>
            </a:r>
            <a:r>
              <a:rPr lang="zh-CN" altLang="en-US" sz="1600">
                <a:latin typeface="楷体" panose="02010609060101010101" pitchFamily="49" charset="-122"/>
                <a:ea typeface="楷体" panose="02010609060101010101" pitchFamily="49" charset="-122"/>
              </a:rPr>
              <a:t>总需求函数表示产品市场和货币市场同时均衡的产出与价格水平的关系</a:t>
            </a:r>
          </a:p>
          <a:p>
            <a:pPr>
              <a:lnSpc>
                <a:spcPct val="110000"/>
              </a:lnSpc>
            </a:pPr>
            <a:r>
              <a:rPr lang="zh-CN" altLang="en-US" sz="1600">
                <a:latin typeface="Times New Roman" panose="02020603050405020304" pitchFamily="18" charset="0"/>
                <a:ea typeface="楷体_GB2312" panose="02010609030101010101" pitchFamily="49" charset="-122"/>
              </a:rPr>
              <a:t>                     </a:t>
            </a:r>
            <a:r>
              <a:rPr lang="zh-CN" altLang="en-US" sz="1600">
                <a:latin typeface="楷体" panose="02010609060101010101" pitchFamily="49" charset="-122"/>
                <a:ea typeface="楷体" panose="02010609060101010101" pitchFamily="49" charset="-122"/>
              </a:rPr>
              <a:t>由于</a:t>
            </a:r>
            <a:r>
              <a:rPr lang="en-US" altLang="zh-CN" sz="1600">
                <a:latin typeface="Times New Roman" panose="02020603050405020304" pitchFamily="18" charset="0"/>
                <a:ea typeface="楷体_GB2312" panose="02010609030101010101" pitchFamily="49" charset="-122"/>
              </a:rPr>
              <a:t>IS</a:t>
            </a:r>
            <a:r>
              <a:rPr lang="zh-CN" altLang="en-US" sz="1600">
                <a:latin typeface="楷体" panose="02010609060101010101" pitchFamily="49" charset="-122"/>
                <a:ea typeface="楷体" panose="02010609060101010101" pitchFamily="49" charset="-122"/>
              </a:rPr>
              <a:t>方程是</a:t>
            </a:r>
            <a:r>
              <a:rPr lang="en-US" altLang="zh-CN" sz="1600">
                <a:solidFill>
                  <a:srgbClr val="FF0000"/>
                </a:solidFill>
                <a:latin typeface="Times New Roman" panose="02020603050405020304" pitchFamily="18" charset="0"/>
                <a:ea typeface="楷体_GB2312" panose="02010609030101010101" pitchFamily="49" charset="-122"/>
              </a:rPr>
              <a:t>Y=1250-30r </a:t>
            </a:r>
            <a:r>
              <a:rPr lang="zh-CN" altLang="en-US" sz="1600">
                <a:latin typeface="Times New Roman" panose="02020603050405020304" pitchFamily="18" charset="0"/>
                <a:ea typeface="楷体_GB2312" panose="02010609030101010101" pitchFamily="49" charset="-122"/>
              </a:rPr>
              <a:t>；</a:t>
            </a:r>
            <a:r>
              <a:rPr lang="en-US" altLang="zh-CN" sz="1600">
                <a:latin typeface="Times New Roman" panose="02020603050405020304" pitchFamily="18" charset="0"/>
                <a:ea typeface="楷体_GB2312" panose="02010609030101010101" pitchFamily="49" charset="-122"/>
              </a:rPr>
              <a:t>LM</a:t>
            </a:r>
            <a:r>
              <a:rPr lang="zh-CN" altLang="en-US" sz="1600">
                <a:latin typeface="楷体" panose="02010609060101010101" pitchFamily="49" charset="-122"/>
                <a:ea typeface="楷体" panose="02010609060101010101" pitchFamily="49" charset="-122"/>
              </a:rPr>
              <a:t>方程是</a:t>
            </a:r>
            <a:r>
              <a:rPr kumimoji="1" lang="en-US" altLang="en-US" sz="1600">
                <a:solidFill>
                  <a:schemeClr val="tx1"/>
                </a:solidFill>
                <a:latin typeface="Times New Roman" panose="02020603050405020304" pitchFamily="18" charset="0"/>
                <a:ea typeface="楷体_GB2312" panose="02010609030101010101" pitchFamily="49" charset="-122"/>
              </a:rPr>
              <a:t>0.2Y-4r=</a:t>
            </a:r>
            <a:r>
              <a:rPr lang="en-US" altLang="zh-CN" sz="1600">
                <a:latin typeface="Times New Roman" panose="02020603050405020304" pitchFamily="18" charset="0"/>
                <a:ea typeface="楷体_GB2312" panose="02010609030101010101" pitchFamily="49" charset="-122"/>
              </a:rPr>
              <a:t>150/P  </a:t>
            </a:r>
            <a:r>
              <a:rPr lang="en-US" altLang="zh-CN" sz="1600">
                <a:solidFill>
                  <a:schemeClr val="tx1"/>
                </a:solidFill>
                <a:latin typeface="Times New Roman" panose="02020603050405020304" pitchFamily="18" charset="0"/>
                <a:ea typeface="楷体_GB2312" panose="02010609030101010101" pitchFamily="49" charset="-122"/>
              </a:rPr>
              <a:t>→</a:t>
            </a:r>
            <a:r>
              <a:rPr lang="en-US" altLang="zh-CN" sz="1600">
                <a:solidFill>
                  <a:srgbClr val="009900"/>
                </a:solidFill>
                <a:latin typeface="Times New Roman" panose="02020603050405020304" pitchFamily="18" charset="0"/>
                <a:ea typeface="楷体_GB2312" panose="02010609030101010101" pitchFamily="49" charset="-122"/>
              </a:rPr>
              <a:t>  Y=750/P+20r</a:t>
            </a:r>
            <a:endParaRPr lang="zh-CN" altLang="en-US" sz="1600">
              <a:solidFill>
                <a:srgbClr val="009900"/>
              </a:solidFill>
              <a:latin typeface="Times New Roman" panose="02020603050405020304" pitchFamily="18" charset="0"/>
              <a:ea typeface="楷体_GB2312" panose="02010609030101010101" pitchFamily="49" charset="-122"/>
            </a:endParaRPr>
          </a:p>
          <a:p>
            <a:pPr>
              <a:lnSpc>
                <a:spcPct val="110000"/>
              </a:lnSpc>
            </a:pPr>
            <a:r>
              <a:rPr lang="zh-CN" altLang="en-US" sz="1600">
                <a:latin typeface="Times New Roman" panose="02020603050405020304" pitchFamily="18" charset="0"/>
                <a:ea typeface="楷体_GB2312" panose="02010609030101010101" pitchFamily="49" charset="-122"/>
              </a:rPr>
              <a:t>                      </a:t>
            </a:r>
            <a:r>
              <a:rPr lang="zh-CN" altLang="en-US" sz="1600">
                <a:latin typeface="楷体" panose="02010609060101010101" pitchFamily="49" charset="-122"/>
                <a:ea typeface="楷体" panose="02010609060101010101" pitchFamily="49" charset="-122"/>
              </a:rPr>
              <a:t>故总需求函数</a:t>
            </a:r>
            <a:r>
              <a:rPr lang="zh-CN" altLang="en-US" sz="1600">
                <a:latin typeface="Times New Roman" panose="02020603050405020304" pitchFamily="18" charset="0"/>
                <a:ea typeface="楷体_GB2312" panose="02010609030101010101" pitchFamily="49" charset="-122"/>
              </a:rPr>
              <a:t>（</a:t>
            </a:r>
            <a:r>
              <a:rPr lang="en-US" altLang="zh-CN" sz="1600">
                <a:latin typeface="Times New Roman" panose="02020603050405020304" pitchFamily="18" charset="0"/>
                <a:ea typeface="楷体_GB2312" panose="02010609030101010101" pitchFamily="49" charset="-122"/>
              </a:rPr>
              <a:t>AD</a:t>
            </a:r>
            <a:r>
              <a:rPr lang="zh-CN" altLang="en-US" sz="1600">
                <a:latin typeface="楷体" panose="02010609060101010101" pitchFamily="49" charset="-122"/>
                <a:ea typeface="楷体" panose="02010609060101010101" pitchFamily="49" charset="-122"/>
              </a:rPr>
              <a:t>曲线方程</a:t>
            </a:r>
            <a:r>
              <a:rPr lang="zh-CN" altLang="en-US" sz="1600">
                <a:latin typeface="Times New Roman" panose="02020603050405020304" pitchFamily="18" charset="0"/>
                <a:ea typeface="楷体_GB2312" panose="02010609030101010101" pitchFamily="49" charset="-122"/>
              </a:rPr>
              <a:t>）</a:t>
            </a:r>
            <a:r>
              <a:rPr lang="en-US" altLang="zh-CN" sz="1600">
                <a:latin typeface="Times New Roman" panose="02020603050405020304" pitchFamily="18" charset="0"/>
                <a:ea typeface="楷体_GB2312" panose="02010609030101010101" pitchFamily="49" charset="-122"/>
              </a:rPr>
              <a:t>Y=500+450/P </a:t>
            </a:r>
            <a:endParaRPr kumimoji="1" lang="zh-CN" altLang="en-US" sz="1600">
              <a:solidFill>
                <a:schemeClr val="tx1"/>
              </a:solidFill>
              <a:latin typeface="Times New Roman" panose="02020603050405020304" pitchFamily="18" charset="0"/>
              <a:ea typeface="楷体_GB2312" panose="02010609030101010101" pitchFamily="49" charset="-122"/>
            </a:endParaRPr>
          </a:p>
        </p:txBody>
      </p:sp>
      <p:sp>
        <p:nvSpPr>
          <p:cNvPr id="2" name="页脚占位符 1"/>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673010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3747"/>
                                        </p:tgtEl>
                                        <p:attrNameLst>
                                          <p:attrName>style.visibility</p:attrName>
                                        </p:attrNameLst>
                                      </p:cBhvr>
                                      <p:to>
                                        <p:strVal val="visible"/>
                                      </p:to>
                                    </p:set>
                                    <p:animEffect transition="in" filter="blinds(horizontal)">
                                      <p:cBhvr>
                                        <p:cTn id="7" dur="500"/>
                                        <p:tgtEl>
                                          <p:spTgt spid="543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blinds(horizontal)">
                                      <p:cBhvr>
                                        <p:cTn id="12" dur="500"/>
                                        <p:tgtEl>
                                          <p:spTgt spid="1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blinds(horizontal)">
                                      <p:cBhvr>
                                        <p:cTn id="17" dur="500"/>
                                        <p:tgtEl>
                                          <p:spTgt spid="1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blinds(horizontal)">
                                      <p:cBhvr>
                                        <p:cTn id="22" dur="500"/>
                                        <p:tgtEl>
                                          <p:spTgt spid="1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blinds(horizontal)">
                                      <p:cBhvr>
                                        <p:cTn id="27" dur="500"/>
                                        <p:tgtEl>
                                          <p:spTgt spid="1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xEl>
                                              <p:pRg st="4" end="4"/>
                                            </p:txEl>
                                          </p:spTgt>
                                        </p:tgtEl>
                                        <p:attrNameLst>
                                          <p:attrName>style.visibility</p:attrName>
                                        </p:attrNameLst>
                                      </p:cBhvr>
                                      <p:to>
                                        <p:strVal val="visible"/>
                                      </p:to>
                                    </p:set>
                                    <p:animEffect transition="in" filter="blinds(horizontal)">
                                      <p:cBhvr>
                                        <p:cTn id="32" dur="500"/>
                                        <p:tgtEl>
                                          <p:spTgt spid="12">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Effect transition="in" filter="blinds(horizontal)">
                                      <p:cBhvr>
                                        <p:cTn id="37" dur="500"/>
                                        <p:tgtEl>
                                          <p:spTgt spid="12">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xEl>
                                              <p:pRg st="6" end="6"/>
                                            </p:txEl>
                                          </p:spTgt>
                                        </p:tgtEl>
                                        <p:attrNameLst>
                                          <p:attrName>style.visibility</p:attrName>
                                        </p:attrNameLst>
                                      </p:cBhvr>
                                      <p:to>
                                        <p:strVal val="visible"/>
                                      </p:to>
                                    </p:set>
                                    <p:animEffect transition="in" filter="blinds(horizontal)">
                                      <p:cBhvr>
                                        <p:cTn id="42" dur="500"/>
                                        <p:tgtEl>
                                          <p:spTgt spid="12">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xEl>
                                              <p:pRg st="7" end="7"/>
                                            </p:txEl>
                                          </p:spTgt>
                                        </p:tgtEl>
                                        <p:attrNameLst>
                                          <p:attrName>style.visibility</p:attrName>
                                        </p:attrNameLst>
                                      </p:cBhvr>
                                      <p:to>
                                        <p:strVal val="visible"/>
                                      </p:to>
                                    </p:set>
                                    <p:animEffect transition="in" filter="blinds(horizontal)">
                                      <p:cBhvr>
                                        <p:cTn id="47" dur="500"/>
                                        <p:tgtEl>
                                          <p:spTgt spid="12">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
                                            <p:txEl>
                                              <p:pRg st="8" end="8"/>
                                            </p:txEl>
                                          </p:spTgt>
                                        </p:tgtEl>
                                        <p:attrNameLst>
                                          <p:attrName>style.visibility</p:attrName>
                                        </p:attrNameLst>
                                      </p:cBhvr>
                                      <p:to>
                                        <p:strVal val="visible"/>
                                      </p:to>
                                    </p:set>
                                    <p:animEffect transition="in" filter="blinds(horizontal)">
                                      <p:cBhvr>
                                        <p:cTn id="52" dur="500"/>
                                        <p:tgtEl>
                                          <p:spTgt spid="12">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2">
                                            <p:txEl>
                                              <p:pRg st="9" end="9"/>
                                            </p:txEl>
                                          </p:spTgt>
                                        </p:tgtEl>
                                        <p:attrNameLst>
                                          <p:attrName>style.visibility</p:attrName>
                                        </p:attrNameLst>
                                      </p:cBhvr>
                                      <p:to>
                                        <p:strVal val="visible"/>
                                      </p:to>
                                    </p:set>
                                    <p:animEffect transition="in" filter="blinds(horizontal)">
                                      <p:cBhvr>
                                        <p:cTn id="57" dur="500"/>
                                        <p:tgtEl>
                                          <p:spTgt spid="12">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2">
                                            <p:txEl>
                                              <p:pRg st="10" end="10"/>
                                            </p:txEl>
                                          </p:spTgt>
                                        </p:tgtEl>
                                        <p:attrNameLst>
                                          <p:attrName>style.visibility</p:attrName>
                                        </p:attrNameLst>
                                      </p:cBhvr>
                                      <p:to>
                                        <p:strVal val="visible"/>
                                      </p:to>
                                    </p:set>
                                    <p:animEffect transition="in" filter="blinds(horizontal)">
                                      <p:cBhvr>
                                        <p:cTn id="62" dur="500"/>
                                        <p:tgtEl>
                                          <p:spTgt spid="12">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2">
                                            <p:txEl>
                                              <p:pRg st="11" end="11"/>
                                            </p:txEl>
                                          </p:spTgt>
                                        </p:tgtEl>
                                        <p:attrNameLst>
                                          <p:attrName>style.visibility</p:attrName>
                                        </p:attrNameLst>
                                      </p:cBhvr>
                                      <p:to>
                                        <p:strVal val="visible"/>
                                      </p:to>
                                    </p:set>
                                    <p:animEffect transition="in" filter="blinds(horizontal)">
                                      <p:cBhvr>
                                        <p:cTn id="67" dur="500"/>
                                        <p:tgtEl>
                                          <p:spTgt spid="1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p:bldP spid="1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D97BC87-E37F-4F05-A265-382BDDAC973E}" type="slidenum">
              <a:rPr lang="en-GB" altLang="zh-CN" sz="1200" b="0">
                <a:solidFill>
                  <a:schemeClr val="bg1"/>
                </a:solidFill>
              </a:rPr>
              <a:pPr/>
              <a:t>15</a:t>
            </a:fld>
            <a:endParaRPr lang="en-GB" altLang="zh-CN" sz="1200" b="0">
              <a:solidFill>
                <a:schemeClr val="bg1"/>
              </a:solidFill>
            </a:endParaRPr>
          </a:p>
        </p:txBody>
      </p:sp>
      <p:sp>
        <p:nvSpPr>
          <p:cNvPr id="445446" name="Rectangle 6"/>
          <p:cNvSpPr>
            <a:spLocks noChangeArrowheads="1"/>
          </p:cNvSpPr>
          <p:nvPr/>
        </p:nvSpPr>
        <p:spPr bwMode="auto">
          <a:xfrm>
            <a:off x="881063" y="1773238"/>
            <a:ext cx="7632700" cy="4392612"/>
          </a:xfrm>
          <a:prstGeom prst="rect">
            <a:avLst/>
          </a:prstGeom>
          <a:noFill/>
          <a:ln w="9525">
            <a:noFill/>
            <a:miter lim="800000"/>
            <a:headEnd/>
            <a:tailEnd/>
          </a:ln>
          <a:effectLst/>
        </p:spPr>
        <p:txBody>
          <a:bodyPr/>
          <a:lstStyle>
            <a:lvl1pPr marL="263525" indent="-263525">
              <a:defRPr sz="1300" b="1">
                <a:solidFill>
                  <a:srgbClr val="000000"/>
                </a:solidFill>
                <a:latin typeface="Arial" charset="0"/>
                <a:ea typeface="宋体" pitchFamily="2" charset="-122"/>
              </a:defRPr>
            </a:lvl1pPr>
            <a:lvl2pPr marL="742950" indent="-285750">
              <a:defRPr sz="1300" b="1">
                <a:solidFill>
                  <a:srgbClr val="000000"/>
                </a:solidFill>
                <a:latin typeface="Arial" charset="0"/>
                <a:ea typeface="宋体" pitchFamily="2" charset="-122"/>
              </a:defRPr>
            </a:lvl2pPr>
            <a:lvl3pPr marL="1143000" indent="-228600">
              <a:defRPr sz="1300" b="1">
                <a:solidFill>
                  <a:srgbClr val="000000"/>
                </a:solidFill>
                <a:latin typeface="Arial" charset="0"/>
                <a:ea typeface="宋体" pitchFamily="2" charset="-122"/>
              </a:defRPr>
            </a:lvl3pPr>
            <a:lvl4pPr marL="1600200" indent="-228600">
              <a:defRPr sz="1300" b="1">
                <a:solidFill>
                  <a:srgbClr val="000000"/>
                </a:solidFill>
                <a:latin typeface="Arial" charset="0"/>
                <a:ea typeface="宋体" pitchFamily="2" charset="-122"/>
              </a:defRPr>
            </a:lvl4pPr>
            <a:lvl5pPr marL="2057400" indent="-228600">
              <a:defRPr sz="1300" b="1">
                <a:solidFill>
                  <a:srgbClr val="000000"/>
                </a:solidFill>
                <a:latin typeface="Arial" charset="0"/>
                <a:ea typeface="宋体" pitchFamily="2" charset="-122"/>
              </a:defRPr>
            </a:lvl5pPr>
            <a:lvl6pPr marL="2514600" indent="-228600" eaLnBrk="0" fontAlgn="base" hangingPunct="0">
              <a:spcBef>
                <a:spcPct val="0"/>
              </a:spcBef>
              <a:spcAft>
                <a:spcPct val="0"/>
              </a:spcAft>
              <a:defRPr sz="1300" b="1">
                <a:solidFill>
                  <a:srgbClr val="000000"/>
                </a:solidFill>
                <a:latin typeface="Arial" charset="0"/>
                <a:ea typeface="宋体" pitchFamily="2" charset="-122"/>
              </a:defRPr>
            </a:lvl6pPr>
            <a:lvl7pPr marL="2971800" indent="-228600" eaLnBrk="0" fontAlgn="base" hangingPunct="0">
              <a:spcBef>
                <a:spcPct val="0"/>
              </a:spcBef>
              <a:spcAft>
                <a:spcPct val="0"/>
              </a:spcAft>
              <a:defRPr sz="1300" b="1">
                <a:solidFill>
                  <a:srgbClr val="000000"/>
                </a:solidFill>
                <a:latin typeface="Arial" charset="0"/>
                <a:ea typeface="宋体" pitchFamily="2" charset="-122"/>
              </a:defRPr>
            </a:lvl7pPr>
            <a:lvl8pPr marL="3429000" indent="-228600" eaLnBrk="0" fontAlgn="base" hangingPunct="0">
              <a:spcBef>
                <a:spcPct val="0"/>
              </a:spcBef>
              <a:spcAft>
                <a:spcPct val="0"/>
              </a:spcAft>
              <a:defRPr sz="1300" b="1">
                <a:solidFill>
                  <a:srgbClr val="000000"/>
                </a:solidFill>
                <a:latin typeface="Arial" charset="0"/>
                <a:ea typeface="宋体" pitchFamily="2" charset="-122"/>
              </a:defRPr>
            </a:lvl8pPr>
            <a:lvl9pPr marL="3886200" indent="-228600" eaLnBrk="0" fontAlgn="base" hangingPunct="0">
              <a:spcBef>
                <a:spcPct val="0"/>
              </a:spcBef>
              <a:spcAft>
                <a:spcPct val="0"/>
              </a:spcAft>
              <a:defRPr sz="1300" b="1">
                <a:solidFill>
                  <a:srgbClr val="000000"/>
                </a:solidFill>
                <a:latin typeface="Arial" charset="0"/>
                <a:ea typeface="宋体" pitchFamily="2" charset="-122"/>
              </a:defRPr>
            </a:lvl9pPr>
          </a:lstStyle>
          <a:p>
            <a:pPr algn="just" eaLnBrk="1" hangingPunct="1">
              <a:lnSpc>
                <a:spcPct val="95000"/>
              </a:lnSpc>
              <a:spcBef>
                <a:spcPct val="2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总供给</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en-US" altLang="zh-CN" sz="2400" dirty="0">
                <a:solidFill>
                  <a:schemeClr val="tx1"/>
                </a:solidFill>
                <a:effectLst>
                  <a:outerShdw blurRad="38100" dist="38100" dir="2700000" algn="tl">
                    <a:srgbClr val="C0C0C0"/>
                  </a:outerShdw>
                </a:effectLst>
                <a:latin typeface="Times New Roman" pitchFamily="18" charset="0"/>
              </a:rPr>
              <a:t>Aggregate Supply</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是指一定时期内整个社会的总产量（总产出）</a:t>
            </a:r>
          </a:p>
          <a:p>
            <a:pPr algn="just" eaLnBrk="1" hangingPunct="1">
              <a:lnSpc>
                <a:spcPct val="95000"/>
              </a:lnSpc>
              <a:spcBef>
                <a:spcPct val="2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总产量取决于</a:t>
            </a:r>
            <a:r>
              <a:rPr kumimoji="1" lang="zh-CN" altLang="zh-CN" sz="2400" dirty="0">
                <a:solidFill>
                  <a:schemeClr val="tx1"/>
                </a:solidFill>
                <a:effectLst>
                  <a:outerShdw blurRad="38100" dist="38100" dir="2700000" algn="tl">
                    <a:srgbClr val="C0C0C0"/>
                  </a:outerShdw>
                </a:effectLst>
                <a:latin typeface="宋体" pitchFamily="2" charset="-122"/>
              </a:rPr>
              <a:t>技术水平、资本存量和劳动的投入量。在技术水平和资本存量一定的情况下，总产量取决于劳动投入量</a:t>
            </a:r>
            <a:r>
              <a:rPr kumimoji="1" lang="zh-CN" altLang="en-US" sz="2400" dirty="0">
                <a:solidFill>
                  <a:schemeClr val="tx1"/>
                </a:solidFill>
                <a:effectLst>
                  <a:outerShdw blurRad="38100" dist="38100" dir="2700000" algn="tl">
                    <a:srgbClr val="C0C0C0"/>
                  </a:outerShdw>
                </a:effectLst>
                <a:latin typeface="宋体" pitchFamily="2" charset="-122"/>
              </a:rPr>
              <a:t>，而劳动投入量与价格水平相关</a:t>
            </a:r>
            <a:r>
              <a:rPr kumimoji="1" lang="zh-CN" altLang="en-US" dirty="0"/>
              <a:t> </a:t>
            </a:r>
            <a:endParaRPr kumimoji="1" lang="zh-CN" altLang="en-US" sz="2400" dirty="0">
              <a:solidFill>
                <a:schemeClr val="tx1"/>
              </a:solidFill>
              <a:effectLst>
                <a:outerShdw blurRad="38100" dist="38100" dir="2700000" algn="tl">
                  <a:srgbClr val="C0C0C0"/>
                </a:outerShdw>
              </a:effectLst>
              <a:latin typeface="宋体" pitchFamily="2" charset="-122"/>
            </a:endParaRPr>
          </a:p>
          <a:p>
            <a:pPr algn="just" eaLnBrk="1" hangingPunct="1">
              <a:lnSpc>
                <a:spcPct val="95000"/>
              </a:lnSpc>
              <a:spcBef>
                <a:spcPct val="2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总供给函数反映总产量</a:t>
            </a:r>
            <a:r>
              <a:rPr kumimoji="1" lang="en-US" altLang="zh-CN" sz="2400" dirty="0">
                <a:solidFill>
                  <a:schemeClr val="tx1"/>
                </a:solidFill>
                <a:effectLst>
                  <a:outerShdw blurRad="38100" dist="38100" dir="2700000" algn="tl">
                    <a:srgbClr val="C0C0C0"/>
                  </a:outerShdw>
                </a:effectLst>
                <a:latin typeface="Times New Roman" pitchFamily="18" charset="0"/>
              </a:rPr>
              <a:t>Y</a:t>
            </a:r>
            <a:r>
              <a:rPr kumimoji="1" lang="zh-CN" altLang="en-US" sz="2400" dirty="0">
                <a:solidFill>
                  <a:schemeClr val="tx1"/>
                </a:solidFill>
                <a:effectLst>
                  <a:outerShdw blurRad="38100" dist="38100" dir="2700000" algn="tl">
                    <a:srgbClr val="C0C0C0"/>
                  </a:outerShdw>
                </a:effectLst>
                <a:latin typeface="宋体" pitchFamily="2" charset="-122"/>
              </a:rPr>
              <a:t>与价格水平</a:t>
            </a:r>
            <a:r>
              <a:rPr kumimoji="1" lang="en-US" altLang="zh-CN" sz="2400" dirty="0">
                <a:solidFill>
                  <a:schemeClr val="tx1"/>
                </a:solidFill>
                <a:effectLst>
                  <a:outerShdw blurRad="38100" dist="38100" dir="2700000" algn="tl">
                    <a:srgbClr val="C0C0C0"/>
                  </a:outerShdw>
                </a:effectLst>
                <a:latin typeface="Times New Roman" pitchFamily="18" charset="0"/>
              </a:rPr>
              <a:t>P</a:t>
            </a:r>
            <a:r>
              <a:rPr kumimoji="1" lang="zh-CN" altLang="en-US" sz="2400" dirty="0">
                <a:solidFill>
                  <a:schemeClr val="tx1"/>
                </a:solidFill>
                <a:effectLst>
                  <a:outerShdw blurRad="38100" dist="38100" dir="2700000" algn="tl">
                    <a:srgbClr val="C0C0C0"/>
                  </a:outerShdw>
                </a:effectLst>
                <a:latin typeface="宋体" pitchFamily="2" charset="-122"/>
              </a:rPr>
              <a:t>之间的关系，总供给函数的图像叫</a:t>
            </a:r>
            <a:r>
              <a:rPr kumimoji="1" lang="en-US" altLang="zh-CN" sz="2400" dirty="0">
                <a:solidFill>
                  <a:schemeClr val="tx1"/>
                </a:solidFill>
                <a:effectLst>
                  <a:outerShdw blurRad="38100" dist="38100" dir="2700000" algn="tl">
                    <a:srgbClr val="C0C0C0"/>
                  </a:outerShdw>
                </a:effectLst>
                <a:latin typeface="Times New Roman" pitchFamily="18" charset="0"/>
              </a:rPr>
              <a:t>AS</a:t>
            </a:r>
            <a:r>
              <a:rPr kumimoji="1" lang="zh-CN" altLang="en-US" sz="2400" dirty="0">
                <a:solidFill>
                  <a:schemeClr val="tx1"/>
                </a:solidFill>
                <a:effectLst>
                  <a:outerShdw blurRad="38100" dist="38100" dir="2700000" algn="tl">
                    <a:srgbClr val="C0C0C0"/>
                  </a:outerShdw>
                </a:effectLst>
                <a:latin typeface="宋体" pitchFamily="2" charset="-122"/>
              </a:rPr>
              <a:t>曲线</a:t>
            </a:r>
            <a:r>
              <a:rPr kumimoji="1" lang="zh-CN" altLang="en-US" dirty="0"/>
              <a:t> </a:t>
            </a:r>
            <a:r>
              <a:rPr kumimoji="1" lang="zh-CN" altLang="en-US" sz="2400" dirty="0">
                <a:effectLst>
                  <a:outerShdw blurRad="38100" dist="38100" dir="2700000" algn="tl">
                    <a:srgbClr val="C0C0C0"/>
                  </a:outerShdw>
                </a:effectLst>
                <a:latin typeface="宋体" pitchFamily="2" charset="-122"/>
              </a:rPr>
              <a:t> </a:t>
            </a:r>
            <a:endParaRPr kumimoji="1" lang="zh-CN" altLang="en-US" sz="2400" dirty="0">
              <a:solidFill>
                <a:schemeClr val="tx1"/>
              </a:solidFill>
              <a:effectLst>
                <a:outerShdw blurRad="38100" dist="38100" dir="2700000" algn="tl">
                  <a:srgbClr val="C0C0C0"/>
                </a:outerShdw>
              </a:effectLst>
              <a:latin typeface="宋体" pitchFamily="2" charset="-122"/>
            </a:endParaRPr>
          </a:p>
          <a:p>
            <a:pPr algn="just" eaLnBrk="1" hangingPunct="1">
              <a:lnSpc>
                <a:spcPct val="95000"/>
              </a:lnSpc>
              <a:spcBef>
                <a:spcPct val="25000"/>
              </a:spcBef>
              <a:buClr>
                <a:srgbClr val="FF6600"/>
              </a:buClr>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rPr>
              <a:t>AS</a:t>
            </a:r>
            <a:r>
              <a:rPr kumimoji="1" lang="zh-CN" altLang="en-US" sz="2400" dirty="0">
                <a:solidFill>
                  <a:schemeClr val="tx1"/>
                </a:solidFill>
                <a:effectLst>
                  <a:outerShdw blurRad="38100" dist="38100" dir="2700000" algn="tl">
                    <a:srgbClr val="C0C0C0"/>
                  </a:outerShdw>
                </a:effectLst>
                <a:latin typeface="宋体" pitchFamily="2" charset="-122"/>
              </a:rPr>
              <a:t>曲线</a:t>
            </a:r>
            <a:r>
              <a:rPr kumimoji="1" lang="zh-CN" altLang="en-US" sz="2400" dirty="0">
                <a:effectLst>
                  <a:outerShdw blurRad="38100" dist="38100" dir="2700000" algn="tl">
                    <a:srgbClr val="C0C0C0"/>
                  </a:outerShdw>
                </a:effectLst>
                <a:latin typeface="宋体" pitchFamily="2" charset="-122"/>
              </a:rPr>
              <a:t>可以利用劳动市场的供给曲线和需求曲线以及总生产函数曲线推导出来 </a:t>
            </a:r>
            <a:endParaRPr kumimoji="1" lang="zh-CN" altLang="en-US" sz="2400" dirty="0">
              <a:solidFill>
                <a:schemeClr val="tx1"/>
              </a:solidFill>
              <a:effectLst>
                <a:outerShdw blurRad="38100" dist="38100" dir="2700000" algn="tl">
                  <a:srgbClr val="C0C0C0"/>
                </a:outerShdw>
              </a:effectLst>
              <a:latin typeface="宋体" pitchFamily="2" charset="-122"/>
            </a:endParaRPr>
          </a:p>
          <a:p>
            <a:pPr algn="just" eaLnBrk="1" hangingPunct="1">
              <a:lnSpc>
                <a:spcPct val="95000"/>
              </a:lnSpc>
              <a:spcBef>
                <a:spcPct val="50000"/>
              </a:spcBef>
              <a:buClr>
                <a:srgbClr val="FF6600"/>
              </a:buClr>
              <a:buFont typeface="Wingdings" pitchFamily="2" charset="2"/>
              <a:buChar char="Ø"/>
              <a:defRPr/>
            </a:pPr>
            <a:r>
              <a:rPr kumimoji="1" lang="zh-CN" altLang="en-US" sz="2400" dirty="0">
                <a:solidFill>
                  <a:srgbClr val="800000"/>
                </a:solidFill>
                <a:effectLst>
                  <a:outerShdw blurRad="38100" dist="38100" dir="2700000" algn="tl">
                    <a:srgbClr val="C0C0C0"/>
                  </a:outerShdw>
                </a:effectLst>
                <a:latin typeface="Times New Roman" pitchFamily="18" charset="0"/>
                <a:ea typeface="楷体" pitchFamily="49" charset="-122"/>
              </a:rPr>
              <a:t>根据货币工资是否具有伸缩性，</a:t>
            </a:r>
            <a:r>
              <a:rPr kumimoji="1" lang="en-US" altLang="zh-CN" sz="2400" dirty="0">
                <a:solidFill>
                  <a:srgbClr val="800000"/>
                </a:solidFill>
                <a:effectLst>
                  <a:outerShdw blurRad="38100" dist="38100" dir="2700000" algn="tl">
                    <a:srgbClr val="C0C0C0"/>
                  </a:outerShdw>
                </a:effectLst>
                <a:latin typeface="Times New Roman" pitchFamily="18" charset="0"/>
                <a:ea typeface="楷体" pitchFamily="49" charset="-122"/>
              </a:rPr>
              <a:t>AS</a:t>
            </a:r>
            <a:r>
              <a:rPr kumimoji="1" lang="zh-CN" altLang="en-US" sz="2400" dirty="0">
                <a:solidFill>
                  <a:srgbClr val="800000"/>
                </a:solidFill>
                <a:effectLst>
                  <a:outerShdw blurRad="38100" dist="38100" dir="2700000" algn="tl">
                    <a:srgbClr val="C0C0C0"/>
                  </a:outerShdw>
                </a:effectLst>
                <a:latin typeface="Times New Roman" pitchFamily="18" charset="0"/>
                <a:ea typeface="楷体" pitchFamily="49" charset="-122"/>
              </a:rPr>
              <a:t>曲线可分为长期</a:t>
            </a:r>
            <a:r>
              <a:rPr kumimoji="1" lang="en-US" altLang="zh-CN" sz="2400" dirty="0">
                <a:solidFill>
                  <a:srgbClr val="800000"/>
                </a:solidFill>
                <a:effectLst>
                  <a:outerShdw blurRad="38100" dist="38100" dir="2700000" algn="tl">
                    <a:srgbClr val="C0C0C0"/>
                  </a:outerShdw>
                </a:effectLst>
                <a:latin typeface="Times New Roman" pitchFamily="18" charset="0"/>
                <a:ea typeface="楷体" pitchFamily="49" charset="-122"/>
              </a:rPr>
              <a:t>AS</a:t>
            </a:r>
            <a:r>
              <a:rPr kumimoji="1" lang="zh-CN" altLang="en-US" sz="2400" dirty="0">
                <a:solidFill>
                  <a:srgbClr val="800000"/>
                </a:solidFill>
                <a:effectLst>
                  <a:outerShdw blurRad="38100" dist="38100" dir="2700000" algn="tl">
                    <a:srgbClr val="C0C0C0"/>
                  </a:outerShdw>
                </a:effectLst>
                <a:latin typeface="Times New Roman" pitchFamily="18" charset="0"/>
                <a:ea typeface="楷体" pitchFamily="49" charset="-122"/>
              </a:rPr>
              <a:t>曲线和短期</a:t>
            </a:r>
            <a:r>
              <a:rPr kumimoji="1" lang="en-US" altLang="zh-CN" sz="2400" dirty="0">
                <a:solidFill>
                  <a:srgbClr val="800000"/>
                </a:solidFill>
                <a:effectLst>
                  <a:outerShdw blurRad="38100" dist="38100" dir="2700000" algn="tl">
                    <a:srgbClr val="C0C0C0"/>
                  </a:outerShdw>
                </a:effectLst>
                <a:latin typeface="Times New Roman" pitchFamily="18" charset="0"/>
                <a:ea typeface="楷体" pitchFamily="49" charset="-122"/>
              </a:rPr>
              <a:t>AS</a:t>
            </a:r>
            <a:r>
              <a:rPr kumimoji="1" lang="zh-CN" altLang="en-US" sz="2400" dirty="0">
                <a:solidFill>
                  <a:srgbClr val="800000"/>
                </a:solidFill>
                <a:effectLst>
                  <a:outerShdw blurRad="38100" dist="38100" dir="2700000" algn="tl">
                    <a:srgbClr val="C0C0C0"/>
                  </a:outerShdw>
                </a:effectLst>
                <a:latin typeface="Times New Roman" pitchFamily="18" charset="0"/>
                <a:ea typeface="楷体" pitchFamily="49" charset="-122"/>
              </a:rPr>
              <a:t>曲线</a:t>
            </a:r>
          </a:p>
        </p:txBody>
      </p:sp>
      <p:sp>
        <p:nvSpPr>
          <p:cNvPr id="445448" name="Comment 8">
            <a:hlinkClick r:id="rId2" action="ppaction://hlinksldjump"/>
          </p:cNvPr>
          <p:cNvSpPr>
            <a:spLocks noChangeArrowheads="1"/>
          </p:cNvSpPr>
          <p:nvPr/>
        </p:nvSpPr>
        <p:spPr bwMode="auto">
          <a:xfrm>
            <a:off x="581025" y="1196975"/>
            <a:ext cx="4681538"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a:solidFill>
                  <a:srgbClr val="336699"/>
                </a:solidFill>
                <a:latin typeface="微软雅黑" panose="020B0503020204020204" pitchFamily="34" charset="-122"/>
                <a:ea typeface="微软雅黑" panose="020B0503020204020204" pitchFamily="34" charset="-122"/>
              </a:rPr>
              <a:t>4.2.1 AS</a:t>
            </a:r>
            <a:r>
              <a:rPr lang="zh-CN" altLang="en-US" sz="2800">
                <a:solidFill>
                  <a:srgbClr val="336699"/>
                </a:solidFill>
                <a:latin typeface="微软雅黑" panose="020B0503020204020204" pitchFamily="34" charset="-122"/>
                <a:ea typeface="微软雅黑" panose="020B0503020204020204" pitchFamily="34" charset="-122"/>
              </a:rPr>
              <a:t>曲线的推导</a:t>
            </a:r>
          </a:p>
        </p:txBody>
      </p:sp>
      <p:sp>
        <p:nvSpPr>
          <p:cNvPr id="445449" name="Comment 9">
            <a:hlinkClick r:id="rId3" action="ppaction://hlinksldjump"/>
          </p:cNvPr>
          <p:cNvSpPr>
            <a:spLocks noChangeArrowheads="1"/>
          </p:cNvSpPr>
          <p:nvPr/>
        </p:nvSpPr>
        <p:spPr bwMode="auto">
          <a:xfrm>
            <a:off x="333375" y="549275"/>
            <a:ext cx="4341813"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nchorCtr="1"/>
          <a:lstStyle/>
          <a:p>
            <a:pPr>
              <a:lnSpc>
                <a:spcPct val="80000"/>
              </a:lnSpc>
              <a:defRPr/>
            </a:pPr>
            <a:r>
              <a:rPr lang="en-US" altLang="zh-CN" sz="3200" dirty="0">
                <a:solidFill>
                  <a:srgbClr val="336699"/>
                </a:solidFill>
                <a:latin typeface="微软雅黑" pitchFamily="34" charset="-122"/>
                <a:ea typeface="微软雅黑" pitchFamily="34" charset="-122"/>
                <a:cs typeface="Times New Roman" pitchFamily="18" charset="0"/>
              </a:rPr>
              <a:t>4.2 </a:t>
            </a:r>
            <a:r>
              <a:rPr lang="zh-CN" altLang="en-US" sz="3200" dirty="0">
                <a:solidFill>
                  <a:srgbClr val="336699"/>
                </a:solidFill>
                <a:latin typeface="微软雅黑" pitchFamily="34" charset="-122"/>
                <a:ea typeface="微软雅黑" pitchFamily="34" charset="-122"/>
                <a:cs typeface="Times New Roman" pitchFamily="18" charset="0"/>
              </a:rPr>
              <a:t>总供给与</a:t>
            </a:r>
            <a:r>
              <a:rPr lang="en-US" altLang="zh-CN" sz="3200" dirty="0">
                <a:solidFill>
                  <a:srgbClr val="336699"/>
                </a:solidFill>
                <a:latin typeface="微软雅黑" pitchFamily="34" charset="-122"/>
                <a:ea typeface="微软雅黑" pitchFamily="34" charset="-122"/>
                <a:cs typeface="Times New Roman" pitchFamily="18" charset="0"/>
              </a:rPr>
              <a:t>AS</a:t>
            </a:r>
            <a:r>
              <a:rPr lang="zh-CN" altLang="en-US" sz="3200" dirty="0">
                <a:solidFill>
                  <a:srgbClr val="336699"/>
                </a:solidFill>
                <a:latin typeface="微软雅黑" pitchFamily="34" charset="-122"/>
                <a:ea typeface="微软雅黑" pitchFamily="34" charset="-122"/>
                <a:cs typeface="Times New Roman" pitchFamily="18" charset="0"/>
              </a:rPr>
              <a:t>曲线</a:t>
            </a:r>
            <a:r>
              <a:rPr lang="zh-CN" altLang="en-US" sz="3200" dirty="0">
                <a:solidFill>
                  <a:srgbClr val="FFFFFF"/>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p>
        </p:txBody>
      </p:sp>
      <p:sp>
        <p:nvSpPr>
          <p:cNvPr id="2" name="页脚占位符 1"/>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243971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5449"/>
                                        </p:tgtEl>
                                        <p:attrNameLst>
                                          <p:attrName>style.visibility</p:attrName>
                                        </p:attrNameLst>
                                      </p:cBhvr>
                                      <p:to>
                                        <p:strVal val="visible"/>
                                      </p:to>
                                    </p:set>
                                    <p:animEffect transition="in" filter="blinds(horizontal)">
                                      <p:cBhvr>
                                        <p:cTn id="7" dur="500"/>
                                        <p:tgtEl>
                                          <p:spTgt spid="4454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5448"/>
                                        </p:tgtEl>
                                        <p:attrNameLst>
                                          <p:attrName>style.visibility</p:attrName>
                                        </p:attrNameLst>
                                      </p:cBhvr>
                                      <p:to>
                                        <p:strVal val="visible"/>
                                      </p:to>
                                    </p:set>
                                    <p:animEffect transition="in" filter="blinds(horizontal)">
                                      <p:cBhvr>
                                        <p:cTn id="12" dur="500"/>
                                        <p:tgtEl>
                                          <p:spTgt spid="4454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5446">
                                            <p:txEl>
                                              <p:pRg st="0" end="0"/>
                                            </p:txEl>
                                          </p:spTgt>
                                        </p:tgtEl>
                                        <p:attrNameLst>
                                          <p:attrName>style.visibility</p:attrName>
                                        </p:attrNameLst>
                                      </p:cBhvr>
                                      <p:to>
                                        <p:strVal val="visible"/>
                                      </p:to>
                                    </p:set>
                                    <p:animEffect transition="in" filter="blinds(horizontal)">
                                      <p:cBhvr>
                                        <p:cTn id="17" dur="500"/>
                                        <p:tgtEl>
                                          <p:spTgt spid="44544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5446">
                                            <p:txEl>
                                              <p:pRg st="1" end="1"/>
                                            </p:txEl>
                                          </p:spTgt>
                                        </p:tgtEl>
                                        <p:attrNameLst>
                                          <p:attrName>style.visibility</p:attrName>
                                        </p:attrNameLst>
                                      </p:cBhvr>
                                      <p:to>
                                        <p:strVal val="visible"/>
                                      </p:to>
                                    </p:set>
                                    <p:animEffect transition="in" filter="blinds(horizontal)">
                                      <p:cBhvr>
                                        <p:cTn id="22" dur="500"/>
                                        <p:tgtEl>
                                          <p:spTgt spid="44544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5446">
                                            <p:txEl>
                                              <p:pRg st="2" end="2"/>
                                            </p:txEl>
                                          </p:spTgt>
                                        </p:tgtEl>
                                        <p:attrNameLst>
                                          <p:attrName>style.visibility</p:attrName>
                                        </p:attrNameLst>
                                      </p:cBhvr>
                                      <p:to>
                                        <p:strVal val="visible"/>
                                      </p:to>
                                    </p:set>
                                    <p:animEffect transition="in" filter="blinds(horizontal)">
                                      <p:cBhvr>
                                        <p:cTn id="27" dur="500"/>
                                        <p:tgtEl>
                                          <p:spTgt spid="445446">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45446">
                                            <p:txEl>
                                              <p:pRg st="3" end="3"/>
                                            </p:txEl>
                                          </p:spTgt>
                                        </p:tgtEl>
                                        <p:attrNameLst>
                                          <p:attrName>style.visibility</p:attrName>
                                        </p:attrNameLst>
                                      </p:cBhvr>
                                      <p:to>
                                        <p:strVal val="visible"/>
                                      </p:to>
                                    </p:set>
                                    <p:animEffect transition="in" filter="blinds(horizontal)">
                                      <p:cBhvr>
                                        <p:cTn id="32" dur="500"/>
                                        <p:tgtEl>
                                          <p:spTgt spid="445446">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45446">
                                            <p:txEl>
                                              <p:pRg st="4" end="4"/>
                                            </p:txEl>
                                          </p:spTgt>
                                        </p:tgtEl>
                                        <p:attrNameLst>
                                          <p:attrName>style.visibility</p:attrName>
                                        </p:attrNameLst>
                                      </p:cBhvr>
                                      <p:to>
                                        <p:strVal val="visible"/>
                                      </p:to>
                                    </p:set>
                                    <p:animEffect transition="in" filter="blinds(horizontal)">
                                      <p:cBhvr>
                                        <p:cTn id="37" dur="500"/>
                                        <p:tgtEl>
                                          <p:spTgt spid="4454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6" grpId="0" build="p" bldLvl="2" autoUpdateAnimBg="0"/>
      <p:bldP spid="445448" grpId="0"/>
      <p:bldP spid="44544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DF5CD46-5E2C-44D4-82DB-1BC32289B93A}" type="slidenum">
              <a:rPr lang="en-GB" altLang="zh-CN" sz="1200" b="0">
                <a:solidFill>
                  <a:schemeClr val="bg1"/>
                </a:solidFill>
              </a:rPr>
              <a:pPr/>
              <a:t>16</a:t>
            </a:fld>
            <a:endParaRPr lang="en-GB" altLang="zh-CN" sz="1200" b="0">
              <a:solidFill>
                <a:schemeClr val="bg1"/>
              </a:solidFill>
            </a:endParaRPr>
          </a:p>
        </p:txBody>
      </p:sp>
      <p:sp>
        <p:nvSpPr>
          <p:cNvPr id="471165" name="Rectangle 125"/>
          <p:cNvSpPr>
            <a:spLocks noChangeArrowheads="1"/>
          </p:cNvSpPr>
          <p:nvPr/>
        </p:nvSpPr>
        <p:spPr bwMode="auto">
          <a:xfrm>
            <a:off x="323850" y="796925"/>
            <a:ext cx="2665413" cy="40005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短期</a:t>
            </a: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AS</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曲线</a:t>
            </a:r>
          </a:p>
        </p:txBody>
      </p:sp>
      <p:sp>
        <p:nvSpPr>
          <p:cNvPr id="471245" name="Rectangle 205"/>
          <p:cNvSpPr>
            <a:spLocks noChangeArrowheads="1"/>
          </p:cNvSpPr>
          <p:nvPr/>
        </p:nvSpPr>
        <p:spPr bwMode="auto">
          <a:xfrm>
            <a:off x="212725" y="1392238"/>
            <a:ext cx="2663825" cy="4391025"/>
          </a:xfrm>
          <a:prstGeom prst="rect">
            <a:avLst/>
          </a:prstGeom>
          <a:noFill/>
          <a:ln w="9525">
            <a:noFill/>
            <a:miter lim="800000"/>
            <a:headEnd/>
            <a:tailEnd/>
          </a:ln>
          <a:effectLst/>
        </p:spPr>
        <p:txBody>
          <a:bodyPr/>
          <a:lstStyle/>
          <a:p>
            <a:pPr marL="174625" indent="-174625" algn="just" eaLnBrk="1" hangingPunct="1">
              <a:lnSpc>
                <a:spcPct val="90000"/>
              </a:lnSpc>
              <a:spcBef>
                <a:spcPct val="35000"/>
              </a:spcBef>
              <a:buClr>
                <a:srgbClr val="FF6600"/>
              </a:buClr>
              <a:buFont typeface="Wingdings" pitchFamily="2" charset="2"/>
              <a:buChar char="§"/>
              <a:defRPr/>
            </a:pPr>
            <a:r>
              <a:rPr kumimoji="1" lang="zh-CN" altLang="en-US" sz="2000" spc="-150" dirty="0">
                <a:effectLst>
                  <a:outerShdw blurRad="38100" dist="38100" dir="2700000" algn="tl">
                    <a:srgbClr val="C0C0C0"/>
                  </a:outerShdw>
                </a:effectLst>
                <a:latin typeface="楷体" panose="02010609060101010101" pitchFamily="49" charset="-122"/>
                <a:ea typeface="楷体" panose="02010609060101010101" pitchFamily="49" charset="-122"/>
              </a:rPr>
              <a:t>凯恩斯货币工资下降刚性假设：工人具有货币幻觉，只注意货币面值而不注意其实际购买力。</a:t>
            </a:r>
            <a:r>
              <a:rPr kumimoji="1" lang="zh-CN" altLang="zh-CN" sz="2000" spc="-150" dirty="0">
                <a:effectLst>
                  <a:outerShdw blurRad="38100" dist="38100" dir="2700000" algn="tl">
                    <a:srgbClr val="C0C0C0"/>
                  </a:outerShdw>
                </a:effectLst>
                <a:latin typeface="楷体" panose="02010609060101010101" pitchFamily="49" charset="-122"/>
                <a:ea typeface="楷体" panose="02010609060101010101" pitchFamily="49" charset="-122"/>
              </a:rPr>
              <a:t>工人会抵制价格水平不变情况下的货币工资下降，但不会抵制货币工资不变情况下的价格水平提高。货币工资只能上升不能下降。</a:t>
            </a:r>
            <a:r>
              <a:rPr kumimoji="1" lang="zh-CN" altLang="en-US" sz="2000" spc="-150" dirty="0">
                <a:effectLst>
                  <a:outerShdw blurRad="38100" dist="38100" dir="2700000" algn="tl">
                    <a:srgbClr val="C0C0C0"/>
                  </a:outerShdw>
                </a:effectLst>
                <a:latin typeface="楷体" panose="02010609060101010101" pitchFamily="49" charset="-122"/>
                <a:ea typeface="楷体" panose="02010609060101010101" pitchFamily="49" charset="-122"/>
              </a:rPr>
              <a:t>货币工资下降刚性</a:t>
            </a:r>
          </a:p>
          <a:p>
            <a:pPr marL="174625" indent="-174625" algn="just" eaLnBrk="1" hangingPunct="1">
              <a:lnSpc>
                <a:spcPct val="90000"/>
              </a:lnSpc>
              <a:spcBef>
                <a:spcPct val="35000"/>
              </a:spcBef>
              <a:buClr>
                <a:srgbClr val="FF6600"/>
              </a:buClr>
              <a:buFont typeface="Wingdings" pitchFamily="2" charset="2"/>
              <a:buChar char="§"/>
              <a:defRPr/>
            </a:pPr>
            <a:r>
              <a:rPr kumimoji="1" lang="zh-CN" altLang="en-US" sz="2000" spc="-150" dirty="0">
                <a:effectLst>
                  <a:outerShdw blurRad="38100" dist="38100" dir="2700000" algn="tl">
                    <a:srgbClr val="C0C0C0"/>
                  </a:outerShdw>
                </a:effectLst>
                <a:latin typeface="楷体" panose="02010609060101010101" pitchFamily="49" charset="-122"/>
                <a:ea typeface="楷体" panose="02010609060101010101" pitchFamily="49" charset="-122"/>
              </a:rPr>
              <a:t>在不同价格水平下，短期总供给曲线具有不同的形状</a:t>
            </a:r>
            <a:r>
              <a:rPr kumimoji="1" lang="zh-CN" altLang="en-US" sz="2000" spc="-150" dirty="0">
                <a:latin typeface="楷体" panose="02010609060101010101" pitchFamily="49" charset="-122"/>
                <a:ea typeface="楷体" panose="02010609060101010101" pitchFamily="49" charset="-122"/>
              </a:rPr>
              <a:t> </a:t>
            </a:r>
            <a:r>
              <a:rPr kumimoji="1" lang="zh-CN" altLang="en-US" sz="2000" spc="-150" dirty="0">
                <a:effectLst>
                  <a:outerShdw blurRad="38100" dist="38100" dir="2700000" algn="tl">
                    <a:srgbClr val="C0C0C0"/>
                  </a:outerShdw>
                </a:effectLst>
                <a:latin typeface="楷体" panose="02010609060101010101" pitchFamily="49" charset="-122"/>
                <a:ea typeface="楷体" panose="02010609060101010101" pitchFamily="49" charset="-122"/>
              </a:rPr>
              <a:t> </a:t>
            </a:r>
          </a:p>
        </p:txBody>
      </p:sp>
      <p:grpSp>
        <p:nvGrpSpPr>
          <p:cNvPr id="2" name="Group 213"/>
          <p:cNvGrpSpPr>
            <a:grpSpLocks/>
          </p:cNvGrpSpPr>
          <p:nvPr/>
        </p:nvGrpSpPr>
        <p:grpSpPr bwMode="auto">
          <a:xfrm>
            <a:off x="2984500" y="620713"/>
            <a:ext cx="5908675" cy="5500687"/>
            <a:chOff x="1880" y="618"/>
            <a:chExt cx="3722" cy="3465"/>
          </a:xfrm>
        </p:grpSpPr>
        <p:sp>
          <p:nvSpPr>
            <p:cNvPr id="471167" name="Text Box 127"/>
            <p:cNvSpPr txBox="1">
              <a:spLocks noChangeArrowheads="1"/>
            </p:cNvSpPr>
            <p:nvPr/>
          </p:nvSpPr>
          <p:spPr bwMode="auto">
            <a:xfrm>
              <a:off x="4989" y="2935"/>
              <a:ext cx="113" cy="142"/>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B</a:t>
              </a:r>
            </a:p>
          </p:txBody>
        </p:sp>
        <p:sp>
          <p:nvSpPr>
            <p:cNvPr id="471168" name="Text Box 128"/>
            <p:cNvSpPr txBox="1">
              <a:spLocks noChangeArrowheads="1"/>
            </p:cNvSpPr>
            <p:nvPr/>
          </p:nvSpPr>
          <p:spPr bwMode="auto">
            <a:xfrm>
              <a:off x="2127" y="2009"/>
              <a:ext cx="141" cy="17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O</a:t>
              </a:r>
            </a:p>
          </p:txBody>
        </p:sp>
        <p:sp>
          <p:nvSpPr>
            <p:cNvPr id="31752" name="Line 129"/>
            <p:cNvSpPr>
              <a:spLocks noChangeShapeType="1"/>
            </p:cNvSpPr>
            <p:nvPr/>
          </p:nvSpPr>
          <p:spPr bwMode="auto">
            <a:xfrm flipV="1">
              <a:off x="2262" y="684"/>
              <a:ext cx="0" cy="1414"/>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53" name="Line 130"/>
            <p:cNvSpPr>
              <a:spLocks noChangeShapeType="1"/>
            </p:cNvSpPr>
            <p:nvPr/>
          </p:nvSpPr>
          <p:spPr bwMode="auto">
            <a:xfrm>
              <a:off x="2262" y="2106"/>
              <a:ext cx="1273" cy="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54" name="Line 131"/>
            <p:cNvSpPr>
              <a:spLocks noChangeShapeType="1"/>
            </p:cNvSpPr>
            <p:nvPr/>
          </p:nvSpPr>
          <p:spPr bwMode="auto">
            <a:xfrm>
              <a:off x="2898" y="1291"/>
              <a:ext cx="0" cy="811"/>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72" name="Text Box 132"/>
            <p:cNvSpPr txBox="1">
              <a:spLocks noChangeArrowheads="1"/>
            </p:cNvSpPr>
            <p:nvPr/>
          </p:nvSpPr>
          <p:spPr bwMode="auto">
            <a:xfrm>
              <a:off x="2142" y="618"/>
              <a:ext cx="141" cy="17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p>
          </p:txBody>
        </p:sp>
        <p:sp>
          <p:nvSpPr>
            <p:cNvPr id="471173" name="Text Box 133"/>
            <p:cNvSpPr txBox="1">
              <a:spLocks noChangeArrowheads="1"/>
            </p:cNvSpPr>
            <p:nvPr/>
          </p:nvSpPr>
          <p:spPr bwMode="auto">
            <a:xfrm>
              <a:off x="3594" y="2001"/>
              <a:ext cx="141" cy="17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p>
          </p:txBody>
        </p:sp>
        <p:sp>
          <p:nvSpPr>
            <p:cNvPr id="471174" name="Text Box 134"/>
            <p:cNvSpPr txBox="1">
              <a:spLocks noChangeArrowheads="1"/>
            </p:cNvSpPr>
            <p:nvPr/>
          </p:nvSpPr>
          <p:spPr bwMode="auto">
            <a:xfrm>
              <a:off x="3385" y="1050"/>
              <a:ext cx="363"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Y=f(N)</a:t>
              </a:r>
            </a:p>
          </p:txBody>
        </p:sp>
        <p:sp>
          <p:nvSpPr>
            <p:cNvPr id="471175" name="Text Box 135"/>
            <p:cNvSpPr txBox="1">
              <a:spLocks noChangeArrowheads="1"/>
            </p:cNvSpPr>
            <p:nvPr/>
          </p:nvSpPr>
          <p:spPr bwMode="auto">
            <a:xfrm>
              <a:off x="2861" y="2132"/>
              <a:ext cx="138" cy="183"/>
            </a:xfrm>
            <a:prstGeom prst="rect">
              <a:avLst/>
            </a:prstGeom>
            <a:noFill/>
            <a:ln w="9525">
              <a:noFill/>
              <a:miter lim="800000"/>
              <a:headEnd/>
              <a:tailEnd/>
            </a:ln>
          </p:spPr>
          <p:txBody>
            <a:bodyPr lIns="0" tIns="0" rIns="0" bIns="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71176" name="Text Box 136"/>
            <p:cNvSpPr txBox="1">
              <a:spLocks noChangeArrowheads="1"/>
            </p:cNvSpPr>
            <p:nvPr/>
          </p:nvSpPr>
          <p:spPr bwMode="auto">
            <a:xfrm>
              <a:off x="4032" y="2009"/>
              <a:ext cx="141" cy="17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O</a:t>
              </a:r>
            </a:p>
          </p:txBody>
        </p:sp>
        <p:sp>
          <p:nvSpPr>
            <p:cNvPr id="31760" name="Line 137"/>
            <p:cNvSpPr>
              <a:spLocks noChangeShapeType="1"/>
            </p:cNvSpPr>
            <p:nvPr/>
          </p:nvSpPr>
          <p:spPr bwMode="auto">
            <a:xfrm flipV="1">
              <a:off x="4167" y="684"/>
              <a:ext cx="0" cy="1414"/>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61" name="Line 138"/>
            <p:cNvSpPr>
              <a:spLocks noChangeShapeType="1"/>
            </p:cNvSpPr>
            <p:nvPr/>
          </p:nvSpPr>
          <p:spPr bwMode="auto">
            <a:xfrm>
              <a:off x="4167" y="2104"/>
              <a:ext cx="1273" cy="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62" name="Line 139"/>
            <p:cNvSpPr>
              <a:spLocks noChangeShapeType="1"/>
            </p:cNvSpPr>
            <p:nvPr/>
          </p:nvSpPr>
          <p:spPr bwMode="auto">
            <a:xfrm>
              <a:off x="4952" y="1268"/>
              <a:ext cx="0" cy="848"/>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80" name="Text Box 140"/>
            <p:cNvSpPr txBox="1">
              <a:spLocks noChangeArrowheads="1"/>
            </p:cNvSpPr>
            <p:nvPr/>
          </p:nvSpPr>
          <p:spPr bwMode="auto">
            <a:xfrm>
              <a:off x="4047" y="618"/>
              <a:ext cx="141" cy="17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p>
          </p:txBody>
        </p:sp>
        <p:sp>
          <p:nvSpPr>
            <p:cNvPr id="471181" name="Text Box 141"/>
            <p:cNvSpPr txBox="1">
              <a:spLocks noChangeArrowheads="1"/>
            </p:cNvSpPr>
            <p:nvPr/>
          </p:nvSpPr>
          <p:spPr bwMode="auto">
            <a:xfrm>
              <a:off x="5461" y="2001"/>
              <a:ext cx="141" cy="17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p>
          </p:txBody>
        </p:sp>
        <p:sp>
          <p:nvSpPr>
            <p:cNvPr id="471182" name="Text Box 142"/>
            <p:cNvSpPr txBox="1">
              <a:spLocks noChangeArrowheads="1"/>
            </p:cNvSpPr>
            <p:nvPr/>
          </p:nvSpPr>
          <p:spPr bwMode="auto">
            <a:xfrm>
              <a:off x="4915" y="2114"/>
              <a:ext cx="195" cy="21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1766" name="Line 143"/>
            <p:cNvSpPr>
              <a:spLocks noChangeShapeType="1"/>
            </p:cNvSpPr>
            <p:nvPr/>
          </p:nvSpPr>
          <p:spPr bwMode="auto">
            <a:xfrm flipV="1">
              <a:off x="4181" y="1050"/>
              <a:ext cx="965" cy="1037"/>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7" name="Line 144"/>
            <p:cNvSpPr>
              <a:spLocks noChangeShapeType="1"/>
            </p:cNvSpPr>
            <p:nvPr/>
          </p:nvSpPr>
          <p:spPr bwMode="auto">
            <a:xfrm>
              <a:off x="4166" y="1275"/>
              <a:ext cx="764"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85" name="Text Box 145"/>
            <p:cNvSpPr txBox="1">
              <a:spLocks noChangeArrowheads="1"/>
            </p:cNvSpPr>
            <p:nvPr/>
          </p:nvSpPr>
          <p:spPr bwMode="auto">
            <a:xfrm>
              <a:off x="4021" y="1172"/>
              <a:ext cx="141" cy="172"/>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71186" name="Text Box 146"/>
            <p:cNvSpPr txBox="1">
              <a:spLocks noChangeArrowheads="1"/>
            </p:cNvSpPr>
            <p:nvPr/>
          </p:nvSpPr>
          <p:spPr bwMode="auto">
            <a:xfrm>
              <a:off x="4031" y="3776"/>
              <a:ext cx="141" cy="17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O</a:t>
              </a:r>
            </a:p>
          </p:txBody>
        </p:sp>
        <p:sp>
          <p:nvSpPr>
            <p:cNvPr id="31770" name="Line 147"/>
            <p:cNvSpPr>
              <a:spLocks noChangeShapeType="1"/>
            </p:cNvSpPr>
            <p:nvPr/>
          </p:nvSpPr>
          <p:spPr bwMode="auto">
            <a:xfrm flipV="1">
              <a:off x="4166" y="2451"/>
              <a:ext cx="0" cy="1414"/>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71" name="Line 148"/>
            <p:cNvSpPr>
              <a:spLocks noChangeShapeType="1"/>
            </p:cNvSpPr>
            <p:nvPr/>
          </p:nvSpPr>
          <p:spPr bwMode="auto">
            <a:xfrm>
              <a:off x="4166" y="3871"/>
              <a:ext cx="1273" cy="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72" name="Line 149"/>
            <p:cNvSpPr>
              <a:spLocks noChangeShapeType="1"/>
            </p:cNvSpPr>
            <p:nvPr/>
          </p:nvSpPr>
          <p:spPr bwMode="auto">
            <a:xfrm>
              <a:off x="4952" y="2679"/>
              <a:ext cx="0" cy="502"/>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90" name="Text Box 150"/>
            <p:cNvSpPr txBox="1">
              <a:spLocks noChangeArrowheads="1"/>
            </p:cNvSpPr>
            <p:nvPr/>
          </p:nvSpPr>
          <p:spPr bwMode="auto">
            <a:xfrm>
              <a:off x="4046" y="2385"/>
              <a:ext cx="141" cy="17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P</a:t>
              </a:r>
            </a:p>
          </p:txBody>
        </p:sp>
        <p:sp>
          <p:nvSpPr>
            <p:cNvPr id="471191" name="Text Box 151"/>
            <p:cNvSpPr txBox="1">
              <a:spLocks noChangeArrowheads="1"/>
            </p:cNvSpPr>
            <p:nvPr/>
          </p:nvSpPr>
          <p:spPr bwMode="auto">
            <a:xfrm>
              <a:off x="5460" y="3768"/>
              <a:ext cx="141" cy="17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p>
          </p:txBody>
        </p:sp>
        <p:sp>
          <p:nvSpPr>
            <p:cNvPr id="471192" name="Text Box 152"/>
            <p:cNvSpPr txBox="1">
              <a:spLocks noChangeArrowheads="1"/>
            </p:cNvSpPr>
            <p:nvPr/>
          </p:nvSpPr>
          <p:spPr bwMode="auto">
            <a:xfrm>
              <a:off x="4923" y="3891"/>
              <a:ext cx="139" cy="18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71193" name="Text Box 153"/>
            <p:cNvSpPr txBox="1">
              <a:spLocks noChangeArrowheads="1"/>
            </p:cNvSpPr>
            <p:nvPr/>
          </p:nvSpPr>
          <p:spPr bwMode="auto">
            <a:xfrm>
              <a:off x="4894" y="2523"/>
              <a:ext cx="170"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AS</a:t>
              </a:r>
            </a:p>
          </p:txBody>
        </p:sp>
        <p:sp>
          <p:nvSpPr>
            <p:cNvPr id="31777" name="Line 154"/>
            <p:cNvSpPr>
              <a:spLocks noChangeShapeType="1"/>
            </p:cNvSpPr>
            <p:nvPr/>
          </p:nvSpPr>
          <p:spPr bwMode="auto">
            <a:xfrm>
              <a:off x="4165" y="3208"/>
              <a:ext cx="778"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8" name="Line 155"/>
            <p:cNvSpPr>
              <a:spLocks noChangeShapeType="1"/>
            </p:cNvSpPr>
            <p:nvPr/>
          </p:nvSpPr>
          <p:spPr bwMode="auto">
            <a:xfrm>
              <a:off x="4165" y="3018"/>
              <a:ext cx="778"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96" name="Text Box 156"/>
            <p:cNvSpPr txBox="1">
              <a:spLocks noChangeArrowheads="1"/>
            </p:cNvSpPr>
            <p:nvPr/>
          </p:nvSpPr>
          <p:spPr bwMode="auto">
            <a:xfrm>
              <a:off x="4020" y="2915"/>
              <a:ext cx="141"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P</a:t>
              </a:r>
              <a:r>
                <a:rPr lang="en-US" altLang="zh-CN" sz="1400" baseline="-25000">
                  <a:solidFill>
                    <a:srgbClr val="336699"/>
                  </a:solidFill>
                  <a:effectLst>
                    <a:outerShdw blurRad="38100" dist="38100" dir="2700000" algn="tl">
                      <a:srgbClr val="C0C0C0"/>
                    </a:outerShdw>
                  </a:effectLst>
                  <a:latin typeface="Times New Roman" pitchFamily="18" charset="0"/>
                </a:rPr>
                <a:t>1</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71197" name="Text Box 157"/>
            <p:cNvSpPr txBox="1">
              <a:spLocks noChangeArrowheads="1"/>
            </p:cNvSpPr>
            <p:nvPr/>
          </p:nvSpPr>
          <p:spPr bwMode="auto">
            <a:xfrm>
              <a:off x="4020" y="3163"/>
              <a:ext cx="141"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P</a:t>
              </a:r>
              <a:r>
                <a:rPr lang="en-US" altLang="zh-CN" sz="1400" baseline="-25000">
                  <a:solidFill>
                    <a:srgbClr val="336699"/>
                  </a:solidFill>
                  <a:effectLst>
                    <a:outerShdw blurRad="38100" dist="38100" dir="2700000" algn="tl">
                      <a:srgbClr val="C0C0C0"/>
                    </a:outerShdw>
                  </a:effectLst>
                  <a:latin typeface="Times New Roman" pitchFamily="18" charset="0"/>
                </a:rPr>
                <a:t>0</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71198" name="Text Box 158"/>
            <p:cNvSpPr txBox="1">
              <a:spLocks noChangeArrowheads="1"/>
            </p:cNvSpPr>
            <p:nvPr/>
          </p:nvSpPr>
          <p:spPr bwMode="auto">
            <a:xfrm>
              <a:off x="2127" y="3783"/>
              <a:ext cx="141" cy="17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O</a:t>
              </a:r>
            </a:p>
          </p:txBody>
        </p:sp>
        <p:sp>
          <p:nvSpPr>
            <p:cNvPr id="31782" name="Line 159"/>
            <p:cNvSpPr>
              <a:spLocks noChangeShapeType="1"/>
            </p:cNvSpPr>
            <p:nvPr/>
          </p:nvSpPr>
          <p:spPr bwMode="auto">
            <a:xfrm flipV="1">
              <a:off x="2262" y="2458"/>
              <a:ext cx="0" cy="1414"/>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83" name="Line 160"/>
            <p:cNvSpPr>
              <a:spLocks noChangeShapeType="1"/>
            </p:cNvSpPr>
            <p:nvPr/>
          </p:nvSpPr>
          <p:spPr bwMode="auto">
            <a:xfrm>
              <a:off x="2262" y="3878"/>
              <a:ext cx="1273" cy="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84" name="Line 161"/>
            <p:cNvSpPr>
              <a:spLocks noChangeShapeType="1"/>
            </p:cNvSpPr>
            <p:nvPr/>
          </p:nvSpPr>
          <p:spPr bwMode="auto">
            <a:xfrm>
              <a:off x="2883" y="2693"/>
              <a:ext cx="0" cy="1187"/>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02" name="Text Box 162"/>
            <p:cNvSpPr txBox="1">
              <a:spLocks noChangeArrowheads="1"/>
            </p:cNvSpPr>
            <p:nvPr/>
          </p:nvSpPr>
          <p:spPr bwMode="auto">
            <a:xfrm>
              <a:off x="1991" y="2422"/>
              <a:ext cx="272" cy="172"/>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W/P</a:t>
              </a:r>
            </a:p>
          </p:txBody>
        </p:sp>
        <p:sp>
          <p:nvSpPr>
            <p:cNvPr id="471203" name="Text Box 163"/>
            <p:cNvSpPr txBox="1">
              <a:spLocks noChangeArrowheads="1"/>
            </p:cNvSpPr>
            <p:nvPr/>
          </p:nvSpPr>
          <p:spPr bwMode="auto">
            <a:xfrm>
              <a:off x="3556" y="3775"/>
              <a:ext cx="141" cy="17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p>
          </p:txBody>
        </p:sp>
        <p:sp>
          <p:nvSpPr>
            <p:cNvPr id="471204" name="Text Box 164"/>
            <p:cNvSpPr txBox="1">
              <a:spLocks noChangeArrowheads="1"/>
            </p:cNvSpPr>
            <p:nvPr/>
          </p:nvSpPr>
          <p:spPr bwMode="auto">
            <a:xfrm>
              <a:off x="2825" y="3901"/>
              <a:ext cx="138" cy="182"/>
            </a:xfrm>
            <a:prstGeom prst="rect">
              <a:avLst/>
            </a:prstGeom>
            <a:noFill/>
            <a:ln w="9525">
              <a:noFill/>
              <a:miter lim="800000"/>
              <a:headEnd/>
              <a:tailEnd/>
            </a:ln>
          </p:spPr>
          <p:txBody>
            <a:bodyPr lIns="0" tIns="0" rIns="0" bIns="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1788" name="Line 165"/>
            <p:cNvSpPr>
              <a:spLocks noChangeShapeType="1"/>
            </p:cNvSpPr>
            <p:nvPr/>
          </p:nvSpPr>
          <p:spPr bwMode="auto">
            <a:xfrm flipV="1">
              <a:off x="2389" y="2693"/>
              <a:ext cx="943" cy="95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9" name="Line 166"/>
            <p:cNvSpPr>
              <a:spLocks noChangeShapeType="1"/>
            </p:cNvSpPr>
            <p:nvPr/>
          </p:nvSpPr>
          <p:spPr bwMode="auto">
            <a:xfrm>
              <a:off x="2441" y="2693"/>
              <a:ext cx="891" cy="95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0" name="Line 167"/>
            <p:cNvSpPr>
              <a:spLocks noChangeShapeType="1"/>
            </p:cNvSpPr>
            <p:nvPr/>
          </p:nvSpPr>
          <p:spPr bwMode="auto">
            <a:xfrm>
              <a:off x="2261" y="3397"/>
              <a:ext cx="834"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1" name="Line 168"/>
            <p:cNvSpPr>
              <a:spLocks noChangeShapeType="1"/>
            </p:cNvSpPr>
            <p:nvPr/>
          </p:nvSpPr>
          <p:spPr bwMode="auto">
            <a:xfrm>
              <a:off x="2261" y="3150"/>
              <a:ext cx="608"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09" name="Text Box 169"/>
            <p:cNvSpPr txBox="1">
              <a:spLocks noChangeArrowheads="1"/>
            </p:cNvSpPr>
            <p:nvPr/>
          </p:nvSpPr>
          <p:spPr bwMode="auto">
            <a:xfrm>
              <a:off x="3362" y="2606"/>
              <a:ext cx="170"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r>
                <a:rPr lang="en-US" altLang="zh-CN" sz="1400" baseline="-25000">
                  <a:solidFill>
                    <a:srgbClr val="336699"/>
                  </a:solidFill>
                  <a:effectLst>
                    <a:outerShdw blurRad="38100" dist="38100" dir="2700000" algn="tl">
                      <a:srgbClr val="C0C0C0"/>
                    </a:outerShdw>
                  </a:effectLst>
                  <a:latin typeface="Times New Roman" pitchFamily="18" charset="0"/>
                </a:rPr>
                <a:t>S</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71210" name="Text Box 170"/>
            <p:cNvSpPr txBox="1">
              <a:spLocks noChangeArrowheads="1"/>
            </p:cNvSpPr>
            <p:nvPr/>
          </p:nvSpPr>
          <p:spPr bwMode="auto">
            <a:xfrm>
              <a:off x="3332" y="3557"/>
              <a:ext cx="186"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r>
                <a:rPr lang="en-US" altLang="zh-CN" sz="1400" baseline="-25000">
                  <a:solidFill>
                    <a:srgbClr val="336699"/>
                  </a:solidFill>
                  <a:effectLst>
                    <a:outerShdw blurRad="38100" dist="38100" dir="2700000" algn="tl">
                      <a:srgbClr val="C0C0C0"/>
                    </a:outerShdw>
                  </a:effectLst>
                  <a:latin typeface="Times New Roman" pitchFamily="18" charset="0"/>
                </a:rPr>
                <a:t>d</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1794" name="Arc 171"/>
            <p:cNvSpPr>
              <a:spLocks/>
            </p:cNvSpPr>
            <p:nvPr/>
          </p:nvSpPr>
          <p:spPr bwMode="auto">
            <a:xfrm flipH="1">
              <a:off x="2256" y="1101"/>
              <a:ext cx="1410" cy="1612"/>
            </a:xfrm>
            <a:custGeom>
              <a:avLst/>
              <a:gdLst>
                <a:gd name="T0" fmla="*/ 0 w 20037"/>
                <a:gd name="T1" fmla="*/ 0 h 21155"/>
                <a:gd name="T2" fmla="*/ 0 w 20037"/>
                <a:gd name="T3" fmla="*/ 0 h 21155"/>
                <a:gd name="T4" fmla="*/ 0 w 20037"/>
                <a:gd name="T5" fmla="*/ 0 h 21155"/>
                <a:gd name="T6" fmla="*/ 0 60000 65536"/>
                <a:gd name="T7" fmla="*/ 0 60000 65536"/>
                <a:gd name="T8" fmla="*/ 0 60000 65536"/>
                <a:gd name="T9" fmla="*/ 0 w 20037"/>
                <a:gd name="T10" fmla="*/ 0 h 21155"/>
                <a:gd name="T11" fmla="*/ 20037 w 20037"/>
                <a:gd name="T12" fmla="*/ 21155 h 21155"/>
              </a:gdLst>
              <a:ahLst/>
              <a:cxnLst>
                <a:cxn ang="T6">
                  <a:pos x="T0" y="T1"/>
                </a:cxn>
                <a:cxn ang="T7">
                  <a:pos x="T2" y="T3"/>
                </a:cxn>
                <a:cxn ang="T8">
                  <a:pos x="T4" y="T5"/>
                </a:cxn>
              </a:cxnLst>
              <a:rect l="T9" t="T10" r="T11" b="T12"/>
              <a:pathLst>
                <a:path w="20037" h="21155" fill="none" extrusionOk="0">
                  <a:moveTo>
                    <a:pt x="4363" y="0"/>
                  </a:moveTo>
                  <a:cubicBezTo>
                    <a:pt x="11450" y="1462"/>
                    <a:pt x="17334" y="6375"/>
                    <a:pt x="20036" y="13087"/>
                  </a:cubicBezTo>
                </a:path>
                <a:path w="20037" h="21155" stroke="0" extrusionOk="0">
                  <a:moveTo>
                    <a:pt x="4363" y="0"/>
                  </a:moveTo>
                  <a:cubicBezTo>
                    <a:pt x="11450" y="1462"/>
                    <a:pt x="17334" y="6375"/>
                    <a:pt x="20036" y="13087"/>
                  </a:cubicBezTo>
                  <a:lnTo>
                    <a:pt x="0" y="21155"/>
                  </a:lnTo>
                  <a:lnTo>
                    <a:pt x="4363" y="0"/>
                  </a:lnTo>
                  <a:close/>
                </a:path>
              </a:pathLst>
            </a:cu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5" name="Line 172"/>
            <p:cNvSpPr>
              <a:spLocks noChangeShapeType="1"/>
            </p:cNvSpPr>
            <p:nvPr/>
          </p:nvSpPr>
          <p:spPr bwMode="auto">
            <a:xfrm>
              <a:off x="2254" y="2957"/>
              <a:ext cx="835"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14" name="Text Box 174"/>
            <p:cNvSpPr txBox="1">
              <a:spLocks noChangeArrowheads="1"/>
            </p:cNvSpPr>
            <p:nvPr/>
          </p:nvSpPr>
          <p:spPr bwMode="auto">
            <a:xfrm>
              <a:off x="1940" y="2816"/>
              <a:ext cx="355" cy="172"/>
            </a:xfrm>
            <a:prstGeom prst="rect">
              <a:avLst/>
            </a:prstGeom>
            <a:noFill/>
            <a:ln w="9525">
              <a:noFill/>
              <a:miter lim="800000"/>
              <a:headEnd/>
              <a:tailEnd/>
            </a:ln>
          </p:spPr>
          <p:txBody>
            <a:bodyPr lIns="0" tIns="0" rIns="0" bIns="0"/>
            <a:lstStyle/>
            <a:p>
              <a:pPr algn="just">
                <a:defRPr/>
              </a:pPr>
              <a:r>
                <a:rPr lang="en-US" altLang="zh-CN" sz="1400" dirty="0">
                  <a:solidFill>
                    <a:srgbClr val="336699"/>
                  </a:solidFill>
                  <a:effectLst>
                    <a:outerShdw blurRad="38100" dist="38100" dir="2700000" algn="tl">
                      <a:srgbClr val="C0C0C0"/>
                    </a:outerShdw>
                  </a:effectLst>
                  <a:latin typeface="Times New Roman" pitchFamily="18" charset="0"/>
                </a:rPr>
                <a:t>W</a:t>
              </a:r>
              <a:r>
                <a:rPr lang="en-US" altLang="zh-CN" sz="1400" baseline="-25000" dirty="0">
                  <a:solidFill>
                    <a:srgbClr val="336699"/>
                  </a:solidFill>
                  <a:effectLst>
                    <a:outerShdw blurRad="38100" dist="38100" dir="2700000" algn="tl">
                      <a:srgbClr val="C0C0C0"/>
                    </a:outerShdw>
                  </a:effectLst>
                  <a:latin typeface="Times New Roman" pitchFamily="18" charset="0"/>
                </a:rPr>
                <a:t>0</a:t>
              </a:r>
              <a:r>
                <a:rPr lang="en-US" altLang="zh-CN" sz="1400" dirty="0">
                  <a:solidFill>
                    <a:srgbClr val="336699"/>
                  </a:solidFill>
                  <a:effectLst>
                    <a:outerShdw blurRad="38100" dist="38100" dir="2700000" algn="tl">
                      <a:srgbClr val="C0C0C0"/>
                    </a:outerShdw>
                  </a:effectLst>
                  <a:latin typeface="Times New Roman" pitchFamily="18" charset="0"/>
                </a:rPr>
                <a:t>/P</a:t>
              </a:r>
              <a:r>
                <a:rPr lang="en-US" altLang="zh-CN" sz="1400" baseline="-25000" dirty="0">
                  <a:solidFill>
                    <a:srgbClr val="336699"/>
                  </a:solidFill>
                  <a:effectLst>
                    <a:outerShdw blurRad="38100" dist="38100" dir="2700000" algn="tl">
                      <a:srgbClr val="C0C0C0"/>
                    </a:outerShdw>
                  </a:effectLst>
                  <a:latin typeface="Times New Roman" pitchFamily="18" charset="0"/>
                </a:rPr>
                <a:t>2</a:t>
              </a:r>
              <a:endParaRPr lang="en-US" altLang="zh-CN" sz="1400" dirty="0">
                <a:solidFill>
                  <a:srgbClr val="336699"/>
                </a:solidFill>
                <a:effectLst>
                  <a:outerShdw blurRad="38100" dist="38100" dir="2700000" algn="tl">
                    <a:srgbClr val="C0C0C0"/>
                  </a:outerShdw>
                </a:effectLst>
                <a:latin typeface="Times New Roman" pitchFamily="18" charset="0"/>
              </a:endParaRPr>
            </a:p>
          </p:txBody>
        </p:sp>
        <p:sp>
          <p:nvSpPr>
            <p:cNvPr id="471215" name="Text Box 175"/>
            <p:cNvSpPr txBox="1">
              <a:spLocks noChangeArrowheads="1"/>
            </p:cNvSpPr>
            <p:nvPr/>
          </p:nvSpPr>
          <p:spPr bwMode="auto">
            <a:xfrm>
              <a:off x="1947" y="3385"/>
              <a:ext cx="348" cy="172"/>
            </a:xfrm>
            <a:prstGeom prst="rect">
              <a:avLst/>
            </a:prstGeom>
            <a:noFill/>
            <a:ln w="9525">
              <a:noFill/>
              <a:miter lim="800000"/>
              <a:headEnd/>
              <a:tailEnd/>
            </a:ln>
          </p:spPr>
          <p:txBody>
            <a:bodyPr lIns="0" tIns="0" rIns="0" bIns="0"/>
            <a:lstStyle/>
            <a:p>
              <a:pPr algn="just">
                <a:defRPr/>
              </a:pPr>
              <a:r>
                <a:rPr lang="en-US" altLang="zh-CN" sz="1400" dirty="0">
                  <a:solidFill>
                    <a:srgbClr val="336699"/>
                  </a:solidFill>
                  <a:effectLst>
                    <a:outerShdw blurRad="38100" dist="38100" dir="2700000" algn="tl">
                      <a:srgbClr val="C0C0C0"/>
                    </a:outerShdw>
                  </a:effectLst>
                  <a:latin typeface="Times New Roman" pitchFamily="18" charset="0"/>
                </a:rPr>
                <a:t>W</a:t>
              </a:r>
              <a:r>
                <a:rPr lang="en-US" altLang="zh-CN" sz="1400" baseline="-25000" dirty="0">
                  <a:solidFill>
                    <a:srgbClr val="336699"/>
                  </a:solidFill>
                  <a:effectLst>
                    <a:outerShdw blurRad="38100" dist="38100" dir="2700000" algn="tl">
                      <a:srgbClr val="C0C0C0"/>
                    </a:outerShdw>
                  </a:effectLst>
                  <a:latin typeface="Times New Roman" pitchFamily="18" charset="0"/>
                </a:rPr>
                <a:t>0</a:t>
              </a:r>
              <a:r>
                <a:rPr lang="en-US" altLang="zh-CN" sz="1400" dirty="0">
                  <a:solidFill>
                    <a:srgbClr val="336699"/>
                  </a:solidFill>
                  <a:effectLst>
                    <a:outerShdw blurRad="38100" dist="38100" dir="2700000" algn="tl">
                      <a:srgbClr val="C0C0C0"/>
                    </a:outerShdw>
                  </a:effectLst>
                  <a:latin typeface="Times New Roman" pitchFamily="18" charset="0"/>
                </a:rPr>
                <a:t>/P</a:t>
              </a:r>
              <a:r>
                <a:rPr lang="en-US" altLang="zh-CN" sz="1400" baseline="-25000" dirty="0">
                  <a:solidFill>
                    <a:srgbClr val="336699"/>
                  </a:solidFill>
                  <a:effectLst>
                    <a:outerShdw blurRad="38100" dist="38100" dir="2700000" algn="tl">
                      <a:srgbClr val="C0C0C0"/>
                    </a:outerShdw>
                  </a:effectLst>
                  <a:latin typeface="Times New Roman" pitchFamily="18" charset="0"/>
                </a:rPr>
                <a:t>1</a:t>
              </a:r>
              <a:endParaRPr lang="en-US" altLang="zh-CN" sz="1400" dirty="0">
                <a:solidFill>
                  <a:srgbClr val="336699"/>
                </a:solidFill>
                <a:effectLst>
                  <a:outerShdw blurRad="38100" dist="38100" dir="2700000" algn="tl">
                    <a:srgbClr val="C0C0C0"/>
                  </a:outerShdw>
                </a:effectLst>
                <a:latin typeface="Times New Roman" pitchFamily="18" charset="0"/>
              </a:endParaRPr>
            </a:p>
          </p:txBody>
        </p:sp>
        <p:sp>
          <p:nvSpPr>
            <p:cNvPr id="31798" name="Line 176"/>
            <p:cNvSpPr>
              <a:spLocks noChangeShapeType="1"/>
            </p:cNvSpPr>
            <p:nvPr/>
          </p:nvSpPr>
          <p:spPr bwMode="auto">
            <a:xfrm>
              <a:off x="2269" y="1285"/>
              <a:ext cx="891"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17" name="Text Box 177"/>
            <p:cNvSpPr txBox="1">
              <a:spLocks noChangeArrowheads="1"/>
            </p:cNvSpPr>
            <p:nvPr/>
          </p:nvSpPr>
          <p:spPr bwMode="auto">
            <a:xfrm>
              <a:off x="2109" y="1173"/>
              <a:ext cx="141"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1800" name="Line 178"/>
            <p:cNvSpPr>
              <a:spLocks noChangeShapeType="1"/>
            </p:cNvSpPr>
            <p:nvPr/>
          </p:nvSpPr>
          <p:spPr bwMode="auto">
            <a:xfrm>
              <a:off x="4175" y="3524"/>
              <a:ext cx="778"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19" name="Text Box 179"/>
            <p:cNvSpPr txBox="1">
              <a:spLocks noChangeArrowheads="1"/>
            </p:cNvSpPr>
            <p:nvPr/>
          </p:nvSpPr>
          <p:spPr bwMode="auto">
            <a:xfrm>
              <a:off x="4012" y="3396"/>
              <a:ext cx="141"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P</a:t>
              </a:r>
              <a:r>
                <a:rPr lang="en-US" altLang="zh-CN" sz="1400" baseline="-25000">
                  <a:solidFill>
                    <a:srgbClr val="336699"/>
                  </a:solidFill>
                  <a:effectLst>
                    <a:outerShdw blurRad="38100" dist="38100" dir="2700000" algn="tl">
                      <a:srgbClr val="C0C0C0"/>
                    </a:outerShdw>
                  </a:effectLst>
                  <a:latin typeface="Times New Roman" pitchFamily="18" charset="0"/>
                </a:rPr>
                <a:t>2</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71220" name="Text Box 180"/>
            <p:cNvSpPr txBox="1">
              <a:spLocks noChangeArrowheads="1"/>
            </p:cNvSpPr>
            <p:nvPr/>
          </p:nvSpPr>
          <p:spPr bwMode="auto">
            <a:xfrm>
              <a:off x="4983" y="3148"/>
              <a:ext cx="113" cy="141"/>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A</a:t>
              </a:r>
            </a:p>
          </p:txBody>
        </p:sp>
        <p:sp>
          <p:nvSpPr>
            <p:cNvPr id="471221" name="Text Box 181"/>
            <p:cNvSpPr txBox="1">
              <a:spLocks noChangeArrowheads="1"/>
            </p:cNvSpPr>
            <p:nvPr/>
          </p:nvSpPr>
          <p:spPr bwMode="auto">
            <a:xfrm>
              <a:off x="4816" y="3507"/>
              <a:ext cx="113" cy="141"/>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C</a:t>
              </a:r>
            </a:p>
          </p:txBody>
        </p:sp>
        <p:sp>
          <p:nvSpPr>
            <p:cNvPr id="471222" name="Text Box 182"/>
            <p:cNvSpPr txBox="1">
              <a:spLocks noChangeArrowheads="1"/>
            </p:cNvSpPr>
            <p:nvPr/>
          </p:nvSpPr>
          <p:spPr bwMode="auto">
            <a:xfrm>
              <a:off x="3470" y="3067"/>
              <a:ext cx="170" cy="142"/>
            </a:xfrm>
            <a:prstGeom prst="rect">
              <a:avLst/>
            </a:prstGeom>
            <a:noFill/>
            <a:ln w="9525">
              <a:noFill/>
              <a:miter lim="800000"/>
              <a:headEnd/>
              <a:tailEnd/>
            </a:ln>
          </p:spPr>
          <p:txBody>
            <a:bodyPr lIns="0" tIns="0" rIns="0" bIns="0"/>
            <a:lstStyle/>
            <a:p>
              <a:pPr algn="just">
                <a:defRPr/>
              </a:pPr>
              <a:r>
                <a:rPr lang="en-US" altLang="zh-CN" sz="1400">
                  <a:solidFill>
                    <a:srgbClr val="009900"/>
                  </a:solidFill>
                  <a:effectLst>
                    <a:outerShdw blurRad="38100" dist="38100" dir="2700000" algn="tl">
                      <a:srgbClr val="C0C0C0"/>
                    </a:outerShdw>
                  </a:effectLst>
                  <a:latin typeface="Times New Roman" pitchFamily="18" charset="0"/>
                </a:rPr>
                <a:t>(A)</a:t>
              </a:r>
            </a:p>
          </p:txBody>
        </p:sp>
        <p:sp>
          <p:nvSpPr>
            <p:cNvPr id="471223" name="Text Box 183"/>
            <p:cNvSpPr txBox="1">
              <a:spLocks noChangeArrowheads="1"/>
            </p:cNvSpPr>
            <p:nvPr/>
          </p:nvSpPr>
          <p:spPr bwMode="auto">
            <a:xfrm>
              <a:off x="3379" y="1480"/>
              <a:ext cx="170" cy="141"/>
            </a:xfrm>
            <a:prstGeom prst="rect">
              <a:avLst/>
            </a:prstGeom>
            <a:noFill/>
            <a:ln w="9525">
              <a:noFill/>
              <a:miter lim="800000"/>
              <a:headEnd/>
              <a:tailEnd/>
            </a:ln>
          </p:spPr>
          <p:txBody>
            <a:bodyPr lIns="0" tIns="0" rIns="0" bIns="0"/>
            <a:lstStyle/>
            <a:p>
              <a:pPr algn="just">
                <a:defRPr/>
              </a:pPr>
              <a:r>
                <a:rPr lang="en-US" altLang="zh-CN" sz="1400">
                  <a:solidFill>
                    <a:srgbClr val="009900"/>
                  </a:solidFill>
                  <a:effectLst>
                    <a:outerShdw blurRad="38100" dist="38100" dir="2700000" algn="tl">
                      <a:srgbClr val="C0C0C0"/>
                    </a:outerShdw>
                  </a:effectLst>
                  <a:latin typeface="Times New Roman" pitchFamily="18" charset="0"/>
                </a:rPr>
                <a:t>(B)</a:t>
              </a:r>
            </a:p>
          </p:txBody>
        </p:sp>
        <p:sp>
          <p:nvSpPr>
            <p:cNvPr id="471224" name="Text Box 184"/>
            <p:cNvSpPr txBox="1">
              <a:spLocks noChangeArrowheads="1"/>
            </p:cNvSpPr>
            <p:nvPr/>
          </p:nvSpPr>
          <p:spPr bwMode="auto">
            <a:xfrm>
              <a:off x="5329" y="1434"/>
              <a:ext cx="170" cy="141"/>
            </a:xfrm>
            <a:prstGeom prst="rect">
              <a:avLst/>
            </a:prstGeom>
            <a:noFill/>
            <a:ln w="9525">
              <a:noFill/>
              <a:miter lim="800000"/>
              <a:headEnd/>
              <a:tailEnd/>
            </a:ln>
          </p:spPr>
          <p:txBody>
            <a:bodyPr lIns="0" tIns="0" rIns="0" bIns="0"/>
            <a:lstStyle/>
            <a:p>
              <a:pPr algn="just">
                <a:defRPr/>
              </a:pPr>
              <a:r>
                <a:rPr lang="en-US" altLang="zh-CN" sz="1400">
                  <a:solidFill>
                    <a:srgbClr val="009900"/>
                  </a:solidFill>
                  <a:effectLst>
                    <a:outerShdw blurRad="38100" dist="38100" dir="2700000" algn="tl">
                      <a:srgbClr val="C0C0C0"/>
                    </a:outerShdw>
                  </a:effectLst>
                  <a:latin typeface="Times New Roman" pitchFamily="18" charset="0"/>
                </a:rPr>
                <a:t>(C)</a:t>
              </a:r>
            </a:p>
          </p:txBody>
        </p:sp>
        <p:sp>
          <p:nvSpPr>
            <p:cNvPr id="471225" name="Text Box 185"/>
            <p:cNvSpPr txBox="1">
              <a:spLocks noChangeArrowheads="1"/>
            </p:cNvSpPr>
            <p:nvPr/>
          </p:nvSpPr>
          <p:spPr bwMode="auto">
            <a:xfrm>
              <a:off x="5303" y="3125"/>
              <a:ext cx="170" cy="141"/>
            </a:xfrm>
            <a:prstGeom prst="rect">
              <a:avLst/>
            </a:prstGeom>
            <a:noFill/>
            <a:ln w="9525">
              <a:noFill/>
              <a:miter lim="800000"/>
              <a:headEnd/>
              <a:tailEnd/>
            </a:ln>
          </p:spPr>
          <p:txBody>
            <a:bodyPr lIns="0" tIns="0" rIns="0" bIns="0"/>
            <a:lstStyle/>
            <a:p>
              <a:pPr algn="just">
                <a:defRPr/>
              </a:pPr>
              <a:r>
                <a:rPr lang="en-US" altLang="zh-CN" sz="1400">
                  <a:solidFill>
                    <a:srgbClr val="009900"/>
                  </a:solidFill>
                  <a:effectLst>
                    <a:outerShdw blurRad="38100" dist="38100" dir="2700000" algn="tl">
                      <a:srgbClr val="C0C0C0"/>
                    </a:outerShdw>
                  </a:effectLst>
                  <a:latin typeface="Times New Roman" pitchFamily="18" charset="0"/>
                </a:rPr>
                <a:t>(D)</a:t>
              </a:r>
            </a:p>
          </p:txBody>
        </p:sp>
        <p:sp>
          <p:nvSpPr>
            <p:cNvPr id="31808" name="Line 186"/>
            <p:cNvSpPr>
              <a:spLocks noChangeShapeType="1"/>
            </p:cNvSpPr>
            <p:nvPr/>
          </p:nvSpPr>
          <p:spPr bwMode="auto">
            <a:xfrm>
              <a:off x="2689" y="2693"/>
              <a:ext cx="0" cy="1187"/>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27" name="Text Box 187"/>
            <p:cNvSpPr txBox="1">
              <a:spLocks noChangeArrowheads="1"/>
            </p:cNvSpPr>
            <p:nvPr/>
          </p:nvSpPr>
          <p:spPr bwMode="auto">
            <a:xfrm>
              <a:off x="2623" y="3901"/>
              <a:ext cx="138" cy="182"/>
            </a:xfrm>
            <a:prstGeom prst="rect">
              <a:avLst/>
            </a:prstGeom>
            <a:noFill/>
            <a:ln w="9525">
              <a:noFill/>
              <a:miter lim="800000"/>
              <a:headEnd/>
              <a:tailEnd/>
            </a:ln>
          </p:spPr>
          <p:txBody>
            <a:bodyPr lIns="0" tIns="0" rIns="0" bIns="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r>
                <a:rPr lang="en-US" altLang="zh-CN" sz="1400" baseline="-25000">
                  <a:solidFill>
                    <a:srgbClr val="336699"/>
                  </a:solidFill>
                  <a:effectLst>
                    <a:outerShdw blurRad="38100" dist="38100" dir="2700000" algn="tl">
                      <a:srgbClr val="C0C0C0"/>
                    </a:outerShdw>
                  </a:effectLst>
                  <a:latin typeface="Times New Roman" pitchFamily="18" charset="0"/>
                </a:rPr>
                <a:t>1</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1810" name="Line 188"/>
            <p:cNvSpPr>
              <a:spLocks noChangeShapeType="1"/>
            </p:cNvSpPr>
            <p:nvPr/>
          </p:nvSpPr>
          <p:spPr bwMode="auto">
            <a:xfrm>
              <a:off x="2701" y="1433"/>
              <a:ext cx="0" cy="69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29" name="Text Box 189"/>
            <p:cNvSpPr txBox="1">
              <a:spLocks noChangeArrowheads="1"/>
            </p:cNvSpPr>
            <p:nvPr/>
          </p:nvSpPr>
          <p:spPr bwMode="auto">
            <a:xfrm>
              <a:off x="2597" y="2124"/>
              <a:ext cx="138" cy="182"/>
            </a:xfrm>
            <a:prstGeom prst="rect">
              <a:avLst/>
            </a:prstGeom>
            <a:noFill/>
            <a:ln w="9525">
              <a:noFill/>
              <a:miter lim="800000"/>
              <a:headEnd/>
              <a:tailEnd/>
            </a:ln>
          </p:spPr>
          <p:txBody>
            <a:bodyPr lIns="0" tIns="0" rIns="0" bIns="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r>
                <a:rPr lang="en-US" altLang="zh-CN" sz="1400" baseline="-25000">
                  <a:solidFill>
                    <a:srgbClr val="336699"/>
                  </a:solidFill>
                  <a:effectLst>
                    <a:outerShdw blurRad="38100" dist="38100" dir="2700000" algn="tl">
                      <a:srgbClr val="C0C0C0"/>
                    </a:outerShdw>
                  </a:effectLst>
                  <a:latin typeface="Times New Roman" pitchFamily="18" charset="0"/>
                </a:rPr>
                <a:t>1</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1812" name="Line 190"/>
            <p:cNvSpPr>
              <a:spLocks noChangeShapeType="1"/>
            </p:cNvSpPr>
            <p:nvPr/>
          </p:nvSpPr>
          <p:spPr bwMode="auto">
            <a:xfrm>
              <a:off x="2254" y="1426"/>
              <a:ext cx="891"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31" name="Text Box 191"/>
            <p:cNvSpPr txBox="1">
              <a:spLocks noChangeArrowheads="1"/>
            </p:cNvSpPr>
            <p:nvPr/>
          </p:nvSpPr>
          <p:spPr bwMode="auto">
            <a:xfrm>
              <a:off x="2109" y="1348"/>
              <a:ext cx="141"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1</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71232" name="Text Box 192"/>
            <p:cNvSpPr txBox="1">
              <a:spLocks noChangeArrowheads="1"/>
            </p:cNvSpPr>
            <p:nvPr/>
          </p:nvSpPr>
          <p:spPr bwMode="auto">
            <a:xfrm>
              <a:off x="4012" y="1358"/>
              <a:ext cx="141"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1</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1815" name="Line 193"/>
            <p:cNvSpPr>
              <a:spLocks noChangeShapeType="1"/>
            </p:cNvSpPr>
            <p:nvPr/>
          </p:nvSpPr>
          <p:spPr bwMode="auto">
            <a:xfrm>
              <a:off x="4175" y="1433"/>
              <a:ext cx="622"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6" name="Line 194"/>
            <p:cNvSpPr>
              <a:spLocks noChangeShapeType="1"/>
            </p:cNvSpPr>
            <p:nvPr/>
          </p:nvSpPr>
          <p:spPr bwMode="auto">
            <a:xfrm>
              <a:off x="4801" y="1441"/>
              <a:ext cx="0" cy="691"/>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35" name="Text Box 195"/>
            <p:cNvSpPr txBox="1">
              <a:spLocks noChangeArrowheads="1"/>
            </p:cNvSpPr>
            <p:nvPr/>
          </p:nvSpPr>
          <p:spPr bwMode="auto">
            <a:xfrm>
              <a:off x="4711" y="2105"/>
              <a:ext cx="141"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1</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71236" name="Text Box 196"/>
            <p:cNvSpPr txBox="1">
              <a:spLocks noChangeArrowheads="1"/>
            </p:cNvSpPr>
            <p:nvPr/>
          </p:nvSpPr>
          <p:spPr bwMode="auto">
            <a:xfrm>
              <a:off x="4743" y="3885"/>
              <a:ext cx="141"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1</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71237" name="Text Box 197"/>
            <p:cNvSpPr txBox="1">
              <a:spLocks noChangeArrowheads="1"/>
            </p:cNvSpPr>
            <p:nvPr/>
          </p:nvSpPr>
          <p:spPr bwMode="auto">
            <a:xfrm>
              <a:off x="4541" y="3871"/>
              <a:ext cx="141"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2</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1820" name="Line 198"/>
            <p:cNvSpPr>
              <a:spLocks noChangeShapeType="1"/>
            </p:cNvSpPr>
            <p:nvPr/>
          </p:nvSpPr>
          <p:spPr bwMode="auto">
            <a:xfrm>
              <a:off x="4809" y="2747"/>
              <a:ext cx="0" cy="1131"/>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1" name="Line 199"/>
            <p:cNvSpPr>
              <a:spLocks noChangeShapeType="1"/>
            </p:cNvSpPr>
            <p:nvPr/>
          </p:nvSpPr>
          <p:spPr bwMode="auto">
            <a:xfrm>
              <a:off x="4151" y="3657"/>
              <a:ext cx="424" cy="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40" name="Text Box 200"/>
            <p:cNvSpPr txBox="1">
              <a:spLocks noChangeArrowheads="1"/>
            </p:cNvSpPr>
            <p:nvPr/>
          </p:nvSpPr>
          <p:spPr bwMode="auto">
            <a:xfrm>
              <a:off x="4012" y="3562"/>
              <a:ext cx="141"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P</a:t>
              </a:r>
              <a:r>
                <a:rPr lang="en-US" altLang="zh-CN" sz="1400" baseline="-25000">
                  <a:solidFill>
                    <a:srgbClr val="336699"/>
                  </a:solidFill>
                  <a:effectLst>
                    <a:outerShdw blurRad="38100" dist="38100" dir="2700000" algn="tl">
                      <a:srgbClr val="C0C0C0"/>
                    </a:outerShdw>
                  </a:effectLst>
                  <a:latin typeface="Times New Roman" pitchFamily="18" charset="0"/>
                </a:rPr>
                <a:t>3</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1823" name="Arc 201"/>
            <p:cNvSpPr>
              <a:spLocks/>
            </p:cNvSpPr>
            <p:nvPr/>
          </p:nvSpPr>
          <p:spPr bwMode="auto">
            <a:xfrm rot="21301337" flipV="1">
              <a:off x="4454" y="3124"/>
              <a:ext cx="513" cy="518"/>
            </a:xfrm>
            <a:custGeom>
              <a:avLst/>
              <a:gdLst>
                <a:gd name="T0" fmla="*/ 0 w 21386"/>
                <a:gd name="T1" fmla="*/ 0 h 21221"/>
                <a:gd name="T2" fmla="*/ 0 w 21386"/>
                <a:gd name="T3" fmla="*/ 0 h 21221"/>
                <a:gd name="T4" fmla="*/ 0 w 21386"/>
                <a:gd name="T5" fmla="*/ 0 h 21221"/>
                <a:gd name="T6" fmla="*/ 0 60000 65536"/>
                <a:gd name="T7" fmla="*/ 0 60000 65536"/>
                <a:gd name="T8" fmla="*/ 0 60000 65536"/>
                <a:gd name="T9" fmla="*/ 0 w 21386"/>
                <a:gd name="T10" fmla="*/ 0 h 21221"/>
                <a:gd name="T11" fmla="*/ 21386 w 21386"/>
                <a:gd name="T12" fmla="*/ 21221 h 21221"/>
              </a:gdLst>
              <a:ahLst/>
              <a:cxnLst>
                <a:cxn ang="T6">
                  <a:pos x="T0" y="T1"/>
                </a:cxn>
                <a:cxn ang="T7">
                  <a:pos x="T2" y="T3"/>
                </a:cxn>
                <a:cxn ang="T8">
                  <a:pos x="T4" y="T5"/>
                </a:cxn>
              </a:cxnLst>
              <a:rect l="T9" t="T10" r="T11" b="T12"/>
              <a:pathLst>
                <a:path w="21386" h="21221" fill="none" extrusionOk="0">
                  <a:moveTo>
                    <a:pt x="4027" y="-1"/>
                  </a:moveTo>
                  <a:cubicBezTo>
                    <a:pt x="13109" y="1723"/>
                    <a:pt x="20087" y="9035"/>
                    <a:pt x="21385" y="18188"/>
                  </a:cubicBezTo>
                </a:path>
                <a:path w="21386" h="21221" stroke="0" extrusionOk="0">
                  <a:moveTo>
                    <a:pt x="4027" y="-1"/>
                  </a:moveTo>
                  <a:cubicBezTo>
                    <a:pt x="13109" y="1723"/>
                    <a:pt x="20087" y="9035"/>
                    <a:pt x="21385" y="18188"/>
                  </a:cubicBezTo>
                  <a:lnTo>
                    <a:pt x="0" y="21221"/>
                  </a:lnTo>
                  <a:lnTo>
                    <a:pt x="4027" y="-1"/>
                  </a:lnTo>
                  <a:close/>
                </a:path>
              </a:pathLst>
            </a:cu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24" name="Line 202"/>
            <p:cNvSpPr>
              <a:spLocks noChangeShapeType="1"/>
            </p:cNvSpPr>
            <p:nvPr/>
          </p:nvSpPr>
          <p:spPr bwMode="auto">
            <a:xfrm>
              <a:off x="4952" y="3251"/>
              <a:ext cx="0" cy="628"/>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5" name="Line 203"/>
            <p:cNvSpPr>
              <a:spLocks noChangeShapeType="1"/>
            </p:cNvSpPr>
            <p:nvPr/>
          </p:nvSpPr>
          <p:spPr bwMode="auto">
            <a:xfrm>
              <a:off x="4591" y="3643"/>
              <a:ext cx="0" cy="22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1826" name="Object 207"/>
            <p:cNvGraphicFramePr>
              <a:graphicFrameLocks noChangeAspect="1"/>
            </p:cNvGraphicFramePr>
            <p:nvPr/>
          </p:nvGraphicFramePr>
          <p:xfrm>
            <a:off x="2085" y="3014"/>
            <a:ext cx="195" cy="342"/>
          </p:xfrm>
          <a:graphic>
            <a:graphicData uri="http://schemas.openxmlformats.org/presentationml/2006/ole">
              <mc:AlternateContent xmlns:mc="http://schemas.openxmlformats.org/markup-compatibility/2006">
                <mc:Choice xmlns:v="urn:schemas-microsoft-com:vml" Requires="v">
                  <p:oleObj spid="_x0000_s35860" name="公式" r:id="rId3" imgW="161841" imgH="352318" progId="Equation.3">
                    <p:embed/>
                  </p:oleObj>
                </mc:Choice>
                <mc:Fallback>
                  <p:oleObj name="公式" r:id="rId3" imgW="161841" imgH="3523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 y="3014"/>
                          <a:ext cx="195"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827" name="Object 209"/>
            <p:cNvGraphicFramePr>
              <a:graphicFrameLocks noChangeAspect="1"/>
            </p:cNvGraphicFramePr>
            <p:nvPr/>
          </p:nvGraphicFramePr>
          <p:xfrm>
            <a:off x="1880" y="3014"/>
            <a:ext cx="224" cy="342"/>
          </p:xfrm>
          <a:graphic>
            <a:graphicData uri="http://schemas.openxmlformats.org/presentationml/2006/ole">
              <mc:AlternateContent xmlns:mc="http://schemas.openxmlformats.org/markup-compatibility/2006">
                <mc:Choice xmlns:v="urn:schemas-microsoft-com:vml" Requires="v">
                  <p:oleObj spid="_x0000_s35861" name="公式" r:id="rId5" imgW="200143" imgH="352318" progId="Equation.3">
                    <p:embed/>
                  </p:oleObj>
                </mc:Choice>
                <mc:Fallback>
                  <p:oleObj name="公式" r:id="rId5" imgW="200143" imgH="3523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0" y="3014"/>
                          <a:ext cx="22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 name="页脚占位符 2"/>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3782133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245">
                                            <p:txEl>
                                              <p:pRg st="0" end="0"/>
                                            </p:txEl>
                                          </p:spTgt>
                                        </p:tgtEl>
                                        <p:attrNameLst>
                                          <p:attrName>style.visibility</p:attrName>
                                        </p:attrNameLst>
                                      </p:cBhvr>
                                      <p:to>
                                        <p:strVal val="visible"/>
                                      </p:to>
                                    </p:set>
                                    <p:animEffect transition="in" filter="blinds(horizontal)">
                                      <p:cBhvr>
                                        <p:cTn id="7" dur="500"/>
                                        <p:tgtEl>
                                          <p:spTgt spid="4712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245">
                                            <p:txEl>
                                              <p:pRg st="1" end="1"/>
                                            </p:txEl>
                                          </p:spTgt>
                                        </p:tgtEl>
                                        <p:attrNameLst>
                                          <p:attrName>style.visibility</p:attrName>
                                        </p:attrNameLst>
                                      </p:cBhvr>
                                      <p:to>
                                        <p:strVal val="visible"/>
                                      </p:to>
                                    </p:set>
                                    <p:animEffect transition="in" filter="blinds(horizontal)">
                                      <p:cBhvr>
                                        <p:cTn id="12" dur="500"/>
                                        <p:tgtEl>
                                          <p:spTgt spid="4712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4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7861A34-1DAD-479F-888C-FED87D368BB2}" type="slidenum">
              <a:rPr lang="en-GB" altLang="zh-CN" sz="1200" b="0">
                <a:solidFill>
                  <a:schemeClr val="bg1"/>
                </a:solidFill>
              </a:rPr>
              <a:pPr/>
              <a:t>17</a:t>
            </a:fld>
            <a:endParaRPr lang="en-GB" altLang="zh-CN" sz="1200" b="0">
              <a:solidFill>
                <a:schemeClr val="bg1"/>
              </a:solidFill>
            </a:endParaRPr>
          </a:p>
        </p:txBody>
      </p:sp>
      <p:sp>
        <p:nvSpPr>
          <p:cNvPr id="446493" name="Rectangle 29"/>
          <p:cNvSpPr>
            <a:spLocks noChangeArrowheads="1"/>
          </p:cNvSpPr>
          <p:nvPr/>
        </p:nvSpPr>
        <p:spPr bwMode="auto">
          <a:xfrm>
            <a:off x="400050" y="1701800"/>
            <a:ext cx="2232025" cy="3670300"/>
          </a:xfrm>
          <a:prstGeom prst="rect">
            <a:avLst/>
          </a:prstGeom>
          <a:noFill/>
          <a:ln w="9525">
            <a:noFill/>
            <a:miter lim="800000"/>
            <a:headEnd/>
            <a:tailEnd/>
          </a:ln>
          <a:effectLst/>
        </p:spPr>
        <p:txBody>
          <a:bodyPr/>
          <a:lstStyle>
            <a:lvl1pPr marL="263525" indent="-263525">
              <a:defRPr sz="1300" b="1">
                <a:solidFill>
                  <a:srgbClr val="000000"/>
                </a:solidFill>
                <a:latin typeface="Arial" charset="0"/>
                <a:ea typeface="宋体" pitchFamily="2" charset="-122"/>
              </a:defRPr>
            </a:lvl1pPr>
            <a:lvl2pPr marL="742950" indent="-285750">
              <a:defRPr sz="1300" b="1">
                <a:solidFill>
                  <a:srgbClr val="000000"/>
                </a:solidFill>
                <a:latin typeface="Arial" charset="0"/>
                <a:ea typeface="宋体" pitchFamily="2" charset="-122"/>
              </a:defRPr>
            </a:lvl2pPr>
            <a:lvl3pPr marL="1143000" indent="-228600">
              <a:defRPr sz="1300" b="1">
                <a:solidFill>
                  <a:srgbClr val="000000"/>
                </a:solidFill>
                <a:latin typeface="Arial" charset="0"/>
                <a:ea typeface="宋体" pitchFamily="2" charset="-122"/>
              </a:defRPr>
            </a:lvl3pPr>
            <a:lvl4pPr marL="1600200" indent="-228600">
              <a:defRPr sz="1300" b="1">
                <a:solidFill>
                  <a:srgbClr val="000000"/>
                </a:solidFill>
                <a:latin typeface="Arial" charset="0"/>
                <a:ea typeface="宋体" pitchFamily="2" charset="-122"/>
              </a:defRPr>
            </a:lvl4pPr>
            <a:lvl5pPr marL="2057400" indent="-228600">
              <a:defRPr sz="1300" b="1">
                <a:solidFill>
                  <a:srgbClr val="000000"/>
                </a:solidFill>
                <a:latin typeface="Arial" charset="0"/>
                <a:ea typeface="宋体" pitchFamily="2" charset="-122"/>
              </a:defRPr>
            </a:lvl5pPr>
            <a:lvl6pPr marL="2514600" indent="-228600" eaLnBrk="0" fontAlgn="base" hangingPunct="0">
              <a:spcBef>
                <a:spcPct val="0"/>
              </a:spcBef>
              <a:spcAft>
                <a:spcPct val="0"/>
              </a:spcAft>
              <a:defRPr sz="1300" b="1">
                <a:solidFill>
                  <a:srgbClr val="000000"/>
                </a:solidFill>
                <a:latin typeface="Arial" charset="0"/>
                <a:ea typeface="宋体" pitchFamily="2" charset="-122"/>
              </a:defRPr>
            </a:lvl6pPr>
            <a:lvl7pPr marL="2971800" indent="-228600" eaLnBrk="0" fontAlgn="base" hangingPunct="0">
              <a:spcBef>
                <a:spcPct val="0"/>
              </a:spcBef>
              <a:spcAft>
                <a:spcPct val="0"/>
              </a:spcAft>
              <a:defRPr sz="1300" b="1">
                <a:solidFill>
                  <a:srgbClr val="000000"/>
                </a:solidFill>
                <a:latin typeface="Arial" charset="0"/>
                <a:ea typeface="宋体" pitchFamily="2" charset="-122"/>
              </a:defRPr>
            </a:lvl7pPr>
            <a:lvl8pPr marL="3429000" indent="-228600" eaLnBrk="0" fontAlgn="base" hangingPunct="0">
              <a:spcBef>
                <a:spcPct val="0"/>
              </a:spcBef>
              <a:spcAft>
                <a:spcPct val="0"/>
              </a:spcAft>
              <a:defRPr sz="1300" b="1">
                <a:solidFill>
                  <a:srgbClr val="000000"/>
                </a:solidFill>
                <a:latin typeface="Arial" charset="0"/>
                <a:ea typeface="宋体" pitchFamily="2" charset="-122"/>
              </a:defRPr>
            </a:lvl8pPr>
            <a:lvl9pPr marL="3886200" indent="-228600" eaLnBrk="0" fontAlgn="base" hangingPunct="0">
              <a:spcBef>
                <a:spcPct val="0"/>
              </a:spcBef>
              <a:spcAft>
                <a:spcPct val="0"/>
              </a:spcAft>
              <a:defRPr sz="1300" b="1">
                <a:solidFill>
                  <a:srgbClr val="000000"/>
                </a:solidFill>
                <a:latin typeface="Arial" charset="0"/>
                <a:ea typeface="宋体" pitchFamily="2" charset="-122"/>
              </a:defRPr>
            </a:lvl9pPr>
          </a:lstStyle>
          <a:p>
            <a:pPr algn="just" eaLnBrk="1" hangingPunct="1">
              <a:buClr>
                <a:srgbClr val="FF6600"/>
              </a:buClr>
              <a:buFont typeface="Wingdings" pitchFamily="2" charset="2"/>
              <a:buChar char="§"/>
              <a:defRPr/>
            </a:pPr>
            <a:r>
              <a:rPr kumimoji="1" lang="zh-CN" altLang="en-US" sz="2200" dirty="0">
                <a:effectLst>
                  <a:outerShdw blurRad="38100" dist="38100" dir="2700000" algn="tl">
                    <a:srgbClr val="C0C0C0"/>
                  </a:outerShdw>
                </a:effectLst>
                <a:latin typeface="Times New Roman" pitchFamily="18" charset="0"/>
                <a:ea typeface="楷体" pitchFamily="49" charset="-122"/>
              </a:rPr>
              <a:t>长期</a:t>
            </a:r>
            <a:r>
              <a:rPr kumimoji="1" lang="en-US" altLang="zh-CN" sz="2200" dirty="0">
                <a:effectLst>
                  <a:outerShdw blurRad="38100" dist="38100" dir="2700000" algn="tl">
                    <a:srgbClr val="C0C0C0"/>
                  </a:outerShdw>
                </a:effectLst>
                <a:latin typeface="Times New Roman" pitchFamily="18" charset="0"/>
                <a:ea typeface="楷体" pitchFamily="49" charset="-122"/>
              </a:rPr>
              <a:t>AS</a:t>
            </a:r>
            <a:r>
              <a:rPr kumimoji="1" lang="zh-CN" altLang="en-US" sz="2200" dirty="0">
                <a:effectLst>
                  <a:outerShdw blurRad="38100" dist="38100" dir="2700000" algn="tl">
                    <a:srgbClr val="C0C0C0"/>
                  </a:outerShdw>
                </a:effectLst>
                <a:latin typeface="Times New Roman" pitchFamily="18" charset="0"/>
                <a:ea typeface="楷体" pitchFamily="49" charset="-122"/>
              </a:rPr>
              <a:t>曲线也称古典</a:t>
            </a:r>
            <a:r>
              <a:rPr kumimoji="1" lang="en-US" altLang="zh-CN" sz="2200" dirty="0">
                <a:effectLst>
                  <a:outerShdw blurRad="38100" dist="38100" dir="2700000" algn="tl">
                    <a:srgbClr val="C0C0C0"/>
                  </a:outerShdw>
                </a:effectLst>
                <a:latin typeface="Times New Roman" pitchFamily="18" charset="0"/>
                <a:ea typeface="楷体" pitchFamily="49" charset="-122"/>
              </a:rPr>
              <a:t>AS</a:t>
            </a:r>
            <a:r>
              <a:rPr kumimoji="1" lang="zh-CN" altLang="en-US" sz="2200" dirty="0">
                <a:effectLst>
                  <a:outerShdw blurRad="38100" dist="38100" dir="2700000" algn="tl">
                    <a:srgbClr val="C0C0C0"/>
                  </a:outerShdw>
                </a:effectLst>
                <a:latin typeface="Times New Roman" pitchFamily="18" charset="0"/>
                <a:ea typeface="楷体" pitchFamily="49" charset="-122"/>
              </a:rPr>
              <a:t>曲线</a:t>
            </a:r>
          </a:p>
          <a:p>
            <a:pPr algn="just" eaLnBrk="1" hangingPunct="1">
              <a:spcBef>
                <a:spcPct val="50000"/>
              </a:spcBef>
              <a:buClr>
                <a:srgbClr val="FF6600"/>
              </a:buClr>
              <a:buFont typeface="Wingdings" pitchFamily="2" charset="2"/>
              <a:buChar char="§"/>
              <a:defRPr/>
            </a:pPr>
            <a:r>
              <a:rPr kumimoji="1" lang="zh-CN" altLang="en-US" sz="2200" dirty="0">
                <a:effectLst>
                  <a:outerShdw blurRad="38100" dist="38100" dir="2700000" algn="tl">
                    <a:srgbClr val="C0C0C0"/>
                  </a:outerShdw>
                </a:effectLst>
                <a:latin typeface="Times New Roman" pitchFamily="18" charset="0"/>
                <a:ea typeface="楷体" pitchFamily="49" charset="-122"/>
              </a:rPr>
              <a:t>在长期中，人们对经济的变化有充分的认识，并能对经济活动进行充分的调整，货币工资具有完全的伸缩性。</a:t>
            </a:r>
          </a:p>
        </p:txBody>
      </p:sp>
      <p:sp>
        <p:nvSpPr>
          <p:cNvPr id="446495" name="Rectangle 31"/>
          <p:cNvSpPr>
            <a:spLocks noChangeArrowheads="1"/>
          </p:cNvSpPr>
          <p:nvPr/>
        </p:nvSpPr>
        <p:spPr bwMode="auto">
          <a:xfrm>
            <a:off x="395288" y="765175"/>
            <a:ext cx="2736850" cy="40005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长期</a:t>
            </a: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AS</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曲线</a:t>
            </a:r>
          </a:p>
        </p:txBody>
      </p:sp>
      <p:grpSp>
        <p:nvGrpSpPr>
          <p:cNvPr id="2" name="Group 107"/>
          <p:cNvGrpSpPr>
            <a:grpSpLocks/>
          </p:cNvGrpSpPr>
          <p:nvPr/>
        </p:nvGrpSpPr>
        <p:grpSpPr bwMode="auto">
          <a:xfrm>
            <a:off x="2765425" y="692150"/>
            <a:ext cx="6054725" cy="5573713"/>
            <a:chOff x="1742" y="572"/>
            <a:chExt cx="3814" cy="3511"/>
          </a:xfrm>
        </p:grpSpPr>
        <p:sp>
          <p:nvSpPr>
            <p:cNvPr id="446498" name="Text Box 34"/>
            <p:cNvSpPr txBox="1">
              <a:spLocks noChangeArrowheads="1"/>
            </p:cNvSpPr>
            <p:nvPr/>
          </p:nvSpPr>
          <p:spPr bwMode="auto">
            <a:xfrm>
              <a:off x="2293" y="1980"/>
              <a:ext cx="134" cy="17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O</a:t>
              </a:r>
            </a:p>
          </p:txBody>
        </p:sp>
        <p:sp>
          <p:nvSpPr>
            <p:cNvPr id="32775" name="Line 35"/>
            <p:cNvSpPr>
              <a:spLocks noChangeShapeType="1"/>
            </p:cNvSpPr>
            <p:nvPr/>
          </p:nvSpPr>
          <p:spPr bwMode="auto">
            <a:xfrm flipV="1">
              <a:off x="2421" y="639"/>
              <a:ext cx="0" cy="143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776" name="Line 36"/>
            <p:cNvSpPr>
              <a:spLocks noChangeShapeType="1"/>
            </p:cNvSpPr>
            <p:nvPr/>
          </p:nvSpPr>
          <p:spPr bwMode="auto">
            <a:xfrm>
              <a:off x="2421" y="2077"/>
              <a:ext cx="1213" cy="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777" name="Line 37"/>
            <p:cNvSpPr>
              <a:spLocks noChangeShapeType="1"/>
            </p:cNvSpPr>
            <p:nvPr/>
          </p:nvSpPr>
          <p:spPr bwMode="auto">
            <a:xfrm>
              <a:off x="3027" y="1253"/>
              <a:ext cx="0" cy="82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502" name="Text Box 38"/>
            <p:cNvSpPr txBox="1">
              <a:spLocks noChangeArrowheads="1"/>
            </p:cNvSpPr>
            <p:nvPr/>
          </p:nvSpPr>
          <p:spPr bwMode="auto">
            <a:xfrm>
              <a:off x="2307" y="572"/>
              <a:ext cx="135" cy="17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p>
          </p:txBody>
        </p:sp>
        <p:sp>
          <p:nvSpPr>
            <p:cNvPr id="446503" name="Text Box 39"/>
            <p:cNvSpPr txBox="1">
              <a:spLocks noChangeArrowheads="1"/>
            </p:cNvSpPr>
            <p:nvPr/>
          </p:nvSpPr>
          <p:spPr bwMode="auto">
            <a:xfrm>
              <a:off x="3690" y="1971"/>
              <a:ext cx="135" cy="17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p>
          </p:txBody>
        </p:sp>
        <p:sp>
          <p:nvSpPr>
            <p:cNvPr id="446504" name="Text Box 40"/>
            <p:cNvSpPr txBox="1">
              <a:spLocks noChangeArrowheads="1"/>
            </p:cNvSpPr>
            <p:nvPr/>
          </p:nvSpPr>
          <p:spPr bwMode="auto">
            <a:xfrm>
              <a:off x="3491" y="991"/>
              <a:ext cx="363" cy="17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Y=f(N)</a:t>
              </a:r>
            </a:p>
          </p:txBody>
        </p:sp>
        <p:sp>
          <p:nvSpPr>
            <p:cNvPr id="446505" name="Text Box 41"/>
            <p:cNvSpPr txBox="1">
              <a:spLocks noChangeArrowheads="1"/>
            </p:cNvSpPr>
            <p:nvPr/>
          </p:nvSpPr>
          <p:spPr bwMode="auto">
            <a:xfrm>
              <a:off x="2974" y="2077"/>
              <a:ext cx="185" cy="21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46528" name="Text Box 64"/>
            <p:cNvSpPr txBox="1">
              <a:spLocks noChangeArrowheads="1"/>
            </p:cNvSpPr>
            <p:nvPr/>
          </p:nvSpPr>
          <p:spPr bwMode="auto">
            <a:xfrm>
              <a:off x="2293" y="3774"/>
              <a:ext cx="134" cy="17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O</a:t>
              </a:r>
            </a:p>
          </p:txBody>
        </p:sp>
        <p:sp>
          <p:nvSpPr>
            <p:cNvPr id="32783" name="Line 65"/>
            <p:cNvSpPr>
              <a:spLocks noChangeShapeType="1"/>
            </p:cNvSpPr>
            <p:nvPr/>
          </p:nvSpPr>
          <p:spPr bwMode="auto">
            <a:xfrm flipV="1">
              <a:off x="2421" y="2434"/>
              <a:ext cx="0" cy="143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784" name="Line 66"/>
            <p:cNvSpPr>
              <a:spLocks noChangeShapeType="1"/>
            </p:cNvSpPr>
            <p:nvPr/>
          </p:nvSpPr>
          <p:spPr bwMode="auto">
            <a:xfrm>
              <a:off x="2421" y="3870"/>
              <a:ext cx="1213" cy="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785" name="Line 67"/>
            <p:cNvSpPr>
              <a:spLocks noChangeShapeType="1"/>
            </p:cNvSpPr>
            <p:nvPr/>
          </p:nvSpPr>
          <p:spPr bwMode="auto">
            <a:xfrm>
              <a:off x="3013" y="2671"/>
              <a:ext cx="0" cy="1201"/>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532" name="Text Box 68"/>
            <p:cNvSpPr txBox="1">
              <a:spLocks noChangeArrowheads="1"/>
            </p:cNvSpPr>
            <p:nvPr/>
          </p:nvSpPr>
          <p:spPr bwMode="auto">
            <a:xfrm>
              <a:off x="2155" y="2397"/>
              <a:ext cx="261" cy="17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W/P</a:t>
              </a:r>
            </a:p>
          </p:txBody>
        </p:sp>
        <p:sp>
          <p:nvSpPr>
            <p:cNvPr id="446533" name="Text Box 69"/>
            <p:cNvSpPr txBox="1">
              <a:spLocks noChangeArrowheads="1"/>
            </p:cNvSpPr>
            <p:nvPr/>
          </p:nvSpPr>
          <p:spPr bwMode="auto">
            <a:xfrm>
              <a:off x="3654" y="3766"/>
              <a:ext cx="134" cy="17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p>
          </p:txBody>
        </p:sp>
        <p:sp>
          <p:nvSpPr>
            <p:cNvPr id="446534" name="Text Box 70"/>
            <p:cNvSpPr txBox="1">
              <a:spLocks noChangeArrowheads="1"/>
            </p:cNvSpPr>
            <p:nvPr/>
          </p:nvSpPr>
          <p:spPr bwMode="auto">
            <a:xfrm>
              <a:off x="2942" y="3868"/>
              <a:ext cx="185" cy="21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2789" name="Line 71"/>
            <p:cNvSpPr>
              <a:spLocks noChangeShapeType="1"/>
            </p:cNvSpPr>
            <p:nvPr/>
          </p:nvSpPr>
          <p:spPr bwMode="auto">
            <a:xfrm flipV="1">
              <a:off x="2542" y="2671"/>
              <a:ext cx="899" cy="962"/>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0" name="Line 72"/>
            <p:cNvSpPr>
              <a:spLocks noChangeShapeType="1"/>
            </p:cNvSpPr>
            <p:nvPr/>
          </p:nvSpPr>
          <p:spPr bwMode="auto">
            <a:xfrm>
              <a:off x="2592" y="2671"/>
              <a:ext cx="849" cy="962"/>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1" name="Line 73"/>
            <p:cNvSpPr>
              <a:spLocks noChangeShapeType="1"/>
            </p:cNvSpPr>
            <p:nvPr/>
          </p:nvSpPr>
          <p:spPr bwMode="auto">
            <a:xfrm>
              <a:off x="2420" y="3384"/>
              <a:ext cx="795"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2" name="Line 74"/>
            <p:cNvSpPr>
              <a:spLocks noChangeShapeType="1"/>
            </p:cNvSpPr>
            <p:nvPr/>
          </p:nvSpPr>
          <p:spPr bwMode="auto">
            <a:xfrm>
              <a:off x="2420" y="3133"/>
              <a:ext cx="580"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539" name="Text Box 75"/>
            <p:cNvSpPr txBox="1">
              <a:spLocks noChangeArrowheads="1"/>
            </p:cNvSpPr>
            <p:nvPr/>
          </p:nvSpPr>
          <p:spPr bwMode="auto">
            <a:xfrm>
              <a:off x="3491" y="2583"/>
              <a:ext cx="161" cy="17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r>
                <a:rPr lang="en-US" altLang="zh-CN" sz="1400" baseline="-25000">
                  <a:solidFill>
                    <a:srgbClr val="336699"/>
                  </a:solidFill>
                  <a:effectLst>
                    <a:outerShdw blurRad="38100" dist="38100" dir="2700000" algn="tl">
                      <a:srgbClr val="C0C0C0"/>
                    </a:outerShdw>
                  </a:effectLst>
                  <a:latin typeface="Times New Roman" pitchFamily="18" charset="0"/>
                </a:rPr>
                <a:t>S</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46540" name="Text Box 76"/>
            <p:cNvSpPr txBox="1">
              <a:spLocks noChangeArrowheads="1"/>
            </p:cNvSpPr>
            <p:nvPr/>
          </p:nvSpPr>
          <p:spPr bwMode="auto">
            <a:xfrm>
              <a:off x="3441" y="3545"/>
              <a:ext cx="156" cy="17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r>
                <a:rPr lang="en-US" altLang="zh-CN" sz="1400" baseline="-25000">
                  <a:solidFill>
                    <a:srgbClr val="336699"/>
                  </a:solidFill>
                  <a:effectLst>
                    <a:outerShdw blurRad="38100" dist="38100" dir="2700000" algn="tl">
                      <a:srgbClr val="C0C0C0"/>
                    </a:outerShdw>
                  </a:effectLst>
                  <a:latin typeface="Times New Roman" pitchFamily="18" charset="0"/>
                </a:rPr>
                <a:t>d</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2795" name="Arc 77"/>
            <p:cNvSpPr>
              <a:spLocks/>
            </p:cNvSpPr>
            <p:nvPr/>
          </p:nvSpPr>
          <p:spPr bwMode="auto">
            <a:xfrm flipH="1">
              <a:off x="2407" y="1051"/>
              <a:ext cx="1343" cy="1631"/>
            </a:xfrm>
            <a:custGeom>
              <a:avLst/>
              <a:gdLst>
                <a:gd name="T0" fmla="*/ 0 w 20037"/>
                <a:gd name="T1" fmla="*/ 0 h 21155"/>
                <a:gd name="T2" fmla="*/ 0 w 20037"/>
                <a:gd name="T3" fmla="*/ 0 h 21155"/>
                <a:gd name="T4" fmla="*/ 0 w 20037"/>
                <a:gd name="T5" fmla="*/ 0 h 21155"/>
                <a:gd name="T6" fmla="*/ 0 60000 65536"/>
                <a:gd name="T7" fmla="*/ 0 60000 65536"/>
                <a:gd name="T8" fmla="*/ 0 60000 65536"/>
                <a:gd name="T9" fmla="*/ 0 w 20037"/>
                <a:gd name="T10" fmla="*/ 0 h 21155"/>
                <a:gd name="T11" fmla="*/ 20037 w 20037"/>
                <a:gd name="T12" fmla="*/ 21155 h 21155"/>
              </a:gdLst>
              <a:ahLst/>
              <a:cxnLst>
                <a:cxn ang="T6">
                  <a:pos x="T0" y="T1"/>
                </a:cxn>
                <a:cxn ang="T7">
                  <a:pos x="T2" y="T3"/>
                </a:cxn>
                <a:cxn ang="T8">
                  <a:pos x="T4" y="T5"/>
                </a:cxn>
              </a:cxnLst>
              <a:rect l="T9" t="T10" r="T11" b="T12"/>
              <a:pathLst>
                <a:path w="20037" h="21155" fill="none" extrusionOk="0">
                  <a:moveTo>
                    <a:pt x="4363" y="0"/>
                  </a:moveTo>
                  <a:cubicBezTo>
                    <a:pt x="11450" y="1462"/>
                    <a:pt x="17334" y="6375"/>
                    <a:pt x="20036" y="13087"/>
                  </a:cubicBezTo>
                </a:path>
                <a:path w="20037" h="21155" stroke="0" extrusionOk="0">
                  <a:moveTo>
                    <a:pt x="4363" y="0"/>
                  </a:moveTo>
                  <a:cubicBezTo>
                    <a:pt x="11450" y="1462"/>
                    <a:pt x="17334" y="6375"/>
                    <a:pt x="20036" y="13087"/>
                  </a:cubicBezTo>
                  <a:lnTo>
                    <a:pt x="0" y="21155"/>
                  </a:lnTo>
                  <a:lnTo>
                    <a:pt x="4363" y="0"/>
                  </a:lnTo>
                  <a:close/>
                </a:path>
              </a:pathLst>
            </a:cu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6" name="Line 78"/>
            <p:cNvSpPr>
              <a:spLocks noChangeShapeType="1"/>
            </p:cNvSpPr>
            <p:nvPr/>
          </p:nvSpPr>
          <p:spPr bwMode="auto">
            <a:xfrm>
              <a:off x="2414" y="2888"/>
              <a:ext cx="795"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544" name="Text Box 80"/>
            <p:cNvSpPr txBox="1">
              <a:spLocks noChangeArrowheads="1"/>
            </p:cNvSpPr>
            <p:nvPr/>
          </p:nvSpPr>
          <p:spPr bwMode="auto">
            <a:xfrm>
              <a:off x="2094" y="2750"/>
              <a:ext cx="315" cy="175"/>
            </a:xfrm>
            <a:prstGeom prst="rect">
              <a:avLst/>
            </a:prstGeom>
            <a:noFill/>
            <a:ln w="9525">
              <a:noFill/>
              <a:miter lim="800000"/>
              <a:headEnd/>
              <a:tailEnd/>
            </a:ln>
          </p:spPr>
          <p:txBody>
            <a:bodyPr lIns="0" tIns="0" rIns="0" bIns="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W</a:t>
              </a:r>
              <a:r>
                <a:rPr lang="en-US" altLang="zh-CN" sz="1400" baseline="-25000">
                  <a:solidFill>
                    <a:srgbClr val="336699"/>
                  </a:solidFill>
                  <a:effectLst>
                    <a:outerShdw blurRad="38100" dist="38100" dir="2700000" algn="tl">
                      <a:srgbClr val="C0C0C0"/>
                    </a:outerShdw>
                  </a:effectLst>
                  <a:latin typeface="Times New Roman" pitchFamily="18" charset="0"/>
                </a:rPr>
                <a:t>0</a:t>
              </a:r>
              <a:r>
                <a:rPr lang="en-US" altLang="zh-CN" sz="1400">
                  <a:solidFill>
                    <a:srgbClr val="336699"/>
                  </a:solidFill>
                  <a:effectLst>
                    <a:outerShdw blurRad="38100" dist="38100" dir="2700000" algn="tl">
                      <a:srgbClr val="C0C0C0"/>
                    </a:outerShdw>
                  </a:effectLst>
                  <a:latin typeface="Times New Roman" pitchFamily="18" charset="0"/>
                </a:rPr>
                <a:t>/P</a:t>
              </a:r>
              <a:r>
                <a:rPr lang="en-US" altLang="zh-CN" sz="1400" baseline="-25000">
                  <a:solidFill>
                    <a:srgbClr val="336699"/>
                  </a:solidFill>
                  <a:effectLst>
                    <a:outerShdw blurRad="38100" dist="38100" dir="2700000" algn="tl">
                      <a:srgbClr val="C0C0C0"/>
                    </a:outerShdw>
                  </a:effectLst>
                  <a:latin typeface="Times New Roman" pitchFamily="18" charset="0"/>
                </a:rPr>
                <a:t>2</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46545" name="Text Box 81"/>
            <p:cNvSpPr txBox="1">
              <a:spLocks noChangeArrowheads="1"/>
            </p:cNvSpPr>
            <p:nvPr/>
          </p:nvSpPr>
          <p:spPr bwMode="auto">
            <a:xfrm>
              <a:off x="2092" y="3346"/>
              <a:ext cx="315" cy="175"/>
            </a:xfrm>
            <a:prstGeom prst="rect">
              <a:avLst/>
            </a:prstGeom>
            <a:noFill/>
            <a:ln w="9525">
              <a:noFill/>
              <a:miter lim="800000"/>
              <a:headEnd/>
              <a:tailEnd/>
            </a:ln>
          </p:spPr>
          <p:txBody>
            <a:bodyPr lIns="0" tIns="0" rIns="0" bIns="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W</a:t>
              </a:r>
              <a:r>
                <a:rPr lang="en-US" altLang="zh-CN" sz="1400" baseline="-25000">
                  <a:solidFill>
                    <a:srgbClr val="336699"/>
                  </a:solidFill>
                  <a:effectLst>
                    <a:outerShdw blurRad="38100" dist="38100" dir="2700000" algn="tl">
                      <a:srgbClr val="C0C0C0"/>
                    </a:outerShdw>
                  </a:effectLst>
                  <a:latin typeface="Times New Roman" pitchFamily="18" charset="0"/>
                </a:rPr>
                <a:t>0</a:t>
              </a:r>
              <a:r>
                <a:rPr lang="en-US" altLang="zh-CN" sz="1400">
                  <a:solidFill>
                    <a:srgbClr val="336699"/>
                  </a:solidFill>
                  <a:effectLst>
                    <a:outerShdw blurRad="38100" dist="38100" dir="2700000" algn="tl">
                      <a:srgbClr val="C0C0C0"/>
                    </a:outerShdw>
                  </a:effectLst>
                  <a:latin typeface="Times New Roman" pitchFamily="18" charset="0"/>
                </a:rPr>
                <a:t>/P</a:t>
              </a:r>
              <a:r>
                <a:rPr lang="en-US" altLang="zh-CN" sz="1400" baseline="-25000">
                  <a:solidFill>
                    <a:srgbClr val="336699"/>
                  </a:solidFill>
                  <a:effectLst>
                    <a:outerShdw blurRad="38100" dist="38100" dir="2700000" algn="tl">
                      <a:srgbClr val="C0C0C0"/>
                    </a:outerShdw>
                  </a:effectLst>
                  <a:latin typeface="Times New Roman" pitchFamily="18" charset="0"/>
                </a:rPr>
                <a:t>1</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2799" name="Line 82"/>
            <p:cNvSpPr>
              <a:spLocks noChangeShapeType="1"/>
            </p:cNvSpPr>
            <p:nvPr/>
          </p:nvSpPr>
          <p:spPr bwMode="auto">
            <a:xfrm>
              <a:off x="2428" y="1246"/>
              <a:ext cx="849"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547" name="Text Box 83"/>
            <p:cNvSpPr txBox="1">
              <a:spLocks noChangeArrowheads="1"/>
            </p:cNvSpPr>
            <p:nvPr/>
          </p:nvSpPr>
          <p:spPr bwMode="auto">
            <a:xfrm>
              <a:off x="2275" y="1134"/>
              <a:ext cx="134" cy="17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46552" name="Text Box 88"/>
            <p:cNvSpPr txBox="1">
              <a:spLocks noChangeArrowheads="1"/>
            </p:cNvSpPr>
            <p:nvPr/>
          </p:nvSpPr>
          <p:spPr bwMode="auto">
            <a:xfrm>
              <a:off x="3560" y="3022"/>
              <a:ext cx="162" cy="143"/>
            </a:xfrm>
            <a:prstGeom prst="rect">
              <a:avLst/>
            </a:prstGeom>
            <a:noFill/>
            <a:ln w="9525">
              <a:noFill/>
              <a:miter lim="800000"/>
              <a:headEnd/>
              <a:tailEnd/>
            </a:ln>
          </p:spPr>
          <p:txBody>
            <a:bodyPr lIns="0" tIns="0" rIns="0" bIns="0"/>
            <a:lstStyle/>
            <a:p>
              <a:pPr algn="just">
                <a:defRPr/>
              </a:pPr>
              <a:r>
                <a:rPr lang="en-US" altLang="zh-CN" sz="1400">
                  <a:solidFill>
                    <a:srgbClr val="009900"/>
                  </a:solidFill>
                  <a:effectLst>
                    <a:outerShdw blurRad="38100" dist="38100" dir="2700000" algn="tl">
                      <a:srgbClr val="C0C0C0"/>
                    </a:outerShdw>
                  </a:effectLst>
                  <a:latin typeface="Times New Roman" pitchFamily="18" charset="0"/>
                </a:rPr>
                <a:t>(A)</a:t>
              </a:r>
            </a:p>
          </p:txBody>
        </p:sp>
        <p:sp>
          <p:nvSpPr>
            <p:cNvPr id="446553" name="Text Box 89"/>
            <p:cNvSpPr txBox="1">
              <a:spLocks noChangeArrowheads="1"/>
            </p:cNvSpPr>
            <p:nvPr/>
          </p:nvSpPr>
          <p:spPr bwMode="auto">
            <a:xfrm>
              <a:off x="3515" y="1298"/>
              <a:ext cx="162" cy="143"/>
            </a:xfrm>
            <a:prstGeom prst="rect">
              <a:avLst/>
            </a:prstGeom>
            <a:noFill/>
            <a:ln w="9525">
              <a:noFill/>
              <a:miter lim="800000"/>
              <a:headEnd/>
              <a:tailEnd/>
            </a:ln>
          </p:spPr>
          <p:txBody>
            <a:bodyPr lIns="0" tIns="0" rIns="0" bIns="0"/>
            <a:lstStyle/>
            <a:p>
              <a:pPr algn="just">
                <a:defRPr/>
              </a:pPr>
              <a:r>
                <a:rPr lang="en-US" altLang="zh-CN" sz="1400">
                  <a:solidFill>
                    <a:srgbClr val="009900"/>
                  </a:solidFill>
                  <a:effectLst>
                    <a:outerShdw blurRad="38100" dist="38100" dir="2700000" algn="tl">
                      <a:srgbClr val="C0C0C0"/>
                    </a:outerShdw>
                  </a:effectLst>
                  <a:latin typeface="Times New Roman" pitchFamily="18" charset="0"/>
                </a:rPr>
                <a:t>(B)</a:t>
              </a:r>
            </a:p>
          </p:txBody>
        </p:sp>
        <p:sp>
          <p:nvSpPr>
            <p:cNvPr id="446497" name="Text Box 33"/>
            <p:cNvSpPr txBox="1">
              <a:spLocks noChangeArrowheads="1"/>
            </p:cNvSpPr>
            <p:nvPr/>
          </p:nvSpPr>
          <p:spPr bwMode="auto">
            <a:xfrm>
              <a:off x="4973" y="2916"/>
              <a:ext cx="108" cy="143"/>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B</a:t>
              </a:r>
            </a:p>
          </p:txBody>
        </p:sp>
        <p:sp>
          <p:nvSpPr>
            <p:cNvPr id="446506" name="Text Box 42"/>
            <p:cNvSpPr txBox="1">
              <a:spLocks noChangeArrowheads="1"/>
            </p:cNvSpPr>
            <p:nvPr/>
          </p:nvSpPr>
          <p:spPr bwMode="auto">
            <a:xfrm>
              <a:off x="4061" y="1980"/>
              <a:ext cx="134" cy="17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O</a:t>
              </a:r>
            </a:p>
          </p:txBody>
        </p:sp>
        <p:sp>
          <p:nvSpPr>
            <p:cNvPr id="32805" name="Line 43"/>
            <p:cNvSpPr>
              <a:spLocks noChangeShapeType="1"/>
            </p:cNvSpPr>
            <p:nvPr/>
          </p:nvSpPr>
          <p:spPr bwMode="auto">
            <a:xfrm flipV="1">
              <a:off x="4189" y="639"/>
              <a:ext cx="0" cy="143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806" name="Line 44"/>
            <p:cNvSpPr>
              <a:spLocks noChangeShapeType="1"/>
            </p:cNvSpPr>
            <p:nvPr/>
          </p:nvSpPr>
          <p:spPr bwMode="auto">
            <a:xfrm>
              <a:off x="4189" y="2075"/>
              <a:ext cx="1213" cy="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807" name="Line 45"/>
            <p:cNvSpPr>
              <a:spLocks noChangeShapeType="1"/>
            </p:cNvSpPr>
            <p:nvPr/>
          </p:nvSpPr>
          <p:spPr bwMode="auto">
            <a:xfrm>
              <a:off x="4937" y="1230"/>
              <a:ext cx="0" cy="858"/>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510" name="Text Box 46"/>
            <p:cNvSpPr txBox="1">
              <a:spLocks noChangeArrowheads="1"/>
            </p:cNvSpPr>
            <p:nvPr/>
          </p:nvSpPr>
          <p:spPr bwMode="auto">
            <a:xfrm>
              <a:off x="4075" y="572"/>
              <a:ext cx="135" cy="17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p>
          </p:txBody>
        </p:sp>
        <p:sp>
          <p:nvSpPr>
            <p:cNvPr id="446511" name="Text Box 47"/>
            <p:cNvSpPr txBox="1">
              <a:spLocks noChangeArrowheads="1"/>
            </p:cNvSpPr>
            <p:nvPr/>
          </p:nvSpPr>
          <p:spPr bwMode="auto">
            <a:xfrm>
              <a:off x="5422" y="1971"/>
              <a:ext cx="134" cy="17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p>
          </p:txBody>
        </p:sp>
        <p:sp>
          <p:nvSpPr>
            <p:cNvPr id="446512" name="Text Box 48"/>
            <p:cNvSpPr txBox="1">
              <a:spLocks noChangeArrowheads="1"/>
            </p:cNvSpPr>
            <p:nvPr/>
          </p:nvSpPr>
          <p:spPr bwMode="auto">
            <a:xfrm>
              <a:off x="4902" y="2085"/>
              <a:ext cx="186" cy="21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2811" name="Line 49"/>
            <p:cNvSpPr>
              <a:spLocks noChangeShapeType="1"/>
            </p:cNvSpPr>
            <p:nvPr/>
          </p:nvSpPr>
          <p:spPr bwMode="auto">
            <a:xfrm flipV="1">
              <a:off x="4203" y="1009"/>
              <a:ext cx="919" cy="105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2" name="Line 50"/>
            <p:cNvSpPr>
              <a:spLocks noChangeShapeType="1"/>
            </p:cNvSpPr>
            <p:nvPr/>
          </p:nvSpPr>
          <p:spPr bwMode="auto">
            <a:xfrm>
              <a:off x="4188" y="1236"/>
              <a:ext cx="728"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515" name="Text Box 51"/>
            <p:cNvSpPr txBox="1">
              <a:spLocks noChangeArrowheads="1"/>
            </p:cNvSpPr>
            <p:nvPr/>
          </p:nvSpPr>
          <p:spPr bwMode="auto">
            <a:xfrm>
              <a:off x="4014" y="1132"/>
              <a:ext cx="135" cy="17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46516" name="Text Box 52"/>
            <p:cNvSpPr txBox="1">
              <a:spLocks noChangeArrowheads="1"/>
            </p:cNvSpPr>
            <p:nvPr/>
          </p:nvSpPr>
          <p:spPr bwMode="auto">
            <a:xfrm>
              <a:off x="4060" y="3767"/>
              <a:ext cx="134" cy="17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O</a:t>
              </a:r>
            </a:p>
          </p:txBody>
        </p:sp>
        <p:sp>
          <p:nvSpPr>
            <p:cNvPr id="32815" name="Line 53"/>
            <p:cNvSpPr>
              <a:spLocks noChangeShapeType="1"/>
            </p:cNvSpPr>
            <p:nvPr/>
          </p:nvSpPr>
          <p:spPr bwMode="auto">
            <a:xfrm flipV="1">
              <a:off x="4188" y="2427"/>
              <a:ext cx="0" cy="143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816" name="Line 54"/>
            <p:cNvSpPr>
              <a:spLocks noChangeShapeType="1"/>
            </p:cNvSpPr>
            <p:nvPr/>
          </p:nvSpPr>
          <p:spPr bwMode="auto">
            <a:xfrm>
              <a:off x="4188" y="3863"/>
              <a:ext cx="1213" cy="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817" name="Line 55"/>
            <p:cNvSpPr>
              <a:spLocks noChangeShapeType="1"/>
            </p:cNvSpPr>
            <p:nvPr/>
          </p:nvSpPr>
          <p:spPr bwMode="auto">
            <a:xfrm>
              <a:off x="4944" y="2647"/>
              <a:ext cx="0" cy="1202"/>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520" name="Text Box 56"/>
            <p:cNvSpPr txBox="1">
              <a:spLocks noChangeArrowheads="1"/>
            </p:cNvSpPr>
            <p:nvPr/>
          </p:nvSpPr>
          <p:spPr bwMode="auto">
            <a:xfrm>
              <a:off x="4074" y="2360"/>
              <a:ext cx="135" cy="17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P</a:t>
              </a:r>
            </a:p>
          </p:txBody>
        </p:sp>
        <p:sp>
          <p:nvSpPr>
            <p:cNvPr id="446521" name="Text Box 57"/>
            <p:cNvSpPr txBox="1">
              <a:spLocks noChangeArrowheads="1"/>
            </p:cNvSpPr>
            <p:nvPr/>
          </p:nvSpPr>
          <p:spPr bwMode="auto">
            <a:xfrm>
              <a:off x="5421" y="3759"/>
              <a:ext cx="135" cy="17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p>
          </p:txBody>
        </p:sp>
        <p:sp>
          <p:nvSpPr>
            <p:cNvPr id="446522" name="Text Box 58"/>
            <p:cNvSpPr txBox="1">
              <a:spLocks noChangeArrowheads="1"/>
            </p:cNvSpPr>
            <p:nvPr/>
          </p:nvSpPr>
          <p:spPr bwMode="auto">
            <a:xfrm>
              <a:off x="4901" y="3874"/>
              <a:ext cx="133" cy="18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46523" name="Text Box 59"/>
            <p:cNvSpPr txBox="1">
              <a:spLocks noChangeArrowheads="1"/>
            </p:cNvSpPr>
            <p:nvPr/>
          </p:nvSpPr>
          <p:spPr bwMode="auto">
            <a:xfrm>
              <a:off x="4838" y="2478"/>
              <a:ext cx="229" cy="17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AS</a:t>
              </a:r>
            </a:p>
          </p:txBody>
        </p:sp>
        <p:sp>
          <p:nvSpPr>
            <p:cNvPr id="32822" name="Line 60"/>
            <p:cNvSpPr>
              <a:spLocks noChangeShapeType="1"/>
            </p:cNvSpPr>
            <p:nvPr/>
          </p:nvSpPr>
          <p:spPr bwMode="auto">
            <a:xfrm>
              <a:off x="4187" y="3259"/>
              <a:ext cx="741"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3" name="Line 61"/>
            <p:cNvSpPr>
              <a:spLocks noChangeShapeType="1"/>
            </p:cNvSpPr>
            <p:nvPr/>
          </p:nvSpPr>
          <p:spPr bwMode="auto">
            <a:xfrm>
              <a:off x="4187" y="3000"/>
              <a:ext cx="741"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526" name="Text Box 62"/>
            <p:cNvSpPr txBox="1">
              <a:spLocks noChangeArrowheads="1"/>
            </p:cNvSpPr>
            <p:nvPr/>
          </p:nvSpPr>
          <p:spPr bwMode="auto">
            <a:xfrm>
              <a:off x="4048" y="2896"/>
              <a:ext cx="135" cy="17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P</a:t>
              </a:r>
              <a:r>
                <a:rPr lang="en-US" altLang="zh-CN" sz="1400" baseline="-25000">
                  <a:solidFill>
                    <a:srgbClr val="336699"/>
                  </a:solidFill>
                  <a:effectLst>
                    <a:outerShdw blurRad="38100" dist="38100" dir="2700000" algn="tl">
                      <a:srgbClr val="C0C0C0"/>
                    </a:outerShdw>
                  </a:effectLst>
                  <a:latin typeface="Times New Roman" pitchFamily="18" charset="0"/>
                </a:rPr>
                <a:t>1</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46527" name="Text Box 63"/>
            <p:cNvSpPr txBox="1">
              <a:spLocks noChangeArrowheads="1"/>
            </p:cNvSpPr>
            <p:nvPr/>
          </p:nvSpPr>
          <p:spPr bwMode="auto">
            <a:xfrm>
              <a:off x="4048" y="3147"/>
              <a:ext cx="135" cy="17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P</a:t>
              </a:r>
              <a:r>
                <a:rPr lang="en-US" altLang="zh-CN" sz="1400" baseline="-25000">
                  <a:solidFill>
                    <a:srgbClr val="336699"/>
                  </a:solidFill>
                  <a:effectLst>
                    <a:outerShdw blurRad="38100" dist="38100" dir="2700000" algn="tl">
                      <a:srgbClr val="C0C0C0"/>
                    </a:outerShdw>
                  </a:effectLst>
                  <a:latin typeface="Times New Roman" pitchFamily="18" charset="0"/>
                </a:rPr>
                <a:t>0</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2826" name="Line 84"/>
            <p:cNvSpPr>
              <a:spLocks noChangeShapeType="1"/>
            </p:cNvSpPr>
            <p:nvPr/>
          </p:nvSpPr>
          <p:spPr bwMode="auto">
            <a:xfrm>
              <a:off x="4195" y="3512"/>
              <a:ext cx="742"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549" name="Text Box 85"/>
            <p:cNvSpPr txBox="1">
              <a:spLocks noChangeArrowheads="1"/>
            </p:cNvSpPr>
            <p:nvPr/>
          </p:nvSpPr>
          <p:spPr bwMode="auto">
            <a:xfrm>
              <a:off x="4041" y="3382"/>
              <a:ext cx="135" cy="17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P</a:t>
              </a:r>
              <a:r>
                <a:rPr lang="en-US" altLang="zh-CN" sz="1400" baseline="-25000">
                  <a:solidFill>
                    <a:srgbClr val="336699"/>
                  </a:solidFill>
                  <a:effectLst>
                    <a:outerShdw blurRad="38100" dist="38100" dir="2700000" algn="tl">
                      <a:srgbClr val="C0C0C0"/>
                    </a:outerShdw>
                  </a:effectLst>
                  <a:latin typeface="Times New Roman" pitchFamily="18" charset="0"/>
                </a:rPr>
                <a:t>2</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46550" name="Text Box 86"/>
            <p:cNvSpPr txBox="1">
              <a:spLocks noChangeArrowheads="1"/>
            </p:cNvSpPr>
            <p:nvPr/>
          </p:nvSpPr>
          <p:spPr bwMode="auto">
            <a:xfrm>
              <a:off x="4958" y="3196"/>
              <a:ext cx="108" cy="142"/>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A</a:t>
              </a:r>
            </a:p>
          </p:txBody>
        </p:sp>
        <p:sp>
          <p:nvSpPr>
            <p:cNvPr id="446551" name="Text Box 87"/>
            <p:cNvSpPr txBox="1">
              <a:spLocks noChangeArrowheads="1"/>
            </p:cNvSpPr>
            <p:nvPr/>
          </p:nvSpPr>
          <p:spPr bwMode="auto">
            <a:xfrm>
              <a:off x="4958" y="3449"/>
              <a:ext cx="108" cy="143"/>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C</a:t>
              </a:r>
            </a:p>
          </p:txBody>
        </p:sp>
        <p:sp>
          <p:nvSpPr>
            <p:cNvPr id="446554" name="Text Box 90"/>
            <p:cNvSpPr txBox="1">
              <a:spLocks noChangeArrowheads="1"/>
            </p:cNvSpPr>
            <p:nvPr/>
          </p:nvSpPr>
          <p:spPr bwMode="auto">
            <a:xfrm>
              <a:off x="5375" y="1162"/>
              <a:ext cx="162" cy="143"/>
            </a:xfrm>
            <a:prstGeom prst="rect">
              <a:avLst/>
            </a:prstGeom>
            <a:noFill/>
            <a:ln w="9525">
              <a:noFill/>
              <a:miter lim="800000"/>
              <a:headEnd/>
              <a:tailEnd/>
            </a:ln>
          </p:spPr>
          <p:txBody>
            <a:bodyPr lIns="0" tIns="0" rIns="0" bIns="0"/>
            <a:lstStyle/>
            <a:p>
              <a:pPr algn="just">
                <a:defRPr/>
              </a:pPr>
              <a:r>
                <a:rPr lang="en-US" altLang="zh-CN" sz="1400">
                  <a:solidFill>
                    <a:srgbClr val="009900"/>
                  </a:solidFill>
                  <a:effectLst>
                    <a:outerShdw blurRad="38100" dist="38100" dir="2700000" algn="tl">
                      <a:srgbClr val="C0C0C0"/>
                    </a:outerShdw>
                  </a:effectLst>
                  <a:latin typeface="Times New Roman" pitchFamily="18" charset="0"/>
                </a:rPr>
                <a:t>(C)</a:t>
              </a:r>
            </a:p>
          </p:txBody>
        </p:sp>
        <p:sp>
          <p:nvSpPr>
            <p:cNvPr id="446555" name="Text Box 91"/>
            <p:cNvSpPr txBox="1">
              <a:spLocks noChangeArrowheads="1"/>
            </p:cNvSpPr>
            <p:nvPr/>
          </p:nvSpPr>
          <p:spPr bwMode="auto">
            <a:xfrm>
              <a:off x="5383" y="3108"/>
              <a:ext cx="162" cy="143"/>
            </a:xfrm>
            <a:prstGeom prst="rect">
              <a:avLst/>
            </a:prstGeom>
            <a:noFill/>
            <a:ln w="9525">
              <a:noFill/>
              <a:miter lim="800000"/>
              <a:headEnd/>
              <a:tailEnd/>
            </a:ln>
          </p:spPr>
          <p:txBody>
            <a:bodyPr lIns="0" tIns="0" rIns="0" bIns="0"/>
            <a:lstStyle/>
            <a:p>
              <a:pPr algn="just">
                <a:defRPr/>
              </a:pPr>
              <a:r>
                <a:rPr lang="en-US" altLang="zh-CN" sz="1400">
                  <a:solidFill>
                    <a:srgbClr val="009900"/>
                  </a:solidFill>
                  <a:effectLst>
                    <a:outerShdw blurRad="38100" dist="38100" dir="2700000" algn="tl">
                      <a:srgbClr val="C0C0C0"/>
                    </a:outerShdw>
                  </a:effectLst>
                  <a:latin typeface="Times New Roman" pitchFamily="18" charset="0"/>
                </a:rPr>
                <a:t>(D)</a:t>
              </a:r>
            </a:p>
          </p:txBody>
        </p:sp>
        <p:graphicFrame>
          <p:nvGraphicFramePr>
            <p:cNvPr id="32832" name="Object 99"/>
            <p:cNvGraphicFramePr>
              <a:graphicFrameLocks noChangeAspect="1"/>
            </p:cNvGraphicFramePr>
            <p:nvPr/>
          </p:nvGraphicFramePr>
          <p:xfrm>
            <a:off x="2200" y="2954"/>
            <a:ext cx="195" cy="340"/>
          </p:xfrm>
          <a:graphic>
            <a:graphicData uri="http://schemas.openxmlformats.org/presentationml/2006/ole">
              <mc:AlternateContent xmlns:mc="http://schemas.openxmlformats.org/markup-compatibility/2006">
                <mc:Choice xmlns:v="urn:schemas-microsoft-com:vml" Requires="v">
                  <p:oleObj spid="_x0000_s36893" name="公式" r:id="rId3" imgW="161841" imgH="352318" progId="Equation.3">
                    <p:embed/>
                  </p:oleObj>
                </mc:Choice>
                <mc:Fallback>
                  <p:oleObj name="公式" r:id="rId3" imgW="161841" imgH="3523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 y="2954"/>
                          <a:ext cx="19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833" name="Object 101"/>
            <p:cNvGraphicFramePr>
              <a:graphicFrameLocks noChangeAspect="1"/>
            </p:cNvGraphicFramePr>
            <p:nvPr/>
          </p:nvGraphicFramePr>
          <p:xfrm>
            <a:off x="1973" y="2931"/>
            <a:ext cx="224" cy="340"/>
          </p:xfrm>
          <a:graphic>
            <a:graphicData uri="http://schemas.openxmlformats.org/presentationml/2006/ole">
              <mc:AlternateContent xmlns:mc="http://schemas.openxmlformats.org/markup-compatibility/2006">
                <mc:Choice xmlns:v="urn:schemas-microsoft-com:vml" Requires="v">
                  <p:oleObj spid="_x0000_s36894" name="公式" r:id="rId5" imgW="200143" imgH="352318" progId="Equation.3">
                    <p:embed/>
                  </p:oleObj>
                </mc:Choice>
                <mc:Fallback>
                  <p:oleObj name="公式" r:id="rId5" imgW="200143" imgH="3523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3" y="2931"/>
                          <a:ext cx="22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834" name="Object 103"/>
            <p:cNvGraphicFramePr>
              <a:graphicFrameLocks noChangeAspect="1"/>
            </p:cNvGraphicFramePr>
            <p:nvPr/>
          </p:nvGraphicFramePr>
          <p:xfrm>
            <a:off x="1742" y="2931"/>
            <a:ext cx="231" cy="340"/>
          </p:xfrm>
          <a:graphic>
            <a:graphicData uri="http://schemas.openxmlformats.org/presentationml/2006/ole">
              <mc:AlternateContent xmlns:mc="http://schemas.openxmlformats.org/markup-compatibility/2006">
                <mc:Choice xmlns:v="urn:schemas-microsoft-com:vml" Requires="v">
                  <p:oleObj spid="_x0000_s36895" name="公式" r:id="rId7" imgW="209584" imgH="352318" progId="Equation.3">
                    <p:embed/>
                  </p:oleObj>
                </mc:Choice>
                <mc:Fallback>
                  <p:oleObj name="公式" r:id="rId7" imgW="209584" imgH="35231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2" y="2931"/>
                          <a:ext cx="23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 name="页脚占位符 2"/>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1975029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6493">
                                            <p:txEl>
                                              <p:pRg st="0" end="0"/>
                                            </p:txEl>
                                          </p:spTgt>
                                        </p:tgtEl>
                                        <p:attrNameLst>
                                          <p:attrName>style.visibility</p:attrName>
                                        </p:attrNameLst>
                                      </p:cBhvr>
                                      <p:to>
                                        <p:strVal val="visible"/>
                                      </p:to>
                                    </p:set>
                                    <p:animEffect transition="in" filter="blinds(horizontal)">
                                      <p:cBhvr>
                                        <p:cTn id="7" dur="500"/>
                                        <p:tgtEl>
                                          <p:spTgt spid="44649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6493">
                                            <p:txEl>
                                              <p:pRg st="1" end="1"/>
                                            </p:txEl>
                                          </p:spTgt>
                                        </p:tgtEl>
                                        <p:attrNameLst>
                                          <p:attrName>style.visibility</p:attrName>
                                        </p:attrNameLst>
                                      </p:cBhvr>
                                      <p:to>
                                        <p:strVal val="visible"/>
                                      </p:to>
                                    </p:set>
                                    <p:animEffect transition="in" filter="blinds(horizontal)">
                                      <p:cBhvr>
                                        <p:cTn id="10" dur="500"/>
                                        <p:tgtEl>
                                          <p:spTgt spid="44649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93" grpId="0" build="allAtOnce"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CA8799D-7A5F-43FD-B037-D47FA1AC3CE8}" type="slidenum">
              <a:rPr lang="en-GB" altLang="zh-CN" sz="1200" b="0">
                <a:solidFill>
                  <a:schemeClr val="bg1"/>
                </a:solidFill>
              </a:rPr>
              <a:pPr/>
              <a:t>18</a:t>
            </a:fld>
            <a:endParaRPr lang="en-GB" altLang="zh-CN" sz="1200" b="0">
              <a:solidFill>
                <a:schemeClr val="bg1"/>
              </a:solidFill>
            </a:endParaRPr>
          </a:p>
        </p:txBody>
      </p:sp>
      <p:sp>
        <p:nvSpPr>
          <p:cNvPr id="474114" name="Rectangle 2"/>
          <p:cNvSpPr>
            <a:spLocks noChangeArrowheads="1"/>
          </p:cNvSpPr>
          <p:nvPr/>
        </p:nvSpPr>
        <p:spPr bwMode="auto">
          <a:xfrm>
            <a:off x="900113" y="1555750"/>
            <a:ext cx="7488237" cy="4321175"/>
          </a:xfrm>
          <a:prstGeom prst="rect">
            <a:avLst/>
          </a:prstGeom>
          <a:noFill/>
          <a:ln w="9525">
            <a:noFill/>
            <a:miter lim="800000"/>
            <a:headEnd/>
            <a:tailEnd/>
          </a:ln>
          <a:effectLst/>
        </p:spPr>
        <p:txBody>
          <a:bodyPr/>
          <a:lstStyle/>
          <a:p>
            <a:pPr marL="342900" indent="-342900" algn="just" eaLnBrk="1" hangingPunct="1">
              <a:spcBef>
                <a:spcPct val="50000"/>
              </a:spcBef>
              <a:buClr>
                <a:srgbClr val="990000"/>
              </a:buClr>
              <a:buFont typeface="Wingdings" pitchFamily="2" charset="2"/>
              <a:buChar char="þ"/>
              <a:defRPr/>
            </a:pPr>
            <a:r>
              <a:rPr kumimoji="1" lang="zh-CN" altLang="en-US" sz="2400" dirty="0">
                <a:effectLst>
                  <a:outerShdw blurRad="38100" dist="38100" dir="2700000" algn="tl">
                    <a:srgbClr val="C0C0C0"/>
                  </a:outerShdw>
                </a:effectLst>
                <a:latin typeface="宋体" pitchFamily="2" charset="-122"/>
              </a:rPr>
              <a:t>反映价格水平影响实际工资，进而影响劳动市场的供求关系及就业量，最终影响总产量的机理</a:t>
            </a:r>
          </a:p>
          <a:p>
            <a:pPr marL="630238" lvl="1" indent="-274638" algn="just" eaLnBrk="1" hangingPunct="1">
              <a:spcBef>
                <a:spcPct val="35000"/>
              </a:spcBef>
              <a:buClr>
                <a:srgbClr val="C00000"/>
              </a:buClr>
              <a:buFontTx/>
              <a:buChar char="–"/>
              <a:defRPr/>
            </a:pPr>
            <a:r>
              <a:rPr kumimoji="1" lang="zh-CN" altLang="en-US" sz="2400" dirty="0">
                <a:effectLst>
                  <a:outerShdw blurRad="38100" dist="38100" dir="2700000" algn="tl">
                    <a:srgbClr val="C0C0C0"/>
                  </a:outerShdw>
                </a:effectLst>
                <a:latin typeface="楷体" panose="02010609060101010101" pitchFamily="49" charset="-122"/>
                <a:ea typeface="楷体" panose="02010609060101010101" pitchFamily="49" charset="-122"/>
              </a:rPr>
              <a:t>价格水平变化影响实际工资，在名义工资不变的情况下，实际工资与价格水平成反比</a:t>
            </a:r>
          </a:p>
          <a:p>
            <a:pPr marL="630238" lvl="1" indent="-274638" algn="just" eaLnBrk="1" hangingPunct="1">
              <a:spcBef>
                <a:spcPct val="35000"/>
              </a:spcBef>
              <a:buClr>
                <a:srgbClr val="C00000"/>
              </a:buClr>
              <a:buFontTx/>
              <a:buChar char="–"/>
              <a:defRPr/>
            </a:pPr>
            <a:r>
              <a:rPr kumimoji="1" lang="zh-CN" altLang="en-US" sz="2400" dirty="0">
                <a:effectLst>
                  <a:outerShdw blurRad="38100" dist="38100" dir="2700000" algn="tl">
                    <a:srgbClr val="C0C0C0"/>
                  </a:outerShdw>
                </a:effectLst>
                <a:latin typeface="楷体" panose="02010609060101010101" pitchFamily="49" charset="-122"/>
                <a:ea typeface="楷体" panose="02010609060101010101" pitchFamily="49" charset="-122"/>
              </a:rPr>
              <a:t>实际工资变化影响劳动市场供求，劳动市场供求决定就业量</a:t>
            </a:r>
          </a:p>
          <a:p>
            <a:pPr marL="630238" lvl="1" indent="-274638" algn="just" eaLnBrk="1" hangingPunct="1">
              <a:spcBef>
                <a:spcPct val="35000"/>
              </a:spcBef>
              <a:buClr>
                <a:srgbClr val="C00000"/>
              </a:buClr>
              <a:buFontTx/>
              <a:buChar char="–"/>
              <a:defRPr/>
            </a:pPr>
            <a:r>
              <a:rPr kumimoji="1" lang="zh-CN" altLang="en-US" sz="2400" dirty="0">
                <a:effectLst>
                  <a:outerShdw blurRad="38100" dist="38100" dir="2700000" algn="tl">
                    <a:srgbClr val="C0C0C0"/>
                  </a:outerShdw>
                </a:effectLst>
                <a:latin typeface="楷体" panose="02010609060101010101" pitchFamily="49" charset="-122"/>
                <a:ea typeface="楷体" panose="02010609060101010101" pitchFamily="49" charset="-122"/>
              </a:rPr>
              <a:t>就业量的变化影响总产出（技术不变条件下）</a:t>
            </a:r>
            <a:endParaRPr kumimoji="1" lang="zh-CN" altLang="en-US" sz="2000" dirty="0">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
        <p:nvSpPr>
          <p:cNvPr id="474118" name="Comment 6">
            <a:hlinkClick r:id="rId2" action="ppaction://hlinksldjump"/>
          </p:cNvPr>
          <p:cNvSpPr>
            <a:spLocks noChangeArrowheads="1"/>
          </p:cNvSpPr>
          <p:nvPr/>
        </p:nvSpPr>
        <p:spPr bwMode="auto">
          <a:xfrm>
            <a:off x="592138" y="765175"/>
            <a:ext cx="4681537"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a:solidFill>
                  <a:srgbClr val="336699"/>
                </a:solidFill>
                <a:latin typeface="微软雅黑" panose="020B0503020204020204" pitchFamily="34" charset="-122"/>
                <a:ea typeface="微软雅黑" panose="020B0503020204020204" pitchFamily="34" charset="-122"/>
              </a:rPr>
              <a:t>4.2.2 AS</a:t>
            </a:r>
            <a:r>
              <a:rPr lang="zh-CN" altLang="en-US" sz="2800">
                <a:solidFill>
                  <a:srgbClr val="336699"/>
                </a:solidFill>
                <a:latin typeface="微软雅黑" panose="020B0503020204020204" pitchFamily="34" charset="-122"/>
                <a:ea typeface="微软雅黑" panose="020B0503020204020204" pitchFamily="34" charset="-122"/>
              </a:rPr>
              <a:t>曲线的含义</a:t>
            </a:r>
          </a:p>
        </p:txBody>
      </p:sp>
      <p:sp>
        <p:nvSpPr>
          <p:cNvPr id="2" name="页脚占位符 1"/>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3404052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4118"/>
                                        </p:tgtEl>
                                        <p:attrNameLst>
                                          <p:attrName>style.visibility</p:attrName>
                                        </p:attrNameLst>
                                      </p:cBhvr>
                                      <p:to>
                                        <p:strVal val="visible"/>
                                      </p:to>
                                    </p:set>
                                    <p:animEffect transition="in" filter="blinds(horizontal)">
                                      <p:cBhvr>
                                        <p:cTn id="7" dur="500"/>
                                        <p:tgtEl>
                                          <p:spTgt spid="4741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4114">
                                            <p:txEl>
                                              <p:pRg st="0" end="0"/>
                                            </p:txEl>
                                          </p:spTgt>
                                        </p:tgtEl>
                                        <p:attrNameLst>
                                          <p:attrName>style.visibility</p:attrName>
                                        </p:attrNameLst>
                                      </p:cBhvr>
                                      <p:to>
                                        <p:strVal val="visible"/>
                                      </p:to>
                                    </p:set>
                                    <p:animEffect transition="in" filter="blinds(horizontal)">
                                      <p:cBhvr>
                                        <p:cTn id="12" dur="500"/>
                                        <p:tgtEl>
                                          <p:spTgt spid="474114">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74114">
                                            <p:txEl>
                                              <p:pRg st="1" end="1"/>
                                            </p:txEl>
                                          </p:spTgt>
                                        </p:tgtEl>
                                        <p:attrNameLst>
                                          <p:attrName>style.visibility</p:attrName>
                                        </p:attrNameLst>
                                      </p:cBhvr>
                                      <p:to>
                                        <p:strVal val="visible"/>
                                      </p:to>
                                    </p:set>
                                    <p:animEffect transition="in" filter="blinds(horizontal)">
                                      <p:cBhvr>
                                        <p:cTn id="15" dur="500"/>
                                        <p:tgtEl>
                                          <p:spTgt spid="474114">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74114">
                                            <p:txEl>
                                              <p:pRg st="2" end="2"/>
                                            </p:txEl>
                                          </p:spTgt>
                                        </p:tgtEl>
                                        <p:attrNameLst>
                                          <p:attrName>style.visibility</p:attrName>
                                        </p:attrNameLst>
                                      </p:cBhvr>
                                      <p:to>
                                        <p:strVal val="visible"/>
                                      </p:to>
                                    </p:set>
                                    <p:animEffect transition="in" filter="blinds(horizontal)">
                                      <p:cBhvr>
                                        <p:cTn id="18" dur="500"/>
                                        <p:tgtEl>
                                          <p:spTgt spid="474114">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74114">
                                            <p:txEl>
                                              <p:pRg st="3" end="3"/>
                                            </p:txEl>
                                          </p:spTgt>
                                        </p:tgtEl>
                                        <p:attrNameLst>
                                          <p:attrName>style.visibility</p:attrName>
                                        </p:attrNameLst>
                                      </p:cBhvr>
                                      <p:to>
                                        <p:strVal val="visible"/>
                                      </p:to>
                                    </p:set>
                                    <p:animEffect transition="in" filter="blinds(horizontal)">
                                      <p:cBhvr>
                                        <p:cTn id="21" dur="500"/>
                                        <p:tgtEl>
                                          <p:spTgt spid="4741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4" grpId="0" build="p" autoUpdateAnimBg="0"/>
      <p:bldP spid="4741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821ECE6E-C0AC-4341-84FC-625CC2BE66A5}" type="slidenum">
              <a:rPr lang="en-GB" altLang="zh-CN" sz="1200" b="0">
                <a:solidFill>
                  <a:schemeClr val="bg1"/>
                </a:solidFill>
              </a:rPr>
              <a:pPr/>
              <a:t>19</a:t>
            </a:fld>
            <a:endParaRPr lang="en-GB" altLang="zh-CN" sz="1200" b="0">
              <a:solidFill>
                <a:schemeClr val="bg1"/>
              </a:solidFill>
            </a:endParaRPr>
          </a:p>
        </p:txBody>
      </p:sp>
      <p:sp>
        <p:nvSpPr>
          <p:cNvPr id="452616" name="Comment 8">
            <a:hlinkClick r:id="rId2" action="ppaction://hlinksldjump"/>
          </p:cNvPr>
          <p:cNvSpPr>
            <a:spLocks noChangeArrowheads="1"/>
          </p:cNvSpPr>
          <p:nvPr/>
        </p:nvSpPr>
        <p:spPr bwMode="auto">
          <a:xfrm>
            <a:off x="611188" y="476250"/>
            <a:ext cx="4321175"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a:solidFill>
                  <a:srgbClr val="336699"/>
                </a:solidFill>
                <a:latin typeface="微软雅黑" panose="020B0503020204020204" pitchFamily="34" charset="-122"/>
                <a:ea typeface="微软雅黑" panose="020B0503020204020204" pitchFamily="34" charset="-122"/>
              </a:rPr>
              <a:t>4.2.3 AS</a:t>
            </a:r>
            <a:r>
              <a:rPr lang="zh-CN" altLang="en-US" sz="2800">
                <a:solidFill>
                  <a:srgbClr val="336699"/>
                </a:solidFill>
                <a:latin typeface="微软雅黑" panose="020B0503020204020204" pitchFamily="34" charset="-122"/>
                <a:ea typeface="微软雅黑" panose="020B0503020204020204" pitchFamily="34" charset="-122"/>
              </a:rPr>
              <a:t>曲线的移动</a:t>
            </a:r>
            <a:r>
              <a:rPr lang="zh-CN" altLang="en-US" sz="2800">
                <a:latin typeface="微软雅黑" panose="020B0503020204020204" pitchFamily="34" charset="-122"/>
                <a:ea typeface="微软雅黑" panose="020B0503020204020204" pitchFamily="34" charset="-122"/>
              </a:rPr>
              <a:t> </a:t>
            </a:r>
          </a:p>
        </p:txBody>
      </p:sp>
      <p:sp>
        <p:nvSpPr>
          <p:cNvPr id="452617" name="Rectangle 9"/>
          <p:cNvSpPr>
            <a:spLocks noChangeArrowheads="1"/>
          </p:cNvSpPr>
          <p:nvPr/>
        </p:nvSpPr>
        <p:spPr bwMode="auto">
          <a:xfrm>
            <a:off x="708025" y="973138"/>
            <a:ext cx="4248150"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劳动市场变动与</a:t>
            </a: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AS</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曲线移动</a:t>
            </a:r>
            <a:r>
              <a:rPr lang="zh-CN" altLang="en-US" sz="2400" dirty="0">
                <a:effectLst>
                  <a:outerShdw blurRad="38100" dist="38100" dir="2700000" algn="tl">
                    <a:srgbClr val="C0C0C0"/>
                  </a:outerShdw>
                </a:effectLst>
                <a:latin typeface="微软雅黑" pitchFamily="34" charset="-122"/>
                <a:ea typeface="微软雅黑" pitchFamily="34" charset="-122"/>
              </a:rPr>
              <a:t> </a:t>
            </a:r>
          </a:p>
        </p:txBody>
      </p:sp>
      <p:grpSp>
        <p:nvGrpSpPr>
          <p:cNvPr id="34821" name="组合 2"/>
          <p:cNvGrpSpPr>
            <a:grpSpLocks/>
          </p:cNvGrpSpPr>
          <p:nvPr/>
        </p:nvGrpSpPr>
        <p:grpSpPr bwMode="auto">
          <a:xfrm>
            <a:off x="1043608" y="1628800"/>
            <a:ext cx="6948487" cy="4959350"/>
            <a:chOff x="1259632" y="1522784"/>
            <a:chExt cx="6948487" cy="4958980"/>
          </a:xfrm>
        </p:grpSpPr>
        <p:sp>
          <p:nvSpPr>
            <p:cNvPr id="452688" name="Text Box 80"/>
            <p:cNvSpPr txBox="1">
              <a:spLocks noChangeArrowheads="1"/>
            </p:cNvSpPr>
            <p:nvPr/>
          </p:nvSpPr>
          <p:spPr bwMode="auto">
            <a:xfrm>
              <a:off x="3247182" y="4711834"/>
              <a:ext cx="260350" cy="258743"/>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E</a:t>
              </a:r>
              <a:r>
                <a:rPr lang="en-US" altLang="zh-CN" sz="1600" baseline="-25000">
                  <a:solidFill>
                    <a:srgbClr val="336699"/>
                  </a:solidFill>
                  <a:effectLst>
                    <a:outerShdw blurRad="38100" dist="38100" dir="2700000" algn="tl">
                      <a:srgbClr val="C0C0C0"/>
                    </a:outerShdw>
                  </a:effectLst>
                  <a:latin typeface="Times New Roman" pitchFamily="18" charset="0"/>
                </a:rPr>
                <a:t>0</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52619" name="Text Box 11"/>
            <p:cNvSpPr txBox="1">
              <a:spLocks noChangeArrowheads="1"/>
            </p:cNvSpPr>
            <p:nvPr/>
          </p:nvSpPr>
          <p:spPr bwMode="auto">
            <a:xfrm>
              <a:off x="7027019" y="5095980"/>
              <a:ext cx="173038" cy="211121"/>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B</a:t>
              </a:r>
            </a:p>
          </p:txBody>
        </p:sp>
        <p:sp>
          <p:nvSpPr>
            <p:cNvPr id="452620" name="Text Box 12"/>
            <p:cNvSpPr txBox="1">
              <a:spLocks noChangeArrowheads="1"/>
            </p:cNvSpPr>
            <p:nvPr/>
          </p:nvSpPr>
          <p:spPr bwMode="auto">
            <a:xfrm>
              <a:off x="2242294" y="3611778"/>
              <a:ext cx="217488" cy="26033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O</a:t>
              </a:r>
            </a:p>
          </p:txBody>
        </p:sp>
        <p:sp>
          <p:nvSpPr>
            <p:cNvPr id="34825" name="Line 13"/>
            <p:cNvSpPr>
              <a:spLocks noChangeShapeType="1"/>
            </p:cNvSpPr>
            <p:nvPr/>
          </p:nvSpPr>
          <p:spPr bwMode="auto">
            <a:xfrm flipV="1">
              <a:off x="2448669" y="1622797"/>
              <a:ext cx="0" cy="2122488"/>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26" name="Line 14"/>
            <p:cNvSpPr>
              <a:spLocks noChangeShapeType="1"/>
            </p:cNvSpPr>
            <p:nvPr/>
          </p:nvSpPr>
          <p:spPr bwMode="auto">
            <a:xfrm>
              <a:off x="2448669" y="3756397"/>
              <a:ext cx="1957387"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27" name="Line 15"/>
            <p:cNvSpPr>
              <a:spLocks noChangeShapeType="1"/>
            </p:cNvSpPr>
            <p:nvPr/>
          </p:nvSpPr>
          <p:spPr bwMode="auto">
            <a:xfrm>
              <a:off x="3404344" y="2534022"/>
              <a:ext cx="0" cy="1217613"/>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24" name="Text Box 16"/>
            <p:cNvSpPr txBox="1">
              <a:spLocks noChangeArrowheads="1"/>
            </p:cNvSpPr>
            <p:nvPr/>
          </p:nvSpPr>
          <p:spPr bwMode="auto">
            <a:xfrm>
              <a:off x="2264519" y="1522784"/>
              <a:ext cx="217488" cy="26033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p>
          </p:txBody>
        </p:sp>
        <p:sp>
          <p:nvSpPr>
            <p:cNvPr id="452625" name="Text Box 17"/>
            <p:cNvSpPr txBox="1">
              <a:spLocks noChangeArrowheads="1"/>
            </p:cNvSpPr>
            <p:nvPr/>
          </p:nvSpPr>
          <p:spPr bwMode="auto">
            <a:xfrm>
              <a:off x="4498132" y="3599079"/>
              <a:ext cx="215900" cy="26033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p>
          </p:txBody>
        </p:sp>
        <p:sp>
          <p:nvSpPr>
            <p:cNvPr id="452626" name="Text Box 18"/>
            <p:cNvSpPr txBox="1">
              <a:spLocks noChangeArrowheads="1"/>
            </p:cNvSpPr>
            <p:nvPr/>
          </p:nvSpPr>
          <p:spPr bwMode="auto">
            <a:xfrm>
              <a:off x="4175869" y="2057732"/>
              <a:ext cx="828675" cy="258743"/>
            </a:xfrm>
            <a:prstGeom prst="rect">
              <a:avLst/>
            </a:prstGeom>
            <a:noFill/>
            <a:ln w="9525">
              <a:noFill/>
              <a:miter lim="800000"/>
              <a:headEnd/>
              <a:tailEnd/>
            </a:ln>
          </p:spPr>
          <p:txBody>
            <a:bodyPr lIns="18000" tIns="10800" rIns="18000" bIns="1080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Y=f(N)</a:t>
              </a:r>
            </a:p>
          </p:txBody>
        </p:sp>
        <p:sp>
          <p:nvSpPr>
            <p:cNvPr id="452627" name="Text Box 19"/>
            <p:cNvSpPr txBox="1">
              <a:spLocks noChangeArrowheads="1"/>
            </p:cNvSpPr>
            <p:nvPr/>
          </p:nvSpPr>
          <p:spPr bwMode="auto">
            <a:xfrm>
              <a:off x="3340844" y="3757817"/>
              <a:ext cx="300038" cy="319064"/>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52628" name="Text Box 20"/>
            <p:cNvSpPr txBox="1">
              <a:spLocks noChangeArrowheads="1"/>
            </p:cNvSpPr>
            <p:nvPr/>
          </p:nvSpPr>
          <p:spPr bwMode="auto">
            <a:xfrm>
              <a:off x="5418882" y="3611778"/>
              <a:ext cx="215900" cy="26033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O</a:t>
              </a:r>
            </a:p>
          </p:txBody>
        </p:sp>
        <p:sp>
          <p:nvSpPr>
            <p:cNvPr id="34833" name="Line 21"/>
            <p:cNvSpPr>
              <a:spLocks noChangeShapeType="1"/>
            </p:cNvSpPr>
            <p:nvPr/>
          </p:nvSpPr>
          <p:spPr bwMode="auto">
            <a:xfrm flipV="1">
              <a:off x="5625257" y="1622797"/>
              <a:ext cx="0" cy="2122488"/>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34" name="Line 22"/>
            <p:cNvSpPr>
              <a:spLocks noChangeShapeType="1"/>
            </p:cNvSpPr>
            <p:nvPr/>
          </p:nvSpPr>
          <p:spPr bwMode="auto">
            <a:xfrm>
              <a:off x="5625257" y="3754809"/>
              <a:ext cx="1957387"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35" name="Line 23"/>
            <p:cNvSpPr>
              <a:spLocks noChangeShapeType="1"/>
            </p:cNvSpPr>
            <p:nvPr/>
          </p:nvSpPr>
          <p:spPr bwMode="auto">
            <a:xfrm>
              <a:off x="6728569" y="2573709"/>
              <a:ext cx="0" cy="1179513"/>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32" name="Text Box 24"/>
            <p:cNvSpPr txBox="1">
              <a:spLocks noChangeArrowheads="1"/>
            </p:cNvSpPr>
            <p:nvPr/>
          </p:nvSpPr>
          <p:spPr bwMode="auto">
            <a:xfrm>
              <a:off x="5441107" y="1522784"/>
              <a:ext cx="217487" cy="26033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p>
          </p:txBody>
        </p:sp>
        <p:sp>
          <p:nvSpPr>
            <p:cNvPr id="452633" name="Text Box 25"/>
            <p:cNvSpPr txBox="1">
              <a:spLocks noChangeArrowheads="1"/>
            </p:cNvSpPr>
            <p:nvPr/>
          </p:nvSpPr>
          <p:spPr bwMode="auto">
            <a:xfrm>
              <a:off x="7614394" y="3599079"/>
              <a:ext cx="217488" cy="26033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p>
          </p:txBody>
        </p:sp>
        <p:sp>
          <p:nvSpPr>
            <p:cNvPr id="452634" name="Text Box 26"/>
            <p:cNvSpPr txBox="1">
              <a:spLocks noChangeArrowheads="1"/>
            </p:cNvSpPr>
            <p:nvPr/>
          </p:nvSpPr>
          <p:spPr bwMode="auto">
            <a:xfrm>
              <a:off x="6592044" y="3770516"/>
              <a:ext cx="255588" cy="273030"/>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34839" name="Line 27"/>
            <p:cNvSpPr>
              <a:spLocks noChangeShapeType="1"/>
            </p:cNvSpPr>
            <p:nvPr/>
          </p:nvSpPr>
          <p:spPr bwMode="auto">
            <a:xfrm flipV="1">
              <a:off x="5647482" y="2172072"/>
              <a:ext cx="1484312" cy="1557338"/>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0" name="Line 28"/>
            <p:cNvSpPr>
              <a:spLocks noChangeShapeType="1"/>
            </p:cNvSpPr>
            <p:nvPr/>
          </p:nvSpPr>
          <p:spPr bwMode="auto">
            <a:xfrm>
              <a:off x="5623669" y="2570534"/>
              <a:ext cx="1130300"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37" name="Text Box 29"/>
            <p:cNvSpPr txBox="1">
              <a:spLocks noChangeArrowheads="1"/>
            </p:cNvSpPr>
            <p:nvPr/>
          </p:nvSpPr>
          <p:spPr bwMode="auto">
            <a:xfrm>
              <a:off x="5356969" y="2478388"/>
              <a:ext cx="323850" cy="26033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52638" name="Text Box 30"/>
            <p:cNvSpPr txBox="1">
              <a:spLocks noChangeArrowheads="1"/>
            </p:cNvSpPr>
            <p:nvPr/>
          </p:nvSpPr>
          <p:spPr bwMode="auto">
            <a:xfrm>
              <a:off x="5417294" y="6011899"/>
              <a:ext cx="215900" cy="258744"/>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O</a:t>
              </a:r>
            </a:p>
          </p:txBody>
        </p:sp>
        <p:sp>
          <p:nvSpPr>
            <p:cNvPr id="34843" name="Line 31"/>
            <p:cNvSpPr>
              <a:spLocks noChangeShapeType="1"/>
            </p:cNvSpPr>
            <p:nvPr/>
          </p:nvSpPr>
          <p:spPr bwMode="auto">
            <a:xfrm flipV="1">
              <a:off x="5623669" y="4021138"/>
              <a:ext cx="0" cy="2124075"/>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44" name="Line 32"/>
            <p:cNvSpPr>
              <a:spLocks noChangeShapeType="1"/>
            </p:cNvSpPr>
            <p:nvPr/>
          </p:nvSpPr>
          <p:spPr bwMode="auto">
            <a:xfrm>
              <a:off x="5623669" y="6153151"/>
              <a:ext cx="1957387"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45" name="Line 33"/>
            <p:cNvSpPr>
              <a:spLocks noChangeShapeType="1"/>
            </p:cNvSpPr>
            <p:nvPr/>
          </p:nvSpPr>
          <p:spPr bwMode="auto">
            <a:xfrm>
              <a:off x="6752382" y="4348163"/>
              <a:ext cx="0" cy="178435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42" name="Text Box 34"/>
            <p:cNvSpPr txBox="1">
              <a:spLocks noChangeArrowheads="1"/>
            </p:cNvSpPr>
            <p:nvPr/>
          </p:nvSpPr>
          <p:spPr bwMode="auto">
            <a:xfrm>
              <a:off x="5382369" y="3965765"/>
              <a:ext cx="217488" cy="25874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P</a:t>
              </a:r>
            </a:p>
          </p:txBody>
        </p:sp>
        <p:sp>
          <p:nvSpPr>
            <p:cNvPr id="452643" name="Text Box 35"/>
            <p:cNvSpPr txBox="1">
              <a:spLocks noChangeArrowheads="1"/>
            </p:cNvSpPr>
            <p:nvPr/>
          </p:nvSpPr>
          <p:spPr bwMode="auto">
            <a:xfrm>
              <a:off x="7612807" y="5999200"/>
              <a:ext cx="217487" cy="258744"/>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p>
          </p:txBody>
        </p:sp>
        <p:sp>
          <p:nvSpPr>
            <p:cNvPr id="452644" name="Text Box 36"/>
            <p:cNvSpPr txBox="1">
              <a:spLocks noChangeArrowheads="1"/>
            </p:cNvSpPr>
            <p:nvPr/>
          </p:nvSpPr>
          <p:spPr bwMode="auto">
            <a:xfrm>
              <a:off x="6647607" y="6172225"/>
              <a:ext cx="252412" cy="273030"/>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52645" name="Text Box 37"/>
            <p:cNvSpPr txBox="1">
              <a:spLocks noChangeArrowheads="1"/>
            </p:cNvSpPr>
            <p:nvPr/>
          </p:nvSpPr>
          <p:spPr bwMode="auto">
            <a:xfrm>
              <a:off x="6517432" y="4149901"/>
              <a:ext cx="406400" cy="258743"/>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AS</a:t>
              </a:r>
            </a:p>
          </p:txBody>
        </p:sp>
        <p:sp>
          <p:nvSpPr>
            <p:cNvPr id="34850" name="Line 38"/>
            <p:cNvSpPr>
              <a:spLocks noChangeShapeType="1"/>
            </p:cNvSpPr>
            <p:nvPr/>
          </p:nvSpPr>
          <p:spPr bwMode="auto">
            <a:xfrm>
              <a:off x="5622082" y="5257801"/>
              <a:ext cx="1327150"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47" name="Text Box 39"/>
            <p:cNvSpPr txBox="1">
              <a:spLocks noChangeArrowheads="1"/>
            </p:cNvSpPr>
            <p:nvPr/>
          </p:nvSpPr>
          <p:spPr bwMode="auto">
            <a:xfrm>
              <a:off x="5383957" y="5089631"/>
              <a:ext cx="287337" cy="26033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P</a:t>
              </a:r>
              <a:r>
                <a:rPr lang="en-US" altLang="zh-CN" sz="1600" baseline="-25000">
                  <a:solidFill>
                    <a:srgbClr val="336699"/>
                  </a:solidFill>
                  <a:effectLst>
                    <a:outerShdw blurRad="38100" dist="38100" dir="2700000" algn="tl">
                      <a:srgbClr val="C0C0C0"/>
                    </a:outerShdw>
                  </a:effectLst>
                  <a:latin typeface="Times New Roman" pitchFamily="18" charset="0"/>
                </a:rPr>
                <a:t>0</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52648" name="Text Box 40"/>
            <p:cNvSpPr txBox="1">
              <a:spLocks noChangeArrowheads="1"/>
            </p:cNvSpPr>
            <p:nvPr/>
          </p:nvSpPr>
          <p:spPr bwMode="auto">
            <a:xfrm>
              <a:off x="2242294" y="6021423"/>
              <a:ext cx="217488" cy="26033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O</a:t>
              </a:r>
            </a:p>
          </p:txBody>
        </p:sp>
        <p:sp>
          <p:nvSpPr>
            <p:cNvPr id="34853" name="Line 41"/>
            <p:cNvSpPr>
              <a:spLocks noChangeShapeType="1"/>
            </p:cNvSpPr>
            <p:nvPr/>
          </p:nvSpPr>
          <p:spPr bwMode="auto">
            <a:xfrm flipV="1">
              <a:off x="2448669" y="4032251"/>
              <a:ext cx="0" cy="2122488"/>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54" name="Line 42"/>
            <p:cNvSpPr>
              <a:spLocks noChangeShapeType="1"/>
            </p:cNvSpPr>
            <p:nvPr/>
          </p:nvSpPr>
          <p:spPr bwMode="auto">
            <a:xfrm>
              <a:off x="2448669" y="6164263"/>
              <a:ext cx="1957387"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55" name="Line 43"/>
            <p:cNvSpPr>
              <a:spLocks noChangeShapeType="1"/>
            </p:cNvSpPr>
            <p:nvPr/>
          </p:nvSpPr>
          <p:spPr bwMode="auto">
            <a:xfrm>
              <a:off x="3404344" y="4383088"/>
              <a:ext cx="0" cy="178435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52" name="Text Box 44"/>
            <p:cNvSpPr txBox="1">
              <a:spLocks noChangeArrowheads="1"/>
            </p:cNvSpPr>
            <p:nvPr/>
          </p:nvSpPr>
          <p:spPr bwMode="auto">
            <a:xfrm>
              <a:off x="1993057" y="3976876"/>
              <a:ext cx="493712" cy="26033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W/P</a:t>
              </a:r>
            </a:p>
          </p:txBody>
        </p:sp>
        <p:sp>
          <p:nvSpPr>
            <p:cNvPr id="452653" name="Text Box 45"/>
            <p:cNvSpPr txBox="1">
              <a:spLocks noChangeArrowheads="1"/>
            </p:cNvSpPr>
            <p:nvPr/>
          </p:nvSpPr>
          <p:spPr bwMode="auto">
            <a:xfrm>
              <a:off x="4437807" y="6008724"/>
              <a:ext cx="217487" cy="26033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p>
          </p:txBody>
        </p:sp>
        <p:sp>
          <p:nvSpPr>
            <p:cNvPr id="452654" name="Text Box 46"/>
            <p:cNvSpPr txBox="1">
              <a:spLocks noChangeArrowheads="1"/>
            </p:cNvSpPr>
            <p:nvPr/>
          </p:nvSpPr>
          <p:spPr bwMode="auto">
            <a:xfrm>
              <a:off x="3290044" y="6162701"/>
              <a:ext cx="298450" cy="319063"/>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34859" name="Line 47"/>
            <p:cNvSpPr>
              <a:spLocks noChangeShapeType="1"/>
            </p:cNvSpPr>
            <p:nvPr/>
          </p:nvSpPr>
          <p:spPr bwMode="auto">
            <a:xfrm flipV="1">
              <a:off x="2645519" y="4383088"/>
              <a:ext cx="1449387" cy="142875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0" name="Line 48"/>
            <p:cNvSpPr>
              <a:spLocks noChangeShapeType="1"/>
            </p:cNvSpPr>
            <p:nvPr/>
          </p:nvSpPr>
          <p:spPr bwMode="auto">
            <a:xfrm>
              <a:off x="2724894" y="4383088"/>
              <a:ext cx="1239837" cy="1298575"/>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1" name="Line 49"/>
            <p:cNvSpPr>
              <a:spLocks noChangeShapeType="1"/>
            </p:cNvSpPr>
            <p:nvPr/>
          </p:nvSpPr>
          <p:spPr bwMode="auto">
            <a:xfrm>
              <a:off x="2447082" y="5070476"/>
              <a:ext cx="935037"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58" name="Text Box 50"/>
            <p:cNvSpPr txBox="1">
              <a:spLocks noChangeArrowheads="1"/>
            </p:cNvSpPr>
            <p:nvPr/>
          </p:nvSpPr>
          <p:spPr bwMode="auto">
            <a:xfrm>
              <a:off x="4175869" y="4254668"/>
              <a:ext cx="260350" cy="258743"/>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r>
                <a:rPr lang="en-US" altLang="zh-CN" sz="1600" baseline="-25000">
                  <a:solidFill>
                    <a:srgbClr val="336699"/>
                  </a:solidFill>
                  <a:effectLst>
                    <a:outerShdw blurRad="38100" dist="38100" dir="2700000" algn="tl">
                      <a:srgbClr val="C0C0C0"/>
                    </a:outerShdw>
                  </a:effectLst>
                  <a:latin typeface="Times New Roman" pitchFamily="18" charset="0"/>
                </a:rPr>
                <a:t>S</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52659" name="Text Box 51"/>
            <p:cNvSpPr txBox="1">
              <a:spLocks noChangeArrowheads="1"/>
            </p:cNvSpPr>
            <p:nvPr/>
          </p:nvSpPr>
          <p:spPr bwMode="auto">
            <a:xfrm>
              <a:off x="3991719" y="5681724"/>
              <a:ext cx="287338" cy="26033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r>
                <a:rPr lang="en-US" altLang="zh-CN" sz="1600" baseline="-25000">
                  <a:solidFill>
                    <a:srgbClr val="336699"/>
                  </a:solidFill>
                  <a:effectLst>
                    <a:outerShdw blurRad="38100" dist="38100" dir="2700000" algn="tl">
                      <a:srgbClr val="C0C0C0"/>
                    </a:outerShdw>
                  </a:effectLst>
                  <a:latin typeface="Times New Roman" pitchFamily="18" charset="0"/>
                </a:rPr>
                <a:t>d</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34864" name="Arc 52"/>
            <p:cNvSpPr>
              <a:spLocks/>
            </p:cNvSpPr>
            <p:nvPr/>
          </p:nvSpPr>
          <p:spPr bwMode="auto">
            <a:xfrm flipH="1">
              <a:off x="2426444" y="1917701"/>
              <a:ext cx="2166937" cy="2482850"/>
            </a:xfrm>
            <a:custGeom>
              <a:avLst/>
              <a:gdLst>
                <a:gd name="T0" fmla="*/ 0 w 20037"/>
                <a:gd name="T1" fmla="*/ 0 h 21155"/>
                <a:gd name="T2" fmla="*/ 0 w 20037"/>
                <a:gd name="T3" fmla="*/ 0 h 21155"/>
                <a:gd name="T4" fmla="*/ 0 w 20037"/>
                <a:gd name="T5" fmla="*/ 0 h 21155"/>
                <a:gd name="T6" fmla="*/ 0 60000 65536"/>
                <a:gd name="T7" fmla="*/ 0 60000 65536"/>
                <a:gd name="T8" fmla="*/ 0 60000 65536"/>
                <a:gd name="T9" fmla="*/ 0 w 20037"/>
                <a:gd name="T10" fmla="*/ 0 h 21155"/>
                <a:gd name="T11" fmla="*/ 20037 w 20037"/>
                <a:gd name="T12" fmla="*/ 21155 h 21155"/>
              </a:gdLst>
              <a:ahLst/>
              <a:cxnLst>
                <a:cxn ang="T6">
                  <a:pos x="T0" y="T1"/>
                </a:cxn>
                <a:cxn ang="T7">
                  <a:pos x="T2" y="T3"/>
                </a:cxn>
                <a:cxn ang="T8">
                  <a:pos x="T4" y="T5"/>
                </a:cxn>
              </a:cxnLst>
              <a:rect l="T9" t="T10" r="T11" b="T12"/>
              <a:pathLst>
                <a:path w="20037" h="21155" fill="none" extrusionOk="0">
                  <a:moveTo>
                    <a:pt x="4363" y="0"/>
                  </a:moveTo>
                  <a:cubicBezTo>
                    <a:pt x="11450" y="1462"/>
                    <a:pt x="17334" y="6375"/>
                    <a:pt x="20036" y="13087"/>
                  </a:cubicBezTo>
                </a:path>
                <a:path w="20037" h="21155" stroke="0" extrusionOk="0">
                  <a:moveTo>
                    <a:pt x="4363" y="0"/>
                  </a:moveTo>
                  <a:cubicBezTo>
                    <a:pt x="11450" y="1462"/>
                    <a:pt x="17334" y="6375"/>
                    <a:pt x="20036" y="13087"/>
                  </a:cubicBezTo>
                  <a:lnTo>
                    <a:pt x="0" y="21155"/>
                  </a:lnTo>
                  <a:lnTo>
                    <a:pt x="4363" y="0"/>
                  </a:lnTo>
                  <a:close/>
                </a:path>
              </a:pathLst>
            </a:cu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65" name="Line 53"/>
            <p:cNvSpPr>
              <a:spLocks noChangeShapeType="1"/>
            </p:cNvSpPr>
            <p:nvPr/>
          </p:nvSpPr>
          <p:spPr bwMode="auto">
            <a:xfrm>
              <a:off x="2437557" y="4805363"/>
              <a:ext cx="1255712"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62" name="Text Box 54"/>
            <p:cNvSpPr txBox="1">
              <a:spLocks noChangeArrowheads="1"/>
            </p:cNvSpPr>
            <p:nvPr/>
          </p:nvSpPr>
          <p:spPr bwMode="auto">
            <a:xfrm>
              <a:off x="1886694" y="4903907"/>
              <a:ext cx="542925" cy="258744"/>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W</a:t>
              </a:r>
              <a:r>
                <a:rPr lang="en-US" altLang="zh-CN" sz="1600" baseline="-25000">
                  <a:solidFill>
                    <a:srgbClr val="336699"/>
                  </a:solidFill>
                  <a:effectLst>
                    <a:outerShdw blurRad="38100" dist="38100" dir="2700000" algn="tl">
                      <a:srgbClr val="C0C0C0"/>
                    </a:outerShdw>
                  </a:effectLst>
                  <a:latin typeface="Times New Roman" pitchFamily="18" charset="0"/>
                </a:rPr>
                <a:t>0</a:t>
              </a:r>
              <a:r>
                <a:rPr lang="en-US" altLang="zh-CN" sz="1600">
                  <a:solidFill>
                    <a:srgbClr val="336699"/>
                  </a:solidFill>
                  <a:effectLst>
                    <a:outerShdw blurRad="38100" dist="38100" dir="2700000" algn="tl">
                      <a:srgbClr val="C0C0C0"/>
                    </a:outerShdw>
                  </a:effectLst>
                  <a:latin typeface="Times New Roman" pitchFamily="18" charset="0"/>
                </a:rPr>
                <a:t>/P</a:t>
              </a:r>
              <a:r>
                <a:rPr lang="en-US" altLang="zh-CN" sz="1600" baseline="-25000">
                  <a:solidFill>
                    <a:srgbClr val="336699"/>
                  </a:solidFill>
                  <a:effectLst>
                    <a:outerShdw blurRad="38100" dist="38100" dir="2700000" algn="tl">
                      <a:srgbClr val="C0C0C0"/>
                    </a:outerShdw>
                  </a:effectLst>
                  <a:latin typeface="Times New Roman" pitchFamily="18" charset="0"/>
                </a:rPr>
                <a:t>0</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52663" name="Text Box 55"/>
            <p:cNvSpPr txBox="1">
              <a:spLocks noChangeArrowheads="1"/>
            </p:cNvSpPr>
            <p:nvPr/>
          </p:nvSpPr>
          <p:spPr bwMode="auto">
            <a:xfrm>
              <a:off x="1886694" y="4630877"/>
              <a:ext cx="542925" cy="260331"/>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W</a:t>
              </a:r>
              <a:r>
                <a:rPr lang="en-US" altLang="zh-CN" sz="1600" baseline="-25000">
                  <a:solidFill>
                    <a:srgbClr val="336699"/>
                  </a:solidFill>
                  <a:effectLst>
                    <a:outerShdw blurRad="38100" dist="38100" dir="2700000" algn="tl">
                      <a:srgbClr val="C0C0C0"/>
                    </a:outerShdw>
                  </a:effectLst>
                  <a:latin typeface="Times New Roman" pitchFamily="18" charset="0"/>
                </a:rPr>
                <a:t>1</a:t>
              </a:r>
              <a:r>
                <a:rPr lang="en-US" altLang="zh-CN" sz="1600">
                  <a:solidFill>
                    <a:srgbClr val="336699"/>
                  </a:solidFill>
                  <a:effectLst>
                    <a:outerShdw blurRad="38100" dist="38100" dir="2700000" algn="tl">
                      <a:srgbClr val="C0C0C0"/>
                    </a:outerShdw>
                  </a:effectLst>
                  <a:latin typeface="Times New Roman" pitchFamily="18" charset="0"/>
                </a:rPr>
                <a:t>/P</a:t>
              </a:r>
              <a:r>
                <a:rPr lang="en-US" altLang="zh-CN" sz="1600" baseline="-25000">
                  <a:solidFill>
                    <a:srgbClr val="336699"/>
                  </a:solidFill>
                  <a:effectLst>
                    <a:outerShdw blurRad="38100" dist="38100" dir="2700000" algn="tl">
                      <a:srgbClr val="C0C0C0"/>
                    </a:outerShdw>
                  </a:effectLst>
                  <a:latin typeface="Times New Roman" pitchFamily="18" charset="0"/>
                </a:rPr>
                <a:t>0</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34868" name="Line 56"/>
            <p:cNvSpPr>
              <a:spLocks noChangeShapeType="1"/>
            </p:cNvSpPr>
            <p:nvPr/>
          </p:nvSpPr>
          <p:spPr bwMode="auto">
            <a:xfrm>
              <a:off x="2461369" y="2548309"/>
              <a:ext cx="1455737"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65" name="Text Box 57"/>
            <p:cNvSpPr txBox="1">
              <a:spLocks noChangeArrowheads="1"/>
            </p:cNvSpPr>
            <p:nvPr/>
          </p:nvSpPr>
          <p:spPr bwMode="auto">
            <a:xfrm>
              <a:off x="2161332" y="2406956"/>
              <a:ext cx="323850" cy="258743"/>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52666" name="Text Box 58"/>
            <p:cNvSpPr txBox="1">
              <a:spLocks noChangeArrowheads="1"/>
            </p:cNvSpPr>
            <p:nvPr/>
          </p:nvSpPr>
          <p:spPr bwMode="auto">
            <a:xfrm>
              <a:off x="6542832" y="5032485"/>
              <a:ext cx="174625" cy="212709"/>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A</a:t>
              </a:r>
            </a:p>
          </p:txBody>
        </p:sp>
        <p:sp>
          <p:nvSpPr>
            <p:cNvPr id="452667" name="Text Box 59"/>
            <p:cNvSpPr txBox="1">
              <a:spLocks noChangeArrowheads="1"/>
            </p:cNvSpPr>
            <p:nvPr/>
          </p:nvSpPr>
          <p:spPr bwMode="auto">
            <a:xfrm>
              <a:off x="1259632" y="4797553"/>
              <a:ext cx="295275" cy="211121"/>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(A)</a:t>
              </a:r>
            </a:p>
          </p:txBody>
        </p:sp>
        <p:sp>
          <p:nvSpPr>
            <p:cNvPr id="452668" name="Text Box 60"/>
            <p:cNvSpPr txBox="1">
              <a:spLocks noChangeArrowheads="1"/>
            </p:cNvSpPr>
            <p:nvPr/>
          </p:nvSpPr>
          <p:spPr bwMode="auto">
            <a:xfrm>
              <a:off x="1404094" y="2302189"/>
              <a:ext cx="331788" cy="211121"/>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(B)</a:t>
              </a:r>
            </a:p>
          </p:txBody>
        </p:sp>
        <p:sp>
          <p:nvSpPr>
            <p:cNvPr id="452669" name="Text Box 61"/>
            <p:cNvSpPr txBox="1">
              <a:spLocks noChangeArrowheads="1"/>
            </p:cNvSpPr>
            <p:nvPr/>
          </p:nvSpPr>
          <p:spPr bwMode="auto">
            <a:xfrm>
              <a:off x="7912844" y="2172024"/>
              <a:ext cx="295275" cy="211121"/>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(C)</a:t>
              </a:r>
            </a:p>
          </p:txBody>
        </p:sp>
        <p:sp>
          <p:nvSpPr>
            <p:cNvPr id="452670" name="Text Box 62"/>
            <p:cNvSpPr txBox="1">
              <a:spLocks noChangeArrowheads="1"/>
            </p:cNvSpPr>
            <p:nvPr/>
          </p:nvSpPr>
          <p:spPr bwMode="auto">
            <a:xfrm>
              <a:off x="7831882" y="5032485"/>
              <a:ext cx="295275" cy="212709"/>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(D)</a:t>
              </a:r>
            </a:p>
          </p:txBody>
        </p:sp>
        <p:sp>
          <p:nvSpPr>
            <p:cNvPr id="34875" name="Line 63"/>
            <p:cNvSpPr>
              <a:spLocks noChangeShapeType="1"/>
            </p:cNvSpPr>
            <p:nvPr/>
          </p:nvSpPr>
          <p:spPr bwMode="auto">
            <a:xfrm>
              <a:off x="2997944" y="4124326"/>
              <a:ext cx="1281112" cy="1317625"/>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72" name="Text Box 64"/>
            <p:cNvSpPr txBox="1">
              <a:spLocks noChangeArrowheads="1"/>
            </p:cNvSpPr>
            <p:nvPr/>
          </p:nvSpPr>
          <p:spPr bwMode="auto">
            <a:xfrm>
              <a:off x="4286994" y="5424568"/>
              <a:ext cx="392113" cy="26033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r>
                <a:rPr lang="en-US" altLang="zh-CN" sz="1600" baseline="-25000">
                  <a:solidFill>
                    <a:srgbClr val="336699"/>
                  </a:solidFill>
                  <a:effectLst>
                    <a:outerShdw blurRad="38100" dist="38100" dir="2700000" algn="tl">
                      <a:srgbClr val="C0C0C0"/>
                    </a:outerShdw>
                  </a:effectLst>
                  <a:latin typeface="Times New Roman" pitchFamily="18" charset="0"/>
                </a:rPr>
                <a:t>d</a:t>
              </a:r>
              <a:r>
                <a:rPr lang="en-US" altLang="zh-CN" sz="1600">
                  <a:solidFill>
                    <a:srgbClr val="336699"/>
                  </a:solidFill>
                  <a:effectLst>
                    <a:outerShdw blurRad="38100" dist="38100" dir="2700000" algn="tl">
                      <a:srgbClr val="C0C0C0"/>
                    </a:outerShdw>
                  </a:effectLst>
                  <a:latin typeface="Times New Roman" pitchFamily="18" charset="0"/>
                </a:rPr>
                <a:t>’</a:t>
              </a:r>
            </a:p>
          </p:txBody>
        </p:sp>
        <p:sp>
          <p:nvSpPr>
            <p:cNvPr id="34877" name="Line 65"/>
            <p:cNvSpPr>
              <a:spLocks noChangeShapeType="1"/>
            </p:cNvSpPr>
            <p:nvPr/>
          </p:nvSpPr>
          <p:spPr bwMode="auto">
            <a:xfrm>
              <a:off x="3669457" y="4383088"/>
              <a:ext cx="0" cy="178435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74" name="Text Box 66"/>
            <p:cNvSpPr txBox="1">
              <a:spLocks noChangeArrowheads="1"/>
            </p:cNvSpPr>
            <p:nvPr/>
          </p:nvSpPr>
          <p:spPr bwMode="auto">
            <a:xfrm>
              <a:off x="3553569" y="6164288"/>
              <a:ext cx="344488" cy="274618"/>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r>
                <a:rPr lang="en-US" altLang="zh-CN" sz="1600" baseline="-25000">
                  <a:solidFill>
                    <a:srgbClr val="336699"/>
                  </a:solidFill>
                  <a:effectLst>
                    <a:outerShdw blurRad="38100" dist="38100" dir="2700000" algn="tl">
                      <a:srgbClr val="C0C0C0"/>
                    </a:outerShdw>
                  </a:effectLst>
                  <a:latin typeface="Times New Roman" pitchFamily="18" charset="0"/>
                </a:rPr>
                <a:t>f</a:t>
              </a:r>
              <a:r>
                <a:rPr lang="en-US" altLang="zh-CN" sz="1600">
                  <a:solidFill>
                    <a:srgbClr val="336699"/>
                  </a:solidFill>
                  <a:effectLst>
                    <a:outerShdw blurRad="38100" dist="38100" dir="2700000" algn="tl">
                      <a:srgbClr val="C0C0C0"/>
                    </a:outerShdw>
                  </a:effectLst>
                  <a:latin typeface="Times New Roman" pitchFamily="18" charset="0"/>
                </a:rPr>
                <a:t>’</a:t>
              </a:r>
            </a:p>
          </p:txBody>
        </p:sp>
        <p:sp>
          <p:nvSpPr>
            <p:cNvPr id="34879" name="Line 67"/>
            <p:cNvSpPr>
              <a:spLocks noChangeShapeType="1"/>
            </p:cNvSpPr>
            <p:nvPr/>
          </p:nvSpPr>
          <p:spPr bwMode="auto">
            <a:xfrm>
              <a:off x="3666282" y="2376859"/>
              <a:ext cx="0" cy="135890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0" name="Line 68"/>
            <p:cNvSpPr>
              <a:spLocks noChangeShapeType="1"/>
            </p:cNvSpPr>
            <p:nvPr/>
          </p:nvSpPr>
          <p:spPr bwMode="auto">
            <a:xfrm>
              <a:off x="2445494" y="2351459"/>
              <a:ext cx="1457325"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77" name="Text Box 69"/>
            <p:cNvSpPr txBox="1">
              <a:spLocks noChangeArrowheads="1"/>
            </p:cNvSpPr>
            <p:nvPr/>
          </p:nvSpPr>
          <p:spPr bwMode="auto">
            <a:xfrm>
              <a:off x="3609132" y="3765755"/>
              <a:ext cx="342900" cy="274617"/>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r>
                <a:rPr lang="en-US" altLang="zh-CN" sz="1600" baseline="-25000">
                  <a:solidFill>
                    <a:srgbClr val="336699"/>
                  </a:solidFill>
                  <a:effectLst>
                    <a:outerShdw blurRad="38100" dist="38100" dir="2700000" algn="tl">
                      <a:srgbClr val="C0C0C0"/>
                    </a:outerShdw>
                  </a:effectLst>
                  <a:latin typeface="Times New Roman" pitchFamily="18" charset="0"/>
                </a:rPr>
                <a:t>f</a:t>
              </a:r>
              <a:r>
                <a:rPr lang="en-US" altLang="zh-CN" sz="1600">
                  <a:solidFill>
                    <a:srgbClr val="336699"/>
                  </a:solidFill>
                  <a:effectLst>
                    <a:outerShdw blurRad="38100" dist="38100" dir="2700000" algn="tl">
                      <a:srgbClr val="C0C0C0"/>
                    </a:outerShdw>
                  </a:effectLst>
                  <a:latin typeface="Times New Roman" pitchFamily="18" charset="0"/>
                </a:rPr>
                <a:t>’</a:t>
              </a:r>
            </a:p>
          </p:txBody>
        </p:sp>
        <p:sp>
          <p:nvSpPr>
            <p:cNvPr id="452678" name="Text Box 70"/>
            <p:cNvSpPr txBox="1">
              <a:spLocks noChangeArrowheads="1"/>
            </p:cNvSpPr>
            <p:nvPr/>
          </p:nvSpPr>
          <p:spPr bwMode="auto">
            <a:xfrm>
              <a:off x="2132757" y="2172024"/>
              <a:ext cx="377825" cy="258743"/>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r>
                <a:rPr lang="en-US" altLang="zh-CN" sz="1600">
                  <a:solidFill>
                    <a:srgbClr val="336699"/>
                  </a:solidFill>
                  <a:effectLst>
                    <a:outerShdw blurRad="38100" dist="38100" dir="2700000" algn="tl">
                      <a:srgbClr val="C0C0C0"/>
                    </a:outerShdw>
                  </a:effectLst>
                  <a:latin typeface="Times New Roman" pitchFamily="18" charset="0"/>
                </a:rPr>
                <a:t>’</a:t>
              </a:r>
            </a:p>
          </p:txBody>
        </p:sp>
        <p:sp>
          <p:nvSpPr>
            <p:cNvPr id="34883" name="Line 71"/>
            <p:cNvSpPr>
              <a:spLocks noChangeShapeType="1"/>
            </p:cNvSpPr>
            <p:nvPr/>
          </p:nvSpPr>
          <p:spPr bwMode="auto">
            <a:xfrm>
              <a:off x="5612557" y="2351459"/>
              <a:ext cx="1370012"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4" name="Line 72"/>
            <p:cNvSpPr>
              <a:spLocks noChangeShapeType="1"/>
            </p:cNvSpPr>
            <p:nvPr/>
          </p:nvSpPr>
          <p:spPr bwMode="auto">
            <a:xfrm>
              <a:off x="6946057" y="2351459"/>
              <a:ext cx="0" cy="141605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5" name="Line 73"/>
            <p:cNvSpPr>
              <a:spLocks noChangeShapeType="1"/>
            </p:cNvSpPr>
            <p:nvPr/>
          </p:nvSpPr>
          <p:spPr bwMode="auto">
            <a:xfrm>
              <a:off x="6992094" y="4359276"/>
              <a:ext cx="0" cy="1782763"/>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82" name="Text Box 74"/>
            <p:cNvSpPr txBox="1">
              <a:spLocks noChangeArrowheads="1"/>
            </p:cNvSpPr>
            <p:nvPr/>
          </p:nvSpPr>
          <p:spPr bwMode="auto">
            <a:xfrm>
              <a:off x="5301407" y="2172024"/>
              <a:ext cx="377825" cy="258743"/>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r>
                <a:rPr lang="en-US" altLang="zh-CN" sz="1600">
                  <a:solidFill>
                    <a:srgbClr val="336699"/>
                  </a:solidFill>
                  <a:effectLst>
                    <a:outerShdw blurRad="38100" dist="38100" dir="2700000" algn="tl">
                      <a:srgbClr val="C0C0C0"/>
                    </a:outerShdw>
                  </a:effectLst>
                  <a:latin typeface="Times New Roman" pitchFamily="18" charset="0"/>
                </a:rPr>
                <a:t>’</a:t>
              </a:r>
            </a:p>
          </p:txBody>
        </p:sp>
        <p:sp>
          <p:nvSpPr>
            <p:cNvPr id="452683" name="Text Box 75"/>
            <p:cNvSpPr txBox="1">
              <a:spLocks noChangeArrowheads="1"/>
            </p:cNvSpPr>
            <p:nvPr/>
          </p:nvSpPr>
          <p:spPr bwMode="auto">
            <a:xfrm>
              <a:off x="6934944" y="6199210"/>
              <a:ext cx="303213" cy="26033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r>
                <a:rPr lang="en-US" altLang="zh-CN" sz="1600">
                  <a:solidFill>
                    <a:srgbClr val="336699"/>
                  </a:solidFill>
                  <a:effectLst>
                    <a:outerShdw blurRad="38100" dist="38100" dir="2700000" algn="tl">
                      <a:srgbClr val="C0C0C0"/>
                    </a:outerShdw>
                  </a:effectLst>
                  <a:latin typeface="Times New Roman" pitchFamily="18" charset="0"/>
                </a:rPr>
                <a:t>’</a:t>
              </a:r>
            </a:p>
          </p:txBody>
        </p:sp>
        <p:sp>
          <p:nvSpPr>
            <p:cNvPr id="452684" name="Text Box 76"/>
            <p:cNvSpPr txBox="1">
              <a:spLocks noChangeArrowheads="1"/>
            </p:cNvSpPr>
            <p:nvPr/>
          </p:nvSpPr>
          <p:spPr bwMode="auto">
            <a:xfrm>
              <a:off x="6865094" y="3780041"/>
              <a:ext cx="304800" cy="258744"/>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r>
                <a:rPr lang="en-US" altLang="zh-CN" sz="1600">
                  <a:solidFill>
                    <a:srgbClr val="336699"/>
                  </a:solidFill>
                  <a:effectLst>
                    <a:outerShdw blurRad="38100" dist="38100" dir="2700000" algn="tl">
                      <a:srgbClr val="C0C0C0"/>
                    </a:outerShdw>
                  </a:effectLst>
                  <a:latin typeface="Times New Roman" pitchFamily="18" charset="0"/>
                </a:rPr>
                <a:t>’</a:t>
              </a:r>
            </a:p>
          </p:txBody>
        </p:sp>
        <p:sp>
          <p:nvSpPr>
            <p:cNvPr id="452685" name="Text Box 77"/>
            <p:cNvSpPr txBox="1">
              <a:spLocks noChangeArrowheads="1"/>
            </p:cNvSpPr>
            <p:nvPr/>
          </p:nvSpPr>
          <p:spPr bwMode="auto">
            <a:xfrm>
              <a:off x="6957169" y="4126090"/>
              <a:ext cx="420688" cy="26033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AS’</a:t>
              </a:r>
            </a:p>
          </p:txBody>
        </p:sp>
        <p:sp>
          <p:nvSpPr>
            <p:cNvPr id="452686" name="Text Box 78"/>
            <p:cNvSpPr txBox="1">
              <a:spLocks noChangeArrowheads="1"/>
            </p:cNvSpPr>
            <p:nvPr/>
          </p:nvSpPr>
          <p:spPr bwMode="auto">
            <a:xfrm>
              <a:off x="7165132" y="1883120"/>
              <a:ext cx="485775" cy="258743"/>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45°</a:t>
              </a:r>
            </a:p>
          </p:txBody>
        </p:sp>
        <p:sp>
          <p:nvSpPr>
            <p:cNvPr id="452689" name="Text Box 81"/>
            <p:cNvSpPr txBox="1">
              <a:spLocks noChangeArrowheads="1"/>
            </p:cNvSpPr>
            <p:nvPr/>
          </p:nvSpPr>
          <p:spPr bwMode="auto">
            <a:xfrm>
              <a:off x="3563094" y="4437217"/>
              <a:ext cx="260350" cy="258744"/>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E</a:t>
              </a:r>
              <a:r>
                <a:rPr lang="en-US" altLang="zh-CN" sz="1600" baseline="-25000">
                  <a:solidFill>
                    <a:srgbClr val="336699"/>
                  </a:solidFill>
                  <a:effectLst>
                    <a:outerShdw blurRad="38100" dist="38100" dir="2700000" algn="tl">
                      <a:srgbClr val="C0C0C0"/>
                    </a:outerShdw>
                  </a:effectLst>
                  <a:latin typeface="Times New Roman" pitchFamily="18" charset="0"/>
                </a:rPr>
                <a:t>1</a:t>
              </a:r>
              <a:endParaRPr lang="en-US" altLang="zh-CN" sz="1600">
                <a:solidFill>
                  <a:srgbClr val="336699"/>
                </a:solidFill>
                <a:effectLst>
                  <a:outerShdw blurRad="38100" dist="38100" dir="2700000" algn="tl">
                    <a:srgbClr val="C0C0C0"/>
                  </a:outerShdw>
                </a:effectLst>
                <a:latin typeface="Times New Roman" pitchFamily="18" charset="0"/>
              </a:endParaRPr>
            </a:p>
          </p:txBody>
        </p:sp>
      </p:grpSp>
      <p:sp>
        <p:nvSpPr>
          <p:cNvPr id="2" name="页脚占位符 1"/>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3110884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2616"/>
                                        </p:tgtEl>
                                        <p:attrNameLst>
                                          <p:attrName>style.visibility</p:attrName>
                                        </p:attrNameLst>
                                      </p:cBhvr>
                                      <p:to>
                                        <p:strVal val="visible"/>
                                      </p:to>
                                    </p:set>
                                    <p:animEffect transition="in" filter="blinds(horizontal)">
                                      <p:cBhvr>
                                        <p:cTn id="7" dur="500"/>
                                        <p:tgtEl>
                                          <p:spTgt spid="4526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2617"/>
                                        </p:tgtEl>
                                        <p:attrNameLst>
                                          <p:attrName>style.visibility</p:attrName>
                                        </p:attrNameLst>
                                      </p:cBhvr>
                                      <p:to>
                                        <p:strVal val="visible"/>
                                      </p:to>
                                    </p:set>
                                    <p:animEffect transition="in" filter="blinds(horizontal)">
                                      <p:cBhvr>
                                        <p:cTn id="12" dur="500"/>
                                        <p:tgtEl>
                                          <p:spTgt spid="4526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821"/>
                                        </p:tgtEl>
                                        <p:attrNameLst>
                                          <p:attrName>style.visibility</p:attrName>
                                        </p:attrNameLst>
                                      </p:cBhvr>
                                      <p:to>
                                        <p:strVal val="visible"/>
                                      </p:to>
                                    </p:set>
                                    <p:animEffect transition="in" filter="blinds(horizontal)">
                                      <p:cBhvr>
                                        <p:cTn id="17" dur="5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6" grpId="0"/>
      <p:bldP spid="4526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0E80B54-9F2D-4EF6-9478-8EED79802C24}" type="slidenum">
              <a:rPr lang="en-GB" altLang="zh-CN" sz="1200" b="0">
                <a:solidFill>
                  <a:schemeClr val="bg1"/>
                </a:solidFill>
              </a:rPr>
              <a:pPr/>
              <a:t>2</a:t>
            </a:fld>
            <a:endParaRPr lang="en-GB" altLang="zh-CN" sz="1200" b="0">
              <a:solidFill>
                <a:schemeClr val="bg1"/>
              </a:solidFill>
            </a:endParaRPr>
          </a:p>
        </p:txBody>
      </p:sp>
      <p:sp>
        <p:nvSpPr>
          <p:cNvPr id="5128" name="Comment 8">
            <a:hlinkClick r:id="rId3" action="ppaction://hlinksldjump"/>
          </p:cNvPr>
          <p:cNvSpPr>
            <a:spLocks noChangeArrowheads="1"/>
          </p:cNvSpPr>
          <p:nvPr/>
        </p:nvSpPr>
        <p:spPr bwMode="auto">
          <a:xfrm>
            <a:off x="574506" y="1031853"/>
            <a:ext cx="43211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5.1.1 </a:t>
            </a:r>
            <a:r>
              <a:rPr lang="zh-CN" altLang="en-US" sz="2800" dirty="0">
                <a:solidFill>
                  <a:srgbClr val="336699"/>
                </a:solidFill>
                <a:latin typeface="微软雅黑" pitchFamily="34" charset="-122"/>
                <a:ea typeface="微软雅黑" pitchFamily="34" charset="-122"/>
              </a:rPr>
              <a:t>总需求与</a:t>
            </a:r>
            <a:r>
              <a:rPr lang="en-US" altLang="zh-CN" sz="2800" dirty="0">
                <a:solidFill>
                  <a:srgbClr val="336699"/>
                </a:solidFill>
                <a:latin typeface="微软雅黑" pitchFamily="34" charset="-122"/>
                <a:ea typeface="微软雅黑" pitchFamily="34" charset="-122"/>
              </a:rPr>
              <a:t>AD</a:t>
            </a:r>
            <a:r>
              <a:rPr lang="zh-CN" altLang="en-US" sz="2800" dirty="0">
                <a:solidFill>
                  <a:srgbClr val="336699"/>
                </a:solidFill>
                <a:latin typeface="微软雅黑" pitchFamily="34" charset="-122"/>
                <a:ea typeface="微软雅黑" pitchFamily="34" charset="-122"/>
              </a:rPr>
              <a:t>曲线</a:t>
            </a:r>
            <a:r>
              <a:rPr lang="zh-CN" altLang="en-US" sz="2800"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sp>
        <p:nvSpPr>
          <p:cNvPr id="5132" name="Comment 12">
            <a:hlinkClick r:id="rId4" action="ppaction://hlinksldjump"/>
          </p:cNvPr>
          <p:cNvSpPr>
            <a:spLocks noChangeArrowheads="1"/>
          </p:cNvSpPr>
          <p:nvPr/>
        </p:nvSpPr>
        <p:spPr bwMode="auto">
          <a:xfrm>
            <a:off x="360077" y="342856"/>
            <a:ext cx="4341813"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nchorCtr="1"/>
          <a:lstStyle/>
          <a:p>
            <a:pPr>
              <a:lnSpc>
                <a:spcPct val="80000"/>
              </a:lnSpc>
              <a:defRPr/>
            </a:pPr>
            <a:r>
              <a:rPr lang="en-US" altLang="zh-CN" sz="3200" dirty="0">
                <a:solidFill>
                  <a:srgbClr val="336699"/>
                </a:solidFill>
                <a:latin typeface="微软雅黑" pitchFamily="34" charset="-122"/>
                <a:ea typeface="微软雅黑" pitchFamily="34" charset="-122"/>
                <a:cs typeface="Times New Roman" pitchFamily="18" charset="0"/>
              </a:rPr>
              <a:t>5.1 </a:t>
            </a:r>
            <a:r>
              <a:rPr lang="zh-CN" altLang="en-US" sz="3200" dirty="0">
                <a:solidFill>
                  <a:srgbClr val="336699"/>
                </a:solidFill>
                <a:latin typeface="微软雅黑" pitchFamily="34" charset="-122"/>
                <a:ea typeface="微软雅黑" pitchFamily="34" charset="-122"/>
                <a:cs typeface="Times New Roman" pitchFamily="18" charset="0"/>
              </a:rPr>
              <a:t>总需求与</a:t>
            </a:r>
            <a:r>
              <a:rPr lang="en-US" altLang="zh-CN" sz="3200" dirty="0">
                <a:solidFill>
                  <a:srgbClr val="336699"/>
                </a:solidFill>
                <a:latin typeface="微软雅黑" pitchFamily="34" charset="-122"/>
                <a:ea typeface="微软雅黑" pitchFamily="34" charset="-122"/>
                <a:cs typeface="Times New Roman" pitchFamily="18" charset="0"/>
              </a:rPr>
              <a:t>AD</a:t>
            </a:r>
            <a:r>
              <a:rPr lang="zh-CN" altLang="en-US" sz="3200" dirty="0">
                <a:solidFill>
                  <a:srgbClr val="336699"/>
                </a:solidFill>
                <a:latin typeface="微软雅黑" pitchFamily="34" charset="-122"/>
                <a:ea typeface="微软雅黑" pitchFamily="34" charset="-122"/>
                <a:cs typeface="Times New Roman" pitchFamily="18" charset="0"/>
              </a:rPr>
              <a:t>曲线</a:t>
            </a:r>
            <a:r>
              <a:rPr lang="zh-CN" altLang="en-US" sz="3200" dirty="0">
                <a:solidFill>
                  <a:srgbClr val="FFFFFF"/>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p>
        </p:txBody>
      </p:sp>
      <p:sp>
        <p:nvSpPr>
          <p:cNvPr id="5169" name="Rectangle 49"/>
          <p:cNvSpPr>
            <a:spLocks noChangeArrowheads="1"/>
          </p:cNvSpPr>
          <p:nvPr/>
        </p:nvSpPr>
        <p:spPr bwMode="auto">
          <a:xfrm>
            <a:off x="900113" y="2940050"/>
            <a:ext cx="7667625" cy="3240088"/>
          </a:xfrm>
          <a:prstGeom prst="rect">
            <a:avLst/>
          </a:prstGeom>
          <a:noFill/>
          <a:ln w="9525">
            <a:noFill/>
            <a:miter lim="800000"/>
            <a:headEnd/>
            <a:tailEnd/>
          </a:ln>
          <a:effectLst/>
        </p:spPr>
        <p:txBody>
          <a:bodyPr/>
          <a:lstStyle/>
          <a:p>
            <a:pPr marL="182563" indent="-182563" algn="just" eaLnBrk="1" hangingPunct="1">
              <a:lnSpc>
                <a:spcPct val="95000"/>
              </a:lnSpc>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总需求</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en-US" altLang="zh-CN" sz="2400" dirty="0">
                <a:solidFill>
                  <a:schemeClr val="tx1"/>
                </a:solidFill>
                <a:effectLst>
                  <a:outerShdw blurRad="38100" dist="38100" dir="2700000" algn="tl">
                    <a:srgbClr val="C0C0C0"/>
                  </a:outerShdw>
                </a:effectLst>
                <a:latin typeface="Times New Roman" pitchFamily="18" charset="0"/>
              </a:rPr>
              <a:t>Aggregate Demand</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是指一定时期社会各部门计划购买的产品总量。总需求由</a:t>
            </a:r>
            <a:r>
              <a:rPr kumimoji="1" lang="en-US" altLang="zh-CN" sz="2400" dirty="0">
                <a:solidFill>
                  <a:schemeClr val="tx1"/>
                </a:solidFill>
                <a:effectLst>
                  <a:outerShdw blurRad="38100" dist="38100" dir="2700000" algn="tl">
                    <a:srgbClr val="C0C0C0"/>
                  </a:outerShdw>
                </a:effectLst>
                <a:latin typeface="Times New Roman" pitchFamily="18" charset="0"/>
              </a:rPr>
              <a:t>C</a:t>
            </a:r>
            <a:r>
              <a:rPr kumimoji="1" lang="zh-CN" altLang="en-US" sz="2400" dirty="0">
                <a:solidFill>
                  <a:schemeClr val="tx1"/>
                </a:solidFill>
                <a:effectLst>
                  <a:outerShdw blurRad="38100" dist="38100" dir="2700000" algn="tl">
                    <a:srgbClr val="C0C0C0"/>
                  </a:outerShdw>
                </a:effectLst>
                <a:latin typeface="宋体" pitchFamily="2" charset="-122"/>
              </a:rPr>
              <a:t>、</a:t>
            </a:r>
            <a:r>
              <a:rPr kumimoji="1" lang="en-US" altLang="zh-CN" sz="2400" dirty="0">
                <a:solidFill>
                  <a:schemeClr val="tx1"/>
                </a:solidFill>
                <a:effectLst>
                  <a:outerShdw blurRad="38100" dist="38100" dir="2700000" algn="tl">
                    <a:srgbClr val="C0C0C0"/>
                  </a:outerShdw>
                </a:effectLst>
                <a:latin typeface="Times New Roman" pitchFamily="18" charset="0"/>
              </a:rPr>
              <a:t>I</a:t>
            </a:r>
            <a:r>
              <a:rPr kumimoji="1" lang="zh-CN" altLang="en-US" sz="2400" dirty="0">
                <a:solidFill>
                  <a:schemeClr val="tx1"/>
                </a:solidFill>
                <a:effectLst>
                  <a:outerShdw blurRad="38100" dist="38100" dir="2700000" algn="tl">
                    <a:srgbClr val="C0C0C0"/>
                  </a:outerShdw>
                </a:effectLst>
                <a:latin typeface="宋体" pitchFamily="2" charset="-122"/>
              </a:rPr>
              <a:t>、</a:t>
            </a:r>
            <a:r>
              <a:rPr kumimoji="1" lang="en-US" altLang="zh-CN" sz="2400" dirty="0">
                <a:solidFill>
                  <a:schemeClr val="tx1"/>
                </a:solidFill>
                <a:effectLst>
                  <a:outerShdw blurRad="38100" dist="38100" dir="2700000" algn="tl">
                    <a:srgbClr val="C0C0C0"/>
                  </a:outerShdw>
                </a:effectLst>
                <a:latin typeface="Times New Roman" pitchFamily="18" charset="0"/>
              </a:rPr>
              <a:t>G</a:t>
            </a:r>
            <a:r>
              <a:rPr kumimoji="1" lang="zh-CN" altLang="en-US" sz="2400" dirty="0">
                <a:solidFill>
                  <a:schemeClr val="tx1"/>
                </a:solidFill>
                <a:effectLst>
                  <a:outerShdw blurRad="38100" dist="38100" dir="2700000" algn="tl">
                    <a:srgbClr val="C0C0C0"/>
                  </a:outerShdw>
                </a:effectLst>
                <a:latin typeface="宋体" pitchFamily="2" charset="-122"/>
              </a:rPr>
              <a:t>、</a:t>
            </a:r>
            <a:r>
              <a:rPr kumimoji="1" lang="en-US" altLang="zh-CN" sz="2400" dirty="0">
                <a:solidFill>
                  <a:schemeClr val="tx1"/>
                </a:solidFill>
                <a:effectLst>
                  <a:outerShdw blurRad="38100" dist="38100" dir="2700000" algn="tl">
                    <a:srgbClr val="C0C0C0"/>
                  </a:outerShdw>
                </a:effectLst>
                <a:latin typeface="Times New Roman" pitchFamily="18" charset="0"/>
              </a:rPr>
              <a:t>NX</a:t>
            </a:r>
            <a:r>
              <a:rPr kumimoji="1" lang="zh-CN" altLang="en-US" sz="2400" dirty="0">
                <a:solidFill>
                  <a:schemeClr val="tx1"/>
                </a:solidFill>
                <a:effectLst>
                  <a:outerShdw blurRad="38100" dist="38100" dir="2700000" algn="tl">
                    <a:srgbClr val="C0C0C0"/>
                  </a:outerShdw>
                </a:effectLst>
                <a:latin typeface="宋体" pitchFamily="2" charset="-122"/>
              </a:rPr>
              <a:t>组成</a:t>
            </a:r>
          </a:p>
          <a:p>
            <a:pPr marL="182563" indent="-182563" algn="just" eaLnBrk="1" hangingPunct="1">
              <a:lnSpc>
                <a:spcPct val="95000"/>
              </a:lnSpc>
              <a:spcBef>
                <a:spcPct val="5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总需求既取决于产出水平（</a:t>
            </a:r>
            <a:r>
              <a:rPr kumimoji="1" lang="en-US" altLang="zh-CN" sz="2400" dirty="0">
                <a:solidFill>
                  <a:schemeClr val="tx1"/>
                </a:solidFill>
                <a:effectLst>
                  <a:outerShdw blurRad="38100" dist="38100" dir="2700000" algn="tl">
                    <a:srgbClr val="C0C0C0"/>
                  </a:outerShdw>
                </a:effectLst>
                <a:latin typeface="Times New Roman" pitchFamily="18" charset="0"/>
              </a:rPr>
              <a:t>C</a:t>
            </a:r>
            <a:r>
              <a:rPr kumimoji="1" lang="zh-CN" altLang="en-US" sz="2400" dirty="0">
                <a:solidFill>
                  <a:schemeClr val="tx1"/>
                </a:solidFill>
                <a:effectLst>
                  <a:outerShdw blurRad="38100" dist="38100" dir="2700000" algn="tl">
                    <a:srgbClr val="C0C0C0"/>
                  </a:outerShdw>
                </a:effectLst>
                <a:latin typeface="宋体" pitchFamily="2" charset="-122"/>
              </a:rPr>
              <a:t>）、财政政策（</a:t>
            </a:r>
            <a:r>
              <a:rPr kumimoji="1" lang="en-US" altLang="zh-CN" sz="2400" dirty="0">
                <a:solidFill>
                  <a:schemeClr val="tx1"/>
                </a:solidFill>
                <a:effectLst>
                  <a:outerShdw blurRad="38100" dist="38100" dir="2700000" algn="tl">
                    <a:srgbClr val="C0C0C0"/>
                  </a:outerShdw>
                </a:effectLst>
                <a:latin typeface="Times New Roman" pitchFamily="18" charset="0"/>
              </a:rPr>
              <a:t>G</a:t>
            </a:r>
            <a:r>
              <a:rPr kumimoji="1" lang="zh-CN" altLang="en-US" sz="2400" dirty="0">
                <a:solidFill>
                  <a:schemeClr val="tx1"/>
                </a:solidFill>
                <a:effectLst>
                  <a:outerShdw blurRad="38100" dist="38100" dir="2700000" algn="tl">
                    <a:srgbClr val="C0C0C0"/>
                  </a:outerShdw>
                </a:effectLst>
                <a:latin typeface="宋体" pitchFamily="2" charset="-122"/>
              </a:rPr>
              <a:t>）、货币政策（</a:t>
            </a:r>
            <a:r>
              <a:rPr kumimoji="1" lang="en-US" altLang="zh-CN" sz="2400" dirty="0">
                <a:solidFill>
                  <a:schemeClr val="tx1"/>
                </a:solidFill>
                <a:effectLst>
                  <a:outerShdw blurRad="38100" dist="38100" dir="2700000" algn="tl">
                    <a:srgbClr val="C0C0C0"/>
                  </a:outerShdw>
                </a:effectLst>
                <a:latin typeface="Times New Roman" pitchFamily="18" charset="0"/>
              </a:rPr>
              <a:t>I</a:t>
            </a:r>
            <a:r>
              <a:rPr kumimoji="1" lang="zh-CN" altLang="en-US" sz="2400" dirty="0">
                <a:solidFill>
                  <a:schemeClr val="tx1"/>
                </a:solidFill>
                <a:effectLst>
                  <a:outerShdw blurRad="38100" dist="38100" dir="2700000" algn="tl">
                    <a:srgbClr val="C0C0C0"/>
                  </a:outerShdw>
                </a:effectLst>
                <a:latin typeface="宋体" pitchFamily="2" charset="-122"/>
              </a:rPr>
              <a:t>），也取决于价格水平</a:t>
            </a:r>
            <a:r>
              <a:rPr kumimoji="1" lang="en-US" altLang="zh-CN" sz="2400" dirty="0">
                <a:solidFill>
                  <a:schemeClr val="tx1"/>
                </a:solidFill>
                <a:effectLst>
                  <a:outerShdw blurRad="38100" dist="38100" dir="2700000" algn="tl">
                    <a:srgbClr val="C0C0C0"/>
                  </a:outerShdw>
                </a:effectLst>
                <a:latin typeface="Times New Roman" pitchFamily="18" charset="0"/>
              </a:rPr>
              <a:t>P</a:t>
            </a:r>
            <a:r>
              <a:rPr kumimoji="1" lang="zh-CN" altLang="en-US" sz="2400" dirty="0">
                <a:solidFill>
                  <a:schemeClr val="tx1"/>
                </a:solidFill>
                <a:effectLst>
                  <a:outerShdw blurRad="38100" dist="38100" dir="2700000" algn="tl">
                    <a:srgbClr val="C0C0C0"/>
                  </a:outerShdw>
                </a:effectLst>
                <a:latin typeface="宋体" pitchFamily="2" charset="-122"/>
              </a:rPr>
              <a:t>和其它因素</a:t>
            </a:r>
            <a:r>
              <a:rPr kumimoji="1" lang="zh-CN" altLang="en-US" dirty="0">
                <a:latin typeface="Arial" charset="0"/>
              </a:rPr>
              <a:t>  </a:t>
            </a:r>
            <a:r>
              <a:rPr kumimoji="1" lang="zh-CN" altLang="en-US" sz="2400" dirty="0">
                <a:solidFill>
                  <a:schemeClr val="tx1"/>
                </a:solidFill>
                <a:effectLst>
                  <a:outerShdw blurRad="38100" dist="38100" dir="2700000" algn="tl">
                    <a:srgbClr val="C0C0C0"/>
                  </a:outerShdw>
                </a:effectLst>
                <a:latin typeface="宋体" pitchFamily="2" charset="-122"/>
              </a:rPr>
              <a:t> </a:t>
            </a:r>
          </a:p>
          <a:p>
            <a:pPr marL="342900" indent="-342900" algn="just" eaLnBrk="1" hangingPunct="1">
              <a:lnSpc>
                <a:spcPct val="95000"/>
              </a:lnSpc>
              <a:spcBef>
                <a:spcPct val="5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总需求函数：产品市场和货币市场同时处于均衡状态时的总需求（总产出）</a:t>
            </a:r>
            <a:r>
              <a:rPr kumimoji="1" lang="en-US" altLang="zh-CN" sz="2400" dirty="0">
                <a:solidFill>
                  <a:schemeClr val="tx1"/>
                </a:solidFill>
                <a:effectLst>
                  <a:outerShdw blurRad="38100" dist="38100" dir="2700000" algn="tl">
                    <a:srgbClr val="C0C0C0"/>
                  </a:outerShdw>
                </a:effectLst>
                <a:latin typeface="Times New Roman" pitchFamily="18" charset="0"/>
              </a:rPr>
              <a:t>Y</a:t>
            </a:r>
            <a:r>
              <a:rPr kumimoji="1" lang="zh-CN" altLang="en-US" sz="2400" dirty="0">
                <a:solidFill>
                  <a:schemeClr val="tx1"/>
                </a:solidFill>
                <a:effectLst>
                  <a:outerShdw blurRad="38100" dist="38100" dir="2700000" algn="tl">
                    <a:srgbClr val="C0C0C0"/>
                  </a:outerShdw>
                </a:effectLst>
                <a:latin typeface="宋体" pitchFamily="2" charset="-122"/>
              </a:rPr>
              <a:t>与价格水平</a:t>
            </a:r>
            <a:r>
              <a:rPr kumimoji="1" lang="en-US" altLang="zh-CN" sz="2400" dirty="0">
                <a:solidFill>
                  <a:schemeClr val="tx1"/>
                </a:solidFill>
                <a:effectLst>
                  <a:outerShdw blurRad="38100" dist="38100" dir="2700000" algn="tl">
                    <a:srgbClr val="C0C0C0"/>
                  </a:outerShdw>
                </a:effectLst>
                <a:latin typeface="Times New Roman" pitchFamily="18" charset="0"/>
              </a:rPr>
              <a:t>P</a:t>
            </a:r>
            <a:r>
              <a:rPr kumimoji="1" lang="zh-CN" altLang="en-US" sz="2400" dirty="0">
                <a:solidFill>
                  <a:schemeClr val="tx1"/>
                </a:solidFill>
                <a:effectLst>
                  <a:outerShdw blurRad="38100" dist="38100" dir="2700000" algn="tl">
                    <a:srgbClr val="C0C0C0"/>
                  </a:outerShdw>
                </a:effectLst>
                <a:latin typeface="宋体" pitchFamily="2" charset="-122"/>
              </a:rPr>
              <a:t>的对应关系</a:t>
            </a:r>
            <a:endParaRPr kumimoji="1" lang="zh-CN" altLang="en-US" sz="2400" dirty="0">
              <a:solidFill>
                <a:schemeClr val="bg2">
                  <a:lumMod val="75000"/>
                </a:schemeClr>
              </a:solidFill>
              <a:effectLst>
                <a:outerShdw blurRad="38100" dist="38100" dir="2700000" algn="tl">
                  <a:srgbClr val="C0C0C0"/>
                </a:outerShdw>
              </a:effectLst>
              <a:latin typeface="楷体" pitchFamily="49" charset="-122"/>
              <a:ea typeface="楷体" pitchFamily="49" charset="-122"/>
            </a:endParaRPr>
          </a:p>
        </p:txBody>
      </p:sp>
      <p:sp>
        <p:nvSpPr>
          <p:cNvPr id="431238" name="Rectangle 1158"/>
          <p:cNvSpPr>
            <a:spLocks noChangeArrowheads="1"/>
          </p:cNvSpPr>
          <p:nvPr/>
        </p:nvSpPr>
        <p:spPr bwMode="auto">
          <a:xfrm>
            <a:off x="900113" y="2276475"/>
            <a:ext cx="3095625" cy="40005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总需求函数的导出</a:t>
            </a:r>
          </a:p>
        </p:txBody>
      </p:sp>
      <p:sp>
        <p:nvSpPr>
          <p:cNvPr id="2" name="页脚占位符 1"/>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2368668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32"/>
                                        </p:tgtEl>
                                        <p:attrNameLst>
                                          <p:attrName>style.visibility</p:attrName>
                                        </p:attrNameLst>
                                      </p:cBhvr>
                                      <p:to>
                                        <p:strVal val="visible"/>
                                      </p:to>
                                    </p:set>
                                    <p:animEffect transition="in" filter="blinds(horizontal)">
                                      <p:cBhvr>
                                        <p:cTn id="7" dur="500"/>
                                        <p:tgtEl>
                                          <p:spTgt spid="5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8"/>
                                        </p:tgtEl>
                                        <p:attrNameLst>
                                          <p:attrName>style.visibility</p:attrName>
                                        </p:attrNameLst>
                                      </p:cBhvr>
                                      <p:to>
                                        <p:strVal val="visible"/>
                                      </p:to>
                                    </p:set>
                                    <p:animEffect transition="in" filter="blinds(horizontal)">
                                      <p:cBhvr>
                                        <p:cTn id="12" dur="500"/>
                                        <p:tgtEl>
                                          <p:spTgt spid="51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1238"/>
                                        </p:tgtEl>
                                        <p:attrNameLst>
                                          <p:attrName>style.visibility</p:attrName>
                                        </p:attrNameLst>
                                      </p:cBhvr>
                                      <p:to>
                                        <p:strVal val="visible"/>
                                      </p:to>
                                    </p:set>
                                    <p:animEffect transition="in" filter="blinds(horizontal)">
                                      <p:cBhvr>
                                        <p:cTn id="17" dur="500"/>
                                        <p:tgtEl>
                                          <p:spTgt spid="4312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69">
                                            <p:txEl>
                                              <p:pRg st="0" end="0"/>
                                            </p:txEl>
                                          </p:spTgt>
                                        </p:tgtEl>
                                        <p:attrNameLst>
                                          <p:attrName>style.visibility</p:attrName>
                                        </p:attrNameLst>
                                      </p:cBhvr>
                                      <p:to>
                                        <p:strVal val="visible"/>
                                      </p:to>
                                    </p:set>
                                    <p:animEffect transition="in" filter="blinds(horizontal)">
                                      <p:cBhvr>
                                        <p:cTn id="22" dur="500"/>
                                        <p:tgtEl>
                                          <p:spTgt spid="516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69">
                                            <p:txEl>
                                              <p:pRg st="1" end="1"/>
                                            </p:txEl>
                                          </p:spTgt>
                                        </p:tgtEl>
                                        <p:attrNameLst>
                                          <p:attrName>style.visibility</p:attrName>
                                        </p:attrNameLst>
                                      </p:cBhvr>
                                      <p:to>
                                        <p:strVal val="visible"/>
                                      </p:to>
                                    </p:set>
                                    <p:animEffect transition="in" filter="blinds(horizontal)">
                                      <p:cBhvr>
                                        <p:cTn id="27" dur="500"/>
                                        <p:tgtEl>
                                          <p:spTgt spid="5169">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69">
                                            <p:txEl>
                                              <p:pRg st="2" end="2"/>
                                            </p:txEl>
                                          </p:spTgt>
                                        </p:tgtEl>
                                        <p:attrNameLst>
                                          <p:attrName>style.visibility</p:attrName>
                                        </p:attrNameLst>
                                      </p:cBhvr>
                                      <p:to>
                                        <p:strVal val="visible"/>
                                      </p:to>
                                    </p:set>
                                    <p:animEffect transition="in" filter="blinds(horizontal)">
                                      <p:cBhvr>
                                        <p:cTn id="32" dur="500"/>
                                        <p:tgtEl>
                                          <p:spTgt spid="51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p:bldP spid="5132" grpId="0"/>
      <p:bldP spid="5169" grpId="0" build="p" autoUpdateAnimBg="0"/>
      <p:bldP spid="4312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8D79D0AC-3BB3-4E3E-AF33-D82EFE1E74F3}" type="slidenum">
              <a:rPr lang="en-GB" altLang="zh-CN" sz="1200" b="0">
                <a:solidFill>
                  <a:schemeClr val="bg1"/>
                </a:solidFill>
              </a:rPr>
              <a:pPr/>
              <a:t>20</a:t>
            </a:fld>
            <a:endParaRPr lang="en-GB" altLang="zh-CN" sz="1200" b="0">
              <a:solidFill>
                <a:schemeClr val="bg1"/>
              </a:solidFill>
            </a:endParaRPr>
          </a:p>
        </p:txBody>
      </p:sp>
      <p:sp>
        <p:nvSpPr>
          <p:cNvPr id="490499" name="Rectangle 3"/>
          <p:cNvSpPr>
            <a:spLocks noChangeArrowheads="1"/>
          </p:cNvSpPr>
          <p:nvPr/>
        </p:nvSpPr>
        <p:spPr bwMode="auto">
          <a:xfrm>
            <a:off x="684213" y="612775"/>
            <a:ext cx="4392612"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生产函数变化与</a:t>
            </a: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AS</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曲线移动</a:t>
            </a:r>
            <a:r>
              <a:rPr lang="zh-CN" altLang="en-US" sz="2400" dirty="0">
                <a:effectLst>
                  <a:outerShdw blurRad="38100" dist="38100" dir="2700000" algn="tl">
                    <a:srgbClr val="C0C0C0"/>
                  </a:outerShdw>
                </a:effectLst>
                <a:latin typeface="微软雅黑" pitchFamily="34" charset="-122"/>
                <a:ea typeface="微软雅黑" pitchFamily="34" charset="-122"/>
              </a:rPr>
              <a:t> </a:t>
            </a:r>
          </a:p>
        </p:txBody>
      </p:sp>
      <p:grpSp>
        <p:nvGrpSpPr>
          <p:cNvPr id="2" name="Group 138"/>
          <p:cNvGrpSpPr>
            <a:grpSpLocks/>
          </p:cNvGrpSpPr>
          <p:nvPr/>
        </p:nvGrpSpPr>
        <p:grpSpPr bwMode="auto">
          <a:xfrm>
            <a:off x="1258888" y="1125538"/>
            <a:ext cx="6948487" cy="5113337"/>
            <a:chOff x="793" y="935"/>
            <a:chExt cx="4377" cy="3221"/>
          </a:xfrm>
        </p:grpSpPr>
        <p:sp>
          <p:nvSpPr>
            <p:cNvPr id="490569" name="Text Box 73"/>
            <p:cNvSpPr txBox="1">
              <a:spLocks noChangeArrowheads="1"/>
            </p:cNvSpPr>
            <p:nvPr/>
          </p:nvSpPr>
          <p:spPr bwMode="auto">
            <a:xfrm>
              <a:off x="4468" y="1207"/>
              <a:ext cx="283" cy="163"/>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45°</a:t>
              </a:r>
            </a:p>
          </p:txBody>
        </p:sp>
        <p:sp>
          <p:nvSpPr>
            <p:cNvPr id="490571" name="Text Box 75"/>
            <p:cNvSpPr txBox="1">
              <a:spLocks noChangeArrowheads="1"/>
            </p:cNvSpPr>
            <p:nvPr/>
          </p:nvSpPr>
          <p:spPr bwMode="auto">
            <a:xfrm>
              <a:off x="4394" y="3312"/>
              <a:ext cx="114" cy="132"/>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B</a:t>
              </a:r>
            </a:p>
          </p:txBody>
        </p:sp>
        <p:sp>
          <p:nvSpPr>
            <p:cNvPr id="490572" name="Text Box 76"/>
            <p:cNvSpPr txBox="1">
              <a:spLocks noChangeArrowheads="1"/>
            </p:cNvSpPr>
            <p:nvPr/>
          </p:nvSpPr>
          <p:spPr bwMode="auto">
            <a:xfrm>
              <a:off x="1249" y="2233"/>
              <a:ext cx="143" cy="16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O</a:t>
              </a:r>
            </a:p>
          </p:txBody>
        </p:sp>
        <p:sp>
          <p:nvSpPr>
            <p:cNvPr id="35848" name="Line 77"/>
            <p:cNvSpPr>
              <a:spLocks noChangeShapeType="1"/>
            </p:cNvSpPr>
            <p:nvPr/>
          </p:nvSpPr>
          <p:spPr bwMode="auto">
            <a:xfrm flipV="1">
              <a:off x="1385" y="997"/>
              <a:ext cx="0" cy="1319"/>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5849" name="Line 78"/>
            <p:cNvSpPr>
              <a:spLocks noChangeShapeType="1"/>
            </p:cNvSpPr>
            <p:nvPr/>
          </p:nvSpPr>
          <p:spPr bwMode="auto">
            <a:xfrm>
              <a:off x="1385" y="2323"/>
              <a:ext cx="1287"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5850" name="Line 79"/>
            <p:cNvSpPr>
              <a:spLocks noChangeShapeType="1"/>
            </p:cNvSpPr>
            <p:nvPr/>
          </p:nvSpPr>
          <p:spPr bwMode="auto">
            <a:xfrm>
              <a:off x="2013" y="1439"/>
              <a:ext cx="0" cy="873"/>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576" name="Text Box 80"/>
            <p:cNvSpPr txBox="1">
              <a:spLocks noChangeArrowheads="1"/>
            </p:cNvSpPr>
            <p:nvPr/>
          </p:nvSpPr>
          <p:spPr bwMode="auto">
            <a:xfrm>
              <a:off x="1264" y="935"/>
              <a:ext cx="143" cy="16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p>
          </p:txBody>
        </p:sp>
        <p:sp>
          <p:nvSpPr>
            <p:cNvPr id="490577" name="Text Box 81"/>
            <p:cNvSpPr txBox="1">
              <a:spLocks noChangeArrowheads="1"/>
            </p:cNvSpPr>
            <p:nvPr/>
          </p:nvSpPr>
          <p:spPr bwMode="auto">
            <a:xfrm>
              <a:off x="2732" y="2225"/>
              <a:ext cx="142" cy="162"/>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p>
          </p:txBody>
        </p:sp>
        <p:sp>
          <p:nvSpPr>
            <p:cNvPr id="490578" name="Text Box 82"/>
            <p:cNvSpPr txBox="1">
              <a:spLocks noChangeArrowheads="1"/>
            </p:cNvSpPr>
            <p:nvPr/>
          </p:nvSpPr>
          <p:spPr bwMode="auto">
            <a:xfrm>
              <a:off x="2520" y="1338"/>
              <a:ext cx="426"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Y=f(N)</a:t>
              </a:r>
            </a:p>
          </p:txBody>
        </p:sp>
        <p:sp>
          <p:nvSpPr>
            <p:cNvPr id="490579" name="Text Box 83"/>
            <p:cNvSpPr txBox="1">
              <a:spLocks noChangeArrowheads="1"/>
            </p:cNvSpPr>
            <p:nvPr/>
          </p:nvSpPr>
          <p:spPr bwMode="auto">
            <a:xfrm>
              <a:off x="1990" y="2306"/>
              <a:ext cx="197" cy="198"/>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90580" name="Text Box 84"/>
            <p:cNvSpPr txBox="1">
              <a:spLocks noChangeArrowheads="1"/>
            </p:cNvSpPr>
            <p:nvPr/>
          </p:nvSpPr>
          <p:spPr bwMode="auto">
            <a:xfrm>
              <a:off x="3337" y="2233"/>
              <a:ext cx="143" cy="16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O</a:t>
              </a:r>
            </a:p>
          </p:txBody>
        </p:sp>
        <p:sp>
          <p:nvSpPr>
            <p:cNvPr id="35856" name="Line 85"/>
            <p:cNvSpPr>
              <a:spLocks noChangeShapeType="1"/>
            </p:cNvSpPr>
            <p:nvPr/>
          </p:nvSpPr>
          <p:spPr bwMode="auto">
            <a:xfrm flipV="1">
              <a:off x="3473" y="997"/>
              <a:ext cx="0" cy="1319"/>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5857" name="Line 86"/>
            <p:cNvSpPr>
              <a:spLocks noChangeShapeType="1"/>
            </p:cNvSpPr>
            <p:nvPr/>
          </p:nvSpPr>
          <p:spPr bwMode="auto">
            <a:xfrm>
              <a:off x="3473" y="2321"/>
              <a:ext cx="1287"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5858" name="Line 87"/>
            <p:cNvSpPr>
              <a:spLocks noChangeShapeType="1"/>
            </p:cNvSpPr>
            <p:nvPr/>
          </p:nvSpPr>
          <p:spPr bwMode="auto">
            <a:xfrm>
              <a:off x="4198" y="1588"/>
              <a:ext cx="0" cy="732"/>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584" name="Text Box 88"/>
            <p:cNvSpPr txBox="1">
              <a:spLocks noChangeArrowheads="1"/>
            </p:cNvSpPr>
            <p:nvPr/>
          </p:nvSpPr>
          <p:spPr bwMode="auto">
            <a:xfrm>
              <a:off x="3352" y="935"/>
              <a:ext cx="143" cy="16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p>
          </p:txBody>
        </p:sp>
        <p:sp>
          <p:nvSpPr>
            <p:cNvPr id="490585" name="Text Box 89"/>
            <p:cNvSpPr txBox="1">
              <a:spLocks noChangeArrowheads="1"/>
            </p:cNvSpPr>
            <p:nvPr/>
          </p:nvSpPr>
          <p:spPr bwMode="auto">
            <a:xfrm>
              <a:off x="4781" y="2225"/>
              <a:ext cx="143" cy="162"/>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p>
          </p:txBody>
        </p:sp>
        <p:sp>
          <p:nvSpPr>
            <p:cNvPr id="490586" name="Text Box 90"/>
            <p:cNvSpPr txBox="1">
              <a:spLocks noChangeArrowheads="1"/>
            </p:cNvSpPr>
            <p:nvPr/>
          </p:nvSpPr>
          <p:spPr bwMode="auto">
            <a:xfrm>
              <a:off x="4109" y="2314"/>
              <a:ext cx="168" cy="170"/>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35862" name="Line 91"/>
            <p:cNvSpPr>
              <a:spLocks noChangeShapeType="1"/>
            </p:cNvSpPr>
            <p:nvPr/>
          </p:nvSpPr>
          <p:spPr bwMode="auto">
            <a:xfrm flipV="1">
              <a:off x="3487" y="1338"/>
              <a:ext cx="976" cy="968"/>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3" name="Line 92"/>
            <p:cNvSpPr>
              <a:spLocks noChangeShapeType="1"/>
            </p:cNvSpPr>
            <p:nvPr/>
          </p:nvSpPr>
          <p:spPr bwMode="auto">
            <a:xfrm>
              <a:off x="3472" y="1586"/>
              <a:ext cx="743"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589" name="Text Box 93"/>
            <p:cNvSpPr txBox="1">
              <a:spLocks noChangeArrowheads="1"/>
            </p:cNvSpPr>
            <p:nvPr/>
          </p:nvSpPr>
          <p:spPr bwMode="auto">
            <a:xfrm>
              <a:off x="3289" y="1529"/>
              <a:ext cx="143"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90590" name="Text Box 94"/>
            <p:cNvSpPr txBox="1">
              <a:spLocks noChangeArrowheads="1"/>
            </p:cNvSpPr>
            <p:nvPr/>
          </p:nvSpPr>
          <p:spPr bwMode="auto">
            <a:xfrm>
              <a:off x="3336" y="3882"/>
              <a:ext cx="143" cy="16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O</a:t>
              </a:r>
            </a:p>
          </p:txBody>
        </p:sp>
        <p:sp>
          <p:nvSpPr>
            <p:cNvPr id="35866" name="Line 95"/>
            <p:cNvSpPr>
              <a:spLocks noChangeShapeType="1"/>
            </p:cNvSpPr>
            <p:nvPr/>
          </p:nvSpPr>
          <p:spPr bwMode="auto">
            <a:xfrm flipV="1">
              <a:off x="3472" y="2646"/>
              <a:ext cx="0" cy="1318"/>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5867" name="Line 96"/>
            <p:cNvSpPr>
              <a:spLocks noChangeShapeType="1"/>
            </p:cNvSpPr>
            <p:nvPr/>
          </p:nvSpPr>
          <p:spPr bwMode="auto">
            <a:xfrm>
              <a:off x="3472" y="3970"/>
              <a:ext cx="1287"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5868" name="Line 97"/>
            <p:cNvSpPr>
              <a:spLocks noChangeShapeType="1"/>
            </p:cNvSpPr>
            <p:nvPr/>
          </p:nvSpPr>
          <p:spPr bwMode="auto">
            <a:xfrm>
              <a:off x="4213" y="2849"/>
              <a:ext cx="0" cy="1107"/>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594" name="Text Box 98"/>
            <p:cNvSpPr txBox="1">
              <a:spLocks noChangeArrowheads="1"/>
            </p:cNvSpPr>
            <p:nvPr/>
          </p:nvSpPr>
          <p:spPr bwMode="auto">
            <a:xfrm>
              <a:off x="3351" y="2583"/>
              <a:ext cx="143" cy="162"/>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P</a:t>
              </a:r>
            </a:p>
          </p:txBody>
        </p:sp>
        <p:sp>
          <p:nvSpPr>
            <p:cNvPr id="490595" name="Text Box 99"/>
            <p:cNvSpPr txBox="1">
              <a:spLocks noChangeArrowheads="1"/>
            </p:cNvSpPr>
            <p:nvPr/>
          </p:nvSpPr>
          <p:spPr bwMode="auto">
            <a:xfrm>
              <a:off x="4780" y="3874"/>
              <a:ext cx="143" cy="16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p>
          </p:txBody>
        </p:sp>
        <p:sp>
          <p:nvSpPr>
            <p:cNvPr id="490596" name="Text Box 100"/>
            <p:cNvSpPr txBox="1">
              <a:spLocks noChangeArrowheads="1"/>
            </p:cNvSpPr>
            <p:nvPr/>
          </p:nvSpPr>
          <p:spPr bwMode="auto">
            <a:xfrm>
              <a:off x="4145" y="3982"/>
              <a:ext cx="163" cy="170"/>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90597" name="Text Box 101"/>
            <p:cNvSpPr txBox="1">
              <a:spLocks noChangeArrowheads="1"/>
            </p:cNvSpPr>
            <p:nvPr/>
          </p:nvSpPr>
          <p:spPr bwMode="auto">
            <a:xfrm>
              <a:off x="4054" y="2709"/>
              <a:ext cx="193"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AS</a:t>
              </a:r>
            </a:p>
          </p:txBody>
        </p:sp>
        <p:sp>
          <p:nvSpPr>
            <p:cNvPr id="35873" name="Line 102"/>
            <p:cNvSpPr>
              <a:spLocks noChangeShapeType="1"/>
            </p:cNvSpPr>
            <p:nvPr/>
          </p:nvSpPr>
          <p:spPr bwMode="auto">
            <a:xfrm>
              <a:off x="3471" y="3413"/>
              <a:ext cx="872"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599" name="Text Box 103"/>
            <p:cNvSpPr txBox="1">
              <a:spLocks noChangeArrowheads="1"/>
            </p:cNvSpPr>
            <p:nvPr/>
          </p:nvSpPr>
          <p:spPr bwMode="auto">
            <a:xfrm>
              <a:off x="3333" y="3309"/>
              <a:ext cx="165" cy="162"/>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P</a:t>
              </a:r>
              <a:r>
                <a:rPr lang="en-US" altLang="zh-CN" sz="1600" baseline="-25000">
                  <a:solidFill>
                    <a:srgbClr val="336699"/>
                  </a:solidFill>
                  <a:effectLst>
                    <a:outerShdw blurRad="38100" dist="38100" dir="2700000" algn="tl">
                      <a:srgbClr val="C0C0C0"/>
                    </a:outerShdw>
                  </a:effectLst>
                  <a:latin typeface="Times New Roman" pitchFamily="18" charset="0"/>
                </a:rPr>
                <a:t>0</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90600" name="Text Box 104"/>
            <p:cNvSpPr txBox="1">
              <a:spLocks noChangeArrowheads="1"/>
            </p:cNvSpPr>
            <p:nvPr/>
          </p:nvSpPr>
          <p:spPr bwMode="auto">
            <a:xfrm>
              <a:off x="1249" y="3888"/>
              <a:ext cx="143" cy="16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O</a:t>
              </a:r>
            </a:p>
          </p:txBody>
        </p:sp>
        <p:sp>
          <p:nvSpPr>
            <p:cNvPr id="35876" name="Line 105"/>
            <p:cNvSpPr>
              <a:spLocks noChangeShapeType="1"/>
            </p:cNvSpPr>
            <p:nvPr/>
          </p:nvSpPr>
          <p:spPr bwMode="auto">
            <a:xfrm flipV="1">
              <a:off x="1385" y="2652"/>
              <a:ext cx="0" cy="1318"/>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5877" name="Line 106"/>
            <p:cNvSpPr>
              <a:spLocks noChangeShapeType="1"/>
            </p:cNvSpPr>
            <p:nvPr/>
          </p:nvSpPr>
          <p:spPr bwMode="auto">
            <a:xfrm>
              <a:off x="1385" y="3976"/>
              <a:ext cx="1287"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5878" name="Line 107"/>
            <p:cNvSpPr>
              <a:spLocks noChangeShapeType="1"/>
            </p:cNvSpPr>
            <p:nvPr/>
          </p:nvSpPr>
          <p:spPr bwMode="auto">
            <a:xfrm>
              <a:off x="2013" y="2870"/>
              <a:ext cx="0" cy="1108"/>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604" name="Text Box 108"/>
            <p:cNvSpPr txBox="1">
              <a:spLocks noChangeArrowheads="1"/>
            </p:cNvSpPr>
            <p:nvPr/>
          </p:nvSpPr>
          <p:spPr bwMode="auto">
            <a:xfrm>
              <a:off x="1106" y="2618"/>
              <a:ext cx="274"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W/P</a:t>
              </a:r>
            </a:p>
          </p:txBody>
        </p:sp>
        <p:sp>
          <p:nvSpPr>
            <p:cNvPr id="490605" name="Text Box 109"/>
            <p:cNvSpPr txBox="1">
              <a:spLocks noChangeArrowheads="1"/>
            </p:cNvSpPr>
            <p:nvPr/>
          </p:nvSpPr>
          <p:spPr bwMode="auto">
            <a:xfrm>
              <a:off x="2693" y="3880"/>
              <a:ext cx="143" cy="16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p>
          </p:txBody>
        </p:sp>
        <p:sp>
          <p:nvSpPr>
            <p:cNvPr id="490606" name="Text Box 110"/>
            <p:cNvSpPr txBox="1">
              <a:spLocks noChangeArrowheads="1"/>
            </p:cNvSpPr>
            <p:nvPr/>
          </p:nvSpPr>
          <p:spPr bwMode="auto">
            <a:xfrm>
              <a:off x="1937" y="3957"/>
              <a:ext cx="197" cy="199"/>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35882" name="Line 111"/>
            <p:cNvSpPr>
              <a:spLocks noChangeShapeType="1"/>
            </p:cNvSpPr>
            <p:nvPr/>
          </p:nvSpPr>
          <p:spPr bwMode="auto">
            <a:xfrm flipV="1">
              <a:off x="1514" y="2870"/>
              <a:ext cx="953" cy="887"/>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3" name="Line 112"/>
            <p:cNvSpPr>
              <a:spLocks noChangeShapeType="1"/>
            </p:cNvSpPr>
            <p:nvPr/>
          </p:nvSpPr>
          <p:spPr bwMode="auto">
            <a:xfrm>
              <a:off x="1567" y="2870"/>
              <a:ext cx="815" cy="807"/>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4" name="Line 113"/>
            <p:cNvSpPr>
              <a:spLocks noChangeShapeType="1"/>
            </p:cNvSpPr>
            <p:nvPr/>
          </p:nvSpPr>
          <p:spPr bwMode="auto">
            <a:xfrm>
              <a:off x="1384" y="3297"/>
              <a:ext cx="615"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610" name="Text Box 114"/>
            <p:cNvSpPr txBox="1">
              <a:spLocks noChangeArrowheads="1"/>
            </p:cNvSpPr>
            <p:nvPr/>
          </p:nvSpPr>
          <p:spPr bwMode="auto">
            <a:xfrm>
              <a:off x="2520" y="2790"/>
              <a:ext cx="171"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r>
                <a:rPr lang="en-US" altLang="zh-CN" sz="1600" baseline="-25000">
                  <a:solidFill>
                    <a:srgbClr val="336699"/>
                  </a:solidFill>
                  <a:effectLst>
                    <a:outerShdw blurRad="38100" dist="38100" dir="2700000" algn="tl">
                      <a:srgbClr val="C0C0C0"/>
                    </a:outerShdw>
                  </a:effectLst>
                  <a:latin typeface="Times New Roman" pitchFamily="18" charset="0"/>
                </a:rPr>
                <a:t>S</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90611" name="Text Box 115"/>
            <p:cNvSpPr txBox="1">
              <a:spLocks noChangeArrowheads="1"/>
            </p:cNvSpPr>
            <p:nvPr/>
          </p:nvSpPr>
          <p:spPr bwMode="auto">
            <a:xfrm>
              <a:off x="2399" y="3677"/>
              <a:ext cx="165"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r>
                <a:rPr lang="en-US" altLang="zh-CN" sz="1600" baseline="-25000">
                  <a:solidFill>
                    <a:srgbClr val="336699"/>
                  </a:solidFill>
                  <a:effectLst>
                    <a:outerShdw blurRad="38100" dist="38100" dir="2700000" algn="tl">
                      <a:srgbClr val="C0C0C0"/>
                    </a:outerShdw>
                  </a:effectLst>
                  <a:latin typeface="Times New Roman" pitchFamily="18" charset="0"/>
                </a:rPr>
                <a:t>d</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35887" name="Arc 116"/>
            <p:cNvSpPr>
              <a:spLocks/>
            </p:cNvSpPr>
            <p:nvPr/>
          </p:nvSpPr>
          <p:spPr bwMode="auto">
            <a:xfrm flipH="1">
              <a:off x="1370" y="1419"/>
              <a:ext cx="1425" cy="1462"/>
            </a:xfrm>
            <a:custGeom>
              <a:avLst/>
              <a:gdLst>
                <a:gd name="T0" fmla="*/ 0 w 20037"/>
                <a:gd name="T1" fmla="*/ 0 h 21155"/>
                <a:gd name="T2" fmla="*/ 0 w 20037"/>
                <a:gd name="T3" fmla="*/ 0 h 21155"/>
                <a:gd name="T4" fmla="*/ 0 w 20037"/>
                <a:gd name="T5" fmla="*/ 0 h 21155"/>
                <a:gd name="T6" fmla="*/ 0 60000 65536"/>
                <a:gd name="T7" fmla="*/ 0 60000 65536"/>
                <a:gd name="T8" fmla="*/ 0 60000 65536"/>
                <a:gd name="T9" fmla="*/ 0 w 20037"/>
                <a:gd name="T10" fmla="*/ 0 h 21155"/>
                <a:gd name="T11" fmla="*/ 20037 w 20037"/>
                <a:gd name="T12" fmla="*/ 21155 h 21155"/>
              </a:gdLst>
              <a:ahLst/>
              <a:cxnLst>
                <a:cxn ang="T6">
                  <a:pos x="T0" y="T1"/>
                </a:cxn>
                <a:cxn ang="T7">
                  <a:pos x="T2" y="T3"/>
                </a:cxn>
                <a:cxn ang="T8">
                  <a:pos x="T4" y="T5"/>
                </a:cxn>
              </a:cxnLst>
              <a:rect l="T9" t="T10" r="T11" b="T12"/>
              <a:pathLst>
                <a:path w="20037" h="21155" fill="none" extrusionOk="0">
                  <a:moveTo>
                    <a:pt x="4363" y="0"/>
                  </a:moveTo>
                  <a:cubicBezTo>
                    <a:pt x="11450" y="1462"/>
                    <a:pt x="17334" y="6375"/>
                    <a:pt x="20036" y="13087"/>
                  </a:cubicBezTo>
                </a:path>
                <a:path w="20037" h="21155" stroke="0" extrusionOk="0">
                  <a:moveTo>
                    <a:pt x="4363" y="0"/>
                  </a:moveTo>
                  <a:cubicBezTo>
                    <a:pt x="11450" y="1462"/>
                    <a:pt x="17334" y="6375"/>
                    <a:pt x="20036" y="13087"/>
                  </a:cubicBezTo>
                  <a:lnTo>
                    <a:pt x="0" y="21155"/>
                  </a:lnTo>
                  <a:lnTo>
                    <a:pt x="4363" y="0"/>
                  </a:lnTo>
                  <a:close/>
                </a:path>
              </a:pathLst>
            </a:cu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0613" name="Text Box 117"/>
            <p:cNvSpPr txBox="1">
              <a:spLocks noChangeArrowheads="1"/>
            </p:cNvSpPr>
            <p:nvPr/>
          </p:nvSpPr>
          <p:spPr bwMode="auto">
            <a:xfrm>
              <a:off x="1045" y="3193"/>
              <a:ext cx="331" cy="161"/>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W</a:t>
              </a:r>
              <a:r>
                <a:rPr lang="en-US" altLang="zh-CN" sz="1600" baseline="-25000">
                  <a:solidFill>
                    <a:srgbClr val="336699"/>
                  </a:solidFill>
                  <a:effectLst>
                    <a:outerShdw blurRad="38100" dist="38100" dir="2700000" algn="tl">
                      <a:srgbClr val="C0C0C0"/>
                    </a:outerShdw>
                  </a:effectLst>
                  <a:latin typeface="Times New Roman" pitchFamily="18" charset="0"/>
                </a:rPr>
                <a:t>0</a:t>
              </a:r>
              <a:r>
                <a:rPr lang="en-US" altLang="zh-CN" sz="1600">
                  <a:solidFill>
                    <a:srgbClr val="336699"/>
                  </a:solidFill>
                  <a:effectLst>
                    <a:outerShdw blurRad="38100" dist="38100" dir="2700000" algn="tl">
                      <a:srgbClr val="C0C0C0"/>
                    </a:outerShdw>
                  </a:effectLst>
                  <a:latin typeface="Times New Roman" pitchFamily="18" charset="0"/>
                </a:rPr>
                <a:t>/P</a:t>
              </a:r>
              <a:r>
                <a:rPr lang="en-US" altLang="zh-CN" sz="1600" baseline="-25000">
                  <a:solidFill>
                    <a:srgbClr val="336699"/>
                  </a:solidFill>
                  <a:effectLst>
                    <a:outerShdw blurRad="38100" dist="38100" dir="2700000" algn="tl">
                      <a:srgbClr val="C0C0C0"/>
                    </a:outerShdw>
                  </a:effectLst>
                  <a:latin typeface="Times New Roman" pitchFamily="18" charset="0"/>
                </a:rPr>
                <a:t>0</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35889" name="Line 118"/>
            <p:cNvSpPr>
              <a:spLocks noChangeShapeType="1"/>
            </p:cNvSpPr>
            <p:nvPr/>
          </p:nvSpPr>
          <p:spPr bwMode="auto">
            <a:xfrm>
              <a:off x="1393" y="1572"/>
              <a:ext cx="957"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615" name="Text Box 119"/>
            <p:cNvSpPr txBox="1">
              <a:spLocks noChangeArrowheads="1"/>
            </p:cNvSpPr>
            <p:nvPr/>
          </p:nvSpPr>
          <p:spPr bwMode="auto">
            <a:xfrm>
              <a:off x="1198" y="1484"/>
              <a:ext cx="143"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90616" name="Text Box 120"/>
            <p:cNvSpPr txBox="1">
              <a:spLocks noChangeArrowheads="1"/>
            </p:cNvSpPr>
            <p:nvPr/>
          </p:nvSpPr>
          <p:spPr bwMode="auto">
            <a:xfrm>
              <a:off x="4076" y="3274"/>
              <a:ext cx="115" cy="131"/>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A</a:t>
              </a:r>
            </a:p>
          </p:txBody>
        </p:sp>
        <p:sp>
          <p:nvSpPr>
            <p:cNvPr id="490617" name="Text Box 121"/>
            <p:cNvSpPr txBox="1">
              <a:spLocks noChangeArrowheads="1"/>
            </p:cNvSpPr>
            <p:nvPr/>
          </p:nvSpPr>
          <p:spPr bwMode="auto">
            <a:xfrm>
              <a:off x="793" y="3193"/>
              <a:ext cx="193" cy="132"/>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(A)</a:t>
              </a:r>
            </a:p>
          </p:txBody>
        </p:sp>
        <p:sp>
          <p:nvSpPr>
            <p:cNvPr id="490618" name="Text Box 122"/>
            <p:cNvSpPr txBox="1">
              <a:spLocks noChangeArrowheads="1"/>
            </p:cNvSpPr>
            <p:nvPr/>
          </p:nvSpPr>
          <p:spPr bwMode="auto">
            <a:xfrm>
              <a:off x="793" y="1419"/>
              <a:ext cx="204" cy="159"/>
            </a:xfrm>
            <a:prstGeom prst="rect">
              <a:avLst/>
            </a:prstGeom>
            <a:noFill/>
            <a:ln w="9525">
              <a:noFill/>
              <a:miter lim="800000"/>
              <a:headEnd/>
              <a:tailEnd/>
            </a:ln>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(B)</a:t>
              </a:r>
            </a:p>
          </p:txBody>
        </p:sp>
        <p:sp>
          <p:nvSpPr>
            <p:cNvPr id="490619" name="Text Box 123"/>
            <p:cNvSpPr txBox="1">
              <a:spLocks noChangeArrowheads="1"/>
            </p:cNvSpPr>
            <p:nvPr/>
          </p:nvSpPr>
          <p:spPr bwMode="auto">
            <a:xfrm>
              <a:off x="4977" y="1338"/>
              <a:ext cx="193" cy="132"/>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(C)</a:t>
              </a:r>
            </a:p>
          </p:txBody>
        </p:sp>
        <p:sp>
          <p:nvSpPr>
            <p:cNvPr id="490620" name="Text Box 124"/>
            <p:cNvSpPr txBox="1">
              <a:spLocks noChangeArrowheads="1"/>
            </p:cNvSpPr>
            <p:nvPr/>
          </p:nvSpPr>
          <p:spPr bwMode="auto">
            <a:xfrm>
              <a:off x="4924" y="3274"/>
              <a:ext cx="193" cy="131"/>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(D)</a:t>
              </a:r>
            </a:p>
          </p:txBody>
        </p:sp>
        <p:sp>
          <p:nvSpPr>
            <p:cNvPr id="35896" name="Line 125"/>
            <p:cNvSpPr>
              <a:spLocks noChangeShapeType="1"/>
            </p:cNvSpPr>
            <p:nvPr/>
          </p:nvSpPr>
          <p:spPr bwMode="auto">
            <a:xfrm>
              <a:off x="1383" y="1450"/>
              <a:ext cx="958"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622" name="Text Box 126"/>
            <p:cNvSpPr txBox="1">
              <a:spLocks noChangeArrowheads="1"/>
            </p:cNvSpPr>
            <p:nvPr/>
          </p:nvSpPr>
          <p:spPr bwMode="auto">
            <a:xfrm>
              <a:off x="1188" y="1338"/>
              <a:ext cx="200"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r>
                <a:rPr lang="en-US" altLang="zh-CN" sz="1600">
                  <a:solidFill>
                    <a:srgbClr val="336699"/>
                  </a:solidFill>
                  <a:effectLst>
                    <a:outerShdw blurRad="38100" dist="38100" dir="2700000" algn="tl">
                      <a:srgbClr val="C0C0C0"/>
                    </a:outerShdw>
                  </a:effectLst>
                  <a:latin typeface="Times New Roman" pitchFamily="18" charset="0"/>
                </a:rPr>
                <a:t>’</a:t>
              </a:r>
            </a:p>
          </p:txBody>
        </p:sp>
        <p:sp>
          <p:nvSpPr>
            <p:cNvPr id="35898" name="Line 127"/>
            <p:cNvSpPr>
              <a:spLocks noChangeShapeType="1"/>
            </p:cNvSpPr>
            <p:nvPr/>
          </p:nvSpPr>
          <p:spPr bwMode="auto">
            <a:xfrm>
              <a:off x="3465" y="1450"/>
              <a:ext cx="901"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9" name="Line 128"/>
            <p:cNvSpPr>
              <a:spLocks noChangeShapeType="1"/>
            </p:cNvSpPr>
            <p:nvPr/>
          </p:nvSpPr>
          <p:spPr bwMode="auto">
            <a:xfrm>
              <a:off x="4341" y="1450"/>
              <a:ext cx="0" cy="879"/>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0" name="Line 129"/>
            <p:cNvSpPr>
              <a:spLocks noChangeShapeType="1"/>
            </p:cNvSpPr>
            <p:nvPr/>
          </p:nvSpPr>
          <p:spPr bwMode="auto">
            <a:xfrm>
              <a:off x="4371" y="2855"/>
              <a:ext cx="0" cy="1108"/>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626" name="Text Box 130"/>
            <p:cNvSpPr txBox="1">
              <a:spLocks noChangeArrowheads="1"/>
            </p:cNvSpPr>
            <p:nvPr/>
          </p:nvSpPr>
          <p:spPr bwMode="auto">
            <a:xfrm>
              <a:off x="3272" y="1338"/>
              <a:ext cx="200"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r>
                <a:rPr lang="en-US" altLang="zh-CN" sz="1600">
                  <a:solidFill>
                    <a:srgbClr val="336699"/>
                  </a:solidFill>
                  <a:effectLst>
                    <a:outerShdw blurRad="38100" dist="38100" dir="2700000" algn="tl">
                      <a:srgbClr val="C0C0C0"/>
                    </a:outerShdw>
                  </a:effectLst>
                  <a:latin typeface="Times New Roman" pitchFamily="18" charset="0"/>
                </a:rPr>
                <a:t>’</a:t>
              </a:r>
            </a:p>
          </p:txBody>
        </p:sp>
        <p:sp>
          <p:nvSpPr>
            <p:cNvPr id="490627" name="Text Box 131"/>
            <p:cNvSpPr txBox="1">
              <a:spLocks noChangeArrowheads="1"/>
            </p:cNvSpPr>
            <p:nvPr/>
          </p:nvSpPr>
          <p:spPr bwMode="auto">
            <a:xfrm>
              <a:off x="4333" y="3981"/>
              <a:ext cx="201"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r>
                <a:rPr lang="en-US" altLang="zh-CN" sz="1600">
                  <a:solidFill>
                    <a:srgbClr val="336699"/>
                  </a:solidFill>
                  <a:effectLst>
                    <a:outerShdw blurRad="38100" dist="38100" dir="2700000" algn="tl">
                      <a:srgbClr val="C0C0C0"/>
                    </a:outerShdw>
                  </a:effectLst>
                  <a:latin typeface="Times New Roman" pitchFamily="18" charset="0"/>
                </a:rPr>
                <a:t>’</a:t>
              </a:r>
            </a:p>
          </p:txBody>
        </p:sp>
        <p:sp>
          <p:nvSpPr>
            <p:cNvPr id="490628" name="Text Box 132"/>
            <p:cNvSpPr txBox="1">
              <a:spLocks noChangeArrowheads="1"/>
            </p:cNvSpPr>
            <p:nvPr/>
          </p:nvSpPr>
          <p:spPr bwMode="auto">
            <a:xfrm>
              <a:off x="4288" y="2337"/>
              <a:ext cx="200"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r>
                <a:rPr lang="en-US" altLang="zh-CN" sz="1600">
                  <a:solidFill>
                    <a:srgbClr val="336699"/>
                  </a:solidFill>
                  <a:effectLst>
                    <a:outerShdw blurRad="38100" dist="38100" dir="2700000" algn="tl">
                      <a:srgbClr val="C0C0C0"/>
                    </a:outerShdw>
                  </a:effectLst>
                  <a:latin typeface="Times New Roman" pitchFamily="18" charset="0"/>
                </a:rPr>
                <a:t>’</a:t>
              </a:r>
            </a:p>
          </p:txBody>
        </p:sp>
        <p:sp>
          <p:nvSpPr>
            <p:cNvPr id="490629" name="Text Box 133"/>
            <p:cNvSpPr txBox="1">
              <a:spLocks noChangeArrowheads="1"/>
            </p:cNvSpPr>
            <p:nvPr/>
          </p:nvSpPr>
          <p:spPr bwMode="auto">
            <a:xfrm>
              <a:off x="4349" y="2711"/>
              <a:ext cx="229"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AS’</a:t>
              </a:r>
            </a:p>
          </p:txBody>
        </p:sp>
        <p:sp>
          <p:nvSpPr>
            <p:cNvPr id="35905" name="Arc 134"/>
            <p:cNvSpPr>
              <a:spLocks/>
            </p:cNvSpPr>
            <p:nvPr/>
          </p:nvSpPr>
          <p:spPr bwMode="auto">
            <a:xfrm flipH="1">
              <a:off x="1376" y="1227"/>
              <a:ext cx="1482" cy="1794"/>
            </a:xfrm>
            <a:custGeom>
              <a:avLst/>
              <a:gdLst>
                <a:gd name="T0" fmla="*/ 0 w 20037"/>
                <a:gd name="T1" fmla="*/ 0 h 20833"/>
                <a:gd name="T2" fmla="*/ 0 w 20037"/>
                <a:gd name="T3" fmla="*/ 0 h 20833"/>
                <a:gd name="T4" fmla="*/ 0 w 20037"/>
                <a:gd name="T5" fmla="*/ 0 h 20833"/>
                <a:gd name="T6" fmla="*/ 0 60000 65536"/>
                <a:gd name="T7" fmla="*/ 0 60000 65536"/>
                <a:gd name="T8" fmla="*/ 0 60000 65536"/>
                <a:gd name="T9" fmla="*/ 0 w 20037"/>
                <a:gd name="T10" fmla="*/ 0 h 20833"/>
                <a:gd name="T11" fmla="*/ 20037 w 20037"/>
                <a:gd name="T12" fmla="*/ 20833 h 20833"/>
              </a:gdLst>
              <a:ahLst/>
              <a:cxnLst>
                <a:cxn ang="T6">
                  <a:pos x="T0" y="T1"/>
                </a:cxn>
                <a:cxn ang="T7">
                  <a:pos x="T2" y="T3"/>
                </a:cxn>
                <a:cxn ang="T8">
                  <a:pos x="T4" y="T5"/>
                </a:cxn>
              </a:cxnLst>
              <a:rect l="T9" t="T10" r="T11" b="T12"/>
              <a:pathLst>
                <a:path w="20037" h="20833" fill="none" extrusionOk="0">
                  <a:moveTo>
                    <a:pt x="5704" y="-1"/>
                  </a:moveTo>
                  <a:cubicBezTo>
                    <a:pt x="12213" y="1782"/>
                    <a:pt x="17515" y="6504"/>
                    <a:pt x="20036" y="12765"/>
                  </a:cubicBezTo>
                </a:path>
                <a:path w="20037" h="20833" stroke="0" extrusionOk="0">
                  <a:moveTo>
                    <a:pt x="5704" y="-1"/>
                  </a:moveTo>
                  <a:cubicBezTo>
                    <a:pt x="12213" y="1782"/>
                    <a:pt x="17515" y="6504"/>
                    <a:pt x="20036" y="12765"/>
                  </a:cubicBezTo>
                  <a:lnTo>
                    <a:pt x="0" y="20833"/>
                  </a:lnTo>
                  <a:lnTo>
                    <a:pt x="5704" y="-1"/>
                  </a:lnTo>
                  <a:close/>
                </a:path>
              </a:pathLst>
            </a:cu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0631" name="Text Box 135"/>
            <p:cNvSpPr txBox="1">
              <a:spLocks noChangeArrowheads="1"/>
            </p:cNvSpPr>
            <p:nvPr/>
          </p:nvSpPr>
          <p:spPr bwMode="auto">
            <a:xfrm>
              <a:off x="2435" y="1096"/>
              <a:ext cx="567" cy="162"/>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Y’=f</a:t>
              </a:r>
              <a:r>
                <a:rPr lang="en-US" altLang="zh-CN">
                  <a:solidFill>
                    <a:srgbClr val="336699"/>
                  </a:solidFill>
                  <a:effectLst>
                    <a:outerShdw blurRad="38100" dist="38100" dir="2700000" algn="tl">
                      <a:srgbClr val="C0C0C0"/>
                    </a:outerShdw>
                  </a:effectLst>
                  <a:latin typeface="Arial" charset="0"/>
                </a:rPr>
                <a:t>’</a:t>
              </a:r>
              <a:r>
                <a:rPr lang="en-US" altLang="zh-CN">
                  <a:latin typeface="Arial" charset="0"/>
                </a:rPr>
                <a:t> </a:t>
              </a:r>
              <a:r>
                <a:rPr lang="en-US" altLang="zh-CN" sz="1600">
                  <a:solidFill>
                    <a:srgbClr val="336699"/>
                  </a:solidFill>
                  <a:effectLst>
                    <a:outerShdw blurRad="38100" dist="38100" dir="2700000" algn="tl">
                      <a:srgbClr val="C0C0C0"/>
                    </a:outerShdw>
                  </a:effectLst>
                  <a:latin typeface="Times New Roman" pitchFamily="18" charset="0"/>
                </a:rPr>
                <a:t>(N)</a:t>
              </a:r>
            </a:p>
          </p:txBody>
        </p:sp>
      </p:grpSp>
      <p:sp>
        <p:nvSpPr>
          <p:cNvPr id="3" name="页脚占位符 2"/>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1688053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0499"/>
                                        </p:tgtEl>
                                        <p:attrNameLst>
                                          <p:attrName>style.visibility</p:attrName>
                                        </p:attrNameLst>
                                      </p:cBhvr>
                                      <p:to>
                                        <p:strVal val="visible"/>
                                      </p:to>
                                    </p:set>
                                    <p:animEffect transition="in" filter="blinds(horizontal)">
                                      <p:cBhvr>
                                        <p:cTn id="7" dur="500"/>
                                        <p:tgtEl>
                                          <p:spTgt spid="490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6BB3E3F-3FA0-4C24-A754-6BE97B3ECEFB}" type="slidenum">
              <a:rPr lang="en-GB" altLang="zh-CN" sz="1200" b="0">
                <a:solidFill>
                  <a:schemeClr val="bg1"/>
                </a:solidFill>
              </a:rPr>
              <a:pPr/>
              <a:t>21</a:t>
            </a:fld>
            <a:endParaRPr lang="en-GB" altLang="zh-CN" sz="1200" b="0">
              <a:solidFill>
                <a:schemeClr val="bg1"/>
              </a:solidFill>
            </a:endParaRPr>
          </a:p>
        </p:txBody>
      </p:sp>
      <p:sp>
        <p:nvSpPr>
          <p:cNvPr id="477222" name="Rectangle 38"/>
          <p:cNvSpPr>
            <a:spLocks noChangeArrowheads="1"/>
          </p:cNvSpPr>
          <p:nvPr/>
        </p:nvSpPr>
        <p:spPr bwMode="auto">
          <a:xfrm>
            <a:off x="827088" y="1341438"/>
            <a:ext cx="3059112" cy="4392612"/>
          </a:xfrm>
          <a:prstGeom prst="rect">
            <a:avLst/>
          </a:prstGeom>
          <a:noFill/>
          <a:ln w="9525">
            <a:noFill/>
            <a:miter lim="800000"/>
            <a:headEnd/>
            <a:tailEnd/>
          </a:ln>
          <a:effectLst/>
        </p:spPr>
        <p:txBody>
          <a:bodyPr/>
          <a:lstStyle/>
          <a:p>
            <a:pPr marL="263525" indent="-263525" algn="just" eaLnBrk="1" hangingPunct="1">
              <a:lnSpc>
                <a:spcPct val="90000"/>
              </a:lnSpc>
              <a:spcBef>
                <a:spcPct val="45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楷体" panose="02010609060101010101" pitchFamily="49" charset="-122"/>
                <a:ea typeface="楷体" panose="02010609060101010101" pitchFamily="49" charset="-122"/>
              </a:rPr>
              <a:t>长期总供给增加会使与之对应的短期总供给相应增加</a:t>
            </a:r>
            <a:r>
              <a:rPr kumimoji="1" lang="zh-CN" altLang="en-US" dirty="0">
                <a:latin typeface="楷体" panose="02010609060101010101" pitchFamily="49" charset="-122"/>
                <a:ea typeface="楷体" panose="02010609060101010101" pitchFamily="49" charset="-122"/>
              </a:rPr>
              <a:t> </a:t>
            </a:r>
            <a:endParaRPr kumimoji="1" lang="zh-CN" altLang="en-US" sz="2400" dirty="0">
              <a:effectLst>
                <a:outerShdw blurRad="38100" dist="38100" dir="2700000" algn="tl">
                  <a:srgbClr val="C0C0C0"/>
                </a:outerShdw>
              </a:effectLst>
              <a:latin typeface="楷体" panose="02010609060101010101" pitchFamily="49" charset="-122"/>
              <a:ea typeface="楷体" panose="02010609060101010101" pitchFamily="49" charset="-122"/>
            </a:endParaRPr>
          </a:p>
          <a:p>
            <a:pPr marL="263525" indent="-263525" algn="just" eaLnBrk="1" hangingPunct="1">
              <a:lnSpc>
                <a:spcPct val="90000"/>
              </a:lnSpc>
              <a:spcBef>
                <a:spcPct val="45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楷体" panose="02010609060101010101" pitchFamily="49" charset="-122"/>
                <a:ea typeface="楷体" panose="02010609060101010101" pitchFamily="49" charset="-122"/>
              </a:rPr>
              <a:t>原因：长期总供给增加意味社会生产能力增加（劳动供给增加和技术进步），相同价格水平下厂商生产的产量增加</a:t>
            </a:r>
          </a:p>
          <a:p>
            <a:pPr marL="263525" indent="-263525" algn="just" eaLnBrk="1" hangingPunct="1">
              <a:lnSpc>
                <a:spcPct val="90000"/>
              </a:lnSpc>
              <a:spcBef>
                <a:spcPct val="45000"/>
              </a:spcBef>
              <a:buClr>
                <a:srgbClr val="FF6600"/>
              </a:buClr>
              <a:buFont typeface="Wingdings" pitchFamily="2" charset="2"/>
              <a:buChar char="§"/>
              <a:defRPr/>
            </a:pPr>
            <a:r>
              <a:rPr kumimoji="1" lang="zh-CN" altLang="en-US" sz="2400" dirty="0">
                <a:solidFill>
                  <a:srgbClr val="990000"/>
                </a:solidFill>
                <a:effectLst>
                  <a:outerShdw blurRad="38100" dist="38100" dir="2700000" algn="tl">
                    <a:srgbClr val="C0C0C0"/>
                  </a:outerShdw>
                </a:effectLst>
                <a:latin typeface="楷体" panose="02010609060101010101" pitchFamily="49" charset="-122"/>
                <a:ea typeface="楷体" panose="02010609060101010101" pitchFamily="49" charset="-122"/>
              </a:rPr>
              <a:t>长期总供给是短期总供给的基础！</a:t>
            </a:r>
          </a:p>
        </p:txBody>
      </p:sp>
      <p:sp>
        <p:nvSpPr>
          <p:cNvPr id="477225" name="Rectangle 41"/>
          <p:cNvSpPr>
            <a:spLocks noChangeArrowheads="1"/>
          </p:cNvSpPr>
          <p:nvPr/>
        </p:nvSpPr>
        <p:spPr bwMode="auto">
          <a:xfrm>
            <a:off x="755650" y="692150"/>
            <a:ext cx="3168650"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短期</a:t>
            </a: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AS</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曲线的移动</a:t>
            </a:r>
            <a:r>
              <a:rPr lang="zh-CN" altLang="en-US" sz="2400" dirty="0">
                <a:latin typeface="微软雅黑" pitchFamily="34" charset="-122"/>
                <a:ea typeface="微软雅黑" pitchFamily="34" charset="-122"/>
              </a:rPr>
              <a:t> </a:t>
            </a:r>
          </a:p>
        </p:txBody>
      </p:sp>
      <p:grpSp>
        <p:nvGrpSpPr>
          <p:cNvPr id="2" name="Group 72"/>
          <p:cNvGrpSpPr>
            <a:grpSpLocks/>
          </p:cNvGrpSpPr>
          <p:nvPr/>
        </p:nvGrpSpPr>
        <p:grpSpPr bwMode="auto">
          <a:xfrm>
            <a:off x="4459288" y="1484313"/>
            <a:ext cx="3929062" cy="3913187"/>
            <a:chOff x="2809" y="1344"/>
            <a:chExt cx="2475" cy="2465"/>
          </a:xfrm>
        </p:grpSpPr>
        <p:sp>
          <p:nvSpPr>
            <p:cNvPr id="36870" name="Text Box 45"/>
            <p:cNvSpPr txBox="1">
              <a:spLocks noChangeArrowheads="1"/>
            </p:cNvSpPr>
            <p:nvPr/>
          </p:nvSpPr>
          <p:spPr bwMode="auto">
            <a:xfrm>
              <a:off x="2809" y="3393"/>
              <a:ext cx="2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O</a:t>
              </a:r>
              <a:endParaRPr lang="en-US" altLang="zh-CN" sz="2000">
                <a:solidFill>
                  <a:srgbClr val="006699"/>
                </a:solidFill>
              </a:endParaRPr>
            </a:p>
          </p:txBody>
        </p:sp>
        <p:sp>
          <p:nvSpPr>
            <p:cNvPr id="36871" name="Line 46"/>
            <p:cNvSpPr>
              <a:spLocks noChangeShapeType="1"/>
            </p:cNvSpPr>
            <p:nvPr/>
          </p:nvSpPr>
          <p:spPr bwMode="auto">
            <a:xfrm flipV="1">
              <a:off x="3024" y="1344"/>
              <a:ext cx="0" cy="2172"/>
            </a:xfrm>
            <a:prstGeom prst="line">
              <a:avLst/>
            </a:prstGeom>
            <a:noFill/>
            <a:ln w="444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6872" name="Line 47"/>
            <p:cNvSpPr>
              <a:spLocks noChangeShapeType="1"/>
            </p:cNvSpPr>
            <p:nvPr/>
          </p:nvSpPr>
          <p:spPr bwMode="auto">
            <a:xfrm>
              <a:off x="3007" y="3519"/>
              <a:ext cx="2040" cy="0"/>
            </a:xfrm>
            <a:prstGeom prst="line">
              <a:avLst/>
            </a:prstGeom>
            <a:noFill/>
            <a:ln w="444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6873" name="Line 48"/>
            <p:cNvSpPr>
              <a:spLocks noChangeShapeType="1"/>
            </p:cNvSpPr>
            <p:nvPr/>
          </p:nvSpPr>
          <p:spPr bwMode="auto">
            <a:xfrm>
              <a:off x="4487" y="1586"/>
              <a:ext cx="0" cy="192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4" name="Text Box 49"/>
            <p:cNvSpPr txBox="1">
              <a:spLocks noChangeArrowheads="1"/>
            </p:cNvSpPr>
            <p:nvPr/>
          </p:nvSpPr>
          <p:spPr bwMode="auto">
            <a:xfrm>
              <a:off x="2849" y="1353"/>
              <a:ext cx="2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P</a:t>
              </a:r>
              <a:endParaRPr lang="en-US" altLang="zh-CN" sz="2000">
                <a:solidFill>
                  <a:srgbClr val="006699"/>
                </a:solidFill>
              </a:endParaRPr>
            </a:p>
          </p:txBody>
        </p:sp>
        <p:sp>
          <p:nvSpPr>
            <p:cNvPr id="36875" name="Text Box 50"/>
            <p:cNvSpPr txBox="1">
              <a:spLocks noChangeArrowheads="1"/>
            </p:cNvSpPr>
            <p:nvPr/>
          </p:nvSpPr>
          <p:spPr bwMode="auto">
            <a:xfrm>
              <a:off x="5077" y="3404"/>
              <a:ext cx="2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Y</a:t>
              </a:r>
              <a:endParaRPr lang="en-US" altLang="zh-CN" sz="2000">
                <a:solidFill>
                  <a:srgbClr val="006699"/>
                </a:solidFill>
              </a:endParaRPr>
            </a:p>
          </p:txBody>
        </p:sp>
        <p:sp>
          <p:nvSpPr>
            <p:cNvPr id="36876" name="Text Box 51"/>
            <p:cNvSpPr txBox="1">
              <a:spLocks noChangeArrowheads="1"/>
            </p:cNvSpPr>
            <p:nvPr/>
          </p:nvSpPr>
          <p:spPr bwMode="auto">
            <a:xfrm>
              <a:off x="3062" y="2931"/>
              <a:ext cx="4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SAS</a:t>
              </a:r>
              <a:r>
                <a:rPr lang="en-US" altLang="zh-CN" sz="2000" baseline="-25000">
                  <a:solidFill>
                    <a:srgbClr val="006699"/>
                  </a:solidFill>
                  <a:latin typeface="Times New Roman" panose="02020603050405020304" pitchFamily="18" charset="0"/>
                </a:rPr>
                <a:t>0</a:t>
              </a:r>
              <a:endParaRPr lang="en-US" altLang="zh-CN" sz="2000">
                <a:solidFill>
                  <a:srgbClr val="006699"/>
                </a:solidFill>
              </a:endParaRPr>
            </a:p>
          </p:txBody>
        </p:sp>
        <p:sp>
          <p:nvSpPr>
            <p:cNvPr id="36877" name="Text Box 52"/>
            <p:cNvSpPr txBox="1">
              <a:spLocks noChangeArrowheads="1"/>
            </p:cNvSpPr>
            <p:nvPr/>
          </p:nvSpPr>
          <p:spPr bwMode="auto">
            <a:xfrm>
              <a:off x="4424" y="3526"/>
              <a:ext cx="28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Y</a:t>
              </a:r>
              <a:r>
                <a:rPr lang="en-US" altLang="zh-CN" sz="2000" baseline="-25000">
                  <a:solidFill>
                    <a:srgbClr val="006699"/>
                  </a:solidFill>
                  <a:latin typeface="Times New Roman" panose="02020603050405020304" pitchFamily="18" charset="0"/>
                </a:rPr>
                <a:t>f1</a:t>
              </a:r>
              <a:endParaRPr lang="en-US" altLang="zh-CN" sz="2000">
                <a:solidFill>
                  <a:srgbClr val="006699"/>
                </a:solidFill>
              </a:endParaRPr>
            </a:p>
          </p:txBody>
        </p:sp>
        <p:sp>
          <p:nvSpPr>
            <p:cNvPr id="36878" name="Arc 53"/>
            <p:cNvSpPr>
              <a:spLocks/>
            </p:cNvSpPr>
            <p:nvPr/>
          </p:nvSpPr>
          <p:spPr bwMode="auto">
            <a:xfrm rot="21243016" flipV="1">
              <a:off x="3000" y="1751"/>
              <a:ext cx="978" cy="1246"/>
            </a:xfrm>
            <a:custGeom>
              <a:avLst/>
              <a:gdLst>
                <a:gd name="T0" fmla="*/ 0 w 19144"/>
                <a:gd name="T1" fmla="*/ 0 h 20728"/>
                <a:gd name="T2" fmla="*/ 0 w 19144"/>
                <a:gd name="T3" fmla="*/ 0 h 20728"/>
                <a:gd name="T4" fmla="*/ 0 w 19144"/>
                <a:gd name="T5" fmla="*/ 0 h 20728"/>
                <a:gd name="T6" fmla="*/ 0 60000 65536"/>
                <a:gd name="T7" fmla="*/ 0 60000 65536"/>
                <a:gd name="T8" fmla="*/ 0 60000 65536"/>
                <a:gd name="T9" fmla="*/ 0 w 19144"/>
                <a:gd name="T10" fmla="*/ 0 h 20728"/>
                <a:gd name="T11" fmla="*/ 19144 w 19144"/>
                <a:gd name="T12" fmla="*/ 20728 h 20728"/>
              </a:gdLst>
              <a:ahLst/>
              <a:cxnLst>
                <a:cxn ang="T6">
                  <a:pos x="T0" y="T1"/>
                </a:cxn>
                <a:cxn ang="T7">
                  <a:pos x="T2" y="T3"/>
                </a:cxn>
                <a:cxn ang="T8">
                  <a:pos x="T4" y="T5"/>
                </a:cxn>
              </a:cxnLst>
              <a:rect l="T9" t="T10" r="T11" b="T12"/>
              <a:pathLst>
                <a:path w="19144" h="20728" fill="none" extrusionOk="0">
                  <a:moveTo>
                    <a:pt x="6075" y="-1"/>
                  </a:moveTo>
                  <a:cubicBezTo>
                    <a:pt x="11707" y="1650"/>
                    <a:pt x="16426" y="5523"/>
                    <a:pt x="19144" y="10725"/>
                  </a:cubicBezTo>
                </a:path>
                <a:path w="19144" h="20728" stroke="0" extrusionOk="0">
                  <a:moveTo>
                    <a:pt x="6075" y="-1"/>
                  </a:moveTo>
                  <a:cubicBezTo>
                    <a:pt x="11707" y="1650"/>
                    <a:pt x="16426" y="5523"/>
                    <a:pt x="19144" y="10725"/>
                  </a:cubicBezTo>
                  <a:lnTo>
                    <a:pt x="0" y="20728"/>
                  </a:lnTo>
                  <a:lnTo>
                    <a:pt x="6075" y="-1"/>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79" name="Text Box 54"/>
            <p:cNvSpPr txBox="1">
              <a:spLocks noChangeArrowheads="1"/>
            </p:cNvSpPr>
            <p:nvPr/>
          </p:nvSpPr>
          <p:spPr bwMode="auto">
            <a:xfrm>
              <a:off x="3696" y="1344"/>
              <a:ext cx="4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LAS</a:t>
              </a:r>
              <a:r>
                <a:rPr lang="en-US" altLang="zh-CN" sz="2000" baseline="-25000">
                  <a:solidFill>
                    <a:srgbClr val="006699"/>
                  </a:solidFill>
                  <a:latin typeface="Times New Roman" panose="02020603050405020304" pitchFamily="18" charset="0"/>
                </a:rPr>
                <a:t>0</a:t>
              </a:r>
              <a:endParaRPr lang="en-US" altLang="zh-CN" sz="2000">
                <a:solidFill>
                  <a:srgbClr val="006699"/>
                </a:solidFill>
              </a:endParaRPr>
            </a:p>
          </p:txBody>
        </p:sp>
        <p:sp>
          <p:nvSpPr>
            <p:cNvPr id="36880" name="Text Box 55"/>
            <p:cNvSpPr txBox="1">
              <a:spLocks noChangeArrowheads="1"/>
            </p:cNvSpPr>
            <p:nvPr/>
          </p:nvSpPr>
          <p:spPr bwMode="auto">
            <a:xfrm>
              <a:off x="3542" y="2905"/>
              <a:ext cx="4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SAS</a:t>
              </a:r>
              <a:r>
                <a:rPr lang="en-US" altLang="zh-CN" sz="2000" baseline="-25000">
                  <a:solidFill>
                    <a:srgbClr val="006699"/>
                  </a:solidFill>
                  <a:latin typeface="Times New Roman" panose="02020603050405020304" pitchFamily="18" charset="0"/>
                </a:rPr>
                <a:t>1</a:t>
              </a:r>
              <a:endParaRPr lang="en-US" altLang="zh-CN" sz="2000">
                <a:solidFill>
                  <a:srgbClr val="006699"/>
                </a:solidFill>
              </a:endParaRPr>
            </a:p>
          </p:txBody>
        </p:sp>
        <p:sp>
          <p:nvSpPr>
            <p:cNvPr id="36881" name="Line 56"/>
            <p:cNvSpPr>
              <a:spLocks noChangeShapeType="1"/>
            </p:cNvSpPr>
            <p:nvPr/>
          </p:nvSpPr>
          <p:spPr bwMode="auto">
            <a:xfrm>
              <a:off x="3973" y="1598"/>
              <a:ext cx="0" cy="192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2" name="Text Box 57"/>
            <p:cNvSpPr txBox="1">
              <a:spLocks noChangeArrowheads="1"/>
            </p:cNvSpPr>
            <p:nvPr/>
          </p:nvSpPr>
          <p:spPr bwMode="auto">
            <a:xfrm>
              <a:off x="3908" y="3526"/>
              <a:ext cx="28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Y</a:t>
              </a:r>
              <a:r>
                <a:rPr lang="en-US" altLang="zh-CN" sz="2000" baseline="-25000">
                  <a:solidFill>
                    <a:srgbClr val="006699"/>
                  </a:solidFill>
                  <a:latin typeface="Times New Roman" panose="02020603050405020304" pitchFamily="18" charset="0"/>
                </a:rPr>
                <a:t>f0</a:t>
              </a:r>
              <a:endParaRPr lang="en-US" altLang="zh-CN" sz="2000">
                <a:solidFill>
                  <a:srgbClr val="006699"/>
                </a:solidFill>
              </a:endParaRPr>
            </a:p>
          </p:txBody>
        </p:sp>
        <p:sp>
          <p:nvSpPr>
            <p:cNvPr id="36883" name="Line 58"/>
            <p:cNvSpPr>
              <a:spLocks noChangeShapeType="1"/>
            </p:cNvSpPr>
            <p:nvPr/>
          </p:nvSpPr>
          <p:spPr bwMode="auto">
            <a:xfrm>
              <a:off x="3987" y="2024"/>
              <a:ext cx="510" cy="0"/>
            </a:xfrm>
            <a:prstGeom prst="line">
              <a:avLst/>
            </a:prstGeom>
            <a:noFill/>
            <a:ln w="38100">
              <a:solidFill>
                <a:srgbClr val="336699"/>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6884" name="Text Box 59"/>
            <p:cNvSpPr txBox="1">
              <a:spLocks noChangeArrowheads="1"/>
            </p:cNvSpPr>
            <p:nvPr/>
          </p:nvSpPr>
          <p:spPr bwMode="auto">
            <a:xfrm>
              <a:off x="4361" y="1348"/>
              <a:ext cx="4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LAS</a:t>
              </a:r>
              <a:r>
                <a:rPr lang="en-US" altLang="zh-CN" sz="2000" baseline="-25000">
                  <a:solidFill>
                    <a:srgbClr val="006699"/>
                  </a:solidFill>
                  <a:latin typeface="Times New Roman" panose="02020603050405020304" pitchFamily="18" charset="0"/>
                </a:rPr>
                <a:t>1</a:t>
              </a:r>
              <a:endParaRPr lang="en-US" altLang="zh-CN" sz="2000">
                <a:solidFill>
                  <a:srgbClr val="006699"/>
                </a:solidFill>
              </a:endParaRPr>
            </a:p>
          </p:txBody>
        </p:sp>
        <p:sp>
          <p:nvSpPr>
            <p:cNvPr id="36885" name="Line 61"/>
            <p:cNvSpPr>
              <a:spLocks noChangeShapeType="1"/>
            </p:cNvSpPr>
            <p:nvPr/>
          </p:nvSpPr>
          <p:spPr bwMode="auto">
            <a:xfrm>
              <a:off x="3807" y="2606"/>
              <a:ext cx="508" cy="0"/>
            </a:xfrm>
            <a:prstGeom prst="line">
              <a:avLst/>
            </a:prstGeom>
            <a:noFill/>
            <a:ln w="38100">
              <a:solidFill>
                <a:srgbClr val="336699"/>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6886" name="Arc 70"/>
            <p:cNvSpPr>
              <a:spLocks/>
            </p:cNvSpPr>
            <p:nvPr/>
          </p:nvSpPr>
          <p:spPr bwMode="auto">
            <a:xfrm rot="21243016" flipV="1">
              <a:off x="3515" y="1752"/>
              <a:ext cx="978" cy="1246"/>
            </a:xfrm>
            <a:custGeom>
              <a:avLst/>
              <a:gdLst>
                <a:gd name="T0" fmla="*/ 0 w 19144"/>
                <a:gd name="T1" fmla="*/ 0 h 20728"/>
                <a:gd name="T2" fmla="*/ 0 w 19144"/>
                <a:gd name="T3" fmla="*/ 0 h 20728"/>
                <a:gd name="T4" fmla="*/ 0 w 19144"/>
                <a:gd name="T5" fmla="*/ 0 h 20728"/>
                <a:gd name="T6" fmla="*/ 0 60000 65536"/>
                <a:gd name="T7" fmla="*/ 0 60000 65536"/>
                <a:gd name="T8" fmla="*/ 0 60000 65536"/>
                <a:gd name="T9" fmla="*/ 0 w 19144"/>
                <a:gd name="T10" fmla="*/ 0 h 20728"/>
                <a:gd name="T11" fmla="*/ 19144 w 19144"/>
                <a:gd name="T12" fmla="*/ 20728 h 20728"/>
              </a:gdLst>
              <a:ahLst/>
              <a:cxnLst>
                <a:cxn ang="T6">
                  <a:pos x="T0" y="T1"/>
                </a:cxn>
                <a:cxn ang="T7">
                  <a:pos x="T2" y="T3"/>
                </a:cxn>
                <a:cxn ang="T8">
                  <a:pos x="T4" y="T5"/>
                </a:cxn>
              </a:cxnLst>
              <a:rect l="T9" t="T10" r="T11" b="T12"/>
              <a:pathLst>
                <a:path w="19144" h="20728" fill="none" extrusionOk="0">
                  <a:moveTo>
                    <a:pt x="6075" y="-1"/>
                  </a:moveTo>
                  <a:cubicBezTo>
                    <a:pt x="11707" y="1650"/>
                    <a:pt x="16426" y="5523"/>
                    <a:pt x="19144" y="10725"/>
                  </a:cubicBezTo>
                </a:path>
                <a:path w="19144" h="20728" stroke="0" extrusionOk="0">
                  <a:moveTo>
                    <a:pt x="6075" y="-1"/>
                  </a:moveTo>
                  <a:cubicBezTo>
                    <a:pt x="11707" y="1650"/>
                    <a:pt x="16426" y="5523"/>
                    <a:pt x="19144" y="10725"/>
                  </a:cubicBezTo>
                  <a:lnTo>
                    <a:pt x="0" y="20728"/>
                  </a:lnTo>
                  <a:lnTo>
                    <a:pt x="6075" y="-1"/>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 name="页脚占位符 2"/>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3420474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7225"/>
                                        </p:tgtEl>
                                        <p:attrNameLst>
                                          <p:attrName>style.visibility</p:attrName>
                                        </p:attrNameLst>
                                      </p:cBhvr>
                                      <p:to>
                                        <p:strVal val="visible"/>
                                      </p:to>
                                    </p:set>
                                    <p:animEffect transition="in" filter="blinds(horizontal)">
                                      <p:cBhvr>
                                        <p:cTn id="7" dur="500"/>
                                        <p:tgtEl>
                                          <p:spTgt spid="4772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7222">
                                            <p:txEl>
                                              <p:pRg st="0" end="0"/>
                                            </p:txEl>
                                          </p:spTgt>
                                        </p:tgtEl>
                                        <p:attrNameLst>
                                          <p:attrName>style.visibility</p:attrName>
                                        </p:attrNameLst>
                                      </p:cBhvr>
                                      <p:to>
                                        <p:strVal val="visible"/>
                                      </p:to>
                                    </p:set>
                                    <p:animEffect transition="in" filter="blinds(horizontal)">
                                      <p:cBhvr>
                                        <p:cTn id="12" dur="500"/>
                                        <p:tgtEl>
                                          <p:spTgt spid="47722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7222">
                                            <p:txEl>
                                              <p:pRg st="1" end="1"/>
                                            </p:txEl>
                                          </p:spTgt>
                                        </p:tgtEl>
                                        <p:attrNameLst>
                                          <p:attrName>style.visibility</p:attrName>
                                        </p:attrNameLst>
                                      </p:cBhvr>
                                      <p:to>
                                        <p:strVal val="visible"/>
                                      </p:to>
                                    </p:set>
                                    <p:animEffect transition="in" filter="blinds(horizontal)">
                                      <p:cBhvr>
                                        <p:cTn id="17" dur="500"/>
                                        <p:tgtEl>
                                          <p:spTgt spid="47722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7222">
                                            <p:txEl>
                                              <p:pRg st="2" end="2"/>
                                            </p:txEl>
                                          </p:spTgt>
                                        </p:tgtEl>
                                        <p:attrNameLst>
                                          <p:attrName>style.visibility</p:attrName>
                                        </p:attrNameLst>
                                      </p:cBhvr>
                                      <p:to>
                                        <p:strVal val="visible"/>
                                      </p:to>
                                    </p:set>
                                    <p:animEffect transition="in" filter="blinds(horizontal)">
                                      <p:cBhvr>
                                        <p:cTn id="22" dur="500"/>
                                        <p:tgtEl>
                                          <p:spTgt spid="47722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22" grpId="0" build="p" autoUpdateAnimBg="0"/>
      <p:bldP spid="4772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E17C47C-E267-44A6-8BC3-0890D416DAFE}" type="slidenum">
              <a:rPr lang="en-GB" altLang="zh-CN" sz="1200" b="0">
                <a:solidFill>
                  <a:schemeClr val="bg1"/>
                </a:solidFill>
              </a:rPr>
              <a:pPr/>
              <a:t>22</a:t>
            </a:fld>
            <a:endParaRPr lang="en-GB" altLang="zh-CN" sz="1200" b="0">
              <a:solidFill>
                <a:schemeClr val="bg1"/>
              </a:solidFill>
            </a:endParaRPr>
          </a:p>
        </p:txBody>
      </p:sp>
      <p:sp>
        <p:nvSpPr>
          <p:cNvPr id="37891" name="Comment 58">
            <a:hlinkClick r:id="rId2" action="ppaction://hlinksldjump"/>
          </p:cNvPr>
          <p:cNvSpPr>
            <a:spLocks noChangeArrowheads="1"/>
          </p:cNvSpPr>
          <p:nvPr/>
        </p:nvSpPr>
        <p:spPr bwMode="auto">
          <a:xfrm>
            <a:off x="239125" y="263327"/>
            <a:ext cx="5235575" cy="53975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80000"/>
              </a:lnSpc>
            </a:pPr>
            <a:r>
              <a:rPr lang="en-US" altLang="zh-CN" sz="3200" dirty="0">
                <a:solidFill>
                  <a:srgbClr val="336699"/>
                </a:solidFill>
                <a:latin typeface="微软雅黑" panose="020B0503020204020204" pitchFamily="34" charset="-122"/>
                <a:ea typeface="微软雅黑" panose="020B0503020204020204" pitchFamily="34" charset="-122"/>
              </a:rPr>
              <a:t>4.3 </a:t>
            </a:r>
            <a:r>
              <a:rPr lang="zh-CN" altLang="en-US" sz="3200" dirty="0">
                <a:solidFill>
                  <a:srgbClr val="336699"/>
                </a:solidFill>
                <a:latin typeface="微软雅黑" panose="020B0503020204020204" pitchFamily="34" charset="-122"/>
                <a:ea typeface="微软雅黑" panose="020B0503020204020204" pitchFamily="34" charset="-122"/>
              </a:rPr>
              <a:t>总需求与总供给均衡</a:t>
            </a:r>
            <a:r>
              <a:rPr lang="zh-CN" altLang="en-US" sz="3200" dirty="0">
                <a:latin typeface="微软雅黑" panose="020B0503020204020204" pitchFamily="34" charset="-122"/>
                <a:ea typeface="微软雅黑" panose="020B0503020204020204" pitchFamily="34" charset="-122"/>
              </a:rPr>
              <a:t> </a:t>
            </a:r>
          </a:p>
        </p:txBody>
      </p:sp>
      <p:sp>
        <p:nvSpPr>
          <p:cNvPr id="437307" name="Comment 59">
            <a:hlinkClick r:id="rId3" action="ppaction://hlinksldjump"/>
          </p:cNvPr>
          <p:cNvSpPr>
            <a:spLocks noChangeArrowheads="1"/>
          </p:cNvSpPr>
          <p:nvPr/>
        </p:nvSpPr>
        <p:spPr bwMode="auto">
          <a:xfrm>
            <a:off x="598671" y="1056999"/>
            <a:ext cx="5545138"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4.3.1 </a:t>
            </a:r>
            <a:r>
              <a:rPr lang="zh-CN" altLang="en-US" sz="2800" dirty="0">
                <a:solidFill>
                  <a:srgbClr val="336699"/>
                </a:solidFill>
                <a:latin typeface="微软雅黑" panose="020B0503020204020204" pitchFamily="34" charset="-122"/>
                <a:ea typeface="微软雅黑" panose="020B0503020204020204" pitchFamily="34" charset="-122"/>
              </a:rPr>
              <a:t>宏观经济均衡：</a:t>
            </a:r>
            <a:r>
              <a:rPr lang="en-US" altLang="zh-CN" sz="2800" dirty="0">
                <a:solidFill>
                  <a:srgbClr val="336699"/>
                </a:solidFill>
                <a:latin typeface="微软雅黑" panose="020B0503020204020204" pitchFamily="34" charset="-122"/>
                <a:ea typeface="微软雅黑" panose="020B0503020204020204" pitchFamily="34" charset="-122"/>
              </a:rPr>
              <a:t>AD-AS</a:t>
            </a:r>
            <a:r>
              <a:rPr lang="zh-CN" altLang="en-US" sz="2800" dirty="0">
                <a:solidFill>
                  <a:srgbClr val="336699"/>
                </a:solidFill>
                <a:latin typeface="微软雅黑" panose="020B0503020204020204" pitchFamily="34" charset="-122"/>
                <a:ea typeface="微软雅黑" panose="020B0503020204020204" pitchFamily="34" charset="-122"/>
              </a:rPr>
              <a:t>模型</a:t>
            </a:r>
            <a:r>
              <a:rPr lang="zh-CN" altLang="en-US" sz="2800" dirty="0">
                <a:latin typeface="微软雅黑" panose="020B0503020204020204" pitchFamily="34" charset="-122"/>
                <a:ea typeface="微软雅黑" panose="020B0503020204020204" pitchFamily="34" charset="-122"/>
              </a:rPr>
              <a:t> </a:t>
            </a:r>
          </a:p>
        </p:txBody>
      </p:sp>
      <p:sp>
        <p:nvSpPr>
          <p:cNvPr id="437362" name="AutoShape 114"/>
          <p:cNvSpPr>
            <a:spLocks noChangeArrowheads="1"/>
          </p:cNvSpPr>
          <p:nvPr/>
        </p:nvSpPr>
        <p:spPr bwMode="auto">
          <a:xfrm>
            <a:off x="5561013" y="2859088"/>
            <a:ext cx="1008062" cy="763587"/>
          </a:xfrm>
          <a:prstGeom prst="wedgeRoundRectCallout">
            <a:avLst>
              <a:gd name="adj1" fmla="val -176931"/>
              <a:gd name="adj2" fmla="val 105093"/>
              <a:gd name="adj3" fmla="val 16667"/>
            </a:avLst>
          </a:prstGeom>
          <a:solidFill>
            <a:srgbClr val="EAEAEA"/>
          </a:solidFill>
          <a:ln w="12700" cap="sq">
            <a:solidFill>
              <a:srgbClr val="FF6600"/>
            </a:solidFill>
            <a:miter lim="800000"/>
            <a:headEnd type="none" w="sm" len="sm"/>
            <a:tailEnd type="none" w="sm" len="sm"/>
          </a:ln>
        </p:spPr>
        <p:txBody>
          <a:bodyPr r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000">
                <a:solidFill>
                  <a:schemeClr val="tx1"/>
                </a:solidFill>
                <a:latin typeface="楷体" panose="02010609060101010101" pitchFamily="49" charset="-122"/>
                <a:ea typeface="楷体" panose="02010609060101010101" pitchFamily="49" charset="-122"/>
              </a:rPr>
              <a:t>三种市场均衡</a:t>
            </a:r>
          </a:p>
        </p:txBody>
      </p:sp>
      <p:sp>
        <p:nvSpPr>
          <p:cNvPr id="437379" name="AutoShape 131"/>
          <p:cNvSpPr>
            <a:spLocks noChangeArrowheads="1"/>
          </p:cNvSpPr>
          <p:nvPr/>
        </p:nvSpPr>
        <p:spPr bwMode="auto">
          <a:xfrm>
            <a:off x="642938" y="5205413"/>
            <a:ext cx="1265237" cy="719137"/>
          </a:xfrm>
          <a:prstGeom prst="wedgeRoundRectCallout">
            <a:avLst>
              <a:gd name="adj1" fmla="val 203000"/>
              <a:gd name="adj2" fmla="val -144009"/>
              <a:gd name="adj3" fmla="val 16667"/>
            </a:avLst>
          </a:prstGeom>
          <a:solidFill>
            <a:srgbClr val="EAEAEA"/>
          </a:solidFill>
          <a:ln w="12700" cap="sq">
            <a:solidFill>
              <a:srgbClr val="FF6600"/>
            </a:solidFill>
            <a:miter lim="800000"/>
            <a:headEnd type="none" w="sm" len="sm"/>
            <a:tailEnd type="none" w="sm" len="sm"/>
          </a:ln>
        </p:spPr>
        <p:txBody>
          <a:bodyPr r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lnSpc>
                <a:spcPct val="95000"/>
              </a:lnSpc>
              <a:spcBef>
                <a:spcPct val="20000"/>
              </a:spcBef>
              <a:buClr>
                <a:srgbClr val="FF6600"/>
              </a:buClr>
              <a:buFont typeface="Wingdings" panose="05000000000000000000" pitchFamily="2" charset="2"/>
              <a:buNone/>
            </a:pPr>
            <a:r>
              <a:rPr kumimoji="1" lang="zh-CN" altLang="en-US" sz="2000">
                <a:solidFill>
                  <a:schemeClr val="tx1"/>
                </a:solidFill>
                <a:latin typeface="楷体" panose="02010609060101010101" pitchFamily="49" charset="-122"/>
                <a:ea typeface="楷体" panose="02010609060101010101" pitchFamily="49" charset="-122"/>
              </a:rPr>
              <a:t>劳动市场不均衡</a:t>
            </a:r>
          </a:p>
        </p:txBody>
      </p:sp>
      <p:sp>
        <p:nvSpPr>
          <p:cNvPr id="437386" name="AutoShape 138"/>
          <p:cNvSpPr>
            <a:spLocks noChangeArrowheads="1"/>
          </p:cNvSpPr>
          <p:nvPr/>
        </p:nvSpPr>
        <p:spPr bwMode="auto">
          <a:xfrm>
            <a:off x="5000625" y="2133600"/>
            <a:ext cx="1008063" cy="719138"/>
          </a:xfrm>
          <a:prstGeom prst="wedgeRoundRectCallout">
            <a:avLst>
              <a:gd name="adj1" fmla="val -112204"/>
              <a:gd name="adj2" fmla="val 131458"/>
              <a:gd name="adj3" fmla="val 16667"/>
            </a:avLst>
          </a:prstGeom>
          <a:solidFill>
            <a:srgbClr val="EAEAEA"/>
          </a:solidFill>
          <a:ln w="12700" cap="sq">
            <a:solidFill>
              <a:srgbClr val="FF6600"/>
            </a:solidFill>
            <a:miter lim="800000"/>
            <a:headEnd type="none" w="sm" len="sm"/>
            <a:tailEnd type="none" w="sm" len="sm"/>
          </a:ln>
        </p:spPr>
        <p:txBody>
          <a:bodyPr r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000">
                <a:solidFill>
                  <a:schemeClr val="tx1"/>
                </a:solidFill>
                <a:latin typeface="楷体" panose="02010609060101010101" pitchFamily="49" charset="-122"/>
                <a:ea typeface="楷体" panose="02010609060101010101" pitchFamily="49" charset="-122"/>
              </a:rPr>
              <a:t>三种市场均衡</a:t>
            </a:r>
            <a:endParaRPr kumimoji="1" lang="zh-CN" altLang="en-US" sz="2000" b="0">
              <a:solidFill>
                <a:schemeClr val="tx1"/>
              </a:solidFill>
              <a:latin typeface="楷体" panose="02010609060101010101" pitchFamily="49" charset="-122"/>
              <a:ea typeface="楷体" panose="02010609060101010101" pitchFamily="49" charset="-122"/>
            </a:endParaRPr>
          </a:p>
        </p:txBody>
      </p:sp>
      <p:grpSp>
        <p:nvGrpSpPr>
          <p:cNvPr id="2" name="组合 58"/>
          <p:cNvGrpSpPr>
            <a:grpSpLocks/>
          </p:cNvGrpSpPr>
          <p:nvPr/>
        </p:nvGrpSpPr>
        <p:grpSpPr bwMode="auto">
          <a:xfrm>
            <a:off x="2182813" y="2290763"/>
            <a:ext cx="4333875" cy="3668712"/>
            <a:chOff x="2183494" y="1943100"/>
            <a:chExt cx="4333194" cy="3668713"/>
          </a:xfrm>
        </p:grpSpPr>
        <p:sp>
          <p:nvSpPr>
            <p:cNvPr id="437337" name="Text Box 89"/>
            <p:cNvSpPr txBox="1">
              <a:spLocks noChangeArrowheads="1"/>
            </p:cNvSpPr>
            <p:nvPr/>
          </p:nvSpPr>
          <p:spPr bwMode="auto">
            <a:xfrm>
              <a:off x="4297712" y="3468687"/>
              <a:ext cx="373003" cy="382588"/>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E</a:t>
              </a:r>
              <a:r>
                <a:rPr lang="en-US" altLang="zh-CN" sz="1800" baseline="-25000" dirty="0">
                  <a:solidFill>
                    <a:srgbClr val="336699"/>
                  </a:solidFill>
                  <a:effectLst>
                    <a:outerShdw blurRad="38100" dist="38100" dir="2700000" algn="tl">
                      <a:srgbClr val="C0C0C0"/>
                    </a:outerShdw>
                  </a:effectLst>
                  <a:latin typeface="Times New Roman" pitchFamily="18" charset="0"/>
                </a:rPr>
                <a:t>0</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37913" name="Arc 92"/>
            <p:cNvSpPr>
              <a:spLocks/>
            </p:cNvSpPr>
            <p:nvPr/>
          </p:nvSpPr>
          <p:spPr bwMode="auto">
            <a:xfrm rot="21068475" flipV="1">
              <a:off x="2735263" y="2463800"/>
              <a:ext cx="1463675" cy="2127250"/>
            </a:xfrm>
            <a:custGeom>
              <a:avLst/>
              <a:gdLst>
                <a:gd name="T0" fmla="*/ 0 w 16551"/>
                <a:gd name="T1" fmla="*/ 0 h 21600"/>
                <a:gd name="T2" fmla="*/ 0 w 16551"/>
                <a:gd name="T3" fmla="*/ 0 h 21600"/>
                <a:gd name="T4" fmla="*/ 0 w 16551"/>
                <a:gd name="T5" fmla="*/ 0 h 21600"/>
                <a:gd name="T6" fmla="*/ 0 60000 65536"/>
                <a:gd name="T7" fmla="*/ 0 60000 65536"/>
                <a:gd name="T8" fmla="*/ 0 60000 65536"/>
                <a:gd name="T9" fmla="*/ 0 w 16551"/>
                <a:gd name="T10" fmla="*/ 0 h 21600"/>
                <a:gd name="T11" fmla="*/ 16551 w 16551"/>
                <a:gd name="T12" fmla="*/ 21600 h 21600"/>
              </a:gdLst>
              <a:ahLst/>
              <a:cxnLst>
                <a:cxn ang="T6">
                  <a:pos x="T0" y="T1"/>
                </a:cxn>
                <a:cxn ang="T7">
                  <a:pos x="T2" y="T3"/>
                </a:cxn>
                <a:cxn ang="T8">
                  <a:pos x="T4" y="T5"/>
                </a:cxn>
              </a:cxnLst>
              <a:rect l="T9" t="T10" r="T11" b="T12"/>
              <a:pathLst>
                <a:path w="16551" h="21600" fill="none" extrusionOk="0">
                  <a:moveTo>
                    <a:pt x="-1" y="0"/>
                  </a:moveTo>
                  <a:cubicBezTo>
                    <a:pt x="6387" y="0"/>
                    <a:pt x="12446" y="2826"/>
                    <a:pt x="16550" y="7721"/>
                  </a:cubicBezTo>
                </a:path>
                <a:path w="16551" h="21600" stroke="0" extrusionOk="0">
                  <a:moveTo>
                    <a:pt x="-1" y="0"/>
                  </a:moveTo>
                  <a:cubicBezTo>
                    <a:pt x="6387" y="0"/>
                    <a:pt x="12446" y="2826"/>
                    <a:pt x="16550" y="7721"/>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7914" name="组合 55"/>
            <p:cNvGrpSpPr>
              <a:grpSpLocks/>
            </p:cNvGrpSpPr>
            <p:nvPr/>
          </p:nvGrpSpPr>
          <p:grpSpPr bwMode="auto">
            <a:xfrm>
              <a:off x="2183494" y="1943100"/>
              <a:ext cx="4333194" cy="3668713"/>
              <a:chOff x="2183494" y="1943100"/>
              <a:chExt cx="4333194" cy="3668713"/>
            </a:xfrm>
          </p:grpSpPr>
          <p:sp>
            <p:nvSpPr>
              <p:cNvPr id="437326" name="Text Box 78"/>
              <p:cNvSpPr txBox="1">
                <a:spLocks noChangeArrowheads="1"/>
              </p:cNvSpPr>
              <p:nvPr/>
            </p:nvSpPr>
            <p:spPr bwMode="auto">
              <a:xfrm>
                <a:off x="2223175" y="1943100"/>
                <a:ext cx="311101" cy="381000"/>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p>
            </p:txBody>
          </p:sp>
          <p:sp>
            <p:nvSpPr>
              <p:cNvPr id="437327" name="Text Box 79"/>
              <p:cNvSpPr txBox="1">
                <a:spLocks noChangeArrowheads="1"/>
              </p:cNvSpPr>
              <p:nvPr/>
            </p:nvSpPr>
            <p:spPr bwMode="auto">
              <a:xfrm>
                <a:off x="2189843" y="5014913"/>
                <a:ext cx="311101" cy="382588"/>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O</a:t>
                </a:r>
              </a:p>
            </p:txBody>
          </p:sp>
          <p:sp>
            <p:nvSpPr>
              <p:cNvPr id="37917" name="Line 80"/>
              <p:cNvSpPr>
                <a:spLocks noChangeShapeType="1"/>
              </p:cNvSpPr>
              <p:nvPr/>
            </p:nvSpPr>
            <p:spPr bwMode="auto">
              <a:xfrm flipV="1">
                <a:off x="2486025" y="1981200"/>
                <a:ext cx="0" cy="3243263"/>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7918" name="Line 81"/>
              <p:cNvSpPr>
                <a:spLocks noChangeShapeType="1"/>
              </p:cNvSpPr>
              <p:nvPr/>
            </p:nvSpPr>
            <p:spPr bwMode="auto">
              <a:xfrm>
                <a:off x="2489200" y="5224463"/>
                <a:ext cx="3702050"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7330" name="Text Box 82"/>
              <p:cNvSpPr txBox="1">
                <a:spLocks noChangeArrowheads="1"/>
              </p:cNvSpPr>
              <p:nvPr/>
            </p:nvSpPr>
            <p:spPr bwMode="auto">
              <a:xfrm>
                <a:off x="6205587" y="5033963"/>
                <a:ext cx="311101" cy="381000"/>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p>
            </p:txBody>
          </p:sp>
          <p:sp>
            <p:nvSpPr>
              <p:cNvPr id="437331" name="Text Box 83"/>
              <p:cNvSpPr txBox="1">
                <a:spLocks noChangeArrowheads="1"/>
              </p:cNvSpPr>
              <p:nvPr/>
            </p:nvSpPr>
            <p:spPr bwMode="auto">
              <a:xfrm>
                <a:off x="4132638" y="2076450"/>
                <a:ext cx="434907" cy="309562"/>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AS</a:t>
                </a:r>
              </a:p>
            </p:txBody>
          </p:sp>
          <p:sp>
            <p:nvSpPr>
              <p:cNvPr id="37921" name="Line 84"/>
              <p:cNvSpPr>
                <a:spLocks noChangeShapeType="1"/>
              </p:cNvSpPr>
              <p:nvPr/>
            </p:nvSpPr>
            <p:spPr bwMode="auto">
              <a:xfrm>
                <a:off x="2489200" y="3711575"/>
                <a:ext cx="1711325" cy="0"/>
              </a:xfrm>
              <a:prstGeom prst="line">
                <a:avLst/>
              </a:prstGeom>
              <a:noFill/>
              <a:ln w="25400">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37333" name="Text Box 85"/>
              <p:cNvSpPr txBox="1">
                <a:spLocks noChangeArrowheads="1"/>
              </p:cNvSpPr>
              <p:nvPr/>
            </p:nvSpPr>
            <p:spPr bwMode="auto">
              <a:xfrm>
                <a:off x="4148510" y="5230813"/>
                <a:ext cx="373003" cy="381000"/>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f</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37334" name="Text Box 86"/>
              <p:cNvSpPr txBox="1">
                <a:spLocks noChangeArrowheads="1"/>
              </p:cNvSpPr>
              <p:nvPr/>
            </p:nvSpPr>
            <p:spPr bwMode="auto">
              <a:xfrm>
                <a:off x="2183494" y="3505200"/>
                <a:ext cx="373003" cy="381000"/>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P</a:t>
                </a:r>
                <a:r>
                  <a:rPr lang="en-US" altLang="zh-CN" sz="1800" baseline="-25000" dirty="0">
                    <a:solidFill>
                      <a:srgbClr val="336699"/>
                    </a:solidFill>
                    <a:effectLst>
                      <a:outerShdw blurRad="38100" dist="38100" dir="2700000" algn="tl">
                        <a:srgbClr val="C0C0C0"/>
                      </a:outerShdw>
                    </a:effectLst>
                    <a:latin typeface="Times New Roman" pitchFamily="18" charset="0"/>
                  </a:rPr>
                  <a:t>0</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37924" name="Line 87"/>
              <p:cNvSpPr>
                <a:spLocks noChangeShapeType="1"/>
              </p:cNvSpPr>
              <p:nvPr/>
            </p:nvSpPr>
            <p:spPr bwMode="auto">
              <a:xfrm>
                <a:off x="4230688" y="3686175"/>
                <a:ext cx="0" cy="1541463"/>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7336" name="Text Box 88"/>
              <p:cNvSpPr txBox="1">
                <a:spLocks noChangeArrowheads="1"/>
              </p:cNvSpPr>
              <p:nvPr/>
            </p:nvSpPr>
            <p:spPr bwMode="auto">
              <a:xfrm>
                <a:off x="5380217" y="4370388"/>
                <a:ext cx="542840" cy="382588"/>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AD</a:t>
                </a:r>
                <a:r>
                  <a:rPr lang="en-US" altLang="zh-CN" sz="1800" baseline="-25000" dirty="0">
                    <a:solidFill>
                      <a:srgbClr val="336699"/>
                    </a:solidFill>
                    <a:effectLst>
                      <a:outerShdw blurRad="38100" dist="38100" dir="2700000" algn="tl">
                        <a:srgbClr val="C0C0C0"/>
                      </a:outerShdw>
                    </a:effectLst>
                    <a:latin typeface="Times New Roman" pitchFamily="18" charset="0"/>
                  </a:rPr>
                  <a:t>0</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37926" name="Line 93"/>
              <p:cNvSpPr>
                <a:spLocks noChangeShapeType="1"/>
              </p:cNvSpPr>
              <p:nvPr/>
            </p:nvSpPr>
            <p:spPr bwMode="auto">
              <a:xfrm>
                <a:off x="4230688" y="2422525"/>
                <a:ext cx="0" cy="128428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37927" name="直接连接符 40"/>
              <p:cNvCxnSpPr>
                <a:cxnSpLocks noChangeShapeType="1"/>
              </p:cNvCxnSpPr>
              <p:nvPr/>
            </p:nvCxnSpPr>
            <p:spPr bwMode="auto">
              <a:xfrm>
                <a:off x="2857488" y="2786058"/>
                <a:ext cx="2500330" cy="1714512"/>
              </a:xfrm>
              <a:prstGeom prst="line">
                <a:avLst/>
              </a:prstGeom>
              <a:noFill/>
              <a:ln w="38100" algn="ctr">
                <a:solidFill>
                  <a:srgbClr val="800000"/>
                </a:solidFill>
                <a:round/>
                <a:headEnd type="none" w="sm" len="sm"/>
                <a:tailEnd type="none" w="sm" len="sm"/>
              </a:ln>
              <a:extLst>
                <a:ext uri="{909E8E84-426E-40DD-AFC4-6F175D3DCCD1}">
                  <a14:hiddenFill xmlns:a14="http://schemas.microsoft.com/office/drawing/2010/main">
                    <a:noFill/>
                  </a14:hiddenFill>
                </a:ext>
              </a:extLst>
            </p:spPr>
          </p:cxnSp>
        </p:grpSp>
      </p:grpSp>
      <p:grpSp>
        <p:nvGrpSpPr>
          <p:cNvPr id="4" name="组合 60"/>
          <p:cNvGrpSpPr>
            <a:grpSpLocks/>
          </p:cNvGrpSpPr>
          <p:nvPr/>
        </p:nvGrpSpPr>
        <p:grpSpPr bwMode="auto">
          <a:xfrm>
            <a:off x="2190750" y="2633663"/>
            <a:ext cx="3929063" cy="1924050"/>
            <a:chOff x="2190071" y="2285992"/>
            <a:chExt cx="3929750" cy="1924742"/>
          </a:xfrm>
        </p:grpSpPr>
        <p:cxnSp>
          <p:nvCxnSpPr>
            <p:cNvPr id="37907" name="直接连接符 42"/>
            <p:cNvCxnSpPr>
              <a:cxnSpLocks noChangeShapeType="1"/>
            </p:cNvCxnSpPr>
            <p:nvPr/>
          </p:nvCxnSpPr>
          <p:spPr bwMode="auto">
            <a:xfrm>
              <a:off x="3009888" y="2285992"/>
              <a:ext cx="2500330" cy="1714512"/>
            </a:xfrm>
            <a:prstGeom prst="line">
              <a:avLst/>
            </a:prstGeom>
            <a:noFill/>
            <a:ln w="38100" algn="ctr">
              <a:solidFill>
                <a:srgbClr val="800000"/>
              </a:solidFill>
              <a:round/>
              <a:headEnd type="none" w="sm" len="sm"/>
              <a:tailEnd type="none" w="sm" len="sm"/>
            </a:ln>
            <a:extLst>
              <a:ext uri="{909E8E84-426E-40DD-AFC4-6F175D3DCCD1}">
                <a14:hiddenFill xmlns:a14="http://schemas.microsoft.com/office/drawing/2010/main">
                  <a:noFill/>
                </a14:hiddenFill>
              </a:ext>
            </a:extLst>
          </p:spPr>
        </p:cxnSp>
        <p:sp>
          <p:nvSpPr>
            <p:cNvPr id="44" name="Text Box 133"/>
            <p:cNvSpPr txBox="1">
              <a:spLocks noChangeArrowheads="1"/>
            </p:cNvSpPr>
            <p:nvPr/>
          </p:nvSpPr>
          <p:spPr bwMode="auto">
            <a:xfrm>
              <a:off x="5576801" y="3829597"/>
              <a:ext cx="543020" cy="381137"/>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AD</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37909" name="Line 134"/>
            <p:cNvSpPr>
              <a:spLocks noChangeShapeType="1"/>
            </p:cNvSpPr>
            <p:nvPr/>
          </p:nvSpPr>
          <p:spPr bwMode="auto">
            <a:xfrm>
              <a:off x="2486025" y="3126698"/>
              <a:ext cx="1711325" cy="0"/>
            </a:xfrm>
            <a:prstGeom prst="line">
              <a:avLst/>
            </a:prstGeom>
            <a:noFill/>
            <a:ln w="25400">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6" name="Text Box 135"/>
            <p:cNvSpPr txBox="1">
              <a:spLocks noChangeArrowheads="1"/>
            </p:cNvSpPr>
            <p:nvPr/>
          </p:nvSpPr>
          <p:spPr bwMode="auto">
            <a:xfrm>
              <a:off x="2190071" y="2922808"/>
              <a:ext cx="373128" cy="382726"/>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P</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57" name="Text Box 89"/>
            <p:cNvSpPr txBox="1">
              <a:spLocks noChangeArrowheads="1"/>
            </p:cNvSpPr>
            <p:nvPr/>
          </p:nvSpPr>
          <p:spPr bwMode="auto">
            <a:xfrm>
              <a:off x="4236717" y="2884694"/>
              <a:ext cx="373127" cy="381137"/>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E</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grpSp>
      <p:grpSp>
        <p:nvGrpSpPr>
          <p:cNvPr id="5" name="组合 61"/>
          <p:cNvGrpSpPr>
            <a:grpSpLocks/>
          </p:cNvGrpSpPr>
          <p:nvPr/>
        </p:nvGrpSpPr>
        <p:grpSpPr bwMode="auto">
          <a:xfrm>
            <a:off x="2189163" y="3597275"/>
            <a:ext cx="3432175" cy="2371725"/>
            <a:chOff x="2189391" y="3250060"/>
            <a:chExt cx="3431950" cy="2370598"/>
          </a:xfrm>
        </p:grpSpPr>
        <p:sp>
          <p:nvSpPr>
            <p:cNvPr id="51" name="Text Box 126"/>
            <p:cNvSpPr txBox="1">
              <a:spLocks noChangeArrowheads="1"/>
            </p:cNvSpPr>
            <p:nvPr/>
          </p:nvSpPr>
          <p:spPr bwMode="auto">
            <a:xfrm>
              <a:off x="3786311" y="5239839"/>
              <a:ext cx="373038" cy="380819"/>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Y</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grpSp>
          <p:nvGrpSpPr>
            <p:cNvPr id="37900" name="组合 59"/>
            <p:cNvGrpSpPr>
              <a:grpSpLocks/>
            </p:cNvGrpSpPr>
            <p:nvPr/>
          </p:nvGrpSpPr>
          <p:grpSpPr bwMode="auto">
            <a:xfrm>
              <a:off x="2189391" y="3250060"/>
              <a:ext cx="3431950" cy="1980537"/>
              <a:chOff x="2189391" y="3250060"/>
              <a:chExt cx="3431950" cy="1980537"/>
            </a:xfrm>
          </p:grpSpPr>
          <p:cxnSp>
            <p:nvCxnSpPr>
              <p:cNvPr id="37901" name="直接连接符 47"/>
              <p:cNvCxnSpPr>
                <a:cxnSpLocks noChangeShapeType="1"/>
              </p:cNvCxnSpPr>
              <p:nvPr/>
            </p:nvCxnSpPr>
            <p:spPr bwMode="auto">
              <a:xfrm>
                <a:off x="2617992" y="3250060"/>
                <a:ext cx="2500330" cy="1714512"/>
              </a:xfrm>
              <a:prstGeom prst="line">
                <a:avLst/>
              </a:prstGeom>
              <a:noFill/>
              <a:ln w="38100" algn="ctr">
                <a:solidFill>
                  <a:srgbClr val="800000"/>
                </a:solidFill>
                <a:round/>
                <a:headEnd type="none" w="sm" len="sm"/>
                <a:tailEnd type="none" w="sm" len="sm"/>
              </a:ln>
              <a:extLst>
                <a:ext uri="{909E8E84-426E-40DD-AFC4-6F175D3DCCD1}">
                  <a14:hiddenFill xmlns:a14="http://schemas.microsoft.com/office/drawing/2010/main">
                    <a:noFill/>
                  </a14:hiddenFill>
                </a:ext>
              </a:extLst>
            </p:spPr>
          </p:cxnSp>
          <p:sp>
            <p:nvSpPr>
              <p:cNvPr id="49" name="Text Box 1135"/>
              <p:cNvSpPr txBox="1">
                <a:spLocks noChangeArrowheads="1"/>
              </p:cNvSpPr>
              <p:nvPr/>
            </p:nvSpPr>
            <p:spPr bwMode="auto">
              <a:xfrm>
                <a:off x="5143534" y="4801897"/>
                <a:ext cx="477807" cy="428421"/>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AD</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37903" name="Line 125"/>
              <p:cNvSpPr>
                <a:spLocks noChangeShapeType="1"/>
              </p:cNvSpPr>
              <p:nvPr/>
            </p:nvSpPr>
            <p:spPr bwMode="auto">
              <a:xfrm>
                <a:off x="3929516" y="4137707"/>
                <a:ext cx="0" cy="108000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4" name="Line 127"/>
              <p:cNvSpPr>
                <a:spLocks noChangeShapeType="1"/>
              </p:cNvSpPr>
              <p:nvPr/>
            </p:nvSpPr>
            <p:spPr bwMode="auto">
              <a:xfrm>
                <a:off x="2486025" y="4134758"/>
                <a:ext cx="1440000" cy="0"/>
              </a:xfrm>
              <a:prstGeom prst="line">
                <a:avLst/>
              </a:prstGeom>
              <a:noFill/>
              <a:ln w="25400">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3" name="Text Box 128"/>
              <p:cNvSpPr txBox="1">
                <a:spLocks noChangeArrowheads="1"/>
              </p:cNvSpPr>
              <p:nvPr/>
            </p:nvSpPr>
            <p:spPr bwMode="auto">
              <a:xfrm>
                <a:off x="2189391" y="3941881"/>
                <a:ext cx="373038" cy="383992"/>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P</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58" name="Text Box 89"/>
              <p:cNvSpPr txBox="1">
                <a:spLocks noChangeArrowheads="1"/>
              </p:cNvSpPr>
              <p:nvPr/>
            </p:nvSpPr>
            <p:spPr bwMode="auto">
              <a:xfrm>
                <a:off x="3714878" y="3786380"/>
                <a:ext cx="373039" cy="382406"/>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E</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grpSp>
      </p:grpSp>
      <p:sp>
        <p:nvSpPr>
          <p:cNvPr id="3" name="页脚占位符 2"/>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7200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7307"/>
                                        </p:tgtEl>
                                        <p:attrNameLst>
                                          <p:attrName>style.visibility</p:attrName>
                                        </p:attrNameLst>
                                      </p:cBhvr>
                                      <p:to>
                                        <p:strVal val="visible"/>
                                      </p:to>
                                    </p:set>
                                    <p:animEffect transition="in" filter="blinds(horizontal)">
                                      <p:cBhvr>
                                        <p:cTn id="7" dur="500"/>
                                        <p:tgtEl>
                                          <p:spTgt spid="437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37362"/>
                                        </p:tgtEl>
                                        <p:attrNameLst>
                                          <p:attrName>style.visibility</p:attrName>
                                        </p:attrNameLst>
                                      </p:cBhvr>
                                      <p:to>
                                        <p:strVal val="visible"/>
                                      </p:to>
                                    </p:set>
                                    <p:animEffect transition="in" filter="dissolve">
                                      <p:cBhvr>
                                        <p:cTn id="17" dur="500"/>
                                        <p:tgtEl>
                                          <p:spTgt spid="437362"/>
                                        </p:tgtEl>
                                      </p:cBhvr>
                                    </p:animEffect>
                                  </p:childTnLst>
                                  <p:subTnLst>
                                    <p:set>
                                      <p:cBhvr override="childStyle">
                                        <p:cTn dur="1" fill="hold" display="0" masterRel="nextClick" afterEffect="1"/>
                                        <p:tgtEl>
                                          <p:spTgt spid="437362"/>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37386"/>
                                        </p:tgtEl>
                                        <p:attrNameLst>
                                          <p:attrName>style.visibility</p:attrName>
                                        </p:attrNameLst>
                                      </p:cBhvr>
                                      <p:to>
                                        <p:strVal val="visible"/>
                                      </p:to>
                                    </p:set>
                                    <p:animEffect transition="in" filter="dissolve">
                                      <p:cBhvr>
                                        <p:cTn id="27" dur="500"/>
                                        <p:tgtEl>
                                          <p:spTgt spid="437386"/>
                                        </p:tgtEl>
                                      </p:cBhvr>
                                    </p:animEffect>
                                  </p:childTnLst>
                                  <p:subTnLst>
                                    <p:set>
                                      <p:cBhvr override="childStyle">
                                        <p:cTn dur="1" fill="hold" display="0" masterRel="nextClick" afterEffect="1"/>
                                        <p:tgtEl>
                                          <p:spTgt spid="437386"/>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37379"/>
                                        </p:tgtEl>
                                        <p:attrNameLst>
                                          <p:attrName>style.visibility</p:attrName>
                                        </p:attrNameLst>
                                      </p:cBhvr>
                                      <p:to>
                                        <p:strVal val="visible"/>
                                      </p:to>
                                    </p:set>
                                    <p:animEffect transition="in" filter="dissolve">
                                      <p:cBhvr>
                                        <p:cTn id="37" dur="500"/>
                                        <p:tgtEl>
                                          <p:spTgt spid="437379"/>
                                        </p:tgtEl>
                                      </p:cBhvr>
                                    </p:animEffect>
                                  </p:childTnLst>
                                  <p:subTnLst>
                                    <p:set>
                                      <p:cBhvr override="childStyle">
                                        <p:cTn dur="1" fill="hold" display="0" masterRel="nextClick" afterEffect="1"/>
                                        <p:tgtEl>
                                          <p:spTgt spid="43737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30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C5E71D5-3B71-4830-A568-0BC365007CBA}" type="slidenum">
              <a:rPr lang="en-GB" altLang="zh-CN" sz="1200" b="0">
                <a:solidFill>
                  <a:schemeClr val="bg1"/>
                </a:solidFill>
              </a:rPr>
              <a:pPr/>
              <a:t>23</a:t>
            </a:fld>
            <a:endParaRPr lang="en-GB" altLang="zh-CN" sz="1200" b="0">
              <a:solidFill>
                <a:schemeClr val="bg1"/>
              </a:solidFill>
            </a:endParaRPr>
          </a:p>
        </p:txBody>
      </p:sp>
      <p:sp>
        <p:nvSpPr>
          <p:cNvPr id="458818" name="Comment 1090">
            <a:hlinkClick r:id="rId2" action="ppaction://hlinksldjump"/>
          </p:cNvPr>
          <p:cNvSpPr>
            <a:spLocks noChangeArrowheads="1"/>
          </p:cNvSpPr>
          <p:nvPr/>
        </p:nvSpPr>
        <p:spPr bwMode="auto">
          <a:xfrm>
            <a:off x="609600" y="267384"/>
            <a:ext cx="4535487"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4.3.2</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宏观经济均衡的变动 </a:t>
            </a:r>
          </a:p>
        </p:txBody>
      </p:sp>
      <p:sp>
        <p:nvSpPr>
          <p:cNvPr id="458843" name="Rectangle 1115"/>
          <p:cNvSpPr>
            <a:spLocks noChangeArrowheads="1"/>
          </p:cNvSpPr>
          <p:nvPr/>
        </p:nvSpPr>
        <p:spPr bwMode="auto">
          <a:xfrm>
            <a:off x="719869" y="968443"/>
            <a:ext cx="4175125"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 AD</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曲线右移与通货膨胀</a:t>
            </a:r>
            <a:r>
              <a:rPr lang="zh-CN" altLang="en-US" sz="2400" dirty="0">
                <a:latin typeface="微软雅黑" pitchFamily="34" charset="-122"/>
                <a:ea typeface="微软雅黑" pitchFamily="34" charset="-122"/>
              </a:rPr>
              <a:t> </a:t>
            </a:r>
          </a:p>
        </p:txBody>
      </p:sp>
      <p:sp>
        <p:nvSpPr>
          <p:cNvPr id="458871" name="Rectangle 1143"/>
          <p:cNvSpPr>
            <a:spLocks noChangeArrowheads="1"/>
          </p:cNvSpPr>
          <p:nvPr/>
        </p:nvSpPr>
        <p:spPr bwMode="auto">
          <a:xfrm>
            <a:off x="5867400" y="2205038"/>
            <a:ext cx="2303463" cy="2879725"/>
          </a:xfrm>
          <a:prstGeom prst="rect">
            <a:avLst/>
          </a:prstGeom>
          <a:noFill/>
          <a:ln w="9525">
            <a:noFill/>
            <a:miter lim="800000"/>
            <a:headEnd/>
            <a:tailEnd/>
          </a:ln>
          <a:effectLst/>
        </p:spPr>
        <p:txBody>
          <a:bodyPr/>
          <a:lstStyle>
            <a:lvl1pPr marL="263525" indent="-263525">
              <a:defRPr sz="1300" b="1">
                <a:solidFill>
                  <a:srgbClr val="000000"/>
                </a:solidFill>
                <a:latin typeface="Arial" charset="0"/>
                <a:ea typeface="宋体" pitchFamily="2" charset="-122"/>
              </a:defRPr>
            </a:lvl1pPr>
            <a:lvl2pPr marL="742950" indent="-285750">
              <a:defRPr sz="1300" b="1">
                <a:solidFill>
                  <a:srgbClr val="000000"/>
                </a:solidFill>
                <a:latin typeface="Arial" charset="0"/>
                <a:ea typeface="宋体" pitchFamily="2" charset="-122"/>
              </a:defRPr>
            </a:lvl2pPr>
            <a:lvl3pPr marL="1143000" indent="-228600">
              <a:defRPr sz="1300" b="1">
                <a:solidFill>
                  <a:srgbClr val="000000"/>
                </a:solidFill>
                <a:latin typeface="Arial" charset="0"/>
                <a:ea typeface="宋体" pitchFamily="2" charset="-122"/>
              </a:defRPr>
            </a:lvl3pPr>
            <a:lvl4pPr marL="1600200" indent="-228600">
              <a:defRPr sz="1300" b="1">
                <a:solidFill>
                  <a:srgbClr val="000000"/>
                </a:solidFill>
                <a:latin typeface="Arial" charset="0"/>
                <a:ea typeface="宋体" pitchFamily="2" charset="-122"/>
              </a:defRPr>
            </a:lvl4pPr>
            <a:lvl5pPr marL="2057400" indent="-228600">
              <a:defRPr sz="1300" b="1">
                <a:solidFill>
                  <a:srgbClr val="000000"/>
                </a:solidFill>
                <a:latin typeface="Arial" charset="0"/>
                <a:ea typeface="宋体" pitchFamily="2" charset="-122"/>
              </a:defRPr>
            </a:lvl5pPr>
            <a:lvl6pPr marL="2514600" indent="-228600" eaLnBrk="0" fontAlgn="base" hangingPunct="0">
              <a:spcBef>
                <a:spcPct val="0"/>
              </a:spcBef>
              <a:spcAft>
                <a:spcPct val="0"/>
              </a:spcAft>
              <a:defRPr sz="1300" b="1">
                <a:solidFill>
                  <a:srgbClr val="000000"/>
                </a:solidFill>
                <a:latin typeface="Arial" charset="0"/>
                <a:ea typeface="宋体" pitchFamily="2" charset="-122"/>
              </a:defRPr>
            </a:lvl6pPr>
            <a:lvl7pPr marL="2971800" indent="-228600" eaLnBrk="0" fontAlgn="base" hangingPunct="0">
              <a:spcBef>
                <a:spcPct val="0"/>
              </a:spcBef>
              <a:spcAft>
                <a:spcPct val="0"/>
              </a:spcAft>
              <a:defRPr sz="1300" b="1">
                <a:solidFill>
                  <a:srgbClr val="000000"/>
                </a:solidFill>
                <a:latin typeface="Arial" charset="0"/>
                <a:ea typeface="宋体" pitchFamily="2" charset="-122"/>
              </a:defRPr>
            </a:lvl7pPr>
            <a:lvl8pPr marL="3429000" indent="-228600" eaLnBrk="0" fontAlgn="base" hangingPunct="0">
              <a:spcBef>
                <a:spcPct val="0"/>
              </a:spcBef>
              <a:spcAft>
                <a:spcPct val="0"/>
              </a:spcAft>
              <a:defRPr sz="1300" b="1">
                <a:solidFill>
                  <a:srgbClr val="000000"/>
                </a:solidFill>
                <a:latin typeface="Arial" charset="0"/>
                <a:ea typeface="宋体" pitchFamily="2" charset="-122"/>
              </a:defRPr>
            </a:lvl8pPr>
            <a:lvl9pPr marL="3886200" indent="-228600" eaLnBrk="0" fontAlgn="base" hangingPunct="0">
              <a:spcBef>
                <a:spcPct val="0"/>
              </a:spcBef>
              <a:spcAft>
                <a:spcPct val="0"/>
              </a:spcAft>
              <a:defRPr sz="1300" b="1">
                <a:solidFill>
                  <a:srgbClr val="000000"/>
                </a:solidFill>
                <a:latin typeface="Arial" charset="0"/>
                <a:ea typeface="宋体" pitchFamily="2" charset="-122"/>
              </a:defRPr>
            </a:lvl9pPr>
          </a:lstStyle>
          <a:p>
            <a:pPr algn="just" eaLnBrk="1" hangingPunct="1">
              <a:spcBef>
                <a:spcPct val="45000"/>
              </a:spcBef>
              <a:buClr>
                <a:srgbClr val="FF6600"/>
              </a:buClr>
              <a:buFont typeface="Wingdings" pitchFamily="2" charset="2"/>
              <a:buChar char="§"/>
              <a:defRPr/>
            </a:pPr>
            <a:r>
              <a:rPr kumimoji="1" lang="en-US" altLang="zh-CN" sz="2400">
                <a:effectLst>
                  <a:outerShdw blurRad="38100" dist="38100" dir="2700000" algn="tl">
                    <a:srgbClr val="C0C0C0"/>
                  </a:outerShdw>
                </a:effectLst>
                <a:latin typeface="Times New Roman" pitchFamily="18" charset="0"/>
                <a:ea typeface="楷体" pitchFamily="49" charset="-122"/>
              </a:rPr>
              <a:t>AD</a:t>
            </a:r>
            <a:r>
              <a:rPr kumimoji="1" lang="zh-CN" altLang="en-US" sz="2400">
                <a:effectLst>
                  <a:outerShdw blurRad="38100" dist="38100" dir="2700000" algn="tl">
                    <a:srgbClr val="C0C0C0"/>
                  </a:outerShdw>
                </a:effectLst>
                <a:latin typeface="Times New Roman" pitchFamily="18" charset="0"/>
                <a:ea typeface="楷体" pitchFamily="49" charset="-122"/>
              </a:rPr>
              <a:t>曲线右移的原因：消费和投资扩大、政府购买增加、出口增加、货币供给增加等</a:t>
            </a:r>
            <a:endParaRPr kumimoji="1" lang="zh-CN" altLang="en-US" sz="2400">
              <a:latin typeface="Times New Roman" pitchFamily="18" charset="0"/>
              <a:ea typeface="楷体" pitchFamily="49" charset="-122"/>
            </a:endParaRPr>
          </a:p>
        </p:txBody>
      </p:sp>
      <p:grpSp>
        <p:nvGrpSpPr>
          <p:cNvPr id="2" name="组合 34"/>
          <p:cNvGrpSpPr>
            <a:grpSpLocks/>
          </p:cNvGrpSpPr>
          <p:nvPr/>
        </p:nvGrpSpPr>
        <p:grpSpPr bwMode="auto">
          <a:xfrm>
            <a:off x="1547813" y="2060575"/>
            <a:ext cx="4506912" cy="4143375"/>
            <a:chOff x="1763713" y="2289175"/>
            <a:chExt cx="4506906" cy="4143375"/>
          </a:xfrm>
        </p:grpSpPr>
        <p:sp>
          <p:nvSpPr>
            <p:cNvPr id="458845" name="Text Box 1117"/>
            <p:cNvSpPr txBox="1">
              <a:spLocks noChangeArrowheads="1"/>
            </p:cNvSpPr>
            <p:nvPr/>
          </p:nvSpPr>
          <p:spPr bwMode="auto">
            <a:xfrm>
              <a:off x="1782763" y="2289175"/>
              <a:ext cx="341312" cy="427038"/>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p>
          </p:txBody>
        </p:sp>
        <p:sp>
          <p:nvSpPr>
            <p:cNvPr id="458846" name="Text Box 1118"/>
            <p:cNvSpPr txBox="1">
              <a:spLocks noChangeArrowheads="1"/>
            </p:cNvSpPr>
            <p:nvPr/>
          </p:nvSpPr>
          <p:spPr bwMode="auto">
            <a:xfrm>
              <a:off x="1776413" y="5838825"/>
              <a:ext cx="339725" cy="42862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O</a:t>
              </a:r>
            </a:p>
          </p:txBody>
        </p:sp>
        <p:sp>
          <p:nvSpPr>
            <p:cNvPr id="38921" name="Line 1119"/>
            <p:cNvSpPr>
              <a:spLocks noChangeShapeType="1"/>
            </p:cNvSpPr>
            <p:nvPr/>
          </p:nvSpPr>
          <p:spPr bwMode="auto">
            <a:xfrm flipV="1">
              <a:off x="2073275" y="2330450"/>
              <a:ext cx="0" cy="3643312"/>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8922" name="Line 1120"/>
            <p:cNvSpPr>
              <a:spLocks noChangeShapeType="1"/>
            </p:cNvSpPr>
            <p:nvPr/>
          </p:nvSpPr>
          <p:spPr bwMode="auto">
            <a:xfrm>
              <a:off x="2076450" y="5973763"/>
              <a:ext cx="3816000"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58849" name="Text Box 1121"/>
            <p:cNvSpPr txBox="1">
              <a:spLocks noChangeArrowheads="1"/>
            </p:cNvSpPr>
            <p:nvPr/>
          </p:nvSpPr>
          <p:spPr bwMode="auto">
            <a:xfrm>
              <a:off x="5929307" y="5824538"/>
              <a:ext cx="341312" cy="427037"/>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p>
          </p:txBody>
        </p:sp>
        <p:sp>
          <p:nvSpPr>
            <p:cNvPr id="458850" name="Text Box 1122"/>
            <p:cNvSpPr txBox="1">
              <a:spLocks noChangeArrowheads="1"/>
            </p:cNvSpPr>
            <p:nvPr/>
          </p:nvSpPr>
          <p:spPr bwMode="auto">
            <a:xfrm>
              <a:off x="3879847" y="2551113"/>
              <a:ext cx="479424" cy="42862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AS</a:t>
              </a:r>
            </a:p>
          </p:txBody>
        </p:sp>
        <p:sp>
          <p:nvSpPr>
            <p:cNvPr id="38925" name="Line 1123"/>
            <p:cNvSpPr>
              <a:spLocks noChangeShapeType="1"/>
            </p:cNvSpPr>
            <p:nvPr/>
          </p:nvSpPr>
          <p:spPr bwMode="auto">
            <a:xfrm>
              <a:off x="2076450" y="4273550"/>
              <a:ext cx="1878012" cy="0"/>
            </a:xfrm>
            <a:prstGeom prst="line">
              <a:avLst/>
            </a:prstGeom>
            <a:noFill/>
            <a:ln w="28575">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58852" name="Text Box 1124"/>
            <p:cNvSpPr txBox="1">
              <a:spLocks noChangeArrowheads="1"/>
            </p:cNvSpPr>
            <p:nvPr/>
          </p:nvSpPr>
          <p:spPr bwMode="auto">
            <a:xfrm>
              <a:off x="3927472" y="6003925"/>
              <a:ext cx="409574" cy="42862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58853" name="Text Box 1125"/>
            <p:cNvSpPr txBox="1">
              <a:spLocks noChangeArrowheads="1"/>
            </p:cNvSpPr>
            <p:nvPr/>
          </p:nvSpPr>
          <p:spPr bwMode="auto">
            <a:xfrm>
              <a:off x="1763713" y="4079875"/>
              <a:ext cx="411161" cy="42862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8928" name="Line 1126"/>
            <p:cNvSpPr>
              <a:spLocks noChangeShapeType="1"/>
            </p:cNvSpPr>
            <p:nvPr/>
          </p:nvSpPr>
          <p:spPr bwMode="auto">
            <a:xfrm>
              <a:off x="3989388" y="4244975"/>
              <a:ext cx="0" cy="1731962"/>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55" name="Text Box 1127"/>
            <p:cNvSpPr txBox="1">
              <a:spLocks noChangeArrowheads="1"/>
            </p:cNvSpPr>
            <p:nvPr/>
          </p:nvSpPr>
          <p:spPr bwMode="auto">
            <a:xfrm>
              <a:off x="5087934" y="4803775"/>
              <a:ext cx="477836"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AD</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38930" name="Arc 1130"/>
            <p:cNvSpPr>
              <a:spLocks/>
            </p:cNvSpPr>
            <p:nvPr/>
          </p:nvSpPr>
          <p:spPr bwMode="auto">
            <a:xfrm rot="21068475" flipV="1">
              <a:off x="2346325" y="2970213"/>
              <a:ext cx="1608137" cy="2265362"/>
            </a:xfrm>
            <a:custGeom>
              <a:avLst/>
              <a:gdLst>
                <a:gd name="T0" fmla="*/ 0 w 16551"/>
                <a:gd name="T1" fmla="*/ 0 h 21600"/>
                <a:gd name="T2" fmla="*/ 0 w 16551"/>
                <a:gd name="T3" fmla="*/ 0 h 21600"/>
                <a:gd name="T4" fmla="*/ 0 w 16551"/>
                <a:gd name="T5" fmla="*/ 0 h 21600"/>
                <a:gd name="T6" fmla="*/ 0 60000 65536"/>
                <a:gd name="T7" fmla="*/ 0 60000 65536"/>
                <a:gd name="T8" fmla="*/ 0 60000 65536"/>
                <a:gd name="T9" fmla="*/ 0 w 16551"/>
                <a:gd name="T10" fmla="*/ 0 h 21600"/>
                <a:gd name="T11" fmla="*/ 16551 w 16551"/>
                <a:gd name="T12" fmla="*/ 21600 h 21600"/>
              </a:gdLst>
              <a:ahLst/>
              <a:cxnLst>
                <a:cxn ang="T6">
                  <a:pos x="T0" y="T1"/>
                </a:cxn>
                <a:cxn ang="T7">
                  <a:pos x="T2" y="T3"/>
                </a:cxn>
                <a:cxn ang="T8">
                  <a:pos x="T4" y="T5"/>
                </a:cxn>
              </a:cxnLst>
              <a:rect l="T9" t="T10" r="T11" b="T12"/>
              <a:pathLst>
                <a:path w="16551" h="21600" fill="none" extrusionOk="0">
                  <a:moveTo>
                    <a:pt x="-1" y="0"/>
                  </a:moveTo>
                  <a:cubicBezTo>
                    <a:pt x="6387" y="0"/>
                    <a:pt x="12446" y="2826"/>
                    <a:pt x="16550" y="7721"/>
                  </a:cubicBezTo>
                </a:path>
                <a:path w="16551" h="21600" stroke="0" extrusionOk="0">
                  <a:moveTo>
                    <a:pt x="-1" y="0"/>
                  </a:moveTo>
                  <a:cubicBezTo>
                    <a:pt x="6387" y="0"/>
                    <a:pt x="12446" y="2826"/>
                    <a:pt x="16550" y="7721"/>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31" name="Line 1131"/>
            <p:cNvSpPr>
              <a:spLocks noChangeShapeType="1"/>
            </p:cNvSpPr>
            <p:nvPr/>
          </p:nvSpPr>
          <p:spPr bwMode="auto">
            <a:xfrm>
              <a:off x="3989388" y="2903538"/>
              <a:ext cx="0" cy="135731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62" name="Text Box 1134"/>
            <p:cNvSpPr txBox="1">
              <a:spLocks noChangeArrowheads="1"/>
            </p:cNvSpPr>
            <p:nvPr/>
          </p:nvSpPr>
          <p:spPr bwMode="auto">
            <a:xfrm>
              <a:off x="5249858" y="4117975"/>
              <a:ext cx="477836" cy="427038"/>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AD</a:t>
              </a:r>
              <a:r>
                <a:rPr lang="en-US" altLang="zh-CN" sz="1800" baseline="-25000" dirty="0">
                  <a:solidFill>
                    <a:srgbClr val="336699"/>
                  </a:solidFill>
                  <a:effectLst>
                    <a:outerShdw blurRad="38100" dist="38100" dir="2700000" algn="tl">
                      <a:srgbClr val="C0C0C0"/>
                    </a:outerShdw>
                  </a:effectLst>
                  <a:latin typeface="Times New Roman" pitchFamily="18" charset="0"/>
                </a:rPr>
                <a:t>3</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58863" name="Text Box 1135"/>
            <p:cNvSpPr txBox="1">
              <a:spLocks noChangeArrowheads="1"/>
            </p:cNvSpPr>
            <p:nvPr/>
          </p:nvSpPr>
          <p:spPr bwMode="auto">
            <a:xfrm>
              <a:off x="4819646" y="5251450"/>
              <a:ext cx="477837"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AD</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38934" name="Line 1136"/>
            <p:cNvSpPr>
              <a:spLocks noChangeShapeType="1"/>
            </p:cNvSpPr>
            <p:nvPr/>
          </p:nvSpPr>
          <p:spPr bwMode="auto">
            <a:xfrm>
              <a:off x="3681413" y="4703763"/>
              <a:ext cx="0" cy="1287462"/>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65" name="Text Box 1137"/>
            <p:cNvSpPr txBox="1">
              <a:spLocks noChangeArrowheads="1"/>
            </p:cNvSpPr>
            <p:nvPr/>
          </p:nvSpPr>
          <p:spPr bwMode="auto">
            <a:xfrm>
              <a:off x="3529011" y="5981700"/>
              <a:ext cx="409574" cy="42862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8936" name="Line 1138"/>
            <p:cNvSpPr>
              <a:spLocks noChangeShapeType="1"/>
            </p:cNvSpPr>
            <p:nvPr/>
          </p:nvSpPr>
          <p:spPr bwMode="auto">
            <a:xfrm>
              <a:off x="2073275" y="4711700"/>
              <a:ext cx="1604962" cy="0"/>
            </a:xfrm>
            <a:prstGeom prst="line">
              <a:avLst/>
            </a:prstGeom>
            <a:noFill/>
            <a:ln w="28575">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38937" name="Line 1139"/>
            <p:cNvSpPr>
              <a:spLocks noChangeShapeType="1"/>
            </p:cNvSpPr>
            <p:nvPr/>
          </p:nvSpPr>
          <p:spPr bwMode="auto">
            <a:xfrm>
              <a:off x="2073275" y="3494088"/>
              <a:ext cx="1878012" cy="0"/>
            </a:xfrm>
            <a:prstGeom prst="line">
              <a:avLst/>
            </a:prstGeom>
            <a:noFill/>
            <a:ln w="28575">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58868" name="Text Box 1140"/>
            <p:cNvSpPr txBox="1">
              <a:spLocks noChangeArrowheads="1"/>
            </p:cNvSpPr>
            <p:nvPr/>
          </p:nvSpPr>
          <p:spPr bwMode="auto">
            <a:xfrm>
              <a:off x="1782763" y="3270250"/>
              <a:ext cx="409574" cy="42862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r>
                <a:rPr lang="en-US" altLang="zh-CN" sz="1800" baseline="-25000">
                  <a:solidFill>
                    <a:srgbClr val="336699"/>
                  </a:solidFill>
                  <a:effectLst>
                    <a:outerShdw blurRad="38100" dist="38100" dir="2700000" algn="tl">
                      <a:srgbClr val="C0C0C0"/>
                    </a:outerShdw>
                  </a:effectLst>
                  <a:latin typeface="Times New Roman" pitchFamily="18" charset="0"/>
                </a:rPr>
                <a:t>3</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58869" name="Text Box 1141"/>
            <p:cNvSpPr txBox="1">
              <a:spLocks noChangeArrowheads="1"/>
            </p:cNvSpPr>
            <p:nvPr/>
          </p:nvSpPr>
          <p:spPr bwMode="auto">
            <a:xfrm>
              <a:off x="1774825" y="4497388"/>
              <a:ext cx="409574" cy="42862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cxnSp>
          <p:nvCxnSpPr>
            <p:cNvPr id="38940" name="直接连接符 31"/>
            <p:cNvCxnSpPr>
              <a:cxnSpLocks noChangeShapeType="1"/>
            </p:cNvCxnSpPr>
            <p:nvPr/>
          </p:nvCxnSpPr>
          <p:spPr bwMode="auto">
            <a:xfrm>
              <a:off x="2714612" y="3599770"/>
              <a:ext cx="2357454" cy="1285884"/>
            </a:xfrm>
            <a:prstGeom prst="line">
              <a:avLst/>
            </a:prstGeom>
            <a:noFill/>
            <a:ln w="38100" algn="ctr">
              <a:solidFill>
                <a:srgbClr val="800000"/>
              </a:solidFill>
              <a:round/>
              <a:headEnd type="none" w="sm" len="sm"/>
              <a:tailEnd type="none" w="sm" len="sm"/>
            </a:ln>
            <a:extLst>
              <a:ext uri="{909E8E84-426E-40DD-AFC4-6F175D3DCCD1}">
                <a14:hiddenFill xmlns:a14="http://schemas.microsoft.com/office/drawing/2010/main">
                  <a:noFill/>
                </a14:hiddenFill>
              </a:ext>
            </a:extLst>
          </p:spPr>
        </p:cxnSp>
        <p:cxnSp>
          <p:nvCxnSpPr>
            <p:cNvPr id="38941" name="直接连接符 32"/>
            <p:cNvCxnSpPr>
              <a:cxnSpLocks noChangeShapeType="1"/>
            </p:cNvCxnSpPr>
            <p:nvPr/>
          </p:nvCxnSpPr>
          <p:spPr bwMode="auto">
            <a:xfrm>
              <a:off x="2867012" y="2891512"/>
              <a:ext cx="2357454" cy="1285884"/>
            </a:xfrm>
            <a:prstGeom prst="line">
              <a:avLst/>
            </a:prstGeom>
            <a:noFill/>
            <a:ln w="38100" algn="ctr">
              <a:solidFill>
                <a:srgbClr val="800000"/>
              </a:solidFill>
              <a:round/>
              <a:headEnd type="none" w="sm" len="sm"/>
              <a:tailEnd type="none" w="sm" len="sm"/>
            </a:ln>
            <a:extLst>
              <a:ext uri="{909E8E84-426E-40DD-AFC4-6F175D3DCCD1}">
                <a14:hiddenFill xmlns:a14="http://schemas.microsoft.com/office/drawing/2010/main">
                  <a:noFill/>
                </a14:hiddenFill>
              </a:ext>
            </a:extLst>
          </p:spPr>
        </p:cxnSp>
        <p:cxnSp>
          <p:nvCxnSpPr>
            <p:cNvPr id="38942" name="直接连接符 33"/>
            <p:cNvCxnSpPr>
              <a:cxnSpLocks noChangeShapeType="1"/>
            </p:cNvCxnSpPr>
            <p:nvPr/>
          </p:nvCxnSpPr>
          <p:spPr bwMode="auto">
            <a:xfrm>
              <a:off x="2500298" y="4082828"/>
              <a:ext cx="2357454" cy="1285884"/>
            </a:xfrm>
            <a:prstGeom prst="line">
              <a:avLst/>
            </a:prstGeom>
            <a:noFill/>
            <a:ln w="38100" algn="ctr">
              <a:solidFill>
                <a:srgbClr val="800000"/>
              </a:solidFill>
              <a:round/>
              <a:headEnd type="none" w="sm" len="sm"/>
              <a:tailEnd type="none" w="sm" len="sm"/>
            </a:ln>
            <a:extLst>
              <a:ext uri="{909E8E84-426E-40DD-AFC4-6F175D3DCCD1}">
                <a14:hiddenFill xmlns:a14="http://schemas.microsoft.com/office/drawing/2010/main">
                  <a:noFill/>
                </a14:hiddenFill>
              </a:ext>
            </a:extLst>
          </p:spPr>
        </p:cxnSp>
      </p:grpSp>
      <p:sp>
        <p:nvSpPr>
          <p:cNvPr id="3" name="页脚占位符 2"/>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1437068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8818"/>
                                        </p:tgtEl>
                                        <p:attrNameLst>
                                          <p:attrName>style.visibility</p:attrName>
                                        </p:attrNameLst>
                                      </p:cBhvr>
                                      <p:to>
                                        <p:strVal val="visible"/>
                                      </p:to>
                                    </p:set>
                                    <p:animEffect transition="in" filter="blinds(horizontal)">
                                      <p:cBhvr>
                                        <p:cTn id="7" dur="500"/>
                                        <p:tgtEl>
                                          <p:spTgt spid="458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8843"/>
                                        </p:tgtEl>
                                        <p:attrNameLst>
                                          <p:attrName>style.visibility</p:attrName>
                                        </p:attrNameLst>
                                      </p:cBhvr>
                                      <p:to>
                                        <p:strVal val="visible"/>
                                      </p:to>
                                    </p:set>
                                    <p:animEffect transition="in" filter="blinds(horizontal)">
                                      <p:cBhvr>
                                        <p:cTn id="12" dur="500"/>
                                        <p:tgtEl>
                                          <p:spTgt spid="4588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8871">
                                            <p:txEl>
                                              <p:pRg st="0" end="0"/>
                                            </p:txEl>
                                          </p:spTgt>
                                        </p:tgtEl>
                                        <p:attrNameLst>
                                          <p:attrName>style.visibility</p:attrName>
                                        </p:attrNameLst>
                                      </p:cBhvr>
                                      <p:to>
                                        <p:strVal val="visible"/>
                                      </p:to>
                                    </p:set>
                                    <p:animEffect transition="in" filter="blinds(horizontal)">
                                      <p:cBhvr>
                                        <p:cTn id="22" dur="500"/>
                                        <p:tgtEl>
                                          <p:spTgt spid="4588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818" grpId="0"/>
      <p:bldP spid="458843" grpId="0"/>
      <p:bldP spid="45887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D666C30-C3F6-447F-A129-0ACAE24208DD}" type="slidenum">
              <a:rPr lang="en-GB" altLang="zh-CN" sz="1200" b="0">
                <a:solidFill>
                  <a:schemeClr val="bg1"/>
                </a:solidFill>
              </a:rPr>
              <a:pPr/>
              <a:t>24</a:t>
            </a:fld>
            <a:endParaRPr lang="en-GB" altLang="zh-CN" sz="1200" b="0">
              <a:solidFill>
                <a:schemeClr val="bg1"/>
              </a:solidFill>
            </a:endParaRPr>
          </a:p>
        </p:txBody>
      </p:sp>
      <p:sp>
        <p:nvSpPr>
          <p:cNvPr id="491523" name="Rectangle 3"/>
          <p:cNvSpPr>
            <a:spLocks noChangeArrowheads="1"/>
          </p:cNvSpPr>
          <p:nvPr/>
        </p:nvSpPr>
        <p:spPr bwMode="auto">
          <a:xfrm>
            <a:off x="755650" y="836613"/>
            <a:ext cx="5472113" cy="369887"/>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 AD</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曲线左移与通货紧缩（经济衰退）</a:t>
            </a:r>
            <a:r>
              <a:rPr lang="zh-CN" altLang="en-US" sz="2400" dirty="0">
                <a:latin typeface="微软雅黑" pitchFamily="34" charset="-122"/>
                <a:ea typeface="微软雅黑" pitchFamily="34" charset="-122"/>
              </a:rPr>
              <a:t> </a:t>
            </a:r>
          </a:p>
        </p:txBody>
      </p:sp>
      <p:sp>
        <p:nvSpPr>
          <p:cNvPr id="491578" name="Rectangle 58"/>
          <p:cNvSpPr>
            <a:spLocks noChangeArrowheads="1"/>
          </p:cNvSpPr>
          <p:nvPr/>
        </p:nvSpPr>
        <p:spPr bwMode="auto">
          <a:xfrm>
            <a:off x="5867400" y="1998663"/>
            <a:ext cx="2449513" cy="2339975"/>
          </a:xfrm>
          <a:prstGeom prst="rect">
            <a:avLst/>
          </a:prstGeom>
          <a:noFill/>
          <a:ln w="9525">
            <a:noFill/>
            <a:miter lim="800000"/>
            <a:headEnd/>
            <a:tailEnd/>
          </a:ln>
          <a:effectLst/>
        </p:spPr>
        <p:txBody>
          <a:bodyPr/>
          <a:lstStyle>
            <a:lvl1pPr marL="263525" indent="-263525">
              <a:defRPr sz="1300" b="1">
                <a:solidFill>
                  <a:srgbClr val="000000"/>
                </a:solidFill>
                <a:latin typeface="Arial" charset="0"/>
                <a:ea typeface="宋体" pitchFamily="2" charset="-122"/>
              </a:defRPr>
            </a:lvl1pPr>
            <a:lvl2pPr marL="742950" indent="-285750">
              <a:defRPr sz="1300" b="1">
                <a:solidFill>
                  <a:srgbClr val="000000"/>
                </a:solidFill>
                <a:latin typeface="Arial" charset="0"/>
                <a:ea typeface="宋体" pitchFamily="2" charset="-122"/>
              </a:defRPr>
            </a:lvl2pPr>
            <a:lvl3pPr marL="1143000" indent="-228600">
              <a:defRPr sz="1300" b="1">
                <a:solidFill>
                  <a:srgbClr val="000000"/>
                </a:solidFill>
                <a:latin typeface="Arial" charset="0"/>
                <a:ea typeface="宋体" pitchFamily="2" charset="-122"/>
              </a:defRPr>
            </a:lvl3pPr>
            <a:lvl4pPr marL="1600200" indent="-228600">
              <a:defRPr sz="1300" b="1">
                <a:solidFill>
                  <a:srgbClr val="000000"/>
                </a:solidFill>
                <a:latin typeface="Arial" charset="0"/>
                <a:ea typeface="宋体" pitchFamily="2" charset="-122"/>
              </a:defRPr>
            </a:lvl4pPr>
            <a:lvl5pPr marL="2057400" indent="-228600">
              <a:defRPr sz="1300" b="1">
                <a:solidFill>
                  <a:srgbClr val="000000"/>
                </a:solidFill>
                <a:latin typeface="Arial" charset="0"/>
                <a:ea typeface="宋体" pitchFamily="2" charset="-122"/>
              </a:defRPr>
            </a:lvl5pPr>
            <a:lvl6pPr marL="2514600" indent="-228600" eaLnBrk="0" fontAlgn="base" hangingPunct="0">
              <a:spcBef>
                <a:spcPct val="0"/>
              </a:spcBef>
              <a:spcAft>
                <a:spcPct val="0"/>
              </a:spcAft>
              <a:defRPr sz="1300" b="1">
                <a:solidFill>
                  <a:srgbClr val="000000"/>
                </a:solidFill>
                <a:latin typeface="Arial" charset="0"/>
                <a:ea typeface="宋体" pitchFamily="2" charset="-122"/>
              </a:defRPr>
            </a:lvl6pPr>
            <a:lvl7pPr marL="2971800" indent="-228600" eaLnBrk="0" fontAlgn="base" hangingPunct="0">
              <a:spcBef>
                <a:spcPct val="0"/>
              </a:spcBef>
              <a:spcAft>
                <a:spcPct val="0"/>
              </a:spcAft>
              <a:defRPr sz="1300" b="1">
                <a:solidFill>
                  <a:srgbClr val="000000"/>
                </a:solidFill>
                <a:latin typeface="Arial" charset="0"/>
                <a:ea typeface="宋体" pitchFamily="2" charset="-122"/>
              </a:defRPr>
            </a:lvl7pPr>
            <a:lvl8pPr marL="3429000" indent="-228600" eaLnBrk="0" fontAlgn="base" hangingPunct="0">
              <a:spcBef>
                <a:spcPct val="0"/>
              </a:spcBef>
              <a:spcAft>
                <a:spcPct val="0"/>
              </a:spcAft>
              <a:defRPr sz="1300" b="1">
                <a:solidFill>
                  <a:srgbClr val="000000"/>
                </a:solidFill>
                <a:latin typeface="Arial" charset="0"/>
                <a:ea typeface="宋体" pitchFamily="2" charset="-122"/>
              </a:defRPr>
            </a:lvl8pPr>
            <a:lvl9pPr marL="3886200" indent="-228600" eaLnBrk="0" fontAlgn="base" hangingPunct="0">
              <a:spcBef>
                <a:spcPct val="0"/>
              </a:spcBef>
              <a:spcAft>
                <a:spcPct val="0"/>
              </a:spcAft>
              <a:defRPr sz="1300" b="1">
                <a:solidFill>
                  <a:srgbClr val="000000"/>
                </a:solidFill>
                <a:latin typeface="Arial" charset="0"/>
                <a:ea typeface="宋体" pitchFamily="2" charset="-122"/>
              </a:defRPr>
            </a:lvl9pPr>
          </a:lstStyle>
          <a:p>
            <a:pPr algn="just" eaLnBrk="1" hangingPunct="1">
              <a:spcBef>
                <a:spcPct val="45000"/>
              </a:spcBef>
              <a:buClr>
                <a:srgbClr val="FF6600"/>
              </a:buClr>
              <a:buFont typeface="Wingdings" pitchFamily="2" charset="2"/>
              <a:buChar char="§"/>
              <a:defRPr/>
            </a:pPr>
            <a:r>
              <a:rPr kumimoji="1" lang="en-US" altLang="zh-CN" sz="2400" dirty="0">
                <a:effectLst>
                  <a:outerShdw blurRad="38100" dist="38100" dir="2700000" algn="tl">
                    <a:srgbClr val="C0C0C0"/>
                  </a:outerShdw>
                </a:effectLst>
                <a:latin typeface="Times New Roman" pitchFamily="18" charset="0"/>
                <a:ea typeface="楷体" pitchFamily="49" charset="-122"/>
              </a:rPr>
              <a:t>AD</a:t>
            </a:r>
            <a:r>
              <a:rPr kumimoji="1" lang="zh-CN" altLang="en-US" sz="2400" dirty="0">
                <a:effectLst>
                  <a:outerShdw blurRad="38100" dist="38100" dir="2700000" algn="tl">
                    <a:srgbClr val="C0C0C0"/>
                  </a:outerShdw>
                </a:effectLst>
                <a:latin typeface="Times New Roman" pitchFamily="18" charset="0"/>
                <a:ea typeface="楷体" pitchFamily="49" charset="-122"/>
              </a:rPr>
              <a:t>曲线左移的原因：消费和投资萎缩、政府购买减少、出口减少、货币供给减少等</a:t>
            </a:r>
            <a:endParaRPr kumimoji="1" lang="zh-CN" altLang="en-US" sz="2400" dirty="0">
              <a:latin typeface="Times New Roman" pitchFamily="18" charset="0"/>
              <a:ea typeface="楷体" pitchFamily="49" charset="-122"/>
            </a:endParaRPr>
          </a:p>
        </p:txBody>
      </p:sp>
      <p:grpSp>
        <p:nvGrpSpPr>
          <p:cNvPr id="2" name="组合 36"/>
          <p:cNvGrpSpPr>
            <a:grpSpLocks/>
          </p:cNvGrpSpPr>
          <p:nvPr/>
        </p:nvGrpSpPr>
        <p:grpSpPr bwMode="auto">
          <a:xfrm>
            <a:off x="1331913" y="1566863"/>
            <a:ext cx="4673600" cy="4127500"/>
            <a:chOff x="1547813" y="1954213"/>
            <a:chExt cx="4673608" cy="4127500"/>
          </a:xfrm>
        </p:grpSpPr>
        <p:sp>
          <p:nvSpPr>
            <p:cNvPr id="491550" name="Text Box 30"/>
            <p:cNvSpPr txBox="1">
              <a:spLocks noChangeArrowheads="1"/>
            </p:cNvSpPr>
            <p:nvPr/>
          </p:nvSpPr>
          <p:spPr bwMode="auto">
            <a:xfrm>
              <a:off x="1587500" y="1954213"/>
              <a:ext cx="361951" cy="42862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p>
          </p:txBody>
        </p:sp>
        <p:sp>
          <p:nvSpPr>
            <p:cNvPr id="491551" name="Text Box 31"/>
            <p:cNvSpPr txBox="1">
              <a:spLocks noChangeArrowheads="1"/>
            </p:cNvSpPr>
            <p:nvPr/>
          </p:nvSpPr>
          <p:spPr bwMode="auto">
            <a:xfrm>
              <a:off x="1547813" y="5402263"/>
              <a:ext cx="363538" cy="42862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O</a:t>
              </a:r>
            </a:p>
          </p:txBody>
        </p:sp>
        <p:sp>
          <p:nvSpPr>
            <p:cNvPr id="39944" name="Line 32"/>
            <p:cNvSpPr>
              <a:spLocks noChangeShapeType="1"/>
            </p:cNvSpPr>
            <p:nvPr/>
          </p:nvSpPr>
          <p:spPr bwMode="auto">
            <a:xfrm flipV="1">
              <a:off x="1895475" y="1995488"/>
              <a:ext cx="0" cy="3641725"/>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9945" name="Line 33"/>
            <p:cNvSpPr>
              <a:spLocks noChangeShapeType="1"/>
            </p:cNvSpPr>
            <p:nvPr/>
          </p:nvSpPr>
          <p:spPr bwMode="auto">
            <a:xfrm>
              <a:off x="1898650" y="5637213"/>
              <a:ext cx="3960000" cy="0"/>
            </a:xfrm>
            <a:prstGeom prst="line">
              <a:avLst/>
            </a:prstGeom>
            <a:noFill/>
            <a:ln w="381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91554" name="Text Box 34"/>
            <p:cNvSpPr txBox="1">
              <a:spLocks noChangeArrowheads="1"/>
            </p:cNvSpPr>
            <p:nvPr/>
          </p:nvSpPr>
          <p:spPr bwMode="auto">
            <a:xfrm>
              <a:off x="5857882" y="5483225"/>
              <a:ext cx="363539" cy="42862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p>
          </p:txBody>
        </p:sp>
        <p:sp>
          <p:nvSpPr>
            <p:cNvPr id="491555" name="Text Box 35"/>
            <p:cNvSpPr txBox="1">
              <a:spLocks noChangeArrowheads="1"/>
            </p:cNvSpPr>
            <p:nvPr/>
          </p:nvSpPr>
          <p:spPr bwMode="auto">
            <a:xfrm>
              <a:off x="3819529" y="2216150"/>
              <a:ext cx="509589" cy="430213"/>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AS</a:t>
              </a:r>
            </a:p>
          </p:txBody>
        </p:sp>
        <p:sp>
          <p:nvSpPr>
            <p:cNvPr id="39948" name="Line 36"/>
            <p:cNvSpPr>
              <a:spLocks noChangeShapeType="1"/>
            </p:cNvSpPr>
            <p:nvPr/>
          </p:nvSpPr>
          <p:spPr bwMode="auto">
            <a:xfrm>
              <a:off x="1898650" y="3938588"/>
              <a:ext cx="2000250" cy="0"/>
            </a:xfrm>
            <a:prstGeom prst="line">
              <a:avLst/>
            </a:prstGeom>
            <a:noFill/>
            <a:ln w="28575">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91557" name="Text Box 37"/>
            <p:cNvSpPr txBox="1">
              <a:spLocks noChangeArrowheads="1"/>
            </p:cNvSpPr>
            <p:nvPr/>
          </p:nvSpPr>
          <p:spPr bwMode="auto">
            <a:xfrm>
              <a:off x="3838579" y="5653088"/>
              <a:ext cx="436564" cy="42862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91558" name="Text Box 38"/>
            <p:cNvSpPr txBox="1">
              <a:spLocks noChangeArrowheads="1"/>
            </p:cNvSpPr>
            <p:nvPr/>
          </p:nvSpPr>
          <p:spPr bwMode="auto">
            <a:xfrm>
              <a:off x="1576388" y="3743325"/>
              <a:ext cx="436563" cy="430213"/>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9951" name="Line 39"/>
            <p:cNvSpPr>
              <a:spLocks noChangeShapeType="1"/>
            </p:cNvSpPr>
            <p:nvPr/>
          </p:nvSpPr>
          <p:spPr bwMode="auto">
            <a:xfrm>
              <a:off x="3935413" y="3910013"/>
              <a:ext cx="0" cy="1730375"/>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60" name="Text Box 40"/>
            <p:cNvSpPr txBox="1">
              <a:spLocks noChangeArrowheads="1"/>
            </p:cNvSpPr>
            <p:nvPr/>
          </p:nvSpPr>
          <p:spPr bwMode="auto">
            <a:xfrm>
              <a:off x="4500568" y="5143500"/>
              <a:ext cx="508001" cy="427038"/>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AD</a:t>
              </a:r>
              <a:r>
                <a:rPr lang="en-US" altLang="zh-CN" sz="1800" baseline="-25000">
                  <a:solidFill>
                    <a:srgbClr val="336699"/>
                  </a:solidFill>
                  <a:effectLst>
                    <a:outerShdw blurRad="38100" dist="38100" dir="2700000" algn="tl">
                      <a:srgbClr val="C0C0C0"/>
                    </a:outerShdw>
                  </a:effectLst>
                  <a:latin typeface="Times New Roman" pitchFamily="18" charset="0"/>
                </a:rPr>
                <a:t>3</a:t>
              </a:r>
              <a:endParaRPr lang="en-US" altLang="zh-CN" sz="1800">
                <a:solidFill>
                  <a:srgbClr val="336699"/>
                </a:solidFill>
                <a:effectLst>
                  <a:outerShdw blurRad="38100" dist="38100" dir="2700000" algn="tl">
                    <a:srgbClr val="C0C0C0"/>
                  </a:outerShdw>
                </a:effectLst>
                <a:latin typeface="Times New Roman" pitchFamily="18" charset="0"/>
              </a:endParaRPr>
            </a:p>
          </p:txBody>
        </p:sp>
        <p:grpSp>
          <p:nvGrpSpPr>
            <p:cNvPr id="39953" name="Group 42"/>
            <p:cNvGrpSpPr>
              <a:grpSpLocks/>
            </p:cNvGrpSpPr>
            <p:nvPr/>
          </p:nvGrpSpPr>
          <p:grpSpPr bwMode="auto">
            <a:xfrm>
              <a:off x="2185988" y="2635250"/>
              <a:ext cx="1749425" cy="2265363"/>
              <a:chOff x="4553" y="12347"/>
              <a:chExt cx="1363" cy="1736"/>
            </a:xfrm>
          </p:grpSpPr>
          <p:sp>
            <p:nvSpPr>
              <p:cNvPr id="39967" name="Arc 43"/>
              <p:cNvSpPr>
                <a:spLocks/>
              </p:cNvSpPr>
              <p:nvPr/>
            </p:nvSpPr>
            <p:spPr bwMode="auto">
              <a:xfrm rot="21068475" flipV="1">
                <a:off x="4553" y="12347"/>
                <a:ext cx="1334" cy="1736"/>
              </a:xfrm>
              <a:custGeom>
                <a:avLst/>
                <a:gdLst>
                  <a:gd name="T0" fmla="*/ 0 w 16551"/>
                  <a:gd name="T1" fmla="*/ 0 h 21600"/>
                  <a:gd name="T2" fmla="*/ 0 w 16551"/>
                  <a:gd name="T3" fmla="*/ 0 h 21600"/>
                  <a:gd name="T4" fmla="*/ 0 w 16551"/>
                  <a:gd name="T5" fmla="*/ 0 h 21600"/>
                  <a:gd name="T6" fmla="*/ 0 60000 65536"/>
                  <a:gd name="T7" fmla="*/ 0 60000 65536"/>
                  <a:gd name="T8" fmla="*/ 0 60000 65536"/>
                  <a:gd name="T9" fmla="*/ 0 w 16551"/>
                  <a:gd name="T10" fmla="*/ 0 h 21600"/>
                  <a:gd name="T11" fmla="*/ 16551 w 16551"/>
                  <a:gd name="T12" fmla="*/ 21600 h 21600"/>
                </a:gdLst>
                <a:ahLst/>
                <a:cxnLst>
                  <a:cxn ang="T6">
                    <a:pos x="T0" y="T1"/>
                  </a:cxn>
                  <a:cxn ang="T7">
                    <a:pos x="T2" y="T3"/>
                  </a:cxn>
                  <a:cxn ang="T8">
                    <a:pos x="T4" y="T5"/>
                  </a:cxn>
                </a:cxnLst>
                <a:rect l="T9" t="T10" r="T11" b="T12"/>
                <a:pathLst>
                  <a:path w="16551" h="21600" fill="none" extrusionOk="0">
                    <a:moveTo>
                      <a:pt x="-1" y="0"/>
                    </a:moveTo>
                    <a:cubicBezTo>
                      <a:pt x="6387" y="0"/>
                      <a:pt x="12446" y="2826"/>
                      <a:pt x="16550" y="7721"/>
                    </a:cubicBezTo>
                  </a:path>
                  <a:path w="16551" h="21600" stroke="0" extrusionOk="0">
                    <a:moveTo>
                      <a:pt x="-1" y="0"/>
                    </a:moveTo>
                    <a:cubicBezTo>
                      <a:pt x="6387" y="0"/>
                      <a:pt x="12446" y="2826"/>
                      <a:pt x="16550" y="7721"/>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68" name="Line 44"/>
              <p:cNvSpPr>
                <a:spLocks noChangeShapeType="1"/>
              </p:cNvSpPr>
              <p:nvPr/>
            </p:nvSpPr>
            <p:spPr bwMode="auto">
              <a:xfrm>
                <a:off x="5916" y="12395"/>
                <a:ext cx="0" cy="93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566" name="Text Box 46"/>
            <p:cNvSpPr txBox="1">
              <a:spLocks noChangeArrowheads="1"/>
            </p:cNvSpPr>
            <p:nvPr/>
          </p:nvSpPr>
          <p:spPr bwMode="auto">
            <a:xfrm>
              <a:off x="5000631" y="4357688"/>
              <a:ext cx="509589"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AD</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91567" name="Text Box 47"/>
            <p:cNvSpPr txBox="1">
              <a:spLocks noChangeArrowheads="1"/>
            </p:cNvSpPr>
            <p:nvPr/>
          </p:nvSpPr>
          <p:spPr bwMode="auto">
            <a:xfrm>
              <a:off x="4659318" y="4786313"/>
              <a:ext cx="509588"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AD</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39956" name="Line 48"/>
            <p:cNvSpPr>
              <a:spLocks noChangeShapeType="1"/>
            </p:cNvSpPr>
            <p:nvPr/>
          </p:nvSpPr>
          <p:spPr bwMode="auto">
            <a:xfrm>
              <a:off x="3608388" y="4368800"/>
              <a:ext cx="0" cy="1285875"/>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69" name="Text Box 49"/>
            <p:cNvSpPr txBox="1">
              <a:spLocks noChangeArrowheads="1"/>
            </p:cNvSpPr>
            <p:nvPr/>
          </p:nvSpPr>
          <p:spPr bwMode="auto">
            <a:xfrm>
              <a:off x="3471866" y="5645150"/>
              <a:ext cx="436563" cy="42862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9958" name="Line 50"/>
            <p:cNvSpPr>
              <a:spLocks noChangeShapeType="1"/>
            </p:cNvSpPr>
            <p:nvPr/>
          </p:nvSpPr>
          <p:spPr bwMode="auto">
            <a:xfrm>
              <a:off x="1895475" y="4376738"/>
              <a:ext cx="1708150" cy="0"/>
            </a:xfrm>
            <a:prstGeom prst="line">
              <a:avLst/>
            </a:prstGeom>
            <a:noFill/>
            <a:ln w="28575">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39959" name="Line 51"/>
            <p:cNvSpPr>
              <a:spLocks noChangeShapeType="1"/>
            </p:cNvSpPr>
            <p:nvPr/>
          </p:nvSpPr>
          <p:spPr bwMode="auto">
            <a:xfrm>
              <a:off x="1898650" y="4713288"/>
              <a:ext cx="1346200" cy="0"/>
            </a:xfrm>
            <a:prstGeom prst="line">
              <a:avLst/>
            </a:prstGeom>
            <a:noFill/>
            <a:ln w="28575">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91572" name="Text Box 52"/>
            <p:cNvSpPr txBox="1">
              <a:spLocks noChangeArrowheads="1"/>
            </p:cNvSpPr>
            <p:nvPr/>
          </p:nvSpPr>
          <p:spPr bwMode="auto">
            <a:xfrm>
              <a:off x="1557338" y="4494213"/>
              <a:ext cx="436563" cy="42862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r>
                <a:rPr lang="en-US" altLang="zh-CN" sz="1800" baseline="-25000">
                  <a:solidFill>
                    <a:srgbClr val="336699"/>
                  </a:solidFill>
                  <a:effectLst>
                    <a:outerShdw blurRad="38100" dist="38100" dir="2700000" algn="tl">
                      <a:srgbClr val="C0C0C0"/>
                    </a:outerShdw>
                  </a:effectLst>
                  <a:latin typeface="Times New Roman" pitchFamily="18" charset="0"/>
                </a:rPr>
                <a:t>3</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91573" name="Text Box 53"/>
            <p:cNvSpPr txBox="1">
              <a:spLocks noChangeArrowheads="1"/>
            </p:cNvSpPr>
            <p:nvPr/>
          </p:nvSpPr>
          <p:spPr bwMode="auto">
            <a:xfrm>
              <a:off x="1557338" y="4160838"/>
              <a:ext cx="436563" cy="430212"/>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9962" name="Line 55"/>
            <p:cNvSpPr>
              <a:spLocks noChangeShapeType="1"/>
            </p:cNvSpPr>
            <p:nvPr/>
          </p:nvSpPr>
          <p:spPr bwMode="auto">
            <a:xfrm>
              <a:off x="3222625" y="4702175"/>
              <a:ext cx="0" cy="915988"/>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76" name="Text Box 56"/>
            <p:cNvSpPr txBox="1">
              <a:spLocks noChangeArrowheads="1"/>
            </p:cNvSpPr>
            <p:nvPr/>
          </p:nvSpPr>
          <p:spPr bwMode="auto">
            <a:xfrm>
              <a:off x="3097216" y="5645150"/>
              <a:ext cx="436563" cy="42862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3</a:t>
              </a:r>
              <a:endParaRPr lang="en-US" altLang="zh-CN" sz="1800">
                <a:solidFill>
                  <a:srgbClr val="336699"/>
                </a:solidFill>
                <a:effectLst>
                  <a:outerShdw blurRad="38100" dist="38100" dir="2700000" algn="tl">
                    <a:srgbClr val="C0C0C0"/>
                  </a:outerShdw>
                </a:effectLst>
                <a:latin typeface="Times New Roman" pitchFamily="18" charset="0"/>
              </a:endParaRPr>
            </a:p>
          </p:txBody>
        </p:sp>
        <p:cxnSp>
          <p:nvCxnSpPr>
            <p:cNvPr id="39964" name="直接连接符 33"/>
            <p:cNvCxnSpPr>
              <a:cxnSpLocks noChangeShapeType="1"/>
            </p:cNvCxnSpPr>
            <p:nvPr/>
          </p:nvCxnSpPr>
          <p:spPr bwMode="auto">
            <a:xfrm>
              <a:off x="2500298" y="3143248"/>
              <a:ext cx="2428892" cy="1357322"/>
            </a:xfrm>
            <a:prstGeom prst="line">
              <a:avLst/>
            </a:prstGeom>
            <a:noFill/>
            <a:ln w="38100" algn="ctr">
              <a:solidFill>
                <a:srgbClr val="800000"/>
              </a:solidFill>
              <a:round/>
              <a:headEnd type="none" w="sm" len="sm"/>
              <a:tailEnd type="none" w="sm" len="sm"/>
            </a:ln>
            <a:extLst>
              <a:ext uri="{909E8E84-426E-40DD-AFC4-6F175D3DCCD1}">
                <a14:hiddenFill xmlns:a14="http://schemas.microsoft.com/office/drawing/2010/main">
                  <a:noFill/>
                </a14:hiddenFill>
              </a:ext>
            </a:extLst>
          </p:spPr>
        </p:cxnSp>
        <p:cxnSp>
          <p:nvCxnSpPr>
            <p:cNvPr id="39965" name="直接连接符 34"/>
            <p:cNvCxnSpPr>
              <a:cxnSpLocks noChangeShapeType="1"/>
            </p:cNvCxnSpPr>
            <p:nvPr/>
          </p:nvCxnSpPr>
          <p:spPr bwMode="auto">
            <a:xfrm>
              <a:off x="2214546" y="3593648"/>
              <a:ext cx="2428892" cy="1357322"/>
            </a:xfrm>
            <a:prstGeom prst="line">
              <a:avLst/>
            </a:prstGeom>
            <a:noFill/>
            <a:ln w="38100" algn="ctr">
              <a:solidFill>
                <a:srgbClr val="800000"/>
              </a:solidFill>
              <a:round/>
              <a:headEnd type="none" w="sm" len="sm"/>
              <a:tailEnd type="none" w="sm" len="sm"/>
            </a:ln>
            <a:extLst>
              <a:ext uri="{909E8E84-426E-40DD-AFC4-6F175D3DCCD1}">
                <a14:hiddenFill xmlns:a14="http://schemas.microsoft.com/office/drawing/2010/main">
                  <a:noFill/>
                </a14:hiddenFill>
              </a:ext>
            </a:extLst>
          </p:spPr>
        </p:cxnSp>
        <p:cxnSp>
          <p:nvCxnSpPr>
            <p:cNvPr id="39966" name="直接连接符 35"/>
            <p:cNvCxnSpPr>
              <a:cxnSpLocks noChangeShapeType="1"/>
            </p:cNvCxnSpPr>
            <p:nvPr/>
          </p:nvCxnSpPr>
          <p:spPr bwMode="auto">
            <a:xfrm>
              <a:off x="2000232" y="4028398"/>
              <a:ext cx="2428892" cy="1357322"/>
            </a:xfrm>
            <a:prstGeom prst="line">
              <a:avLst/>
            </a:prstGeom>
            <a:noFill/>
            <a:ln w="38100" algn="ctr">
              <a:solidFill>
                <a:srgbClr val="800000"/>
              </a:solidFill>
              <a:round/>
              <a:headEnd type="none" w="sm" len="sm"/>
              <a:tailEnd type="none" w="sm" len="sm"/>
            </a:ln>
            <a:extLst>
              <a:ext uri="{909E8E84-426E-40DD-AFC4-6F175D3DCCD1}">
                <a14:hiddenFill xmlns:a14="http://schemas.microsoft.com/office/drawing/2010/main">
                  <a:noFill/>
                </a14:hiddenFill>
              </a:ext>
            </a:extLst>
          </p:spPr>
        </p:cxnSp>
      </p:grpSp>
      <p:sp>
        <p:nvSpPr>
          <p:cNvPr id="3" name="页脚占位符 2"/>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436487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78">
                                            <p:txEl>
                                              <p:pRg st="0" end="0"/>
                                            </p:txEl>
                                          </p:spTgt>
                                        </p:tgtEl>
                                        <p:attrNameLst>
                                          <p:attrName>style.visibility</p:attrName>
                                        </p:attrNameLst>
                                      </p:cBhvr>
                                      <p:to>
                                        <p:strVal val="visible"/>
                                      </p:to>
                                    </p:set>
                                    <p:animEffect transition="in" filter="blinds(horizontal)">
                                      <p:cBhvr>
                                        <p:cTn id="12" dur="500"/>
                                        <p:tgtEl>
                                          <p:spTgt spid="4915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8"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C9E4DAC-F26F-4870-8102-A24AE797D4AD}" type="slidenum">
              <a:rPr lang="en-GB" altLang="zh-CN" sz="1200" b="0">
                <a:solidFill>
                  <a:schemeClr val="bg1"/>
                </a:solidFill>
              </a:rPr>
              <a:pPr/>
              <a:t>25</a:t>
            </a:fld>
            <a:endParaRPr lang="en-GB" altLang="zh-CN" sz="1200" b="0">
              <a:solidFill>
                <a:schemeClr val="bg1"/>
              </a:solidFill>
            </a:endParaRPr>
          </a:p>
        </p:txBody>
      </p:sp>
      <p:sp>
        <p:nvSpPr>
          <p:cNvPr id="493570" name="Rectangle 2"/>
          <p:cNvSpPr>
            <a:spLocks noChangeArrowheads="1"/>
          </p:cNvSpPr>
          <p:nvPr/>
        </p:nvSpPr>
        <p:spPr bwMode="auto">
          <a:xfrm>
            <a:off x="755650" y="836613"/>
            <a:ext cx="5472113" cy="369887"/>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 AS</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曲线左移与滞胀 </a:t>
            </a:r>
          </a:p>
        </p:txBody>
      </p:sp>
      <p:sp>
        <p:nvSpPr>
          <p:cNvPr id="493622" name="Rectangle 54"/>
          <p:cNvSpPr>
            <a:spLocks noChangeArrowheads="1"/>
          </p:cNvSpPr>
          <p:nvPr/>
        </p:nvSpPr>
        <p:spPr bwMode="auto">
          <a:xfrm>
            <a:off x="5867400" y="1989138"/>
            <a:ext cx="2303463" cy="1908175"/>
          </a:xfrm>
          <a:prstGeom prst="rect">
            <a:avLst/>
          </a:prstGeom>
          <a:noFill/>
          <a:ln w="9525">
            <a:noFill/>
            <a:miter lim="800000"/>
            <a:headEnd/>
            <a:tailEnd/>
          </a:ln>
          <a:effectLst/>
        </p:spPr>
        <p:txBody>
          <a:bodyPr/>
          <a:lstStyle>
            <a:lvl1pPr marL="263525" indent="-263525">
              <a:defRPr sz="1300" b="1">
                <a:solidFill>
                  <a:srgbClr val="000000"/>
                </a:solidFill>
                <a:latin typeface="Arial" charset="0"/>
                <a:ea typeface="宋体" pitchFamily="2" charset="-122"/>
              </a:defRPr>
            </a:lvl1pPr>
            <a:lvl2pPr marL="742950" indent="-285750">
              <a:defRPr sz="1300" b="1">
                <a:solidFill>
                  <a:srgbClr val="000000"/>
                </a:solidFill>
                <a:latin typeface="Arial" charset="0"/>
                <a:ea typeface="宋体" pitchFamily="2" charset="-122"/>
              </a:defRPr>
            </a:lvl2pPr>
            <a:lvl3pPr marL="1143000" indent="-228600">
              <a:defRPr sz="1300" b="1">
                <a:solidFill>
                  <a:srgbClr val="000000"/>
                </a:solidFill>
                <a:latin typeface="Arial" charset="0"/>
                <a:ea typeface="宋体" pitchFamily="2" charset="-122"/>
              </a:defRPr>
            </a:lvl3pPr>
            <a:lvl4pPr marL="1600200" indent="-228600">
              <a:defRPr sz="1300" b="1">
                <a:solidFill>
                  <a:srgbClr val="000000"/>
                </a:solidFill>
                <a:latin typeface="Arial" charset="0"/>
                <a:ea typeface="宋体" pitchFamily="2" charset="-122"/>
              </a:defRPr>
            </a:lvl4pPr>
            <a:lvl5pPr marL="2057400" indent="-228600">
              <a:defRPr sz="1300" b="1">
                <a:solidFill>
                  <a:srgbClr val="000000"/>
                </a:solidFill>
                <a:latin typeface="Arial" charset="0"/>
                <a:ea typeface="宋体" pitchFamily="2" charset="-122"/>
              </a:defRPr>
            </a:lvl5pPr>
            <a:lvl6pPr marL="2514600" indent="-228600" eaLnBrk="0" fontAlgn="base" hangingPunct="0">
              <a:spcBef>
                <a:spcPct val="0"/>
              </a:spcBef>
              <a:spcAft>
                <a:spcPct val="0"/>
              </a:spcAft>
              <a:defRPr sz="1300" b="1">
                <a:solidFill>
                  <a:srgbClr val="000000"/>
                </a:solidFill>
                <a:latin typeface="Arial" charset="0"/>
                <a:ea typeface="宋体" pitchFamily="2" charset="-122"/>
              </a:defRPr>
            </a:lvl6pPr>
            <a:lvl7pPr marL="2971800" indent="-228600" eaLnBrk="0" fontAlgn="base" hangingPunct="0">
              <a:spcBef>
                <a:spcPct val="0"/>
              </a:spcBef>
              <a:spcAft>
                <a:spcPct val="0"/>
              </a:spcAft>
              <a:defRPr sz="1300" b="1">
                <a:solidFill>
                  <a:srgbClr val="000000"/>
                </a:solidFill>
                <a:latin typeface="Arial" charset="0"/>
                <a:ea typeface="宋体" pitchFamily="2" charset="-122"/>
              </a:defRPr>
            </a:lvl7pPr>
            <a:lvl8pPr marL="3429000" indent="-228600" eaLnBrk="0" fontAlgn="base" hangingPunct="0">
              <a:spcBef>
                <a:spcPct val="0"/>
              </a:spcBef>
              <a:spcAft>
                <a:spcPct val="0"/>
              </a:spcAft>
              <a:defRPr sz="1300" b="1">
                <a:solidFill>
                  <a:srgbClr val="000000"/>
                </a:solidFill>
                <a:latin typeface="Arial" charset="0"/>
                <a:ea typeface="宋体" pitchFamily="2" charset="-122"/>
              </a:defRPr>
            </a:lvl8pPr>
            <a:lvl9pPr marL="3886200" indent="-228600" eaLnBrk="0" fontAlgn="base" hangingPunct="0">
              <a:spcBef>
                <a:spcPct val="0"/>
              </a:spcBef>
              <a:spcAft>
                <a:spcPct val="0"/>
              </a:spcAft>
              <a:defRPr sz="1300" b="1">
                <a:solidFill>
                  <a:srgbClr val="000000"/>
                </a:solidFill>
                <a:latin typeface="Arial" charset="0"/>
                <a:ea typeface="宋体" pitchFamily="2" charset="-122"/>
              </a:defRPr>
            </a:lvl9pPr>
          </a:lstStyle>
          <a:p>
            <a:pPr algn="just" eaLnBrk="1" hangingPunct="1">
              <a:spcBef>
                <a:spcPct val="45000"/>
              </a:spcBef>
              <a:buClr>
                <a:srgbClr val="FF6600"/>
              </a:buClr>
              <a:buFont typeface="Wingdings" pitchFamily="2" charset="2"/>
              <a:buChar char="§"/>
              <a:defRPr/>
            </a:pPr>
            <a:r>
              <a:rPr kumimoji="1" lang="en-US" altLang="zh-CN" sz="2400" dirty="0">
                <a:effectLst>
                  <a:outerShdw blurRad="38100" dist="38100" dir="2700000" algn="tl">
                    <a:srgbClr val="C0C0C0"/>
                  </a:outerShdw>
                </a:effectLst>
                <a:latin typeface="Times New Roman" pitchFamily="18" charset="0"/>
                <a:ea typeface="楷体" pitchFamily="49" charset="-122"/>
              </a:rPr>
              <a:t>AS</a:t>
            </a:r>
            <a:r>
              <a:rPr kumimoji="1" lang="zh-CN" altLang="en-US" sz="2400" dirty="0">
                <a:effectLst>
                  <a:outerShdw blurRad="38100" dist="38100" dir="2700000" algn="tl">
                    <a:srgbClr val="C0C0C0"/>
                  </a:outerShdw>
                </a:effectLst>
                <a:latin typeface="Times New Roman" pitchFamily="18" charset="0"/>
                <a:ea typeface="楷体" pitchFamily="49" charset="-122"/>
              </a:rPr>
              <a:t>曲线左移的原因主要是：生产要素（劳动力和资源）价格上升</a:t>
            </a:r>
            <a:endParaRPr kumimoji="1" lang="zh-CN" altLang="en-US" sz="2400" dirty="0">
              <a:latin typeface="Times New Roman" pitchFamily="18" charset="0"/>
              <a:ea typeface="楷体" pitchFamily="49" charset="-122"/>
            </a:endParaRPr>
          </a:p>
        </p:txBody>
      </p:sp>
      <p:grpSp>
        <p:nvGrpSpPr>
          <p:cNvPr id="2" name="组合 29"/>
          <p:cNvGrpSpPr>
            <a:grpSpLocks/>
          </p:cNvGrpSpPr>
          <p:nvPr/>
        </p:nvGrpSpPr>
        <p:grpSpPr bwMode="auto">
          <a:xfrm>
            <a:off x="1331913" y="1557338"/>
            <a:ext cx="4675187" cy="4141787"/>
            <a:chOff x="1403350" y="1835151"/>
            <a:chExt cx="4675188" cy="4141787"/>
          </a:xfrm>
        </p:grpSpPr>
        <p:sp>
          <p:nvSpPr>
            <p:cNvPr id="493600" name="Text Box 32"/>
            <p:cNvSpPr txBox="1">
              <a:spLocks noChangeArrowheads="1"/>
            </p:cNvSpPr>
            <p:nvPr/>
          </p:nvSpPr>
          <p:spPr bwMode="auto">
            <a:xfrm>
              <a:off x="1443037" y="1835151"/>
              <a:ext cx="361950" cy="42862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p>
          </p:txBody>
        </p:sp>
        <p:sp>
          <p:nvSpPr>
            <p:cNvPr id="493601" name="Text Box 33"/>
            <p:cNvSpPr txBox="1">
              <a:spLocks noChangeArrowheads="1"/>
            </p:cNvSpPr>
            <p:nvPr/>
          </p:nvSpPr>
          <p:spPr bwMode="auto">
            <a:xfrm>
              <a:off x="1403350" y="5286376"/>
              <a:ext cx="363537" cy="430212"/>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O</a:t>
              </a:r>
            </a:p>
          </p:txBody>
        </p:sp>
        <p:sp>
          <p:nvSpPr>
            <p:cNvPr id="40968" name="Line 34"/>
            <p:cNvSpPr>
              <a:spLocks noChangeShapeType="1"/>
            </p:cNvSpPr>
            <p:nvPr/>
          </p:nvSpPr>
          <p:spPr bwMode="auto">
            <a:xfrm flipV="1">
              <a:off x="1751013" y="1876426"/>
              <a:ext cx="0" cy="364490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0969" name="Line 35"/>
            <p:cNvSpPr>
              <a:spLocks noChangeShapeType="1"/>
            </p:cNvSpPr>
            <p:nvPr/>
          </p:nvSpPr>
          <p:spPr bwMode="auto">
            <a:xfrm>
              <a:off x="1754188" y="5521326"/>
              <a:ext cx="3965575"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93604" name="Text Box 36"/>
            <p:cNvSpPr txBox="1">
              <a:spLocks noChangeArrowheads="1"/>
            </p:cNvSpPr>
            <p:nvPr/>
          </p:nvSpPr>
          <p:spPr bwMode="auto">
            <a:xfrm>
              <a:off x="5715001" y="5307013"/>
              <a:ext cx="363537" cy="42862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p>
          </p:txBody>
        </p:sp>
        <p:sp>
          <p:nvSpPr>
            <p:cNvPr id="493605" name="Text Box 37"/>
            <p:cNvSpPr txBox="1">
              <a:spLocks noChangeArrowheads="1"/>
            </p:cNvSpPr>
            <p:nvPr/>
          </p:nvSpPr>
          <p:spPr bwMode="auto">
            <a:xfrm>
              <a:off x="3368675" y="2097088"/>
              <a:ext cx="509587" cy="430213"/>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AS</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0972" name="Line 38"/>
            <p:cNvSpPr>
              <a:spLocks noChangeShapeType="1"/>
            </p:cNvSpPr>
            <p:nvPr/>
          </p:nvSpPr>
          <p:spPr bwMode="auto">
            <a:xfrm>
              <a:off x="1785918" y="3643314"/>
              <a:ext cx="1709738" cy="0"/>
            </a:xfrm>
            <a:prstGeom prst="line">
              <a:avLst/>
            </a:prstGeom>
            <a:noFill/>
            <a:ln w="28575">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93607" name="Text Box 39"/>
            <p:cNvSpPr txBox="1">
              <a:spLocks noChangeArrowheads="1"/>
            </p:cNvSpPr>
            <p:nvPr/>
          </p:nvSpPr>
          <p:spPr bwMode="auto">
            <a:xfrm>
              <a:off x="4005263" y="5548313"/>
              <a:ext cx="436563"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Y</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93608" name="Text Box 40"/>
            <p:cNvSpPr txBox="1">
              <a:spLocks noChangeArrowheads="1"/>
            </p:cNvSpPr>
            <p:nvPr/>
          </p:nvSpPr>
          <p:spPr bwMode="auto">
            <a:xfrm>
              <a:off x="1446212" y="3441701"/>
              <a:ext cx="436563"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P</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0975" name="Line 41"/>
            <p:cNvSpPr>
              <a:spLocks noChangeShapeType="1"/>
            </p:cNvSpPr>
            <p:nvPr/>
          </p:nvSpPr>
          <p:spPr bwMode="auto">
            <a:xfrm>
              <a:off x="3610648" y="3638550"/>
              <a:ext cx="0" cy="1836000"/>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6" name="Arc 43"/>
            <p:cNvSpPr>
              <a:spLocks/>
            </p:cNvSpPr>
            <p:nvPr/>
          </p:nvSpPr>
          <p:spPr bwMode="auto">
            <a:xfrm rot="21068475" flipV="1">
              <a:off x="2036404" y="2455153"/>
              <a:ext cx="1545658" cy="2341114"/>
            </a:xfrm>
            <a:custGeom>
              <a:avLst/>
              <a:gdLst>
                <a:gd name="T0" fmla="*/ 0 w 16551"/>
                <a:gd name="T1" fmla="*/ 0 h 21600"/>
                <a:gd name="T2" fmla="*/ 0 w 16551"/>
                <a:gd name="T3" fmla="*/ 0 h 21600"/>
                <a:gd name="T4" fmla="*/ 0 w 16551"/>
                <a:gd name="T5" fmla="*/ 0 h 21600"/>
                <a:gd name="T6" fmla="*/ 0 60000 65536"/>
                <a:gd name="T7" fmla="*/ 0 60000 65536"/>
                <a:gd name="T8" fmla="*/ 0 60000 65536"/>
                <a:gd name="T9" fmla="*/ 0 w 16551"/>
                <a:gd name="T10" fmla="*/ 0 h 21600"/>
                <a:gd name="T11" fmla="*/ 16551 w 16551"/>
                <a:gd name="T12" fmla="*/ 21600 h 21600"/>
              </a:gdLst>
              <a:ahLst/>
              <a:cxnLst>
                <a:cxn ang="T6">
                  <a:pos x="T0" y="T1"/>
                </a:cxn>
                <a:cxn ang="T7">
                  <a:pos x="T2" y="T3"/>
                </a:cxn>
                <a:cxn ang="T8">
                  <a:pos x="T4" y="T5"/>
                </a:cxn>
              </a:cxnLst>
              <a:rect l="T9" t="T10" r="T11" b="T12"/>
              <a:pathLst>
                <a:path w="16551" h="21600" fill="none" extrusionOk="0">
                  <a:moveTo>
                    <a:pt x="-1" y="0"/>
                  </a:moveTo>
                  <a:cubicBezTo>
                    <a:pt x="6387" y="0"/>
                    <a:pt x="12446" y="2826"/>
                    <a:pt x="16550" y="7721"/>
                  </a:cubicBezTo>
                </a:path>
                <a:path w="16551" h="21600" stroke="0" extrusionOk="0">
                  <a:moveTo>
                    <a:pt x="-1" y="0"/>
                  </a:moveTo>
                  <a:cubicBezTo>
                    <a:pt x="6387" y="0"/>
                    <a:pt x="12446" y="2826"/>
                    <a:pt x="16550" y="7721"/>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77" name="Line 44"/>
            <p:cNvSpPr>
              <a:spLocks noChangeShapeType="1"/>
            </p:cNvSpPr>
            <p:nvPr/>
          </p:nvSpPr>
          <p:spPr bwMode="auto">
            <a:xfrm>
              <a:off x="3617913" y="2438174"/>
              <a:ext cx="0" cy="140400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613" name="Text Box 45"/>
            <p:cNvSpPr txBox="1">
              <a:spLocks noChangeArrowheads="1"/>
            </p:cNvSpPr>
            <p:nvPr/>
          </p:nvSpPr>
          <p:spPr bwMode="auto">
            <a:xfrm>
              <a:off x="2093912" y="2400301"/>
              <a:ext cx="509588"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AD</a:t>
              </a:r>
            </a:p>
          </p:txBody>
        </p:sp>
        <p:sp>
          <p:nvSpPr>
            <p:cNvPr id="40979" name="Line 46"/>
            <p:cNvSpPr>
              <a:spLocks noChangeShapeType="1"/>
            </p:cNvSpPr>
            <p:nvPr/>
          </p:nvSpPr>
          <p:spPr bwMode="auto">
            <a:xfrm>
              <a:off x="4115478" y="4000503"/>
              <a:ext cx="0" cy="1512000"/>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615" name="Text Box 47"/>
            <p:cNvSpPr txBox="1">
              <a:spLocks noChangeArrowheads="1"/>
            </p:cNvSpPr>
            <p:nvPr/>
          </p:nvSpPr>
          <p:spPr bwMode="auto">
            <a:xfrm>
              <a:off x="3532187" y="5545138"/>
              <a:ext cx="434975" cy="427038"/>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Y</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0981" name="Line 48"/>
            <p:cNvSpPr>
              <a:spLocks noChangeShapeType="1"/>
            </p:cNvSpPr>
            <p:nvPr/>
          </p:nvSpPr>
          <p:spPr bwMode="auto">
            <a:xfrm>
              <a:off x="1792040" y="3978732"/>
              <a:ext cx="2144713" cy="0"/>
            </a:xfrm>
            <a:prstGeom prst="line">
              <a:avLst/>
            </a:prstGeom>
            <a:noFill/>
            <a:ln w="28575">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93617" name="Text Box 49"/>
            <p:cNvSpPr txBox="1">
              <a:spLocks noChangeArrowheads="1"/>
            </p:cNvSpPr>
            <p:nvPr/>
          </p:nvSpPr>
          <p:spPr bwMode="auto">
            <a:xfrm>
              <a:off x="1449387" y="3816351"/>
              <a:ext cx="436563"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P</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0983" name="Arc 50"/>
            <p:cNvSpPr>
              <a:spLocks/>
            </p:cNvSpPr>
            <p:nvPr/>
          </p:nvSpPr>
          <p:spPr bwMode="auto">
            <a:xfrm rot="21068475" flipV="1">
              <a:off x="1988739" y="2936356"/>
              <a:ext cx="2094687" cy="1842538"/>
            </a:xfrm>
            <a:custGeom>
              <a:avLst/>
              <a:gdLst>
                <a:gd name="T0" fmla="*/ 0 w 18321"/>
                <a:gd name="T1" fmla="*/ 0 h 21600"/>
                <a:gd name="T2" fmla="*/ 0 w 18321"/>
                <a:gd name="T3" fmla="*/ 0 h 21600"/>
                <a:gd name="T4" fmla="*/ 0 w 18321"/>
                <a:gd name="T5" fmla="*/ 0 h 21600"/>
                <a:gd name="T6" fmla="*/ 0 60000 65536"/>
                <a:gd name="T7" fmla="*/ 0 60000 65536"/>
                <a:gd name="T8" fmla="*/ 0 60000 65536"/>
                <a:gd name="T9" fmla="*/ 0 w 18321"/>
                <a:gd name="T10" fmla="*/ 0 h 21600"/>
                <a:gd name="T11" fmla="*/ 18321 w 18321"/>
                <a:gd name="T12" fmla="*/ 21600 h 21600"/>
              </a:gdLst>
              <a:ahLst/>
              <a:cxnLst>
                <a:cxn ang="T6">
                  <a:pos x="T0" y="T1"/>
                </a:cxn>
                <a:cxn ang="T7">
                  <a:pos x="T2" y="T3"/>
                </a:cxn>
                <a:cxn ang="T8">
                  <a:pos x="T4" y="T5"/>
                </a:cxn>
              </a:cxnLst>
              <a:rect l="T9" t="T10" r="T11" b="T12"/>
              <a:pathLst>
                <a:path w="18321" h="21600" fill="none" extrusionOk="0">
                  <a:moveTo>
                    <a:pt x="-1" y="72"/>
                  </a:moveTo>
                  <a:cubicBezTo>
                    <a:pt x="588" y="24"/>
                    <a:pt x="1179" y="-1"/>
                    <a:pt x="1770" y="0"/>
                  </a:cubicBezTo>
                  <a:cubicBezTo>
                    <a:pt x="8157" y="0"/>
                    <a:pt x="14216" y="2826"/>
                    <a:pt x="18320" y="7721"/>
                  </a:cubicBezTo>
                </a:path>
                <a:path w="18321" h="21600" stroke="0" extrusionOk="0">
                  <a:moveTo>
                    <a:pt x="-1" y="72"/>
                  </a:moveTo>
                  <a:cubicBezTo>
                    <a:pt x="588" y="24"/>
                    <a:pt x="1179" y="-1"/>
                    <a:pt x="1770" y="0"/>
                  </a:cubicBezTo>
                  <a:cubicBezTo>
                    <a:pt x="8157" y="0"/>
                    <a:pt x="14216" y="2826"/>
                    <a:pt x="18320" y="7721"/>
                  </a:cubicBezTo>
                  <a:lnTo>
                    <a:pt x="1770" y="21600"/>
                  </a:lnTo>
                  <a:lnTo>
                    <a:pt x="-1" y="72"/>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84" name="Line 51"/>
            <p:cNvSpPr>
              <a:spLocks noChangeShapeType="1"/>
            </p:cNvSpPr>
            <p:nvPr/>
          </p:nvSpPr>
          <p:spPr bwMode="auto">
            <a:xfrm>
              <a:off x="4110714" y="2439753"/>
              <a:ext cx="0" cy="151200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620" name="Text Box 52"/>
            <p:cNvSpPr txBox="1">
              <a:spLocks noChangeArrowheads="1"/>
            </p:cNvSpPr>
            <p:nvPr/>
          </p:nvSpPr>
          <p:spPr bwMode="auto">
            <a:xfrm>
              <a:off x="3994151" y="2130426"/>
              <a:ext cx="509587" cy="430212"/>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AS</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cxnSp>
          <p:nvCxnSpPr>
            <p:cNvPr id="40986" name="直接连接符 27"/>
            <p:cNvCxnSpPr>
              <a:cxnSpLocks noChangeShapeType="1"/>
            </p:cNvCxnSpPr>
            <p:nvPr/>
          </p:nvCxnSpPr>
          <p:spPr bwMode="auto">
            <a:xfrm>
              <a:off x="2357422" y="2681962"/>
              <a:ext cx="2857520" cy="2071702"/>
            </a:xfrm>
            <a:prstGeom prst="line">
              <a:avLst/>
            </a:prstGeom>
            <a:noFill/>
            <a:ln w="38100" algn="ctr">
              <a:solidFill>
                <a:srgbClr val="800000"/>
              </a:solidFill>
              <a:round/>
              <a:headEnd type="none" w="sm" len="sm"/>
              <a:tailEnd type="none" w="sm" len="sm"/>
            </a:ln>
            <a:extLst>
              <a:ext uri="{909E8E84-426E-40DD-AFC4-6F175D3DCCD1}">
                <a14:hiddenFill xmlns:a14="http://schemas.microsoft.com/office/drawing/2010/main">
                  <a:noFill/>
                </a14:hiddenFill>
              </a:ext>
            </a:extLst>
          </p:spPr>
        </p:cxnSp>
      </p:grpSp>
      <p:sp>
        <p:nvSpPr>
          <p:cNvPr id="3" name="页脚占位符 2"/>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4166593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3622">
                                            <p:txEl>
                                              <p:pRg st="0" end="0"/>
                                            </p:txEl>
                                          </p:spTgt>
                                        </p:tgtEl>
                                        <p:attrNameLst>
                                          <p:attrName>style.visibility</p:attrName>
                                        </p:attrNameLst>
                                      </p:cBhvr>
                                      <p:to>
                                        <p:strVal val="visible"/>
                                      </p:to>
                                    </p:set>
                                    <p:animEffect transition="in" filter="blinds(horizontal)">
                                      <p:cBhvr>
                                        <p:cTn id="12" dur="500"/>
                                        <p:tgtEl>
                                          <p:spTgt spid="4936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622"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E127CCB-406E-40DB-940A-C537BC3FA98B}" type="slidenum">
              <a:rPr lang="en-GB" altLang="zh-CN" sz="1200" b="0">
                <a:solidFill>
                  <a:schemeClr val="bg1"/>
                </a:solidFill>
              </a:rPr>
              <a:pPr/>
              <a:t>26</a:t>
            </a:fld>
            <a:endParaRPr lang="en-GB" altLang="zh-CN" sz="1200" b="0">
              <a:solidFill>
                <a:schemeClr val="bg1"/>
              </a:solidFill>
            </a:endParaRPr>
          </a:p>
        </p:txBody>
      </p:sp>
      <p:sp>
        <p:nvSpPr>
          <p:cNvPr id="494594" name="Rectangle 2"/>
          <p:cNvSpPr>
            <a:spLocks noChangeArrowheads="1"/>
          </p:cNvSpPr>
          <p:nvPr/>
        </p:nvSpPr>
        <p:spPr bwMode="auto">
          <a:xfrm>
            <a:off x="755650" y="836613"/>
            <a:ext cx="5472113" cy="369887"/>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 AS</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曲线右移与技术进步 </a:t>
            </a:r>
          </a:p>
        </p:txBody>
      </p:sp>
      <p:sp>
        <p:nvSpPr>
          <p:cNvPr id="494639" name="Rectangle 47"/>
          <p:cNvSpPr>
            <a:spLocks noChangeArrowheads="1"/>
          </p:cNvSpPr>
          <p:nvPr/>
        </p:nvSpPr>
        <p:spPr bwMode="auto">
          <a:xfrm>
            <a:off x="5867400" y="1360488"/>
            <a:ext cx="2700338" cy="4067175"/>
          </a:xfrm>
          <a:prstGeom prst="rect">
            <a:avLst/>
          </a:prstGeom>
          <a:noFill/>
          <a:ln w="9525">
            <a:noFill/>
            <a:miter lim="800000"/>
            <a:headEnd/>
            <a:tailEnd/>
          </a:ln>
          <a:effectLst/>
        </p:spPr>
        <p:txBody>
          <a:bodyPr/>
          <a:lstStyle>
            <a:lvl1pPr marL="263525" indent="-263525">
              <a:defRPr sz="1300" b="1">
                <a:solidFill>
                  <a:srgbClr val="000000"/>
                </a:solidFill>
                <a:latin typeface="Arial" charset="0"/>
                <a:ea typeface="宋体" pitchFamily="2" charset="-122"/>
              </a:defRPr>
            </a:lvl1pPr>
            <a:lvl2pPr marL="742950" indent="-285750">
              <a:defRPr sz="1300" b="1">
                <a:solidFill>
                  <a:srgbClr val="000000"/>
                </a:solidFill>
                <a:latin typeface="Arial" charset="0"/>
                <a:ea typeface="宋体" pitchFamily="2" charset="-122"/>
              </a:defRPr>
            </a:lvl2pPr>
            <a:lvl3pPr marL="1143000" indent="-228600">
              <a:defRPr sz="1300" b="1">
                <a:solidFill>
                  <a:srgbClr val="000000"/>
                </a:solidFill>
                <a:latin typeface="Arial" charset="0"/>
                <a:ea typeface="宋体" pitchFamily="2" charset="-122"/>
              </a:defRPr>
            </a:lvl3pPr>
            <a:lvl4pPr marL="1600200" indent="-228600">
              <a:defRPr sz="1300" b="1">
                <a:solidFill>
                  <a:srgbClr val="000000"/>
                </a:solidFill>
                <a:latin typeface="Arial" charset="0"/>
                <a:ea typeface="宋体" pitchFamily="2" charset="-122"/>
              </a:defRPr>
            </a:lvl4pPr>
            <a:lvl5pPr marL="2057400" indent="-228600">
              <a:defRPr sz="1300" b="1">
                <a:solidFill>
                  <a:srgbClr val="000000"/>
                </a:solidFill>
                <a:latin typeface="Arial" charset="0"/>
                <a:ea typeface="宋体" pitchFamily="2" charset="-122"/>
              </a:defRPr>
            </a:lvl5pPr>
            <a:lvl6pPr marL="2514600" indent="-228600" eaLnBrk="0" fontAlgn="base" hangingPunct="0">
              <a:spcBef>
                <a:spcPct val="0"/>
              </a:spcBef>
              <a:spcAft>
                <a:spcPct val="0"/>
              </a:spcAft>
              <a:defRPr sz="1300" b="1">
                <a:solidFill>
                  <a:srgbClr val="000000"/>
                </a:solidFill>
                <a:latin typeface="Arial" charset="0"/>
                <a:ea typeface="宋体" pitchFamily="2" charset="-122"/>
              </a:defRPr>
            </a:lvl6pPr>
            <a:lvl7pPr marL="2971800" indent="-228600" eaLnBrk="0" fontAlgn="base" hangingPunct="0">
              <a:spcBef>
                <a:spcPct val="0"/>
              </a:spcBef>
              <a:spcAft>
                <a:spcPct val="0"/>
              </a:spcAft>
              <a:defRPr sz="1300" b="1">
                <a:solidFill>
                  <a:srgbClr val="000000"/>
                </a:solidFill>
                <a:latin typeface="Arial" charset="0"/>
                <a:ea typeface="宋体" pitchFamily="2" charset="-122"/>
              </a:defRPr>
            </a:lvl7pPr>
            <a:lvl8pPr marL="3429000" indent="-228600" eaLnBrk="0" fontAlgn="base" hangingPunct="0">
              <a:spcBef>
                <a:spcPct val="0"/>
              </a:spcBef>
              <a:spcAft>
                <a:spcPct val="0"/>
              </a:spcAft>
              <a:defRPr sz="1300" b="1">
                <a:solidFill>
                  <a:srgbClr val="000000"/>
                </a:solidFill>
                <a:latin typeface="Arial" charset="0"/>
                <a:ea typeface="宋体" pitchFamily="2" charset="-122"/>
              </a:defRPr>
            </a:lvl8pPr>
            <a:lvl9pPr marL="3886200" indent="-228600" eaLnBrk="0" fontAlgn="base" hangingPunct="0">
              <a:spcBef>
                <a:spcPct val="0"/>
              </a:spcBef>
              <a:spcAft>
                <a:spcPct val="0"/>
              </a:spcAft>
              <a:defRPr sz="1300" b="1">
                <a:solidFill>
                  <a:srgbClr val="000000"/>
                </a:solidFill>
                <a:latin typeface="Arial" charset="0"/>
                <a:ea typeface="宋体" pitchFamily="2" charset="-122"/>
              </a:defRPr>
            </a:lvl9pPr>
          </a:lstStyle>
          <a:p>
            <a:pPr algn="just" eaLnBrk="1" hangingPunct="1">
              <a:lnSpc>
                <a:spcPct val="95000"/>
              </a:lnSpc>
              <a:spcBef>
                <a:spcPct val="20000"/>
              </a:spcBef>
              <a:buClr>
                <a:srgbClr val="FF6600"/>
              </a:buClr>
              <a:buFont typeface="Wingdings" pitchFamily="2" charset="2"/>
              <a:buChar char="§"/>
              <a:defRPr/>
            </a:pPr>
            <a:r>
              <a:rPr kumimoji="1" lang="zh-CN" altLang="en-US" sz="2200" dirty="0">
                <a:effectLst>
                  <a:outerShdw blurRad="38100" dist="38100" dir="2700000" algn="tl">
                    <a:srgbClr val="C0C0C0"/>
                  </a:outerShdw>
                </a:effectLst>
                <a:latin typeface="Times New Roman" pitchFamily="18" charset="0"/>
                <a:ea typeface="楷体" pitchFamily="49" charset="-122"/>
              </a:rPr>
              <a:t>由于</a:t>
            </a:r>
            <a:r>
              <a:rPr kumimoji="1" lang="en-US" altLang="zh-CN" sz="2200" dirty="0">
                <a:effectLst>
                  <a:outerShdw blurRad="38100" dist="38100" dir="2700000" algn="tl">
                    <a:srgbClr val="C0C0C0"/>
                  </a:outerShdw>
                </a:effectLst>
                <a:latin typeface="Times New Roman" pitchFamily="18" charset="0"/>
                <a:ea typeface="楷体" pitchFamily="49" charset="-122"/>
              </a:rPr>
              <a:t>AS</a:t>
            </a:r>
            <a:r>
              <a:rPr kumimoji="1" lang="zh-CN" altLang="en-US" sz="2200" dirty="0">
                <a:effectLst>
                  <a:outerShdw blurRad="38100" dist="38100" dir="2700000" algn="tl">
                    <a:srgbClr val="C0C0C0"/>
                  </a:outerShdw>
                </a:effectLst>
                <a:latin typeface="Times New Roman" pitchFamily="18" charset="0"/>
                <a:ea typeface="楷体" pitchFamily="49" charset="-122"/>
              </a:rPr>
              <a:t>曲线垂直段在横轴上的投影意味着一个国家在现有资源和技术条件下的生产可能性边界，因而</a:t>
            </a:r>
            <a:r>
              <a:rPr kumimoji="1" lang="en-US" altLang="zh-CN" sz="2200" dirty="0">
                <a:effectLst>
                  <a:outerShdw blurRad="38100" dist="38100" dir="2700000" algn="tl">
                    <a:srgbClr val="C0C0C0"/>
                  </a:outerShdw>
                </a:effectLst>
                <a:latin typeface="Times New Roman" pitchFamily="18" charset="0"/>
                <a:ea typeface="楷体" pitchFamily="49" charset="-122"/>
              </a:rPr>
              <a:t>AS</a:t>
            </a:r>
            <a:r>
              <a:rPr kumimoji="1" lang="zh-CN" altLang="en-US" sz="2200" dirty="0">
                <a:effectLst>
                  <a:outerShdw blurRad="38100" dist="38100" dir="2700000" algn="tl">
                    <a:srgbClr val="C0C0C0"/>
                  </a:outerShdw>
                </a:effectLst>
                <a:latin typeface="Times New Roman" pitchFamily="18" charset="0"/>
                <a:ea typeface="楷体" pitchFamily="49" charset="-122"/>
              </a:rPr>
              <a:t>曲线向右移动意味着一个国家的生产能力增强 </a:t>
            </a:r>
          </a:p>
          <a:p>
            <a:pPr algn="just" eaLnBrk="1" hangingPunct="1">
              <a:lnSpc>
                <a:spcPct val="95000"/>
              </a:lnSpc>
              <a:spcBef>
                <a:spcPts val="1200"/>
              </a:spcBef>
              <a:buClr>
                <a:srgbClr val="FF6600"/>
              </a:buClr>
              <a:buFont typeface="Wingdings" pitchFamily="2" charset="2"/>
              <a:buChar char="§"/>
              <a:defRPr/>
            </a:pPr>
            <a:r>
              <a:rPr kumimoji="1" lang="en-US" altLang="zh-CN" sz="2200" dirty="0">
                <a:effectLst>
                  <a:outerShdw blurRad="38100" dist="38100" dir="2700000" algn="tl">
                    <a:srgbClr val="C0C0C0"/>
                  </a:outerShdw>
                </a:effectLst>
                <a:latin typeface="Times New Roman" pitchFamily="18" charset="0"/>
                <a:ea typeface="楷体" pitchFamily="49" charset="-122"/>
              </a:rPr>
              <a:t>AS</a:t>
            </a:r>
            <a:r>
              <a:rPr kumimoji="1" lang="zh-CN" altLang="en-US" sz="2200" dirty="0">
                <a:effectLst>
                  <a:outerShdw blurRad="38100" dist="38100" dir="2700000" algn="tl">
                    <a:srgbClr val="C0C0C0"/>
                  </a:outerShdw>
                </a:effectLst>
                <a:latin typeface="Times New Roman" pitchFamily="18" charset="0"/>
                <a:ea typeface="楷体" pitchFamily="49" charset="-122"/>
              </a:rPr>
              <a:t>曲线右移的原因主要是：技术进步（广义）</a:t>
            </a:r>
          </a:p>
        </p:txBody>
      </p:sp>
      <p:grpSp>
        <p:nvGrpSpPr>
          <p:cNvPr id="2" name="组合 50"/>
          <p:cNvGrpSpPr>
            <a:grpSpLocks/>
          </p:cNvGrpSpPr>
          <p:nvPr/>
        </p:nvGrpSpPr>
        <p:grpSpPr bwMode="auto">
          <a:xfrm>
            <a:off x="1331913" y="1638300"/>
            <a:ext cx="4675187" cy="4141788"/>
            <a:chOff x="1476375" y="1835151"/>
            <a:chExt cx="4675188" cy="4141787"/>
          </a:xfrm>
        </p:grpSpPr>
        <p:sp>
          <p:nvSpPr>
            <p:cNvPr id="494618" name="Text Box 26"/>
            <p:cNvSpPr txBox="1">
              <a:spLocks noChangeArrowheads="1"/>
            </p:cNvSpPr>
            <p:nvPr/>
          </p:nvSpPr>
          <p:spPr bwMode="auto">
            <a:xfrm>
              <a:off x="1516062" y="1835151"/>
              <a:ext cx="361950" cy="42862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p>
          </p:txBody>
        </p:sp>
        <p:sp>
          <p:nvSpPr>
            <p:cNvPr id="494619" name="Text Box 27"/>
            <p:cNvSpPr txBox="1">
              <a:spLocks noChangeArrowheads="1"/>
            </p:cNvSpPr>
            <p:nvPr/>
          </p:nvSpPr>
          <p:spPr bwMode="auto">
            <a:xfrm>
              <a:off x="1476375" y="5286375"/>
              <a:ext cx="363537" cy="43021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O</a:t>
              </a:r>
            </a:p>
          </p:txBody>
        </p:sp>
        <p:sp>
          <p:nvSpPr>
            <p:cNvPr id="41992" name="Line 28"/>
            <p:cNvSpPr>
              <a:spLocks noChangeShapeType="1"/>
            </p:cNvSpPr>
            <p:nvPr/>
          </p:nvSpPr>
          <p:spPr bwMode="auto">
            <a:xfrm flipV="1">
              <a:off x="1824038" y="1876426"/>
              <a:ext cx="0" cy="364490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993" name="Line 29"/>
            <p:cNvSpPr>
              <a:spLocks noChangeShapeType="1"/>
            </p:cNvSpPr>
            <p:nvPr/>
          </p:nvSpPr>
          <p:spPr bwMode="auto">
            <a:xfrm>
              <a:off x="1827213" y="5521326"/>
              <a:ext cx="3965575"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94622" name="Text Box 30"/>
            <p:cNvSpPr txBox="1">
              <a:spLocks noChangeArrowheads="1"/>
            </p:cNvSpPr>
            <p:nvPr/>
          </p:nvSpPr>
          <p:spPr bwMode="auto">
            <a:xfrm>
              <a:off x="5788026" y="5307013"/>
              <a:ext cx="363537" cy="42862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p>
          </p:txBody>
        </p:sp>
        <p:sp>
          <p:nvSpPr>
            <p:cNvPr id="494623" name="Text Box 31"/>
            <p:cNvSpPr txBox="1">
              <a:spLocks noChangeArrowheads="1"/>
            </p:cNvSpPr>
            <p:nvPr/>
          </p:nvSpPr>
          <p:spPr bwMode="auto">
            <a:xfrm>
              <a:off x="3529012" y="2097089"/>
              <a:ext cx="509588" cy="430212"/>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AS</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1996" name="Line 32"/>
            <p:cNvSpPr>
              <a:spLocks noChangeShapeType="1"/>
            </p:cNvSpPr>
            <p:nvPr/>
          </p:nvSpPr>
          <p:spPr bwMode="auto">
            <a:xfrm>
              <a:off x="1857356" y="3649436"/>
              <a:ext cx="1800000" cy="0"/>
            </a:xfrm>
            <a:prstGeom prst="line">
              <a:avLst/>
            </a:prstGeom>
            <a:noFill/>
            <a:ln w="28575">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94625" name="Text Box 33"/>
            <p:cNvSpPr txBox="1">
              <a:spLocks noChangeArrowheads="1"/>
            </p:cNvSpPr>
            <p:nvPr/>
          </p:nvSpPr>
          <p:spPr bwMode="auto">
            <a:xfrm>
              <a:off x="4019551" y="5548313"/>
              <a:ext cx="436562"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Y</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94626" name="Text Box 34"/>
            <p:cNvSpPr txBox="1">
              <a:spLocks noChangeArrowheads="1"/>
            </p:cNvSpPr>
            <p:nvPr/>
          </p:nvSpPr>
          <p:spPr bwMode="auto">
            <a:xfrm>
              <a:off x="1519237" y="3475039"/>
              <a:ext cx="436563"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P</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1999" name="Line 35"/>
            <p:cNvSpPr>
              <a:spLocks noChangeShapeType="1"/>
            </p:cNvSpPr>
            <p:nvPr/>
          </p:nvSpPr>
          <p:spPr bwMode="auto">
            <a:xfrm>
              <a:off x="3692972" y="3692980"/>
              <a:ext cx="0" cy="1800000"/>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0" name="Arc 37"/>
            <p:cNvSpPr>
              <a:spLocks/>
            </p:cNvSpPr>
            <p:nvPr/>
          </p:nvSpPr>
          <p:spPr bwMode="auto">
            <a:xfrm rot="21068475" flipV="1">
              <a:off x="2065338" y="1885951"/>
              <a:ext cx="1574800" cy="2911475"/>
            </a:xfrm>
            <a:custGeom>
              <a:avLst/>
              <a:gdLst>
                <a:gd name="T0" fmla="*/ 0 w 16551"/>
                <a:gd name="T1" fmla="*/ 0 h 21600"/>
                <a:gd name="T2" fmla="*/ 0 w 16551"/>
                <a:gd name="T3" fmla="*/ 0 h 21600"/>
                <a:gd name="T4" fmla="*/ 0 w 16551"/>
                <a:gd name="T5" fmla="*/ 0 h 21600"/>
                <a:gd name="T6" fmla="*/ 0 60000 65536"/>
                <a:gd name="T7" fmla="*/ 0 60000 65536"/>
                <a:gd name="T8" fmla="*/ 0 60000 65536"/>
                <a:gd name="T9" fmla="*/ 0 w 16551"/>
                <a:gd name="T10" fmla="*/ 0 h 21600"/>
                <a:gd name="T11" fmla="*/ 16551 w 16551"/>
                <a:gd name="T12" fmla="*/ 21600 h 21600"/>
              </a:gdLst>
              <a:ahLst/>
              <a:cxnLst>
                <a:cxn ang="T6">
                  <a:pos x="T0" y="T1"/>
                </a:cxn>
                <a:cxn ang="T7">
                  <a:pos x="T2" y="T3"/>
                </a:cxn>
                <a:cxn ang="T8">
                  <a:pos x="T4" y="T5"/>
                </a:cxn>
              </a:cxnLst>
              <a:rect l="T9" t="T10" r="T11" b="T12"/>
              <a:pathLst>
                <a:path w="16551" h="21600" fill="none" extrusionOk="0">
                  <a:moveTo>
                    <a:pt x="-1" y="0"/>
                  </a:moveTo>
                  <a:cubicBezTo>
                    <a:pt x="6387" y="0"/>
                    <a:pt x="12446" y="2826"/>
                    <a:pt x="16550" y="7721"/>
                  </a:cubicBezTo>
                </a:path>
                <a:path w="16551" h="21600" stroke="0" extrusionOk="0">
                  <a:moveTo>
                    <a:pt x="-1" y="0"/>
                  </a:moveTo>
                  <a:cubicBezTo>
                    <a:pt x="6387" y="0"/>
                    <a:pt x="12446" y="2826"/>
                    <a:pt x="16550" y="7721"/>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01" name="Line 38"/>
            <p:cNvSpPr>
              <a:spLocks noChangeShapeType="1"/>
            </p:cNvSpPr>
            <p:nvPr/>
          </p:nvSpPr>
          <p:spPr bwMode="auto">
            <a:xfrm>
              <a:off x="3690938" y="2427288"/>
              <a:ext cx="0" cy="121443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31" name="Text Box 39"/>
            <p:cNvSpPr txBox="1">
              <a:spLocks noChangeArrowheads="1"/>
            </p:cNvSpPr>
            <p:nvPr/>
          </p:nvSpPr>
          <p:spPr bwMode="auto">
            <a:xfrm>
              <a:off x="2173287" y="2479676"/>
              <a:ext cx="509588"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AD</a:t>
              </a:r>
            </a:p>
          </p:txBody>
        </p:sp>
        <p:sp>
          <p:nvSpPr>
            <p:cNvPr id="42003" name="Line 40"/>
            <p:cNvSpPr>
              <a:spLocks noChangeShapeType="1"/>
            </p:cNvSpPr>
            <p:nvPr/>
          </p:nvSpPr>
          <p:spPr bwMode="auto">
            <a:xfrm>
              <a:off x="4120902" y="4050169"/>
              <a:ext cx="0" cy="1440000"/>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33" name="Text Box 41"/>
            <p:cNvSpPr txBox="1">
              <a:spLocks noChangeArrowheads="1"/>
            </p:cNvSpPr>
            <p:nvPr/>
          </p:nvSpPr>
          <p:spPr bwMode="auto">
            <a:xfrm>
              <a:off x="3582987" y="5545138"/>
              <a:ext cx="434975" cy="427037"/>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Y</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2005" name="Line 42"/>
            <p:cNvSpPr>
              <a:spLocks noChangeShapeType="1"/>
            </p:cNvSpPr>
            <p:nvPr/>
          </p:nvSpPr>
          <p:spPr bwMode="auto">
            <a:xfrm>
              <a:off x="1840347" y="4022276"/>
              <a:ext cx="2268000" cy="0"/>
            </a:xfrm>
            <a:prstGeom prst="line">
              <a:avLst/>
            </a:prstGeom>
            <a:noFill/>
            <a:ln w="28575">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94635" name="Text Box 43"/>
            <p:cNvSpPr txBox="1">
              <a:spLocks noChangeArrowheads="1"/>
            </p:cNvSpPr>
            <p:nvPr/>
          </p:nvSpPr>
          <p:spPr bwMode="auto">
            <a:xfrm>
              <a:off x="1511300" y="3838576"/>
              <a:ext cx="436562"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P</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2007" name="Arc 44"/>
            <p:cNvSpPr>
              <a:spLocks/>
            </p:cNvSpPr>
            <p:nvPr/>
          </p:nvSpPr>
          <p:spPr bwMode="auto">
            <a:xfrm rot="21068475" flipV="1">
              <a:off x="1968216" y="2746191"/>
              <a:ext cx="2210909" cy="2039551"/>
            </a:xfrm>
            <a:custGeom>
              <a:avLst/>
              <a:gdLst>
                <a:gd name="T0" fmla="*/ 0 w 18321"/>
                <a:gd name="T1" fmla="*/ 0 h 21600"/>
                <a:gd name="T2" fmla="*/ 0 w 18321"/>
                <a:gd name="T3" fmla="*/ 0 h 21600"/>
                <a:gd name="T4" fmla="*/ 0 w 18321"/>
                <a:gd name="T5" fmla="*/ 0 h 21600"/>
                <a:gd name="T6" fmla="*/ 0 60000 65536"/>
                <a:gd name="T7" fmla="*/ 0 60000 65536"/>
                <a:gd name="T8" fmla="*/ 0 60000 65536"/>
                <a:gd name="T9" fmla="*/ 0 w 18321"/>
                <a:gd name="T10" fmla="*/ 0 h 21600"/>
                <a:gd name="T11" fmla="*/ 18321 w 18321"/>
                <a:gd name="T12" fmla="*/ 21600 h 21600"/>
              </a:gdLst>
              <a:ahLst/>
              <a:cxnLst>
                <a:cxn ang="T6">
                  <a:pos x="T0" y="T1"/>
                </a:cxn>
                <a:cxn ang="T7">
                  <a:pos x="T2" y="T3"/>
                </a:cxn>
                <a:cxn ang="T8">
                  <a:pos x="T4" y="T5"/>
                </a:cxn>
              </a:cxnLst>
              <a:rect l="T9" t="T10" r="T11" b="T12"/>
              <a:pathLst>
                <a:path w="18321" h="21600" fill="none" extrusionOk="0">
                  <a:moveTo>
                    <a:pt x="-1" y="72"/>
                  </a:moveTo>
                  <a:cubicBezTo>
                    <a:pt x="588" y="24"/>
                    <a:pt x="1179" y="-1"/>
                    <a:pt x="1770" y="0"/>
                  </a:cubicBezTo>
                  <a:cubicBezTo>
                    <a:pt x="8157" y="0"/>
                    <a:pt x="14216" y="2826"/>
                    <a:pt x="18320" y="7721"/>
                  </a:cubicBezTo>
                </a:path>
                <a:path w="18321" h="21600" stroke="0" extrusionOk="0">
                  <a:moveTo>
                    <a:pt x="-1" y="72"/>
                  </a:moveTo>
                  <a:cubicBezTo>
                    <a:pt x="588" y="24"/>
                    <a:pt x="1179" y="-1"/>
                    <a:pt x="1770" y="0"/>
                  </a:cubicBezTo>
                  <a:cubicBezTo>
                    <a:pt x="8157" y="0"/>
                    <a:pt x="14216" y="2826"/>
                    <a:pt x="18320" y="7721"/>
                  </a:cubicBezTo>
                  <a:lnTo>
                    <a:pt x="1770" y="21600"/>
                  </a:lnTo>
                  <a:lnTo>
                    <a:pt x="-1" y="72"/>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08" name="Line 45"/>
            <p:cNvSpPr>
              <a:spLocks noChangeShapeType="1"/>
            </p:cNvSpPr>
            <p:nvPr/>
          </p:nvSpPr>
          <p:spPr bwMode="auto">
            <a:xfrm>
              <a:off x="4222626" y="2457450"/>
              <a:ext cx="0" cy="144000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38" name="Text Box 46"/>
            <p:cNvSpPr txBox="1">
              <a:spLocks noChangeArrowheads="1"/>
            </p:cNvSpPr>
            <p:nvPr/>
          </p:nvSpPr>
          <p:spPr bwMode="auto">
            <a:xfrm>
              <a:off x="4113213" y="2135189"/>
              <a:ext cx="509588" cy="430212"/>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AS</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cxnSp>
          <p:nvCxnSpPr>
            <p:cNvPr id="42010" name="直接连接符 49"/>
            <p:cNvCxnSpPr>
              <a:cxnSpLocks noChangeShapeType="1"/>
            </p:cNvCxnSpPr>
            <p:nvPr/>
          </p:nvCxnSpPr>
          <p:spPr bwMode="auto">
            <a:xfrm>
              <a:off x="2483768" y="2780929"/>
              <a:ext cx="2520280" cy="1872208"/>
            </a:xfrm>
            <a:prstGeom prst="line">
              <a:avLst/>
            </a:prstGeom>
            <a:noFill/>
            <a:ln w="38100" algn="ctr">
              <a:solidFill>
                <a:srgbClr val="800000"/>
              </a:solidFill>
              <a:round/>
              <a:headEnd type="none" w="sm" len="sm"/>
              <a:tailEnd type="none" w="sm" len="sm"/>
            </a:ln>
            <a:extLst>
              <a:ext uri="{909E8E84-426E-40DD-AFC4-6F175D3DCCD1}">
                <a14:hiddenFill xmlns:a14="http://schemas.microsoft.com/office/drawing/2010/main">
                  <a:noFill/>
                </a14:hiddenFill>
              </a:ext>
            </a:extLst>
          </p:spPr>
        </p:cxnSp>
      </p:grpSp>
      <p:sp>
        <p:nvSpPr>
          <p:cNvPr id="3" name="页脚占位符 2"/>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1980741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4639">
                                            <p:txEl>
                                              <p:pRg st="0" end="0"/>
                                            </p:txEl>
                                          </p:spTgt>
                                        </p:tgtEl>
                                        <p:attrNameLst>
                                          <p:attrName>style.visibility</p:attrName>
                                        </p:attrNameLst>
                                      </p:cBhvr>
                                      <p:to>
                                        <p:strVal val="visible"/>
                                      </p:to>
                                    </p:set>
                                    <p:animEffect transition="in" filter="blinds(horizontal)">
                                      <p:cBhvr>
                                        <p:cTn id="12" dur="500"/>
                                        <p:tgtEl>
                                          <p:spTgt spid="4946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4639">
                                            <p:txEl>
                                              <p:pRg st="1" end="1"/>
                                            </p:txEl>
                                          </p:spTgt>
                                        </p:tgtEl>
                                        <p:attrNameLst>
                                          <p:attrName>style.visibility</p:attrName>
                                        </p:attrNameLst>
                                      </p:cBhvr>
                                      <p:to>
                                        <p:strVal val="visible"/>
                                      </p:to>
                                    </p:set>
                                    <p:animEffect transition="in" filter="blinds(horizontal)">
                                      <p:cBhvr>
                                        <p:cTn id="17" dur="500"/>
                                        <p:tgtEl>
                                          <p:spTgt spid="4946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3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D97A4E9-46E1-4EAD-9DC9-7968A98025FF}" type="slidenum">
              <a:rPr lang="en-GB" altLang="zh-CN" sz="1200" b="0">
                <a:solidFill>
                  <a:schemeClr val="bg1"/>
                </a:solidFill>
              </a:rPr>
              <a:pPr/>
              <a:t>27</a:t>
            </a:fld>
            <a:endParaRPr lang="en-GB" altLang="zh-CN" sz="1200" b="0">
              <a:solidFill>
                <a:schemeClr val="bg1"/>
              </a:solidFill>
            </a:endParaRPr>
          </a:p>
        </p:txBody>
      </p:sp>
      <p:grpSp>
        <p:nvGrpSpPr>
          <p:cNvPr id="43011" name="Group 6"/>
          <p:cNvGrpSpPr>
            <a:grpSpLocks/>
          </p:cNvGrpSpPr>
          <p:nvPr/>
        </p:nvGrpSpPr>
        <p:grpSpPr bwMode="auto">
          <a:xfrm>
            <a:off x="755650" y="765175"/>
            <a:ext cx="7416800" cy="5183188"/>
            <a:chOff x="793" y="618"/>
            <a:chExt cx="4310" cy="3127"/>
          </a:xfrm>
        </p:grpSpPr>
        <p:sp>
          <p:nvSpPr>
            <p:cNvPr id="43013" name="AutoShape 3"/>
            <p:cNvSpPr>
              <a:spLocks noChangeArrowheads="1"/>
            </p:cNvSpPr>
            <p:nvPr/>
          </p:nvSpPr>
          <p:spPr bwMode="auto">
            <a:xfrm>
              <a:off x="793" y="1026"/>
              <a:ext cx="4310" cy="2719"/>
            </a:xfrm>
            <a:prstGeom prst="foldedCorner">
              <a:avLst>
                <a:gd name="adj" fmla="val 12500"/>
              </a:avLst>
            </a:prstGeom>
            <a:solidFill>
              <a:schemeClr val="bg1"/>
            </a:solidFill>
            <a:ln w="12700">
              <a:solidFill>
                <a:schemeClr val="tx1"/>
              </a:solidFill>
              <a:round/>
              <a:headEnd/>
              <a:tailEnd/>
            </a:ln>
          </p:spPr>
          <p:txBody>
            <a:bodyPr wrap="none"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endParaRPr lang="zh-CN" altLang="zh-CN" sz="1400" b="0">
                <a:solidFill>
                  <a:schemeClr val="tx1"/>
                </a:solidFill>
                <a:latin typeface="华文楷体" panose="02010600040101010101" pitchFamily="2" charset="-122"/>
                <a:ea typeface="华文楷体" panose="02010600040101010101" pitchFamily="2" charset="-122"/>
              </a:endParaRPr>
            </a:p>
          </p:txBody>
        </p:sp>
        <p:sp>
          <p:nvSpPr>
            <p:cNvPr id="43014" name="Rectangle 4"/>
            <p:cNvSpPr>
              <a:spLocks noChangeArrowheads="1"/>
            </p:cNvSpPr>
            <p:nvPr/>
          </p:nvSpPr>
          <p:spPr bwMode="auto">
            <a:xfrm>
              <a:off x="793" y="618"/>
              <a:ext cx="4310" cy="635"/>
            </a:xfrm>
            <a:prstGeom prst="rect">
              <a:avLst/>
            </a:prstGeom>
            <a:solidFill>
              <a:srgbClr val="DDDDDD"/>
            </a:solidFill>
            <a:ln w="9525">
              <a:solidFill>
                <a:schemeClr val="tx1"/>
              </a:solidFill>
              <a:miter lim="800000"/>
              <a:headEnd/>
              <a:tailEnd/>
            </a:ln>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800000"/>
                  </a:solidFill>
                  <a:latin typeface="楷体" panose="02010609060101010101" pitchFamily="49" charset="-122"/>
                  <a:ea typeface="楷体" panose="02010609060101010101" pitchFamily="49" charset="-122"/>
                </a:rPr>
                <a:t>有效需求决定模型、</a:t>
              </a:r>
              <a:r>
                <a:rPr kumimoji="1" lang="en-US" altLang="zh-CN" sz="2400">
                  <a:solidFill>
                    <a:srgbClr val="800000"/>
                  </a:solidFill>
                  <a:latin typeface="Times New Roman" panose="02020603050405020304" pitchFamily="18" charset="0"/>
                  <a:ea typeface="楷体_GB2312" panose="02010609030101010101" pitchFamily="49" charset="-122"/>
                </a:rPr>
                <a:t>IS-LM</a:t>
              </a:r>
              <a:r>
                <a:rPr kumimoji="1" lang="zh-CN" altLang="en-US" sz="2400">
                  <a:solidFill>
                    <a:srgbClr val="800000"/>
                  </a:solidFill>
                  <a:latin typeface="楷体" panose="02010609060101010101" pitchFamily="49" charset="-122"/>
                  <a:ea typeface="楷体" panose="02010609060101010101" pitchFamily="49" charset="-122"/>
                </a:rPr>
                <a:t>模型、</a:t>
              </a:r>
              <a:r>
                <a:rPr kumimoji="1" lang="zh-CN" altLang="en-US" sz="2400">
                  <a:solidFill>
                    <a:srgbClr val="800000"/>
                  </a:solidFill>
                  <a:ea typeface="楷体_GB2312" panose="02010609030101010101" pitchFamily="49" charset="-122"/>
                </a:rPr>
                <a:t> </a:t>
              </a:r>
              <a:r>
                <a:rPr kumimoji="1" lang="en-US" altLang="zh-CN" sz="2400">
                  <a:solidFill>
                    <a:srgbClr val="800000"/>
                  </a:solidFill>
                  <a:latin typeface="Times New Roman" panose="02020603050405020304" pitchFamily="18" charset="0"/>
                  <a:ea typeface="楷体_GB2312" panose="02010609030101010101" pitchFamily="49" charset="-122"/>
                </a:rPr>
                <a:t>AD-AS</a:t>
              </a:r>
              <a:r>
                <a:rPr kumimoji="1" lang="zh-CN" altLang="en-US" sz="2400">
                  <a:solidFill>
                    <a:srgbClr val="800000"/>
                  </a:solidFill>
                  <a:latin typeface="楷体" panose="02010609060101010101" pitchFamily="49" charset="-122"/>
                  <a:ea typeface="楷体" panose="02010609060101010101" pitchFamily="49" charset="-122"/>
                </a:rPr>
                <a:t>模型</a:t>
              </a:r>
            </a:p>
            <a:p>
              <a:pPr algn="ctr" eaLnBrk="1" hangingPunct="1"/>
              <a:r>
                <a:rPr kumimoji="1" lang="zh-CN" altLang="en-US" sz="2400">
                  <a:solidFill>
                    <a:srgbClr val="800000"/>
                  </a:solidFill>
                  <a:latin typeface="楷体" panose="02010609060101010101" pitchFamily="49" charset="-122"/>
                  <a:ea typeface="楷体" panose="02010609060101010101" pitchFamily="49" charset="-122"/>
                </a:rPr>
                <a:t>的区别与内在逻辑关系</a:t>
              </a:r>
            </a:p>
          </p:txBody>
        </p:sp>
      </p:grpSp>
      <p:sp>
        <p:nvSpPr>
          <p:cNvPr id="499717" name="Rectangle 5"/>
          <p:cNvSpPr>
            <a:spLocks noChangeArrowheads="1"/>
          </p:cNvSpPr>
          <p:nvPr/>
        </p:nvSpPr>
        <p:spPr bwMode="auto">
          <a:xfrm>
            <a:off x="900113" y="1916113"/>
            <a:ext cx="7056437" cy="4105275"/>
          </a:xfrm>
          <a:prstGeom prst="rect">
            <a:avLst/>
          </a:prstGeom>
          <a:noFill/>
          <a:ln w="9525">
            <a:noFill/>
            <a:miter lim="800000"/>
            <a:headEnd/>
            <a:tailEnd/>
          </a:ln>
          <a:effectLst/>
        </p:spPr>
        <p:txBody>
          <a:bodyPr/>
          <a:lstStyle/>
          <a:p>
            <a:pPr marL="271463" indent="-271463" algn="just" eaLnBrk="1" hangingPunct="1">
              <a:spcBef>
                <a:spcPct val="450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三个模型都说明总产出的决定，且其推导都用到了</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（总供给</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总需求）</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这个条件。</a:t>
            </a:r>
          </a:p>
          <a:p>
            <a:pPr marL="271463" indent="-271463" algn="just" eaLnBrk="1" hangingPunct="1">
              <a:spcBef>
                <a:spcPts val="9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有效需求决定模型只反映产品市场的均衡，没有考虑利率水平和物价水平；</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IS-LM</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模型反映了产品市场和货币市场的均衡，考虑了利率水平但没考虑物价水平；</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AD-AS</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模型反映了产品市场、货币市场和劳动市场的均衡，并且同时考虑了利率水平和物价水平。</a:t>
            </a:r>
            <a:endParaRPr kumimoji="1" lang="en-US" altLang="zh-CN" sz="22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1463" indent="-271463" algn="just" eaLnBrk="1" hangingPunct="1">
              <a:spcBef>
                <a:spcPts val="9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有效需求决定模型和</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IS-LM</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模型只是从需求方面考虑产出的决定（产出自动等于需求），而</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AD-AS</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模型同时从需求和供给两个方面考察产出的决定。</a:t>
            </a:r>
          </a:p>
        </p:txBody>
      </p:sp>
    </p:spTree>
    <p:extLst>
      <p:ext uri="{BB962C8B-B14F-4D97-AF65-F5344CB8AC3E}">
        <p14:creationId xmlns:p14="http://schemas.microsoft.com/office/powerpoint/2010/main" val="3271573723"/>
      </p:ext>
    </p:extLst>
  </p:cSld>
  <p:clrMapOvr>
    <a:masterClrMapping/>
  </p:clrMapOvr>
  <p:transition>
    <p:pull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6FA6509-4A6A-4835-A121-C0D7D9026FD0}" type="slidenum">
              <a:rPr lang="zh-CN" altLang="en-US"/>
              <a:pPr/>
              <a:t>28</a:t>
            </a:fld>
            <a:endParaRPr lang="en-US" altLang="zh-CN"/>
          </a:p>
        </p:txBody>
      </p:sp>
      <p:sp>
        <p:nvSpPr>
          <p:cNvPr id="2359298" name="Rectangle 2"/>
          <p:cNvSpPr>
            <a:spLocks noGrp="1" noChangeArrowheads="1"/>
          </p:cNvSpPr>
          <p:nvPr>
            <p:ph type="title"/>
          </p:nvPr>
        </p:nvSpPr>
        <p:spPr>
          <a:xfrm>
            <a:off x="539552" y="404664"/>
            <a:ext cx="8001000" cy="828129"/>
          </a:xfrm>
        </p:spPr>
        <p:txBody>
          <a:bodyPr/>
          <a:lstStyle/>
          <a:p>
            <a:r>
              <a:rPr lang="zh-CN" altLang="en-US" sz="2400" b="1" dirty="0"/>
              <a:t>课后练习</a:t>
            </a:r>
          </a:p>
        </p:txBody>
      </p:sp>
      <p:sp>
        <p:nvSpPr>
          <p:cNvPr id="2359299" name="Rectangle 3"/>
          <p:cNvSpPr>
            <a:spLocks noGrp="1" noChangeArrowheads="1"/>
          </p:cNvSpPr>
          <p:nvPr>
            <p:ph type="body" idx="1"/>
          </p:nvPr>
        </p:nvSpPr>
        <p:spPr>
          <a:xfrm>
            <a:off x="535562" y="1681609"/>
            <a:ext cx="8208963" cy="4114800"/>
          </a:xfrm>
        </p:spPr>
        <p:txBody>
          <a:bodyPr/>
          <a:lstStyle/>
          <a:p>
            <a:pPr>
              <a:lnSpc>
                <a:spcPct val="150000"/>
              </a:lnSpc>
            </a:pPr>
            <a:r>
              <a:rPr lang="en-US" altLang="zh-CN" sz="2000" dirty="0"/>
              <a:t>1.</a:t>
            </a:r>
            <a:r>
              <a:rPr lang="zh-CN" altLang="en-US" sz="2000" dirty="0"/>
              <a:t>假定消费</a:t>
            </a:r>
            <a:r>
              <a:rPr lang="en-US" altLang="zh-CN" sz="2000" dirty="0"/>
              <a:t>C=100+0.8Yd</a:t>
            </a:r>
            <a:r>
              <a:rPr lang="zh-CN" altLang="en-US" sz="2000" dirty="0"/>
              <a:t>，投资</a:t>
            </a:r>
            <a:r>
              <a:rPr lang="en-US" altLang="zh-CN" sz="2000" dirty="0"/>
              <a:t>I=150-6r</a:t>
            </a:r>
            <a:r>
              <a:rPr lang="zh-CN" altLang="en-US" sz="2000" dirty="0"/>
              <a:t>，税收</a:t>
            </a:r>
            <a:r>
              <a:rPr lang="en-US" altLang="zh-CN" sz="2000" dirty="0"/>
              <a:t>T=50</a:t>
            </a:r>
            <a:r>
              <a:rPr lang="zh-CN" altLang="en-US" sz="2000" dirty="0"/>
              <a:t>和政府购买</a:t>
            </a:r>
            <a:r>
              <a:rPr lang="en-US" altLang="zh-CN" sz="2000" dirty="0"/>
              <a:t>G=40</a:t>
            </a:r>
            <a:r>
              <a:rPr lang="zh-CN" altLang="en-US" sz="2000" dirty="0"/>
              <a:t>，名义货币供给</a:t>
            </a:r>
            <a:r>
              <a:rPr lang="en-US" altLang="zh-CN" sz="2000" dirty="0"/>
              <a:t>M=150,</a:t>
            </a:r>
            <a:r>
              <a:rPr lang="zh-CN" altLang="en-US" sz="2000" dirty="0"/>
              <a:t>货币需求</a:t>
            </a:r>
            <a:r>
              <a:rPr lang="en-US" altLang="zh-CN" sz="2000" dirty="0"/>
              <a:t>L=0.20Y-4r</a:t>
            </a:r>
            <a:r>
              <a:rPr lang="zh-CN" altLang="en-US" sz="2000" dirty="0"/>
              <a:t>。试求：</a:t>
            </a:r>
          </a:p>
          <a:p>
            <a:pPr>
              <a:lnSpc>
                <a:spcPct val="150000"/>
              </a:lnSpc>
              <a:buFontTx/>
              <a:buNone/>
            </a:pPr>
            <a:r>
              <a:rPr lang="en-US" altLang="zh-CN" sz="2000" dirty="0"/>
              <a:t>(1) </a:t>
            </a:r>
            <a:r>
              <a:rPr lang="zh-CN" altLang="en-US" sz="2000" dirty="0"/>
              <a:t>价格水平为</a:t>
            </a:r>
            <a:r>
              <a:rPr lang="en-US" altLang="zh-CN" sz="2000" dirty="0"/>
              <a:t>100%</a:t>
            </a:r>
            <a:r>
              <a:rPr lang="zh-CN" altLang="en-US" sz="2000" dirty="0"/>
              <a:t>、</a:t>
            </a:r>
            <a:r>
              <a:rPr lang="en-US" altLang="zh-CN" sz="2000" dirty="0"/>
              <a:t>120%</a:t>
            </a:r>
            <a:r>
              <a:rPr lang="zh-CN" altLang="en-US" sz="2000" dirty="0"/>
              <a:t>和</a:t>
            </a:r>
            <a:r>
              <a:rPr lang="en-US" altLang="zh-CN" sz="2000" dirty="0"/>
              <a:t>150%</a:t>
            </a:r>
            <a:r>
              <a:rPr lang="zh-CN" altLang="en-US" sz="2000" dirty="0"/>
              <a:t>时，产品市场和货币市场同时均衡的收入和利率；</a:t>
            </a:r>
          </a:p>
          <a:p>
            <a:pPr>
              <a:lnSpc>
                <a:spcPct val="150000"/>
              </a:lnSpc>
              <a:buFontTx/>
              <a:buNone/>
            </a:pPr>
            <a:r>
              <a:rPr lang="en-US" altLang="zh-CN" sz="2000" dirty="0"/>
              <a:t>(2)</a:t>
            </a:r>
            <a:r>
              <a:rPr lang="zh-CN" altLang="en-US" sz="2000" dirty="0"/>
              <a:t>画一张坐标图，纵轴表示价格水平，横轴表示收入水平。将上述相应的价格水平和收入水平的组合联结成一条</a:t>
            </a:r>
            <a:r>
              <a:rPr lang="en-US" altLang="zh-CN" sz="2000" dirty="0"/>
              <a:t>AD</a:t>
            </a:r>
            <a:r>
              <a:rPr lang="zh-CN" altLang="en-US" sz="2000" dirty="0"/>
              <a:t>曲线；</a:t>
            </a:r>
          </a:p>
          <a:p>
            <a:pPr>
              <a:lnSpc>
                <a:spcPct val="150000"/>
              </a:lnSpc>
              <a:buFontTx/>
              <a:buNone/>
            </a:pPr>
            <a:r>
              <a:rPr lang="en-US" altLang="zh-CN" sz="2000" dirty="0"/>
              <a:t>(3)</a:t>
            </a:r>
            <a:r>
              <a:rPr lang="zh-CN" altLang="en-US" sz="2000" dirty="0"/>
              <a:t>如果价格水平</a:t>
            </a:r>
            <a:r>
              <a:rPr lang="en-US" altLang="zh-CN" sz="2000" dirty="0"/>
              <a:t>P=1.00(</a:t>
            </a:r>
            <a:r>
              <a:rPr lang="zh-CN" altLang="en-US" sz="2000" dirty="0"/>
              <a:t>即</a:t>
            </a:r>
            <a:r>
              <a:rPr lang="en-US" altLang="zh-CN" sz="2000" dirty="0"/>
              <a:t>100%)</a:t>
            </a:r>
            <a:r>
              <a:rPr lang="zh-CN" altLang="en-US" sz="2000" dirty="0"/>
              <a:t>不变，但中央银行减少名义货币供给，</a:t>
            </a:r>
            <a:r>
              <a:rPr lang="en-US" altLang="zh-CN" sz="2000" dirty="0"/>
              <a:t>AD</a:t>
            </a:r>
            <a:r>
              <a:rPr lang="zh-CN" altLang="en-US" sz="2000" dirty="0"/>
              <a:t>曲线将如何变化</a:t>
            </a:r>
            <a:r>
              <a:rPr lang="en-US" altLang="zh-CN" sz="2000" dirty="0"/>
              <a:t>?</a:t>
            </a:r>
            <a:endParaRPr lang="zh-CN" altLang="en-US" sz="2000" dirty="0"/>
          </a:p>
        </p:txBody>
      </p:sp>
      <p:sp>
        <p:nvSpPr>
          <p:cNvPr id="6" name="页脚占位符 5"/>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2928037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3E96CD0-0177-4D51-BF5B-EA874432A4C7}" type="slidenum">
              <a:rPr lang="zh-CN" altLang="en-US"/>
              <a:pPr/>
              <a:t>29</a:t>
            </a:fld>
            <a:endParaRPr lang="en-US" altLang="zh-CN"/>
          </a:p>
        </p:txBody>
      </p:sp>
      <p:sp>
        <p:nvSpPr>
          <p:cNvPr id="2519043" name="Rectangle 3"/>
          <p:cNvSpPr>
            <a:spLocks noGrp="1" noChangeArrowheads="1"/>
          </p:cNvSpPr>
          <p:nvPr>
            <p:ph type="body" idx="1"/>
          </p:nvPr>
        </p:nvSpPr>
        <p:spPr/>
        <p:txBody>
          <a:bodyPr/>
          <a:lstStyle/>
          <a:p>
            <a:pPr>
              <a:lnSpc>
                <a:spcPct val="90000"/>
              </a:lnSpc>
            </a:pPr>
            <a:r>
              <a:rPr lang="en-US" altLang="zh-CN" sz="2400" dirty="0">
                <a:latin typeface="宋体" pitchFamily="2" charset="-122"/>
              </a:rPr>
              <a:t>2.</a:t>
            </a:r>
            <a:r>
              <a:rPr lang="zh-CN" altLang="en-US" sz="2400" dirty="0">
                <a:latin typeface="宋体" pitchFamily="2" charset="-122"/>
              </a:rPr>
              <a:t>假定短期生产函数是</a:t>
            </a:r>
            <a:r>
              <a:rPr lang="en-US" altLang="zh-CN" sz="2400" dirty="0">
                <a:latin typeface="宋体" pitchFamily="2" charset="-122"/>
              </a:rPr>
              <a:t>Y=14N-0.04N</a:t>
            </a:r>
            <a:r>
              <a:rPr lang="en-US" altLang="zh-CN" sz="2400" baseline="30000" dirty="0">
                <a:latin typeface="宋体" pitchFamily="2" charset="-122"/>
              </a:rPr>
              <a:t>2</a:t>
            </a:r>
            <a:r>
              <a:rPr lang="zh-CN" altLang="en-US" sz="2400" dirty="0">
                <a:latin typeface="宋体" pitchFamily="2" charset="-122"/>
              </a:rPr>
              <a:t>，劳动需求函数</a:t>
            </a:r>
            <a:r>
              <a:rPr lang="en-US" altLang="zh-CN" sz="2400" dirty="0">
                <a:latin typeface="宋体" pitchFamily="2" charset="-122"/>
              </a:rPr>
              <a:t>N</a:t>
            </a:r>
            <a:r>
              <a:rPr lang="en-US" altLang="zh-CN" sz="2400" baseline="-25000">
                <a:latin typeface="宋体" pitchFamily="2" charset="-122"/>
              </a:rPr>
              <a:t>d</a:t>
            </a:r>
            <a:r>
              <a:rPr lang="en-US" altLang="zh-CN" sz="2400" dirty="0">
                <a:latin typeface="宋体" pitchFamily="2" charset="-122"/>
              </a:rPr>
              <a:t>=175-12.5(W/P)</a:t>
            </a:r>
            <a:r>
              <a:rPr lang="zh-CN" altLang="en-US" sz="2400" dirty="0">
                <a:latin typeface="宋体" pitchFamily="2" charset="-122"/>
              </a:rPr>
              <a:t>，试问：</a:t>
            </a:r>
          </a:p>
          <a:p>
            <a:pPr>
              <a:lnSpc>
                <a:spcPct val="90000"/>
              </a:lnSpc>
              <a:buFontTx/>
              <a:buNone/>
            </a:pPr>
            <a:r>
              <a:rPr lang="en-US" altLang="zh-CN" sz="2400" dirty="0">
                <a:latin typeface="宋体" pitchFamily="2" charset="-122"/>
              </a:rPr>
              <a:t>(1)</a:t>
            </a:r>
            <a:r>
              <a:rPr lang="zh-CN" altLang="en-US" sz="2400" dirty="0">
                <a:latin typeface="宋体" pitchFamily="2" charset="-122"/>
              </a:rPr>
              <a:t>若劳动供给函数是</a:t>
            </a:r>
            <a:r>
              <a:rPr lang="en-US" altLang="zh-CN" sz="2400" dirty="0">
                <a:latin typeface="宋体" pitchFamily="2" charset="-122"/>
              </a:rPr>
              <a:t>N</a:t>
            </a:r>
            <a:r>
              <a:rPr lang="en-US" altLang="zh-CN" sz="2400" baseline="-25000" dirty="0">
                <a:latin typeface="宋体" pitchFamily="2" charset="-122"/>
              </a:rPr>
              <a:t>S</a:t>
            </a:r>
            <a:r>
              <a:rPr lang="en-US" altLang="zh-CN" sz="2400" dirty="0">
                <a:latin typeface="宋体" pitchFamily="2" charset="-122"/>
              </a:rPr>
              <a:t>=70+5(W/P</a:t>
            </a:r>
            <a:r>
              <a:rPr lang="zh-CN" altLang="en-US" sz="2400" dirty="0">
                <a:latin typeface="宋体" pitchFamily="2" charset="-122"/>
              </a:rPr>
              <a:t>）时，即劳动供给也是实际工资的函数，当价格水平</a:t>
            </a:r>
            <a:r>
              <a:rPr lang="en-US" altLang="zh-CN" sz="2400" dirty="0">
                <a:latin typeface="宋体" pitchFamily="2" charset="-122"/>
              </a:rPr>
              <a:t>P=1.00</a:t>
            </a:r>
            <a:r>
              <a:rPr lang="zh-CN" altLang="en-US" sz="2400" dirty="0">
                <a:latin typeface="宋体" pitchFamily="2" charset="-122"/>
              </a:rPr>
              <a:t>和</a:t>
            </a:r>
            <a:r>
              <a:rPr lang="en-US" altLang="zh-CN" sz="2400" dirty="0">
                <a:latin typeface="宋体" pitchFamily="2" charset="-122"/>
              </a:rPr>
              <a:t>P=1.25</a:t>
            </a:r>
            <a:r>
              <a:rPr lang="zh-CN" altLang="en-US" sz="2400" dirty="0">
                <a:latin typeface="宋体" pitchFamily="2" charset="-122"/>
              </a:rPr>
              <a:t>时，就业量</a:t>
            </a:r>
            <a:r>
              <a:rPr lang="en-US" altLang="zh-CN" sz="2400" dirty="0">
                <a:latin typeface="宋体" pitchFamily="2" charset="-122"/>
              </a:rPr>
              <a:t>(N)</a:t>
            </a:r>
            <a:r>
              <a:rPr lang="zh-CN" altLang="en-US" sz="2400" dirty="0">
                <a:latin typeface="宋体" pitchFamily="2" charset="-122"/>
              </a:rPr>
              <a:t>、名义工资</a:t>
            </a:r>
            <a:r>
              <a:rPr lang="en-US" altLang="zh-CN" sz="2400" dirty="0">
                <a:latin typeface="宋体" pitchFamily="2" charset="-122"/>
              </a:rPr>
              <a:t>(W)</a:t>
            </a:r>
            <a:r>
              <a:rPr lang="zh-CN" altLang="en-US" sz="2400" dirty="0">
                <a:latin typeface="宋体" pitchFamily="2" charset="-122"/>
              </a:rPr>
              <a:t>和产量</a:t>
            </a:r>
            <a:r>
              <a:rPr lang="en-US" altLang="zh-CN" sz="2400" dirty="0">
                <a:latin typeface="宋体" pitchFamily="2" charset="-122"/>
              </a:rPr>
              <a:t>(Y)</a:t>
            </a:r>
            <a:r>
              <a:rPr lang="zh-CN" altLang="en-US" sz="2400" dirty="0">
                <a:latin typeface="宋体" pitchFamily="2" charset="-122"/>
              </a:rPr>
              <a:t>各为多少</a:t>
            </a:r>
            <a:r>
              <a:rPr lang="en-US" altLang="zh-CN" sz="2400" dirty="0">
                <a:latin typeface="宋体" pitchFamily="2" charset="-122"/>
              </a:rPr>
              <a:t>?</a:t>
            </a:r>
          </a:p>
          <a:p>
            <a:pPr>
              <a:lnSpc>
                <a:spcPct val="90000"/>
              </a:lnSpc>
              <a:buFontTx/>
              <a:buNone/>
            </a:pPr>
            <a:r>
              <a:rPr lang="en-US" altLang="zh-CN" sz="2400" dirty="0">
                <a:latin typeface="宋体" pitchFamily="2" charset="-122"/>
              </a:rPr>
              <a:t>(2)</a:t>
            </a:r>
            <a:r>
              <a:rPr lang="zh-CN" altLang="en-US" sz="2400" dirty="0">
                <a:latin typeface="宋体" pitchFamily="2" charset="-122"/>
              </a:rPr>
              <a:t>若劳动供给函数是</a:t>
            </a:r>
            <a:r>
              <a:rPr lang="en-US" altLang="zh-CN" sz="2400" dirty="0">
                <a:latin typeface="宋体" pitchFamily="2" charset="-122"/>
              </a:rPr>
              <a:t>N</a:t>
            </a:r>
            <a:r>
              <a:rPr lang="en-US" altLang="zh-CN" sz="2400" baseline="-25000" dirty="0">
                <a:latin typeface="宋体" pitchFamily="2" charset="-122"/>
              </a:rPr>
              <a:t>S</a:t>
            </a:r>
            <a:r>
              <a:rPr lang="en-US" altLang="zh-CN" sz="2400" dirty="0">
                <a:latin typeface="宋体" pitchFamily="2" charset="-122"/>
              </a:rPr>
              <a:t>=70+5W,</a:t>
            </a:r>
            <a:r>
              <a:rPr lang="zh-CN" altLang="en-US" sz="2400" dirty="0">
                <a:latin typeface="宋体" pitchFamily="2" charset="-122"/>
              </a:rPr>
              <a:t>即劳动供给只是名义工资的函数，当价格水平</a:t>
            </a:r>
            <a:r>
              <a:rPr lang="en-US" altLang="zh-CN" sz="2400" dirty="0">
                <a:latin typeface="宋体" pitchFamily="2" charset="-122"/>
              </a:rPr>
              <a:t>P=1.00</a:t>
            </a:r>
            <a:r>
              <a:rPr lang="zh-CN" altLang="en-US" sz="2400" dirty="0">
                <a:latin typeface="宋体" pitchFamily="2" charset="-122"/>
              </a:rPr>
              <a:t>和</a:t>
            </a:r>
            <a:r>
              <a:rPr lang="en-US" altLang="zh-CN" sz="2400" dirty="0">
                <a:latin typeface="宋体" pitchFamily="2" charset="-122"/>
              </a:rPr>
              <a:t>P=1.25</a:t>
            </a:r>
            <a:r>
              <a:rPr lang="zh-CN" altLang="en-US" sz="2400" dirty="0">
                <a:latin typeface="宋体" pitchFamily="2" charset="-122"/>
              </a:rPr>
              <a:t>时，就业量</a:t>
            </a:r>
            <a:r>
              <a:rPr lang="en-US" altLang="zh-CN" sz="2400" dirty="0">
                <a:latin typeface="宋体" pitchFamily="2" charset="-122"/>
              </a:rPr>
              <a:t>(N)</a:t>
            </a:r>
            <a:r>
              <a:rPr lang="zh-CN" altLang="en-US" sz="2400" dirty="0">
                <a:latin typeface="宋体" pitchFamily="2" charset="-122"/>
              </a:rPr>
              <a:t>、名义工资</a:t>
            </a:r>
            <a:r>
              <a:rPr lang="en-US" altLang="zh-CN" sz="2400" dirty="0">
                <a:latin typeface="宋体" pitchFamily="2" charset="-122"/>
              </a:rPr>
              <a:t>(W)</a:t>
            </a:r>
            <a:r>
              <a:rPr lang="zh-CN" altLang="en-US" sz="2400" dirty="0">
                <a:latin typeface="宋体" pitchFamily="2" charset="-122"/>
              </a:rPr>
              <a:t>、实际工资</a:t>
            </a:r>
            <a:r>
              <a:rPr lang="en-US" altLang="zh-CN" sz="2400" dirty="0">
                <a:latin typeface="宋体" pitchFamily="2" charset="-122"/>
              </a:rPr>
              <a:t>(W/P)</a:t>
            </a:r>
            <a:r>
              <a:rPr lang="zh-CN" altLang="en-US" sz="2400" dirty="0">
                <a:latin typeface="宋体" pitchFamily="2" charset="-122"/>
              </a:rPr>
              <a:t>和产量</a:t>
            </a:r>
            <a:r>
              <a:rPr lang="en-US" altLang="zh-CN" sz="2400" dirty="0">
                <a:latin typeface="宋体" pitchFamily="2" charset="-122"/>
              </a:rPr>
              <a:t>(Y)</a:t>
            </a:r>
            <a:r>
              <a:rPr lang="zh-CN" altLang="en-US" sz="2400" dirty="0">
                <a:latin typeface="宋体" pitchFamily="2" charset="-122"/>
              </a:rPr>
              <a:t>各为多少</a:t>
            </a:r>
            <a:r>
              <a:rPr lang="en-US" altLang="zh-CN" sz="2400" dirty="0">
                <a:latin typeface="宋体" pitchFamily="2" charset="-122"/>
              </a:rPr>
              <a:t>?</a:t>
            </a:r>
          </a:p>
          <a:p>
            <a:pPr>
              <a:lnSpc>
                <a:spcPct val="90000"/>
              </a:lnSpc>
              <a:buFontTx/>
              <a:buNone/>
            </a:pPr>
            <a:r>
              <a:rPr lang="en-US" altLang="zh-CN" sz="2400" dirty="0">
                <a:latin typeface="宋体" pitchFamily="2" charset="-122"/>
              </a:rPr>
              <a:t>(3)</a:t>
            </a:r>
            <a:r>
              <a:rPr lang="zh-CN" altLang="en-US" sz="2400" dirty="0">
                <a:latin typeface="宋体" pitchFamily="2" charset="-122"/>
              </a:rPr>
              <a:t>从</a:t>
            </a:r>
            <a:r>
              <a:rPr lang="en-US" altLang="zh-CN" sz="2400" dirty="0">
                <a:latin typeface="宋体" pitchFamily="2" charset="-122"/>
              </a:rPr>
              <a:t>(1)</a:t>
            </a:r>
            <a:r>
              <a:rPr lang="zh-CN" altLang="en-US" sz="2400" dirty="0">
                <a:latin typeface="宋体" pitchFamily="2" charset="-122"/>
              </a:rPr>
              <a:t>和</a:t>
            </a:r>
            <a:r>
              <a:rPr lang="en-US" altLang="zh-CN" sz="2400" dirty="0">
                <a:latin typeface="宋体" pitchFamily="2" charset="-122"/>
              </a:rPr>
              <a:t>(2)</a:t>
            </a:r>
            <a:r>
              <a:rPr lang="zh-CN" altLang="en-US" sz="2400" dirty="0">
                <a:latin typeface="宋体" pitchFamily="2" charset="-122"/>
              </a:rPr>
              <a:t>可得出关于总供给曲线形状的什么结论</a:t>
            </a:r>
            <a:r>
              <a:rPr lang="en-US" altLang="zh-CN" sz="2400" dirty="0">
                <a:latin typeface="宋体" pitchFamily="2" charset="-122"/>
              </a:rPr>
              <a:t>?</a:t>
            </a:r>
            <a:endParaRPr lang="zh-CN" altLang="en-US" sz="2400" dirty="0"/>
          </a:p>
        </p:txBody>
      </p:sp>
      <p:sp>
        <p:nvSpPr>
          <p:cNvPr id="6" name="页脚占位符 5"/>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266726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D5DF964-B4BF-4241-879B-3535CA84D20E}" type="slidenum">
              <a:rPr lang="en-GB" altLang="zh-CN" sz="1200" b="0">
                <a:solidFill>
                  <a:schemeClr val="bg1"/>
                </a:solidFill>
              </a:rPr>
              <a:pPr/>
              <a:t>3</a:t>
            </a:fld>
            <a:endParaRPr lang="en-GB" altLang="zh-CN" sz="1200" b="0">
              <a:solidFill>
                <a:schemeClr val="bg1"/>
              </a:solidFill>
            </a:endParaRPr>
          </a:p>
        </p:txBody>
      </p:sp>
      <p:sp>
        <p:nvSpPr>
          <p:cNvPr id="479236" name="Rectangle 4"/>
          <p:cNvSpPr>
            <a:spLocks noChangeArrowheads="1"/>
          </p:cNvSpPr>
          <p:nvPr/>
        </p:nvSpPr>
        <p:spPr bwMode="auto">
          <a:xfrm>
            <a:off x="1044575" y="1670198"/>
            <a:ext cx="2592388" cy="504825"/>
          </a:xfrm>
          <a:prstGeom prst="rect">
            <a:avLst/>
          </a:prstGeom>
          <a:noFill/>
          <a:ln w="9525">
            <a:noFill/>
            <a:miter lim="800000"/>
            <a:headEnd/>
            <a:tailEnd/>
          </a:ln>
          <a:effectLst/>
        </p:spPr>
        <p:txBody>
          <a:bodyPr/>
          <a:lstStyle/>
          <a:p>
            <a:pPr marL="263525" indent="-263525" algn="just" eaLnBrk="1" hangingPunct="1">
              <a:spcBef>
                <a:spcPct val="20000"/>
              </a:spcBef>
              <a:buClr>
                <a:srgbClr val="FF6600"/>
              </a:buClr>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rPr>
              <a:t>IS</a:t>
            </a:r>
            <a:r>
              <a:rPr kumimoji="1" lang="zh-CN" altLang="en-US" sz="2400" dirty="0">
                <a:solidFill>
                  <a:schemeClr val="tx1"/>
                </a:solidFill>
                <a:effectLst>
                  <a:outerShdw blurRad="38100" dist="38100" dir="2700000" algn="tl">
                    <a:srgbClr val="C0C0C0"/>
                  </a:outerShdw>
                </a:effectLst>
                <a:latin typeface="宋体" pitchFamily="2" charset="-122"/>
              </a:rPr>
              <a:t>曲线方程：</a:t>
            </a:r>
            <a:r>
              <a:rPr kumimoji="1" lang="zh-CN" altLang="en-US" dirty="0">
                <a:latin typeface="Arial" charset="0"/>
              </a:rPr>
              <a:t> </a:t>
            </a:r>
            <a:r>
              <a:rPr kumimoji="1" lang="zh-CN" altLang="en-US" sz="2400" dirty="0">
                <a:solidFill>
                  <a:schemeClr val="tx1"/>
                </a:solidFill>
                <a:effectLst>
                  <a:outerShdw blurRad="38100" dist="38100" dir="2700000" algn="tl">
                    <a:srgbClr val="C0C0C0"/>
                  </a:outerShdw>
                </a:effectLst>
                <a:latin typeface="宋体" pitchFamily="2" charset="-122"/>
              </a:rPr>
              <a:t> </a:t>
            </a:r>
          </a:p>
        </p:txBody>
      </p:sp>
      <p:graphicFrame>
        <p:nvGraphicFramePr>
          <p:cNvPr id="479239" name="Object 7"/>
          <p:cNvGraphicFramePr>
            <a:graphicFrameLocks noChangeAspect="1"/>
          </p:cNvGraphicFramePr>
          <p:nvPr/>
        </p:nvGraphicFramePr>
        <p:xfrm>
          <a:off x="3481388" y="2457450"/>
          <a:ext cx="1587500" cy="719138"/>
        </p:xfrm>
        <a:graphic>
          <a:graphicData uri="http://schemas.openxmlformats.org/presentationml/2006/ole">
            <mc:AlternateContent xmlns:mc="http://schemas.openxmlformats.org/markup-compatibility/2006">
              <mc:Choice xmlns:v="urn:schemas-microsoft-com:vml" Requires="v">
                <p:oleObj spid="_x0000_s30776" name="公式" r:id="rId3" imgW="863225" imgH="393529" progId="Equation.3">
                  <p:embed/>
                </p:oleObj>
              </mc:Choice>
              <mc:Fallback>
                <p:oleObj name="公式" r:id="rId3" imgW="863225"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1388" y="2457450"/>
                        <a:ext cx="15875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9245" name="Object 13"/>
          <p:cNvGraphicFramePr>
            <a:graphicFrameLocks noChangeAspect="1"/>
          </p:cNvGraphicFramePr>
          <p:nvPr/>
        </p:nvGraphicFramePr>
        <p:xfrm>
          <a:off x="6311900" y="2457450"/>
          <a:ext cx="1789113" cy="755650"/>
        </p:xfrm>
        <a:graphic>
          <a:graphicData uri="http://schemas.openxmlformats.org/presentationml/2006/ole">
            <mc:AlternateContent xmlns:mc="http://schemas.openxmlformats.org/markup-compatibility/2006">
              <mc:Choice xmlns:v="urn:schemas-microsoft-com:vml" Requires="v">
                <p:oleObj spid="_x0000_s30777" name="公式" r:id="rId5" imgW="1091726" imgH="393529" progId="Equation.3">
                  <p:embed/>
                </p:oleObj>
              </mc:Choice>
              <mc:Fallback>
                <p:oleObj name="公式" r:id="rId5" imgW="1091726"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1900" y="2457450"/>
                        <a:ext cx="178911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9247" name="AutoShape 15"/>
          <p:cNvSpPr>
            <a:spLocks noChangeArrowheads="1"/>
          </p:cNvSpPr>
          <p:nvPr/>
        </p:nvSpPr>
        <p:spPr bwMode="auto">
          <a:xfrm>
            <a:off x="5353050" y="2744788"/>
            <a:ext cx="792163" cy="2159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12700">
            <a:solidFill>
              <a:schemeClr val="tx1"/>
            </a:solidFill>
            <a:miter lim="800000"/>
            <a:headEnd type="none" w="sm" len="sm"/>
            <a:tailEnd type="none" w="sm" len="sm"/>
          </a:ln>
        </p:spPr>
        <p:txBody>
          <a:bodyPr lIns="0" tIns="0" rIns="0" bIns="0" anchor="ctr">
            <a:spAutoFit/>
          </a:bodyPr>
          <a:lstStyle/>
          <a:p>
            <a:endParaRPr lang="zh-CN" altLang="en-US"/>
          </a:p>
        </p:txBody>
      </p:sp>
      <p:sp>
        <p:nvSpPr>
          <p:cNvPr id="479249" name="Rectangle 17"/>
          <p:cNvSpPr>
            <a:spLocks noChangeArrowheads="1"/>
          </p:cNvSpPr>
          <p:nvPr/>
        </p:nvSpPr>
        <p:spPr bwMode="auto">
          <a:xfrm>
            <a:off x="5467350" y="2386013"/>
            <a:ext cx="576263" cy="360362"/>
          </a:xfrm>
          <a:prstGeom prst="rect">
            <a:avLst/>
          </a:prstGeom>
          <a:noFill/>
          <a:ln w="9525">
            <a:noFill/>
            <a:miter lim="800000"/>
            <a:headEnd/>
            <a:tailEnd/>
          </a:ln>
          <a:effectLst/>
        </p:spPr>
        <p:txBody>
          <a:bodyPr lIns="0" tIns="0" rIns="0" bIns="0"/>
          <a:lstStyle/>
          <a:p>
            <a:pPr marL="342900" indent="-342900" algn="just" eaLnBrk="1" hangingPunct="1">
              <a:spcBef>
                <a:spcPct val="20000"/>
              </a:spcBef>
              <a:buClr>
                <a:srgbClr val="FF6600"/>
              </a:buClr>
              <a:buFont typeface="Wingdings" pitchFamily="2" charset="2"/>
              <a:buNone/>
              <a:defRPr/>
            </a:pPr>
            <a:r>
              <a:rPr kumimoji="1" lang="en-US" altLang="zh-CN" sz="2000" b="0">
                <a:effectLst>
                  <a:outerShdw blurRad="38100" dist="38100" dir="2700000" algn="tl">
                    <a:srgbClr val="C0C0C0"/>
                  </a:outerShdw>
                </a:effectLst>
                <a:latin typeface="Times New Roman" pitchFamily="18" charset="0"/>
              </a:rPr>
              <a:t>P≠l</a:t>
            </a:r>
            <a:r>
              <a:rPr kumimoji="1" lang="en-US" altLang="zh-CN">
                <a:latin typeface="Arial" charset="0"/>
              </a:rPr>
              <a:t>  </a:t>
            </a:r>
            <a:r>
              <a:rPr kumimoji="1" lang="en-US" altLang="zh-CN" sz="2400">
                <a:solidFill>
                  <a:schemeClr val="tx1"/>
                </a:solidFill>
                <a:effectLst>
                  <a:outerShdw blurRad="38100" dist="38100" dir="2700000" algn="tl">
                    <a:srgbClr val="C0C0C0"/>
                  </a:outerShdw>
                </a:effectLst>
                <a:latin typeface="宋体" pitchFamily="2" charset="-122"/>
              </a:rPr>
              <a:t> </a:t>
            </a:r>
          </a:p>
        </p:txBody>
      </p:sp>
      <p:graphicFrame>
        <p:nvGraphicFramePr>
          <p:cNvPr id="479256" name="Object 24"/>
          <p:cNvGraphicFramePr>
            <a:graphicFrameLocks noChangeAspect="1"/>
          </p:cNvGraphicFramePr>
          <p:nvPr/>
        </p:nvGraphicFramePr>
        <p:xfrm>
          <a:off x="3708400" y="5338763"/>
          <a:ext cx="1609725" cy="755650"/>
        </p:xfrm>
        <a:graphic>
          <a:graphicData uri="http://schemas.openxmlformats.org/presentationml/2006/ole">
            <mc:AlternateContent xmlns:mc="http://schemas.openxmlformats.org/markup-compatibility/2006">
              <mc:Choice xmlns:v="urn:schemas-microsoft-com:vml" Requires="v">
                <p:oleObj spid="_x0000_s30778" name="Equation" r:id="rId7" imgW="819184" imgH="333406" progId="Equation.DSMT4">
                  <p:embed/>
                </p:oleObj>
              </mc:Choice>
              <mc:Fallback>
                <p:oleObj name="Equation" r:id="rId7" imgW="819184" imgH="33340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5338763"/>
                        <a:ext cx="160972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9258" name="Rectangle 26"/>
          <p:cNvSpPr>
            <a:spLocks noChangeArrowheads="1"/>
          </p:cNvSpPr>
          <p:nvPr/>
        </p:nvSpPr>
        <p:spPr bwMode="auto">
          <a:xfrm>
            <a:off x="1033463" y="2528888"/>
            <a:ext cx="2590800" cy="574675"/>
          </a:xfrm>
          <a:prstGeom prst="rect">
            <a:avLst/>
          </a:prstGeom>
          <a:noFill/>
          <a:ln w="9525">
            <a:noFill/>
            <a:miter lim="800000"/>
            <a:headEnd/>
            <a:tailEnd/>
          </a:ln>
          <a:effectLst/>
        </p:spPr>
        <p:txBody>
          <a:bodyPr/>
          <a:lstStyle/>
          <a:p>
            <a:pPr marL="263525" indent="-263525" eaLnBrk="1" hangingPunct="1">
              <a:spcBef>
                <a:spcPct val="150000"/>
              </a:spcBef>
              <a:buClr>
                <a:srgbClr val="FF6600"/>
              </a:buClr>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rPr>
              <a:t>LM</a:t>
            </a:r>
            <a:r>
              <a:rPr kumimoji="1" lang="zh-CN" altLang="en-US" sz="2400" dirty="0">
                <a:solidFill>
                  <a:schemeClr val="tx1"/>
                </a:solidFill>
                <a:effectLst>
                  <a:outerShdw blurRad="38100" dist="38100" dir="2700000" algn="tl">
                    <a:srgbClr val="C0C0C0"/>
                  </a:outerShdw>
                </a:effectLst>
                <a:latin typeface="宋体" pitchFamily="2" charset="-122"/>
              </a:rPr>
              <a:t>曲线方程：</a:t>
            </a:r>
          </a:p>
        </p:txBody>
      </p:sp>
      <p:sp>
        <p:nvSpPr>
          <p:cNvPr id="479259" name="Rectangle 27"/>
          <p:cNvSpPr>
            <a:spLocks noChangeArrowheads="1"/>
          </p:cNvSpPr>
          <p:nvPr/>
        </p:nvSpPr>
        <p:spPr bwMode="auto">
          <a:xfrm>
            <a:off x="1033463" y="4510088"/>
            <a:ext cx="2746375" cy="574675"/>
          </a:xfrm>
          <a:prstGeom prst="rect">
            <a:avLst/>
          </a:prstGeom>
          <a:noFill/>
          <a:ln w="9525">
            <a:noFill/>
            <a:miter lim="800000"/>
            <a:headEnd/>
            <a:tailEnd/>
          </a:ln>
          <a:effectLst/>
        </p:spPr>
        <p:txBody>
          <a:bodyPr/>
          <a:lstStyle/>
          <a:p>
            <a:pPr marL="263525" indent="-263525" eaLnBrk="1" hangingPunct="1">
              <a:spcBef>
                <a:spcPct val="15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Times New Roman" pitchFamily="18" charset="0"/>
              </a:rPr>
              <a:t>得总需求函数</a:t>
            </a:r>
            <a:r>
              <a:rPr kumimoji="1" lang="zh-CN" altLang="en-US" sz="2400" dirty="0">
                <a:solidFill>
                  <a:schemeClr val="tx1"/>
                </a:solidFill>
                <a:effectLst>
                  <a:outerShdw blurRad="38100" dist="38100" dir="2700000" algn="tl">
                    <a:srgbClr val="C0C0C0"/>
                  </a:outerShdw>
                </a:effectLst>
                <a:latin typeface="宋体" pitchFamily="2" charset="-122"/>
              </a:rPr>
              <a:t>：</a:t>
            </a:r>
          </a:p>
        </p:txBody>
      </p:sp>
      <p:sp>
        <p:nvSpPr>
          <p:cNvPr id="479260" name="Rectangle 28"/>
          <p:cNvSpPr>
            <a:spLocks noChangeArrowheads="1"/>
          </p:cNvSpPr>
          <p:nvPr/>
        </p:nvSpPr>
        <p:spPr bwMode="auto">
          <a:xfrm>
            <a:off x="1044575" y="3536950"/>
            <a:ext cx="3311525" cy="574675"/>
          </a:xfrm>
          <a:prstGeom prst="rect">
            <a:avLst/>
          </a:prstGeom>
          <a:noFill/>
          <a:ln w="9525">
            <a:noFill/>
            <a:miter lim="800000"/>
            <a:headEnd/>
            <a:tailEnd/>
          </a:ln>
          <a:effectLst/>
        </p:spPr>
        <p:txBody>
          <a:bodyPr/>
          <a:lstStyle/>
          <a:p>
            <a:pPr marL="263525" indent="-263525" eaLnBrk="1" hangingPunct="1">
              <a:spcBef>
                <a:spcPct val="15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Times New Roman" pitchFamily="18" charset="0"/>
              </a:rPr>
              <a:t>令两</a:t>
            </a:r>
            <a:r>
              <a:rPr kumimoji="1" lang="zh-CN" altLang="en-US" sz="2400" dirty="0">
                <a:solidFill>
                  <a:schemeClr val="tx1"/>
                </a:solidFill>
                <a:effectLst>
                  <a:outerShdw blurRad="38100" dist="38100" dir="2700000" algn="tl">
                    <a:srgbClr val="C0C0C0"/>
                  </a:outerShdw>
                </a:effectLst>
                <a:latin typeface="宋体" pitchFamily="2" charset="-122"/>
              </a:rPr>
              <a:t>方程右边相等：</a:t>
            </a:r>
          </a:p>
        </p:txBody>
      </p:sp>
      <p:sp>
        <p:nvSpPr>
          <p:cNvPr id="479261" name="Rectangle 29"/>
          <p:cNvSpPr>
            <a:spLocks noChangeArrowheads="1"/>
          </p:cNvSpPr>
          <p:nvPr/>
        </p:nvSpPr>
        <p:spPr bwMode="auto">
          <a:xfrm>
            <a:off x="827088" y="620713"/>
            <a:ext cx="6705600" cy="503237"/>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50000"/>
              <a:buFont typeface="Wingdings" pitchFamily="2" charset="2"/>
              <a:buChar char="F"/>
              <a:defRPr/>
            </a:pPr>
            <a:r>
              <a:rPr kumimoji="1" lang="zh-CN" altLang="en-US" sz="2400" dirty="0">
                <a:solidFill>
                  <a:schemeClr val="tx1"/>
                </a:solidFill>
                <a:effectLst>
                  <a:outerShdw blurRad="38100" dist="38100" dir="2700000" algn="tl">
                    <a:srgbClr val="C0C0C0"/>
                  </a:outerShdw>
                </a:effectLst>
                <a:latin typeface="宋体" pitchFamily="2" charset="-122"/>
              </a:rPr>
              <a:t>总需求函数可以通过</a:t>
            </a:r>
            <a:r>
              <a:rPr kumimoji="1" lang="en-US" altLang="zh-CN" sz="2400" dirty="0">
                <a:solidFill>
                  <a:schemeClr val="tx1"/>
                </a:solidFill>
                <a:effectLst>
                  <a:outerShdw blurRad="38100" dist="38100" dir="2700000" algn="tl">
                    <a:srgbClr val="C0C0C0"/>
                  </a:outerShdw>
                </a:effectLst>
                <a:latin typeface="Times New Roman" pitchFamily="18" charset="0"/>
              </a:rPr>
              <a:t>IS</a:t>
            </a:r>
            <a:r>
              <a:rPr kumimoji="1" lang="zh-CN" altLang="en-US" sz="2400" dirty="0">
                <a:solidFill>
                  <a:schemeClr val="tx1"/>
                </a:solidFill>
                <a:effectLst>
                  <a:outerShdw blurRad="38100" dist="38100" dir="2700000" algn="tl">
                    <a:srgbClr val="C0C0C0"/>
                  </a:outerShdw>
                </a:effectLst>
                <a:latin typeface="宋体" pitchFamily="2" charset="-122"/>
              </a:rPr>
              <a:t>和</a:t>
            </a:r>
            <a:r>
              <a:rPr kumimoji="1" lang="en-US" altLang="zh-CN" sz="2400" dirty="0">
                <a:solidFill>
                  <a:schemeClr val="tx1"/>
                </a:solidFill>
                <a:effectLst>
                  <a:outerShdw blurRad="38100" dist="38100" dir="2700000" algn="tl">
                    <a:srgbClr val="C0C0C0"/>
                  </a:outerShdw>
                </a:effectLst>
                <a:latin typeface="Times New Roman" pitchFamily="18" charset="0"/>
              </a:rPr>
              <a:t>LM</a:t>
            </a:r>
            <a:r>
              <a:rPr kumimoji="1" lang="zh-CN" altLang="en-US" sz="2400" dirty="0">
                <a:solidFill>
                  <a:schemeClr val="tx1"/>
                </a:solidFill>
                <a:effectLst>
                  <a:outerShdw blurRad="38100" dist="38100" dir="2700000" algn="tl">
                    <a:srgbClr val="C0C0C0"/>
                  </a:outerShdw>
                </a:effectLst>
                <a:latin typeface="宋体" pitchFamily="2" charset="-122"/>
              </a:rPr>
              <a:t>模型导出</a:t>
            </a:r>
          </a:p>
        </p:txBody>
      </p:sp>
      <p:sp>
        <p:nvSpPr>
          <p:cNvPr id="1742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888800602"/>
              </p:ext>
            </p:extLst>
          </p:nvPr>
        </p:nvGraphicFramePr>
        <p:xfrm>
          <a:off x="3554413" y="1620158"/>
          <a:ext cx="1912937" cy="647700"/>
        </p:xfrm>
        <a:graphic>
          <a:graphicData uri="http://schemas.openxmlformats.org/presentationml/2006/ole">
            <mc:AlternateContent xmlns:mc="http://schemas.openxmlformats.org/markup-compatibility/2006">
              <mc:Choice xmlns:v="urn:schemas-microsoft-com:vml" Requires="v">
                <p:oleObj spid="_x0000_s30779" name="Equation" r:id="rId9" imgW="1155700" imgH="393700" progId="Equation.DSMT4">
                  <p:embed/>
                </p:oleObj>
              </mc:Choice>
              <mc:Fallback>
                <p:oleObj name="Equation" r:id="rId9" imgW="1155700" imgH="3937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54413" y="1620158"/>
                        <a:ext cx="19129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3"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5" name="对象 4"/>
          <p:cNvGraphicFramePr>
            <a:graphicFrameLocks noChangeAspect="1"/>
          </p:cNvGraphicFramePr>
          <p:nvPr/>
        </p:nvGraphicFramePr>
        <p:xfrm>
          <a:off x="4356100" y="3500438"/>
          <a:ext cx="3160713" cy="647700"/>
        </p:xfrm>
        <a:graphic>
          <a:graphicData uri="http://schemas.openxmlformats.org/presentationml/2006/ole">
            <mc:AlternateContent xmlns:mc="http://schemas.openxmlformats.org/markup-compatibility/2006">
              <mc:Choice xmlns:v="urn:schemas-microsoft-com:vml" Requires="v">
                <p:oleObj spid="_x0000_s30780" name="Equation" r:id="rId11" imgW="1905000" imgH="393700" progId="Equation.DSMT4">
                  <p:embed/>
                </p:oleObj>
              </mc:Choice>
              <mc:Fallback>
                <p:oleObj name="Equation" r:id="rId11" imgW="1905000" imgH="3937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56100" y="3500438"/>
                        <a:ext cx="31607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5"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7" name="对象 6"/>
          <p:cNvGraphicFramePr>
            <a:graphicFrameLocks noChangeAspect="1"/>
          </p:cNvGraphicFramePr>
          <p:nvPr/>
        </p:nvGraphicFramePr>
        <p:xfrm>
          <a:off x="3717925" y="4510088"/>
          <a:ext cx="3798888" cy="647700"/>
        </p:xfrm>
        <a:graphic>
          <a:graphicData uri="http://schemas.openxmlformats.org/presentationml/2006/ole">
            <mc:AlternateContent xmlns:mc="http://schemas.openxmlformats.org/markup-compatibility/2006">
              <mc:Choice xmlns:v="urn:schemas-microsoft-com:vml" Requires="v">
                <p:oleObj spid="_x0000_s30781" name="Equation" r:id="rId13" imgW="2260600" imgH="419100" progId="Equation.DSMT4">
                  <p:embed/>
                </p:oleObj>
              </mc:Choice>
              <mc:Fallback>
                <p:oleObj name="Equation" r:id="rId13" imgW="2260600" imgH="4191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17925" y="4510088"/>
                        <a:ext cx="37988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2494191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9261">
                                            <p:txEl>
                                              <p:pRg st="0" end="0"/>
                                            </p:txEl>
                                          </p:spTgt>
                                        </p:tgtEl>
                                        <p:attrNameLst>
                                          <p:attrName>style.visibility</p:attrName>
                                        </p:attrNameLst>
                                      </p:cBhvr>
                                      <p:to>
                                        <p:strVal val="visible"/>
                                      </p:to>
                                    </p:set>
                                    <p:animEffect transition="in" filter="blinds(horizontal)">
                                      <p:cBhvr>
                                        <p:cTn id="7" dur="500"/>
                                        <p:tgtEl>
                                          <p:spTgt spid="4792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9236"/>
                                        </p:tgtEl>
                                        <p:attrNameLst>
                                          <p:attrName>style.visibility</p:attrName>
                                        </p:attrNameLst>
                                      </p:cBhvr>
                                      <p:to>
                                        <p:strVal val="visible"/>
                                      </p:to>
                                    </p:set>
                                    <p:animEffect transition="in" filter="blinds(horizontal)">
                                      <p:cBhvr>
                                        <p:cTn id="12" dur="500"/>
                                        <p:tgtEl>
                                          <p:spTgt spid="479236"/>
                                        </p:tgtEl>
                                      </p:cBhvr>
                                    </p:animEffect>
                                  </p:childTnLst>
                                </p:cTn>
                              </p:par>
                              <p:par>
                                <p:cTn id="13" presetID="3"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79258"/>
                                        </p:tgtEl>
                                        <p:attrNameLst>
                                          <p:attrName>style.visibility</p:attrName>
                                        </p:attrNameLst>
                                      </p:cBhvr>
                                      <p:to>
                                        <p:strVal val="visible"/>
                                      </p:to>
                                    </p:set>
                                    <p:animEffect transition="in" filter="blinds(horizontal)">
                                      <p:cBhvr>
                                        <p:cTn id="20" dur="500"/>
                                        <p:tgtEl>
                                          <p:spTgt spid="479258"/>
                                        </p:tgtEl>
                                      </p:cBhvr>
                                    </p:animEffect>
                                  </p:childTnLst>
                                </p:cTn>
                              </p:par>
                            </p:childTnLst>
                          </p:cTn>
                        </p:par>
                        <p:par>
                          <p:cTn id="21" fill="hold" nodeType="afterGroup">
                            <p:stCondLst>
                              <p:cond delay="500"/>
                            </p:stCondLst>
                            <p:childTnLst>
                              <p:par>
                                <p:cTn id="22" presetID="3" presetClass="entr" presetSubtype="10" fill="hold" nodeType="afterEffect">
                                  <p:stCondLst>
                                    <p:cond delay="0"/>
                                  </p:stCondLst>
                                  <p:childTnLst>
                                    <p:set>
                                      <p:cBhvr>
                                        <p:cTn id="23" dur="1" fill="hold">
                                          <p:stCondLst>
                                            <p:cond delay="0"/>
                                          </p:stCondLst>
                                        </p:cTn>
                                        <p:tgtEl>
                                          <p:spTgt spid="479239"/>
                                        </p:tgtEl>
                                        <p:attrNameLst>
                                          <p:attrName>style.visibility</p:attrName>
                                        </p:attrNameLst>
                                      </p:cBhvr>
                                      <p:to>
                                        <p:strVal val="visible"/>
                                      </p:to>
                                    </p:set>
                                    <p:animEffect transition="in" filter="blinds(horizontal)">
                                      <p:cBhvr>
                                        <p:cTn id="24" dur="500"/>
                                        <p:tgtEl>
                                          <p:spTgt spid="47923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79247"/>
                                        </p:tgtEl>
                                        <p:attrNameLst>
                                          <p:attrName>style.visibility</p:attrName>
                                        </p:attrNameLst>
                                      </p:cBhvr>
                                      <p:to>
                                        <p:strVal val="visible"/>
                                      </p:to>
                                    </p:set>
                                    <p:animEffect transition="in" filter="blinds(horizontal)">
                                      <p:cBhvr>
                                        <p:cTn id="29" dur="500"/>
                                        <p:tgtEl>
                                          <p:spTgt spid="479247"/>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79249"/>
                                        </p:tgtEl>
                                        <p:attrNameLst>
                                          <p:attrName>style.visibility</p:attrName>
                                        </p:attrNameLst>
                                      </p:cBhvr>
                                      <p:to>
                                        <p:strVal val="visible"/>
                                      </p:to>
                                    </p:set>
                                    <p:animEffect transition="in" filter="blinds(horizontal)">
                                      <p:cBhvr>
                                        <p:cTn id="32" dur="500"/>
                                        <p:tgtEl>
                                          <p:spTgt spid="479249"/>
                                        </p:tgtEl>
                                      </p:cBhvr>
                                    </p:animEffect>
                                  </p:childTnLst>
                                </p:cTn>
                              </p:par>
                              <p:par>
                                <p:cTn id="33" presetID="3" presetClass="entr" presetSubtype="10" fill="hold" nodeType="withEffect">
                                  <p:stCondLst>
                                    <p:cond delay="0"/>
                                  </p:stCondLst>
                                  <p:childTnLst>
                                    <p:set>
                                      <p:cBhvr>
                                        <p:cTn id="34" dur="1" fill="hold">
                                          <p:stCondLst>
                                            <p:cond delay="0"/>
                                          </p:stCondLst>
                                        </p:cTn>
                                        <p:tgtEl>
                                          <p:spTgt spid="479245"/>
                                        </p:tgtEl>
                                        <p:attrNameLst>
                                          <p:attrName>style.visibility</p:attrName>
                                        </p:attrNameLst>
                                      </p:cBhvr>
                                      <p:to>
                                        <p:strVal val="visible"/>
                                      </p:to>
                                    </p:set>
                                    <p:animEffect transition="in" filter="blinds(horizontal)">
                                      <p:cBhvr>
                                        <p:cTn id="35" dur="500"/>
                                        <p:tgtEl>
                                          <p:spTgt spid="47924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79260"/>
                                        </p:tgtEl>
                                        <p:attrNameLst>
                                          <p:attrName>style.visibility</p:attrName>
                                        </p:attrNameLst>
                                      </p:cBhvr>
                                      <p:to>
                                        <p:strVal val="visible"/>
                                      </p:to>
                                    </p:set>
                                    <p:animEffect transition="in" filter="blinds(horizontal)">
                                      <p:cBhvr>
                                        <p:cTn id="40" dur="500"/>
                                        <p:tgtEl>
                                          <p:spTgt spid="479260"/>
                                        </p:tgtEl>
                                      </p:cBhvr>
                                    </p:animEffect>
                                  </p:childTnLst>
                                </p:cTn>
                              </p:par>
                              <p:par>
                                <p:cTn id="41" presetID="3" presetClass="entr" presetSubtype="1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linds(horizontal)">
                                      <p:cBhvr>
                                        <p:cTn id="43" dur="500"/>
                                        <p:tgtEl>
                                          <p:spTgt spid="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79259"/>
                                        </p:tgtEl>
                                        <p:attrNameLst>
                                          <p:attrName>style.visibility</p:attrName>
                                        </p:attrNameLst>
                                      </p:cBhvr>
                                      <p:to>
                                        <p:strVal val="visible"/>
                                      </p:to>
                                    </p:set>
                                    <p:animEffect transition="in" filter="blinds(horizontal)">
                                      <p:cBhvr>
                                        <p:cTn id="48" dur="500"/>
                                        <p:tgtEl>
                                          <p:spTgt spid="479259"/>
                                        </p:tgtEl>
                                      </p:cBhvr>
                                    </p:animEffect>
                                  </p:childTnLst>
                                </p:cTn>
                              </p:par>
                              <p:par>
                                <p:cTn id="49" presetID="3" presetClass="entr" presetSubtype="1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linds(horizontal)">
                                      <p:cBhvr>
                                        <p:cTn id="51" dur="500"/>
                                        <p:tgtEl>
                                          <p:spTgt spid="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479256"/>
                                        </p:tgtEl>
                                        <p:attrNameLst>
                                          <p:attrName>style.visibility</p:attrName>
                                        </p:attrNameLst>
                                      </p:cBhvr>
                                      <p:to>
                                        <p:strVal val="visible"/>
                                      </p:to>
                                    </p:set>
                                    <p:animEffect transition="in" filter="blinds(horizontal)">
                                      <p:cBhvr>
                                        <p:cTn id="56" dur="500"/>
                                        <p:tgtEl>
                                          <p:spTgt spid="479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6" grpId="0"/>
      <p:bldP spid="479247" grpId="0" animBg="1"/>
      <p:bldP spid="479249" grpId="0"/>
      <p:bldP spid="479258" grpId="0" autoUpdateAnimBg="0"/>
      <p:bldP spid="479259" grpId="0"/>
      <p:bldP spid="479260" grpId="0"/>
      <p:bldP spid="47926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0FD1888-5BBB-4141-8F7E-9889A94A9E5B}" type="slidenum">
              <a:rPr lang="en-GB" altLang="zh-CN" sz="1200" b="0">
                <a:solidFill>
                  <a:schemeClr val="bg1"/>
                </a:solidFill>
              </a:rPr>
              <a:pPr/>
              <a:t>4</a:t>
            </a:fld>
            <a:endParaRPr lang="en-GB" altLang="zh-CN" sz="1200" b="0">
              <a:solidFill>
                <a:schemeClr val="bg1"/>
              </a:solidFill>
            </a:endParaRPr>
          </a:p>
        </p:txBody>
      </p:sp>
      <p:sp>
        <p:nvSpPr>
          <p:cNvPr id="431187" name="Rectangle 83"/>
          <p:cNvSpPr>
            <a:spLocks noChangeArrowheads="1"/>
          </p:cNvSpPr>
          <p:nvPr/>
        </p:nvSpPr>
        <p:spPr bwMode="auto">
          <a:xfrm>
            <a:off x="971550" y="5661025"/>
            <a:ext cx="5357813" cy="381000"/>
          </a:xfrm>
          <a:prstGeom prst="rect">
            <a:avLst/>
          </a:prstGeom>
          <a:noFill/>
          <a:ln w="9525">
            <a:noFill/>
            <a:miter lim="800000"/>
            <a:headEnd/>
            <a:tailEnd/>
          </a:ln>
          <a:effectLst/>
        </p:spPr>
        <p:txBody>
          <a:bodyPr anchor="ctr" anchorCtr="1"/>
          <a:lstStyle/>
          <a:p>
            <a:pPr marL="342900" indent="-342900" algn="ctr" eaLnBrk="1" hangingPunct="1">
              <a:spcBef>
                <a:spcPct val="20000"/>
              </a:spcBef>
              <a:buClr>
                <a:srgbClr val="FF6600"/>
              </a:buClr>
              <a:buFont typeface="Wingdings" pitchFamily="2" charset="2"/>
              <a:buNone/>
              <a:defRPr/>
            </a:pPr>
            <a:r>
              <a:rPr kumimoji="1" lang="en-US" altLang="zh-CN" sz="2200" dirty="0">
                <a:solidFill>
                  <a:schemeClr val="tx1"/>
                </a:solidFill>
                <a:effectLst>
                  <a:outerShdw blurRad="38100" dist="38100" dir="2700000" algn="tl">
                    <a:srgbClr val="C0C0C0"/>
                  </a:outerShdw>
                </a:effectLst>
                <a:latin typeface="Times New Roman" pitchFamily="18" charset="0"/>
                <a:ea typeface="黑体" pitchFamily="2" charset="-122"/>
              </a:rPr>
              <a:t>AD</a:t>
            </a:r>
            <a:r>
              <a:rPr kumimoji="1" lang="zh-CN" altLang="en-US" sz="2200" dirty="0">
                <a:solidFill>
                  <a:schemeClr val="tx1"/>
                </a:solidFill>
                <a:effectLst>
                  <a:outerShdw blurRad="38100" dist="38100" dir="2700000" algn="tl">
                    <a:srgbClr val="C0C0C0"/>
                  </a:outerShdw>
                </a:effectLst>
                <a:latin typeface="黑体" pitchFamily="2" charset="-122"/>
                <a:ea typeface="黑体" pitchFamily="2" charset="-122"/>
              </a:rPr>
              <a:t>曲线</a:t>
            </a:r>
            <a:r>
              <a:rPr kumimoji="1" lang="zh-CN" altLang="en-US" sz="2200" dirty="0">
                <a:solidFill>
                  <a:srgbClr val="FFFFFF"/>
                </a:solidFill>
                <a:effectLst>
                  <a:outerShdw blurRad="38100" dist="38100" dir="2700000" algn="tl">
                    <a:srgbClr val="C0C0C0"/>
                  </a:outerShdw>
                </a:effectLst>
                <a:latin typeface="黑体" pitchFamily="2" charset="-122"/>
                <a:ea typeface="黑体" pitchFamily="2" charset="-122"/>
              </a:rPr>
              <a:t> </a:t>
            </a:r>
          </a:p>
        </p:txBody>
      </p:sp>
      <p:grpSp>
        <p:nvGrpSpPr>
          <p:cNvPr id="2" name="Group 133"/>
          <p:cNvGrpSpPr>
            <a:grpSpLocks/>
          </p:cNvGrpSpPr>
          <p:nvPr/>
        </p:nvGrpSpPr>
        <p:grpSpPr bwMode="auto">
          <a:xfrm>
            <a:off x="1157288" y="1217613"/>
            <a:ext cx="5205412" cy="4371975"/>
            <a:chOff x="1701" y="618"/>
            <a:chExt cx="3279" cy="2754"/>
          </a:xfrm>
        </p:grpSpPr>
        <p:sp>
          <p:nvSpPr>
            <p:cNvPr id="18439" name="Text Box 89"/>
            <p:cNvSpPr txBox="1">
              <a:spLocks noChangeArrowheads="1"/>
            </p:cNvSpPr>
            <p:nvPr/>
          </p:nvSpPr>
          <p:spPr bwMode="auto">
            <a:xfrm>
              <a:off x="4685" y="3018"/>
              <a:ext cx="2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2A547E"/>
                  </a:solidFill>
                  <a:latin typeface="Times New Roman" panose="02020603050405020304" pitchFamily="18" charset="0"/>
                </a:rPr>
                <a:t>Y</a:t>
              </a:r>
            </a:p>
          </p:txBody>
        </p:sp>
        <p:sp>
          <p:nvSpPr>
            <p:cNvPr id="18440" name="Line 86"/>
            <p:cNvSpPr>
              <a:spLocks noChangeShapeType="1"/>
            </p:cNvSpPr>
            <p:nvPr/>
          </p:nvSpPr>
          <p:spPr bwMode="auto">
            <a:xfrm flipV="1">
              <a:off x="1879" y="624"/>
              <a:ext cx="0" cy="2522"/>
            </a:xfrm>
            <a:prstGeom prst="line">
              <a:avLst/>
            </a:prstGeom>
            <a:noFill/>
            <a:ln w="31750">
              <a:solidFill>
                <a:srgbClr val="003366"/>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8441" name="Line 87"/>
            <p:cNvSpPr>
              <a:spLocks noChangeShapeType="1"/>
            </p:cNvSpPr>
            <p:nvPr/>
          </p:nvSpPr>
          <p:spPr bwMode="auto">
            <a:xfrm>
              <a:off x="1879" y="3146"/>
              <a:ext cx="2691" cy="0"/>
            </a:xfrm>
            <a:prstGeom prst="line">
              <a:avLst/>
            </a:prstGeom>
            <a:noFill/>
            <a:ln w="31750">
              <a:solidFill>
                <a:srgbClr val="003366"/>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8442" name="Line 88"/>
            <p:cNvSpPr>
              <a:spLocks noChangeShapeType="1"/>
            </p:cNvSpPr>
            <p:nvPr/>
          </p:nvSpPr>
          <p:spPr bwMode="auto">
            <a:xfrm rot="-73765">
              <a:off x="2466" y="1186"/>
              <a:ext cx="1571" cy="147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3" name="Text Box 90"/>
            <p:cNvSpPr txBox="1">
              <a:spLocks noChangeArrowheads="1"/>
            </p:cNvSpPr>
            <p:nvPr/>
          </p:nvSpPr>
          <p:spPr bwMode="auto">
            <a:xfrm>
              <a:off x="1759" y="3036"/>
              <a:ext cx="2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2A547E"/>
                  </a:solidFill>
                  <a:latin typeface="Times New Roman" panose="02020603050405020304" pitchFamily="18" charset="0"/>
                </a:rPr>
                <a:t>O</a:t>
              </a:r>
            </a:p>
          </p:txBody>
        </p:sp>
        <p:sp>
          <p:nvSpPr>
            <p:cNvPr id="18444" name="Text Box 92"/>
            <p:cNvSpPr txBox="1">
              <a:spLocks noChangeArrowheads="1"/>
            </p:cNvSpPr>
            <p:nvPr/>
          </p:nvSpPr>
          <p:spPr bwMode="auto">
            <a:xfrm>
              <a:off x="4150" y="2568"/>
              <a:ext cx="40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2A547E"/>
                  </a:solidFill>
                  <a:latin typeface="Times New Roman" panose="02020603050405020304" pitchFamily="18" charset="0"/>
                </a:rPr>
                <a:t>AD</a:t>
              </a:r>
            </a:p>
          </p:txBody>
        </p:sp>
        <p:sp>
          <p:nvSpPr>
            <p:cNvPr id="18445" name="Text Box 127"/>
            <p:cNvSpPr txBox="1">
              <a:spLocks noChangeArrowheads="1"/>
            </p:cNvSpPr>
            <p:nvPr/>
          </p:nvSpPr>
          <p:spPr bwMode="auto">
            <a:xfrm>
              <a:off x="1701" y="618"/>
              <a:ext cx="2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2A547E"/>
                  </a:solidFill>
                  <a:latin typeface="Times New Roman" panose="02020603050405020304" pitchFamily="18" charset="0"/>
                </a:rPr>
                <a:t>P</a:t>
              </a:r>
            </a:p>
          </p:txBody>
        </p:sp>
      </p:grpSp>
      <p:sp>
        <p:nvSpPr>
          <p:cNvPr id="443402" name="Rectangle 10"/>
          <p:cNvSpPr>
            <a:spLocks noChangeArrowheads="1"/>
          </p:cNvSpPr>
          <p:nvPr/>
        </p:nvSpPr>
        <p:spPr bwMode="auto">
          <a:xfrm>
            <a:off x="6156325" y="1916113"/>
            <a:ext cx="2268538" cy="2651125"/>
          </a:xfrm>
          <a:prstGeom prst="rect">
            <a:avLst/>
          </a:prstGeom>
          <a:noFill/>
          <a:ln w="9525">
            <a:noFill/>
            <a:miter lim="800000"/>
            <a:headEnd/>
            <a:tailEnd/>
          </a:ln>
          <a:effectLst/>
        </p:spPr>
        <p:txBody>
          <a:bodyPr/>
          <a:lstStyle/>
          <a:p>
            <a:pPr marL="263525" indent="-263525" algn="just" eaLnBrk="1" hangingPunct="1">
              <a:lnSpc>
                <a:spcPct val="95000"/>
              </a:lnSpc>
              <a:spcBef>
                <a:spcPct val="20000"/>
              </a:spcBef>
              <a:buClr>
                <a:srgbClr val="FF6600"/>
              </a:buClr>
              <a:buFont typeface="Wingdings" pitchFamily="2" charset="2"/>
              <a:buChar char="§"/>
              <a:defRPr/>
            </a:pPr>
            <a:r>
              <a:rPr kumimoji="1" lang="en-US" altLang="zh-CN" sz="2200" dirty="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AD</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曲线表明产品市场和货币市场同时处于均衡状态时产出水平</a:t>
            </a:r>
            <a:r>
              <a:rPr kumimoji="1" lang="en-US" altLang="zh-CN" sz="2200" dirty="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Y</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与价格水平</a:t>
            </a:r>
            <a:r>
              <a:rPr kumimoji="1" lang="en-US" altLang="zh-CN" sz="2200" dirty="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P</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呈反方向变动关系  </a:t>
            </a:r>
          </a:p>
        </p:txBody>
      </p:sp>
      <p:graphicFrame>
        <p:nvGraphicFramePr>
          <p:cNvPr id="443404" name="Object 12"/>
          <p:cNvGraphicFramePr>
            <a:graphicFrameLocks noChangeAspect="1"/>
          </p:cNvGraphicFramePr>
          <p:nvPr/>
        </p:nvGraphicFramePr>
        <p:xfrm>
          <a:off x="3348038" y="1628775"/>
          <a:ext cx="1609725" cy="719138"/>
        </p:xfrm>
        <a:graphic>
          <a:graphicData uri="http://schemas.openxmlformats.org/presentationml/2006/ole">
            <mc:AlternateContent xmlns:mc="http://schemas.openxmlformats.org/markup-compatibility/2006">
              <mc:Choice xmlns:v="urn:schemas-microsoft-com:vml" Requires="v">
                <p:oleObj spid="_x0000_s31755" name="Equation" r:id="rId3" imgW="781151" imgH="295310" progId="Equation.DSMT4">
                  <p:embed/>
                </p:oleObj>
              </mc:Choice>
              <mc:Fallback>
                <p:oleObj name="Equation" r:id="rId3" imgW="781151" imgH="29531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628775"/>
                        <a:ext cx="16097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页脚占位符 2"/>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1741627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1187"/>
                                        </p:tgtEl>
                                        <p:attrNameLst>
                                          <p:attrName>style.visibility</p:attrName>
                                        </p:attrNameLst>
                                      </p:cBhvr>
                                      <p:to>
                                        <p:strVal val="visible"/>
                                      </p:to>
                                    </p:set>
                                    <p:animEffect transition="in" filter="blinds(horizontal)">
                                      <p:cBhvr>
                                        <p:cTn id="7" dur="500"/>
                                        <p:tgtEl>
                                          <p:spTgt spid="4311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43404"/>
                                        </p:tgtEl>
                                        <p:attrNameLst>
                                          <p:attrName>style.visibility</p:attrName>
                                        </p:attrNameLst>
                                      </p:cBhvr>
                                      <p:to>
                                        <p:strVal val="visible"/>
                                      </p:to>
                                    </p:set>
                                    <p:animEffect transition="in" filter="blinds(horizontal)">
                                      <p:cBhvr>
                                        <p:cTn id="17" dur="500"/>
                                        <p:tgtEl>
                                          <p:spTgt spid="4434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3402">
                                            <p:txEl>
                                              <p:pRg st="0" end="0"/>
                                            </p:txEl>
                                          </p:spTgt>
                                        </p:tgtEl>
                                        <p:attrNameLst>
                                          <p:attrName>style.visibility</p:attrName>
                                        </p:attrNameLst>
                                      </p:cBhvr>
                                      <p:to>
                                        <p:strVal val="visible"/>
                                      </p:to>
                                    </p:set>
                                    <p:animEffect transition="in" filter="blinds(horizontal)">
                                      <p:cBhvr>
                                        <p:cTn id="22" dur="500"/>
                                        <p:tgtEl>
                                          <p:spTgt spid="4434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87" grpId="0" autoUpdateAnimBg="0"/>
      <p:bldP spid="443402" grpId="0" build="allAtOnce"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872C763-FF47-4B7A-BF9A-074AAB2BC710}" type="slidenum">
              <a:rPr lang="en-GB" altLang="zh-CN" sz="1200" b="0">
                <a:solidFill>
                  <a:schemeClr val="bg1"/>
                </a:solidFill>
              </a:rPr>
              <a:pPr/>
              <a:t>5</a:t>
            </a:fld>
            <a:endParaRPr lang="en-GB" altLang="zh-CN" sz="1200" b="0">
              <a:solidFill>
                <a:schemeClr val="bg1"/>
              </a:solidFill>
            </a:endParaRPr>
          </a:p>
        </p:txBody>
      </p:sp>
      <p:grpSp>
        <p:nvGrpSpPr>
          <p:cNvPr id="2" name="Group 87"/>
          <p:cNvGrpSpPr>
            <a:grpSpLocks/>
          </p:cNvGrpSpPr>
          <p:nvPr/>
        </p:nvGrpSpPr>
        <p:grpSpPr bwMode="auto">
          <a:xfrm>
            <a:off x="4141788" y="4778375"/>
            <a:ext cx="2414587" cy="1538288"/>
            <a:chOff x="2337" y="3141"/>
            <a:chExt cx="1521" cy="969"/>
          </a:xfrm>
        </p:grpSpPr>
        <p:sp>
          <p:nvSpPr>
            <p:cNvPr id="485458" name="Text Box 82"/>
            <p:cNvSpPr txBox="1">
              <a:spLocks noChangeArrowheads="1"/>
            </p:cNvSpPr>
            <p:nvPr/>
          </p:nvSpPr>
          <p:spPr bwMode="auto">
            <a:xfrm>
              <a:off x="2337" y="3216"/>
              <a:ext cx="207"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P</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85459" name="Text Box 83"/>
            <p:cNvSpPr txBox="1">
              <a:spLocks noChangeArrowheads="1"/>
            </p:cNvSpPr>
            <p:nvPr/>
          </p:nvSpPr>
          <p:spPr bwMode="auto">
            <a:xfrm>
              <a:off x="3651" y="3890"/>
              <a:ext cx="207"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Y</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85460" name="Text Box 84"/>
            <p:cNvSpPr txBox="1">
              <a:spLocks noChangeArrowheads="1"/>
            </p:cNvSpPr>
            <p:nvPr/>
          </p:nvSpPr>
          <p:spPr bwMode="auto">
            <a:xfrm>
              <a:off x="3644" y="3141"/>
              <a:ext cx="208"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D</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19502" name="Line 85"/>
            <p:cNvSpPr>
              <a:spLocks noChangeShapeType="1"/>
            </p:cNvSpPr>
            <p:nvPr/>
          </p:nvSpPr>
          <p:spPr bwMode="auto">
            <a:xfrm flipH="1">
              <a:off x="2519" y="3327"/>
              <a:ext cx="1163"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503" name="Line 86"/>
            <p:cNvSpPr>
              <a:spLocks noChangeShapeType="1"/>
            </p:cNvSpPr>
            <p:nvPr/>
          </p:nvSpPr>
          <p:spPr bwMode="auto">
            <a:xfrm>
              <a:off x="3683" y="3320"/>
              <a:ext cx="0" cy="562"/>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3" name="Group 81"/>
          <p:cNvGrpSpPr>
            <a:grpSpLocks/>
          </p:cNvGrpSpPr>
          <p:nvPr/>
        </p:nvGrpSpPr>
        <p:grpSpPr bwMode="auto">
          <a:xfrm>
            <a:off x="4141788" y="1309688"/>
            <a:ext cx="3959225" cy="2227262"/>
            <a:chOff x="2337" y="956"/>
            <a:chExt cx="2494" cy="1403"/>
          </a:xfrm>
        </p:grpSpPr>
        <p:sp>
          <p:nvSpPr>
            <p:cNvPr id="485442" name="Text Box 66"/>
            <p:cNvSpPr txBox="1">
              <a:spLocks noChangeArrowheads="1"/>
            </p:cNvSpPr>
            <p:nvPr/>
          </p:nvSpPr>
          <p:spPr bwMode="auto">
            <a:xfrm>
              <a:off x="3651" y="2139"/>
              <a:ext cx="207"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Y</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85443" name="Text Box 67"/>
            <p:cNvSpPr txBox="1">
              <a:spLocks noChangeArrowheads="1"/>
            </p:cNvSpPr>
            <p:nvPr/>
          </p:nvSpPr>
          <p:spPr bwMode="auto">
            <a:xfrm>
              <a:off x="3608" y="1363"/>
              <a:ext cx="208"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E</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85444" name="Text Box 68"/>
            <p:cNvSpPr txBox="1">
              <a:spLocks noChangeArrowheads="1"/>
            </p:cNvSpPr>
            <p:nvPr/>
          </p:nvSpPr>
          <p:spPr bwMode="auto">
            <a:xfrm>
              <a:off x="4356" y="956"/>
              <a:ext cx="475"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LM(P</a:t>
              </a:r>
              <a:r>
                <a:rPr lang="en-US" altLang="zh-CN" sz="1600" baseline="-25000" dirty="0">
                  <a:solidFill>
                    <a:srgbClr val="336699"/>
                  </a:solidFill>
                  <a:effectLst>
                    <a:outerShdw blurRad="38100" dist="38100" dir="2700000" algn="tl">
                      <a:srgbClr val="C0C0C0"/>
                    </a:outerShdw>
                  </a:effectLst>
                  <a:latin typeface="Times New Roman" pitchFamily="18" charset="0"/>
                </a:rPr>
                <a:t>1</a:t>
              </a:r>
              <a:r>
                <a:rPr lang="en-US" altLang="zh-CN" sz="1600" dirty="0">
                  <a:solidFill>
                    <a:srgbClr val="336699"/>
                  </a:solidFill>
                  <a:effectLst>
                    <a:outerShdw blurRad="38100" dist="38100" dir="2700000" algn="tl">
                      <a:srgbClr val="C0C0C0"/>
                    </a:outerShdw>
                  </a:effectLst>
                  <a:latin typeface="Times New Roman" pitchFamily="18" charset="0"/>
                </a:rPr>
                <a:t>)</a:t>
              </a:r>
            </a:p>
          </p:txBody>
        </p:sp>
        <p:sp>
          <p:nvSpPr>
            <p:cNvPr id="19495" name="Line 69"/>
            <p:cNvSpPr>
              <a:spLocks noChangeShapeType="1"/>
            </p:cNvSpPr>
            <p:nvPr/>
          </p:nvSpPr>
          <p:spPr bwMode="auto">
            <a:xfrm>
              <a:off x="3683" y="1569"/>
              <a:ext cx="0" cy="562"/>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496" name="Line 70"/>
            <p:cNvSpPr>
              <a:spLocks noChangeShapeType="1"/>
            </p:cNvSpPr>
            <p:nvPr/>
          </p:nvSpPr>
          <p:spPr bwMode="auto">
            <a:xfrm flipH="1">
              <a:off x="2519" y="1576"/>
              <a:ext cx="1163"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497" name="Line 71"/>
            <p:cNvSpPr>
              <a:spLocks noChangeShapeType="1"/>
            </p:cNvSpPr>
            <p:nvPr/>
          </p:nvSpPr>
          <p:spPr bwMode="auto">
            <a:xfrm flipV="1">
              <a:off x="3309" y="1058"/>
              <a:ext cx="972" cy="85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448" name="Text Box 72"/>
            <p:cNvSpPr txBox="1">
              <a:spLocks noChangeArrowheads="1"/>
            </p:cNvSpPr>
            <p:nvPr/>
          </p:nvSpPr>
          <p:spPr bwMode="auto">
            <a:xfrm>
              <a:off x="2337" y="1465"/>
              <a:ext cx="207"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r</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grpSp>
      <p:sp>
        <p:nvSpPr>
          <p:cNvPr id="485388" name="Rectangle 12"/>
          <p:cNvSpPr>
            <a:spLocks noChangeArrowheads="1"/>
          </p:cNvSpPr>
          <p:nvPr/>
        </p:nvSpPr>
        <p:spPr bwMode="auto">
          <a:xfrm>
            <a:off x="539750" y="827088"/>
            <a:ext cx="3455988" cy="40005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AD</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曲线的图示推导</a:t>
            </a:r>
          </a:p>
        </p:txBody>
      </p:sp>
      <p:grpSp>
        <p:nvGrpSpPr>
          <p:cNvPr id="4" name="Group 63"/>
          <p:cNvGrpSpPr>
            <a:grpSpLocks/>
          </p:cNvGrpSpPr>
          <p:nvPr/>
        </p:nvGrpSpPr>
        <p:grpSpPr bwMode="auto">
          <a:xfrm>
            <a:off x="4141788" y="692150"/>
            <a:ext cx="4246562" cy="2828925"/>
            <a:chOff x="2337" y="567"/>
            <a:chExt cx="2675" cy="1782"/>
          </a:xfrm>
        </p:grpSpPr>
        <p:sp>
          <p:nvSpPr>
            <p:cNvPr id="485391" name="Text Box 15"/>
            <p:cNvSpPr txBox="1">
              <a:spLocks noChangeArrowheads="1"/>
            </p:cNvSpPr>
            <p:nvPr/>
          </p:nvSpPr>
          <p:spPr bwMode="auto">
            <a:xfrm>
              <a:off x="2337" y="1160"/>
              <a:ext cx="207"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r</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85392" name="Text Box 16"/>
            <p:cNvSpPr txBox="1">
              <a:spLocks noChangeArrowheads="1"/>
            </p:cNvSpPr>
            <p:nvPr/>
          </p:nvSpPr>
          <p:spPr bwMode="auto">
            <a:xfrm>
              <a:off x="2369" y="567"/>
              <a:ext cx="165" cy="220"/>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r</a:t>
              </a:r>
            </a:p>
          </p:txBody>
        </p:sp>
        <p:sp>
          <p:nvSpPr>
            <p:cNvPr id="485393" name="Text Box 17"/>
            <p:cNvSpPr txBox="1">
              <a:spLocks noChangeArrowheads="1"/>
            </p:cNvSpPr>
            <p:nvPr/>
          </p:nvSpPr>
          <p:spPr bwMode="auto">
            <a:xfrm>
              <a:off x="3309" y="2129"/>
              <a:ext cx="208"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Y</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85395" name="Text Box 19"/>
            <p:cNvSpPr txBox="1">
              <a:spLocks noChangeArrowheads="1"/>
            </p:cNvSpPr>
            <p:nvPr/>
          </p:nvSpPr>
          <p:spPr bwMode="auto">
            <a:xfrm>
              <a:off x="2337" y="1998"/>
              <a:ext cx="207" cy="220"/>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O</a:t>
              </a:r>
            </a:p>
          </p:txBody>
        </p:sp>
        <p:sp>
          <p:nvSpPr>
            <p:cNvPr id="485398" name="Text Box 22"/>
            <p:cNvSpPr txBox="1">
              <a:spLocks noChangeArrowheads="1"/>
            </p:cNvSpPr>
            <p:nvPr/>
          </p:nvSpPr>
          <p:spPr bwMode="auto">
            <a:xfrm>
              <a:off x="3288" y="1072"/>
              <a:ext cx="207"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E</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85399" name="Text Box 23"/>
            <p:cNvSpPr txBox="1">
              <a:spLocks noChangeArrowheads="1"/>
            </p:cNvSpPr>
            <p:nvPr/>
          </p:nvSpPr>
          <p:spPr bwMode="auto">
            <a:xfrm>
              <a:off x="4057" y="1668"/>
              <a:ext cx="230"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IS</a:t>
              </a:r>
            </a:p>
          </p:txBody>
        </p:sp>
        <p:sp>
          <p:nvSpPr>
            <p:cNvPr id="485400" name="Text Box 24"/>
            <p:cNvSpPr txBox="1">
              <a:spLocks noChangeArrowheads="1"/>
            </p:cNvSpPr>
            <p:nvPr/>
          </p:nvSpPr>
          <p:spPr bwMode="auto">
            <a:xfrm>
              <a:off x="3907" y="651"/>
              <a:ext cx="561"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LM(P</a:t>
              </a:r>
              <a:r>
                <a:rPr lang="en-US" altLang="zh-CN" sz="1600" baseline="-25000" dirty="0">
                  <a:solidFill>
                    <a:srgbClr val="336699"/>
                  </a:solidFill>
                  <a:effectLst>
                    <a:outerShdw blurRad="38100" dist="38100" dir="2700000" algn="tl">
                      <a:srgbClr val="C0C0C0"/>
                    </a:outerShdw>
                  </a:effectLst>
                  <a:latin typeface="Times New Roman" pitchFamily="18" charset="0"/>
                </a:rPr>
                <a:t>2</a:t>
              </a:r>
              <a:r>
                <a:rPr lang="en-US" altLang="zh-CN" sz="1600" dirty="0">
                  <a:solidFill>
                    <a:srgbClr val="336699"/>
                  </a:solidFill>
                  <a:effectLst>
                    <a:outerShdw blurRad="38100" dist="38100" dir="2700000" algn="tl">
                      <a:srgbClr val="C0C0C0"/>
                    </a:outerShdw>
                  </a:effectLst>
                  <a:latin typeface="Times New Roman" pitchFamily="18" charset="0"/>
                </a:rPr>
                <a:t>)</a:t>
              </a:r>
            </a:p>
          </p:txBody>
        </p:sp>
        <p:sp>
          <p:nvSpPr>
            <p:cNvPr id="19485" name="Line 26"/>
            <p:cNvSpPr>
              <a:spLocks noChangeShapeType="1"/>
            </p:cNvSpPr>
            <p:nvPr/>
          </p:nvSpPr>
          <p:spPr bwMode="auto">
            <a:xfrm>
              <a:off x="2508" y="2120"/>
              <a:ext cx="2222"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486" name="Line 27"/>
            <p:cNvSpPr>
              <a:spLocks noChangeShapeType="1"/>
            </p:cNvSpPr>
            <p:nvPr/>
          </p:nvSpPr>
          <p:spPr bwMode="auto">
            <a:xfrm flipV="1">
              <a:off x="2508" y="637"/>
              <a:ext cx="0" cy="1479"/>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487" name="Line 28"/>
            <p:cNvSpPr>
              <a:spLocks noChangeShapeType="1"/>
            </p:cNvSpPr>
            <p:nvPr/>
          </p:nvSpPr>
          <p:spPr bwMode="auto">
            <a:xfrm>
              <a:off x="2860" y="913"/>
              <a:ext cx="1197" cy="96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488" name="Line 31"/>
            <p:cNvSpPr>
              <a:spLocks noChangeShapeType="1"/>
            </p:cNvSpPr>
            <p:nvPr/>
          </p:nvSpPr>
          <p:spPr bwMode="auto">
            <a:xfrm flipH="1">
              <a:off x="2508" y="1305"/>
              <a:ext cx="815"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489" name="Line 32"/>
            <p:cNvSpPr>
              <a:spLocks noChangeShapeType="1"/>
            </p:cNvSpPr>
            <p:nvPr/>
          </p:nvSpPr>
          <p:spPr bwMode="auto">
            <a:xfrm>
              <a:off x="3341" y="1316"/>
              <a:ext cx="0" cy="799"/>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490" name="Line 33"/>
            <p:cNvSpPr>
              <a:spLocks noChangeShapeType="1"/>
            </p:cNvSpPr>
            <p:nvPr/>
          </p:nvSpPr>
          <p:spPr bwMode="auto">
            <a:xfrm flipV="1">
              <a:off x="2860" y="855"/>
              <a:ext cx="973" cy="89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411" name="Text Box 35"/>
            <p:cNvSpPr txBox="1">
              <a:spLocks noChangeArrowheads="1"/>
            </p:cNvSpPr>
            <p:nvPr/>
          </p:nvSpPr>
          <p:spPr bwMode="auto">
            <a:xfrm>
              <a:off x="4805" y="2032"/>
              <a:ext cx="207" cy="220"/>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p>
          </p:txBody>
        </p:sp>
      </p:grpSp>
      <p:grpSp>
        <p:nvGrpSpPr>
          <p:cNvPr id="5" name="Group 65"/>
          <p:cNvGrpSpPr>
            <a:grpSpLocks/>
          </p:cNvGrpSpPr>
          <p:nvPr/>
        </p:nvGrpSpPr>
        <p:grpSpPr bwMode="auto">
          <a:xfrm>
            <a:off x="4141788" y="3471863"/>
            <a:ext cx="4246562" cy="2828925"/>
            <a:chOff x="2337" y="2318"/>
            <a:chExt cx="2675" cy="1782"/>
          </a:xfrm>
        </p:grpSpPr>
        <p:sp>
          <p:nvSpPr>
            <p:cNvPr id="485412" name="Text Box 36"/>
            <p:cNvSpPr txBox="1">
              <a:spLocks noChangeArrowheads="1"/>
            </p:cNvSpPr>
            <p:nvPr/>
          </p:nvSpPr>
          <p:spPr bwMode="auto">
            <a:xfrm>
              <a:off x="2337" y="2911"/>
              <a:ext cx="207"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P</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85413" name="Text Box 37"/>
            <p:cNvSpPr txBox="1">
              <a:spLocks noChangeArrowheads="1"/>
            </p:cNvSpPr>
            <p:nvPr/>
          </p:nvSpPr>
          <p:spPr bwMode="auto">
            <a:xfrm>
              <a:off x="2369" y="2318"/>
              <a:ext cx="165" cy="220"/>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P</a:t>
              </a:r>
            </a:p>
          </p:txBody>
        </p:sp>
        <p:sp>
          <p:nvSpPr>
            <p:cNvPr id="485414" name="Text Box 38"/>
            <p:cNvSpPr txBox="1">
              <a:spLocks noChangeArrowheads="1"/>
            </p:cNvSpPr>
            <p:nvPr/>
          </p:nvSpPr>
          <p:spPr bwMode="auto">
            <a:xfrm>
              <a:off x="3309" y="3880"/>
              <a:ext cx="208"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Y</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85416" name="Text Box 40"/>
            <p:cNvSpPr txBox="1">
              <a:spLocks noChangeArrowheads="1"/>
            </p:cNvSpPr>
            <p:nvPr/>
          </p:nvSpPr>
          <p:spPr bwMode="auto">
            <a:xfrm>
              <a:off x="2337" y="3749"/>
              <a:ext cx="207" cy="220"/>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O</a:t>
              </a:r>
            </a:p>
          </p:txBody>
        </p:sp>
        <p:sp>
          <p:nvSpPr>
            <p:cNvPr id="485419" name="Text Box 43"/>
            <p:cNvSpPr txBox="1">
              <a:spLocks noChangeArrowheads="1"/>
            </p:cNvSpPr>
            <p:nvPr/>
          </p:nvSpPr>
          <p:spPr bwMode="auto">
            <a:xfrm>
              <a:off x="3324" y="2886"/>
              <a:ext cx="207"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D</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19473" name="Line 45"/>
            <p:cNvSpPr>
              <a:spLocks noChangeShapeType="1"/>
            </p:cNvSpPr>
            <p:nvPr/>
          </p:nvSpPr>
          <p:spPr bwMode="auto">
            <a:xfrm>
              <a:off x="2508" y="3871"/>
              <a:ext cx="2222"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474" name="Line 46"/>
            <p:cNvSpPr>
              <a:spLocks noChangeShapeType="1"/>
            </p:cNvSpPr>
            <p:nvPr/>
          </p:nvSpPr>
          <p:spPr bwMode="auto">
            <a:xfrm flipV="1">
              <a:off x="2508" y="2388"/>
              <a:ext cx="0" cy="1479"/>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475" name="Line 50"/>
            <p:cNvSpPr>
              <a:spLocks noChangeShapeType="1"/>
            </p:cNvSpPr>
            <p:nvPr/>
          </p:nvSpPr>
          <p:spPr bwMode="auto">
            <a:xfrm flipH="1">
              <a:off x="2508" y="3056"/>
              <a:ext cx="815"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476" name="Line 51"/>
            <p:cNvSpPr>
              <a:spLocks noChangeShapeType="1"/>
            </p:cNvSpPr>
            <p:nvPr/>
          </p:nvSpPr>
          <p:spPr bwMode="auto">
            <a:xfrm>
              <a:off x="3341" y="3067"/>
              <a:ext cx="0" cy="799"/>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5428" name="Text Box 52"/>
            <p:cNvSpPr txBox="1">
              <a:spLocks noChangeArrowheads="1"/>
            </p:cNvSpPr>
            <p:nvPr/>
          </p:nvSpPr>
          <p:spPr bwMode="auto">
            <a:xfrm>
              <a:off x="4805" y="3783"/>
              <a:ext cx="207" cy="220"/>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p>
          </p:txBody>
        </p:sp>
      </p:grpSp>
      <p:grpSp>
        <p:nvGrpSpPr>
          <p:cNvPr id="6" name="Group 90"/>
          <p:cNvGrpSpPr>
            <a:grpSpLocks/>
          </p:cNvGrpSpPr>
          <p:nvPr/>
        </p:nvGrpSpPr>
        <p:grpSpPr bwMode="auto">
          <a:xfrm>
            <a:off x="4972050" y="4021138"/>
            <a:ext cx="2265363" cy="1547812"/>
            <a:chOff x="2860" y="2664"/>
            <a:chExt cx="1427" cy="975"/>
          </a:xfrm>
        </p:grpSpPr>
        <p:sp>
          <p:nvSpPr>
            <p:cNvPr id="485464" name="Text Box 88"/>
            <p:cNvSpPr txBox="1">
              <a:spLocks noChangeArrowheads="1"/>
            </p:cNvSpPr>
            <p:nvPr/>
          </p:nvSpPr>
          <p:spPr bwMode="auto">
            <a:xfrm>
              <a:off x="4057" y="3419"/>
              <a:ext cx="230"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AD</a:t>
              </a:r>
            </a:p>
          </p:txBody>
        </p:sp>
        <p:sp>
          <p:nvSpPr>
            <p:cNvPr id="19467" name="Line 89"/>
            <p:cNvSpPr>
              <a:spLocks noChangeShapeType="1"/>
            </p:cNvSpPr>
            <p:nvPr/>
          </p:nvSpPr>
          <p:spPr bwMode="auto">
            <a:xfrm>
              <a:off x="2860" y="2664"/>
              <a:ext cx="1197" cy="96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48" name="Rectangle 62"/>
          <p:cNvSpPr>
            <a:spLocks noChangeArrowheads="1"/>
          </p:cNvSpPr>
          <p:nvPr/>
        </p:nvSpPr>
        <p:spPr bwMode="auto">
          <a:xfrm>
            <a:off x="714375" y="1473200"/>
            <a:ext cx="2879725" cy="4484688"/>
          </a:xfrm>
          <a:prstGeom prst="rect">
            <a:avLst/>
          </a:prstGeom>
          <a:noFill/>
          <a:ln w="9525">
            <a:noFill/>
            <a:miter lim="800000"/>
            <a:headEnd/>
            <a:tailEnd/>
          </a:ln>
          <a:effectLst/>
        </p:spPr>
        <p:txBody>
          <a:bodyPr/>
          <a:lstStyle/>
          <a:p>
            <a:pPr marL="263525" indent="-263525" algn="just" eaLnBrk="1" hangingPunct="1">
              <a:lnSpc>
                <a:spcPct val="95000"/>
              </a:lnSpc>
              <a:spcBef>
                <a:spcPct val="2000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在</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IS-LM</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模型中，</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P</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假定不变。由于</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m</a:t>
            </a:r>
            <a:r>
              <a:rPr kumimoji="1" lang="zh-CN" altLang="en-US" sz="20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M/P</a:t>
            </a:r>
            <a:r>
              <a:rPr kumimoji="1" lang="zh-CN" altLang="en-US" sz="2000" dirty="0">
                <a:solidFill>
                  <a:schemeClr val="tx1"/>
                </a:solidFill>
                <a:effectLst>
                  <a:outerShdw blurRad="38100" dist="38100" dir="2700000" algn="tl">
                    <a:srgbClr val="C0C0C0"/>
                  </a:outerShdw>
                </a:effectLst>
                <a:latin typeface="楷体_GB2312" pitchFamily="49" charset="-122"/>
                <a:ea typeface="楷体_GB2312" pitchFamily="49" charset="-122"/>
              </a:rPr>
              <a:t>，</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在</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M</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和</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P</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不变的情况下，</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m</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也不变</a:t>
            </a:r>
            <a:r>
              <a:rPr kumimoji="1" lang="zh-CN" altLang="en-US" sz="2000" dirty="0">
                <a:solidFill>
                  <a:schemeClr val="tx1"/>
                </a:solidFill>
                <a:effectLst>
                  <a:outerShdw blurRad="38100" dist="38100" dir="2700000" algn="tl">
                    <a:srgbClr val="C0C0C0"/>
                  </a:outerShdw>
                </a:effectLst>
                <a:latin typeface="楷体_GB2312" pitchFamily="49" charset="-122"/>
                <a:ea typeface="楷体_GB2312" pitchFamily="49" charset="-122"/>
              </a:rPr>
              <a:t>。</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如果令</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P</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发生变化，那么在</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M</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不变的情况下，</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m</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与</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P</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呈反方向变化。而</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m</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的变化会引起</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LM</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曲线移动，从而使均衡的产出水平发生变动。因此，可以根据不同价格水平下的</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LM</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曲线来确定不同的均衡产出水平</a:t>
            </a:r>
            <a:r>
              <a:rPr kumimoji="1" lang="zh-CN" altLang="en-US" sz="2000" dirty="0">
                <a:solidFill>
                  <a:schemeClr val="tx1"/>
                </a:solidFill>
                <a:effectLst>
                  <a:outerShdw blurRad="38100" dist="38100" dir="2700000" algn="tl">
                    <a:srgbClr val="C0C0C0"/>
                  </a:outerShdw>
                </a:effectLst>
                <a:latin typeface="Times New Roman" pitchFamily="18" charset="0"/>
                <a:ea typeface="楷体_GB2312" pitchFamily="49" charset="-122"/>
              </a:rPr>
              <a:t>。</a:t>
            </a:r>
          </a:p>
        </p:txBody>
      </p:sp>
      <p:sp>
        <p:nvSpPr>
          <p:cNvPr id="7" name="页脚占位符 6"/>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3485623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blinds(horizontal)">
                                      <p:cBhvr>
                                        <p:cTn id="7" dur="500"/>
                                        <p:tgtEl>
                                          <p:spTgt spid="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uild="allAtOnce"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2A24658-7932-4A84-A916-8E9FDECB9E44}" type="slidenum">
              <a:rPr lang="en-GB" altLang="zh-CN" sz="1200" b="0">
                <a:solidFill>
                  <a:schemeClr val="bg1"/>
                </a:solidFill>
              </a:rPr>
              <a:pPr/>
              <a:t>6</a:t>
            </a:fld>
            <a:endParaRPr lang="en-GB" altLang="zh-CN" sz="1200" b="0">
              <a:solidFill>
                <a:schemeClr val="bg1"/>
              </a:solidFill>
            </a:endParaRPr>
          </a:p>
        </p:txBody>
      </p:sp>
      <p:sp>
        <p:nvSpPr>
          <p:cNvPr id="2048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83331" name="Rectangle 3"/>
          <p:cNvSpPr>
            <a:spLocks noChangeArrowheads="1"/>
          </p:cNvSpPr>
          <p:nvPr/>
        </p:nvSpPr>
        <p:spPr bwMode="auto">
          <a:xfrm>
            <a:off x="987425" y="2189163"/>
            <a:ext cx="73294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lnSpc>
                <a:spcPct val="155000"/>
              </a:lnSpc>
              <a:buClr>
                <a:srgbClr val="FF6600"/>
              </a:buClr>
              <a:buFont typeface="Wingdings" panose="05000000000000000000" pitchFamily="2" charset="2"/>
              <a:buNone/>
            </a:pPr>
            <a:r>
              <a:rPr kumimoji="1" lang="zh-CN" altLang="en-US" sz="2400" dirty="0">
                <a:solidFill>
                  <a:srgbClr val="800000"/>
                </a:solidFill>
                <a:latin typeface="楷体_GB2312" panose="02010609030101010101" pitchFamily="49" charset="-122"/>
                <a:ea typeface="楷体_GB2312" panose="02010609030101010101" pitchFamily="49" charset="-122"/>
              </a:rPr>
              <a:t>例</a:t>
            </a:r>
            <a:r>
              <a:rPr kumimoji="1" lang="en-US" altLang="zh-CN" sz="2400" dirty="0">
                <a:solidFill>
                  <a:srgbClr val="800000"/>
                </a:solidFill>
                <a:latin typeface="Times New Roman" panose="02020603050405020304" pitchFamily="18" charset="0"/>
                <a:ea typeface="楷体_GB2312" panose="02010609030101010101" pitchFamily="49" charset="-122"/>
              </a:rPr>
              <a:t>5.1</a:t>
            </a:r>
            <a:r>
              <a:rPr kumimoji="1" lang="en-US" altLang="zh-CN" sz="2400" dirty="0">
                <a:solidFill>
                  <a:schemeClr val="tx1"/>
                </a:solidFill>
                <a:latin typeface="楷体_GB2312" panose="02010609030101010101" pitchFamily="49" charset="-122"/>
                <a:ea typeface="楷体_GB2312" panose="02010609030101010101" pitchFamily="49" charset="-122"/>
              </a:rPr>
              <a:t> </a:t>
            </a:r>
            <a:r>
              <a:rPr kumimoji="1" lang="zh-CN" altLang="en-US" sz="2400" dirty="0">
                <a:solidFill>
                  <a:schemeClr val="tx1"/>
                </a:solidFill>
                <a:latin typeface="楷体" panose="02010609060101010101" pitchFamily="49" charset="-122"/>
                <a:ea typeface="楷体" panose="02010609060101010101" pitchFamily="49" charset="-122"/>
              </a:rPr>
              <a:t>已知</a:t>
            </a:r>
            <a:r>
              <a:rPr kumimoji="1" lang="en-US" altLang="zh-CN" sz="2400" dirty="0">
                <a:solidFill>
                  <a:schemeClr val="tx1"/>
                </a:solidFill>
                <a:latin typeface="Times New Roman" panose="02020603050405020304" pitchFamily="18" charset="0"/>
                <a:ea typeface="楷体_GB2312" panose="02010609030101010101" pitchFamily="49" charset="-122"/>
              </a:rPr>
              <a:t>IS</a:t>
            </a:r>
            <a:r>
              <a:rPr kumimoji="1" lang="zh-CN" altLang="en-US" sz="2400" dirty="0">
                <a:solidFill>
                  <a:schemeClr val="tx1"/>
                </a:solidFill>
                <a:latin typeface="楷体" panose="02010609060101010101" pitchFamily="49" charset="-122"/>
                <a:ea typeface="楷体" panose="02010609060101010101" pitchFamily="49" charset="-122"/>
              </a:rPr>
              <a:t>曲线的方程为</a:t>
            </a:r>
            <a:r>
              <a:rPr kumimoji="1" lang="en-US" altLang="zh-CN" sz="2400" dirty="0">
                <a:solidFill>
                  <a:schemeClr val="tx1"/>
                </a:solidFill>
                <a:latin typeface="Times New Roman" panose="02020603050405020304" pitchFamily="18" charset="0"/>
                <a:ea typeface="楷体_GB2312" panose="02010609030101010101" pitchFamily="49" charset="-122"/>
              </a:rPr>
              <a:t>r</a:t>
            </a:r>
            <a:r>
              <a:rPr kumimoji="1" lang="zh-CN" altLang="en-US" sz="2400" dirty="0">
                <a:solidFill>
                  <a:schemeClr val="tx1"/>
                </a:solidFill>
                <a:latin typeface="楷体_GB2312" panose="02010609030101010101" pitchFamily="49" charset="-122"/>
                <a:ea typeface="楷体_GB2312" panose="02010609030101010101" pitchFamily="49" charset="-122"/>
              </a:rPr>
              <a:t>＝</a:t>
            </a:r>
            <a:r>
              <a:rPr kumimoji="1" lang="en-US" altLang="zh-CN" sz="2400" dirty="0">
                <a:solidFill>
                  <a:schemeClr val="tx1"/>
                </a:solidFill>
                <a:latin typeface="Times New Roman" panose="02020603050405020304" pitchFamily="18" charset="0"/>
                <a:ea typeface="楷体_GB2312" panose="02010609030101010101" pitchFamily="49" charset="-122"/>
              </a:rPr>
              <a:t>80-0.4Y</a:t>
            </a:r>
            <a:r>
              <a:rPr kumimoji="1" lang="zh-CN" altLang="en-US" sz="2400" dirty="0">
                <a:solidFill>
                  <a:schemeClr val="tx1"/>
                </a:solidFill>
                <a:latin typeface="楷体_GB2312" panose="02010609030101010101" pitchFamily="49" charset="-122"/>
                <a:ea typeface="楷体_GB2312" panose="02010609030101010101" pitchFamily="49" charset="-122"/>
              </a:rPr>
              <a:t>，</a:t>
            </a:r>
            <a:r>
              <a:rPr kumimoji="1" lang="en-US" altLang="zh-CN" sz="2400" dirty="0">
                <a:solidFill>
                  <a:schemeClr val="tx1"/>
                </a:solidFill>
                <a:latin typeface="Times New Roman" panose="02020603050405020304" pitchFamily="18" charset="0"/>
                <a:ea typeface="楷体_GB2312" panose="02010609030101010101" pitchFamily="49" charset="-122"/>
              </a:rPr>
              <a:t>LM</a:t>
            </a:r>
            <a:r>
              <a:rPr kumimoji="1" lang="zh-CN" altLang="en-US" sz="2400" dirty="0">
                <a:solidFill>
                  <a:schemeClr val="tx1"/>
                </a:solidFill>
                <a:latin typeface="楷体" panose="02010609060101010101" pitchFamily="49" charset="-122"/>
                <a:ea typeface="楷体" panose="02010609060101010101" pitchFamily="49" charset="-122"/>
              </a:rPr>
              <a:t>曲线的方程为</a:t>
            </a:r>
            <a:r>
              <a:rPr kumimoji="1" lang="zh-CN" altLang="en-US" sz="2400" dirty="0">
                <a:solidFill>
                  <a:schemeClr val="tx1"/>
                </a:solidFill>
                <a:latin typeface="楷体_GB2312" panose="02010609030101010101" pitchFamily="49" charset="-122"/>
                <a:ea typeface="楷体_GB2312" panose="02010609030101010101" pitchFamily="49" charset="-122"/>
              </a:rPr>
              <a:t>              ，</a:t>
            </a:r>
            <a:r>
              <a:rPr kumimoji="1" lang="zh-CN" altLang="en-US" sz="2400" dirty="0">
                <a:solidFill>
                  <a:schemeClr val="tx1"/>
                </a:solidFill>
                <a:latin typeface="楷体" panose="02010609060101010101" pitchFamily="49" charset="-122"/>
                <a:ea typeface="楷体" panose="02010609060101010101" pitchFamily="49" charset="-122"/>
              </a:rPr>
              <a:t>名义货币供给量</a:t>
            </a:r>
            <a:r>
              <a:rPr kumimoji="1" lang="en-US" altLang="zh-CN" sz="2400" dirty="0">
                <a:solidFill>
                  <a:schemeClr val="tx1"/>
                </a:solidFill>
                <a:latin typeface="Times New Roman" panose="02020603050405020304" pitchFamily="18" charset="0"/>
                <a:ea typeface="楷体_GB2312" panose="02010609030101010101" pitchFamily="49" charset="-122"/>
              </a:rPr>
              <a:t>M</a:t>
            </a:r>
            <a:r>
              <a:rPr kumimoji="1" lang="zh-CN" altLang="en-US" sz="2400" dirty="0">
                <a:solidFill>
                  <a:schemeClr val="tx1"/>
                </a:solidFill>
                <a:latin typeface="Times New Roman" panose="02020603050405020304" pitchFamily="18" charset="0"/>
                <a:ea typeface="楷体_GB2312" panose="02010609030101010101" pitchFamily="49" charset="-122"/>
              </a:rPr>
              <a:t>＝</a:t>
            </a:r>
            <a:r>
              <a:rPr kumimoji="1" lang="en-US" altLang="zh-CN" sz="2400" dirty="0">
                <a:solidFill>
                  <a:schemeClr val="tx1"/>
                </a:solidFill>
                <a:latin typeface="Times New Roman" panose="02020603050405020304" pitchFamily="18" charset="0"/>
                <a:ea typeface="楷体_GB2312" panose="02010609030101010101" pitchFamily="49" charset="-122"/>
              </a:rPr>
              <a:t>5000</a:t>
            </a:r>
            <a:r>
              <a:rPr kumimoji="1" lang="zh-CN" altLang="en-US" sz="2400" dirty="0">
                <a:solidFill>
                  <a:schemeClr val="tx1"/>
                </a:solidFill>
                <a:latin typeface="楷体_GB2312" panose="02010609030101010101" pitchFamily="49" charset="-122"/>
                <a:ea typeface="楷体_GB2312" panose="02010609030101010101" pitchFamily="49" charset="-122"/>
              </a:rPr>
              <a:t>。</a:t>
            </a:r>
            <a:r>
              <a:rPr kumimoji="1" lang="zh-CN" altLang="en-US" sz="2400" dirty="0">
                <a:solidFill>
                  <a:schemeClr val="tx1"/>
                </a:solidFill>
                <a:latin typeface="楷体" panose="02010609060101010101" pitchFamily="49" charset="-122"/>
                <a:ea typeface="楷体" panose="02010609060101010101" pitchFamily="49" charset="-122"/>
              </a:rPr>
              <a:t>求</a:t>
            </a:r>
            <a:r>
              <a:rPr kumimoji="1" lang="en-US" altLang="zh-CN" sz="2400" dirty="0">
                <a:solidFill>
                  <a:schemeClr val="tx1"/>
                </a:solidFill>
                <a:latin typeface="Times New Roman" panose="02020603050405020304" pitchFamily="18" charset="0"/>
                <a:ea typeface="楷体_GB2312" panose="02010609030101010101" pitchFamily="49" charset="-122"/>
              </a:rPr>
              <a:t>AD</a:t>
            </a:r>
            <a:r>
              <a:rPr kumimoji="1" lang="zh-CN" altLang="en-US" sz="2400" dirty="0">
                <a:solidFill>
                  <a:schemeClr val="tx1"/>
                </a:solidFill>
                <a:latin typeface="楷体" panose="02010609060101010101" pitchFamily="49" charset="-122"/>
                <a:ea typeface="楷体" panose="02010609060101010101" pitchFamily="49" charset="-122"/>
              </a:rPr>
              <a:t>曲线的方程。</a:t>
            </a:r>
            <a:r>
              <a:rPr kumimoji="1" lang="zh-CN" altLang="en-US" dirty="0">
                <a:ea typeface="楷体_GB2312" panose="02010609030101010101" pitchFamily="49" charset="-122"/>
              </a:rPr>
              <a:t> </a:t>
            </a:r>
          </a:p>
        </p:txBody>
      </p:sp>
      <p:sp>
        <p:nvSpPr>
          <p:cNvPr id="483332" name="Rectangle 4"/>
          <p:cNvSpPr>
            <a:spLocks noChangeArrowheads="1"/>
          </p:cNvSpPr>
          <p:nvPr/>
        </p:nvSpPr>
        <p:spPr bwMode="auto">
          <a:xfrm>
            <a:off x="1187450" y="4183063"/>
            <a:ext cx="3671888"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chemeClr val="tx1"/>
                </a:solidFill>
                <a:latin typeface="楷体_GB2312" panose="02010609030101010101" pitchFamily="49" charset="-122"/>
                <a:ea typeface="楷体_GB2312" panose="02010609030101010101" pitchFamily="49" charset="-122"/>
              </a:rPr>
              <a:t>解：</a:t>
            </a:r>
            <a:r>
              <a:rPr kumimoji="1" lang="zh-CN" altLang="en-US" sz="2400">
                <a:solidFill>
                  <a:schemeClr val="tx1"/>
                </a:solidFill>
                <a:latin typeface="楷体" panose="02010609060101010101" pitchFamily="49" charset="-122"/>
                <a:ea typeface="楷体" panose="02010609060101010101" pitchFamily="49" charset="-122"/>
              </a:rPr>
              <a:t>令</a:t>
            </a:r>
            <a:r>
              <a:rPr kumimoji="1" lang="zh-CN" altLang="en-US" sz="2400">
                <a:solidFill>
                  <a:schemeClr val="tx1"/>
                </a:solidFill>
                <a:latin typeface="楷体_GB2312" panose="02010609030101010101" pitchFamily="49" charset="-122"/>
                <a:ea typeface="楷体_GB2312" panose="02010609030101010101" pitchFamily="49" charset="-122"/>
              </a:rPr>
              <a:t> </a:t>
            </a:r>
            <a:r>
              <a:rPr kumimoji="1" lang="en-US" altLang="zh-CN" sz="2400">
                <a:solidFill>
                  <a:schemeClr val="tx1"/>
                </a:solidFill>
                <a:latin typeface="Times New Roman" panose="02020603050405020304" pitchFamily="18" charset="0"/>
                <a:ea typeface="楷体_GB2312" panose="02010609030101010101" pitchFamily="49" charset="-122"/>
              </a:rPr>
              <a:t>IS</a:t>
            </a:r>
            <a:r>
              <a:rPr kumimoji="1" lang="zh-CN" altLang="en-US" sz="2400">
                <a:solidFill>
                  <a:schemeClr val="tx1"/>
                </a:solidFill>
                <a:latin typeface="Times New Roman" panose="02020603050405020304" pitchFamily="18" charset="0"/>
                <a:ea typeface="楷体_GB2312" panose="02010609030101010101" pitchFamily="49" charset="-122"/>
              </a:rPr>
              <a:t>＝</a:t>
            </a:r>
            <a:r>
              <a:rPr kumimoji="1" lang="en-US" altLang="zh-CN" sz="2400">
                <a:solidFill>
                  <a:schemeClr val="tx1"/>
                </a:solidFill>
                <a:latin typeface="Times New Roman" panose="02020603050405020304" pitchFamily="18" charset="0"/>
                <a:ea typeface="楷体_GB2312" panose="02010609030101010101" pitchFamily="49" charset="-122"/>
              </a:rPr>
              <a:t>LM</a:t>
            </a:r>
            <a:r>
              <a:rPr kumimoji="1" lang="zh-CN" altLang="en-US" sz="2400">
                <a:solidFill>
                  <a:schemeClr val="tx1"/>
                </a:solidFill>
                <a:latin typeface="楷体" panose="02010609060101010101" pitchFamily="49" charset="-122"/>
                <a:ea typeface="楷体" panose="02010609060101010101" pitchFamily="49" charset="-122"/>
              </a:rPr>
              <a:t>，可得， </a:t>
            </a:r>
          </a:p>
        </p:txBody>
      </p:sp>
      <p:graphicFrame>
        <p:nvGraphicFramePr>
          <p:cNvPr id="483336" name="Object 8"/>
          <p:cNvGraphicFramePr>
            <a:graphicFrameLocks noChangeAspect="1"/>
          </p:cNvGraphicFramePr>
          <p:nvPr/>
        </p:nvGraphicFramePr>
        <p:xfrm>
          <a:off x="2303463" y="2805113"/>
          <a:ext cx="2073275" cy="709612"/>
        </p:xfrm>
        <a:graphic>
          <a:graphicData uri="http://schemas.openxmlformats.org/presentationml/2006/ole">
            <mc:AlternateContent xmlns:mc="http://schemas.openxmlformats.org/markup-compatibility/2006">
              <mc:Choice xmlns:v="urn:schemas-microsoft-com:vml" Requires="v">
                <p:oleObj spid="_x0000_s32797" name="Equation" r:id="rId3" imgW="1143000" imgH="393700" progId="Equation.DSMT4">
                  <p:embed/>
                </p:oleObj>
              </mc:Choice>
              <mc:Fallback>
                <p:oleObj name="Equation" r:id="rId3" imgW="1143000" imgH="393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3463" y="2805113"/>
                        <a:ext cx="2073275"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3338" name="Object 10"/>
          <p:cNvGraphicFramePr>
            <a:graphicFrameLocks noChangeAspect="1"/>
          </p:cNvGraphicFramePr>
          <p:nvPr/>
        </p:nvGraphicFramePr>
        <p:xfrm>
          <a:off x="4743450" y="4062413"/>
          <a:ext cx="3105150" cy="719137"/>
        </p:xfrm>
        <a:graphic>
          <a:graphicData uri="http://schemas.openxmlformats.org/presentationml/2006/ole">
            <mc:AlternateContent xmlns:mc="http://schemas.openxmlformats.org/markup-compatibility/2006">
              <mc:Choice xmlns:v="urn:schemas-microsoft-com:vml" Requires="v">
                <p:oleObj spid="_x0000_s32798" name="公式" r:id="rId5" imgW="1688367" imgH="393529" progId="Equation.3">
                  <p:embed/>
                </p:oleObj>
              </mc:Choice>
              <mc:Fallback>
                <p:oleObj name="公式" r:id="rId5" imgW="1688367"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3450" y="4062413"/>
                        <a:ext cx="310515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3340" name="Rectangle 12"/>
          <p:cNvSpPr>
            <a:spLocks noChangeArrowheads="1"/>
          </p:cNvSpPr>
          <p:nvPr/>
        </p:nvSpPr>
        <p:spPr bwMode="auto">
          <a:xfrm>
            <a:off x="1692275" y="4791075"/>
            <a:ext cx="6551613"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en-US" altLang="zh-CN"/>
              <a:t> </a:t>
            </a:r>
            <a:r>
              <a:rPr kumimoji="1" lang="zh-CN" altLang="en-US" sz="2400">
                <a:solidFill>
                  <a:schemeClr val="tx1"/>
                </a:solidFill>
                <a:latin typeface="楷体" panose="02010609060101010101" pitchFamily="49" charset="-122"/>
                <a:ea typeface="楷体" panose="02010609060101010101" pitchFamily="49" charset="-122"/>
              </a:rPr>
              <a:t>把</a:t>
            </a:r>
            <a:r>
              <a:rPr kumimoji="1" lang="en-US" altLang="zh-CN" sz="2400">
                <a:solidFill>
                  <a:schemeClr val="tx1"/>
                </a:solidFill>
                <a:latin typeface="Times New Roman" panose="02020603050405020304" pitchFamily="18" charset="0"/>
                <a:ea typeface="楷体_GB2312" panose="02010609030101010101" pitchFamily="49" charset="-122"/>
              </a:rPr>
              <a:t>M</a:t>
            </a:r>
            <a:r>
              <a:rPr kumimoji="1" lang="zh-CN" altLang="en-US" sz="2400">
                <a:solidFill>
                  <a:schemeClr val="tx1"/>
                </a:solidFill>
                <a:latin typeface="Times New Roman" panose="02020603050405020304" pitchFamily="18" charset="0"/>
                <a:ea typeface="楷体_GB2312" panose="02010609030101010101" pitchFamily="49" charset="-122"/>
              </a:rPr>
              <a:t>＝</a:t>
            </a:r>
            <a:r>
              <a:rPr kumimoji="1" lang="en-US" altLang="zh-CN" sz="2400">
                <a:solidFill>
                  <a:schemeClr val="tx1"/>
                </a:solidFill>
                <a:latin typeface="Times New Roman" panose="02020603050405020304" pitchFamily="18" charset="0"/>
                <a:ea typeface="楷体_GB2312" panose="02010609030101010101" pitchFamily="49" charset="-122"/>
              </a:rPr>
              <a:t>5000</a:t>
            </a:r>
            <a:r>
              <a:rPr kumimoji="1" lang="zh-CN" altLang="en-US" sz="2400">
                <a:solidFill>
                  <a:schemeClr val="tx1"/>
                </a:solidFill>
                <a:latin typeface="楷体" panose="02010609060101010101" pitchFamily="49" charset="-122"/>
                <a:ea typeface="楷体" panose="02010609060101010101" pitchFamily="49" charset="-122"/>
              </a:rPr>
              <a:t>代入上式，化简后得</a:t>
            </a:r>
            <a:r>
              <a:rPr kumimoji="1" lang="en-US" altLang="zh-CN" sz="2400">
                <a:solidFill>
                  <a:schemeClr val="tx1"/>
                </a:solidFill>
                <a:latin typeface="Times New Roman" panose="02020603050405020304" pitchFamily="18" charset="0"/>
                <a:ea typeface="楷体_GB2312" panose="02010609030101010101" pitchFamily="49" charset="-122"/>
              </a:rPr>
              <a:t>AD</a:t>
            </a:r>
            <a:r>
              <a:rPr kumimoji="1" lang="zh-CN" altLang="en-US" sz="2400">
                <a:solidFill>
                  <a:schemeClr val="tx1"/>
                </a:solidFill>
                <a:latin typeface="楷体" panose="02010609060101010101" pitchFamily="49" charset="-122"/>
                <a:ea typeface="楷体" panose="02010609060101010101" pitchFamily="49" charset="-122"/>
              </a:rPr>
              <a:t>曲线方程： </a:t>
            </a:r>
          </a:p>
        </p:txBody>
      </p:sp>
      <p:graphicFrame>
        <p:nvGraphicFramePr>
          <p:cNvPr id="483341" name="Object 13"/>
          <p:cNvGraphicFramePr>
            <a:graphicFrameLocks noChangeAspect="1"/>
          </p:cNvGraphicFramePr>
          <p:nvPr/>
        </p:nvGraphicFramePr>
        <p:xfrm>
          <a:off x="2268538" y="5373688"/>
          <a:ext cx="1824037" cy="719137"/>
        </p:xfrm>
        <a:graphic>
          <a:graphicData uri="http://schemas.openxmlformats.org/presentationml/2006/ole">
            <mc:AlternateContent xmlns:mc="http://schemas.openxmlformats.org/markup-compatibility/2006">
              <mc:Choice xmlns:v="urn:schemas-microsoft-com:vml" Requires="v">
                <p:oleObj spid="_x0000_s32799" name="公式" r:id="rId7" imgW="990170" imgH="393529" progId="Equation.3">
                  <p:embed/>
                </p:oleObj>
              </mc:Choice>
              <mc:Fallback>
                <p:oleObj name="公式" r:id="rId7" imgW="990170"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5373688"/>
                        <a:ext cx="182403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3343" name="AutoShape 15"/>
          <p:cNvSpPr>
            <a:spLocks noChangeArrowheads="1"/>
          </p:cNvSpPr>
          <p:nvPr/>
        </p:nvSpPr>
        <p:spPr bwMode="auto">
          <a:xfrm>
            <a:off x="763587" y="149800"/>
            <a:ext cx="7777163" cy="1368425"/>
          </a:xfrm>
          <a:prstGeom prst="roundRect">
            <a:avLst>
              <a:gd name="adj" fmla="val 16667"/>
            </a:avLst>
          </a:prstGeom>
          <a:noFill/>
          <a:ln w="19050">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000" dirty="0">
                <a:latin typeface="楷体" panose="02010609060101010101" pitchFamily="49" charset="-122"/>
                <a:ea typeface="楷体" panose="02010609060101010101" pitchFamily="49" charset="-122"/>
              </a:rPr>
              <a:t>  </a:t>
            </a:r>
            <a:r>
              <a:rPr kumimoji="1" lang="zh-CN" altLang="en-US" sz="2000" dirty="0">
                <a:latin typeface="楷体" panose="02010609060101010101" pitchFamily="49" charset="-122"/>
                <a:ea typeface="楷体" panose="02010609060101010101" pitchFamily="49" charset="-122"/>
              </a:rPr>
              <a:t>如果</a:t>
            </a:r>
            <a:r>
              <a:rPr kumimoji="1" lang="en-US" altLang="zh-CN" sz="2000" dirty="0">
                <a:latin typeface="Times New Roman" panose="02020603050405020304" pitchFamily="18" charset="0"/>
                <a:ea typeface="楷体" panose="02010609060101010101" pitchFamily="49" charset="-122"/>
              </a:rPr>
              <a:t>IS</a:t>
            </a:r>
            <a:r>
              <a:rPr kumimoji="1" lang="zh-CN" altLang="en-US" sz="2000" dirty="0">
                <a:latin typeface="楷体" panose="02010609060101010101" pitchFamily="49" charset="-122"/>
                <a:ea typeface="楷体" panose="02010609060101010101" pitchFamily="49" charset="-122"/>
              </a:rPr>
              <a:t>曲线方程和</a:t>
            </a:r>
            <a:r>
              <a:rPr kumimoji="1" lang="en-US" altLang="zh-CN" sz="2000" dirty="0">
                <a:latin typeface="Times New Roman" panose="02020603050405020304" pitchFamily="18" charset="0"/>
                <a:ea typeface="楷体" panose="02010609060101010101" pitchFamily="49" charset="-122"/>
              </a:rPr>
              <a:t>LM</a:t>
            </a:r>
            <a:r>
              <a:rPr kumimoji="1" lang="zh-CN" altLang="en-US" sz="2000" dirty="0">
                <a:latin typeface="楷体" panose="02010609060101010101" pitchFamily="49" charset="-122"/>
                <a:ea typeface="楷体" panose="02010609060101010101" pitchFamily="49" charset="-122"/>
              </a:rPr>
              <a:t>曲线方程已知，我们可以求出</a:t>
            </a:r>
            <a:r>
              <a:rPr kumimoji="1" lang="en-US" altLang="zh-CN" sz="2000" dirty="0">
                <a:latin typeface="Times New Roman" panose="02020603050405020304" pitchFamily="18" charset="0"/>
                <a:ea typeface="楷体" panose="02010609060101010101" pitchFamily="49" charset="-122"/>
              </a:rPr>
              <a:t>AD</a:t>
            </a:r>
            <a:r>
              <a:rPr kumimoji="1" lang="zh-CN" altLang="en-US" sz="2000" dirty="0">
                <a:latin typeface="楷体" panose="02010609060101010101" pitchFamily="49" charset="-122"/>
                <a:ea typeface="楷体" panose="02010609060101010101" pitchFamily="49" charset="-122"/>
              </a:rPr>
              <a:t>曲线方程；如果</a:t>
            </a:r>
            <a:r>
              <a:rPr kumimoji="1" lang="en-US" altLang="zh-CN" sz="2000" dirty="0">
                <a:latin typeface="Times New Roman" panose="02020603050405020304" pitchFamily="18" charset="0"/>
                <a:ea typeface="楷体" panose="02010609060101010101" pitchFamily="49" charset="-122"/>
              </a:rPr>
              <a:t>AD</a:t>
            </a:r>
            <a:r>
              <a:rPr kumimoji="1" lang="zh-CN" altLang="en-US" sz="2000" dirty="0">
                <a:latin typeface="楷体" panose="02010609060101010101" pitchFamily="49" charset="-122"/>
                <a:ea typeface="楷体" panose="02010609060101010101" pitchFamily="49" charset="-122"/>
              </a:rPr>
              <a:t>曲线方程已知，我们可以根据一定的价格水平推测产品市场和货币市场同时均衡时的产出水平，或根据一定的产出水平推测产品市场和货币市场同时均衡时的价格水平。 </a:t>
            </a:r>
          </a:p>
        </p:txBody>
      </p:sp>
      <p:sp>
        <p:nvSpPr>
          <p:cNvPr id="2" name="页脚占位符 1"/>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1286916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3343"/>
                                        </p:tgtEl>
                                        <p:attrNameLst>
                                          <p:attrName>style.visibility</p:attrName>
                                        </p:attrNameLst>
                                      </p:cBhvr>
                                      <p:to>
                                        <p:strVal val="visible"/>
                                      </p:to>
                                    </p:set>
                                    <p:animEffect transition="in" filter="blinds(horizontal)">
                                      <p:cBhvr>
                                        <p:cTn id="7" dur="500"/>
                                        <p:tgtEl>
                                          <p:spTgt spid="4833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3331"/>
                                        </p:tgtEl>
                                        <p:attrNameLst>
                                          <p:attrName>style.visibility</p:attrName>
                                        </p:attrNameLst>
                                      </p:cBhvr>
                                      <p:to>
                                        <p:strVal val="visible"/>
                                      </p:to>
                                    </p:set>
                                    <p:animEffect transition="in" filter="blinds(horizontal)">
                                      <p:cBhvr>
                                        <p:cTn id="12" dur="500"/>
                                        <p:tgtEl>
                                          <p:spTgt spid="483331"/>
                                        </p:tgtEl>
                                      </p:cBhvr>
                                    </p:animEffect>
                                  </p:childTnLst>
                                </p:cTn>
                              </p:par>
                              <p:par>
                                <p:cTn id="13" presetID="3" presetClass="entr" presetSubtype="10" fill="hold" nodeType="withEffect">
                                  <p:stCondLst>
                                    <p:cond delay="0"/>
                                  </p:stCondLst>
                                  <p:childTnLst>
                                    <p:set>
                                      <p:cBhvr>
                                        <p:cTn id="14" dur="1" fill="hold">
                                          <p:stCondLst>
                                            <p:cond delay="0"/>
                                          </p:stCondLst>
                                        </p:cTn>
                                        <p:tgtEl>
                                          <p:spTgt spid="483336"/>
                                        </p:tgtEl>
                                        <p:attrNameLst>
                                          <p:attrName>style.visibility</p:attrName>
                                        </p:attrNameLst>
                                      </p:cBhvr>
                                      <p:to>
                                        <p:strVal val="visible"/>
                                      </p:to>
                                    </p:set>
                                    <p:animEffect transition="in" filter="blinds(horizontal)">
                                      <p:cBhvr>
                                        <p:cTn id="15" dur="500"/>
                                        <p:tgtEl>
                                          <p:spTgt spid="48333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83332"/>
                                        </p:tgtEl>
                                        <p:attrNameLst>
                                          <p:attrName>style.visibility</p:attrName>
                                        </p:attrNameLst>
                                      </p:cBhvr>
                                      <p:to>
                                        <p:strVal val="visible"/>
                                      </p:to>
                                    </p:set>
                                    <p:animEffect transition="in" filter="blinds(horizontal)">
                                      <p:cBhvr>
                                        <p:cTn id="20" dur="500"/>
                                        <p:tgtEl>
                                          <p:spTgt spid="48333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83338"/>
                                        </p:tgtEl>
                                        <p:attrNameLst>
                                          <p:attrName>style.visibility</p:attrName>
                                        </p:attrNameLst>
                                      </p:cBhvr>
                                      <p:to>
                                        <p:strVal val="visible"/>
                                      </p:to>
                                    </p:set>
                                    <p:animEffect transition="in" filter="blinds(horizontal)">
                                      <p:cBhvr>
                                        <p:cTn id="25" dur="500"/>
                                        <p:tgtEl>
                                          <p:spTgt spid="48333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83340"/>
                                        </p:tgtEl>
                                        <p:attrNameLst>
                                          <p:attrName>style.visibility</p:attrName>
                                        </p:attrNameLst>
                                      </p:cBhvr>
                                      <p:to>
                                        <p:strVal val="visible"/>
                                      </p:to>
                                    </p:set>
                                    <p:animEffect transition="in" filter="blinds(horizontal)">
                                      <p:cBhvr>
                                        <p:cTn id="30" dur="500"/>
                                        <p:tgtEl>
                                          <p:spTgt spid="48334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83341"/>
                                        </p:tgtEl>
                                        <p:attrNameLst>
                                          <p:attrName>style.visibility</p:attrName>
                                        </p:attrNameLst>
                                      </p:cBhvr>
                                      <p:to>
                                        <p:strVal val="visible"/>
                                      </p:to>
                                    </p:set>
                                    <p:animEffect transition="in" filter="blinds(horizontal)">
                                      <p:cBhvr>
                                        <p:cTn id="35" dur="500"/>
                                        <p:tgtEl>
                                          <p:spTgt spid="483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1" grpId="0"/>
      <p:bldP spid="483332" grpId="0"/>
      <p:bldP spid="483340" grpId="0"/>
      <p:bldP spid="48334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A0821B0-AA87-4B0D-95B3-A809AC1DF845}" type="slidenum">
              <a:rPr lang="en-GB" altLang="zh-CN" sz="1200" b="0">
                <a:solidFill>
                  <a:schemeClr val="bg1"/>
                </a:solidFill>
              </a:rPr>
              <a:pPr/>
              <a:t>7</a:t>
            </a:fld>
            <a:endParaRPr lang="en-GB" altLang="zh-CN" sz="1200" b="0">
              <a:solidFill>
                <a:schemeClr val="bg1"/>
              </a:solidFill>
            </a:endParaRPr>
          </a:p>
        </p:txBody>
      </p:sp>
      <p:sp>
        <p:nvSpPr>
          <p:cNvPr id="432132" name="Rectangle 4"/>
          <p:cNvSpPr>
            <a:spLocks noChangeArrowheads="1"/>
          </p:cNvSpPr>
          <p:nvPr/>
        </p:nvSpPr>
        <p:spPr bwMode="auto">
          <a:xfrm>
            <a:off x="827584" y="1604963"/>
            <a:ext cx="7740650" cy="4640262"/>
          </a:xfrm>
          <a:prstGeom prst="rect">
            <a:avLst/>
          </a:prstGeom>
          <a:noFill/>
          <a:ln w="9525">
            <a:noFill/>
            <a:miter lim="800000"/>
            <a:headEnd/>
            <a:tailEnd/>
          </a:ln>
          <a:effectLst/>
        </p:spPr>
        <p:txBody>
          <a:bodyPr/>
          <a:lstStyle/>
          <a:p>
            <a:pPr marL="355600" indent="-355600" algn="just" eaLnBrk="1" hangingPunct="1">
              <a:spcBef>
                <a:spcPct val="30000"/>
              </a:spcBef>
              <a:buClr>
                <a:srgbClr val="800000"/>
              </a:buClr>
              <a:buFont typeface="Wingdings" pitchFamily="2" charset="2"/>
              <a:buChar char="þ"/>
              <a:defRPr/>
            </a:pPr>
            <a:r>
              <a:rPr kumimoji="1" lang="zh-CN" altLang="en-US" sz="2400" dirty="0">
                <a:solidFill>
                  <a:schemeClr val="tx1"/>
                </a:solidFill>
                <a:effectLst>
                  <a:outerShdw blurRad="38100" dist="38100" dir="2700000" algn="tl">
                    <a:srgbClr val="C0C0C0"/>
                  </a:outerShdw>
                </a:effectLst>
                <a:latin typeface="宋体" pitchFamily="2" charset="-122"/>
              </a:rPr>
              <a:t>在名义货币供给量不变的前提下，产品市场和货币市场同时处于均衡时，由总需求决定的总产出</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Y</a:t>
            </a:r>
            <a:r>
              <a:rPr kumimoji="1" lang="zh-CN" altLang="en-US" sz="2400" dirty="0">
                <a:solidFill>
                  <a:schemeClr val="tx1"/>
                </a:solidFill>
                <a:effectLst>
                  <a:outerShdw blurRad="38100" dist="38100" dir="2700000" algn="tl">
                    <a:srgbClr val="C0C0C0"/>
                  </a:outerShdw>
                </a:effectLst>
                <a:latin typeface="宋体" pitchFamily="2" charset="-122"/>
              </a:rPr>
              <a:t>与价格水平</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P</a:t>
            </a:r>
            <a:r>
              <a:rPr kumimoji="1" lang="zh-CN" altLang="en-US" sz="2400" dirty="0">
                <a:solidFill>
                  <a:schemeClr val="tx1"/>
                </a:solidFill>
                <a:effectLst>
                  <a:outerShdw blurRad="38100" dist="38100" dir="2700000" algn="tl">
                    <a:srgbClr val="C0C0C0"/>
                  </a:outerShdw>
                </a:effectLst>
                <a:latin typeface="宋体" pitchFamily="2" charset="-122"/>
              </a:rPr>
              <a:t>的关系。</a:t>
            </a:r>
            <a:r>
              <a:rPr kumimoji="1" lang="zh-CN" altLang="zh-CN" sz="2400" dirty="0">
                <a:solidFill>
                  <a:schemeClr val="tx1"/>
                </a:solidFill>
                <a:effectLst>
                  <a:outerShdw blurRad="38100" dist="38100" dir="2700000" algn="tl">
                    <a:srgbClr val="C0C0C0"/>
                  </a:outerShdw>
                </a:effectLst>
                <a:latin typeface="宋体" pitchFamily="2" charset="-122"/>
              </a:rPr>
              <a:t>它</a:t>
            </a:r>
            <a:r>
              <a:rPr kumimoji="1" lang="zh-CN" altLang="en-US" sz="2400" dirty="0">
                <a:solidFill>
                  <a:schemeClr val="tx1"/>
                </a:solidFill>
                <a:effectLst>
                  <a:outerShdw blurRad="38100" dist="38100" dir="2700000" algn="tl">
                    <a:srgbClr val="C0C0C0"/>
                  </a:outerShdw>
                </a:effectLst>
                <a:latin typeface="宋体" pitchFamily="2" charset="-122"/>
              </a:rPr>
              <a:t>内含着</a:t>
            </a:r>
            <a:r>
              <a:rPr kumimoji="1" lang="zh-CN" altLang="zh-CN" sz="2400" dirty="0">
                <a:solidFill>
                  <a:schemeClr val="tx1"/>
                </a:solidFill>
                <a:effectLst>
                  <a:outerShdw blurRad="38100" dist="38100" dir="2700000" algn="tl">
                    <a:srgbClr val="C0C0C0"/>
                  </a:outerShdw>
                </a:effectLst>
                <a:latin typeface="宋体" pitchFamily="2" charset="-122"/>
              </a:rPr>
              <a:t>一个复杂的传导机制：</a:t>
            </a:r>
            <a:r>
              <a:rPr kumimoji="1" lang="zh-CN" altLang="en-US" sz="2400" dirty="0">
                <a:solidFill>
                  <a:schemeClr val="tx1"/>
                </a:solidFill>
                <a:effectLst>
                  <a:outerShdw blurRad="38100" dist="38100" dir="2700000" algn="tl">
                    <a:srgbClr val="C0C0C0"/>
                  </a:outerShdw>
                </a:effectLst>
                <a:latin typeface="宋体" pitchFamily="2" charset="-122"/>
              </a:rPr>
              <a:t> </a:t>
            </a:r>
          </a:p>
          <a:p>
            <a:pPr marL="630238" lvl="1" indent="-274638" algn="just" eaLnBrk="1" hangingPunct="1">
              <a:lnSpc>
                <a:spcPct val="114000"/>
              </a:lnSpc>
              <a:spcBef>
                <a:spcPts val="1200"/>
              </a:spcBef>
              <a:buClr>
                <a:srgbClr val="800000"/>
              </a:buClr>
              <a:buSzPct val="120000"/>
              <a:buFont typeface="Wingdings" pitchFamily="2" charset="2"/>
              <a:buChar char="§"/>
              <a:defRPr/>
            </a:pP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价格下降</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sym typeface="Wingdings 3" pitchFamily="18" charset="2"/>
              </a:rPr>
              <a:t></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实际货币供给量增加</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sym typeface="Wingdings 3" pitchFamily="18" charset="2"/>
              </a:rPr>
              <a:t></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原本均衡的</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货币</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市场</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变成供给大于需求；</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货币市场要维持均衡</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sym typeface="Wingdings 3" pitchFamily="18" charset="2"/>
              </a:rPr>
              <a:t></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货币需求量</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需</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相应增加</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sym typeface="Wingdings 3" pitchFamily="18" charset="2"/>
              </a:rPr>
              <a:t></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增加投</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机</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性货币需求</a:t>
            </a:r>
            <a:r>
              <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因</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交易性货币需求取决于产出，不由货币市场直接决定，因而交易性货币需求不会出现变化</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sym typeface="Wingdings 3" pitchFamily="18" charset="2"/>
              </a:rPr>
              <a:t></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利率</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必须</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降低</a:t>
            </a:r>
            <a:endPar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endParaRPr>
          </a:p>
          <a:p>
            <a:pPr marL="630238" lvl="1" indent="-274638" algn="just" eaLnBrk="1" hangingPunct="1">
              <a:lnSpc>
                <a:spcPct val="114000"/>
              </a:lnSpc>
              <a:spcBef>
                <a:spcPts val="1200"/>
              </a:spcBef>
              <a:buClr>
                <a:srgbClr val="800000"/>
              </a:buClr>
              <a:buSzPct val="120000"/>
              <a:buFont typeface="Wingdings" pitchFamily="2" charset="2"/>
              <a:buChar char="§"/>
              <a:defRPr/>
            </a:pP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利率下降</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sym typeface="Wingdings 3" pitchFamily="18" charset="2"/>
              </a:rPr>
              <a:t></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产品市场中的投资</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增加</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sym typeface="Wingdings 3" pitchFamily="18" charset="2"/>
              </a:rPr>
              <a:t></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原本均衡的产品市场</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变成</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投资大于储蓄</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为使产品市场恢复均衡</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sym typeface="Wingdings 3" pitchFamily="18" charset="2"/>
              </a:rPr>
              <a:t></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储蓄必须增加</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sym typeface="Wingdings 3" pitchFamily="18" charset="2"/>
              </a:rPr>
              <a:t></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产出必须增加</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储蓄</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取决于</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产出</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a:t>
            </a:r>
          </a:p>
        </p:txBody>
      </p:sp>
      <p:sp>
        <p:nvSpPr>
          <p:cNvPr id="432133" name="Comment 5">
            <a:hlinkClick r:id="rId2" action="ppaction://hlinksldjump"/>
          </p:cNvPr>
          <p:cNvSpPr>
            <a:spLocks noChangeArrowheads="1"/>
          </p:cNvSpPr>
          <p:nvPr/>
        </p:nvSpPr>
        <p:spPr bwMode="auto">
          <a:xfrm>
            <a:off x="592138" y="765175"/>
            <a:ext cx="63373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5.1.2 AD</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曲线的含义 </a:t>
            </a:r>
          </a:p>
        </p:txBody>
      </p:sp>
      <p:sp>
        <p:nvSpPr>
          <p:cNvPr id="2" name="页脚占位符 1"/>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3537945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2133"/>
                                        </p:tgtEl>
                                        <p:attrNameLst>
                                          <p:attrName>style.visibility</p:attrName>
                                        </p:attrNameLst>
                                      </p:cBhvr>
                                      <p:to>
                                        <p:strVal val="visible"/>
                                      </p:to>
                                    </p:set>
                                    <p:animEffect transition="in" filter="blinds(horizontal)">
                                      <p:cBhvr>
                                        <p:cTn id="7" dur="500"/>
                                        <p:tgtEl>
                                          <p:spTgt spid="432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2132">
                                            <p:txEl>
                                              <p:pRg st="0" end="0"/>
                                            </p:txEl>
                                          </p:spTgt>
                                        </p:tgtEl>
                                        <p:attrNameLst>
                                          <p:attrName>style.visibility</p:attrName>
                                        </p:attrNameLst>
                                      </p:cBhvr>
                                      <p:to>
                                        <p:strVal val="visible"/>
                                      </p:to>
                                    </p:set>
                                    <p:animEffect transition="in" filter="blinds(horizontal)">
                                      <p:cBhvr>
                                        <p:cTn id="12" dur="500"/>
                                        <p:tgtEl>
                                          <p:spTgt spid="43213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2132">
                                            <p:txEl>
                                              <p:pRg st="1" end="1"/>
                                            </p:txEl>
                                          </p:spTgt>
                                        </p:tgtEl>
                                        <p:attrNameLst>
                                          <p:attrName>style.visibility</p:attrName>
                                        </p:attrNameLst>
                                      </p:cBhvr>
                                      <p:to>
                                        <p:strVal val="visible"/>
                                      </p:to>
                                    </p:set>
                                    <p:animEffect transition="in" filter="blinds(horizontal)">
                                      <p:cBhvr>
                                        <p:cTn id="17" dur="500"/>
                                        <p:tgtEl>
                                          <p:spTgt spid="43213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2132">
                                            <p:txEl>
                                              <p:pRg st="2" end="2"/>
                                            </p:txEl>
                                          </p:spTgt>
                                        </p:tgtEl>
                                        <p:attrNameLst>
                                          <p:attrName>style.visibility</p:attrName>
                                        </p:attrNameLst>
                                      </p:cBhvr>
                                      <p:to>
                                        <p:strVal val="visible"/>
                                      </p:to>
                                    </p:set>
                                    <p:animEffect transition="in" filter="blinds(horizontal)">
                                      <p:cBhvr>
                                        <p:cTn id="22" dur="500"/>
                                        <p:tgtEl>
                                          <p:spTgt spid="4321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2" grpId="0" build="p" bldLvl="2" autoUpdateAnimBg="0"/>
      <p:bldP spid="4321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750EAA1-505C-4FCE-92B0-ACE235D98B1D}" type="slidenum">
              <a:rPr lang="en-GB" altLang="zh-CN" sz="1200" b="0">
                <a:solidFill>
                  <a:schemeClr val="bg1"/>
                </a:solidFill>
              </a:rPr>
              <a:pPr/>
              <a:t>8</a:t>
            </a:fld>
            <a:endParaRPr lang="en-GB" altLang="zh-CN" sz="1200" b="0">
              <a:solidFill>
                <a:schemeClr val="bg1"/>
              </a:solidFill>
            </a:endParaRPr>
          </a:p>
        </p:txBody>
      </p:sp>
      <p:sp>
        <p:nvSpPr>
          <p:cNvPr id="488450" name="Comment 2">
            <a:hlinkClick r:id="rId2" action="ppaction://hlinksldjump"/>
          </p:cNvPr>
          <p:cNvSpPr>
            <a:spLocks noChangeArrowheads="1"/>
          </p:cNvSpPr>
          <p:nvPr/>
        </p:nvSpPr>
        <p:spPr bwMode="auto">
          <a:xfrm>
            <a:off x="649288" y="765175"/>
            <a:ext cx="36734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5.1.3 AD</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曲线的斜率</a:t>
            </a:r>
            <a:endParaRPr lang="zh-CN" altLang="en-US"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488451" name="Rectangle 3"/>
          <p:cNvSpPr>
            <a:spLocks noChangeArrowheads="1"/>
          </p:cNvSpPr>
          <p:nvPr/>
        </p:nvSpPr>
        <p:spPr bwMode="auto">
          <a:xfrm>
            <a:off x="755650" y="1700213"/>
            <a:ext cx="2771775" cy="4176712"/>
          </a:xfrm>
          <a:prstGeom prst="rect">
            <a:avLst/>
          </a:prstGeom>
          <a:noFill/>
          <a:ln w="9525">
            <a:noFill/>
            <a:miter lim="800000"/>
            <a:headEnd/>
            <a:tailEnd/>
          </a:ln>
          <a:effectLst/>
        </p:spPr>
        <p:txBody>
          <a:bodyPr/>
          <a:lstStyle/>
          <a:p>
            <a:pPr marL="263525" indent="-263525" algn="just" eaLnBrk="1" hangingPunct="1">
              <a:spcBef>
                <a:spcPct val="20000"/>
              </a:spcBef>
              <a:buClr>
                <a:srgbClr val="FF6600"/>
              </a:buClr>
              <a:buFont typeface="Wingdings" pitchFamily="2" charset="2"/>
              <a:buChar char="§"/>
              <a:defRPr/>
            </a:pPr>
            <a:r>
              <a:rPr kumimoji="1" lang="en-US" altLang="zh-CN" sz="2400" dirty="0">
                <a:effectLst>
                  <a:outerShdw blurRad="38100" dist="38100" dir="2700000" algn="tl">
                    <a:srgbClr val="C0C0C0"/>
                  </a:outerShdw>
                </a:effectLst>
                <a:latin typeface="Times New Roman" pitchFamily="18" charset="0"/>
              </a:rPr>
              <a:t>AD</a:t>
            </a:r>
            <a:r>
              <a:rPr kumimoji="1" lang="zh-CN" altLang="en-US" sz="2400" dirty="0">
                <a:effectLst>
                  <a:outerShdw blurRad="38100" dist="38100" dir="2700000" algn="tl">
                    <a:srgbClr val="C0C0C0"/>
                  </a:outerShdw>
                </a:effectLst>
                <a:latin typeface="宋体" pitchFamily="2" charset="-122"/>
              </a:rPr>
              <a:t>曲线的斜率反映产出对价格变动的反应的敏感程度</a:t>
            </a:r>
            <a:r>
              <a:rPr kumimoji="1" lang="en-US" altLang="zh-CN" sz="2400" dirty="0">
                <a:effectLst>
                  <a:outerShdw blurRad="38100" dist="38100" dir="2700000" algn="tl">
                    <a:srgbClr val="C0C0C0"/>
                  </a:outerShdw>
                </a:effectLst>
                <a:latin typeface="楷体" pitchFamily="49" charset="-122"/>
                <a:ea typeface="楷体" pitchFamily="49" charset="-122"/>
              </a:rPr>
              <a:t>(</a:t>
            </a:r>
            <a:r>
              <a:rPr kumimoji="1" lang="zh-CN" altLang="en-US" sz="2400" dirty="0">
                <a:effectLst>
                  <a:outerShdw blurRad="38100" dist="38100" dir="2700000" algn="tl">
                    <a:srgbClr val="C0C0C0"/>
                  </a:outerShdw>
                </a:effectLst>
                <a:latin typeface="楷体" pitchFamily="49" charset="-122"/>
                <a:ea typeface="楷体" pitchFamily="49" charset="-122"/>
              </a:rPr>
              <a:t>斜率越小，产出对价格变动的反应越敏感；斜率越大，产出对价格变动的反应越迟钝）</a:t>
            </a:r>
          </a:p>
        </p:txBody>
      </p:sp>
      <p:grpSp>
        <p:nvGrpSpPr>
          <p:cNvPr id="2" name="Group 67"/>
          <p:cNvGrpSpPr>
            <a:grpSpLocks/>
          </p:cNvGrpSpPr>
          <p:nvPr/>
        </p:nvGrpSpPr>
        <p:grpSpPr bwMode="auto">
          <a:xfrm>
            <a:off x="4283075" y="1700213"/>
            <a:ext cx="4105275" cy="3989387"/>
            <a:chOff x="2698" y="1207"/>
            <a:chExt cx="2405" cy="2377"/>
          </a:xfrm>
        </p:grpSpPr>
        <p:sp>
          <p:nvSpPr>
            <p:cNvPr id="488490" name="Text Box 42"/>
            <p:cNvSpPr txBox="1">
              <a:spLocks noChangeArrowheads="1"/>
            </p:cNvSpPr>
            <p:nvPr/>
          </p:nvSpPr>
          <p:spPr bwMode="auto">
            <a:xfrm>
              <a:off x="2701" y="1207"/>
              <a:ext cx="160" cy="355"/>
            </a:xfrm>
            <a:prstGeom prst="rect">
              <a:avLst/>
            </a:prstGeom>
            <a:noFill/>
            <a:ln w="9525">
              <a:noFill/>
              <a:miter lim="800000"/>
              <a:headEnd/>
              <a:tailEnd/>
            </a:ln>
          </p:spPr>
          <p:txBody>
            <a:bodyPr lIns="18000" tIns="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p>
          </p:txBody>
        </p:sp>
        <p:sp>
          <p:nvSpPr>
            <p:cNvPr id="23559" name="Line 43"/>
            <p:cNvSpPr>
              <a:spLocks noChangeShapeType="1"/>
            </p:cNvSpPr>
            <p:nvPr/>
          </p:nvSpPr>
          <p:spPr bwMode="auto">
            <a:xfrm rot="-152255">
              <a:off x="3223" y="1762"/>
              <a:ext cx="1332" cy="1166"/>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8492" name="Text Box 44"/>
            <p:cNvSpPr txBox="1">
              <a:spLocks noChangeArrowheads="1"/>
            </p:cNvSpPr>
            <p:nvPr/>
          </p:nvSpPr>
          <p:spPr bwMode="auto">
            <a:xfrm>
              <a:off x="2698" y="3230"/>
              <a:ext cx="199" cy="354"/>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O</a:t>
              </a:r>
            </a:p>
          </p:txBody>
        </p:sp>
        <p:sp>
          <p:nvSpPr>
            <p:cNvPr id="23561" name="Line 45"/>
            <p:cNvSpPr>
              <a:spLocks noChangeShapeType="1"/>
            </p:cNvSpPr>
            <p:nvPr/>
          </p:nvSpPr>
          <p:spPr bwMode="auto">
            <a:xfrm flipV="1">
              <a:off x="2877" y="1236"/>
              <a:ext cx="0" cy="2108"/>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562" name="Line 46"/>
            <p:cNvSpPr>
              <a:spLocks noChangeShapeType="1"/>
            </p:cNvSpPr>
            <p:nvPr/>
          </p:nvSpPr>
          <p:spPr bwMode="auto">
            <a:xfrm>
              <a:off x="2877" y="3352"/>
              <a:ext cx="1996"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563" name="Line 47"/>
            <p:cNvSpPr>
              <a:spLocks noChangeShapeType="1"/>
            </p:cNvSpPr>
            <p:nvPr/>
          </p:nvSpPr>
          <p:spPr bwMode="auto">
            <a:xfrm>
              <a:off x="3830" y="2294"/>
              <a:ext cx="0" cy="1091"/>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4" name="Line 48"/>
            <p:cNvSpPr>
              <a:spLocks noChangeShapeType="1"/>
            </p:cNvSpPr>
            <p:nvPr/>
          </p:nvSpPr>
          <p:spPr bwMode="auto">
            <a:xfrm>
              <a:off x="2889" y="2517"/>
              <a:ext cx="1654"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8497" name="Text Box 49"/>
            <p:cNvSpPr txBox="1">
              <a:spLocks noChangeArrowheads="1"/>
            </p:cNvSpPr>
            <p:nvPr/>
          </p:nvSpPr>
          <p:spPr bwMode="auto">
            <a:xfrm>
              <a:off x="4873" y="3278"/>
              <a:ext cx="159" cy="201"/>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p>
          </p:txBody>
        </p:sp>
        <p:sp>
          <p:nvSpPr>
            <p:cNvPr id="23566" name="Line 50"/>
            <p:cNvSpPr>
              <a:spLocks noChangeShapeType="1"/>
            </p:cNvSpPr>
            <p:nvPr/>
          </p:nvSpPr>
          <p:spPr bwMode="auto">
            <a:xfrm>
              <a:off x="2890" y="2308"/>
              <a:ext cx="928"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7" name="Line 51"/>
            <p:cNvSpPr>
              <a:spLocks noChangeShapeType="1"/>
            </p:cNvSpPr>
            <p:nvPr/>
          </p:nvSpPr>
          <p:spPr bwMode="auto">
            <a:xfrm>
              <a:off x="4103" y="2500"/>
              <a:ext cx="0" cy="853"/>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8500" name="Text Box 52"/>
            <p:cNvSpPr txBox="1">
              <a:spLocks noChangeArrowheads="1"/>
            </p:cNvSpPr>
            <p:nvPr/>
          </p:nvSpPr>
          <p:spPr bwMode="auto">
            <a:xfrm>
              <a:off x="2703" y="2084"/>
              <a:ext cx="159" cy="290"/>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88501" name="Text Box 53"/>
            <p:cNvSpPr txBox="1">
              <a:spLocks noChangeArrowheads="1"/>
            </p:cNvSpPr>
            <p:nvPr/>
          </p:nvSpPr>
          <p:spPr bwMode="auto">
            <a:xfrm>
              <a:off x="2703" y="2336"/>
              <a:ext cx="159" cy="288"/>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88502" name="Text Box 54"/>
            <p:cNvSpPr txBox="1">
              <a:spLocks noChangeArrowheads="1"/>
            </p:cNvSpPr>
            <p:nvPr/>
          </p:nvSpPr>
          <p:spPr bwMode="auto">
            <a:xfrm>
              <a:off x="3894" y="3379"/>
              <a:ext cx="160" cy="201"/>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88503" name="Text Box 55"/>
            <p:cNvSpPr txBox="1">
              <a:spLocks noChangeArrowheads="1"/>
            </p:cNvSpPr>
            <p:nvPr/>
          </p:nvSpPr>
          <p:spPr bwMode="auto">
            <a:xfrm>
              <a:off x="4079" y="3374"/>
              <a:ext cx="160" cy="199"/>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23572" name="Line 56"/>
            <p:cNvSpPr>
              <a:spLocks noChangeShapeType="1"/>
            </p:cNvSpPr>
            <p:nvPr/>
          </p:nvSpPr>
          <p:spPr bwMode="auto">
            <a:xfrm rot="-152255">
              <a:off x="2984" y="1999"/>
              <a:ext cx="1765" cy="623"/>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3" name="Line 57"/>
            <p:cNvSpPr>
              <a:spLocks noChangeShapeType="1"/>
            </p:cNvSpPr>
            <p:nvPr/>
          </p:nvSpPr>
          <p:spPr bwMode="auto">
            <a:xfrm rot="-152255">
              <a:off x="3385" y="1550"/>
              <a:ext cx="849" cy="144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4" name="Line 58"/>
            <p:cNvSpPr>
              <a:spLocks noChangeShapeType="1"/>
            </p:cNvSpPr>
            <p:nvPr/>
          </p:nvSpPr>
          <p:spPr bwMode="auto">
            <a:xfrm>
              <a:off x="3951" y="2514"/>
              <a:ext cx="0" cy="853"/>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5" name="Line 59"/>
            <p:cNvSpPr>
              <a:spLocks noChangeShapeType="1"/>
            </p:cNvSpPr>
            <p:nvPr/>
          </p:nvSpPr>
          <p:spPr bwMode="auto">
            <a:xfrm>
              <a:off x="4537" y="2513"/>
              <a:ext cx="0" cy="83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8508" name="Text Box 60"/>
            <p:cNvSpPr txBox="1">
              <a:spLocks noChangeArrowheads="1"/>
            </p:cNvSpPr>
            <p:nvPr/>
          </p:nvSpPr>
          <p:spPr bwMode="auto">
            <a:xfrm>
              <a:off x="4478" y="3370"/>
              <a:ext cx="160" cy="199"/>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3</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88509" name="Text Box 61"/>
            <p:cNvSpPr txBox="1">
              <a:spLocks noChangeArrowheads="1"/>
            </p:cNvSpPr>
            <p:nvPr/>
          </p:nvSpPr>
          <p:spPr bwMode="auto">
            <a:xfrm>
              <a:off x="3722" y="3366"/>
              <a:ext cx="160" cy="199"/>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88510" name="Text Box 62"/>
            <p:cNvSpPr txBox="1">
              <a:spLocks noChangeArrowheads="1"/>
            </p:cNvSpPr>
            <p:nvPr/>
          </p:nvSpPr>
          <p:spPr bwMode="auto">
            <a:xfrm>
              <a:off x="4254" y="2913"/>
              <a:ext cx="283" cy="247"/>
            </a:xfrm>
            <a:prstGeom prst="rect">
              <a:avLst/>
            </a:prstGeom>
            <a:noFill/>
            <a:ln w="9525">
              <a:noFill/>
              <a:miter lim="800000"/>
              <a:headEnd/>
              <a:tailEnd/>
            </a:ln>
          </p:spPr>
          <p:txBody>
            <a:bodyPr lIns="18000" tIns="0" rIns="1800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AD</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88511" name="Text Box 63"/>
            <p:cNvSpPr txBox="1">
              <a:spLocks noChangeArrowheads="1"/>
            </p:cNvSpPr>
            <p:nvPr/>
          </p:nvSpPr>
          <p:spPr bwMode="auto">
            <a:xfrm>
              <a:off x="4820" y="2456"/>
              <a:ext cx="283" cy="253"/>
            </a:xfrm>
            <a:prstGeom prst="rect">
              <a:avLst/>
            </a:prstGeom>
            <a:noFill/>
            <a:ln w="9525">
              <a:noFill/>
              <a:miter lim="800000"/>
              <a:headEnd/>
              <a:tailEnd/>
            </a:ln>
          </p:spPr>
          <p:txBody>
            <a:bodyPr lIns="18000" tIns="0" rIns="1800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AD</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88512" name="Text Box 64"/>
            <p:cNvSpPr txBox="1">
              <a:spLocks noChangeArrowheads="1"/>
            </p:cNvSpPr>
            <p:nvPr/>
          </p:nvSpPr>
          <p:spPr bwMode="auto">
            <a:xfrm>
              <a:off x="4608" y="2776"/>
              <a:ext cx="283" cy="247"/>
            </a:xfrm>
            <a:prstGeom prst="rect">
              <a:avLst/>
            </a:prstGeom>
            <a:noFill/>
            <a:ln w="9525">
              <a:noFill/>
              <a:miter lim="800000"/>
              <a:headEnd/>
              <a:tailEnd/>
            </a:ln>
          </p:spPr>
          <p:txBody>
            <a:bodyPr lIns="18000" tIns="0" rIns="1800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AD</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88513" name="Text Box 65"/>
            <p:cNvSpPr txBox="1">
              <a:spLocks noChangeArrowheads="1"/>
            </p:cNvSpPr>
            <p:nvPr/>
          </p:nvSpPr>
          <p:spPr bwMode="auto">
            <a:xfrm>
              <a:off x="3840" y="2118"/>
              <a:ext cx="160" cy="290"/>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E</a:t>
              </a:r>
            </a:p>
          </p:txBody>
        </p:sp>
      </p:grpSp>
      <p:sp>
        <p:nvSpPr>
          <p:cNvPr id="3" name="页脚占位符 2"/>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37913891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8450"/>
                                        </p:tgtEl>
                                        <p:attrNameLst>
                                          <p:attrName>style.visibility</p:attrName>
                                        </p:attrNameLst>
                                      </p:cBhvr>
                                      <p:to>
                                        <p:strVal val="visible"/>
                                      </p:to>
                                    </p:set>
                                    <p:animEffect transition="in" filter="blinds(horizontal)">
                                      <p:cBhvr>
                                        <p:cTn id="7" dur="500"/>
                                        <p:tgtEl>
                                          <p:spTgt spid="488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8451">
                                            <p:txEl>
                                              <p:pRg st="0" end="0"/>
                                            </p:txEl>
                                          </p:spTgt>
                                        </p:tgtEl>
                                        <p:attrNameLst>
                                          <p:attrName>style.visibility</p:attrName>
                                        </p:attrNameLst>
                                      </p:cBhvr>
                                      <p:to>
                                        <p:strVal val="visible"/>
                                      </p:to>
                                    </p:set>
                                    <p:animEffect transition="in" filter="blinds(horizontal)">
                                      <p:cBhvr>
                                        <p:cTn id="12" dur="500"/>
                                        <p:tgtEl>
                                          <p:spTgt spid="4884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0" grpId="0"/>
      <p:bldP spid="48845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61CC024-57BB-4C5E-832D-A43876BDD1D3}" type="slidenum">
              <a:rPr lang="en-GB" altLang="zh-CN" sz="1200" b="0">
                <a:solidFill>
                  <a:schemeClr val="bg1"/>
                </a:solidFill>
              </a:rPr>
              <a:pPr/>
              <a:t>9</a:t>
            </a:fld>
            <a:endParaRPr lang="en-GB" altLang="zh-CN" sz="1200" b="0">
              <a:solidFill>
                <a:schemeClr val="bg1"/>
              </a:solidFill>
            </a:endParaRPr>
          </a:p>
        </p:txBody>
      </p:sp>
      <p:sp>
        <p:nvSpPr>
          <p:cNvPr id="489475" name="Rectangle 3"/>
          <p:cNvSpPr>
            <a:spLocks noChangeArrowheads="1"/>
          </p:cNvSpPr>
          <p:nvPr/>
        </p:nvSpPr>
        <p:spPr bwMode="auto">
          <a:xfrm>
            <a:off x="4500563" y="1125538"/>
            <a:ext cx="3959225" cy="4895850"/>
          </a:xfrm>
          <a:prstGeom prst="rect">
            <a:avLst/>
          </a:prstGeom>
          <a:noFill/>
          <a:ln w="9525">
            <a:noFill/>
            <a:miter lim="800000"/>
            <a:headEnd/>
            <a:tailEnd/>
          </a:ln>
          <a:effectLst/>
        </p:spPr>
        <p:txBody>
          <a:bodyPr/>
          <a:lstStyle/>
          <a:p>
            <a:pPr marL="263525" indent="-263525" algn="just" eaLnBrk="1" hangingPunct="1">
              <a:lnSpc>
                <a:spcPct val="110000"/>
              </a:lnSpc>
              <a:spcBef>
                <a:spcPct val="25000"/>
              </a:spcBef>
              <a:buClr>
                <a:srgbClr val="FF6600"/>
              </a:buClr>
              <a:buFont typeface="Wingdings" pitchFamily="2" charset="2"/>
              <a:buChar char="§"/>
              <a:defRPr/>
            </a:pPr>
            <a:r>
              <a:rPr kumimoji="1" lang="en-US" altLang="zh-CN" sz="2000" spc="-100" dirty="0">
                <a:effectLst>
                  <a:outerShdw blurRad="38100" dist="38100" dir="2700000" algn="tl">
                    <a:srgbClr val="C0C0C0"/>
                  </a:outerShdw>
                </a:effectLst>
                <a:latin typeface="Times New Roman" pitchFamily="18" charset="0"/>
              </a:rPr>
              <a:t>k</a:t>
            </a:r>
            <a:r>
              <a:rPr kumimoji="1" lang="zh-CN" altLang="en-US" sz="2000" spc="-100" dirty="0">
                <a:effectLst>
                  <a:outerShdw blurRad="38100" dist="38100" dir="2700000" algn="tl">
                    <a:srgbClr val="C0C0C0"/>
                  </a:outerShdw>
                </a:effectLst>
                <a:latin typeface="Times New Roman" pitchFamily="18" charset="0"/>
              </a:rPr>
              <a:t>、</a:t>
            </a:r>
            <a:r>
              <a:rPr kumimoji="1" lang="el-GR" altLang="zh-CN" sz="2000" spc="-100" dirty="0">
                <a:effectLst>
                  <a:outerShdw blurRad="38100" dist="38100" dir="2700000" algn="tl">
                    <a:srgbClr val="C0C0C0"/>
                  </a:outerShdw>
                </a:effectLst>
                <a:latin typeface="Times New Roman" pitchFamily="18" charset="0"/>
              </a:rPr>
              <a:t>β</a:t>
            </a:r>
            <a:r>
              <a:rPr kumimoji="1" lang="zh-CN" altLang="en-US" sz="2000" spc="-100" dirty="0">
                <a:effectLst>
                  <a:outerShdw blurRad="38100" dist="38100" dir="2700000" algn="tl">
                    <a:srgbClr val="C0C0C0"/>
                  </a:outerShdw>
                </a:effectLst>
                <a:latin typeface="楷体_GB2312" pitchFamily="49" charset="-122"/>
                <a:ea typeface="楷体_GB2312" pitchFamily="49" charset="-122"/>
              </a:rPr>
              <a:t>、</a:t>
            </a:r>
            <a:r>
              <a:rPr kumimoji="1" lang="en-US" altLang="zh-CN" sz="2000" spc="-100" dirty="0">
                <a:effectLst>
                  <a:outerShdw blurRad="38100" dist="38100" dir="2700000" algn="tl">
                    <a:srgbClr val="C0C0C0"/>
                  </a:outerShdw>
                </a:effectLst>
                <a:latin typeface="Times New Roman" pitchFamily="18" charset="0"/>
                <a:ea typeface="楷体_GB2312" pitchFamily="49" charset="-122"/>
              </a:rPr>
              <a:t>M</a:t>
            </a:r>
            <a:r>
              <a:rPr kumimoji="1" lang="zh-CN" altLang="en-US" sz="2000" spc="-100" dirty="0">
                <a:effectLst>
                  <a:outerShdw blurRad="38100" dist="38100" dir="2700000" algn="tl">
                    <a:srgbClr val="C0C0C0"/>
                  </a:outerShdw>
                </a:effectLst>
                <a:latin typeface="楷体" pitchFamily="49" charset="-122"/>
                <a:ea typeface="楷体" pitchFamily="49" charset="-122"/>
              </a:rPr>
              <a:t>在短期内稳定。决定</a:t>
            </a:r>
            <a:r>
              <a:rPr kumimoji="1" lang="en-US" altLang="zh-CN" sz="2000" spc="-100" dirty="0">
                <a:effectLst>
                  <a:outerShdw blurRad="38100" dist="38100" dir="2700000" algn="tl">
                    <a:srgbClr val="C0C0C0"/>
                  </a:outerShdw>
                </a:effectLst>
                <a:latin typeface="Times New Roman" pitchFamily="18" charset="0"/>
              </a:rPr>
              <a:t>AD</a:t>
            </a:r>
            <a:r>
              <a:rPr kumimoji="1" lang="zh-CN" altLang="en-US" sz="2000" spc="-100" dirty="0">
                <a:effectLst>
                  <a:outerShdw blurRad="38100" dist="38100" dir="2700000" algn="tl">
                    <a:srgbClr val="C0C0C0"/>
                  </a:outerShdw>
                </a:effectLst>
                <a:latin typeface="楷体" pitchFamily="49" charset="-122"/>
                <a:ea typeface="楷体" pitchFamily="49" charset="-122"/>
              </a:rPr>
              <a:t>曲线斜率的主要因素是</a:t>
            </a:r>
            <a:r>
              <a:rPr kumimoji="1" lang="en-US" altLang="zh-CN" sz="2000" dirty="0">
                <a:effectLst>
                  <a:outerShdw blurRad="38100" dist="38100" dir="2700000" algn="tl">
                    <a:srgbClr val="C0C0C0"/>
                  </a:outerShdw>
                </a:effectLst>
                <a:latin typeface="Times New Roman" pitchFamily="18" charset="0"/>
              </a:rPr>
              <a:t>h</a:t>
            </a:r>
            <a:r>
              <a:rPr kumimoji="1" lang="zh-CN" altLang="en-US" sz="2000" dirty="0">
                <a:effectLst>
                  <a:outerShdw blurRad="38100" dist="38100" dir="2700000" algn="tl">
                    <a:srgbClr val="C0C0C0"/>
                  </a:outerShdw>
                </a:effectLst>
                <a:latin typeface="楷体_GB2312" pitchFamily="49" charset="-122"/>
                <a:ea typeface="楷体_GB2312" pitchFamily="49" charset="-122"/>
              </a:rPr>
              <a:t>和</a:t>
            </a:r>
            <a:r>
              <a:rPr kumimoji="1" lang="en-US" altLang="zh-CN" sz="2000" dirty="0">
                <a:effectLst>
                  <a:outerShdw blurRad="38100" dist="38100" dir="2700000" algn="tl">
                    <a:srgbClr val="C0C0C0"/>
                  </a:outerShdw>
                </a:effectLst>
                <a:latin typeface="Times New Roman" pitchFamily="18" charset="0"/>
              </a:rPr>
              <a:t>d</a:t>
            </a:r>
            <a:r>
              <a:rPr kumimoji="1" lang="zh-CN" altLang="en-US" sz="2000" spc="-100" dirty="0">
                <a:effectLst>
                  <a:outerShdw blurRad="38100" dist="38100" dir="2700000" algn="tl">
                    <a:srgbClr val="C0C0C0"/>
                  </a:outerShdw>
                </a:effectLst>
                <a:latin typeface="Times New Roman" pitchFamily="18" charset="0"/>
              </a:rPr>
              <a:t>。</a:t>
            </a:r>
            <a:endParaRPr kumimoji="1" lang="en-US" altLang="zh-CN" sz="2000" spc="-100" dirty="0">
              <a:effectLst>
                <a:outerShdw blurRad="38100" dist="38100" dir="2700000" algn="tl">
                  <a:srgbClr val="C0C0C0"/>
                </a:outerShdw>
              </a:effectLst>
              <a:latin typeface="Times New Roman" pitchFamily="18" charset="0"/>
            </a:endParaRPr>
          </a:p>
          <a:p>
            <a:pPr marL="263525" indent="-263525" algn="just" eaLnBrk="1" hangingPunct="1">
              <a:lnSpc>
                <a:spcPct val="110000"/>
              </a:lnSpc>
              <a:spcBef>
                <a:spcPts val="600"/>
              </a:spcBef>
              <a:buClr>
                <a:srgbClr val="FF6600"/>
              </a:buClr>
              <a:buFont typeface="Wingdings" pitchFamily="2" charset="2"/>
              <a:buChar char="§"/>
              <a:defRPr/>
            </a:pPr>
            <a:r>
              <a:rPr kumimoji="1" lang="en-US" altLang="zh-CN" sz="1800" dirty="0">
                <a:effectLst>
                  <a:outerShdw blurRad="38100" dist="38100" dir="2700000" algn="tl">
                    <a:srgbClr val="C0C0C0"/>
                  </a:outerShdw>
                </a:effectLst>
                <a:latin typeface="Times New Roman" pitchFamily="18" charset="0"/>
                <a:ea typeface="楷体_GB2312" pitchFamily="49" charset="-122"/>
              </a:rPr>
              <a:t>h</a:t>
            </a:r>
            <a:r>
              <a:rPr kumimoji="1" lang="zh-CN" altLang="en-US" sz="1800" dirty="0">
                <a:effectLst>
                  <a:outerShdw blurRad="38100" dist="38100" dir="2700000" algn="tl">
                    <a:srgbClr val="C0C0C0"/>
                  </a:outerShdw>
                </a:effectLst>
                <a:latin typeface="楷体" pitchFamily="49" charset="-122"/>
                <a:ea typeface="楷体" pitchFamily="49" charset="-122"/>
              </a:rPr>
              <a:t>越小，</a:t>
            </a:r>
            <a:r>
              <a:rPr kumimoji="1" lang="en-US" altLang="zh-CN" sz="1800" dirty="0">
                <a:effectLst>
                  <a:outerShdw blurRad="38100" dist="38100" dir="2700000" algn="tl">
                    <a:srgbClr val="C0C0C0"/>
                  </a:outerShdw>
                </a:effectLst>
                <a:latin typeface="Times New Roman" pitchFamily="18" charset="0"/>
                <a:ea typeface="楷体_GB2312" pitchFamily="49" charset="-122"/>
              </a:rPr>
              <a:t>AD</a:t>
            </a:r>
            <a:r>
              <a:rPr kumimoji="1" lang="zh-CN" altLang="en-US" sz="1800" dirty="0">
                <a:effectLst>
                  <a:outerShdw blurRad="38100" dist="38100" dir="2700000" algn="tl">
                    <a:srgbClr val="C0C0C0"/>
                  </a:outerShdw>
                </a:effectLst>
                <a:latin typeface="楷体" pitchFamily="49" charset="-122"/>
                <a:ea typeface="楷体" pitchFamily="49" charset="-122"/>
              </a:rPr>
              <a:t>线斜率越小，产出对价格变动的反应越敏感</a:t>
            </a:r>
            <a:endParaRPr kumimoji="1" lang="en-US" altLang="zh-CN" sz="1800" dirty="0">
              <a:effectLst>
                <a:outerShdw blurRad="38100" dist="38100" dir="2700000" algn="tl">
                  <a:srgbClr val="C0C0C0"/>
                </a:outerShdw>
              </a:effectLst>
              <a:latin typeface="楷体" pitchFamily="49" charset="-122"/>
              <a:ea typeface="楷体" pitchFamily="49" charset="-122"/>
            </a:endParaRPr>
          </a:p>
          <a:p>
            <a:pPr marL="263525" indent="-263525" algn="just" eaLnBrk="1" hangingPunct="1">
              <a:lnSpc>
                <a:spcPct val="110000"/>
              </a:lnSpc>
              <a:spcBef>
                <a:spcPts val="600"/>
              </a:spcBef>
              <a:buClr>
                <a:srgbClr val="FF6600"/>
              </a:buClr>
              <a:buFont typeface="Wingdings" pitchFamily="2" charset="2"/>
              <a:buChar char="§"/>
              <a:defRPr/>
            </a:pPr>
            <a:r>
              <a:rPr kumimoji="1" lang="zh-CN" altLang="en-US" sz="1800" dirty="0">
                <a:effectLst>
                  <a:outerShdw blurRad="38100" dist="38100" dir="2700000" algn="tl">
                    <a:srgbClr val="C0C0C0"/>
                  </a:outerShdw>
                </a:effectLst>
                <a:latin typeface="楷体" pitchFamily="49" charset="-122"/>
                <a:ea typeface="楷体" pitchFamily="49" charset="-122"/>
              </a:rPr>
              <a:t>机理</a:t>
            </a:r>
            <a:r>
              <a:rPr kumimoji="1" lang="zh-CN" altLang="zh-CN" sz="1800" dirty="0">
                <a:effectLst>
                  <a:outerShdw blurRad="38100" dist="38100" dir="2700000" algn="tl">
                    <a:srgbClr val="C0C0C0"/>
                  </a:outerShdw>
                </a:effectLst>
                <a:latin typeface="楷体" pitchFamily="49" charset="-122"/>
                <a:ea typeface="楷体" pitchFamily="49" charset="-122"/>
              </a:rPr>
              <a:t>：当</a:t>
            </a:r>
            <a:r>
              <a:rPr kumimoji="1" lang="en-US" altLang="zh-CN" sz="1800" dirty="0">
                <a:effectLst>
                  <a:outerShdw blurRad="38100" dist="38100" dir="2700000" algn="tl">
                    <a:srgbClr val="C0C0C0"/>
                  </a:outerShdw>
                </a:effectLst>
                <a:latin typeface="Times New Roman" pitchFamily="18" charset="0"/>
                <a:ea typeface="楷体_GB2312" pitchFamily="49" charset="-122"/>
              </a:rPr>
              <a:t>P</a:t>
            </a:r>
            <a:r>
              <a:rPr kumimoji="1" lang="zh-CN" altLang="zh-CN" sz="1800" dirty="0">
                <a:effectLst>
                  <a:outerShdw blurRad="38100" dist="38100" dir="2700000" algn="tl">
                    <a:srgbClr val="C0C0C0"/>
                  </a:outerShdw>
                </a:effectLst>
                <a:latin typeface="楷体" pitchFamily="49" charset="-122"/>
                <a:ea typeface="楷体" pitchFamily="49" charset="-122"/>
              </a:rPr>
              <a:t>下降后</a:t>
            </a:r>
            <a:r>
              <a:rPr kumimoji="1" lang="zh-CN" altLang="en-US" sz="1800" dirty="0">
                <a:effectLst>
                  <a:outerShdw blurRad="38100" dist="38100" dir="2700000" algn="tl">
                    <a:srgbClr val="C0C0C0"/>
                  </a:outerShdw>
                </a:effectLst>
                <a:latin typeface="楷体" pitchFamily="49" charset="-122"/>
                <a:ea typeface="楷体" pitchFamily="49" charset="-122"/>
              </a:rPr>
              <a:t>，</a:t>
            </a:r>
            <a:r>
              <a:rPr kumimoji="1" lang="en-US" altLang="zh-CN" sz="1800" dirty="0">
                <a:effectLst>
                  <a:outerShdw blurRad="38100" dist="38100" dir="2700000" algn="tl">
                    <a:srgbClr val="C0C0C0"/>
                  </a:outerShdw>
                </a:effectLst>
                <a:latin typeface="Times New Roman" pitchFamily="18" charset="0"/>
                <a:ea typeface="楷体_GB2312" pitchFamily="49" charset="-122"/>
              </a:rPr>
              <a:t>m</a:t>
            </a:r>
            <a:r>
              <a:rPr kumimoji="1" lang="zh-CN" altLang="zh-CN" sz="1800" dirty="0">
                <a:effectLst>
                  <a:outerShdw blurRad="38100" dist="38100" dir="2700000" algn="tl">
                    <a:srgbClr val="C0C0C0"/>
                  </a:outerShdw>
                </a:effectLst>
                <a:latin typeface="楷体" pitchFamily="49" charset="-122"/>
                <a:ea typeface="楷体" pitchFamily="49" charset="-122"/>
              </a:rPr>
              <a:t>增加，原本均衡的货币市场</a:t>
            </a:r>
            <a:r>
              <a:rPr kumimoji="1" lang="zh-CN" altLang="en-US" sz="1800" dirty="0">
                <a:effectLst>
                  <a:outerShdw blurRad="38100" dist="38100" dir="2700000" algn="tl">
                    <a:srgbClr val="C0C0C0"/>
                  </a:outerShdw>
                </a:effectLst>
                <a:latin typeface="楷体" pitchFamily="49" charset="-122"/>
                <a:ea typeface="楷体" pitchFamily="49" charset="-122"/>
              </a:rPr>
              <a:t>变成</a:t>
            </a:r>
            <a:r>
              <a:rPr kumimoji="1" lang="en-US" altLang="zh-CN" sz="1800" dirty="0">
                <a:effectLst>
                  <a:outerShdw blurRad="38100" dist="38100" dir="2700000" algn="tl">
                    <a:srgbClr val="C0C0C0"/>
                  </a:outerShdw>
                </a:effectLst>
                <a:latin typeface="Times New Roman" pitchFamily="18" charset="0"/>
                <a:ea typeface="楷体_GB2312" pitchFamily="49" charset="-122"/>
              </a:rPr>
              <a:t>m&gt;L</a:t>
            </a:r>
            <a:r>
              <a:rPr kumimoji="1" lang="zh-CN" altLang="zh-CN" sz="1800" dirty="0">
                <a:effectLst>
                  <a:outerShdw blurRad="38100" dist="38100" dir="2700000" algn="tl">
                    <a:srgbClr val="C0C0C0"/>
                  </a:outerShdw>
                </a:effectLst>
                <a:latin typeface="楷体_GB2312" pitchFamily="49" charset="-122"/>
                <a:ea typeface="楷体_GB2312" pitchFamily="49" charset="-122"/>
              </a:rPr>
              <a:t>。</a:t>
            </a:r>
            <a:r>
              <a:rPr kumimoji="1" lang="zh-CN" altLang="zh-CN" sz="1800" dirty="0">
                <a:effectLst>
                  <a:outerShdw blurRad="38100" dist="38100" dir="2700000" algn="tl">
                    <a:srgbClr val="C0C0C0"/>
                  </a:outerShdw>
                </a:effectLst>
                <a:latin typeface="楷体" pitchFamily="49" charset="-122"/>
                <a:ea typeface="楷体" pitchFamily="49" charset="-122"/>
              </a:rPr>
              <a:t>为使货币市场</a:t>
            </a:r>
            <a:r>
              <a:rPr kumimoji="1" lang="zh-CN" altLang="en-US" sz="1800" dirty="0">
                <a:effectLst>
                  <a:outerShdw blurRad="38100" dist="38100" dir="2700000" algn="tl">
                    <a:srgbClr val="C0C0C0"/>
                  </a:outerShdw>
                </a:effectLst>
                <a:latin typeface="楷体" pitchFamily="49" charset="-122"/>
                <a:ea typeface="楷体" pitchFamily="49" charset="-122"/>
              </a:rPr>
              <a:t>恢复</a:t>
            </a:r>
            <a:r>
              <a:rPr kumimoji="1" lang="zh-CN" altLang="zh-CN" sz="1800" dirty="0">
                <a:effectLst>
                  <a:outerShdw blurRad="38100" dist="38100" dir="2700000" algn="tl">
                    <a:srgbClr val="C0C0C0"/>
                  </a:outerShdw>
                </a:effectLst>
                <a:latin typeface="楷体" pitchFamily="49" charset="-122"/>
                <a:ea typeface="楷体" pitchFamily="49" charset="-122"/>
              </a:rPr>
              <a:t>均衡，</a:t>
            </a:r>
            <a:r>
              <a:rPr kumimoji="1" lang="en-US" altLang="zh-CN" sz="1800" dirty="0">
                <a:effectLst>
                  <a:outerShdw blurRad="38100" dist="38100" dir="2700000" algn="tl">
                    <a:srgbClr val="C0C0C0"/>
                  </a:outerShdw>
                </a:effectLst>
                <a:latin typeface="Times New Roman" pitchFamily="18" charset="0"/>
                <a:ea typeface="楷体" pitchFamily="49" charset="-122"/>
                <a:cs typeface="Times New Roman" pitchFamily="18" charset="0"/>
              </a:rPr>
              <a:t>L</a:t>
            </a:r>
            <a:r>
              <a:rPr kumimoji="1" lang="zh-CN" altLang="zh-CN" sz="1800" dirty="0">
                <a:effectLst>
                  <a:outerShdw blurRad="38100" dist="38100" dir="2700000" algn="tl">
                    <a:srgbClr val="C0C0C0"/>
                  </a:outerShdw>
                </a:effectLst>
                <a:latin typeface="楷体" pitchFamily="49" charset="-122"/>
                <a:ea typeface="楷体" pitchFamily="49" charset="-122"/>
              </a:rPr>
              <a:t>必须增加，而</a:t>
            </a:r>
            <a:r>
              <a:rPr kumimoji="1" lang="en-US" altLang="zh-CN" sz="1800" dirty="0">
                <a:effectLst>
                  <a:outerShdw blurRad="38100" dist="38100" dir="2700000" algn="tl">
                    <a:srgbClr val="C0C0C0"/>
                  </a:outerShdw>
                </a:effectLst>
                <a:latin typeface="Times New Roman" pitchFamily="18" charset="0"/>
                <a:ea typeface="楷体_GB2312" pitchFamily="49" charset="-122"/>
              </a:rPr>
              <a:t>L</a:t>
            </a:r>
            <a:r>
              <a:rPr kumimoji="1" lang="en-US" altLang="zh-CN" sz="1800" baseline="-25000" dirty="0">
                <a:effectLst>
                  <a:outerShdw blurRad="38100" dist="38100" dir="2700000" algn="tl">
                    <a:srgbClr val="C0C0C0"/>
                  </a:outerShdw>
                </a:effectLst>
                <a:latin typeface="Times New Roman" pitchFamily="18" charset="0"/>
                <a:ea typeface="楷体_GB2312" pitchFamily="49" charset="-122"/>
              </a:rPr>
              <a:t>1</a:t>
            </a:r>
            <a:r>
              <a:rPr kumimoji="1" lang="zh-CN" altLang="zh-CN" sz="1800" dirty="0">
                <a:effectLst>
                  <a:outerShdw blurRad="38100" dist="38100" dir="2700000" algn="tl">
                    <a:srgbClr val="C0C0C0"/>
                  </a:outerShdw>
                </a:effectLst>
                <a:latin typeface="楷体_GB2312" pitchFamily="49" charset="-122"/>
                <a:ea typeface="楷体_GB2312" pitchFamily="49" charset="-122"/>
              </a:rPr>
              <a:t>取</a:t>
            </a:r>
            <a:r>
              <a:rPr kumimoji="1" lang="zh-CN" altLang="zh-CN" sz="1800" dirty="0">
                <a:effectLst>
                  <a:outerShdw blurRad="38100" dist="38100" dir="2700000" algn="tl">
                    <a:srgbClr val="C0C0C0"/>
                  </a:outerShdw>
                </a:effectLst>
                <a:latin typeface="楷体" pitchFamily="49" charset="-122"/>
                <a:ea typeface="楷体" pitchFamily="49" charset="-122"/>
              </a:rPr>
              <a:t>决于</a:t>
            </a:r>
            <a:r>
              <a:rPr kumimoji="1" lang="en-US" altLang="zh-CN" sz="1800" dirty="0">
                <a:effectLst>
                  <a:outerShdw blurRad="38100" dist="38100" dir="2700000" algn="tl">
                    <a:srgbClr val="C0C0C0"/>
                  </a:outerShdw>
                </a:effectLst>
                <a:latin typeface="Times New Roman" pitchFamily="18" charset="0"/>
                <a:ea typeface="楷体_GB2312" pitchFamily="49" charset="-122"/>
              </a:rPr>
              <a:t>Y</a:t>
            </a:r>
            <a:r>
              <a:rPr kumimoji="1" lang="zh-CN" altLang="zh-CN" sz="1800" dirty="0">
                <a:effectLst>
                  <a:outerShdw blurRad="38100" dist="38100" dir="2700000" algn="tl">
                    <a:srgbClr val="C0C0C0"/>
                  </a:outerShdw>
                </a:effectLst>
                <a:latin typeface="楷体" pitchFamily="49" charset="-122"/>
                <a:ea typeface="楷体" pitchFamily="49" charset="-122"/>
              </a:rPr>
              <a:t>，因此需要增加</a:t>
            </a:r>
            <a:r>
              <a:rPr kumimoji="1" lang="en-US" altLang="zh-CN" sz="1800" dirty="0">
                <a:effectLst>
                  <a:outerShdw blurRad="38100" dist="38100" dir="2700000" algn="tl">
                    <a:srgbClr val="C0C0C0"/>
                  </a:outerShdw>
                </a:effectLst>
                <a:latin typeface="Times New Roman" pitchFamily="18" charset="0"/>
                <a:ea typeface="楷体_GB2312" pitchFamily="49" charset="-122"/>
              </a:rPr>
              <a:t>L</a:t>
            </a:r>
            <a:r>
              <a:rPr kumimoji="1" lang="en-US" altLang="zh-CN" sz="1800" baseline="-25000" dirty="0">
                <a:effectLst>
                  <a:outerShdw blurRad="38100" dist="38100" dir="2700000" algn="tl">
                    <a:srgbClr val="C0C0C0"/>
                  </a:outerShdw>
                </a:effectLst>
                <a:latin typeface="Times New Roman" pitchFamily="18" charset="0"/>
                <a:ea typeface="楷体_GB2312" pitchFamily="49" charset="-122"/>
              </a:rPr>
              <a:t>2</a:t>
            </a:r>
            <a:r>
              <a:rPr kumimoji="1" lang="zh-CN" altLang="zh-CN" sz="1800" dirty="0">
                <a:effectLst>
                  <a:outerShdw blurRad="38100" dist="38100" dir="2700000" algn="tl">
                    <a:srgbClr val="C0C0C0"/>
                  </a:outerShdw>
                </a:effectLst>
                <a:latin typeface="楷体" pitchFamily="49" charset="-122"/>
                <a:ea typeface="楷体" pitchFamily="49" charset="-122"/>
              </a:rPr>
              <a:t>，而这必须降低</a:t>
            </a:r>
            <a:r>
              <a:rPr kumimoji="1" lang="en-US" altLang="zh-CN" sz="1800" dirty="0">
                <a:effectLst>
                  <a:outerShdw blurRad="38100" dist="38100" dir="2700000" algn="tl">
                    <a:srgbClr val="C0C0C0"/>
                  </a:outerShdw>
                </a:effectLst>
                <a:latin typeface="Times New Roman" pitchFamily="18" charset="0"/>
                <a:ea typeface="楷体_GB2312" pitchFamily="49" charset="-122"/>
              </a:rPr>
              <a:t>r</a:t>
            </a:r>
            <a:r>
              <a:rPr kumimoji="1" lang="zh-CN" altLang="zh-CN" sz="1800" dirty="0">
                <a:effectLst>
                  <a:outerShdw blurRad="38100" dist="38100" dir="2700000" algn="tl">
                    <a:srgbClr val="C0C0C0"/>
                  </a:outerShdw>
                </a:effectLst>
                <a:latin typeface="楷体_GB2312" pitchFamily="49" charset="-122"/>
                <a:ea typeface="楷体_GB2312" pitchFamily="49" charset="-122"/>
              </a:rPr>
              <a:t>。</a:t>
            </a:r>
            <a:r>
              <a:rPr kumimoji="1" lang="zh-CN" altLang="zh-CN" sz="1800" dirty="0">
                <a:effectLst>
                  <a:outerShdw blurRad="38100" dist="38100" dir="2700000" algn="tl">
                    <a:srgbClr val="C0C0C0"/>
                  </a:outerShdw>
                </a:effectLst>
                <a:latin typeface="楷体" pitchFamily="49" charset="-122"/>
                <a:ea typeface="楷体" pitchFamily="49" charset="-122"/>
              </a:rPr>
              <a:t>但</a:t>
            </a:r>
            <a:r>
              <a:rPr kumimoji="1" lang="en-US" altLang="zh-CN" sz="1800" dirty="0">
                <a:effectLst>
                  <a:outerShdw blurRad="38100" dist="38100" dir="2700000" algn="tl">
                    <a:srgbClr val="C0C0C0"/>
                  </a:outerShdw>
                </a:effectLst>
                <a:latin typeface="Times New Roman" pitchFamily="18" charset="0"/>
                <a:ea typeface="楷体_GB2312" pitchFamily="49" charset="-122"/>
              </a:rPr>
              <a:t>r</a:t>
            </a:r>
            <a:r>
              <a:rPr kumimoji="1" lang="zh-CN" altLang="en-US" sz="1800" dirty="0">
                <a:effectLst>
                  <a:outerShdw blurRad="38100" dist="38100" dir="2700000" algn="tl">
                    <a:srgbClr val="C0C0C0"/>
                  </a:outerShdw>
                </a:effectLst>
                <a:latin typeface="楷体" pitchFamily="49" charset="-122"/>
                <a:ea typeface="楷体" pitchFamily="49" charset="-122"/>
              </a:rPr>
              <a:t>需</a:t>
            </a:r>
            <a:r>
              <a:rPr kumimoji="1" lang="zh-CN" altLang="zh-CN" sz="1800" dirty="0">
                <a:effectLst>
                  <a:outerShdw blurRad="38100" dist="38100" dir="2700000" algn="tl">
                    <a:srgbClr val="C0C0C0"/>
                  </a:outerShdw>
                </a:effectLst>
                <a:latin typeface="楷体" pitchFamily="49" charset="-122"/>
                <a:ea typeface="楷体" pitchFamily="49" charset="-122"/>
              </a:rPr>
              <a:t>要降低</a:t>
            </a:r>
            <a:r>
              <a:rPr kumimoji="1" lang="zh-CN" altLang="en-US" sz="1800" dirty="0">
                <a:effectLst>
                  <a:outerShdw blurRad="38100" dist="38100" dir="2700000" algn="tl">
                    <a:srgbClr val="C0C0C0"/>
                  </a:outerShdw>
                </a:effectLst>
                <a:latin typeface="楷体" pitchFamily="49" charset="-122"/>
                <a:ea typeface="楷体" pitchFamily="49" charset="-122"/>
              </a:rPr>
              <a:t>的幅度</a:t>
            </a:r>
            <a:r>
              <a:rPr kumimoji="1" lang="zh-CN" altLang="zh-CN" sz="1800" dirty="0">
                <a:effectLst>
                  <a:outerShdw blurRad="38100" dist="38100" dir="2700000" algn="tl">
                    <a:srgbClr val="C0C0C0"/>
                  </a:outerShdw>
                </a:effectLst>
                <a:latin typeface="楷体" pitchFamily="49" charset="-122"/>
                <a:ea typeface="楷体" pitchFamily="49" charset="-122"/>
              </a:rPr>
              <a:t>取决于</a:t>
            </a:r>
            <a:r>
              <a:rPr kumimoji="1" lang="en-US" altLang="zh-CN" sz="1800" dirty="0">
                <a:effectLst>
                  <a:outerShdw blurRad="38100" dist="38100" dir="2700000" algn="tl">
                    <a:srgbClr val="C0C0C0"/>
                  </a:outerShdw>
                </a:effectLst>
                <a:latin typeface="Times New Roman" pitchFamily="18" charset="0"/>
                <a:ea typeface="楷体_GB2312" pitchFamily="49" charset="-122"/>
              </a:rPr>
              <a:t>h</a:t>
            </a:r>
            <a:r>
              <a:rPr kumimoji="1" lang="zh-CN" altLang="en-US" sz="1800" dirty="0">
                <a:effectLst>
                  <a:outerShdw blurRad="38100" dist="38100" dir="2700000" algn="tl">
                    <a:srgbClr val="C0C0C0"/>
                  </a:outerShdw>
                </a:effectLst>
                <a:latin typeface="Times New Roman" pitchFamily="18" charset="0"/>
                <a:ea typeface="楷体_GB2312" pitchFamily="49" charset="-122"/>
              </a:rPr>
              <a:t>：</a:t>
            </a:r>
            <a:r>
              <a:rPr kumimoji="1" lang="zh-CN" altLang="zh-CN" sz="1800" dirty="0">
                <a:effectLst>
                  <a:outerShdw blurRad="38100" dist="38100" dir="2700000" algn="tl">
                    <a:srgbClr val="C0C0C0"/>
                  </a:outerShdw>
                </a:effectLst>
                <a:latin typeface="楷体" pitchFamily="49" charset="-122"/>
                <a:ea typeface="楷体" pitchFamily="49" charset="-122"/>
              </a:rPr>
              <a:t>如果</a:t>
            </a:r>
            <a:r>
              <a:rPr kumimoji="1" lang="en-US" altLang="zh-CN" sz="1800" dirty="0">
                <a:effectLst>
                  <a:outerShdw blurRad="38100" dist="38100" dir="2700000" algn="tl">
                    <a:srgbClr val="C0C0C0"/>
                  </a:outerShdw>
                </a:effectLst>
                <a:latin typeface="Times New Roman" pitchFamily="18" charset="0"/>
                <a:ea typeface="楷体_GB2312" pitchFamily="49" charset="-122"/>
              </a:rPr>
              <a:t>h</a:t>
            </a:r>
            <a:r>
              <a:rPr kumimoji="1" lang="zh-CN" altLang="zh-CN" sz="1800" dirty="0">
                <a:effectLst>
                  <a:outerShdw blurRad="38100" dist="38100" dir="2700000" algn="tl">
                    <a:srgbClr val="C0C0C0"/>
                  </a:outerShdw>
                </a:effectLst>
                <a:latin typeface="楷体" pitchFamily="49" charset="-122"/>
                <a:ea typeface="楷体" pitchFamily="49" charset="-122"/>
              </a:rPr>
              <a:t>小，</a:t>
            </a:r>
            <a:r>
              <a:rPr kumimoji="1" lang="en-US" altLang="zh-CN" sz="1800" dirty="0">
                <a:effectLst>
                  <a:outerShdw blurRad="38100" dist="38100" dir="2700000" algn="tl">
                    <a:srgbClr val="C0C0C0"/>
                  </a:outerShdw>
                </a:effectLst>
                <a:latin typeface="Times New Roman" pitchFamily="18" charset="0"/>
                <a:ea typeface="楷体_GB2312" pitchFamily="49" charset="-122"/>
              </a:rPr>
              <a:t>r</a:t>
            </a:r>
            <a:r>
              <a:rPr kumimoji="1" lang="zh-CN" altLang="zh-CN" sz="1800" dirty="0">
                <a:effectLst>
                  <a:outerShdw blurRad="38100" dist="38100" dir="2700000" algn="tl">
                    <a:srgbClr val="C0C0C0"/>
                  </a:outerShdw>
                </a:effectLst>
                <a:latin typeface="楷体" pitchFamily="49" charset="-122"/>
                <a:ea typeface="楷体" pitchFamily="49" charset="-122"/>
              </a:rPr>
              <a:t>就需要大幅度降低。当</a:t>
            </a:r>
            <a:r>
              <a:rPr kumimoji="1" lang="en-US" altLang="zh-CN" sz="1800" dirty="0">
                <a:effectLst>
                  <a:outerShdw blurRad="38100" dist="38100" dir="2700000" algn="tl">
                    <a:srgbClr val="C0C0C0"/>
                  </a:outerShdw>
                </a:effectLst>
                <a:latin typeface="Times New Roman" pitchFamily="18" charset="0"/>
                <a:ea typeface="楷体_GB2312" pitchFamily="49" charset="-122"/>
              </a:rPr>
              <a:t>r</a:t>
            </a:r>
            <a:r>
              <a:rPr kumimoji="1" lang="zh-CN" altLang="en-US" sz="1800" dirty="0">
                <a:effectLst>
                  <a:outerShdw blurRad="38100" dist="38100" dir="2700000" algn="tl">
                    <a:srgbClr val="C0C0C0"/>
                  </a:outerShdw>
                </a:effectLst>
                <a:latin typeface="楷体" pitchFamily="49" charset="-122"/>
                <a:ea typeface="楷体" pitchFamily="49" charset="-122"/>
              </a:rPr>
              <a:t>大幅</a:t>
            </a:r>
            <a:r>
              <a:rPr kumimoji="1" lang="zh-CN" altLang="zh-CN" sz="1800" dirty="0">
                <a:effectLst>
                  <a:outerShdw blurRad="38100" dist="38100" dir="2700000" algn="tl">
                    <a:srgbClr val="C0C0C0"/>
                  </a:outerShdw>
                </a:effectLst>
                <a:latin typeface="楷体" pitchFamily="49" charset="-122"/>
                <a:ea typeface="楷体" pitchFamily="49" charset="-122"/>
              </a:rPr>
              <a:t>降</a:t>
            </a:r>
            <a:r>
              <a:rPr kumimoji="1" lang="zh-CN" altLang="en-US" sz="1800" dirty="0">
                <a:effectLst>
                  <a:outerShdw blurRad="38100" dist="38100" dir="2700000" algn="tl">
                    <a:srgbClr val="C0C0C0"/>
                  </a:outerShdw>
                </a:effectLst>
                <a:latin typeface="楷体" pitchFamily="49" charset="-122"/>
                <a:ea typeface="楷体" pitchFamily="49" charset="-122"/>
              </a:rPr>
              <a:t>低</a:t>
            </a:r>
            <a:r>
              <a:rPr kumimoji="1" lang="zh-CN" altLang="zh-CN" sz="1800" dirty="0">
                <a:effectLst>
                  <a:outerShdw blurRad="38100" dist="38100" dir="2700000" algn="tl">
                    <a:srgbClr val="C0C0C0"/>
                  </a:outerShdw>
                </a:effectLst>
                <a:latin typeface="楷体" pitchFamily="49" charset="-122"/>
                <a:ea typeface="楷体" pitchFamily="49" charset="-122"/>
              </a:rPr>
              <a:t>后，产品市场中的</a:t>
            </a:r>
            <a:r>
              <a:rPr kumimoji="1" lang="en-US" altLang="zh-CN" sz="1800" dirty="0">
                <a:effectLst>
                  <a:outerShdw blurRad="38100" dist="38100" dir="2700000" algn="tl">
                    <a:srgbClr val="C0C0C0"/>
                  </a:outerShdw>
                </a:effectLst>
                <a:latin typeface="Times New Roman" pitchFamily="18" charset="0"/>
                <a:ea typeface="楷体" pitchFamily="49" charset="-122"/>
                <a:cs typeface="Times New Roman" pitchFamily="18" charset="0"/>
              </a:rPr>
              <a:t>I</a:t>
            </a:r>
            <a:r>
              <a:rPr kumimoji="1" lang="zh-CN" altLang="en-US" sz="1800" dirty="0">
                <a:effectLst>
                  <a:outerShdw blurRad="38100" dist="38100" dir="2700000" algn="tl">
                    <a:srgbClr val="C0C0C0"/>
                  </a:outerShdw>
                </a:effectLst>
                <a:latin typeface="楷体" pitchFamily="49" charset="-122"/>
                <a:ea typeface="楷体" pitchFamily="49" charset="-122"/>
              </a:rPr>
              <a:t>就会大幅</a:t>
            </a:r>
            <a:r>
              <a:rPr kumimoji="1" lang="zh-CN" altLang="zh-CN" sz="1800" dirty="0">
                <a:effectLst>
                  <a:outerShdw blurRad="38100" dist="38100" dir="2700000" algn="tl">
                    <a:srgbClr val="C0C0C0"/>
                  </a:outerShdw>
                </a:effectLst>
                <a:latin typeface="楷体" pitchFamily="49" charset="-122"/>
                <a:ea typeface="楷体" pitchFamily="49" charset="-122"/>
              </a:rPr>
              <a:t>增加，原本均衡的产品市场</a:t>
            </a:r>
            <a:r>
              <a:rPr kumimoji="1" lang="zh-CN" altLang="en-US" sz="1800" dirty="0">
                <a:effectLst>
                  <a:outerShdw blurRad="38100" dist="38100" dir="2700000" algn="tl">
                    <a:srgbClr val="C0C0C0"/>
                  </a:outerShdw>
                </a:effectLst>
                <a:latin typeface="楷体" pitchFamily="49" charset="-122"/>
                <a:ea typeface="楷体" pitchFamily="49" charset="-122"/>
              </a:rPr>
              <a:t>变成不均衡</a:t>
            </a:r>
            <a:r>
              <a:rPr kumimoji="1" lang="zh-CN" altLang="zh-CN" sz="1800" dirty="0">
                <a:effectLst>
                  <a:outerShdw blurRad="38100" dist="38100" dir="2700000" algn="tl">
                    <a:srgbClr val="C0C0C0"/>
                  </a:outerShdw>
                </a:effectLst>
                <a:latin typeface="楷体" pitchFamily="49" charset="-122"/>
                <a:ea typeface="楷体" pitchFamily="49" charset="-122"/>
              </a:rPr>
              <a:t>。要恢复产品市场均衡，</a:t>
            </a:r>
            <a:r>
              <a:rPr kumimoji="1" lang="en-US" altLang="zh-CN" sz="1800" dirty="0">
                <a:effectLst>
                  <a:outerShdw blurRad="38100" dist="38100" dir="2700000" algn="tl">
                    <a:srgbClr val="C0C0C0"/>
                  </a:outerShdw>
                </a:effectLst>
                <a:latin typeface="Times New Roman" pitchFamily="18" charset="0"/>
                <a:ea typeface="楷体_GB2312" pitchFamily="49" charset="-122"/>
              </a:rPr>
              <a:t>S</a:t>
            </a:r>
            <a:r>
              <a:rPr kumimoji="1" lang="zh-CN" altLang="zh-CN" sz="1800" dirty="0">
                <a:effectLst>
                  <a:outerShdw blurRad="38100" dist="38100" dir="2700000" algn="tl">
                    <a:srgbClr val="C0C0C0"/>
                  </a:outerShdw>
                </a:effectLst>
                <a:latin typeface="楷体" pitchFamily="49" charset="-122"/>
                <a:ea typeface="楷体" pitchFamily="49" charset="-122"/>
              </a:rPr>
              <a:t>必须</a:t>
            </a:r>
            <a:r>
              <a:rPr kumimoji="1" lang="zh-CN" altLang="en-US" sz="1800" dirty="0">
                <a:effectLst>
                  <a:outerShdw blurRad="38100" dist="38100" dir="2700000" algn="tl">
                    <a:srgbClr val="C0C0C0"/>
                  </a:outerShdw>
                </a:effectLst>
                <a:latin typeface="楷体" pitchFamily="49" charset="-122"/>
                <a:ea typeface="楷体" pitchFamily="49" charset="-122"/>
              </a:rPr>
              <a:t>相应</a:t>
            </a:r>
            <a:r>
              <a:rPr kumimoji="1" lang="zh-CN" altLang="zh-CN" sz="1800" dirty="0">
                <a:effectLst>
                  <a:outerShdw blurRad="38100" dist="38100" dir="2700000" algn="tl">
                    <a:srgbClr val="C0C0C0"/>
                  </a:outerShdw>
                </a:effectLst>
                <a:latin typeface="楷体" pitchFamily="49" charset="-122"/>
                <a:ea typeface="楷体" pitchFamily="49" charset="-122"/>
              </a:rPr>
              <a:t>大幅度增加，因而</a:t>
            </a:r>
            <a:r>
              <a:rPr kumimoji="1" lang="en-US" altLang="zh-CN" sz="1800" dirty="0">
                <a:effectLst>
                  <a:outerShdw blurRad="38100" dist="38100" dir="2700000" algn="tl">
                    <a:srgbClr val="C0C0C0"/>
                  </a:outerShdw>
                </a:effectLst>
                <a:latin typeface="Times New Roman" pitchFamily="18" charset="0"/>
                <a:ea typeface="楷体_GB2312" pitchFamily="49" charset="-122"/>
              </a:rPr>
              <a:t>Y</a:t>
            </a:r>
            <a:r>
              <a:rPr kumimoji="1" lang="zh-CN" altLang="zh-CN" sz="1800" dirty="0">
                <a:effectLst>
                  <a:outerShdw blurRad="38100" dist="38100" dir="2700000" algn="tl">
                    <a:srgbClr val="C0C0C0"/>
                  </a:outerShdw>
                </a:effectLst>
                <a:latin typeface="楷体" pitchFamily="49" charset="-122"/>
                <a:ea typeface="楷体" pitchFamily="49" charset="-122"/>
              </a:rPr>
              <a:t>也必须大幅度增加</a:t>
            </a:r>
            <a:r>
              <a:rPr kumimoji="1" lang="zh-CN" altLang="en-US" sz="1800" dirty="0">
                <a:effectLst>
                  <a:outerShdw blurRad="38100" dist="38100" dir="2700000" algn="tl">
                    <a:srgbClr val="C0C0C0"/>
                  </a:outerShdw>
                </a:effectLst>
                <a:latin typeface="楷体" pitchFamily="49" charset="-122"/>
                <a:ea typeface="楷体" pitchFamily="49" charset="-122"/>
              </a:rPr>
              <a:t>。</a:t>
            </a:r>
          </a:p>
        </p:txBody>
      </p:sp>
      <p:sp>
        <p:nvSpPr>
          <p:cNvPr id="489501" name="Rectangle 29"/>
          <p:cNvSpPr>
            <a:spLocks noChangeArrowheads="1"/>
          </p:cNvSpPr>
          <p:nvPr/>
        </p:nvSpPr>
        <p:spPr bwMode="auto">
          <a:xfrm>
            <a:off x="609600" y="259557"/>
            <a:ext cx="4392612" cy="401637"/>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AD</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曲线斜率的决定因素</a:t>
            </a:r>
          </a:p>
        </p:txBody>
      </p:sp>
      <p:grpSp>
        <p:nvGrpSpPr>
          <p:cNvPr id="2" name="Group 31"/>
          <p:cNvGrpSpPr>
            <a:grpSpLocks/>
          </p:cNvGrpSpPr>
          <p:nvPr/>
        </p:nvGrpSpPr>
        <p:grpSpPr bwMode="auto">
          <a:xfrm>
            <a:off x="665163" y="2103438"/>
            <a:ext cx="3762375" cy="3773487"/>
            <a:chOff x="2562" y="1026"/>
            <a:chExt cx="2370" cy="2377"/>
          </a:xfrm>
        </p:grpSpPr>
        <p:sp>
          <p:nvSpPr>
            <p:cNvPr id="489477" name="Text Box 5"/>
            <p:cNvSpPr txBox="1">
              <a:spLocks noChangeArrowheads="1"/>
            </p:cNvSpPr>
            <p:nvPr/>
          </p:nvSpPr>
          <p:spPr bwMode="auto">
            <a:xfrm>
              <a:off x="2565" y="1026"/>
              <a:ext cx="160" cy="355"/>
            </a:xfrm>
            <a:prstGeom prst="rect">
              <a:avLst/>
            </a:prstGeom>
            <a:noFill/>
            <a:ln w="9525">
              <a:noFill/>
              <a:miter lim="800000"/>
              <a:headEnd/>
              <a:tailEnd/>
            </a:ln>
          </p:spPr>
          <p:txBody>
            <a:bodyPr lIns="18000" tIns="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p>
          </p:txBody>
        </p:sp>
        <p:sp>
          <p:nvSpPr>
            <p:cNvPr id="489479" name="Text Box 7"/>
            <p:cNvSpPr txBox="1">
              <a:spLocks noChangeArrowheads="1"/>
            </p:cNvSpPr>
            <p:nvPr/>
          </p:nvSpPr>
          <p:spPr bwMode="auto">
            <a:xfrm>
              <a:off x="2562" y="3049"/>
              <a:ext cx="199" cy="354"/>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O</a:t>
              </a:r>
            </a:p>
          </p:txBody>
        </p:sp>
        <p:sp>
          <p:nvSpPr>
            <p:cNvPr id="24587" name="Line 8"/>
            <p:cNvSpPr>
              <a:spLocks noChangeShapeType="1"/>
            </p:cNvSpPr>
            <p:nvPr/>
          </p:nvSpPr>
          <p:spPr bwMode="auto">
            <a:xfrm flipV="1">
              <a:off x="2750" y="1055"/>
              <a:ext cx="0" cy="2108"/>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4588" name="Line 9"/>
            <p:cNvSpPr>
              <a:spLocks noChangeShapeType="1"/>
            </p:cNvSpPr>
            <p:nvPr/>
          </p:nvSpPr>
          <p:spPr bwMode="auto">
            <a:xfrm>
              <a:off x="2741" y="3171"/>
              <a:ext cx="1996"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89484" name="Text Box 12"/>
            <p:cNvSpPr txBox="1">
              <a:spLocks noChangeArrowheads="1"/>
            </p:cNvSpPr>
            <p:nvPr/>
          </p:nvSpPr>
          <p:spPr bwMode="auto">
            <a:xfrm>
              <a:off x="4737" y="3049"/>
              <a:ext cx="159" cy="289"/>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p>
          </p:txBody>
        </p:sp>
        <p:sp>
          <p:nvSpPr>
            <p:cNvPr id="489499" name="Text Box 27"/>
            <p:cNvSpPr txBox="1">
              <a:spLocks noChangeArrowheads="1"/>
            </p:cNvSpPr>
            <p:nvPr/>
          </p:nvSpPr>
          <p:spPr bwMode="auto">
            <a:xfrm>
              <a:off x="4649" y="2478"/>
              <a:ext cx="283" cy="247"/>
            </a:xfrm>
            <a:prstGeom prst="rect">
              <a:avLst/>
            </a:prstGeom>
            <a:noFill/>
            <a:ln w="9525">
              <a:noFill/>
              <a:miter lim="800000"/>
              <a:headEnd/>
              <a:tailEnd/>
            </a:ln>
          </p:spPr>
          <p:txBody>
            <a:bodyPr lIns="18000" tIns="0" rIns="1800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AD</a:t>
              </a:r>
            </a:p>
          </p:txBody>
        </p:sp>
        <p:sp>
          <p:nvSpPr>
            <p:cNvPr id="24591" name="Arc 30"/>
            <p:cNvSpPr>
              <a:spLocks/>
            </p:cNvSpPr>
            <p:nvPr/>
          </p:nvSpPr>
          <p:spPr bwMode="auto">
            <a:xfrm rot="-313345" flipH="1" flipV="1">
              <a:off x="3107" y="1162"/>
              <a:ext cx="1407" cy="149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grpSp>
      <p:sp>
        <p:nvSpPr>
          <p:cNvPr id="24582"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4583" name="Rectangle 1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4112" name="Object 2"/>
          <p:cNvGraphicFramePr>
            <a:graphicFrameLocks noChangeAspect="1"/>
          </p:cNvGraphicFramePr>
          <p:nvPr>
            <p:extLst>
              <p:ext uri="{D42A27DB-BD31-4B8C-83A1-F6EECF244321}">
                <p14:modId xmlns:p14="http://schemas.microsoft.com/office/powerpoint/2010/main" val="130956813"/>
              </p:ext>
            </p:extLst>
          </p:nvPr>
        </p:nvGraphicFramePr>
        <p:xfrm>
          <a:off x="1363663" y="921602"/>
          <a:ext cx="2339975" cy="628650"/>
        </p:xfrm>
        <a:graphic>
          <a:graphicData uri="http://schemas.openxmlformats.org/presentationml/2006/ole">
            <mc:AlternateContent xmlns:mc="http://schemas.openxmlformats.org/markup-compatibility/2006">
              <mc:Choice xmlns:v="urn:schemas-microsoft-com:vml" Requires="v">
                <p:oleObj spid="_x0000_s33803" name="Equation" r:id="rId3" imgW="1651000" imgH="444500" progId="Equation.DSMT4">
                  <p:embed/>
                </p:oleObj>
              </mc:Choice>
              <mc:Fallback>
                <p:oleObj name="Equation" r:id="rId3" imgW="1651000" imgH="444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663" y="921602"/>
                        <a:ext cx="23399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页脚占位符 2"/>
          <p:cNvSpPr>
            <a:spLocks noGrp="1"/>
          </p:cNvSpPr>
          <p:nvPr>
            <p:ph type="ftr" sz="quarter" idx="11"/>
          </p:nvPr>
        </p:nvSpPr>
        <p:spPr/>
        <p:txBody>
          <a:bodyPr/>
          <a:lstStyle/>
          <a:p>
            <a:pPr>
              <a:defRPr/>
            </a:pPr>
            <a:r>
              <a:rPr lang="zh-CN" altLang="en-US"/>
              <a:t>第五讲    </a:t>
            </a:r>
            <a:r>
              <a:rPr lang="en-US" altLang="zh-CN"/>
              <a:t>AD-AS</a:t>
            </a:r>
            <a:r>
              <a:rPr lang="zh-CN" altLang="en-US"/>
              <a:t>模型</a:t>
            </a:r>
            <a:endParaRPr lang="en-US" altLang="zh-CN"/>
          </a:p>
        </p:txBody>
      </p:sp>
    </p:spTree>
    <p:extLst>
      <p:ext uri="{BB962C8B-B14F-4D97-AF65-F5344CB8AC3E}">
        <p14:creationId xmlns:p14="http://schemas.microsoft.com/office/powerpoint/2010/main" val="1570853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112"/>
                                        </p:tgtEl>
                                        <p:attrNameLst>
                                          <p:attrName>style.visibility</p:attrName>
                                        </p:attrNameLst>
                                      </p:cBhvr>
                                      <p:to>
                                        <p:strVal val="visible"/>
                                      </p:to>
                                    </p:set>
                                    <p:animEffect transition="in" filter="blinds(horizontal)">
                                      <p:cBhvr>
                                        <p:cTn id="10" dur="500"/>
                                        <p:tgtEl>
                                          <p:spTgt spid="41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89475">
                                            <p:txEl>
                                              <p:pRg st="0" end="0"/>
                                            </p:txEl>
                                          </p:spTgt>
                                        </p:tgtEl>
                                        <p:attrNameLst>
                                          <p:attrName>style.visibility</p:attrName>
                                        </p:attrNameLst>
                                      </p:cBhvr>
                                      <p:to>
                                        <p:strVal val="visible"/>
                                      </p:to>
                                    </p:set>
                                    <p:animEffect transition="in" filter="blinds(horizontal)">
                                      <p:cBhvr>
                                        <p:cTn id="15" dur="500"/>
                                        <p:tgtEl>
                                          <p:spTgt spid="489475">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89475">
                                            <p:txEl>
                                              <p:pRg st="1" end="1"/>
                                            </p:txEl>
                                          </p:spTgt>
                                        </p:tgtEl>
                                        <p:attrNameLst>
                                          <p:attrName>style.visibility</p:attrName>
                                        </p:attrNameLst>
                                      </p:cBhvr>
                                      <p:to>
                                        <p:strVal val="visible"/>
                                      </p:to>
                                    </p:set>
                                    <p:animEffect transition="in" filter="blinds(horizontal)">
                                      <p:cBhvr>
                                        <p:cTn id="20" dur="500"/>
                                        <p:tgtEl>
                                          <p:spTgt spid="489475">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89475">
                                            <p:txEl>
                                              <p:pRg st="2" end="2"/>
                                            </p:txEl>
                                          </p:spTgt>
                                        </p:tgtEl>
                                        <p:attrNameLst>
                                          <p:attrName>style.visibility</p:attrName>
                                        </p:attrNameLst>
                                      </p:cBhvr>
                                      <p:to>
                                        <p:strVal val="visible"/>
                                      </p:to>
                                    </p:set>
                                    <p:animEffect transition="in" filter="blinds(horizontal)">
                                      <p:cBhvr>
                                        <p:cTn id="25" dur="500"/>
                                        <p:tgtEl>
                                          <p:spTgt spid="4894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5" grpId="0" build="p" autoUpdateAnimBg="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3519</TotalTime>
  <Words>2940</Words>
  <Application>Microsoft Office PowerPoint</Application>
  <PresentationFormat>全屏显示(4:3)</PresentationFormat>
  <Paragraphs>486</Paragraphs>
  <Slides>29</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42" baseType="lpstr">
      <vt:lpstr>黑体</vt:lpstr>
      <vt:lpstr>华文楷体</vt:lpstr>
      <vt:lpstr>楷体</vt:lpstr>
      <vt:lpstr>楷体_GB2312</vt:lpstr>
      <vt:lpstr>宋体</vt:lpstr>
      <vt:lpstr>微软雅黑</vt:lpstr>
      <vt:lpstr>Arial</vt:lpstr>
      <vt:lpstr>Times New Roman</vt:lpstr>
      <vt:lpstr>Verdana</vt:lpstr>
      <vt:lpstr>Wingdings</vt:lpstr>
      <vt:lpstr>Profile</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课后练习</vt:lpstr>
      <vt:lpstr>PowerPoint 演示文稿</vt:lpstr>
    </vt:vector>
  </TitlesOfParts>
  <Company>zju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hzy</dc:creator>
  <cp:lastModifiedBy>骁 郑</cp:lastModifiedBy>
  <cp:revision>160</cp:revision>
  <dcterms:created xsi:type="dcterms:W3CDTF">2005-05-30T03:33:01Z</dcterms:created>
  <dcterms:modified xsi:type="dcterms:W3CDTF">2018-12-06T09:24:38Z</dcterms:modified>
</cp:coreProperties>
</file>